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  <p:sldMasterId id="2147483672" r:id="rId2"/>
    <p:sldMasterId id="2147483688" r:id="rId3"/>
  </p:sldMasterIdLst>
  <p:notesMasterIdLst>
    <p:notesMasterId r:id="rId14"/>
  </p:notesMasterIdLst>
  <p:handoutMasterIdLst>
    <p:handoutMasterId r:id="rId15"/>
  </p:handoutMasterIdLst>
  <p:sldIdLst>
    <p:sldId id="405" r:id="rId4"/>
    <p:sldId id="406" r:id="rId5"/>
    <p:sldId id="408" r:id="rId6"/>
    <p:sldId id="387" r:id="rId7"/>
    <p:sldId id="410" r:id="rId8"/>
    <p:sldId id="380" r:id="rId9"/>
    <p:sldId id="394" r:id="rId10"/>
    <p:sldId id="390" r:id="rId11"/>
    <p:sldId id="409" r:id="rId12"/>
    <p:sldId id="411" r:id="rId13"/>
  </p:sldIdLst>
  <p:sldSz cx="12192000" cy="6858000"/>
  <p:notesSz cx="6799263" cy="9929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5" autoAdjust="0"/>
    <p:restoredTop sz="92597" autoAdjust="0"/>
  </p:normalViewPr>
  <p:slideViewPr>
    <p:cSldViewPr snapToGrid="0">
      <p:cViewPr varScale="1">
        <p:scale>
          <a:sx n="72" d="100"/>
          <a:sy n="72" d="100"/>
        </p:scale>
        <p:origin x="178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2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25CAE3-555D-44A0-8C32-7A7F5F39A42D}" type="datetimeFigureOut">
              <a:rPr lang="it-IT" smtClean="0"/>
              <a:t>22/03/2022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02961B-EE08-432B-8AD4-906CFF1304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81458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95565F-B989-4F4F-A5E0-B445FEB4E31C}" type="datetimeFigureOut">
              <a:rPr lang="it-IT" smtClean="0"/>
              <a:t>22/03/2022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9E4FF-06BA-400E-8C02-62ABDF638B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9766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9E4FF-06BA-400E-8C02-62ABDF638B02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933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9E4FF-06BA-400E-8C02-62ABDF638B02}" type="slidenum">
              <a:rPr lang="it-IT" smtClean="0">
                <a:solidFill>
                  <a:prstClr val="black"/>
                </a:solidFill>
              </a:rPr>
              <a:pPr/>
              <a:t>10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770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22/03/2022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191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22/03/2022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107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22/03/2022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288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22/03/2022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805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22/03/2022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87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22/03/2022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941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22/03/2022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410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22/03/2022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697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22/03/2022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832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22/03/2022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16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22/03/2022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209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7128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163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598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397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4162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9381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3723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8668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5542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1504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9669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669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6759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509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3396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9264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4875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82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0368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0603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2200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283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61BA2-1C20-48BD-84BD-2B7E83A612D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22/03/2022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677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367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Bellaria, 04 agosto 2021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“SOL ET SALUS”    MEETING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3317B96-AC66-4687-88E3-433AD96EB4A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675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11" Type="http://schemas.openxmlformats.org/officeDocument/2006/relationships/image" Target="../media/image11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5.png"/><Relationship Id="rId4" Type="http://schemas.openxmlformats.org/officeDocument/2006/relationships/image" Target="../media/image31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11.png"/><Relationship Id="rId3" Type="http://schemas.openxmlformats.org/officeDocument/2006/relationships/image" Target="../media/image30.png"/><Relationship Id="rId7" Type="http://schemas.openxmlformats.org/officeDocument/2006/relationships/image" Target="../media/image39.png"/><Relationship Id="rId12" Type="http://schemas.openxmlformats.org/officeDocument/2006/relationships/image" Target="../media/image4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11" Type="http://schemas.openxmlformats.org/officeDocument/2006/relationships/image" Target="../media/image10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mailto:rossella.ricciardelli@itaqua.it" TargetMode="External"/><Relationship Id="rId3" Type="http://schemas.openxmlformats.org/officeDocument/2006/relationships/image" Target="../media/image1.png"/><Relationship Id="rId7" Type="http://schemas.openxmlformats.org/officeDocument/2006/relationships/hyperlink" Target="mailto:daniela.gabellini@itaqua.i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hyperlink" Target="http://www.iqcpdt.com/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://www.itaqua.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28986" y="6392531"/>
            <a:ext cx="1031443" cy="465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064" y="6209678"/>
            <a:ext cx="704202" cy="523887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8819535" y="353961"/>
            <a:ext cx="2906731" cy="17403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4225413" y="6209678"/>
            <a:ext cx="5043948" cy="6483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0721" y="6209678"/>
            <a:ext cx="1201016" cy="481626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5086" y="6261342"/>
            <a:ext cx="4217836" cy="378297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6515" y="231986"/>
            <a:ext cx="9872192" cy="2178177"/>
          </a:xfrm>
          <a:prstGeom prst="rect">
            <a:avLst/>
          </a:prstGeom>
        </p:spPr>
      </p:pic>
      <p:sp>
        <p:nvSpPr>
          <p:cNvPr id="13" name="Rettangolo 12"/>
          <p:cNvSpPr/>
          <p:nvPr/>
        </p:nvSpPr>
        <p:spPr>
          <a:xfrm>
            <a:off x="3981262" y="3159816"/>
            <a:ext cx="7336715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smtClean="0">
                <a:solidFill>
                  <a:srgbClr val="252422"/>
                </a:solidFill>
                <a:latin typeface="Open Sans"/>
              </a:rPr>
              <a:t>Interventi </a:t>
            </a:r>
          </a:p>
          <a:p>
            <a:pPr algn="just"/>
            <a:endParaRPr lang="it-IT" sz="1600" dirty="0" smtClean="0">
              <a:solidFill>
                <a:srgbClr val="252422"/>
              </a:solidFill>
              <a:latin typeface="Open Sans"/>
            </a:endParaRPr>
          </a:p>
          <a:p>
            <a:pPr algn="just"/>
            <a:r>
              <a:rPr lang="it-IT" sz="1400" b="1" dirty="0" smtClean="0">
                <a:solidFill>
                  <a:srgbClr val="252422"/>
                </a:solidFill>
                <a:latin typeface="Open Sans"/>
              </a:rPr>
              <a:t>La Certificazione </a:t>
            </a:r>
            <a:r>
              <a:rPr lang="it-IT" sz="1400" b="1" dirty="0">
                <a:solidFill>
                  <a:srgbClr val="252422"/>
                </a:solidFill>
                <a:latin typeface="Open Sans"/>
              </a:rPr>
              <a:t>Digitale </a:t>
            </a:r>
            <a:r>
              <a:rPr lang="it-IT" sz="1400" b="1" dirty="0" smtClean="0">
                <a:solidFill>
                  <a:srgbClr val="252422"/>
                </a:solidFill>
                <a:latin typeface="Open Sans"/>
              </a:rPr>
              <a:t>PDT e PDT Green Line </a:t>
            </a:r>
          </a:p>
          <a:p>
            <a:pPr algn="just"/>
            <a:r>
              <a:rPr lang="it-IT" sz="1400" i="1" dirty="0" smtClean="0">
                <a:solidFill>
                  <a:srgbClr val="252422"/>
                </a:solidFill>
                <a:latin typeface="Open Sans"/>
              </a:rPr>
              <a:t>Daniela Gabellini – CEO IQC </a:t>
            </a:r>
            <a:r>
              <a:rPr lang="it-IT" sz="1400" i="1" dirty="0" err="1" smtClean="0">
                <a:solidFill>
                  <a:srgbClr val="252422"/>
                </a:solidFill>
                <a:latin typeface="Open Sans"/>
              </a:rPr>
              <a:t>srl</a:t>
            </a:r>
            <a:endParaRPr lang="it-IT" sz="1400" i="1" dirty="0" smtClean="0">
              <a:solidFill>
                <a:srgbClr val="252422"/>
              </a:solidFill>
              <a:latin typeface="Open Sans"/>
            </a:endParaRPr>
          </a:p>
          <a:p>
            <a:pPr algn="just"/>
            <a:endParaRPr lang="it-IT" sz="1400" i="1" dirty="0">
              <a:solidFill>
                <a:srgbClr val="252422"/>
              </a:solidFill>
              <a:latin typeface="Open Sans"/>
            </a:endParaRPr>
          </a:p>
          <a:p>
            <a:pPr algn="just"/>
            <a:r>
              <a:rPr lang="it-IT" sz="1400" b="1" dirty="0" smtClean="0">
                <a:solidFill>
                  <a:srgbClr val="252422"/>
                </a:solidFill>
                <a:latin typeface="Open Sans"/>
              </a:rPr>
              <a:t>Tipologie Certificazione Digitale PDT Green Line e casi applicativi </a:t>
            </a:r>
          </a:p>
          <a:p>
            <a:pPr algn="just"/>
            <a:r>
              <a:rPr lang="it-IT" sz="1400" i="1" dirty="0" smtClean="0">
                <a:solidFill>
                  <a:srgbClr val="252422"/>
                </a:solidFill>
                <a:latin typeface="Open Sans"/>
              </a:rPr>
              <a:t>Rossella Ricciardelli – Product Manager IQC SRL</a:t>
            </a:r>
          </a:p>
          <a:p>
            <a:pPr algn="just"/>
            <a:endParaRPr lang="it-IT" sz="1400" i="1" dirty="0" smtClean="0">
              <a:solidFill>
                <a:srgbClr val="252422"/>
              </a:solidFill>
              <a:latin typeface="Open Sans"/>
            </a:endParaRPr>
          </a:p>
          <a:p>
            <a:pPr algn="just"/>
            <a:r>
              <a:rPr lang="it-IT" sz="1400" b="1" dirty="0" smtClean="0">
                <a:solidFill>
                  <a:srgbClr val="252422"/>
                </a:solidFill>
                <a:latin typeface="Open Sans"/>
              </a:rPr>
              <a:t>Il valore aggiunto della Tecnologia Blockchain</a:t>
            </a:r>
            <a:endParaRPr lang="it-IT" sz="1400" b="1" dirty="0">
              <a:solidFill>
                <a:srgbClr val="252422"/>
              </a:solidFill>
              <a:latin typeface="Open Sans"/>
            </a:endParaRPr>
          </a:p>
          <a:p>
            <a:pPr algn="just"/>
            <a:r>
              <a:rPr lang="it-IT" sz="1400" i="1" dirty="0" smtClean="0">
                <a:solidFill>
                  <a:srgbClr val="252422"/>
                </a:solidFill>
                <a:latin typeface="Open Sans"/>
              </a:rPr>
              <a:t>Sandro Vecchiarelli – </a:t>
            </a:r>
            <a:r>
              <a:rPr lang="en-US" sz="1400" i="1" dirty="0">
                <a:latin typeface="-apple-system"/>
              </a:rPr>
              <a:t>Chief Technology Officer </a:t>
            </a:r>
            <a:r>
              <a:rPr lang="en-US" sz="1400" i="1" dirty="0" smtClean="0">
                <a:latin typeface="-apple-system"/>
              </a:rPr>
              <a:t>Pomiager SRL</a:t>
            </a:r>
            <a:endParaRPr lang="it-IT" i="1" dirty="0">
              <a:solidFill>
                <a:srgbClr val="252422"/>
              </a:solidFill>
              <a:latin typeface="Open San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8628" y="3159816"/>
            <a:ext cx="2274865" cy="22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22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/>
          <p:cNvSpPr>
            <a:spLocks noGrp="1"/>
          </p:cNvSpPr>
          <p:nvPr>
            <p:ph type="title"/>
          </p:nvPr>
        </p:nvSpPr>
        <p:spPr>
          <a:xfrm>
            <a:off x="0" y="80467"/>
            <a:ext cx="10515600" cy="1325563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1F497D"/>
                </a:solidFill>
                <a:cs typeface="+mn-cs"/>
              </a:rPr>
              <a:t>Chi Siamo</a:t>
            </a:r>
            <a:endParaRPr lang="it-IT" sz="4000" b="1" dirty="0"/>
          </a:p>
        </p:txBody>
      </p:sp>
      <p:sp>
        <p:nvSpPr>
          <p:cNvPr id="3" name="Rettangolo 1"/>
          <p:cNvSpPr>
            <a:spLocks noChangeArrowheads="1"/>
          </p:cNvSpPr>
          <p:nvPr/>
        </p:nvSpPr>
        <p:spPr bwMode="auto">
          <a:xfrm>
            <a:off x="1460091" y="1385830"/>
            <a:ext cx="10146890" cy="7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fontAlgn="ctr">
              <a:lnSpc>
                <a:spcPct val="107000"/>
              </a:lnSpc>
            </a:pPr>
            <a:endParaRPr lang="it-IT" altLang="it-IT" sz="2000" kern="0" dirty="0" smtClean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 fontAlgn="ctr">
              <a:lnSpc>
                <a:spcPct val="107000"/>
              </a:lnSpc>
            </a:pPr>
            <a:endParaRPr lang="it-IT" altLang="it-IT" sz="2000" kern="0" dirty="0" smtClean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1211092" y="1557257"/>
            <a:ext cx="10344206" cy="305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ctr">
              <a:lnSpc>
                <a:spcPct val="107000"/>
              </a:lnSpc>
            </a:pPr>
            <a:r>
              <a:rPr lang="it-IT" sz="2000" b="1" dirty="0" smtClean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Integrated </a:t>
            </a:r>
            <a:r>
              <a:rPr lang="it-IT" sz="2000" b="1" dirty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Business Services,</a:t>
            </a:r>
            <a:r>
              <a:rPr lang="it-IT" sz="2000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 con la missione di fornire </a:t>
            </a:r>
            <a:r>
              <a:rPr lang="it-IT" sz="2000" b="1" dirty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soluzioni ad alto contenuto professionale e tecnologico</a:t>
            </a:r>
            <a:r>
              <a:rPr lang="it-IT" sz="2000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 per rispondere all’esigenza di </a:t>
            </a:r>
            <a:r>
              <a:rPr lang="it-IT" sz="2000" dirty="0" err="1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efficientare</a:t>
            </a:r>
            <a:r>
              <a:rPr lang="it-IT" sz="2000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, semplificare e rendere fluidi i processi preservandone adeguatezza, accuratezza ed efficacia e </a:t>
            </a:r>
            <a:r>
              <a:rPr lang="it-IT" sz="2000" b="1" dirty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garantendo la sicurezza, inalterabilità e immutabilità di dati e informazioni </a:t>
            </a:r>
            <a:r>
              <a:rPr lang="it-IT" sz="2000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digitali generate e trasferite on line.</a:t>
            </a:r>
          </a:p>
          <a:p>
            <a:pPr algn="just" fontAlgn="ctr">
              <a:lnSpc>
                <a:spcPct val="107000"/>
              </a:lnSpc>
            </a:pPr>
            <a:endParaRPr lang="it-IT" sz="1000" b="1" dirty="0" smtClean="0">
              <a:solidFill>
                <a:srgbClr val="1F497D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 fontAlgn="ctr">
              <a:lnSpc>
                <a:spcPct val="107000"/>
              </a:lnSpc>
            </a:pPr>
            <a:r>
              <a:rPr lang="it-IT" sz="2000" b="1" dirty="0" smtClean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IQC</a:t>
            </a:r>
            <a:r>
              <a:rPr lang="it-IT" sz="2000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 è impegnato nella messa </a:t>
            </a:r>
            <a:r>
              <a:rPr lang="it-IT" sz="2000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a punto </a:t>
            </a:r>
            <a:r>
              <a:rPr lang="it-IT" sz="2000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di </a:t>
            </a:r>
            <a:r>
              <a:rPr lang="it-IT" sz="2000" b="1" dirty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Schemi di Certificazione </a:t>
            </a:r>
            <a:r>
              <a:rPr lang="it-IT" sz="2000" b="1" dirty="0" smtClean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Digitale </a:t>
            </a:r>
            <a:r>
              <a:rPr lang="it-IT" sz="2000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e relativi </a:t>
            </a:r>
            <a:r>
              <a:rPr lang="it-IT" sz="2000" b="1" dirty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Sistemi di Controllo</a:t>
            </a:r>
            <a:r>
              <a:rPr lang="it-IT" sz="2000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it-IT" sz="2000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grado di dare consapevolezza al management </a:t>
            </a:r>
            <a:r>
              <a:rPr lang="it-IT" sz="2000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aziendale, clienti, fornitori e partner </a:t>
            </a:r>
            <a:r>
              <a:rPr lang="it-IT" sz="2000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delle performance </a:t>
            </a:r>
            <a:r>
              <a:rPr lang="it-IT" sz="2000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dei </a:t>
            </a:r>
            <a:r>
              <a:rPr lang="it-IT" sz="2000" dirty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servizi </a:t>
            </a:r>
            <a:r>
              <a:rPr lang="it-IT" sz="2000" dirty="0" smtClean="0">
                <a:solidFill>
                  <a:prstClr val="black"/>
                </a:solidFill>
                <a:latin typeface="Calibri Light"/>
                <a:ea typeface="Calibri" panose="020F0502020204030204" pitchFamily="34" charset="0"/>
                <a:cs typeface="Times New Roman" panose="02020603050405020304" pitchFamily="18" charset="0"/>
              </a:rPr>
              <a:t>interni e esternalizzati </a:t>
            </a:r>
            <a:r>
              <a:rPr lang="it-IT" sz="2000" b="1" dirty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grazie anche all’ausilio di Soluzioni Informative con </a:t>
            </a:r>
            <a:r>
              <a:rPr lang="it-IT" sz="2000" b="1" dirty="0" smtClean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Tecnologia Blockchain</a:t>
            </a:r>
            <a:r>
              <a:rPr lang="it-IT" sz="2000" b="1" dirty="0">
                <a:solidFill>
                  <a:srgbClr val="1F497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</a:p>
          <a:p>
            <a:pPr algn="just" fontAlgn="ctr">
              <a:lnSpc>
                <a:spcPct val="107000"/>
              </a:lnSpc>
            </a:pPr>
            <a:endParaRPr lang="it-IT" sz="1000" dirty="0">
              <a:solidFill>
                <a:prstClr val="black"/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9715" y="5921136"/>
            <a:ext cx="1773488" cy="936864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1587" y="4451881"/>
            <a:ext cx="8054013" cy="1512944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0770" y="615"/>
            <a:ext cx="8404528" cy="1397154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7811" y="6342789"/>
            <a:ext cx="1201016" cy="4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52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1"/>
          <p:cNvSpPr>
            <a:spLocks noChangeArrowheads="1"/>
          </p:cNvSpPr>
          <p:nvPr/>
        </p:nvSpPr>
        <p:spPr bwMode="auto">
          <a:xfrm>
            <a:off x="1460091" y="1385830"/>
            <a:ext cx="10146890" cy="7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fontAlgn="ctr">
              <a:lnSpc>
                <a:spcPct val="107000"/>
              </a:lnSpc>
            </a:pPr>
            <a:endParaRPr lang="it-IT" altLang="it-IT" sz="2000" kern="0" dirty="0" smtClean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 fontAlgn="ctr">
              <a:lnSpc>
                <a:spcPct val="107000"/>
              </a:lnSpc>
            </a:pPr>
            <a:endParaRPr lang="it-IT" altLang="it-IT" sz="2000" kern="0" dirty="0" smtClean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770" y="615"/>
            <a:ext cx="8404528" cy="1397154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7811" y="6342789"/>
            <a:ext cx="1201016" cy="48162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394" y="300259"/>
            <a:ext cx="1938696" cy="1012024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1276802" y="1536800"/>
            <a:ext cx="100139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it-IT" sz="2000" dirty="0" smtClean="0">
                <a:solidFill>
                  <a:prstClr val="black"/>
                </a:solidFill>
                <a:latin typeface="Calibri Light" panose="020F0302020204030204"/>
                <a:ea typeface="Times New Roman" panose="02020603050405020304" pitchFamily="18" charset="0"/>
              </a:rPr>
              <a:t>La </a:t>
            </a:r>
            <a:r>
              <a:rPr lang="it-IT" sz="2000" b="1" dirty="0" smtClean="0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Certificazione Digitale PDT</a:t>
            </a:r>
            <a:r>
              <a:rPr lang="it-IT" sz="2000" b="1" dirty="0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® - </a:t>
            </a:r>
            <a:r>
              <a:rPr lang="it-IT" sz="2000" b="1" dirty="0" smtClean="0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Performance</a:t>
            </a:r>
            <a:r>
              <a:rPr lang="it-IT" sz="2000" b="1" dirty="0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 Digital</a:t>
            </a:r>
            <a:r>
              <a:rPr lang="it-IT" sz="2000" b="1" dirty="0" smtClean="0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 </a:t>
            </a:r>
            <a:r>
              <a:rPr lang="it-IT" sz="2000" b="1" dirty="0" err="1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Traceability</a:t>
            </a:r>
            <a:r>
              <a:rPr lang="it-IT" sz="2000" dirty="0">
                <a:solidFill>
                  <a:prstClr val="black"/>
                </a:solidFill>
                <a:latin typeface="Calibri Light" panose="020F0302020204030204"/>
                <a:ea typeface="Times New Roman" panose="02020603050405020304" pitchFamily="18" charset="0"/>
              </a:rPr>
              <a:t>, </a:t>
            </a:r>
            <a:r>
              <a:rPr lang="it-IT" sz="2000" dirty="0" smtClean="0">
                <a:solidFill>
                  <a:prstClr val="black"/>
                </a:solidFill>
                <a:latin typeface="Calibri Light" panose="020F0302020204030204"/>
                <a:ea typeface="Times New Roman" panose="02020603050405020304" pitchFamily="18" charset="0"/>
              </a:rPr>
              <a:t>è un procedimento di analisi, rilevazione discreta e continua e successiva rappresentazione delle risultanze riferite ad organizzazioni, processi, servizi e prodotti</a:t>
            </a:r>
            <a:r>
              <a:rPr lang="it-IT" sz="2000" dirty="0">
                <a:solidFill>
                  <a:prstClr val="black"/>
                </a:solidFill>
                <a:latin typeface="Calibri Light" panose="020F0302020204030204"/>
                <a:ea typeface="Times New Roman" panose="02020603050405020304" pitchFamily="18" charset="0"/>
              </a:rPr>
              <a:t> </a:t>
            </a:r>
            <a:r>
              <a:rPr lang="it-IT" sz="2000" dirty="0" smtClean="0">
                <a:solidFill>
                  <a:prstClr val="black"/>
                </a:solidFill>
                <a:latin typeface="Calibri Light" panose="020F0302020204030204"/>
                <a:ea typeface="Times New Roman" panose="02020603050405020304" pitchFamily="18" charset="0"/>
              </a:rPr>
              <a:t>e relativi impatti ambientali.</a:t>
            </a:r>
            <a:endParaRPr lang="it-IT" sz="2000" dirty="0">
              <a:solidFill>
                <a:prstClr val="black"/>
              </a:solidFill>
              <a:latin typeface="Calibri Light" panose="020F0302020204030204"/>
              <a:ea typeface="Times New Roman" panose="02020603050405020304" pitchFamily="18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1356315" y="2709371"/>
            <a:ext cx="9934408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600" b="1" dirty="0" smtClean="0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Approccio metodologico</a:t>
            </a:r>
            <a:endParaRPr lang="it-IT" sz="2600" b="1" dirty="0">
              <a:solidFill>
                <a:srgbClr val="1F497D"/>
              </a:solidFill>
              <a:latin typeface="Calibri Light" panose="020F0302020204030204"/>
              <a:cs typeface="Calibri" panose="020F0502020204030204" pitchFamily="34" charset="0"/>
            </a:endParaRPr>
          </a:p>
          <a:p>
            <a:pPr algn="just"/>
            <a:endParaRPr lang="it-IT" sz="800" dirty="0">
              <a:solidFill>
                <a:prstClr val="black"/>
              </a:solidFill>
              <a:latin typeface="Calibri Light" panose="020F0302020204030204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it-IT" sz="2000" b="1" dirty="0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UNI EN ISO 19011:2018 </a:t>
            </a:r>
            <a:r>
              <a:rPr lang="it-IT" sz="2000" dirty="0" smtClean="0">
                <a:solidFill>
                  <a:prstClr val="black"/>
                </a:solidFill>
                <a:latin typeface="Calibri Light" panose="020F0302020204030204"/>
                <a:ea typeface="Times New Roman" panose="02020603050405020304" pitchFamily="18" charset="0"/>
              </a:rPr>
              <a:t>– Linee guida per audit di sistemi di gestione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it-IT" sz="2000" b="1" dirty="0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UNI CEI ISO/IEC 17020:2012 </a:t>
            </a:r>
            <a:r>
              <a:rPr lang="it-IT" sz="2000" dirty="0" smtClean="0">
                <a:solidFill>
                  <a:prstClr val="black"/>
                </a:solidFill>
                <a:latin typeface="Calibri Light" panose="020F0302020204030204"/>
                <a:ea typeface="Times New Roman" panose="02020603050405020304" pitchFamily="18" charset="0"/>
              </a:rPr>
              <a:t>– Valutazione della conformità – Requisiti per il funzionamento dei vati tipi di organismi che eseguono ispezioni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it-IT" sz="2000" b="1" dirty="0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UNI CEI EN ISO/IEC 17029:2020 </a:t>
            </a:r>
            <a:r>
              <a:rPr lang="it-IT" sz="2000" dirty="0" smtClean="0">
                <a:solidFill>
                  <a:prstClr val="black"/>
                </a:solidFill>
                <a:latin typeface="Calibri Light" panose="020F0302020204030204"/>
                <a:ea typeface="Times New Roman" panose="02020603050405020304" pitchFamily="18" charset="0"/>
              </a:rPr>
              <a:t>– Valutazione della conformità – Principi e requisiti generali per gli organismi di valutazione e verifica</a:t>
            </a:r>
          </a:p>
        </p:txBody>
      </p:sp>
      <p:sp>
        <p:nvSpPr>
          <p:cNvPr id="5" name="Rettangolo 4"/>
          <p:cNvSpPr/>
          <p:nvPr/>
        </p:nvSpPr>
        <p:spPr>
          <a:xfrm>
            <a:off x="1276802" y="5466682"/>
            <a:ext cx="99344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it-IT" sz="2000" dirty="0">
                <a:solidFill>
                  <a:prstClr val="black"/>
                </a:solidFill>
                <a:latin typeface="Calibri Light" panose="020F0302020204030204"/>
                <a:ea typeface="Times New Roman" panose="02020603050405020304" pitchFamily="18" charset="0"/>
              </a:rPr>
              <a:t>Attesta con </a:t>
            </a:r>
            <a:r>
              <a:rPr lang="it-IT" sz="2000" b="1" dirty="0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credibilità, attendibilità e veridicità </a:t>
            </a:r>
            <a:r>
              <a:rPr lang="it-IT" sz="2000" dirty="0">
                <a:solidFill>
                  <a:prstClr val="black"/>
                </a:solidFill>
                <a:latin typeface="Calibri Light" panose="020F0302020204030204"/>
                <a:ea typeface="Times New Roman" panose="02020603050405020304" pitchFamily="18" charset="0"/>
              </a:rPr>
              <a:t>le </a:t>
            </a:r>
            <a:r>
              <a:rPr lang="it-IT" sz="2000" b="1" dirty="0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dichiarazioni e i </a:t>
            </a:r>
            <a:r>
              <a:rPr lang="it-IT" sz="2000" b="1" dirty="0" err="1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claim</a:t>
            </a:r>
            <a:r>
              <a:rPr lang="it-IT" sz="2000" b="1" dirty="0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 aziendali </a:t>
            </a:r>
            <a:endParaRPr lang="it-IT" sz="2000" b="1" dirty="0" smtClean="0">
              <a:solidFill>
                <a:srgbClr val="1F497D"/>
              </a:solidFill>
              <a:latin typeface="Calibri Light" panose="020F0302020204030204"/>
              <a:cs typeface="Calibri" panose="020F0502020204030204" pitchFamily="34" charset="0"/>
            </a:endParaRPr>
          </a:p>
          <a:p>
            <a:pPr algn="ctr" defTabSz="457200"/>
            <a:r>
              <a:rPr lang="it-IT" sz="2000" dirty="0" smtClean="0">
                <a:solidFill>
                  <a:prstClr val="black"/>
                </a:solidFill>
                <a:latin typeface="Calibri Light" panose="020F0302020204030204"/>
                <a:ea typeface="Times New Roman" panose="02020603050405020304" pitchFamily="18" charset="0"/>
              </a:rPr>
              <a:t>su </a:t>
            </a:r>
            <a:r>
              <a:rPr lang="it-IT" sz="2000" dirty="0">
                <a:solidFill>
                  <a:prstClr val="black"/>
                </a:solidFill>
                <a:latin typeface="Calibri Light" panose="020F0302020204030204"/>
                <a:ea typeface="Times New Roman" panose="02020603050405020304" pitchFamily="18" charset="0"/>
              </a:rPr>
              <a:t>cui poter riporre fiducia nell’era dell’informazione </a:t>
            </a:r>
            <a:r>
              <a:rPr lang="it-IT" sz="2000" dirty="0" smtClean="0">
                <a:solidFill>
                  <a:prstClr val="black"/>
                </a:solidFill>
                <a:latin typeface="Calibri Light" panose="020F0302020204030204"/>
                <a:ea typeface="Times New Roman" panose="02020603050405020304" pitchFamily="18" charset="0"/>
              </a:rPr>
              <a:t>digitale e/o post verità</a:t>
            </a:r>
            <a:endParaRPr lang="it-IT" sz="2000" dirty="0">
              <a:solidFill>
                <a:prstClr val="black"/>
              </a:solidFill>
              <a:latin typeface="Calibri Light" panose="020F0302020204030204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11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magin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996" y="38757"/>
            <a:ext cx="9897197" cy="1713249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6148" y="1385830"/>
            <a:ext cx="2787635" cy="869430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1200124" y="2415009"/>
            <a:ext cx="102907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 smtClean="0">
                <a:solidFill>
                  <a:prstClr val="black"/>
                </a:solidFill>
                <a:latin typeface="Calibri Light" panose="020F0302020204030204"/>
                <a:ea typeface="Times New Roman" panose="02020603050405020304" pitchFamily="18" charset="0"/>
              </a:rPr>
              <a:t>E’ attestata da un </a:t>
            </a:r>
            <a:r>
              <a:rPr lang="it-IT" sz="2000" b="1" dirty="0">
                <a:solidFill>
                  <a:srgbClr val="1F497D"/>
                </a:solidFill>
                <a:latin typeface="+mj-lt"/>
              </a:rPr>
              <a:t>oggetto digitale interoperabile </a:t>
            </a:r>
            <a:r>
              <a:rPr lang="it-IT" sz="2000" b="1" dirty="0" smtClean="0">
                <a:solidFill>
                  <a:srgbClr val="1F497D"/>
                </a:solidFill>
                <a:latin typeface="+mj-lt"/>
              </a:rPr>
              <a:t>(JSON</a:t>
            </a: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it-IT" sz="2000" b="1" dirty="0">
                <a:solidFill>
                  <a:srgbClr val="1F497D"/>
                </a:solidFill>
                <a:latin typeface="+mj-lt"/>
              </a:rPr>
              <a:t>- formato per lo scambio di dati) </a:t>
            </a:r>
            <a:r>
              <a:rPr lang="it-IT" sz="2000" dirty="0" smtClean="0">
                <a:solidFill>
                  <a:prstClr val="black"/>
                </a:solidFill>
                <a:latin typeface="Calibri Light" panose="020F0302020204030204"/>
                <a:ea typeface="Times New Roman" panose="02020603050405020304" pitchFamily="18" charset="0"/>
              </a:rPr>
              <a:t>che </a:t>
            </a:r>
            <a:r>
              <a:rPr lang="it-IT" sz="2000" dirty="0">
                <a:solidFill>
                  <a:prstClr val="black"/>
                </a:solidFill>
                <a:latin typeface="Calibri Light" panose="020F0302020204030204"/>
                <a:ea typeface="Times New Roman" panose="02020603050405020304" pitchFamily="18" charset="0"/>
              </a:rPr>
              <a:t>ha un'immagine esterna e contiene al suo interno dati e informazioni per oggettivare i risultati del </a:t>
            </a:r>
            <a:r>
              <a:rPr lang="it-IT" sz="2000" dirty="0" smtClean="0">
                <a:solidFill>
                  <a:prstClr val="black"/>
                </a:solidFill>
                <a:latin typeface="Calibri Light" panose="020F0302020204030204"/>
                <a:ea typeface="Times New Roman" panose="02020603050405020304" pitchFamily="18" charset="0"/>
              </a:rPr>
              <a:t>controllo: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6830141" y="3079435"/>
            <a:ext cx="2130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There is data inside!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6892598" y="3455310"/>
            <a:ext cx="2618508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it-IT" sz="1200" i="1" dirty="0" err="1">
                <a:solidFill>
                  <a:srgbClr val="FF0000"/>
                </a:solidFill>
              </a:rPr>
              <a:t>Description</a:t>
            </a:r>
            <a:endParaRPr lang="it-IT" sz="1200" i="1" dirty="0">
              <a:solidFill>
                <a:srgbClr val="FF0000"/>
              </a:solidFill>
            </a:endParaRPr>
          </a:p>
          <a:p>
            <a:r>
              <a:rPr lang="it-IT" sz="1200" i="1" dirty="0" err="1">
                <a:solidFill>
                  <a:srgbClr val="FF0000"/>
                </a:solidFill>
              </a:rPr>
              <a:t>Objectives</a:t>
            </a:r>
            <a:endParaRPr lang="it-IT" sz="1200" i="1" dirty="0">
              <a:solidFill>
                <a:srgbClr val="FF0000"/>
              </a:solidFill>
            </a:endParaRPr>
          </a:p>
          <a:p>
            <a:r>
              <a:rPr lang="it-IT" sz="1200" i="1" dirty="0" err="1">
                <a:solidFill>
                  <a:srgbClr val="FF0000"/>
                </a:solidFill>
              </a:rPr>
              <a:t>Standards</a:t>
            </a:r>
            <a:endParaRPr lang="it-IT" sz="1200" i="1" dirty="0">
              <a:solidFill>
                <a:srgbClr val="FF0000"/>
              </a:solidFill>
            </a:endParaRPr>
          </a:p>
          <a:p>
            <a:r>
              <a:rPr lang="it-IT" sz="1200" i="1" dirty="0">
                <a:solidFill>
                  <a:srgbClr val="FF0000"/>
                </a:solidFill>
              </a:rPr>
              <a:t>Field of </a:t>
            </a:r>
            <a:r>
              <a:rPr lang="it-IT" sz="1200" i="1" dirty="0" err="1">
                <a:solidFill>
                  <a:srgbClr val="FF0000"/>
                </a:solidFill>
              </a:rPr>
              <a:t>application</a:t>
            </a:r>
            <a:endParaRPr lang="it-IT" sz="1200" i="1" dirty="0">
              <a:solidFill>
                <a:srgbClr val="FF0000"/>
              </a:solidFill>
            </a:endParaRPr>
          </a:p>
          <a:p>
            <a:r>
              <a:rPr lang="it-IT" sz="1200" i="1" dirty="0" err="1">
                <a:solidFill>
                  <a:srgbClr val="FF0000"/>
                </a:solidFill>
              </a:rPr>
              <a:t>Main</a:t>
            </a:r>
            <a:r>
              <a:rPr lang="it-IT" sz="1200" i="1" dirty="0">
                <a:solidFill>
                  <a:srgbClr val="FF0000"/>
                </a:solidFill>
              </a:rPr>
              <a:t> </a:t>
            </a:r>
            <a:r>
              <a:rPr lang="it-IT" sz="1200" i="1" dirty="0" err="1">
                <a:solidFill>
                  <a:srgbClr val="FF0000"/>
                </a:solidFill>
              </a:rPr>
              <a:t>processes</a:t>
            </a:r>
            <a:r>
              <a:rPr lang="it-IT" sz="1200" i="1" dirty="0">
                <a:solidFill>
                  <a:srgbClr val="FF0000"/>
                </a:solidFill>
              </a:rPr>
              <a:t> </a:t>
            </a:r>
            <a:r>
              <a:rPr lang="it-IT" sz="1200" i="1" dirty="0" err="1">
                <a:solidFill>
                  <a:srgbClr val="FF0000"/>
                </a:solidFill>
              </a:rPr>
              <a:t>involved</a:t>
            </a:r>
            <a:endParaRPr lang="it-IT" sz="1200" i="1" dirty="0">
              <a:solidFill>
                <a:srgbClr val="FF0000"/>
              </a:solidFill>
            </a:endParaRPr>
          </a:p>
          <a:p>
            <a:r>
              <a:rPr lang="it-IT" sz="1200" i="1" dirty="0">
                <a:solidFill>
                  <a:srgbClr val="FF0000"/>
                </a:solidFill>
              </a:rPr>
              <a:t>Knowledge management</a:t>
            </a:r>
          </a:p>
          <a:p>
            <a:r>
              <a:rPr lang="it-IT" sz="1200" i="1" dirty="0" err="1">
                <a:solidFill>
                  <a:srgbClr val="FF0000"/>
                </a:solidFill>
              </a:rPr>
              <a:t>Employment</a:t>
            </a:r>
            <a:r>
              <a:rPr lang="it-IT" sz="1200" i="1" dirty="0">
                <a:solidFill>
                  <a:srgbClr val="FF0000"/>
                </a:solidFill>
              </a:rPr>
              <a:t> </a:t>
            </a:r>
            <a:r>
              <a:rPr lang="it-IT" sz="1200" i="1" dirty="0" err="1">
                <a:solidFill>
                  <a:srgbClr val="FF0000"/>
                </a:solidFill>
              </a:rPr>
              <a:t>Skills</a:t>
            </a:r>
            <a:r>
              <a:rPr lang="it-IT" sz="1200" i="1" dirty="0">
                <a:solidFill>
                  <a:srgbClr val="FF0000"/>
                </a:solidFill>
              </a:rPr>
              <a:t>  </a:t>
            </a:r>
          </a:p>
          <a:p>
            <a:r>
              <a:rPr lang="it-IT" sz="1200" i="1" dirty="0" err="1">
                <a:solidFill>
                  <a:srgbClr val="FF0000"/>
                </a:solidFill>
              </a:rPr>
              <a:t>Measurable</a:t>
            </a:r>
            <a:r>
              <a:rPr lang="it-IT" sz="1200" i="1" dirty="0">
                <a:solidFill>
                  <a:srgbClr val="FF0000"/>
                </a:solidFill>
              </a:rPr>
              <a:t> features</a:t>
            </a:r>
          </a:p>
          <a:p>
            <a:r>
              <a:rPr lang="it-IT" sz="1200" i="1" dirty="0" err="1">
                <a:solidFill>
                  <a:srgbClr val="FF0000"/>
                </a:solidFill>
              </a:rPr>
              <a:t>Evidences</a:t>
            </a:r>
            <a:endParaRPr lang="it-IT" sz="1200" i="1" dirty="0">
              <a:solidFill>
                <a:srgbClr val="FF0000"/>
              </a:solidFill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1060244" y="5373542"/>
            <a:ext cx="10217949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800" lvl="0" algn="ctr"/>
            <a:r>
              <a:rPr lang="it-IT" sz="2000" dirty="0">
                <a:solidFill>
                  <a:srgbClr val="000000"/>
                </a:solidFill>
                <a:latin typeface="+mj-lt"/>
              </a:rPr>
              <a:t>E’ rilascia con </a:t>
            </a:r>
            <a:r>
              <a:rPr lang="it-IT" sz="2000" b="1" dirty="0">
                <a:solidFill>
                  <a:srgbClr val="1F497D"/>
                </a:solidFill>
                <a:latin typeface="+mj-lt"/>
              </a:rPr>
              <a:t>Tecnologia Blockchain, </a:t>
            </a:r>
            <a:r>
              <a:rPr lang="it-IT" sz="2000" dirty="0">
                <a:solidFill>
                  <a:srgbClr val="000000"/>
                </a:solidFill>
                <a:latin typeface="+mj-lt"/>
              </a:rPr>
              <a:t>che garantisce </a:t>
            </a:r>
            <a:r>
              <a:rPr lang="it-IT" sz="2000" b="1" dirty="0">
                <a:solidFill>
                  <a:srgbClr val="1F497D"/>
                </a:solidFill>
                <a:latin typeface="+mj-lt"/>
              </a:rPr>
              <a:t>TRASPARENZA</a:t>
            </a:r>
            <a:r>
              <a:rPr lang="it-IT" sz="2000" dirty="0">
                <a:solidFill>
                  <a:srgbClr val="000000"/>
                </a:solidFill>
                <a:latin typeface="+mj-lt"/>
              </a:rPr>
              <a:t>, fiducia </a:t>
            </a:r>
            <a:r>
              <a:rPr lang="it-IT" sz="2000" dirty="0" smtClean="0">
                <a:solidFill>
                  <a:srgbClr val="000000"/>
                </a:solidFill>
                <a:latin typeface="+mj-lt"/>
              </a:rPr>
              <a:t>nelle </a:t>
            </a:r>
            <a:r>
              <a:rPr lang="it-IT" sz="2000" b="1" dirty="0">
                <a:solidFill>
                  <a:srgbClr val="1F497D"/>
                </a:solidFill>
                <a:latin typeface="+mj-lt"/>
              </a:rPr>
              <a:t>DICHIARAZIONI</a:t>
            </a:r>
            <a:r>
              <a:rPr lang="it-IT" sz="20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it-IT" sz="2000" dirty="0">
                <a:solidFill>
                  <a:srgbClr val="000000"/>
                </a:solidFill>
                <a:latin typeface="+mj-lt"/>
              </a:rPr>
              <a:t>e salvaguardia della </a:t>
            </a:r>
            <a:r>
              <a:rPr lang="it-IT" sz="2000" b="1" dirty="0">
                <a:solidFill>
                  <a:srgbClr val="1F497D"/>
                </a:solidFill>
                <a:latin typeface="+mj-lt"/>
              </a:rPr>
              <a:t>REPUTAZIONE</a:t>
            </a:r>
            <a:r>
              <a:rPr lang="it-IT" sz="20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it-IT" sz="2000" dirty="0">
                <a:solidFill>
                  <a:srgbClr val="000000"/>
                </a:solidFill>
                <a:latin typeface="+mj-lt"/>
              </a:rPr>
              <a:t>in tutte le relazioni </a:t>
            </a:r>
            <a:r>
              <a:rPr lang="it-IT" sz="2000" dirty="0" smtClean="0">
                <a:solidFill>
                  <a:srgbClr val="000000"/>
                </a:solidFill>
                <a:latin typeface="+mj-lt"/>
              </a:rPr>
              <a:t>tecnico-commerciali </a:t>
            </a:r>
          </a:p>
          <a:p>
            <a:pPr marR="2800" lvl="0" algn="ctr"/>
            <a:r>
              <a:rPr lang="it-IT" sz="2000" dirty="0" smtClean="0">
                <a:solidFill>
                  <a:srgbClr val="000000"/>
                </a:solidFill>
                <a:latin typeface="+mj-lt"/>
              </a:rPr>
              <a:t>tra </a:t>
            </a:r>
            <a:r>
              <a:rPr lang="it-IT" sz="2000" dirty="0">
                <a:solidFill>
                  <a:srgbClr val="000000"/>
                </a:solidFill>
                <a:latin typeface="+mj-lt"/>
              </a:rPr>
              <a:t>imprese e tra imprese e </a:t>
            </a:r>
            <a:r>
              <a:rPr lang="it-IT" sz="2000" dirty="0" smtClean="0">
                <a:solidFill>
                  <a:srgbClr val="000000"/>
                </a:solidFill>
                <a:latin typeface="+mj-lt"/>
              </a:rPr>
              <a:t>destinatori finali</a:t>
            </a:r>
            <a:endParaRPr lang="it-IT" sz="2000" dirty="0">
              <a:solidFill>
                <a:srgbClr val="000000"/>
              </a:solidFill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9277" y="3370865"/>
            <a:ext cx="2215205" cy="2002677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7811" y="6342789"/>
            <a:ext cx="1201016" cy="481626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4841879" y="1897928"/>
            <a:ext cx="297542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600" b="1" dirty="0" smtClean="0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Scelte Tecnologiche</a:t>
            </a:r>
            <a:endParaRPr lang="it-IT" sz="2600" dirty="0"/>
          </a:p>
        </p:txBody>
      </p:sp>
    </p:spTree>
    <p:extLst>
      <p:ext uri="{BB962C8B-B14F-4D97-AF65-F5344CB8AC3E}">
        <p14:creationId xmlns:p14="http://schemas.microsoft.com/office/powerpoint/2010/main" val="348122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magin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528" y="2233467"/>
            <a:ext cx="1218984" cy="1218984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4855" y="-6754"/>
            <a:ext cx="7295971" cy="1899690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4393" y="1160412"/>
            <a:ext cx="7413266" cy="1967043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7811" y="6342789"/>
            <a:ext cx="1201016" cy="481626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5100760" y="6455083"/>
            <a:ext cx="21091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>
                <a:solidFill>
                  <a:prstClr val="black"/>
                </a:solidFill>
              </a:rPr>
              <a:t>https://iqcpdt.com/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3024" y="3412347"/>
            <a:ext cx="4448619" cy="1218984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0" y="1892936"/>
            <a:ext cx="1287016" cy="49314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1397" y="2233467"/>
            <a:ext cx="1218984" cy="1218984"/>
          </a:xfrm>
          <a:prstGeom prst="rect">
            <a:avLst/>
          </a:prstGeom>
        </p:spPr>
      </p:pic>
      <p:pic>
        <p:nvPicPr>
          <p:cNvPr id="1026" name="Picture 2" descr="Impresa CNA 4.0 Ready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454" y="2209897"/>
            <a:ext cx="1242554" cy="1242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tangolo 7"/>
          <p:cNvSpPr/>
          <p:nvPr/>
        </p:nvSpPr>
        <p:spPr>
          <a:xfrm>
            <a:off x="7811080" y="108408"/>
            <a:ext cx="388901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600" b="1" dirty="0" smtClean="0">
                <a:solidFill>
                  <a:srgbClr val="1F497D"/>
                </a:solidFill>
                <a:latin typeface="+mj-lt"/>
              </a:rPr>
              <a:t>I modelli di </a:t>
            </a:r>
          </a:p>
          <a:p>
            <a:pPr algn="ctr"/>
            <a:r>
              <a:rPr lang="it-IT" sz="2600" b="1" dirty="0" smtClean="0">
                <a:solidFill>
                  <a:srgbClr val="1F497D"/>
                </a:solidFill>
                <a:latin typeface="+mj-lt"/>
              </a:rPr>
              <a:t>Certificazione </a:t>
            </a:r>
            <a:r>
              <a:rPr lang="it-IT" sz="2600" b="1" dirty="0">
                <a:solidFill>
                  <a:srgbClr val="1F497D"/>
                </a:solidFill>
                <a:latin typeface="+mj-lt"/>
              </a:rPr>
              <a:t>Digitale </a:t>
            </a:r>
            <a:r>
              <a:rPr lang="it-IT" sz="2600" b="1" dirty="0" smtClean="0">
                <a:solidFill>
                  <a:srgbClr val="1F497D"/>
                </a:solidFill>
                <a:latin typeface="+mj-lt"/>
              </a:rPr>
              <a:t>PDT</a:t>
            </a:r>
            <a:r>
              <a:rPr lang="it-IT" sz="2600" dirty="0" smtClean="0">
                <a:solidFill>
                  <a:srgbClr val="1F497D"/>
                </a:solidFill>
                <a:latin typeface="+mj-lt"/>
                <a:cs typeface="Calibri" panose="020F0502020204030204" pitchFamily="34" charset="0"/>
              </a:rPr>
              <a:t>®</a:t>
            </a:r>
            <a:endParaRPr lang="it-IT" sz="2600" dirty="0">
              <a:latin typeface="+mj-lt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6574071" y="4869521"/>
            <a:ext cx="4246523" cy="1585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it-IT" dirty="0" smtClean="0">
                <a:latin typeface="Calibri Light"/>
              </a:rPr>
              <a:t>Rilasciata in conformità a</a:t>
            </a:r>
            <a:r>
              <a:rPr lang="it-IT" dirty="0">
                <a:latin typeface="Calibri Light"/>
              </a:rPr>
              <a:t> </a:t>
            </a:r>
            <a:r>
              <a:rPr lang="it-IT" b="1" dirty="0" smtClean="0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Specifiche </a:t>
            </a:r>
            <a:r>
              <a:rPr lang="it-IT" b="1" dirty="0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di proprietà </a:t>
            </a:r>
            <a:r>
              <a:rPr lang="it-IT" b="1" dirty="0" smtClean="0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dell’organizzazione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it-IT" dirty="0" smtClean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per </a:t>
            </a:r>
            <a:r>
              <a:rPr lang="it-IT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attestare </a:t>
            </a:r>
            <a:r>
              <a:rPr lang="it-IT" dirty="0" smtClean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in </a:t>
            </a:r>
            <a:r>
              <a:rPr lang="it-IT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maniera certa l’autenticità </a:t>
            </a:r>
            <a:r>
              <a:rPr lang="it-IT" dirty="0" smtClean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e l’unicità di prodotti e/o servizi</a:t>
            </a:r>
            <a:endParaRPr lang="it-IT" dirty="0"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algn="ctr"/>
            <a:endParaRPr lang="it-IT" sz="2000" b="1" dirty="0">
              <a:solidFill>
                <a:srgbClr val="1F497D"/>
              </a:solidFill>
              <a:latin typeface="Calibri Light" panose="020F0302020204030204"/>
              <a:cs typeface="Calibri" panose="020F0502020204030204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1021080" y="3696539"/>
            <a:ext cx="4079680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it-IT" dirty="0" smtClean="0">
                <a:latin typeface="Calibri Light"/>
              </a:rPr>
              <a:t>Rilasciata in conformità a</a:t>
            </a:r>
            <a:r>
              <a:rPr lang="it-IT" b="1" dirty="0" smtClean="0">
                <a:latin typeface="Calibri Light"/>
              </a:rPr>
              <a:t> </a:t>
            </a:r>
            <a:r>
              <a:rPr lang="it-IT" b="1" dirty="0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Standard consolidati e condivisi</a:t>
            </a:r>
            <a:r>
              <a:rPr lang="it-IT" dirty="0">
                <a:solidFill>
                  <a:srgbClr val="252422"/>
                </a:solidFill>
                <a:latin typeface="Calibri Light"/>
              </a:rPr>
              <a:t> 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it-IT" dirty="0">
                <a:latin typeface="Calibri Light"/>
              </a:rPr>
              <a:t>nell’ambito di comunità rappresentative delle </a:t>
            </a:r>
            <a:r>
              <a:rPr lang="it-IT" b="1" dirty="0">
                <a:solidFill>
                  <a:srgbClr val="1F497D"/>
                </a:solidFill>
                <a:latin typeface="Calibri Light" panose="020F0302020204030204"/>
                <a:cs typeface="Calibri" panose="020F0502020204030204" pitchFamily="34" charset="0"/>
              </a:rPr>
              <a:t>parti interessate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0591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448794" y="2629974"/>
            <a:ext cx="1002659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200" dirty="0">
                <a:solidFill>
                  <a:srgbClr val="252422"/>
                </a:solidFill>
                <a:latin typeface="+mj-lt"/>
              </a:rPr>
              <a:t>La </a:t>
            </a:r>
            <a:r>
              <a:rPr lang="it-IT" sz="2200" b="1" dirty="0">
                <a:solidFill>
                  <a:srgbClr val="1F497D"/>
                </a:solidFill>
                <a:latin typeface="+mj-lt"/>
                <a:cs typeface="Calibri" panose="020F0502020204030204" pitchFamily="34" charset="0"/>
              </a:rPr>
              <a:t>Certificazione Digitale PDT – Green Line </a:t>
            </a:r>
            <a:r>
              <a:rPr lang="it-IT" sz="2200" dirty="0">
                <a:solidFill>
                  <a:srgbClr val="252422"/>
                </a:solidFill>
                <a:latin typeface="+mj-lt"/>
              </a:rPr>
              <a:t>si rivolge alle organizzazioni che intendono valorizzare azioni intraprese a salvaguardia ambientale nell’ambito di </a:t>
            </a:r>
            <a:r>
              <a:rPr lang="it-IT" sz="2200" b="1" dirty="0">
                <a:latin typeface="+mj-lt"/>
                <a:cs typeface="Calibri" panose="020F0502020204030204" pitchFamily="34" charset="0"/>
              </a:rPr>
              <a:t>s</a:t>
            </a:r>
            <a:r>
              <a:rPr lang="it-IT" sz="2200" dirty="0">
                <a:solidFill>
                  <a:srgbClr val="252422"/>
                </a:solidFill>
                <a:latin typeface="+mj-lt"/>
              </a:rPr>
              <a:t>trategie di transizione ecologica </a:t>
            </a:r>
            <a:r>
              <a:rPr lang="it-IT" sz="2200" b="1" dirty="0">
                <a:solidFill>
                  <a:srgbClr val="1F497D"/>
                </a:solidFill>
                <a:latin typeface="+mj-lt"/>
                <a:cs typeface="Calibri" panose="020F0502020204030204" pitchFamily="34" charset="0"/>
              </a:rPr>
              <a:t>per lo sviluppo sostenibile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3"/>
          <a:srcRect t="9591" b="7928"/>
          <a:stretch/>
        </p:blipFill>
        <p:spPr>
          <a:xfrm>
            <a:off x="4394277" y="-1"/>
            <a:ext cx="7784174" cy="1884459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1439" y="4119275"/>
            <a:ext cx="1669775" cy="1669775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9129" y="4100186"/>
            <a:ext cx="1624551" cy="162455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983" y="113727"/>
            <a:ext cx="1776966" cy="1770731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6625" y="4100186"/>
            <a:ext cx="1650686" cy="1650686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5242" y="4131323"/>
            <a:ext cx="1645677" cy="1645677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71619" y="4095179"/>
            <a:ext cx="1655693" cy="1655693"/>
          </a:xfrm>
          <a:prstGeom prst="rect">
            <a:avLst/>
          </a:prstGeom>
        </p:spPr>
      </p:pic>
      <p:pic>
        <p:nvPicPr>
          <p:cNvPr id="6" name="Picture 2" descr="Carbon Footprint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2802" y="4120420"/>
            <a:ext cx="1676025" cy="1630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77811" y="6342789"/>
            <a:ext cx="1201016" cy="4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4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698" y="258383"/>
            <a:ext cx="1938549" cy="1013333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36231"/>
            <a:ext cx="5176892" cy="5121769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>
            <a:off x="5420731" y="2228691"/>
            <a:ext cx="632069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it-IT" sz="2200" dirty="0">
                <a:solidFill>
                  <a:prstClr val="black"/>
                </a:solidFill>
                <a:latin typeface="Calibri Light"/>
                <a:cs typeface="Arial" panose="020B0604020202020204" pitchFamily="34" charset="0"/>
              </a:rPr>
              <a:t>Possono contenere </a:t>
            </a:r>
            <a:r>
              <a:rPr lang="it-IT" sz="2200" b="1" dirty="0">
                <a:solidFill>
                  <a:srgbClr val="1F497D"/>
                </a:solidFill>
                <a:latin typeface="Calibri Light"/>
              </a:rPr>
              <a:t>Dashboard</a:t>
            </a:r>
            <a:r>
              <a:rPr lang="it-IT" sz="2200" dirty="0">
                <a:solidFill>
                  <a:prstClr val="black"/>
                </a:solidFill>
                <a:latin typeface="Calibri Light"/>
                <a:cs typeface="Arial" panose="020B0604020202020204" pitchFamily="34" charset="0"/>
              </a:rPr>
              <a:t> di monitoraggio </a:t>
            </a:r>
            <a:r>
              <a:rPr lang="it-IT" sz="2200" b="1" dirty="0" err="1">
                <a:solidFill>
                  <a:srgbClr val="1F497D"/>
                </a:solidFill>
                <a:latin typeface="Calibri Light"/>
              </a:rPr>
              <a:t>real</a:t>
            </a:r>
            <a:r>
              <a:rPr lang="it-IT" sz="2200" b="1" dirty="0">
                <a:solidFill>
                  <a:srgbClr val="1F497D"/>
                </a:solidFill>
                <a:latin typeface="Calibri Light"/>
              </a:rPr>
              <a:t> time </a:t>
            </a:r>
            <a:r>
              <a:rPr lang="it-IT" sz="2200" dirty="0" smtClean="0">
                <a:solidFill>
                  <a:prstClr val="black"/>
                </a:solidFill>
                <a:latin typeface="Calibri Light"/>
                <a:cs typeface="Arial" panose="020B0604020202020204" pitchFamily="34" charset="0"/>
              </a:rPr>
              <a:t>delle </a:t>
            </a:r>
            <a:r>
              <a:rPr lang="it-IT" sz="2200" dirty="0">
                <a:solidFill>
                  <a:prstClr val="black"/>
                </a:solidFill>
                <a:latin typeface="Calibri Light"/>
                <a:cs typeface="Arial" panose="020B0604020202020204" pitchFamily="34" charset="0"/>
              </a:rPr>
              <a:t>prestazioni ambientali </a:t>
            </a:r>
            <a:r>
              <a:rPr lang="it-IT" sz="2200" dirty="0" smtClean="0">
                <a:solidFill>
                  <a:prstClr val="black"/>
                </a:solidFill>
                <a:latin typeface="Calibri Light"/>
                <a:cs typeface="Arial" panose="020B0604020202020204" pitchFamily="34" charset="0"/>
              </a:rPr>
              <a:t>tramite il </a:t>
            </a:r>
            <a:r>
              <a:rPr lang="it-IT" sz="2200" b="1" dirty="0">
                <a:solidFill>
                  <a:srgbClr val="1F497D"/>
                </a:solidFill>
                <a:latin typeface="Calibri Light"/>
              </a:rPr>
              <a:t>rilevamento on-line </a:t>
            </a:r>
            <a:r>
              <a:rPr lang="it-IT" sz="2200" dirty="0">
                <a:solidFill>
                  <a:prstClr val="black"/>
                </a:solidFill>
                <a:latin typeface="Calibri Light"/>
                <a:cs typeface="Arial" panose="020B0604020202020204" pitchFamily="34" charset="0"/>
              </a:rPr>
              <a:t>di </a:t>
            </a:r>
            <a:r>
              <a:rPr lang="it-IT" sz="2200" dirty="0" smtClean="0">
                <a:solidFill>
                  <a:prstClr val="black"/>
                </a:solidFill>
                <a:latin typeface="Calibri Light"/>
                <a:cs typeface="Arial" panose="020B0604020202020204" pitchFamily="34" charset="0"/>
              </a:rPr>
              <a:t>dati </a:t>
            </a:r>
            <a:r>
              <a:rPr lang="it-IT" sz="2200" dirty="0">
                <a:solidFill>
                  <a:prstClr val="black"/>
                </a:solidFill>
                <a:latin typeface="Calibri Light"/>
                <a:cs typeface="Arial" panose="020B0604020202020204" pitchFamily="34" charset="0"/>
              </a:rPr>
              <a:t>operativi </a:t>
            </a:r>
            <a:r>
              <a:rPr lang="it-IT" sz="2200" dirty="0" smtClean="0">
                <a:solidFill>
                  <a:prstClr val="black"/>
                </a:solidFill>
                <a:latin typeface="Calibri Light"/>
                <a:cs typeface="Arial" panose="020B0604020202020204" pitchFamily="34" charset="0"/>
              </a:rPr>
              <a:t>o </a:t>
            </a:r>
            <a:r>
              <a:rPr lang="it-IT" sz="2200" dirty="0">
                <a:solidFill>
                  <a:prstClr val="black"/>
                </a:solidFill>
                <a:latin typeface="Calibri Light"/>
                <a:cs typeface="Arial" panose="020B0604020202020204" pitchFamily="34" charset="0"/>
              </a:rPr>
              <a:t>stime </a:t>
            </a:r>
            <a:r>
              <a:rPr lang="it-IT" sz="2200" dirty="0" smtClean="0">
                <a:solidFill>
                  <a:prstClr val="black"/>
                </a:solidFill>
                <a:latin typeface="Calibri Light"/>
                <a:cs typeface="Arial" panose="020B0604020202020204" pitchFamily="34" charset="0"/>
              </a:rPr>
              <a:t>verificabili</a:t>
            </a:r>
            <a:endParaRPr lang="it-IT" sz="2200" dirty="0">
              <a:solidFill>
                <a:prstClr val="black"/>
              </a:solidFill>
              <a:latin typeface="Calibri Light"/>
              <a:cs typeface="Arial" panose="020B0604020202020204" pitchFamily="34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6223640" y="3564124"/>
            <a:ext cx="49080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i="1" dirty="0">
                <a:solidFill>
                  <a:prstClr val="black"/>
                </a:solidFill>
              </a:rPr>
              <a:t>Tramite fattori di conversione </a:t>
            </a:r>
            <a:r>
              <a:rPr lang="it-IT" sz="1600" i="1" dirty="0" smtClean="0">
                <a:solidFill>
                  <a:prstClr val="black"/>
                </a:solidFill>
              </a:rPr>
              <a:t>i </a:t>
            </a:r>
            <a:r>
              <a:rPr lang="it-IT" sz="1600" i="1" dirty="0">
                <a:solidFill>
                  <a:prstClr val="black"/>
                </a:solidFill>
              </a:rPr>
              <a:t>dati tecnici ambientali </a:t>
            </a:r>
            <a:r>
              <a:rPr lang="it-IT" sz="1600" i="1" dirty="0" smtClean="0">
                <a:solidFill>
                  <a:prstClr val="black"/>
                </a:solidFill>
              </a:rPr>
              <a:t>vengono espressi in </a:t>
            </a:r>
            <a:r>
              <a:rPr lang="it-IT" sz="1600" i="1" dirty="0">
                <a:solidFill>
                  <a:prstClr val="black"/>
                </a:solidFill>
              </a:rPr>
              <a:t>parametri più facilmente quantificabili dalle persone comuni, come ad esempio alberi equivalenti, Km auto, ricariche telefonino </a:t>
            </a:r>
            <a:r>
              <a:rPr lang="it-IT" sz="1600" i="1" dirty="0" err="1">
                <a:solidFill>
                  <a:prstClr val="black"/>
                </a:solidFill>
              </a:rPr>
              <a:t>ecc</a:t>
            </a:r>
            <a:r>
              <a:rPr lang="it-IT" sz="1600" i="1" dirty="0">
                <a:solidFill>
                  <a:prstClr val="black"/>
                </a:solidFill>
              </a:rPr>
              <a:t> ….</a:t>
            </a:r>
          </a:p>
        </p:txBody>
      </p:sp>
      <p:pic>
        <p:nvPicPr>
          <p:cNvPr id="19" name="Immagin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824" y="4992937"/>
            <a:ext cx="1276612" cy="1071353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7745" y="4992937"/>
            <a:ext cx="1359821" cy="1115478"/>
          </a:xfrm>
          <a:prstGeom prst="rect">
            <a:avLst/>
          </a:prstGeom>
        </p:spPr>
      </p:pic>
      <p:pic>
        <p:nvPicPr>
          <p:cNvPr id="21" name="Immagin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4158" y="4992937"/>
            <a:ext cx="1310635" cy="1072798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 rotWithShape="1">
          <a:blip r:embed="rId8"/>
          <a:srcRect t="9591" b="7928"/>
          <a:stretch/>
        </p:blipFill>
        <p:spPr>
          <a:xfrm>
            <a:off x="4394277" y="-1"/>
            <a:ext cx="7784174" cy="1884459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77811" y="6342789"/>
            <a:ext cx="1201016" cy="48162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972" y="1980352"/>
            <a:ext cx="1356335" cy="135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86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magine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519" y="4743660"/>
            <a:ext cx="1938549" cy="1013333"/>
          </a:xfrm>
          <a:prstGeom prst="rect">
            <a:avLst/>
          </a:prstGeom>
        </p:spPr>
      </p:pic>
      <p:sp>
        <p:nvSpPr>
          <p:cNvPr id="43" name="Rettangolo 42"/>
          <p:cNvSpPr/>
          <p:nvPr/>
        </p:nvSpPr>
        <p:spPr>
          <a:xfrm>
            <a:off x="1326519" y="1510041"/>
            <a:ext cx="103238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kern="0" dirty="0">
                <a:solidFill>
                  <a:prstClr val="black"/>
                </a:solidFill>
                <a:latin typeface="+mj-lt"/>
                <a:cs typeface="Calibri Light" panose="020F0302020204030204" pitchFamily="34" charset="0"/>
              </a:rPr>
              <a:t>E’ una certificazione </a:t>
            </a:r>
            <a:r>
              <a:rPr lang="it-IT" sz="2000" kern="0" dirty="0" smtClean="0">
                <a:solidFill>
                  <a:prstClr val="black"/>
                </a:solidFill>
                <a:latin typeface="+mj-lt"/>
                <a:cs typeface="Calibri Light" panose="020F0302020204030204" pitchFamily="34" charset="0"/>
              </a:rPr>
              <a:t>ad </a:t>
            </a:r>
            <a:r>
              <a:rPr lang="it-IT" sz="2000" b="1" dirty="0">
                <a:solidFill>
                  <a:srgbClr val="1F497D"/>
                </a:solidFill>
                <a:latin typeface="+mj-lt"/>
                <a:cs typeface="Calibri" panose="020F0502020204030204" pitchFamily="34" charset="0"/>
              </a:rPr>
              <a:t>alto valore comunicativo</a:t>
            </a:r>
            <a:r>
              <a:rPr lang="it-IT" sz="2000" kern="0" dirty="0" smtClean="0">
                <a:solidFill>
                  <a:prstClr val="black"/>
                </a:solidFill>
                <a:latin typeface="+mj-lt"/>
                <a:cs typeface="Calibri Light" panose="020F0302020204030204" pitchFamily="34" charset="0"/>
              </a:rPr>
              <a:t>, grazie </a:t>
            </a:r>
            <a:r>
              <a:rPr lang="it-IT" sz="2000" kern="0" dirty="0">
                <a:solidFill>
                  <a:prstClr val="black"/>
                </a:solidFill>
                <a:latin typeface="+mj-lt"/>
                <a:cs typeface="Calibri Light" panose="020F0302020204030204" pitchFamily="34" charset="0"/>
              </a:rPr>
              <a:t>alla sua </a:t>
            </a:r>
            <a:r>
              <a:rPr lang="it-IT" sz="2000" kern="0" dirty="0" smtClean="0">
                <a:solidFill>
                  <a:prstClr val="black"/>
                </a:solidFill>
                <a:latin typeface="+mj-lt"/>
                <a:cs typeface="Calibri Light" panose="020F0302020204030204" pitchFamily="34" charset="0"/>
              </a:rPr>
              <a:t>agile diffusione su tutte le piattaforme on line ed i principali Social Network:</a:t>
            </a:r>
            <a:endParaRPr lang="en-US" sz="2000" kern="0" dirty="0" smtClean="0">
              <a:solidFill>
                <a:prstClr val="black"/>
              </a:solidFill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44" name="Rettangolo 43"/>
          <p:cNvSpPr/>
          <p:nvPr/>
        </p:nvSpPr>
        <p:spPr>
          <a:xfrm>
            <a:off x="1195754" y="2843639"/>
            <a:ext cx="102928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kern="0" dirty="0">
                <a:solidFill>
                  <a:prstClr val="black"/>
                </a:solidFill>
                <a:latin typeface="+mj-lt"/>
                <a:cs typeface="Calibri Light" panose="020F0302020204030204" pitchFamily="34" charset="0"/>
              </a:rPr>
              <a:t>È </a:t>
            </a:r>
            <a:r>
              <a:rPr lang="it-IT" sz="2000" b="1" dirty="0">
                <a:solidFill>
                  <a:srgbClr val="1F497D"/>
                </a:solidFill>
                <a:latin typeface="+mj-lt"/>
                <a:cs typeface="Calibri" panose="020F0502020204030204" pitchFamily="34" charset="0"/>
              </a:rPr>
              <a:t>pubblicabile sugli strumenti di comunicazione off line </a:t>
            </a:r>
            <a:r>
              <a:rPr lang="it-IT" sz="2000" kern="0" dirty="0" smtClean="0">
                <a:solidFill>
                  <a:prstClr val="black"/>
                </a:solidFill>
                <a:latin typeface="+mj-lt"/>
                <a:cs typeface="Calibri Light" panose="020F0302020204030204" pitchFamily="34" charset="0"/>
              </a:rPr>
              <a:t>ed è stampabile con relativo </a:t>
            </a:r>
            <a:r>
              <a:rPr lang="it-IT" sz="2000" b="1" dirty="0" smtClean="0">
                <a:solidFill>
                  <a:srgbClr val="1F497D"/>
                </a:solidFill>
                <a:latin typeface="+mj-lt"/>
                <a:cs typeface="Calibri" panose="020F0502020204030204" pitchFamily="34" charset="0"/>
              </a:rPr>
              <a:t>Codice </a:t>
            </a:r>
            <a:r>
              <a:rPr lang="it-IT" sz="2000" b="1" dirty="0">
                <a:solidFill>
                  <a:srgbClr val="1F497D"/>
                </a:solidFill>
                <a:latin typeface="+mj-lt"/>
                <a:cs typeface="Calibri" panose="020F0502020204030204" pitchFamily="34" charset="0"/>
              </a:rPr>
              <a:t>QR </a:t>
            </a:r>
            <a:r>
              <a:rPr lang="it-IT" sz="2000" kern="0" dirty="0" smtClean="0">
                <a:solidFill>
                  <a:prstClr val="black"/>
                </a:solidFill>
                <a:latin typeface="+mj-lt"/>
                <a:cs typeface="Calibri Light" panose="020F0302020204030204" pitchFamily="34" charset="0"/>
              </a:rPr>
              <a:t>affinché </a:t>
            </a:r>
            <a:r>
              <a:rPr lang="it-IT" sz="2000" kern="0" dirty="0">
                <a:solidFill>
                  <a:prstClr val="black"/>
                </a:solidFill>
                <a:latin typeface="+mj-lt"/>
                <a:cs typeface="Calibri Light" panose="020F0302020204030204" pitchFamily="34" charset="0"/>
              </a:rPr>
              <a:t>i clienti </a:t>
            </a:r>
            <a:r>
              <a:rPr lang="it-IT" sz="2000" kern="0" dirty="0" smtClean="0">
                <a:solidFill>
                  <a:prstClr val="black"/>
                </a:solidFill>
                <a:latin typeface="+mj-lt"/>
                <a:cs typeface="Calibri Light" panose="020F0302020204030204" pitchFamily="34" charset="0"/>
              </a:rPr>
              <a:t>possano </a:t>
            </a:r>
            <a:r>
              <a:rPr lang="it-IT" sz="2000" kern="0" dirty="0">
                <a:solidFill>
                  <a:prstClr val="black"/>
                </a:solidFill>
                <a:latin typeface="+mj-lt"/>
                <a:cs typeface="Calibri Light" panose="020F0302020204030204" pitchFamily="34" charset="0"/>
              </a:rPr>
              <a:t>visualizzare </a:t>
            </a:r>
            <a:r>
              <a:rPr lang="it-IT" sz="2000" kern="0" dirty="0" smtClean="0">
                <a:solidFill>
                  <a:prstClr val="black"/>
                </a:solidFill>
                <a:latin typeface="+mj-lt"/>
                <a:cs typeface="Calibri Light" panose="020F0302020204030204" pitchFamily="34" charset="0"/>
              </a:rPr>
              <a:t>gli </a:t>
            </a:r>
            <a:r>
              <a:rPr lang="it-IT" sz="2000" kern="0" dirty="0">
                <a:solidFill>
                  <a:prstClr val="black"/>
                </a:solidFill>
                <a:latin typeface="+mj-lt"/>
                <a:cs typeface="Calibri Light" panose="020F0302020204030204" pitchFamily="34" charset="0"/>
              </a:rPr>
              <a:t>standard garantiti </a:t>
            </a:r>
            <a:r>
              <a:rPr lang="it-IT" sz="2000" kern="0" dirty="0" smtClean="0">
                <a:solidFill>
                  <a:prstClr val="black"/>
                </a:solidFill>
                <a:latin typeface="+mj-lt"/>
                <a:cs typeface="Calibri Light" panose="020F0302020204030204" pitchFamily="34" charset="0"/>
              </a:rPr>
              <a:t>attraverso </a:t>
            </a:r>
            <a:r>
              <a:rPr lang="it-IT" sz="2000" b="1" dirty="0" smtClean="0">
                <a:solidFill>
                  <a:srgbClr val="1F497D"/>
                </a:solidFill>
                <a:latin typeface="+mj-lt"/>
                <a:cs typeface="Calibri" panose="020F0502020204030204" pitchFamily="34" charset="0"/>
              </a:rPr>
              <a:t>dispositivi mobile:</a:t>
            </a:r>
            <a:endParaRPr lang="it-IT" sz="2000" b="1" dirty="0">
              <a:solidFill>
                <a:srgbClr val="1F497D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45" name="Gruppo 44"/>
          <p:cNvGrpSpPr/>
          <p:nvPr/>
        </p:nvGrpSpPr>
        <p:grpSpPr>
          <a:xfrm>
            <a:off x="3986656" y="3899880"/>
            <a:ext cx="4660031" cy="2789840"/>
            <a:chOff x="4391352" y="4311755"/>
            <a:chExt cx="3189923" cy="1924516"/>
          </a:xfrm>
        </p:grpSpPr>
        <p:grpSp>
          <p:nvGrpSpPr>
            <p:cNvPr id="46" name="Gruppo 45"/>
            <p:cNvGrpSpPr/>
            <p:nvPr/>
          </p:nvGrpSpPr>
          <p:grpSpPr>
            <a:xfrm>
              <a:off x="4391352" y="4311755"/>
              <a:ext cx="3189923" cy="1924516"/>
              <a:chOff x="8468677" y="4879938"/>
              <a:chExt cx="3189923" cy="1924516"/>
            </a:xfrm>
          </p:grpSpPr>
          <p:pic>
            <p:nvPicPr>
              <p:cNvPr id="48" name="Immagine 4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8468677" y="4879938"/>
                <a:ext cx="3189923" cy="1924516"/>
              </a:xfrm>
              <a:prstGeom prst="rect">
                <a:avLst/>
              </a:prstGeom>
            </p:spPr>
          </p:pic>
          <p:sp>
            <p:nvSpPr>
              <p:cNvPr id="49" name="Rettangolo 48"/>
              <p:cNvSpPr/>
              <p:nvPr/>
            </p:nvSpPr>
            <p:spPr>
              <a:xfrm>
                <a:off x="8539316" y="5014452"/>
                <a:ext cx="1524322" cy="15117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prstClr val="white"/>
                  </a:solidFill>
                </a:endParaRPr>
              </a:p>
            </p:txBody>
          </p:sp>
          <p:pic>
            <p:nvPicPr>
              <p:cNvPr id="50" name="Immagine 4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772832" y="5226446"/>
                <a:ext cx="1201016" cy="1231499"/>
              </a:xfrm>
              <a:prstGeom prst="rect">
                <a:avLst/>
              </a:prstGeom>
            </p:spPr>
          </p:pic>
        </p:grpSp>
        <p:pic>
          <p:nvPicPr>
            <p:cNvPr id="47" name="Immagine 4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58335" y="4549680"/>
              <a:ext cx="1475360" cy="1408298"/>
            </a:xfrm>
            <a:prstGeom prst="rect">
              <a:avLst/>
            </a:prstGeom>
          </p:spPr>
        </p:pic>
      </p:grpSp>
      <p:pic>
        <p:nvPicPr>
          <p:cNvPr id="51" name="Immagine 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713" y="4484774"/>
            <a:ext cx="1986407" cy="1702635"/>
          </a:xfrm>
          <a:prstGeom prst="rect">
            <a:avLst/>
          </a:prstGeom>
        </p:spPr>
      </p:pic>
      <p:pic>
        <p:nvPicPr>
          <p:cNvPr id="52" name="Immagine 5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9654" y="2250542"/>
            <a:ext cx="2324100" cy="409575"/>
          </a:xfrm>
          <a:prstGeom prst="rect">
            <a:avLst/>
          </a:prstGeom>
        </p:spPr>
      </p:pic>
      <p:sp>
        <p:nvSpPr>
          <p:cNvPr id="53" name="Rettangolo 52"/>
          <p:cNvSpPr/>
          <p:nvPr/>
        </p:nvSpPr>
        <p:spPr>
          <a:xfrm>
            <a:off x="4374915" y="4244784"/>
            <a:ext cx="2016858" cy="20110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4" name="Immagine 5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5570" y="4384950"/>
            <a:ext cx="1738629" cy="1730754"/>
          </a:xfrm>
          <a:prstGeom prst="rect">
            <a:avLst/>
          </a:prstGeom>
        </p:spPr>
      </p:pic>
      <p:pic>
        <p:nvPicPr>
          <p:cNvPr id="55" name="Immagine 5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30303" y="3705484"/>
            <a:ext cx="1784508" cy="1784508"/>
          </a:xfrm>
          <a:prstGeom prst="rect">
            <a:avLst/>
          </a:prstGeom>
        </p:spPr>
      </p:pic>
      <p:pic>
        <p:nvPicPr>
          <p:cNvPr id="56" name="Immagine 5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50770" y="615"/>
            <a:ext cx="8404528" cy="1397154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>
            <a:off x="9156765" y="4031887"/>
            <a:ext cx="2834213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rgbClr val="1F497D"/>
                </a:solidFill>
                <a:latin typeface="+mj-lt"/>
                <a:cs typeface="Calibri" panose="020F0502020204030204" pitchFamily="34" charset="0"/>
              </a:rPr>
              <a:t>Il valore aggiunto della BK:</a:t>
            </a:r>
          </a:p>
          <a:p>
            <a:pPr algn="ctr"/>
            <a:endParaRPr lang="it-IT" sz="1000" b="1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it-IT" sz="1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Aumenta la sicura ed efficace condivisione delle informazioni </a:t>
            </a:r>
          </a:p>
          <a:p>
            <a:pPr algn="ctr"/>
            <a:r>
              <a:rPr lang="it-IT" sz="1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 clienti e stakeholder in termini di</a:t>
            </a:r>
            <a:r>
              <a:rPr lang="it-IT" sz="1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disponibilità</a:t>
            </a:r>
            <a:r>
              <a:rPr lang="it-IT" sz="1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accessibilità, rapidità, </a:t>
            </a:r>
            <a:r>
              <a:rPr lang="it-IT" sz="1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affidabilità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it-IT" sz="1400" dirty="0">
              <a:cs typeface="Times New Roman" panose="02020603050405020304" pitchFamily="18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it-IT" sz="1400" dirty="0" smtClean="0">
              <a:cs typeface="Times New Roman" panose="02020603050405020304" pitchFamily="18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it-IT" sz="1400" dirty="0">
              <a:cs typeface="Times New Roman" panose="02020603050405020304" pitchFamily="18" charset="0"/>
            </a:endParaRPr>
          </a:p>
          <a:p>
            <a:pPr algn="ctr"/>
            <a:r>
              <a:rPr lang="it-IT" sz="1400" dirty="0" smtClean="0">
                <a:cs typeface="Times New Roman" panose="02020603050405020304" pitchFamily="18" charset="0"/>
              </a:rPr>
              <a:t> </a:t>
            </a:r>
            <a:endParaRPr lang="it-IT" sz="1400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79778" y="5725188"/>
            <a:ext cx="1194920" cy="451143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77811" y="6342789"/>
            <a:ext cx="1201016" cy="4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20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/>
          <p:cNvSpPr/>
          <p:nvPr/>
        </p:nvSpPr>
        <p:spPr>
          <a:xfrm>
            <a:off x="5057427" y="1676708"/>
            <a:ext cx="310100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1778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it-IT" altLang="it-IT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Interoperabile: </a:t>
            </a:r>
            <a:r>
              <a:rPr lang="it-IT" dirty="0" smtClean="0">
                <a:latin typeface="+mj-lt"/>
              </a:rPr>
              <a:t>facilita l'interazione </a:t>
            </a:r>
            <a:r>
              <a:rPr lang="it-IT" dirty="0">
                <a:latin typeface="+mj-lt"/>
              </a:rPr>
              <a:t>fra sistemi differenti, nonché lo scambio e il riutilizzo delle informazioni</a:t>
            </a:r>
          </a:p>
          <a:p>
            <a:pPr marL="269875" lvl="0" indent="-1778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it-IT" altLang="it-IT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Verificabile</a:t>
            </a:r>
            <a:r>
              <a:rPr lang="it-IT" altLang="it-IT" dirty="0" smtClean="0">
                <a:latin typeface="+mj-lt"/>
              </a:rPr>
              <a:t>: contiene dati </a:t>
            </a:r>
            <a:r>
              <a:rPr lang="it-IT" altLang="it-IT" dirty="0">
                <a:latin typeface="+mj-lt"/>
              </a:rPr>
              <a:t>e informazioni </a:t>
            </a:r>
            <a:r>
              <a:rPr lang="it-IT" altLang="it-IT" dirty="0" smtClean="0">
                <a:latin typeface="+mj-lt"/>
              </a:rPr>
              <a:t>che dipendono </a:t>
            </a:r>
            <a:r>
              <a:rPr lang="it-IT" altLang="it-IT" dirty="0">
                <a:latin typeface="+mj-lt"/>
              </a:rPr>
              <a:t>da evidenze oggettive immediatamente </a:t>
            </a:r>
            <a:r>
              <a:rPr lang="it-IT" altLang="it-IT" dirty="0" smtClean="0">
                <a:latin typeface="+mj-lt"/>
              </a:rPr>
              <a:t>verificabili</a:t>
            </a:r>
            <a:endParaRPr lang="it-IT" altLang="it-IT" dirty="0">
              <a:latin typeface="+mj-lt"/>
            </a:endParaRPr>
          </a:p>
          <a:p>
            <a:pPr marL="269875" lvl="0" indent="-1778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it-IT" altLang="it-IT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Archiviabile</a:t>
            </a:r>
            <a:r>
              <a:rPr lang="it-IT" altLang="it-IT" dirty="0">
                <a:latin typeface="+mj-lt"/>
              </a:rPr>
              <a:t>: </a:t>
            </a:r>
            <a:r>
              <a:rPr lang="it-IT" altLang="it-IT" dirty="0" smtClean="0">
                <a:latin typeface="+mj-lt"/>
              </a:rPr>
              <a:t>può essere collezionata </a:t>
            </a:r>
            <a:r>
              <a:rPr lang="it-IT" altLang="it-IT" dirty="0">
                <a:latin typeface="+mj-lt"/>
              </a:rPr>
              <a:t>e </a:t>
            </a:r>
            <a:r>
              <a:rPr lang="it-IT" altLang="it-IT" dirty="0" smtClean="0">
                <a:latin typeface="+mj-lt"/>
              </a:rPr>
              <a:t>archiviata </a:t>
            </a:r>
            <a:r>
              <a:rPr lang="it-IT" altLang="it-IT" dirty="0">
                <a:latin typeface="+mj-lt"/>
              </a:rPr>
              <a:t>on </a:t>
            </a:r>
            <a:r>
              <a:rPr lang="it-IT" altLang="it-IT" dirty="0" smtClean="0">
                <a:latin typeface="+mj-lt"/>
              </a:rPr>
              <a:t>line</a:t>
            </a:r>
            <a:endParaRPr lang="it-IT" altLang="it-IT" dirty="0">
              <a:latin typeface="+mj-lt"/>
            </a:endParaRPr>
          </a:p>
          <a:p>
            <a:pPr marL="269875" lvl="0" indent="-1778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it-IT" altLang="it-IT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Portabile</a:t>
            </a:r>
            <a:r>
              <a:rPr lang="it-IT" altLang="it-IT" dirty="0" smtClean="0">
                <a:latin typeface="+mj-lt"/>
              </a:rPr>
              <a:t>: può essere condivisa </a:t>
            </a:r>
            <a:r>
              <a:rPr lang="it-IT" altLang="it-IT" dirty="0">
                <a:latin typeface="+mj-lt"/>
              </a:rPr>
              <a:t>on line </a:t>
            </a:r>
            <a:r>
              <a:rPr lang="it-IT" altLang="it-IT" dirty="0" smtClean="0">
                <a:latin typeface="+mj-lt"/>
              </a:rPr>
              <a:t>e social ed è trasferibile</a:t>
            </a:r>
            <a:endParaRPr lang="it-IT" altLang="it-IT" dirty="0">
              <a:latin typeface="+mj-lt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8403385" y="1597001"/>
            <a:ext cx="305999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1778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it-IT" altLang="it-IT" b="1" dirty="0" smtClean="0">
                <a:solidFill>
                  <a:srgbClr val="C00000"/>
                </a:solidFill>
                <a:latin typeface="+mj-lt"/>
              </a:rPr>
              <a:t>Antifrode: </a:t>
            </a:r>
            <a:r>
              <a:rPr lang="it-IT" dirty="0" smtClean="0">
                <a:latin typeface="+mj-lt"/>
              </a:rPr>
              <a:t>riduce i rischi anche di errori e invalidità grazie alla inalterabilità dei registri</a:t>
            </a:r>
            <a:endParaRPr lang="it-IT" dirty="0">
              <a:latin typeface="+mj-lt"/>
            </a:endParaRPr>
          </a:p>
          <a:p>
            <a:pPr marL="269875" lvl="0" indent="-1778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it-IT" altLang="it-IT" b="1" dirty="0" smtClean="0">
                <a:solidFill>
                  <a:srgbClr val="C00000"/>
                </a:solidFill>
                <a:latin typeface="+mj-lt"/>
              </a:rPr>
              <a:t>Anti corruzione e illegalità: </a:t>
            </a:r>
            <a:r>
              <a:rPr lang="it-IT" altLang="it-IT" dirty="0" smtClean="0">
                <a:latin typeface="+mj-lt"/>
              </a:rPr>
              <a:t>grazie alla tracciabilità delle informazione in tutto il percorso, dalla generazione del dato alla destinazione</a:t>
            </a:r>
            <a:endParaRPr lang="it-IT" altLang="it-IT" dirty="0">
              <a:latin typeface="+mj-lt"/>
            </a:endParaRPr>
          </a:p>
          <a:p>
            <a:pPr marL="269875" lvl="0" indent="-1778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it-IT" altLang="it-IT" b="1" dirty="0" smtClean="0">
                <a:solidFill>
                  <a:srgbClr val="C00000"/>
                </a:solidFill>
                <a:latin typeface="+mj-lt"/>
              </a:rPr>
              <a:t>Veridicità</a:t>
            </a:r>
            <a:r>
              <a:rPr lang="it-IT" altLang="it-IT" dirty="0" smtClean="0">
                <a:solidFill>
                  <a:srgbClr val="C00000"/>
                </a:solidFill>
                <a:latin typeface="+mj-lt"/>
              </a:rPr>
              <a:t>: </a:t>
            </a:r>
            <a:r>
              <a:rPr lang="it-IT" altLang="it-IT" dirty="0" smtClean="0">
                <a:latin typeface="+mj-lt"/>
              </a:rPr>
              <a:t>grazie ad un’unica gestione delle identità digitali, e la trasparenza delle transazioni</a:t>
            </a:r>
            <a:endParaRPr lang="it-IT" altLang="it-IT" dirty="0">
              <a:latin typeface="+mj-lt"/>
            </a:endParaRPr>
          </a:p>
          <a:p>
            <a:pPr marL="269875" lvl="0" indent="-1778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it-IT" altLang="it-IT" b="1" dirty="0" smtClean="0">
                <a:solidFill>
                  <a:srgbClr val="C00000"/>
                </a:solidFill>
                <a:latin typeface="+mj-lt"/>
              </a:rPr>
              <a:t>Privacy</a:t>
            </a:r>
            <a:r>
              <a:rPr lang="it-IT" altLang="it-IT" dirty="0" smtClean="0">
                <a:solidFill>
                  <a:srgbClr val="C00000"/>
                </a:solidFill>
                <a:latin typeface="+mj-lt"/>
              </a:rPr>
              <a:t>: </a:t>
            </a:r>
            <a:r>
              <a:rPr lang="it-IT" altLang="it-IT" dirty="0" smtClean="0">
                <a:latin typeface="+mj-lt"/>
              </a:rPr>
              <a:t>viene aumentata la protezione e la privacy di dati sensibili</a:t>
            </a:r>
            <a:endParaRPr lang="it-IT" altLang="it-IT" dirty="0">
              <a:latin typeface="+mj-lt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1102026" y="1597001"/>
            <a:ext cx="371045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1778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it-IT" altLang="it-IT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Non sostituisce le certificazioni tradizionali </a:t>
            </a:r>
            <a:r>
              <a:rPr lang="it-IT" altLang="it-IT" dirty="0" smtClean="0">
                <a:latin typeface="+mj-lt"/>
              </a:rPr>
              <a:t>riconosciute da norme internazionali</a:t>
            </a:r>
            <a:endParaRPr lang="it-IT" dirty="0">
              <a:latin typeface="+mj-lt"/>
            </a:endParaRPr>
          </a:p>
          <a:p>
            <a:pPr marL="269875" lvl="0" indent="-1778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it-IT" altLang="it-IT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Utilizza la digitalizzazione </a:t>
            </a:r>
            <a:r>
              <a:rPr lang="it-IT" altLang="it-IT" dirty="0" smtClean="0">
                <a:latin typeface="+mj-lt"/>
              </a:rPr>
              <a:t>per semplificare la raccolta e la rappresentazione dei risultati</a:t>
            </a:r>
          </a:p>
          <a:p>
            <a:pPr marL="269875" lvl="0" indent="-1778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it-IT" altLang="it-IT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Superare i limiti delle tradizionali certificazioni </a:t>
            </a:r>
            <a:r>
              <a:rPr lang="it-IT" altLang="it-IT" dirty="0">
                <a:latin typeface="+mj-lt"/>
              </a:rPr>
              <a:t>di conformità: omologazione e difficoltà di comunicare valore </a:t>
            </a:r>
            <a:endParaRPr lang="it-IT" altLang="it-IT" dirty="0" smtClean="0">
              <a:latin typeface="+mj-lt"/>
            </a:endParaRPr>
          </a:p>
          <a:p>
            <a:pPr marL="269875" indent="-1778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it-IT" altLang="it-IT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Consente la agevole condivisione di risultati via web </a:t>
            </a:r>
            <a:r>
              <a:rPr lang="it-IT" altLang="it-IT" dirty="0">
                <a:latin typeface="+mj-lt"/>
              </a:rPr>
              <a:t>grazie alla flessibilità </a:t>
            </a:r>
            <a:r>
              <a:rPr lang="it-IT" altLang="it-IT" dirty="0" smtClean="0">
                <a:latin typeface="+mj-lt"/>
              </a:rPr>
              <a:t>multimediale</a:t>
            </a:r>
          </a:p>
          <a:p>
            <a:pPr marL="269875" indent="-1778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it-IT" altLang="it-IT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Da un nuovo valore a dichiarazioni e autodichiarazioni </a:t>
            </a:r>
            <a:r>
              <a:rPr lang="it-IT" altLang="it-IT" dirty="0" smtClean="0">
                <a:latin typeface="+mj-lt"/>
              </a:rPr>
              <a:t>di conformità mettendo in gioco la loro veridicità e la reputazione delle parti</a:t>
            </a:r>
          </a:p>
          <a:p>
            <a:pPr marL="269875" lvl="0" indent="-1778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it-IT" altLang="it-IT" dirty="0" smtClean="0">
              <a:latin typeface="+mj-lt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438" y="6006026"/>
            <a:ext cx="1502986" cy="784578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6700" y="98443"/>
            <a:ext cx="2540840" cy="134301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4589" y="285112"/>
            <a:ext cx="3245324" cy="969677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7811" y="6342789"/>
            <a:ext cx="1201016" cy="48162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7203" y="98443"/>
            <a:ext cx="1562221" cy="148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34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28986" y="6392531"/>
            <a:ext cx="1031443" cy="465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064" y="6209678"/>
            <a:ext cx="704202" cy="523887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8819535" y="353961"/>
            <a:ext cx="2906731" cy="17403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4225413" y="6209678"/>
            <a:ext cx="5043948" cy="6483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0721" y="6209678"/>
            <a:ext cx="1201016" cy="48162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2714" y="397492"/>
            <a:ext cx="2274865" cy="2274865"/>
          </a:xfrm>
          <a:prstGeom prst="rect">
            <a:avLst/>
          </a:prstGeom>
        </p:spPr>
      </p:pic>
      <p:sp>
        <p:nvSpPr>
          <p:cNvPr id="12" name="Rettangolo 11"/>
          <p:cNvSpPr/>
          <p:nvPr/>
        </p:nvSpPr>
        <p:spPr>
          <a:xfrm>
            <a:off x="1760552" y="2962546"/>
            <a:ext cx="3497248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>
              <a:lnSpc>
                <a:spcPct val="107000"/>
              </a:lnSpc>
            </a:pPr>
            <a:r>
              <a:rPr lang="it-IT" sz="24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Daniela Gabellini</a:t>
            </a:r>
          </a:p>
          <a:p>
            <a:pPr algn="ctr" fontAlgn="ctr">
              <a:lnSpc>
                <a:spcPct val="107000"/>
              </a:lnSpc>
            </a:pPr>
            <a:r>
              <a:rPr lang="it-IT" sz="2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CEO IQC </a:t>
            </a:r>
            <a:r>
              <a:rPr lang="it-IT" sz="2400" dirty="0" err="1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srl</a:t>
            </a:r>
            <a:r>
              <a:rPr lang="it-IT" sz="24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</a:p>
          <a:p>
            <a:pPr algn="ctr" fontAlgn="ctr">
              <a:lnSpc>
                <a:spcPct val="107000"/>
              </a:lnSpc>
            </a:pPr>
            <a:r>
              <a:rPr lang="it-IT" sz="24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7"/>
              </a:rPr>
              <a:t>d</a:t>
            </a:r>
            <a:r>
              <a:rPr lang="it-IT" sz="2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7"/>
              </a:rPr>
              <a:t>aniela.gabellini@itaqua.it</a:t>
            </a:r>
            <a:r>
              <a:rPr lang="it-IT" sz="2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endParaRPr lang="it-IT" sz="2400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6948354" y="2962546"/>
            <a:ext cx="3923383" cy="1870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>
              <a:lnSpc>
                <a:spcPct val="107000"/>
              </a:lnSpc>
            </a:pPr>
            <a:r>
              <a:rPr lang="it-IT" sz="24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Rossella Ricciardelli</a:t>
            </a:r>
            <a:endParaRPr lang="it-IT" sz="2400" b="1" dirty="0" smtClean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algn="ctr" fontAlgn="ctr">
              <a:lnSpc>
                <a:spcPct val="107000"/>
              </a:lnSpc>
            </a:pPr>
            <a:r>
              <a:rPr lang="it-IT" sz="2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Product Manager IQC </a:t>
            </a:r>
            <a:r>
              <a:rPr lang="it-IT" sz="2400" dirty="0" err="1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srl</a:t>
            </a:r>
            <a:endParaRPr lang="it-IT" sz="2400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algn="ctr" fontAlgn="ctr">
              <a:lnSpc>
                <a:spcPct val="107000"/>
              </a:lnSpc>
            </a:pPr>
            <a:r>
              <a:rPr lang="it-IT" sz="2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8"/>
              </a:rPr>
              <a:t>rossella.ricciardelli</a:t>
            </a:r>
            <a:r>
              <a:rPr lang="it-IT" sz="2400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8"/>
              </a:rPr>
              <a:t>@itaqua.it</a:t>
            </a:r>
            <a:endParaRPr lang="it-IT" sz="2400" dirty="0" smtClean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algn="ctr" fontAlgn="ctr">
              <a:lnSpc>
                <a:spcPct val="107000"/>
              </a:lnSpc>
            </a:pPr>
            <a:endParaRPr lang="es-ES" b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algn="ctr" fontAlgn="ctr">
              <a:lnSpc>
                <a:spcPct val="107000"/>
              </a:lnSpc>
            </a:pPr>
            <a:endParaRPr lang="es-ES" b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448172" y="4862860"/>
            <a:ext cx="5043948" cy="1870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>
              <a:lnSpc>
                <a:spcPct val="107000"/>
              </a:lnSpc>
            </a:pPr>
            <a:r>
              <a:rPr lang="es-ES" sz="36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9"/>
              </a:rPr>
              <a:t>www.itaqua.it</a:t>
            </a:r>
            <a:r>
              <a:rPr lang="es-ES" sz="3600" b="1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3600" b="1" dirty="0" smtClean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10"/>
              </a:rPr>
              <a:t>www.iqcpdt.com</a:t>
            </a:r>
            <a:endParaRPr lang="es-ES" sz="3600" b="1" dirty="0" smtClean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algn="ctr" fontAlgn="ctr">
              <a:lnSpc>
                <a:spcPct val="107000"/>
              </a:lnSpc>
            </a:pPr>
            <a:endParaRPr lang="es-ES" sz="3600" b="1" dirty="0">
              <a:solidFill>
                <a:srgbClr val="000000"/>
              </a:solidFill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7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4236</TotalTime>
  <Words>738</Words>
  <Application>Microsoft Office PowerPoint</Application>
  <PresentationFormat>Widescreen</PresentationFormat>
  <Paragraphs>78</Paragraphs>
  <Slides>10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10</vt:i4>
      </vt:variant>
    </vt:vector>
  </HeadingPairs>
  <TitlesOfParts>
    <vt:vector size="20" baseType="lpstr">
      <vt:lpstr>-apple-system</vt:lpstr>
      <vt:lpstr>Arial</vt:lpstr>
      <vt:lpstr>Calibri</vt:lpstr>
      <vt:lpstr>Calibri Light</vt:lpstr>
      <vt:lpstr>Open Sans</vt:lpstr>
      <vt:lpstr>Times New Roman</vt:lpstr>
      <vt:lpstr>Wingdings</vt:lpstr>
      <vt:lpstr>1_Tema di Office</vt:lpstr>
      <vt:lpstr>2_Tema di Office</vt:lpstr>
      <vt:lpstr>3_Tema di Office</vt:lpstr>
      <vt:lpstr>Presentazione standard di PowerPoint</vt:lpstr>
      <vt:lpstr>Chi Siamo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noema congressi</dc:creator>
  <cp:lastModifiedBy>Daniela Gabellini</cp:lastModifiedBy>
  <cp:revision>283</cp:revision>
  <cp:lastPrinted>2022-03-21T08:48:12Z</cp:lastPrinted>
  <dcterms:created xsi:type="dcterms:W3CDTF">2020-10-26T08:56:38Z</dcterms:created>
  <dcterms:modified xsi:type="dcterms:W3CDTF">2022-03-22T13:35:12Z</dcterms:modified>
</cp:coreProperties>
</file>