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325" r:id="rId5"/>
    <p:sldId id="489" r:id="rId6"/>
    <p:sldId id="490" r:id="rId7"/>
    <p:sldId id="464" r:id="rId8"/>
    <p:sldId id="487" r:id="rId9"/>
    <p:sldId id="460" r:id="rId10"/>
    <p:sldId id="463" r:id="rId11"/>
    <p:sldId id="406" r:id="rId12"/>
    <p:sldId id="448" r:id="rId13"/>
    <p:sldId id="478" r:id="rId14"/>
    <p:sldId id="479" r:id="rId15"/>
    <p:sldId id="480" r:id="rId16"/>
    <p:sldId id="481" r:id="rId17"/>
    <p:sldId id="482" r:id="rId18"/>
    <p:sldId id="483" r:id="rId19"/>
    <p:sldId id="484" r:id="rId20"/>
    <p:sldId id="476" r:id="rId21"/>
    <p:sldId id="485" r:id="rId22"/>
    <p:sldId id="475" r:id="rId23"/>
  </p:sldIdLst>
  <p:sldSz cx="12192000" cy="6858000"/>
  <p:notesSz cx="6799263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olfo Trippodo" initials="RT" lastIdx="1" clrIdx="0">
    <p:extLst>
      <p:ext uri="{19B8F6BF-5375-455C-9EA6-DF929625EA0E}">
        <p15:presenceInfo xmlns:p15="http://schemas.microsoft.com/office/powerpoint/2012/main" userId="2bc4314caa5e3584" providerId="Windows Live"/>
      </p:ext>
    </p:extLst>
  </p:cmAuthor>
  <p:cmAuthor id="2" name="Elisabetta Scarascia" initials="ES" lastIdx="2" clrIdx="1">
    <p:extLst>
      <p:ext uri="{19B8F6BF-5375-455C-9EA6-DF929625EA0E}">
        <p15:presenceInfo xmlns:p15="http://schemas.microsoft.com/office/powerpoint/2012/main" userId="S::escarascia@formatemp.onmicrosoft.com::9b633bb7-1544-46fa-8453-f7003a75b1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8F8F8"/>
    <a:srgbClr val="FF5D5D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8956" autoAdjust="0"/>
  </p:normalViewPr>
  <p:slideViewPr>
    <p:cSldViewPr snapToGrid="0">
      <p:cViewPr>
        <p:scale>
          <a:sx n="100" d="100"/>
          <a:sy n="100" d="100"/>
        </p:scale>
        <p:origin x="924" y="2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45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D1B4E69E-43F1-487C-966E-C31D439EA5FB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5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5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28F99F29-E8DA-481D-A008-3522BBEF1CA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24660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974" cy="497687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1690" y="0"/>
            <a:ext cx="2945973" cy="497687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466F239C-46DA-407E-95B5-949D55B1515C}" type="datetimeFigureOut">
              <a:rPr lang="it-IT" smtClean="0"/>
              <a:t>04/05/2021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788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8" tIns="45999" rIns="91998" bIns="45999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</p:spPr>
        <p:txBody>
          <a:bodyPr vert="horz" lIns="91998" tIns="45999" rIns="91998" bIns="45999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2126"/>
            <a:ext cx="2945974" cy="497687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84598590-8C0A-4CDA-B38C-84EAA02FA4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9216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3977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5142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5376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4492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7218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8864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0806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6808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3868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5495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2320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698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0791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446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040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5710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2700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2859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006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BA2-1C20-48BD-84BD-2B7E83A612DC}" type="datetimeFigureOut">
              <a:rPr lang="it-IT" smtClean="0"/>
              <a:pPr/>
              <a:t>04/05/2021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975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1.jp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jpeg"/><Relationship Id="rId1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12" Type="http://schemas.openxmlformats.org/officeDocument/2006/relationships/image" Target="../media/image30.jfif"/><Relationship Id="rId17" Type="http://schemas.openxmlformats.org/officeDocument/2006/relationships/image" Target="../media/image35.png"/><Relationship Id="rId2" Type="http://schemas.openxmlformats.org/officeDocument/2006/relationships/image" Target="../media/image6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emf"/><Relationship Id="rId5" Type="http://schemas.openxmlformats.org/officeDocument/2006/relationships/image" Target="../media/image23.png"/><Relationship Id="rId15" Type="http://schemas.openxmlformats.org/officeDocument/2006/relationships/image" Target="../media/image33.jpe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40.emf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emf"/><Relationship Id="rId5" Type="http://schemas.openxmlformats.org/officeDocument/2006/relationships/image" Target="../media/image48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58.png"/><Relationship Id="rId5" Type="http://schemas.openxmlformats.org/officeDocument/2006/relationships/image" Target="../media/image43.png"/><Relationship Id="rId10" Type="http://schemas.openxmlformats.org/officeDocument/2006/relationships/image" Target="../media/image57.jpg"/><Relationship Id="rId4" Type="http://schemas.openxmlformats.org/officeDocument/2006/relationships/image" Target="../media/image42.png"/><Relationship Id="rId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5.png"/><Relationship Id="rId3" Type="http://schemas.openxmlformats.org/officeDocument/2006/relationships/image" Target="../media/image5.png"/><Relationship Id="rId7" Type="http://schemas.openxmlformats.org/officeDocument/2006/relationships/image" Target="../media/image61.jpeg"/><Relationship Id="rId12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image" Target="../media/image34.png"/><Relationship Id="rId10" Type="http://schemas.openxmlformats.org/officeDocument/2006/relationships/image" Target="../media/image56.png"/><Relationship Id="rId4" Type="http://schemas.openxmlformats.org/officeDocument/2006/relationships/image" Target="../media/image59.jpe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Fabrizio.valle@itaqua.it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://www.newstergroup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gmagrini@newstergroup.com" TargetMode="External"/><Relationship Id="rId5" Type="http://schemas.openxmlformats.org/officeDocument/2006/relationships/hyperlink" Target="http://www.itaqua.it/" TargetMode="External"/><Relationship Id="rId4" Type="http://schemas.openxmlformats.org/officeDocument/2006/relationships/hyperlink" Target="mailto:luigi.gamberi@itaqua.it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28986" y="6392531"/>
            <a:ext cx="1031443" cy="465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8819535" y="353961"/>
            <a:ext cx="2906731" cy="1740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225413" y="6209678"/>
            <a:ext cx="5043948" cy="648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129" y="5805746"/>
            <a:ext cx="1201247" cy="89366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216" y="0"/>
            <a:ext cx="9572625" cy="295275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8586" y="6071036"/>
            <a:ext cx="3101792" cy="64299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2398" y="5891808"/>
            <a:ext cx="1903868" cy="733457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92305" y="3260951"/>
            <a:ext cx="884385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342900" fontAlgn="ctr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252422"/>
                </a:solidFill>
              </a:rPr>
              <a:t>La Transizione 4.0 tra opportunità e vantaggi </a:t>
            </a:r>
            <a:r>
              <a:rPr lang="it-IT" sz="2000" i="1" dirty="0">
                <a:solidFill>
                  <a:srgbClr val="252422"/>
                </a:solidFill>
              </a:rPr>
              <a:t>(Luigi Gamberi - IQC)</a:t>
            </a:r>
            <a:endParaRPr lang="it-IT" sz="2000" dirty="0">
              <a:solidFill>
                <a:srgbClr val="252422"/>
              </a:solidFill>
            </a:endParaRPr>
          </a:p>
          <a:p>
            <a:pPr marL="685800" indent="-342900" fontAlgn="ctr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252422"/>
                </a:solidFill>
              </a:rPr>
              <a:t>La nuova normativa sulla gestione dei rifiuti a rischio infettivo </a:t>
            </a:r>
            <a:r>
              <a:rPr lang="it-IT" sz="2000" i="1" dirty="0">
                <a:solidFill>
                  <a:srgbClr val="252422"/>
                </a:solidFill>
              </a:rPr>
              <a:t>(Gianluca Magrini– </a:t>
            </a:r>
            <a:r>
              <a:rPr lang="it-IT" sz="2000" i="1" dirty="0" err="1">
                <a:solidFill>
                  <a:srgbClr val="252422"/>
                </a:solidFill>
              </a:rPr>
              <a:t>Newster</a:t>
            </a:r>
            <a:r>
              <a:rPr lang="it-IT" sz="2000" dirty="0">
                <a:solidFill>
                  <a:srgbClr val="252422"/>
                </a:solidFill>
              </a:rPr>
              <a:t>®</a:t>
            </a:r>
            <a:r>
              <a:rPr lang="it-IT" sz="2000" i="1" dirty="0">
                <a:solidFill>
                  <a:srgbClr val="252422"/>
                </a:solidFill>
              </a:rPr>
              <a:t>)</a:t>
            </a:r>
            <a:endParaRPr lang="it-IT" sz="2000" dirty="0">
              <a:solidFill>
                <a:srgbClr val="252422"/>
              </a:solidFill>
            </a:endParaRPr>
          </a:p>
          <a:p>
            <a:pPr marL="685800" indent="-342900" fontAlgn="ctr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252422"/>
                </a:solidFill>
              </a:rPr>
              <a:t>La certificazione digitale PDT ® “Machine 4.0 Ready” come vantaggio per l’integrazione del bene nell’I4.0 </a:t>
            </a:r>
            <a:r>
              <a:rPr lang="it-IT" sz="2000" i="1" dirty="0">
                <a:solidFill>
                  <a:srgbClr val="252422"/>
                </a:solidFill>
              </a:rPr>
              <a:t>(Fabrizio Valle – IQC</a:t>
            </a:r>
            <a:r>
              <a:rPr lang="it-IT" sz="2000" i="1" dirty="0" smtClean="0">
                <a:solidFill>
                  <a:srgbClr val="252422"/>
                </a:solidFill>
              </a:rPr>
              <a:t>)</a:t>
            </a:r>
            <a:endParaRPr lang="it-IT" sz="2000" dirty="0" smtClean="0">
              <a:solidFill>
                <a:srgbClr val="252422"/>
              </a:solidFill>
            </a:endParaRPr>
          </a:p>
          <a:p>
            <a:pPr marL="342900" fontAlgn="ctr">
              <a:spcBef>
                <a:spcPts val="600"/>
              </a:spcBef>
            </a:pPr>
            <a:r>
              <a:rPr lang="it-IT" sz="2000" i="1" dirty="0" smtClean="0">
                <a:solidFill>
                  <a:srgbClr val="252422"/>
                </a:solidFill>
              </a:rPr>
              <a:t>						</a:t>
            </a:r>
          </a:p>
          <a:p>
            <a:pPr marL="342900" fontAlgn="ctr">
              <a:spcBef>
                <a:spcPts val="600"/>
              </a:spcBef>
            </a:pPr>
            <a:r>
              <a:rPr lang="it-IT" sz="2000" i="1" dirty="0">
                <a:solidFill>
                  <a:srgbClr val="252422"/>
                </a:solidFill>
              </a:rPr>
              <a:t>	</a:t>
            </a:r>
            <a:r>
              <a:rPr lang="it-IT" sz="2000" i="1" dirty="0" smtClean="0">
                <a:solidFill>
                  <a:srgbClr val="252422"/>
                </a:solidFill>
              </a:rPr>
              <a:t>						</a:t>
            </a:r>
            <a:r>
              <a:rPr lang="it-IT" sz="1600" i="1" dirty="0" err="1" smtClean="0">
                <a:solidFill>
                  <a:srgbClr val="252422"/>
                </a:solidFill>
              </a:rPr>
              <a:t>Webinar</a:t>
            </a:r>
            <a:r>
              <a:rPr lang="it-IT" sz="1600" i="1" dirty="0" smtClean="0">
                <a:solidFill>
                  <a:srgbClr val="252422"/>
                </a:solidFill>
              </a:rPr>
              <a:t> 5-Maggio-2021</a:t>
            </a:r>
          </a:p>
        </p:txBody>
      </p:sp>
    </p:spTree>
    <p:extLst>
      <p:ext uri="{BB962C8B-B14F-4D97-AF65-F5344CB8AC3E}">
        <p14:creationId xmlns:p14="http://schemas.microsoft.com/office/powerpoint/2010/main" val="99767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it-IT" altLang="it-IT" dirty="0" smtClean="0">
              <a:solidFill>
                <a:prstClr val="black"/>
              </a:solidFill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988756" y="223541"/>
            <a:ext cx="4663698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IQC – chi siamo</a:t>
            </a:r>
            <a:endParaRPr lang="it-IT" sz="1800" b="1" dirty="0">
              <a:solidFill>
                <a:srgbClr val="1F497D"/>
              </a:solidFill>
              <a:cs typeface="Calibri Light" panose="020F030202020403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endParaRPr lang="it-IT" altLang="it-IT" dirty="0" smtClean="0">
              <a:solidFill>
                <a:prstClr val="black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371424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prstClr val="black"/>
                </a:solidFill>
              </a:rPr>
              <a:t>A&amp;T Automation &amp; </a:t>
            </a:r>
            <a:r>
              <a:rPr lang="it-IT" sz="1400" dirty="0" err="1" smtClean="0">
                <a:solidFill>
                  <a:prstClr val="black"/>
                </a:solidFill>
              </a:rPr>
              <a:t>Testing</a:t>
            </a:r>
            <a:r>
              <a:rPr lang="it-IT" sz="1400" dirty="0" smtClean="0">
                <a:solidFill>
                  <a:prstClr val="black"/>
                </a:solidFill>
              </a:rPr>
              <a:t> -  11 Febbraio 2021  </a:t>
            </a:r>
            <a:endParaRPr lang="it-IT" sz="1400" dirty="0">
              <a:solidFill>
                <a:prstClr val="black"/>
              </a:solidFill>
            </a:endParaRPr>
          </a:p>
        </p:txBody>
      </p:sp>
      <p:sp>
        <p:nvSpPr>
          <p:cNvPr id="3" name="Triangolo rettangolo 2"/>
          <p:cNvSpPr/>
          <p:nvPr/>
        </p:nvSpPr>
        <p:spPr>
          <a:xfrm rot="10800000">
            <a:off x="7663262" y="41296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988756" y="1001645"/>
            <a:ext cx="7547610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>
              <a:lnSpc>
                <a:spcPct val="107000"/>
              </a:lnSpc>
              <a:spcBef>
                <a:spcPts val="600"/>
              </a:spcBef>
            </a:pPr>
            <a:r>
              <a:rPr lang="it-IT" sz="2400" dirty="0" smtClean="0">
                <a:solidFill>
                  <a:prstClr val="black"/>
                </a:solidFill>
              </a:rPr>
              <a:t>Sosteniamo</a:t>
            </a:r>
            <a:r>
              <a:rPr lang="it-IT" sz="2400" b="1" dirty="0" smtClean="0">
                <a:solidFill>
                  <a:prstClr val="black"/>
                </a:solidFill>
              </a:rPr>
              <a:t> </a:t>
            </a:r>
            <a:r>
              <a:rPr lang="it-IT" sz="2400" dirty="0" smtClean="0">
                <a:solidFill>
                  <a:prstClr val="black"/>
                </a:solidFill>
              </a:rPr>
              <a:t>le </a:t>
            </a:r>
            <a:r>
              <a:rPr lang="it-IT" sz="2400" dirty="0" smtClean="0">
                <a:solidFill>
                  <a:prstClr val="black"/>
                </a:solidFill>
              </a:rPr>
              <a:t>Imprese </a:t>
            </a:r>
            <a:r>
              <a:rPr lang="it-IT" sz="2400" dirty="0">
                <a:solidFill>
                  <a:prstClr val="black"/>
                </a:solidFill>
              </a:rPr>
              <a:t>ad esprimere al meglio il proprio «valore» rendendo </a:t>
            </a:r>
            <a:r>
              <a:rPr lang="it-IT" sz="2400" b="1" dirty="0">
                <a:solidFill>
                  <a:prstClr val="black"/>
                </a:solidFill>
              </a:rPr>
              <a:t>tracciabile</a:t>
            </a:r>
            <a:r>
              <a:rPr lang="it-IT" sz="2400" dirty="0">
                <a:solidFill>
                  <a:prstClr val="black"/>
                </a:solidFill>
              </a:rPr>
              <a:t>, </a:t>
            </a:r>
            <a:r>
              <a:rPr lang="it-IT" sz="2400" b="1" dirty="0">
                <a:solidFill>
                  <a:prstClr val="black"/>
                </a:solidFill>
              </a:rPr>
              <a:t>rappresentabile</a:t>
            </a:r>
            <a:r>
              <a:rPr lang="it-IT" sz="2400" dirty="0">
                <a:solidFill>
                  <a:prstClr val="black"/>
                </a:solidFill>
              </a:rPr>
              <a:t> e </a:t>
            </a:r>
            <a:r>
              <a:rPr lang="it-IT" sz="2400" b="1" dirty="0">
                <a:solidFill>
                  <a:prstClr val="black"/>
                </a:solidFill>
              </a:rPr>
              <a:t>certificabile digitalmente </a:t>
            </a:r>
            <a:r>
              <a:rPr lang="it-IT" sz="2400" dirty="0" smtClean="0">
                <a:solidFill>
                  <a:prstClr val="black"/>
                </a:solidFill>
              </a:rPr>
              <a:t>le </a:t>
            </a:r>
            <a:r>
              <a:rPr lang="it-IT" sz="2400" dirty="0">
                <a:solidFill>
                  <a:prstClr val="black"/>
                </a:solidFill>
              </a:rPr>
              <a:t>performance di sistemi, processi, prodotti e competenze delle persone</a:t>
            </a:r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257" y="530764"/>
            <a:ext cx="1685747" cy="1254102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0271" y="2852392"/>
            <a:ext cx="8179903" cy="39152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37" y="2893715"/>
            <a:ext cx="2999492" cy="263979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2132" y="1970980"/>
            <a:ext cx="2060627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6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it-IT" altLang="it-IT" dirty="0" smtClean="0">
              <a:solidFill>
                <a:prstClr val="black"/>
              </a:solidFill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1370496" y="-90609"/>
            <a:ext cx="6115891" cy="1996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CONTRIBUIAMO alla CONDIVISIONE DEL SAPERE</a:t>
            </a:r>
            <a:endParaRPr lang="it-IT" sz="1800" b="1" dirty="0">
              <a:solidFill>
                <a:srgbClr val="1F497D"/>
              </a:solidFill>
              <a:cs typeface="Calibri Light" panose="020F030202020403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endParaRPr lang="it-IT" altLang="it-IT" dirty="0" smtClean="0">
              <a:solidFill>
                <a:prstClr val="black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prstClr val="black"/>
                </a:solidFill>
              </a:rPr>
              <a:t>La sterilizzazione dei rifiuti nella Transizione 4.0 – 5 Maggio 2021</a:t>
            </a:r>
            <a:endParaRPr lang="it-IT" sz="1400" dirty="0">
              <a:solidFill>
                <a:prstClr val="black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5754" y="1932132"/>
            <a:ext cx="7861011" cy="443747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5754" y="5277496"/>
            <a:ext cx="1097387" cy="105898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6765" y="3951649"/>
            <a:ext cx="2475317" cy="2384834"/>
          </a:xfrm>
          <a:prstGeom prst="rect">
            <a:avLst/>
          </a:prstGeom>
        </p:spPr>
      </p:pic>
      <p:sp>
        <p:nvSpPr>
          <p:cNvPr id="3" name="Triangolo rettangolo 2"/>
          <p:cNvSpPr/>
          <p:nvPr/>
        </p:nvSpPr>
        <p:spPr>
          <a:xfrm rot="10800000">
            <a:off x="7663262" y="41296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8281" y="1444241"/>
            <a:ext cx="2027485" cy="92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5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riangolo rettangolo 7"/>
          <p:cNvSpPr/>
          <p:nvPr/>
        </p:nvSpPr>
        <p:spPr>
          <a:xfrm rot="10800000">
            <a:off x="7663262" y="41296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3154" y="363098"/>
            <a:ext cx="1839930" cy="1124535"/>
          </a:xfrm>
          <a:prstGeom prst="rect">
            <a:avLst/>
          </a:prstGeom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6007600" y="1565614"/>
            <a:ext cx="163131" cy="324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4492272" y="1526977"/>
            <a:ext cx="4135031" cy="19344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317ABD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5" name="Connettore 2 14"/>
          <p:cNvCxnSpPr/>
          <p:nvPr/>
        </p:nvCxnSpPr>
        <p:spPr>
          <a:xfrm flipV="1">
            <a:off x="1509165" y="3536641"/>
            <a:ext cx="8594422" cy="562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 rot="16200000">
            <a:off x="644947" y="2340988"/>
            <a:ext cx="2065159" cy="32614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FABBRICANTE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 rot="16200000">
            <a:off x="629083" y="4530085"/>
            <a:ext cx="2096887" cy="32614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IMPRESA</a:t>
            </a:r>
            <a:endParaRPr lang="it-IT" dirty="0"/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9908" y="3941326"/>
            <a:ext cx="2583565" cy="1625398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4433473" y="1672052"/>
            <a:ext cx="4081634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8763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Valorizzare il bene </a:t>
            </a:r>
            <a:r>
              <a:rPr lang="it-IT" sz="1200" dirty="0" smtClean="0"/>
              <a:t>e la sua eventuale integrazione in progetti di innovazione digitale dei processi del cliente</a:t>
            </a:r>
          </a:p>
          <a:p>
            <a:pPr marL="258763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Trasferire </a:t>
            </a:r>
            <a:r>
              <a:rPr lang="it-IT" sz="1200" b="1" dirty="0"/>
              <a:t>adeguate competenze </a:t>
            </a:r>
            <a:r>
              <a:rPr lang="it-IT" sz="1200" dirty="0"/>
              <a:t>necessarie al corretto utilizzo del </a:t>
            </a:r>
            <a:r>
              <a:rPr lang="it-IT" sz="1200" dirty="0" smtClean="0"/>
              <a:t>bene (</a:t>
            </a:r>
            <a:r>
              <a:rPr lang="it-IT" sz="1200" dirty="0" err="1" smtClean="0"/>
              <a:t>Traing</a:t>
            </a:r>
            <a:r>
              <a:rPr lang="it-IT" sz="1200" dirty="0" smtClean="0"/>
              <a:t> Center)</a:t>
            </a:r>
            <a:endParaRPr lang="it-IT" sz="1200" dirty="0"/>
          </a:p>
          <a:p>
            <a:pPr marL="258763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Agevolare il processo di vendita </a:t>
            </a:r>
            <a:r>
              <a:rPr lang="it-IT" sz="1200" dirty="0" smtClean="0"/>
              <a:t>e l’accesso da parte del cliente a formule di sostegno e incentivi (credito Imposta)</a:t>
            </a:r>
          </a:p>
          <a:p>
            <a:pPr marL="258763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Fidelizzare il cliente </a:t>
            </a:r>
            <a:r>
              <a:rPr lang="it-IT" sz="1200" dirty="0" smtClean="0"/>
              <a:t>anche attraverso i servizi di supporto (</a:t>
            </a:r>
            <a:r>
              <a:rPr lang="it-IT" sz="1200" dirty="0" err="1" smtClean="0"/>
              <a:t>pay</a:t>
            </a:r>
            <a:r>
              <a:rPr lang="it-IT" sz="1200" dirty="0" smtClean="0"/>
              <a:t> per use, assistenza e manutenzione predittiva </a:t>
            </a:r>
            <a:r>
              <a:rPr lang="it-IT" sz="1200" dirty="0" err="1" smtClean="0"/>
              <a:t>etc</a:t>
            </a:r>
            <a:r>
              <a:rPr lang="it-IT" sz="1200" dirty="0" smtClean="0"/>
              <a:t>) </a:t>
            </a:r>
            <a:endParaRPr lang="it-IT" sz="1200" dirty="0"/>
          </a:p>
        </p:txBody>
      </p:sp>
      <p:sp>
        <p:nvSpPr>
          <p:cNvPr id="22" name="Rettangolo 21"/>
          <p:cNvSpPr/>
          <p:nvPr/>
        </p:nvSpPr>
        <p:spPr>
          <a:xfrm>
            <a:off x="4499519" y="3644715"/>
            <a:ext cx="4127784" cy="2096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317ABD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/>
          <p:cNvSpPr txBox="1"/>
          <p:nvPr/>
        </p:nvSpPr>
        <p:spPr>
          <a:xfrm>
            <a:off x="4464570" y="3856469"/>
            <a:ext cx="416273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Agevolare la </a:t>
            </a:r>
            <a:r>
              <a:rPr lang="it-IT" sz="1200" b="1" i="1" dirty="0" smtClean="0"/>
              <a:t>R&amp;S e ITD</a:t>
            </a:r>
            <a:r>
              <a:rPr lang="it-IT" sz="1200" dirty="0" smtClean="0"/>
              <a:t>, attraverso l’introduzione di beni e tecnologie abilitanti</a:t>
            </a:r>
          </a:p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Efficienza e produttività</a:t>
            </a:r>
          </a:p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Accrescere le Competenze </a:t>
            </a:r>
            <a:r>
              <a:rPr lang="it-IT" sz="1200" dirty="0" smtClean="0"/>
              <a:t>tecniche e digitali </a:t>
            </a:r>
            <a:endParaRPr lang="it-IT" sz="1200" dirty="0"/>
          </a:p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Accedere in maniera agevole alle leve incentivanti </a:t>
            </a:r>
            <a:r>
              <a:rPr lang="it-IT" sz="1200" dirty="0" smtClean="0"/>
              <a:t>previste</a:t>
            </a:r>
          </a:p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200" b="1" dirty="0" smtClean="0"/>
              <a:t>Comunicare al mercato le risultanze </a:t>
            </a:r>
            <a:r>
              <a:rPr lang="it-IT" sz="1200" dirty="0" smtClean="0"/>
              <a:t>agevolando processi di integrazione 4.0 nelle filiere di interesse</a:t>
            </a:r>
          </a:p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it-IT" sz="1200" dirty="0"/>
          </a:p>
          <a:p>
            <a:pPr marL="258762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it-IT" sz="120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5677791" y="1177767"/>
            <a:ext cx="1656691" cy="2702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317ABD"/>
                </a:solidFill>
              </a:rPr>
              <a:t>Obiettivi principali</a:t>
            </a:r>
            <a:endParaRPr lang="it-IT" sz="1400" b="1" dirty="0">
              <a:solidFill>
                <a:srgbClr val="317ABD"/>
              </a:solidFill>
            </a:endParaRPr>
          </a:p>
        </p:txBody>
      </p:sp>
      <p:pic>
        <p:nvPicPr>
          <p:cNvPr id="25" name="Immagin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1712" y="3155684"/>
            <a:ext cx="960374" cy="715303"/>
          </a:xfrm>
          <a:prstGeom prst="rect">
            <a:avLst/>
          </a:prstGeom>
        </p:spPr>
      </p:pic>
      <p:pic>
        <p:nvPicPr>
          <p:cNvPr id="26" name="Immagin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9891" y="1526977"/>
            <a:ext cx="2063060" cy="1399868"/>
          </a:xfrm>
          <a:prstGeom prst="rect">
            <a:avLst/>
          </a:prstGeom>
        </p:spPr>
      </p:pic>
      <p:sp>
        <p:nvSpPr>
          <p:cNvPr id="27" name="Titolo 1"/>
          <p:cNvSpPr txBox="1">
            <a:spLocks/>
          </p:cNvSpPr>
          <p:nvPr/>
        </p:nvSpPr>
        <p:spPr>
          <a:xfrm>
            <a:off x="1058606" y="173192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IQC nell’ </a:t>
            </a:r>
            <a:r>
              <a:rPr lang="it-IT" sz="3200" b="1" dirty="0" err="1" smtClean="0">
                <a:solidFill>
                  <a:srgbClr val="1F497D"/>
                </a:solidFill>
              </a:rPr>
              <a:t>Industry</a:t>
            </a:r>
            <a:r>
              <a:rPr lang="it-IT" sz="3200" b="1" dirty="0" smtClean="0">
                <a:solidFill>
                  <a:srgbClr val="1F497D"/>
                </a:solidFill>
              </a:rPr>
              <a:t> 4.0</a:t>
            </a:r>
          </a:p>
        </p:txBody>
      </p:sp>
      <p:pic>
        <p:nvPicPr>
          <p:cNvPr id="28" name="Immagine 27" descr="Circle Image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257" y="1595856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magine 28" descr="Circle Image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154" y="3980300"/>
            <a:ext cx="1440000" cy="14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215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5014" y="2245900"/>
            <a:ext cx="1091279" cy="1097375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riangolo rettangolo 7"/>
          <p:cNvSpPr/>
          <p:nvPr/>
        </p:nvSpPr>
        <p:spPr>
          <a:xfrm rot="10800000">
            <a:off x="7663262" y="41296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Titolo 1"/>
          <p:cNvSpPr txBox="1">
            <a:spLocks/>
          </p:cNvSpPr>
          <p:nvPr/>
        </p:nvSpPr>
        <p:spPr>
          <a:xfrm>
            <a:off x="988756" y="229441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La quarta rivoluzione Industriale</a:t>
            </a:r>
            <a:endParaRPr lang="it-IT" sz="3200" b="1" dirty="0" smtClean="0">
              <a:solidFill>
                <a:srgbClr val="1F497D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120762" y="1371600"/>
            <a:ext cx="7783317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it-IT" sz="2200" b="1" dirty="0" smtClean="0">
                <a:cs typeface="Calibri Light" panose="020F0302020204030204" pitchFamily="34" charset="0"/>
              </a:rPr>
              <a:t>Sensori </a:t>
            </a:r>
            <a:r>
              <a:rPr lang="it-IT" sz="2200" dirty="0" smtClean="0">
                <a:cs typeface="Calibri Light" panose="020F0302020204030204" pitchFamily="34" charset="0"/>
              </a:rPr>
              <a:t>e </a:t>
            </a:r>
            <a:r>
              <a:rPr lang="it-IT" sz="2200" b="1" dirty="0" smtClean="0">
                <a:cs typeface="Calibri Light" panose="020F0302020204030204" pitchFamily="34" charset="0"/>
              </a:rPr>
              <a:t>connessioni </a:t>
            </a:r>
            <a:r>
              <a:rPr lang="it-IT" sz="2200" dirty="0" smtClean="0">
                <a:cs typeface="Calibri Light" panose="020F0302020204030204" pitchFamily="34" charset="0"/>
              </a:rPr>
              <a:t>a basso costo e </a:t>
            </a:r>
            <a:r>
              <a:rPr lang="it-IT" sz="2200" dirty="0" smtClean="0">
                <a:cs typeface="Calibri Light" panose="020F0302020204030204" pitchFamily="34" charset="0"/>
              </a:rPr>
              <a:t>- Impiego </a:t>
            </a:r>
            <a:r>
              <a:rPr lang="it-IT" sz="2200" dirty="0" smtClean="0">
                <a:cs typeface="Calibri Light" panose="020F0302020204030204" pitchFamily="34" charset="0"/>
              </a:rPr>
              <a:t>pervasivo </a:t>
            </a:r>
            <a:r>
              <a:rPr lang="it-IT" sz="2200" b="1" dirty="0" smtClean="0">
                <a:cs typeface="Calibri Light" panose="020F0302020204030204" pitchFamily="34" charset="0"/>
              </a:rPr>
              <a:t>di dati </a:t>
            </a:r>
            <a:r>
              <a:rPr lang="it-IT" sz="2200" dirty="0" smtClean="0">
                <a:cs typeface="Calibri Light" panose="020F0302020204030204" pitchFamily="34" charset="0"/>
              </a:rPr>
              <a:t>e informazioni –  </a:t>
            </a:r>
            <a:r>
              <a:rPr lang="it-IT" sz="2200" b="1" dirty="0" smtClean="0">
                <a:cs typeface="Calibri Light" panose="020F0302020204030204" pitchFamily="34" charset="0"/>
              </a:rPr>
              <a:t>Integrazione tra sistemi </a:t>
            </a:r>
            <a:r>
              <a:rPr lang="it-IT" sz="2200" dirty="0" smtClean="0">
                <a:cs typeface="Calibri Light" panose="020F0302020204030204" pitchFamily="34" charset="0"/>
              </a:rPr>
              <a:t>produttivi, oggetti, persone   </a:t>
            </a:r>
          </a:p>
          <a:p>
            <a:pPr marL="342900" indent="-342900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it-IT" sz="2200" b="1" dirty="0" smtClean="0">
                <a:cs typeface="Calibri Light" panose="020F0302020204030204" pitchFamily="34" charset="0"/>
              </a:rPr>
              <a:t>Investimenti innovativi </a:t>
            </a:r>
            <a:r>
              <a:rPr lang="it-IT" sz="2200" dirty="0" smtClean="0">
                <a:cs typeface="Calibri Light" panose="020F0302020204030204" pitchFamily="34" charset="0"/>
              </a:rPr>
              <a:t>(Tecnologie abilitanti)   </a:t>
            </a:r>
            <a:r>
              <a:rPr lang="it-IT" sz="2200" dirty="0" smtClean="0">
                <a:cs typeface="Calibri Light" panose="020F0302020204030204" pitchFamily="34" charset="0"/>
              </a:rPr>
              <a:t>sviluppo di </a:t>
            </a:r>
            <a:r>
              <a:rPr lang="it-IT" sz="2200" b="1" dirty="0" smtClean="0">
                <a:cs typeface="Calibri Light" panose="020F0302020204030204" pitchFamily="34" charset="0"/>
              </a:rPr>
              <a:t>Competenze</a:t>
            </a:r>
            <a:r>
              <a:rPr lang="it-IT" sz="2200" dirty="0" smtClean="0">
                <a:cs typeface="Calibri Light" panose="020F0302020204030204" pitchFamily="34" charset="0"/>
              </a:rPr>
              <a:t> </a:t>
            </a:r>
            <a:r>
              <a:rPr lang="it-IT" sz="2200" b="1" dirty="0" smtClean="0">
                <a:cs typeface="Calibri Light" panose="020F0302020204030204" pitchFamily="34" charset="0"/>
              </a:rPr>
              <a:t>digitali </a:t>
            </a:r>
          </a:p>
          <a:p>
            <a:pPr marL="342900" indent="-342900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it-IT" sz="2200" b="1" dirty="0" smtClean="0">
                <a:cs typeface="Calibri Light" panose="020F0302020204030204" pitchFamily="34" charset="0"/>
              </a:rPr>
              <a:t>Elementi </a:t>
            </a:r>
            <a:r>
              <a:rPr lang="it-IT" sz="2200" b="1" dirty="0">
                <a:cs typeface="Calibri Light" panose="020F0302020204030204" pitchFamily="34" charset="0"/>
              </a:rPr>
              <a:t>distintivi</a:t>
            </a:r>
            <a:r>
              <a:rPr lang="it-IT" sz="2200" dirty="0">
                <a:cs typeface="Calibri Light" panose="020F0302020204030204" pitchFamily="34" charset="0"/>
              </a:rPr>
              <a:t>: Interconnessione, virtualizzazione, controllo da remoto, elaborazioni in </a:t>
            </a:r>
            <a:r>
              <a:rPr lang="it-IT" sz="2200" dirty="0" err="1">
                <a:cs typeface="Calibri Light" panose="020F0302020204030204" pitchFamily="34" charset="0"/>
              </a:rPr>
              <a:t>real</a:t>
            </a:r>
            <a:r>
              <a:rPr lang="it-IT" sz="2200" dirty="0">
                <a:cs typeface="Calibri Light" panose="020F0302020204030204" pitchFamily="34" charset="0"/>
              </a:rPr>
              <a:t> time </a:t>
            </a:r>
            <a:r>
              <a:rPr lang="it-IT" sz="2200" dirty="0" smtClean="0">
                <a:cs typeface="Calibri Light" panose="020F0302020204030204" pitchFamily="34" charset="0"/>
              </a:rPr>
              <a:t>e decentralizzazione</a:t>
            </a:r>
            <a:endParaRPr lang="it-IT" sz="2200" dirty="0" smtClean="0">
              <a:cs typeface="Calibri Light" panose="020F0302020204030204" pitchFamily="34" charset="0"/>
            </a:endParaRPr>
          </a:p>
          <a:p>
            <a:pPr marL="342900" indent="-342900" algn="just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it-IT" sz="2200" b="1" dirty="0" smtClean="0">
                <a:cs typeface="Calibri Light" panose="020F0302020204030204" pitchFamily="34" charset="0"/>
              </a:rPr>
              <a:t>Vantaggi</a:t>
            </a:r>
            <a:r>
              <a:rPr lang="it-IT" sz="2200" dirty="0">
                <a:cs typeface="Calibri Light" panose="020F0302020204030204" pitchFamily="34" charset="0"/>
              </a:rPr>
              <a:t>: Flessibilità</a:t>
            </a:r>
            <a:r>
              <a:rPr lang="it-IT" sz="2200" dirty="0" smtClean="0">
                <a:cs typeface="Calibri Light" panose="020F0302020204030204" pitchFamily="34" charset="0"/>
              </a:rPr>
              <a:t>, </a:t>
            </a:r>
            <a:r>
              <a:rPr lang="it-IT" sz="2200" dirty="0">
                <a:cs typeface="Calibri Light" panose="020F0302020204030204" pitchFamily="34" charset="0"/>
              </a:rPr>
              <a:t>Produttività, Integrazione </a:t>
            </a:r>
            <a:r>
              <a:rPr lang="it-IT" sz="2200" dirty="0" smtClean="0">
                <a:cs typeface="Calibri Light" panose="020F0302020204030204" pitchFamily="34" charset="0"/>
              </a:rPr>
              <a:t>delle filiere</a:t>
            </a:r>
            <a:r>
              <a:rPr lang="it-IT" sz="2200" dirty="0">
                <a:cs typeface="Calibri Light" panose="020F0302020204030204" pitchFamily="34" charset="0"/>
              </a:rPr>
              <a:t>, sicurezza, </a:t>
            </a:r>
            <a:r>
              <a:rPr lang="it-IT" sz="2200" dirty="0" smtClean="0">
                <a:cs typeface="Calibri Light" panose="020F0302020204030204" pitchFamily="34" charset="0"/>
              </a:rPr>
              <a:t>sostenibilità, </a:t>
            </a:r>
            <a:r>
              <a:rPr lang="it-IT" sz="2200" dirty="0">
                <a:cs typeface="Calibri Light" panose="020F0302020204030204" pitchFamily="34" charset="0"/>
              </a:rPr>
              <a:t>sviluppo di </a:t>
            </a:r>
            <a:r>
              <a:rPr lang="it-IT" sz="2200" dirty="0" smtClean="0">
                <a:cs typeface="Calibri Light" panose="020F0302020204030204" pitchFamily="34" charset="0"/>
              </a:rPr>
              <a:t>competenze e spinta alla </a:t>
            </a:r>
            <a:r>
              <a:rPr lang="it-IT" sz="2200" dirty="0">
                <a:cs typeface="Calibri Light" panose="020F0302020204030204" pitchFamily="34" charset="0"/>
              </a:rPr>
              <a:t>R&amp;S e </a:t>
            </a:r>
            <a:r>
              <a:rPr lang="it-IT" sz="2200" dirty="0" smtClean="0">
                <a:cs typeface="Calibri Light" panose="020F0302020204030204" pitchFamily="34" charset="0"/>
              </a:rPr>
              <a:t>Innovazione digitale di prodotto/processo</a:t>
            </a:r>
            <a:endParaRPr lang="it-IT" sz="2200" dirty="0" smtClean="0">
              <a:cs typeface="Calibri Light" panose="020F030202020403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919" y="3552096"/>
            <a:ext cx="1908748" cy="2004621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3154" y="363098"/>
            <a:ext cx="1839930" cy="112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8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8" name="Triangolo rettangolo 7"/>
          <p:cNvSpPr/>
          <p:nvPr/>
        </p:nvSpPr>
        <p:spPr>
          <a:xfrm rot="10800000">
            <a:off x="7716181" y="0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itolo 1"/>
          <p:cNvSpPr txBox="1">
            <a:spLocks/>
          </p:cNvSpPr>
          <p:nvPr/>
        </p:nvSpPr>
        <p:spPr>
          <a:xfrm>
            <a:off x="600649" y="279758"/>
            <a:ext cx="7900147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3200" b="1" dirty="0" smtClean="0">
                <a:solidFill>
                  <a:srgbClr val="1F497D"/>
                </a:solidFill>
              </a:rPr>
              <a:t>Tecnologie interconnesse e integrate nella catena del valore</a:t>
            </a:r>
          </a:p>
        </p:txBody>
      </p:sp>
      <p:grpSp>
        <p:nvGrpSpPr>
          <p:cNvPr id="35" name="Gruppo 34"/>
          <p:cNvGrpSpPr/>
          <p:nvPr/>
        </p:nvGrpSpPr>
        <p:grpSpPr>
          <a:xfrm>
            <a:off x="167746" y="1653740"/>
            <a:ext cx="4086808" cy="4977133"/>
            <a:chOff x="167745" y="1186934"/>
            <a:chExt cx="4497741" cy="5443939"/>
          </a:xfrm>
        </p:grpSpPr>
        <p:cxnSp>
          <p:nvCxnSpPr>
            <p:cNvPr id="100" name="Connettore 1 99"/>
            <p:cNvCxnSpPr/>
            <p:nvPr/>
          </p:nvCxnSpPr>
          <p:spPr>
            <a:xfrm flipH="1">
              <a:off x="4322921" y="4542274"/>
              <a:ext cx="150666" cy="11069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/>
            <p:cNvCxnSpPr/>
            <p:nvPr/>
          </p:nvCxnSpPr>
          <p:spPr>
            <a:xfrm flipH="1" flipV="1">
              <a:off x="1564491" y="2977162"/>
              <a:ext cx="2451647" cy="3507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/>
          </p:nvCxnSpPr>
          <p:spPr>
            <a:xfrm flipH="1">
              <a:off x="1753509" y="3749740"/>
              <a:ext cx="2281856" cy="2025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/>
          </p:nvCxnSpPr>
          <p:spPr>
            <a:xfrm flipH="1">
              <a:off x="1966189" y="4156921"/>
              <a:ext cx="2180184" cy="7540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1 73"/>
            <p:cNvCxnSpPr/>
            <p:nvPr/>
          </p:nvCxnSpPr>
          <p:spPr>
            <a:xfrm flipH="1">
              <a:off x="2773848" y="4538331"/>
              <a:ext cx="1582459" cy="8561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219456" y="1186934"/>
              <a:ext cx="18473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61" name="Immagine 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9352" y="4735088"/>
              <a:ext cx="559260" cy="812791"/>
            </a:xfrm>
            <a:prstGeom prst="rect">
              <a:avLst/>
            </a:prstGeom>
          </p:spPr>
        </p:pic>
        <p:pic>
          <p:nvPicPr>
            <p:cNvPr id="62" name="Picture 12" descr="Immagine correlat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778" y="5410955"/>
              <a:ext cx="1036453" cy="1036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Immagine 6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0941" y="2565072"/>
              <a:ext cx="1078464" cy="811971"/>
            </a:xfrm>
            <a:prstGeom prst="rect">
              <a:avLst/>
            </a:prstGeom>
          </p:spPr>
        </p:pic>
        <p:pic>
          <p:nvPicPr>
            <p:cNvPr id="99" name="Immagine 9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27261" y="5973648"/>
              <a:ext cx="1038225" cy="657225"/>
            </a:xfrm>
            <a:prstGeom prst="rect">
              <a:avLst/>
            </a:prstGeom>
          </p:spPr>
        </p:pic>
        <p:pic>
          <p:nvPicPr>
            <p:cNvPr id="108" name="Immagine 10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64491" y="1298422"/>
              <a:ext cx="829128" cy="603556"/>
            </a:xfrm>
            <a:prstGeom prst="rect">
              <a:avLst/>
            </a:prstGeom>
          </p:spPr>
        </p:pic>
        <p:pic>
          <p:nvPicPr>
            <p:cNvPr id="107" name="Immagine 10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8756" y="1524983"/>
              <a:ext cx="719390" cy="707197"/>
            </a:xfrm>
            <a:prstGeom prst="rect">
              <a:avLst/>
            </a:prstGeom>
          </p:spPr>
        </p:pic>
        <p:cxnSp>
          <p:nvCxnSpPr>
            <p:cNvPr id="109" name="Connettore 1 108"/>
            <p:cNvCxnSpPr/>
            <p:nvPr/>
          </p:nvCxnSpPr>
          <p:spPr>
            <a:xfrm flipH="1" flipV="1">
              <a:off x="1821183" y="2069605"/>
              <a:ext cx="2194955" cy="8417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Immagine 5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7745" y="3584543"/>
              <a:ext cx="1503534" cy="957731"/>
            </a:xfrm>
            <a:prstGeom prst="rect">
              <a:avLst/>
            </a:prstGeom>
          </p:spPr>
        </p:pic>
      </p:grpSp>
      <p:grpSp>
        <p:nvGrpSpPr>
          <p:cNvPr id="36" name="Gruppo 35"/>
          <p:cNvGrpSpPr/>
          <p:nvPr/>
        </p:nvGrpSpPr>
        <p:grpSpPr>
          <a:xfrm>
            <a:off x="7081706" y="2350214"/>
            <a:ext cx="4067785" cy="4187789"/>
            <a:chOff x="6830616" y="2291920"/>
            <a:chExt cx="4380816" cy="4356593"/>
          </a:xfrm>
        </p:grpSpPr>
        <p:cxnSp>
          <p:nvCxnSpPr>
            <p:cNvPr id="95" name="Connettore 1 94"/>
            <p:cNvCxnSpPr/>
            <p:nvPr/>
          </p:nvCxnSpPr>
          <p:spPr>
            <a:xfrm>
              <a:off x="6830616" y="4566905"/>
              <a:ext cx="217577" cy="10464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/>
          </p:nvCxnSpPr>
          <p:spPr>
            <a:xfrm>
              <a:off x="7138776" y="4488259"/>
              <a:ext cx="1301594" cy="11106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2" name="Immagine 8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914179" y="5649232"/>
              <a:ext cx="698500" cy="870243"/>
            </a:xfrm>
            <a:prstGeom prst="rect">
              <a:avLst/>
            </a:prstGeom>
          </p:spPr>
        </p:pic>
        <p:cxnSp>
          <p:nvCxnSpPr>
            <p:cNvPr id="46" name="Connettore 1 45"/>
            <p:cNvCxnSpPr/>
            <p:nvPr/>
          </p:nvCxnSpPr>
          <p:spPr>
            <a:xfrm flipV="1">
              <a:off x="7299749" y="3060071"/>
              <a:ext cx="2200567" cy="2970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/>
          </p:nvCxnSpPr>
          <p:spPr>
            <a:xfrm>
              <a:off x="7470234" y="3814603"/>
              <a:ext cx="2726877" cy="3210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/>
            <p:cNvCxnSpPr/>
            <p:nvPr/>
          </p:nvCxnSpPr>
          <p:spPr>
            <a:xfrm>
              <a:off x="7299749" y="4227546"/>
              <a:ext cx="2398153" cy="9139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Immagine 4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0029" y="3770380"/>
              <a:ext cx="879765" cy="879765"/>
            </a:xfrm>
            <a:prstGeom prst="rect">
              <a:avLst/>
            </a:prstGeom>
          </p:spPr>
        </p:pic>
        <p:pic>
          <p:nvPicPr>
            <p:cNvPr id="43" name="Immagine 4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3382" y="4878959"/>
              <a:ext cx="1094689" cy="1094689"/>
            </a:xfrm>
            <a:prstGeom prst="rect">
              <a:avLst/>
            </a:prstGeom>
          </p:spPr>
        </p:pic>
        <p:pic>
          <p:nvPicPr>
            <p:cNvPr id="81" name="Immagine 8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285169" y="5959605"/>
              <a:ext cx="951058" cy="688908"/>
            </a:xfrm>
            <a:prstGeom prst="rect">
              <a:avLst/>
            </a:prstGeom>
          </p:spPr>
        </p:pic>
        <p:pic>
          <p:nvPicPr>
            <p:cNvPr id="55" name="Immagine 54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6220" y="5602455"/>
              <a:ext cx="1242779" cy="887966"/>
            </a:xfrm>
            <a:prstGeom prst="rect">
              <a:avLst/>
            </a:prstGeom>
          </p:spPr>
        </p:pic>
        <p:pic>
          <p:nvPicPr>
            <p:cNvPr id="57" name="Immagine 5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615402" y="2291920"/>
              <a:ext cx="1596030" cy="1098623"/>
            </a:xfrm>
            <a:prstGeom prst="rect">
              <a:avLst/>
            </a:prstGeom>
          </p:spPr>
        </p:pic>
      </p:grpSp>
      <p:grpSp>
        <p:nvGrpSpPr>
          <p:cNvPr id="67" name="Gruppo 66"/>
          <p:cNvGrpSpPr/>
          <p:nvPr/>
        </p:nvGrpSpPr>
        <p:grpSpPr>
          <a:xfrm>
            <a:off x="2547075" y="2709807"/>
            <a:ext cx="6014989" cy="2128586"/>
            <a:chOff x="2547075" y="2375796"/>
            <a:chExt cx="6344326" cy="2462597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69" name="Rectangle 2"/>
            <p:cNvSpPr>
              <a:spLocks noChangeArrowheads="1"/>
            </p:cNvSpPr>
            <p:nvPr/>
          </p:nvSpPr>
          <p:spPr bwMode="auto">
            <a:xfrm>
              <a:off x="4283187" y="3191292"/>
              <a:ext cx="18473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70" name="Gruppo 69"/>
            <p:cNvGrpSpPr/>
            <p:nvPr/>
          </p:nvGrpSpPr>
          <p:grpSpPr>
            <a:xfrm>
              <a:off x="6416765" y="2389131"/>
              <a:ext cx="2474636" cy="2448560"/>
              <a:chOff x="0" y="0"/>
              <a:chExt cx="2439909" cy="2448963"/>
            </a:xfrm>
          </p:grpSpPr>
          <p:sp>
            <p:nvSpPr>
              <p:cNvPr id="91" name="Rettangolo 90"/>
              <p:cNvSpPr/>
              <p:nvPr/>
            </p:nvSpPr>
            <p:spPr>
              <a:xfrm>
                <a:off x="516048" y="0"/>
                <a:ext cx="1923861" cy="244896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it-IT"/>
              </a:p>
            </p:txBody>
          </p:sp>
          <p:sp>
            <p:nvSpPr>
              <p:cNvPr id="92" name="Ovale 91"/>
              <p:cNvSpPr/>
              <p:nvPr/>
            </p:nvSpPr>
            <p:spPr>
              <a:xfrm>
                <a:off x="0" y="574895"/>
                <a:ext cx="1085215" cy="1258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1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</p:grpSp>
        <p:grpSp>
          <p:nvGrpSpPr>
            <p:cNvPr id="72" name="Gruppo 71"/>
            <p:cNvGrpSpPr/>
            <p:nvPr/>
          </p:nvGrpSpPr>
          <p:grpSpPr>
            <a:xfrm>
              <a:off x="2547075" y="2375796"/>
              <a:ext cx="2501043" cy="2448560"/>
              <a:chOff x="0" y="0"/>
              <a:chExt cx="2465868" cy="2448560"/>
            </a:xfrm>
          </p:grpSpPr>
          <p:sp>
            <p:nvSpPr>
              <p:cNvPr id="89" name="Rettangolo 88"/>
              <p:cNvSpPr/>
              <p:nvPr/>
            </p:nvSpPr>
            <p:spPr>
              <a:xfrm>
                <a:off x="0" y="0"/>
                <a:ext cx="1923415" cy="244856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it-IT"/>
              </a:p>
            </p:txBody>
          </p:sp>
          <p:sp>
            <p:nvSpPr>
              <p:cNvPr id="90" name="Ovale 89"/>
              <p:cNvSpPr/>
              <p:nvPr/>
            </p:nvSpPr>
            <p:spPr>
              <a:xfrm>
                <a:off x="1380653" y="565841"/>
                <a:ext cx="1085215" cy="1258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1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</p:grpSp>
        <p:grpSp>
          <p:nvGrpSpPr>
            <p:cNvPr id="75" name="Gruppo 74"/>
            <p:cNvGrpSpPr/>
            <p:nvPr/>
          </p:nvGrpSpPr>
          <p:grpSpPr>
            <a:xfrm>
              <a:off x="4298667" y="2389833"/>
              <a:ext cx="2946117" cy="2448560"/>
              <a:chOff x="0" y="0"/>
              <a:chExt cx="2905011" cy="2448963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6" name="Rettangolo 85"/>
              <p:cNvSpPr/>
              <p:nvPr/>
            </p:nvSpPr>
            <p:spPr>
              <a:xfrm>
                <a:off x="466253" y="0"/>
                <a:ext cx="1923861" cy="244896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it-IT"/>
              </a:p>
            </p:txBody>
          </p:sp>
          <p:sp>
            <p:nvSpPr>
              <p:cNvPr id="87" name="Ovale 86"/>
              <p:cNvSpPr/>
              <p:nvPr/>
            </p:nvSpPr>
            <p:spPr>
              <a:xfrm>
                <a:off x="0" y="556788"/>
                <a:ext cx="1085265" cy="125813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1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88" name="Ovale 87"/>
              <p:cNvSpPr/>
              <p:nvPr/>
            </p:nvSpPr>
            <p:spPr>
              <a:xfrm>
                <a:off x="1819746" y="565842"/>
                <a:ext cx="1085265" cy="125813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1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</p:grpSp>
        <p:sp>
          <p:nvSpPr>
            <p:cNvPr id="76" name="CasellaDiTesto 75"/>
            <p:cNvSpPr txBox="1"/>
            <p:nvPr/>
          </p:nvSpPr>
          <p:spPr>
            <a:xfrm>
              <a:off x="2932186" y="2984945"/>
              <a:ext cx="986153" cy="1175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6000" dirty="0" smtClean="0"/>
                <a:t>IT</a:t>
              </a:r>
              <a:endParaRPr lang="it-IT" sz="6000" dirty="0"/>
            </a:p>
          </p:txBody>
        </p:sp>
        <p:sp>
          <p:nvSpPr>
            <p:cNvPr id="77" name="CasellaDiTesto 76"/>
            <p:cNvSpPr txBox="1"/>
            <p:nvPr/>
          </p:nvSpPr>
          <p:spPr>
            <a:xfrm>
              <a:off x="7530336" y="3016704"/>
              <a:ext cx="1184537" cy="1175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6000" dirty="0"/>
                <a:t>O</a:t>
              </a:r>
              <a:r>
                <a:rPr lang="it-IT" sz="6000" dirty="0" smtClean="0"/>
                <a:t>T</a:t>
              </a:r>
              <a:endParaRPr lang="it-IT" sz="6000" dirty="0"/>
            </a:p>
          </p:txBody>
        </p:sp>
        <p:sp>
          <p:nvSpPr>
            <p:cNvPr id="78" name="CasellaDiTesto 77"/>
            <p:cNvSpPr txBox="1"/>
            <p:nvPr/>
          </p:nvSpPr>
          <p:spPr>
            <a:xfrm>
              <a:off x="5186865" y="2971057"/>
              <a:ext cx="1345808" cy="1175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6000" dirty="0" err="1" smtClean="0"/>
                <a:t>IoT</a:t>
              </a:r>
              <a:endParaRPr lang="it-IT" sz="6000" dirty="0"/>
            </a:p>
          </p:txBody>
        </p:sp>
        <p:sp>
          <p:nvSpPr>
            <p:cNvPr id="83" name="CasellaDiTesto 82"/>
            <p:cNvSpPr txBox="1"/>
            <p:nvPr/>
          </p:nvSpPr>
          <p:spPr>
            <a:xfrm>
              <a:off x="4848978" y="4342942"/>
              <a:ext cx="2316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smtClean="0"/>
                <a:t>interconnessione</a:t>
              </a:r>
              <a:endParaRPr lang="it-IT" dirty="0"/>
            </a:p>
          </p:txBody>
        </p:sp>
        <p:cxnSp>
          <p:nvCxnSpPr>
            <p:cNvPr id="84" name="Connettore 2 83"/>
            <p:cNvCxnSpPr/>
            <p:nvPr/>
          </p:nvCxnSpPr>
          <p:spPr>
            <a:xfrm flipH="1">
              <a:off x="3850532" y="4428641"/>
              <a:ext cx="3762796" cy="0"/>
            </a:xfrm>
            <a:prstGeom prst="straightConnector1">
              <a:avLst/>
            </a:prstGeom>
            <a:ln w="38100">
              <a:prstDash val="sysDash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5" name="Connettore 2 84"/>
            <p:cNvCxnSpPr/>
            <p:nvPr/>
          </p:nvCxnSpPr>
          <p:spPr>
            <a:xfrm>
              <a:off x="3912551" y="4707862"/>
              <a:ext cx="3762796" cy="0"/>
            </a:xfrm>
            <a:prstGeom prst="straightConnector1">
              <a:avLst/>
            </a:prstGeom>
            <a:ln w="38100">
              <a:prstDash val="sysDash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5" name="Gruppo 44"/>
          <p:cNvGrpSpPr/>
          <p:nvPr/>
        </p:nvGrpSpPr>
        <p:grpSpPr>
          <a:xfrm>
            <a:off x="3565077" y="1377561"/>
            <a:ext cx="4151104" cy="1581525"/>
            <a:chOff x="3590651" y="1090051"/>
            <a:chExt cx="4285573" cy="1686630"/>
          </a:xfrm>
        </p:grpSpPr>
        <p:sp>
          <p:nvSpPr>
            <p:cNvPr id="13" name="Rectangle 3"/>
            <p:cNvSpPr>
              <a:spLocks noChangeArrowheads="1"/>
            </p:cNvSpPr>
            <p:nvPr/>
          </p:nvSpPr>
          <p:spPr bwMode="auto">
            <a:xfrm>
              <a:off x="6418142" y="1698868"/>
              <a:ext cx="18473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CasellaDiTesto 6"/>
            <p:cNvSpPr txBox="1"/>
            <p:nvPr/>
          </p:nvSpPr>
          <p:spPr>
            <a:xfrm>
              <a:off x="3749485" y="1381857"/>
              <a:ext cx="106485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/>
                <a:t>Commesse,</a:t>
              </a:r>
            </a:p>
            <a:p>
              <a:pPr algn="ctr">
                <a:lnSpc>
                  <a:spcPct val="150000"/>
                </a:lnSpc>
              </a:pPr>
              <a:r>
                <a:rPr lang="it-IT" sz="1200" b="1" dirty="0" smtClean="0"/>
                <a:t>Id prodotto,</a:t>
              </a:r>
            </a:p>
            <a:p>
              <a:pPr algn="ctr"/>
              <a:r>
                <a:rPr lang="it-IT" sz="1200" b="1" dirty="0" smtClean="0"/>
                <a:t>Operatore, </a:t>
              </a:r>
              <a:endParaRPr lang="it-IT" sz="1200" b="1" dirty="0"/>
            </a:p>
          </p:txBody>
        </p:sp>
        <p:sp>
          <p:nvSpPr>
            <p:cNvPr id="63" name="CasellaDiTesto 62"/>
            <p:cNvSpPr txBox="1"/>
            <p:nvPr/>
          </p:nvSpPr>
          <p:spPr>
            <a:xfrm>
              <a:off x="4848978" y="1362829"/>
              <a:ext cx="1566200" cy="76777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it-IT" sz="1200" b="1" dirty="0"/>
                <a:t>Fase/i lavorazioni,</a:t>
              </a:r>
            </a:p>
            <a:p>
              <a:pPr algn="ctr">
                <a:lnSpc>
                  <a:spcPts val="1800"/>
                </a:lnSpc>
              </a:pPr>
              <a:r>
                <a:rPr lang="it-IT" sz="1200" b="1" dirty="0"/>
                <a:t>tempi,</a:t>
              </a:r>
            </a:p>
            <a:p>
              <a:pPr algn="ctr">
                <a:lnSpc>
                  <a:spcPts val="1800"/>
                </a:lnSpc>
              </a:pPr>
              <a:r>
                <a:rPr lang="it-IT" sz="1200" b="1" dirty="0"/>
                <a:t>costi, </a:t>
              </a:r>
            </a:p>
          </p:txBody>
        </p:sp>
        <p:sp>
          <p:nvSpPr>
            <p:cNvPr id="64" name="CasellaDiTesto 63"/>
            <p:cNvSpPr txBox="1"/>
            <p:nvPr/>
          </p:nvSpPr>
          <p:spPr>
            <a:xfrm>
              <a:off x="6267201" y="1373765"/>
              <a:ext cx="156620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it-IT" sz="1200" b="1" dirty="0" smtClean="0"/>
                <a:t>Fornitori/filiera,</a:t>
              </a:r>
            </a:p>
            <a:p>
              <a:pPr algn="ctr">
                <a:lnSpc>
                  <a:spcPts val="1800"/>
                </a:lnSpc>
              </a:pPr>
              <a:r>
                <a:rPr lang="it-IT" sz="1200" b="1" dirty="0" smtClean="0"/>
                <a:t>Controlli Collaudi,</a:t>
              </a:r>
            </a:p>
            <a:p>
              <a:pPr algn="ctr">
                <a:lnSpc>
                  <a:spcPts val="1800"/>
                </a:lnSpc>
              </a:pPr>
              <a:r>
                <a:rPr lang="it-IT" sz="1200" b="1" dirty="0" smtClean="0"/>
                <a:t>Ecc.., </a:t>
              </a:r>
              <a:endParaRPr lang="it-IT" sz="1200" b="1" dirty="0"/>
            </a:p>
          </p:txBody>
        </p:sp>
        <p:sp>
          <p:nvSpPr>
            <p:cNvPr id="39" name="Freccia bidirezionale orizzontale 38"/>
            <p:cNvSpPr/>
            <p:nvPr/>
          </p:nvSpPr>
          <p:spPr>
            <a:xfrm rot="5400000">
              <a:off x="5409778" y="2350167"/>
              <a:ext cx="576869" cy="276159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8" name="Freccia bidirezionale orizzontale 97"/>
            <p:cNvSpPr/>
            <p:nvPr/>
          </p:nvSpPr>
          <p:spPr>
            <a:xfrm rot="5400000">
              <a:off x="5924553" y="2349441"/>
              <a:ext cx="576869" cy="276159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1" name="Freccia bidirezionale orizzontale 100"/>
            <p:cNvSpPr/>
            <p:nvPr/>
          </p:nvSpPr>
          <p:spPr>
            <a:xfrm rot="5400000">
              <a:off x="4886761" y="2349440"/>
              <a:ext cx="576869" cy="276159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44" name="Immagine 43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590651" y="1090051"/>
              <a:ext cx="4285573" cy="1145212"/>
            </a:xfrm>
            <a:prstGeom prst="rect">
              <a:avLst/>
            </a:prstGeom>
          </p:spPr>
        </p:pic>
      </p:grpSp>
      <p:sp>
        <p:nvSpPr>
          <p:cNvPr id="102" name="CasellaDiTesto 101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  <p:pic>
        <p:nvPicPr>
          <p:cNvPr id="103" name="Immagine 10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953154" y="363098"/>
            <a:ext cx="1839930" cy="112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5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135" y="3636506"/>
            <a:ext cx="2277362" cy="227736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riangolo rettangolo 7"/>
          <p:cNvSpPr/>
          <p:nvPr/>
        </p:nvSpPr>
        <p:spPr>
          <a:xfrm rot="10800000">
            <a:off x="7663262" y="41296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Titolo 1"/>
          <p:cNvSpPr txBox="1">
            <a:spLocks/>
          </p:cNvSpPr>
          <p:nvPr/>
        </p:nvSpPr>
        <p:spPr>
          <a:xfrm>
            <a:off x="583707" y="237309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Dal Piano Industria 4.0 al Piano Transizione 4.0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277370" y="1307196"/>
            <a:ext cx="826668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 smtClean="0">
                <a:cs typeface="Calibri Light" panose="020F0302020204030204" pitchFamily="34" charset="0"/>
              </a:rPr>
              <a:t>Piano Industria 4.0 – 2017	 (</a:t>
            </a:r>
            <a:r>
              <a:rPr lang="it-IT" sz="2400" dirty="0" err="1" smtClean="0">
                <a:cs typeface="Calibri Light" panose="020F0302020204030204" pitchFamily="34" charset="0"/>
              </a:rPr>
              <a:t>lgs</a:t>
            </a:r>
            <a:r>
              <a:rPr lang="it-IT" sz="2400" dirty="0" smtClean="0">
                <a:cs typeface="Calibri Light" panose="020F0302020204030204" pitchFamily="34" charset="0"/>
              </a:rPr>
              <a:t>. 11 Dicembre 2016, n. 232)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 smtClean="0">
                <a:cs typeface="Calibri Light" panose="020F0302020204030204" pitchFamily="34" charset="0"/>
              </a:rPr>
              <a:t>Circolare </a:t>
            </a:r>
            <a:r>
              <a:rPr lang="it-IT" sz="2400" dirty="0">
                <a:cs typeface="Calibri Light" panose="020F0302020204030204" pitchFamily="34" charset="0"/>
              </a:rPr>
              <a:t>del MISE e AE </a:t>
            </a:r>
            <a:r>
              <a:rPr lang="it-IT" sz="2400" dirty="0" smtClean="0">
                <a:cs typeface="Calibri Light" panose="020F0302020204030204" pitchFamily="34" charset="0"/>
              </a:rPr>
              <a:t>n. </a:t>
            </a:r>
            <a:r>
              <a:rPr lang="it-IT" sz="2400" dirty="0">
                <a:cs typeface="Calibri Light" panose="020F0302020204030204" pitchFamily="34" charset="0"/>
              </a:rPr>
              <a:t>4/E </a:t>
            </a:r>
            <a:r>
              <a:rPr lang="it-IT" sz="2400" dirty="0" smtClean="0">
                <a:cs typeface="Calibri Light" panose="020F0302020204030204" pitchFamily="34" charset="0"/>
              </a:rPr>
              <a:t>del 30/03/2017</a:t>
            </a:r>
            <a:endParaRPr lang="it-IT" sz="2400" dirty="0">
              <a:cs typeface="Calibri Light" panose="020F0302020204030204" pitchFamily="34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 smtClean="0">
                <a:cs typeface="Calibri Light" panose="020F0302020204030204" pitchFamily="34" charset="0"/>
              </a:rPr>
              <a:t>Piano Impresa 4.0 </a:t>
            </a:r>
            <a:r>
              <a:rPr lang="it-IT" sz="2400" dirty="0">
                <a:cs typeface="Calibri Light" panose="020F0302020204030204" pitchFamily="34" charset="0"/>
              </a:rPr>
              <a:t>–</a:t>
            </a:r>
            <a:r>
              <a:rPr lang="it-IT" sz="2400" dirty="0" smtClean="0">
                <a:cs typeface="Calibri Light" panose="020F0302020204030204" pitchFamily="34" charset="0"/>
              </a:rPr>
              <a:t> 2018 	 (</a:t>
            </a:r>
            <a:r>
              <a:rPr lang="it-IT" sz="2400" dirty="0" err="1" smtClean="0">
                <a:cs typeface="Calibri Light" panose="020F0302020204030204" pitchFamily="34" charset="0"/>
              </a:rPr>
              <a:t>lgs</a:t>
            </a:r>
            <a:r>
              <a:rPr lang="it-IT" sz="2400" dirty="0" smtClean="0">
                <a:cs typeface="Calibri Light" panose="020F0302020204030204" pitchFamily="34" charset="0"/>
              </a:rPr>
              <a:t>. 27 Dicembre 2017, n. 205)</a:t>
            </a:r>
          </a:p>
          <a:p>
            <a:pPr algn="just">
              <a:spcBef>
                <a:spcPts val="1200"/>
              </a:spcBef>
            </a:pPr>
            <a:endParaRPr lang="it-IT" sz="2400" dirty="0" smtClean="0">
              <a:cs typeface="Calibri Light" panose="020F0302020204030204" pitchFamily="34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 smtClean="0">
                <a:cs typeface="Calibri Light" panose="020F0302020204030204" pitchFamily="34" charset="0"/>
              </a:rPr>
              <a:t>Piani Transizione 4.0 – 2020 (</a:t>
            </a:r>
            <a:r>
              <a:rPr lang="it-IT" sz="2400" dirty="0" err="1" smtClean="0">
                <a:cs typeface="Calibri Light" panose="020F0302020204030204" pitchFamily="34" charset="0"/>
              </a:rPr>
              <a:t>lgs</a:t>
            </a:r>
            <a:r>
              <a:rPr lang="it-IT" sz="2400" dirty="0" smtClean="0">
                <a:cs typeface="Calibri Light" panose="020F0302020204030204" pitchFamily="34" charset="0"/>
              </a:rPr>
              <a:t>. 27 Dicembre 2019, n. 160 </a:t>
            </a:r>
            <a:r>
              <a:rPr lang="it-IT" sz="2400" dirty="0" err="1" smtClean="0">
                <a:cs typeface="Calibri Light" panose="020F0302020204030204" pitchFamily="34" charset="0"/>
              </a:rPr>
              <a:t>Lgs</a:t>
            </a:r>
            <a:r>
              <a:rPr lang="it-IT" sz="2400" dirty="0" smtClean="0">
                <a:cs typeface="Calibri Light" panose="020F0302020204030204" pitchFamily="34" charset="0"/>
              </a:rPr>
              <a:t> 30 Dicembre 2020, n. 178)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 smtClean="0">
                <a:cs typeface="Calibri Light" panose="020F0302020204030204" pitchFamily="34" charset="0"/>
              </a:rPr>
              <a:t>Decreto attuativo </a:t>
            </a:r>
            <a:r>
              <a:rPr lang="it-IT" sz="2400" i="1" dirty="0" smtClean="0">
                <a:cs typeface="Calibri Light" panose="020F0302020204030204" pitchFamily="34" charset="0"/>
              </a:rPr>
              <a:t>26 Maggio 2020 </a:t>
            </a:r>
            <a:r>
              <a:rPr lang="it-IT" sz="2400" dirty="0" smtClean="0">
                <a:cs typeface="Calibri Light" panose="020F0302020204030204" pitchFamily="34" charset="0"/>
              </a:rPr>
              <a:t>su Transizione 4.0 (R&amp;S e innovazione tecnologica, digitale e per la transizione ecologica, design ed estetica) </a:t>
            </a:r>
            <a:r>
              <a:rPr lang="it-IT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 Light" panose="020F0302020204030204" pitchFamily="34" charset="0"/>
              </a:rPr>
              <a:t>– </a:t>
            </a:r>
            <a:r>
              <a:rPr lang="it-IT" sz="2400" dirty="0">
                <a:cs typeface="Calibri Light" panose="020F0302020204030204" pitchFamily="34" charset="0"/>
              </a:rPr>
              <a:t>GU n. 182 del 21-07-2020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 smtClean="0">
                <a:cs typeface="Calibri Light" panose="020F0302020204030204" pitchFamily="34" charset="0"/>
              </a:rPr>
              <a:t>Piano transizione 4.0 </a:t>
            </a:r>
            <a:r>
              <a:rPr lang="it-IT" sz="2400" dirty="0">
                <a:cs typeface="Calibri Light" panose="020F0302020204030204" pitchFamily="34" charset="0"/>
              </a:rPr>
              <a:t>–</a:t>
            </a:r>
            <a:r>
              <a:rPr lang="it-IT" sz="2400" dirty="0" smtClean="0">
                <a:cs typeface="Calibri Light" panose="020F0302020204030204" pitchFamily="34" charset="0"/>
              </a:rPr>
              <a:t> </a:t>
            </a:r>
            <a:r>
              <a:rPr lang="it-IT" sz="2400" dirty="0">
                <a:cs typeface="Calibri Light" panose="020F0302020204030204" pitchFamily="34" charset="0"/>
              </a:rPr>
              <a:t>2021 </a:t>
            </a:r>
            <a:r>
              <a:rPr lang="it-IT" sz="2400" dirty="0" smtClean="0">
                <a:cs typeface="Calibri Light" panose="020F0302020204030204" pitchFamily="34" charset="0"/>
              </a:rPr>
              <a:t>(</a:t>
            </a:r>
            <a:r>
              <a:rPr lang="it-IT" sz="2400" dirty="0" err="1" smtClean="0">
                <a:cs typeface="Calibri Light" panose="020F0302020204030204" pitchFamily="34" charset="0"/>
              </a:rPr>
              <a:t>Lgs</a:t>
            </a:r>
            <a:r>
              <a:rPr lang="it-IT" sz="2400" dirty="0" smtClean="0">
                <a:cs typeface="Calibri Light" panose="020F0302020204030204" pitchFamily="34" charset="0"/>
              </a:rPr>
              <a:t> </a:t>
            </a:r>
            <a:r>
              <a:rPr lang="it-IT" sz="2400" dirty="0">
                <a:cs typeface="Calibri Light" panose="020F0302020204030204" pitchFamily="34" charset="0"/>
              </a:rPr>
              <a:t>30 Dicembre 2020, n. 178)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3154" y="363098"/>
            <a:ext cx="1839930" cy="112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3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riangolo rettangolo 7"/>
          <p:cNvSpPr/>
          <p:nvPr/>
        </p:nvSpPr>
        <p:spPr>
          <a:xfrm rot="10800000">
            <a:off x="7663262" y="41296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988756" y="229441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Le opportunità nella Transizione 4.0 - 2021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299" y="1151333"/>
            <a:ext cx="8207952" cy="5376707"/>
          </a:xfrm>
          <a:prstGeom prst="rect">
            <a:avLst/>
          </a:prstGeom>
        </p:spPr>
      </p:pic>
      <p:grpSp>
        <p:nvGrpSpPr>
          <p:cNvPr id="3" name="Gruppo 2"/>
          <p:cNvGrpSpPr/>
          <p:nvPr/>
        </p:nvGrpSpPr>
        <p:grpSpPr>
          <a:xfrm>
            <a:off x="3794848" y="943806"/>
            <a:ext cx="5243834" cy="3572175"/>
            <a:chOff x="3794848" y="943806"/>
            <a:chExt cx="5243834" cy="3572175"/>
          </a:xfrm>
        </p:grpSpPr>
        <p:sp>
          <p:nvSpPr>
            <p:cNvPr id="17" name="Freccia in giù 16"/>
            <p:cNvSpPr/>
            <p:nvPr/>
          </p:nvSpPr>
          <p:spPr>
            <a:xfrm rot="2900539">
              <a:off x="8283000" y="3817828"/>
              <a:ext cx="453154" cy="943151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Freccia in giù 17"/>
            <p:cNvSpPr/>
            <p:nvPr/>
          </p:nvSpPr>
          <p:spPr>
            <a:xfrm rot="2900539">
              <a:off x="8340530" y="2121914"/>
              <a:ext cx="453154" cy="943151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Freccia in giù 18"/>
            <p:cNvSpPr/>
            <p:nvPr/>
          </p:nvSpPr>
          <p:spPr>
            <a:xfrm rot="2900539">
              <a:off x="7445360" y="994717"/>
              <a:ext cx="453154" cy="943151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0" name="Freccia in giù 19"/>
            <p:cNvSpPr/>
            <p:nvPr/>
          </p:nvSpPr>
          <p:spPr>
            <a:xfrm rot="2900539">
              <a:off x="5713875" y="698807"/>
              <a:ext cx="453154" cy="943151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Freccia in giù 20"/>
            <p:cNvSpPr/>
            <p:nvPr/>
          </p:nvSpPr>
          <p:spPr>
            <a:xfrm rot="2900539">
              <a:off x="4167855" y="1696081"/>
              <a:ext cx="453154" cy="943151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Freccia in giù 21"/>
            <p:cNvSpPr/>
            <p:nvPr/>
          </p:nvSpPr>
          <p:spPr>
            <a:xfrm rot="2900539">
              <a:off x="4039847" y="3039954"/>
              <a:ext cx="453154" cy="943151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05257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8" name="Triangolo rettangolo 7"/>
          <p:cNvSpPr/>
          <p:nvPr/>
        </p:nvSpPr>
        <p:spPr>
          <a:xfrm rot="10800000">
            <a:off x="7663262" y="41296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Titolo 1"/>
          <p:cNvSpPr txBox="1">
            <a:spLocks/>
          </p:cNvSpPr>
          <p:nvPr/>
        </p:nvSpPr>
        <p:spPr>
          <a:xfrm>
            <a:off x="988756" y="256937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Ricerca &amp; Sviluppo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1491562" y="1414403"/>
            <a:ext cx="7913207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>
                <a:solidFill>
                  <a:srgbClr val="000000"/>
                </a:solidFill>
              </a:rPr>
              <a:t>Comunicazione della Commissione </a:t>
            </a:r>
            <a:r>
              <a:rPr lang="it-IT" sz="2000" dirty="0">
                <a:solidFill>
                  <a:srgbClr val="000000"/>
                </a:solidFill>
              </a:rPr>
              <a:t>(2014/C 198/01) del 27 giugno </a:t>
            </a:r>
            <a:r>
              <a:rPr lang="it-IT" sz="2000" dirty="0" smtClean="0">
                <a:solidFill>
                  <a:srgbClr val="000000"/>
                </a:solidFill>
              </a:rPr>
              <a:t>2014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000" dirty="0">
              <a:solidFill>
                <a:srgbClr val="000000"/>
              </a:solidFill>
            </a:endParaRPr>
          </a:p>
          <a:p>
            <a:r>
              <a:rPr lang="it-IT" sz="2000" b="1" dirty="0" smtClean="0"/>
              <a:t>Ricerca </a:t>
            </a:r>
            <a:r>
              <a:rPr lang="it-IT" sz="2000" b="1" dirty="0"/>
              <a:t>fondamentale: </a:t>
            </a:r>
            <a:r>
              <a:rPr lang="it-IT" sz="2000" dirty="0"/>
              <a:t>lavori svolti e finalizzati alla </a:t>
            </a:r>
            <a:r>
              <a:rPr lang="it-IT" sz="2000" dirty="0" smtClean="0"/>
              <a:t>acquisizione </a:t>
            </a:r>
            <a:r>
              <a:rPr lang="it-IT" sz="2000" dirty="0"/>
              <a:t>di nuove </a:t>
            </a:r>
            <a:r>
              <a:rPr lang="it-IT" sz="2000" dirty="0" smtClean="0"/>
              <a:t>conoscenze in </a:t>
            </a:r>
            <a:r>
              <a:rPr lang="it-IT" sz="2000" dirty="0"/>
              <a:t>campo scientifico o </a:t>
            </a:r>
            <a:r>
              <a:rPr lang="it-IT" sz="2000" dirty="0" smtClean="0"/>
              <a:t>tecnologico</a:t>
            </a:r>
          </a:p>
          <a:p>
            <a:endParaRPr lang="it-IT" sz="2000" dirty="0"/>
          </a:p>
          <a:p>
            <a:r>
              <a:rPr lang="it-IT" sz="2000" b="1" dirty="0"/>
              <a:t>R</a:t>
            </a:r>
            <a:r>
              <a:rPr lang="it-IT" sz="2000" b="1" dirty="0" smtClean="0"/>
              <a:t>icerca </a:t>
            </a:r>
            <a:r>
              <a:rPr lang="it-IT" sz="2000" b="1" dirty="0"/>
              <a:t>industriale</a:t>
            </a:r>
            <a:r>
              <a:rPr lang="it-IT" sz="2000" dirty="0"/>
              <a:t>: </a:t>
            </a:r>
            <a:r>
              <a:rPr lang="it-IT" sz="2000" dirty="0" smtClean="0"/>
              <a:t>utilizzazione o applicazione </a:t>
            </a:r>
            <a:r>
              <a:rPr lang="it-IT" sz="2000" dirty="0"/>
              <a:t>delle nuove conoscenze derivanti da un’attività di ricerca fondamentale o al fine di trovare nuove soluzioni </a:t>
            </a:r>
            <a:r>
              <a:rPr lang="it-IT" sz="2000" dirty="0" smtClean="0"/>
              <a:t>o di </a:t>
            </a:r>
            <a:r>
              <a:rPr lang="it-IT" sz="2000" dirty="0"/>
              <a:t>risolvere problemi di carattere scientifico o tecnologico; </a:t>
            </a:r>
            <a:endParaRPr lang="it-IT" sz="2000" dirty="0" smtClean="0"/>
          </a:p>
          <a:p>
            <a:endParaRPr lang="it-IT" sz="2000" dirty="0"/>
          </a:p>
          <a:p>
            <a:r>
              <a:rPr lang="it-IT" sz="2000" b="1" dirty="0" smtClean="0"/>
              <a:t>Sviluppo </a:t>
            </a:r>
            <a:r>
              <a:rPr lang="it-IT" sz="2000" b="1" dirty="0"/>
              <a:t>sperimentale</a:t>
            </a:r>
            <a:r>
              <a:rPr lang="it-IT" sz="2000" dirty="0" smtClean="0"/>
              <a:t>: lavori </a:t>
            </a:r>
            <a:r>
              <a:rPr lang="it-IT" sz="2000" dirty="0"/>
              <a:t>sistematici, basati sulle </a:t>
            </a:r>
            <a:r>
              <a:rPr lang="it-IT" sz="2000" dirty="0" smtClean="0"/>
              <a:t>conoscenze e tecnologie </a:t>
            </a:r>
            <a:r>
              <a:rPr lang="it-IT" sz="2000" dirty="0"/>
              <a:t>esistenti </a:t>
            </a:r>
            <a:r>
              <a:rPr lang="it-IT" sz="2000" dirty="0" smtClean="0"/>
              <a:t>necessarie per la realizzazione </a:t>
            </a:r>
            <a:r>
              <a:rPr lang="it-IT" sz="2000" dirty="0"/>
              <a:t>di nuovi prodotti o nuovi processi di produzione </a:t>
            </a:r>
            <a:r>
              <a:rPr lang="it-IT" sz="2000" dirty="0" smtClean="0"/>
              <a:t>o apportare significativi miglioramenti a quelli già esistenti che hanno </a:t>
            </a:r>
            <a:r>
              <a:rPr lang="it-IT" sz="2000" u="sng" dirty="0" smtClean="0"/>
              <a:t>carattere di novità nel settore o dominio di riferimento </a:t>
            </a:r>
            <a:r>
              <a:rPr lang="it-IT" sz="2000" dirty="0" smtClean="0"/>
              <a:t>(e non nella singola impresa)</a:t>
            </a:r>
            <a:endParaRPr lang="it-IT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737" y="209550"/>
            <a:ext cx="1905000" cy="1905000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7736" y="4007481"/>
            <a:ext cx="2982335" cy="1789401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54499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8" name="Triangolo rettangolo 7"/>
          <p:cNvSpPr/>
          <p:nvPr/>
        </p:nvSpPr>
        <p:spPr>
          <a:xfrm rot="10800000">
            <a:off x="7663262" y="41296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Titolo 1"/>
          <p:cNvSpPr txBox="1">
            <a:spLocks/>
          </p:cNvSpPr>
          <p:nvPr/>
        </p:nvSpPr>
        <p:spPr>
          <a:xfrm>
            <a:off x="988756" y="256937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Ricerca &amp; Sviluppo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1933" y="1674306"/>
            <a:ext cx="7291917" cy="426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737" y="209550"/>
            <a:ext cx="1905000" cy="190500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  <p:sp>
        <p:nvSpPr>
          <p:cNvPr id="12" name="CasellaDiTesto 11"/>
          <p:cNvSpPr txBox="1"/>
          <p:nvPr/>
        </p:nvSpPr>
        <p:spPr>
          <a:xfrm rot="20754200">
            <a:off x="8773922" y="5641809"/>
            <a:ext cx="298923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Relazione tecnica asseverata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567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31" y="3080753"/>
            <a:ext cx="3507690" cy="2333997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8" name="Triangolo rettangolo 7"/>
          <p:cNvSpPr/>
          <p:nvPr/>
        </p:nvSpPr>
        <p:spPr>
          <a:xfrm rot="10800000">
            <a:off x="7663262" y="41296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Titolo 1"/>
          <p:cNvSpPr txBox="1">
            <a:spLocks/>
          </p:cNvSpPr>
          <p:nvPr/>
        </p:nvSpPr>
        <p:spPr>
          <a:xfrm>
            <a:off x="988756" y="256937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Innovazione Tecnologica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893693" y="1763057"/>
            <a:ext cx="8105583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65113" algn="just">
              <a:spcBef>
                <a:spcPts val="600"/>
              </a:spcBef>
            </a:pPr>
            <a:r>
              <a:rPr lang="it-IT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 </a:t>
            </a:r>
            <a:r>
              <a:rPr lang="it-IT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servizi </a:t>
            </a:r>
            <a:r>
              <a:rPr lang="it-IT" sz="2000" b="1" dirty="0"/>
              <a:t>che si differenziano, rispetto a quelli già realizzati dall’impresa</a:t>
            </a:r>
            <a:r>
              <a:rPr lang="it-IT" sz="2000" dirty="0"/>
              <a:t>, sul piano delle </a:t>
            </a:r>
            <a:r>
              <a:rPr lang="it-IT" sz="2000" b="1" dirty="0"/>
              <a:t>caratteristiche tecniche</a:t>
            </a:r>
            <a:r>
              <a:rPr lang="it-IT" sz="2000" dirty="0"/>
              <a:t>, dei </a:t>
            </a:r>
            <a:r>
              <a:rPr lang="it-IT" sz="2000" b="1" dirty="0"/>
              <a:t>componenti</a:t>
            </a:r>
            <a:r>
              <a:rPr lang="it-IT" sz="2000" dirty="0"/>
              <a:t>, dei </a:t>
            </a:r>
            <a:r>
              <a:rPr lang="it-IT" sz="2000" b="1" dirty="0"/>
              <a:t>materiali</a:t>
            </a:r>
            <a:r>
              <a:rPr lang="it-IT" sz="2000" dirty="0"/>
              <a:t>, del </a:t>
            </a:r>
            <a:r>
              <a:rPr lang="it-IT" sz="2000" b="1" dirty="0"/>
              <a:t>software</a:t>
            </a:r>
            <a:r>
              <a:rPr lang="it-IT" sz="2000" dirty="0"/>
              <a:t> </a:t>
            </a:r>
            <a:r>
              <a:rPr lang="it-IT" sz="2000" b="1" dirty="0"/>
              <a:t>incorporato</a:t>
            </a:r>
            <a:r>
              <a:rPr lang="it-IT" sz="2000" dirty="0"/>
              <a:t>, della </a:t>
            </a:r>
            <a:r>
              <a:rPr lang="it-IT" sz="2000" b="1" dirty="0"/>
              <a:t>facilità d’impiego</a:t>
            </a:r>
            <a:r>
              <a:rPr lang="it-IT" sz="2000" dirty="0"/>
              <a:t>, della semplificazione della procedura di utilizzo, della maggiore </a:t>
            </a:r>
            <a:r>
              <a:rPr lang="it-IT" sz="2000" b="1" dirty="0"/>
              <a:t>flessibilità</a:t>
            </a:r>
            <a:r>
              <a:rPr lang="it-IT" sz="2000" dirty="0"/>
              <a:t> o di altri elementi concernenti le </a:t>
            </a:r>
            <a:r>
              <a:rPr lang="it-IT" sz="2000" b="1" dirty="0"/>
              <a:t>prestazioni</a:t>
            </a:r>
            <a:r>
              <a:rPr lang="it-IT" sz="2000" dirty="0"/>
              <a:t> e le </a:t>
            </a:r>
            <a:r>
              <a:rPr lang="it-IT" sz="2000" b="1" dirty="0"/>
              <a:t>funzionalità </a:t>
            </a:r>
            <a:endParaRPr lang="it-IT" sz="2000" b="1" dirty="0" smtClean="0"/>
          </a:p>
        </p:txBody>
      </p:sp>
      <p:sp>
        <p:nvSpPr>
          <p:cNvPr id="12" name="CasellaDiTesto 11"/>
          <p:cNvSpPr txBox="1"/>
          <p:nvPr/>
        </p:nvSpPr>
        <p:spPr>
          <a:xfrm>
            <a:off x="3610470" y="3922132"/>
            <a:ext cx="8105583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65113" algn="just">
              <a:spcBef>
                <a:spcPts val="600"/>
              </a:spcBef>
            </a:pPr>
            <a:r>
              <a:rPr lang="it-IT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Processi </a:t>
            </a:r>
            <a:r>
              <a:rPr lang="it-IT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metodi </a:t>
            </a:r>
            <a:r>
              <a:rPr lang="it-IT" sz="2000" dirty="0"/>
              <a:t>di produzione e di distribuzione e logistica che comportano </a:t>
            </a:r>
            <a:r>
              <a:rPr lang="it-IT" sz="2000" b="1" dirty="0"/>
              <a:t>cambiamenti significativi </a:t>
            </a:r>
            <a:r>
              <a:rPr lang="it-IT" sz="2000" dirty="0"/>
              <a:t>nelle </a:t>
            </a:r>
            <a:r>
              <a:rPr lang="it-IT" sz="2000" b="1" dirty="0"/>
              <a:t>tecnologie</a:t>
            </a:r>
            <a:r>
              <a:rPr lang="it-IT" sz="2000" dirty="0"/>
              <a:t>, negli </a:t>
            </a:r>
            <a:r>
              <a:rPr lang="it-IT" sz="2000" b="1" dirty="0"/>
              <a:t>impianti</a:t>
            </a:r>
            <a:r>
              <a:rPr lang="it-IT" sz="2000" dirty="0"/>
              <a:t>, </a:t>
            </a:r>
            <a:r>
              <a:rPr lang="it-IT" sz="2000" b="1" dirty="0"/>
              <a:t>macchinari</a:t>
            </a:r>
            <a:r>
              <a:rPr lang="it-IT" sz="2000" dirty="0"/>
              <a:t> e </a:t>
            </a:r>
            <a:r>
              <a:rPr lang="it-IT" sz="2000" b="1" dirty="0"/>
              <a:t>attrezzature</a:t>
            </a:r>
            <a:r>
              <a:rPr lang="it-IT" sz="2000" dirty="0"/>
              <a:t>, nel </a:t>
            </a:r>
            <a:r>
              <a:rPr lang="it-IT" sz="2000" b="1" dirty="0"/>
              <a:t>software</a:t>
            </a:r>
            <a:r>
              <a:rPr lang="it-IT" sz="2000" dirty="0"/>
              <a:t>, </a:t>
            </a:r>
            <a:r>
              <a:rPr lang="it-IT" sz="2000" b="1" dirty="0"/>
              <a:t>nell’efficienza</a:t>
            </a:r>
            <a:r>
              <a:rPr lang="it-IT" sz="2000" dirty="0"/>
              <a:t> delle risorse impiegate, nell’affidabilità e </a:t>
            </a:r>
            <a:r>
              <a:rPr lang="it-IT" sz="2000" b="1" dirty="0"/>
              <a:t>sicurezza</a:t>
            </a:r>
            <a:r>
              <a:rPr lang="it-IT" sz="2000" dirty="0"/>
              <a:t> per i soggetti interni o esterni coinvolti nei processi aziendali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737" y="256937"/>
            <a:ext cx="1905000" cy="1905000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91947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8" name="Triangolo rettangolo 7"/>
          <p:cNvSpPr/>
          <p:nvPr/>
        </p:nvSpPr>
        <p:spPr>
          <a:xfrm rot="10800000">
            <a:off x="7663262" y="41296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Titolo 1"/>
          <p:cNvSpPr txBox="1">
            <a:spLocks/>
          </p:cNvSpPr>
          <p:nvPr/>
        </p:nvSpPr>
        <p:spPr>
          <a:xfrm>
            <a:off x="846209" y="150918"/>
            <a:ext cx="7069394" cy="172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Innovazione Tecnologica per la Transizione digitale ed ecologica (green)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737" y="273050"/>
            <a:ext cx="1905000" cy="1905000"/>
          </a:xfrm>
          <a:prstGeom prst="rect">
            <a:avLst/>
          </a:prstGeom>
        </p:spPr>
      </p:pic>
      <p:grpSp>
        <p:nvGrpSpPr>
          <p:cNvPr id="10" name="Gruppo 9"/>
          <p:cNvGrpSpPr/>
          <p:nvPr/>
        </p:nvGrpSpPr>
        <p:grpSpPr>
          <a:xfrm>
            <a:off x="2063663" y="1979234"/>
            <a:ext cx="6847507" cy="1720030"/>
            <a:chOff x="1382092" y="1982020"/>
            <a:chExt cx="6847507" cy="1720030"/>
          </a:xfrm>
        </p:grpSpPr>
        <p:sp>
          <p:nvSpPr>
            <p:cNvPr id="14" name="Rettangolo 13"/>
            <p:cNvSpPr/>
            <p:nvPr/>
          </p:nvSpPr>
          <p:spPr>
            <a:xfrm>
              <a:off x="1382092" y="1982020"/>
              <a:ext cx="6847507" cy="17200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" name="Rettangolo 5"/>
            <p:cNvSpPr/>
            <p:nvPr/>
          </p:nvSpPr>
          <p:spPr>
            <a:xfrm>
              <a:off x="1685466" y="2173809"/>
              <a:ext cx="6227655" cy="132343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it-IT" sz="2000" dirty="0"/>
                <a:t>I lavori svolti nell’ambito di progetti relativi alla </a:t>
              </a:r>
              <a:r>
                <a:rPr lang="it-IT" sz="2000" b="1" dirty="0"/>
                <a:t>trasformazione dei processi aziendali attraverso l’integrazione e l’interconnessione</a:t>
              </a:r>
              <a:r>
                <a:rPr lang="it-IT" sz="2000" dirty="0"/>
                <a:t> dei fattori, interni ed esterni </a:t>
              </a:r>
              <a:r>
                <a:rPr lang="it-IT" sz="2000" dirty="0" smtClean="0"/>
                <a:t>all’azienda rilevanti per la creazione del valore</a:t>
              </a:r>
              <a:endParaRPr lang="it-IT" sz="2000" dirty="0"/>
            </a:p>
          </p:txBody>
        </p:sp>
      </p:grpSp>
      <p:grpSp>
        <p:nvGrpSpPr>
          <p:cNvPr id="11" name="Gruppo 10"/>
          <p:cNvGrpSpPr/>
          <p:nvPr/>
        </p:nvGrpSpPr>
        <p:grpSpPr>
          <a:xfrm>
            <a:off x="4652257" y="4108962"/>
            <a:ext cx="6847507" cy="1926260"/>
            <a:chOff x="4239507" y="4100069"/>
            <a:chExt cx="6847507" cy="1926260"/>
          </a:xfrm>
        </p:grpSpPr>
        <p:sp>
          <p:nvSpPr>
            <p:cNvPr id="15" name="Rettangolo 14"/>
            <p:cNvSpPr/>
            <p:nvPr/>
          </p:nvSpPr>
          <p:spPr>
            <a:xfrm>
              <a:off x="4239507" y="4100069"/>
              <a:ext cx="6847507" cy="192626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Rettangolo 15"/>
            <p:cNvSpPr/>
            <p:nvPr/>
          </p:nvSpPr>
          <p:spPr>
            <a:xfrm>
              <a:off x="4429252" y="4247591"/>
              <a:ext cx="6468018" cy="163121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it-IT" sz="2000" dirty="0" smtClean="0"/>
                <a:t>i </a:t>
              </a:r>
              <a:r>
                <a:rPr lang="it-IT" sz="2000" dirty="0"/>
                <a:t>lavori svolti nell’ambito di progetti relativi alla trasformazione dei processi aziendali secondo i principi dell’economia circolare così come declinati nella </a:t>
              </a:r>
              <a:r>
                <a:rPr lang="it-IT" sz="2000" b="1" dirty="0"/>
                <a:t>C</a:t>
              </a:r>
              <a:r>
                <a:rPr lang="it-IT" sz="2000" b="1" dirty="0" smtClean="0"/>
                <a:t>omunicazione</a:t>
              </a:r>
              <a:r>
                <a:rPr lang="it-IT" sz="2000" dirty="0" smtClean="0"/>
                <a:t> </a:t>
              </a:r>
              <a:r>
                <a:rPr lang="it-IT" sz="2000" dirty="0"/>
                <a:t>della </a:t>
              </a:r>
              <a:r>
                <a:rPr lang="it-IT" sz="2000" b="1" dirty="0"/>
                <a:t>Commissione Europea (COM 2020) 98 dell’11 marzo 2020</a:t>
              </a:r>
              <a:r>
                <a:rPr lang="it-IT" sz="2000" dirty="0"/>
                <a:t>. </a:t>
              </a:r>
            </a:p>
          </p:txBody>
        </p:sp>
      </p:grpSp>
      <p:pic>
        <p:nvPicPr>
          <p:cNvPr id="7" name="Immagin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84" y="2981501"/>
            <a:ext cx="1782748" cy="178274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9" name="CasellaDiTesto 18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086" y="5053758"/>
            <a:ext cx="1491684" cy="1491684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1884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8" name="Triangolo rettangolo 7"/>
          <p:cNvSpPr/>
          <p:nvPr/>
        </p:nvSpPr>
        <p:spPr>
          <a:xfrm rot="10800000">
            <a:off x="7663261" y="0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Titolo 1"/>
          <p:cNvSpPr txBox="1">
            <a:spLocks/>
          </p:cNvSpPr>
          <p:nvPr/>
        </p:nvSpPr>
        <p:spPr>
          <a:xfrm>
            <a:off x="846209" y="150918"/>
            <a:ext cx="7069394" cy="172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Innovazione Tecnologica, Digitale e Green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519" y="97141"/>
            <a:ext cx="1518777" cy="151877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542" y="825639"/>
            <a:ext cx="1580557" cy="1580557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3903" y="1808453"/>
            <a:ext cx="8019004" cy="413484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2" name="CasellaDiTesto 11"/>
          <p:cNvSpPr txBox="1"/>
          <p:nvPr/>
        </p:nvSpPr>
        <p:spPr>
          <a:xfrm rot="20754200">
            <a:off x="8773922" y="5641809"/>
            <a:ext cx="298923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Relazione tecnica asseverata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3274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8" name="Triangolo rettangolo 7"/>
          <p:cNvSpPr/>
          <p:nvPr/>
        </p:nvSpPr>
        <p:spPr>
          <a:xfrm rot="10800000">
            <a:off x="7663261" y="0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863" y="203200"/>
            <a:ext cx="1905000" cy="1905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988756" y="256937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Formazione 4.0</a:t>
            </a:r>
          </a:p>
        </p:txBody>
      </p:sp>
      <p:grpSp>
        <p:nvGrpSpPr>
          <p:cNvPr id="17" name="Gruppo 16"/>
          <p:cNvGrpSpPr/>
          <p:nvPr/>
        </p:nvGrpSpPr>
        <p:grpSpPr>
          <a:xfrm>
            <a:off x="988756" y="2568750"/>
            <a:ext cx="2445690" cy="1816343"/>
            <a:chOff x="1324382" y="1370330"/>
            <a:chExt cx="2445690" cy="1816343"/>
          </a:xfrm>
        </p:grpSpPr>
        <p:pic>
          <p:nvPicPr>
            <p:cNvPr id="4" name="Immagine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24382" y="1370330"/>
              <a:ext cx="2445690" cy="1816343"/>
            </a:xfrm>
            <a:prstGeom prst="rect">
              <a:avLst/>
            </a:prstGeom>
          </p:spPr>
        </p:pic>
        <p:sp>
          <p:nvSpPr>
            <p:cNvPr id="16" name="CasellaDiTesto 15"/>
            <p:cNvSpPr txBox="1"/>
            <p:nvPr/>
          </p:nvSpPr>
          <p:spPr>
            <a:xfrm rot="157842">
              <a:off x="3132728" y="1555784"/>
              <a:ext cx="5671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smtClean="0"/>
                <a:t>4.0</a:t>
              </a:r>
              <a:endParaRPr lang="it-IT" dirty="0"/>
            </a:p>
          </p:txBody>
        </p:sp>
      </p:grpSp>
      <p:sp>
        <p:nvSpPr>
          <p:cNvPr id="18" name="Parentesi graffa aperta 17"/>
          <p:cNvSpPr/>
          <p:nvPr/>
        </p:nvSpPr>
        <p:spPr>
          <a:xfrm>
            <a:off x="3607804" y="1465352"/>
            <a:ext cx="994800" cy="4489781"/>
          </a:xfrm>
          <a:prstGeom prst="leftBrace">
            <a:avLst>
              <a:gd name="adj1" fmla="val 8333"/>
              <a:gd name="adj2" fmla="val 50215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CasellaDiTesto 19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4382071" y="1541763"/>
            <a:ext cx="58776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00008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Spese </a:t>
            </a:r>
            <a:r>
              <a:rPr lang="it-IT" sz="2000" dirty="0" smtClean="0">
                <a:solidFill>
                  <a:srgbClr val="00008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ammissibili: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Costo personale </a:t>
            </a:r>
            <a:r>
              <a:rPr lang="it-IT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dipendente come discente </a:t>
            </a:r>
            <a:endParaRPr lang="it-IT" sz="20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Costo personale </a:t>
            </a:r>
            <a:r>
              <a:rPr lang="it-IT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dipendente che </a:t>
            </a:r>
            <a:r>
              <a:rPr lang="it-IT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come docente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Costi di esercizio relativi al personale coinvolto (es viaggio/trasferte)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Costi </a:t>
            </a:r>
            <a:r>
              <a:rPr lang="it-IT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dei servizi di consulenza connessi al progetto di </a:t>
            </a:r>
            <a:r>
              <a:rPr lang="it-IT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formazione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smtClean="0">
                <a:cs typeface="Times New Roman" panose="02020603050405020304" pitchFamily="18" charset="0"/>
              </a:rPr>
              <a:t>Generali indirette</a:t>
            </a:r>
            <a:endParaRPr lang="it-IT" sz="2000" dirty="0"/>
          </a:p>
        </p:txBody>
      </p:sp>
      <p:sp>
        <p:nvSpPr>
          <p:cNvPr id="22" name="Rettangolo 21"/>
          <p:cNvSpPr/>
          <p:nvPr/>
        </p:nvSpPr>
        <p:spPr>
          <a:xfrm>
            <a:off x="4399035" y="4304247"/>
            <a:ext cx="6096000" cy="15158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dirty="0" smtClean="0">
                <a:solidFill>
                  <a:srgbClr val="00008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Agevolazione: </a:t>
            </a:r>
            <a:endParaRPr lang="it-IT" sz="2000" dirty="0">
              <a:solidFill>
                <a:srgbClr val="00008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it-IT" sz="2000" dirty="0" smtClean="0">
                <a:cs typeface="Times New Roman" panose="02020603050405020304" pitchFamily="18" charset="0"/>
              </a:rPr>
              <a:t>Credito Imposta 50% (</a:t>
            </a:r>
            <a:r>
              <a:rPr lang="it-IT" sz="2000" dirty="0" err="1" smtClean="0">
                <a:cs typeface="Times New Roman" panose="02020603050405020304" pitchFamily="18" charset="0"/>
              </a:rPr>
              <a:t>max</a:t>
            </a:r>
            <a:r>
              <a:rPr lang="it-IT" sz="2000" dirty="0" smtClean="0">
                <a:cs typeface="Times New Roman" panose="02020603050405020304" pitchFamily="18" charset="0"/>
              </a:rPr>
              <a:t> 300 k€) x piccole </a:t>
            </a:r>
            <a:r>
              <a:rPr lang="it-IT" sz="2000" dirty="0">
                <a:cs typeface="Times New Roman" panose="02020603050405020304" pitchFamily="18" charset="0"/>
              </a:rPr>
              <a:t>imprese </a:t>
            </a:r>
            <a:endParaRPr lang="it-IT" sz="2000" dirty="0" smtClean="0">
              <a:cs typeface="Times New Roman" panose="02020603050405020304" pitchFamily="18" charset="0"/>
            </a:endParaRP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it-IT" sz="2000" dirty="0">
                <a:cs typeface="Times New Roman" panose="02020603050405020304" pitchFamily="18" charset="0"/>
              </a:rPr>
              <a:t>Credito Imposta </a:t>
            </a:r>
            <a:r>
              <a:rPr lang="it-IT" sz="2000" dirty="0" smtClean="0">
                <a:cs typeface="Times New Roman" panose="02020603050405020304" pitchFamily="18" charset="0"/>
              </a:rPr>
              <a:t>40</a:t>
            </a:r>
            <a:r>
              <a:rPr lang="it-IT" sz="2000" dirty="0">
                <a:cs typeface="Times New Roman" panose="02020603050405020304" pitchFamily="18" charset="0"/>
              </a:rPr>
              <a:t>% (</a:t>
            </a:r>
            <a:r>
              <a:rPr lang="it-IT" sz="2000" dirty="0" err="1">
                <a:cs typeface="Times New Roman" panose="02020603050405020304" pitchFamily="18" charset="0"/>
              </a:rPr>
              <a:t>max</a:t>
            </a:r>
            <a:r>
              <a:rPr lang="it-IT" sz="2000" dirty="0"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cs typeface="Times New Roman" panose="02020603050405020304" pitchFamily="18" charset="0"/>
              </a:rPr>
              <a:t>250 </a:t>
            </a:r>
            <a:r>
              <a:rPr lang="it-IT" sz="2000" dirty="0">
                <a:cs typeface="Times New Roman" panose="02020603050405020304" pitchFamily="18" charset="0"/>
              </a:rPr>
              <a:t>k€) x </a:t>
            </a:r>
            <a:r>
              <a:rPr lang="it-IT" sz="2000" dirty="0" smtClean="0">
                <a:cs typeface="Times New Roman" panose="02020603050405020304" pitchFamily="18" charset="0"/>
              </a:rPr>
              <a:t>medie imprese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it-IT" sz="2000" dirty="0">
                <a:cs typeface="Times New Roman" panose="02020603050405020304" pitchFamily="18" charset="0"/>
              </a:rPr>
              <a:t>Credito Imposta </a:t>
            </a:r>
            <a:r>
              <a:rPr lang="it-IT" sz="2000" dirty="0" smtClean="0">
                <a:cs typeface="Times New Roman" panose="02020603050405020304" pitchFamily="18" charset="0"/>
              </a:rPr>
              <a:t>30% </a:t>
            </a:r>
            <a:r>
              <a:rPr lang="it-IT" sz="2000" dirty="0">
                <a:cs typeface="Times New Roman" panose="02020603050405020304" pitchFamily="18" charset="0"/>
              </a:rPr>
              <a:t>(</a:t>
            </a:r>
            <a:r>
              <a:rPr lang="it-IT" sz="2000" dirty="0" err="1">
                <a:cs typeface="Times New Roman" panose="02020603050405020304" pitchFamily="18" charset="0"/>
              </a:rPr>
              <a:t>max</a:t>
            </a:r>
            <a:r>
              <a:rPr lang="it-IT" sz="2000" dirty="0"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cs typeface="Times New Roman" panose="02020603050405020304" pitchFamily="18" charset="0"/>
              </a:rPr>
              <a:t>250 </a:t>
            </a:r>
            <a:r>
              <a:rPr lang="it-IT" sz="2000" dirty="0">
                <a:cs typeface="Times New Roman" panose="02020603050405020304" pitchFamily="18" charset="0"/>
              </a:rPr>
              <a:t>k€) x </a:t>
            </a:r>
            <a:r>
              <a:rPr lang="it-IT" sz="2000" dirty="0" smtClean="0">
                <a:cs typeface="Times New Roman" panose="02020603050405020304" pitchFamily="18" charset="0"/>
              </a:rPr>
              <a:t>grandi imprese </a:t>
            </a:r>
            <a:endParaRPr lang="it-IT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38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8" name="Triangolo rettangolo 7"/>
          <p:cNvSpPr/>
          <p:nvPr/>
        </p:nvSpPr>
        <p:spPr>
          <a:xfrm rot="10800000">
            <a:off x="7663261" y="0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988756" y="256937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Credito imposta beni Materiali 4.0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460" y="256937"/>
            <a:ext cx="1905000" cy="1905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8624" y="3101115"/>
            <a:ext cx="8299987" cy="29165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7741" y="1552828"/>
            <a:ext cx="6328834" cy="42250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2296762" y="1937938"/>
            <a:ext cx="69515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 smtClean="0"/>
              <a:t>Beni strumentali comandati da sistemi computerizzati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Sistemi per assicurazione della qualità e della sostenibilità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Dispositivi per interazione uomo macchina, ergonomia e sicurezza</a:t>
            </a: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  <p:sp>
        <p:nvSpPr>
          <p:cNvPr id="13" name="CasellaDiTesto 12"/>
          <p:cNvSpPr txBox="1"/>
          <p:nvPr/>
        </p:nvSpPr>
        <p:spPr>
          <a:xfrm rot="20754200">
            <a:off x="8052620" y="5665904"/>
            <a:ext cx="381992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usufruibile a decorrere dalla avvenuta interconnessione del bene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980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8" name="Triangolo rettangolo 7"/>
          <p:cNvSpPr/>
          <p:nvPr/>
        </p:nvSpPr>
        <p:spPr>
          <a:xfrm rot="10800000">
            <a:off x="7663261" y="0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988756" y="256937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Credito imposta beni Immateriali 4.0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96762" y="1937938"/>
            <a:ext cx="6951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/>
              <a:t>S</a:t>
            </a:r>
            <a:r>
              <a:rPr lang="it-IT" dirty="0" smtClean="0"/>
              <a:t>oftware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Sistemi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Piattaforme </a:t>
            </a:r>
          </a:p>
          <a:p>
            <a:pPr marL="285750" indent="-285750">
              <a:buFontTx/>
              <a:buChar char="-"/>
            </a:pPr>
            <a:r>
              <a:rPr lang="it-IT" dirty="0"/>
              <a:t>A</a:t>
            </a:r>
            <a:r>
              <a:rPr lang="it-IT" dirty="0" smtClean="0"/>
              <a:t>pplicazioni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529" y="3395773"/>
            <a:ext cx="9593806" cy="201557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720" y="1545689"/>
            <a:ext cx="6519334" cy="371800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 rot="20754200">
            <a:off x="5798607" y="5318624"/>
            <a:ext cx="349555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Non piu vincolato a investimenti in beni materiali</a:t>
            </a:r>
            <a:endParaRPr lang="it-IT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396" y="256937"/>
            <a:ext cx="1905000" cy="1905000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</a:t>
            </a:r>
            <a:r>
              <a:rPr lang="it-IT" sz="1400" dirty="0" smtClean="0"/>
              <a:t>2021 </a:t>
            </a:r>
            <a:endParaRPr lang="it-IT" sz="1400" dirty="0"/>
          </a:p>
        </p:txBody>
      </p:sp>
      <p:sp>
        <p:nvSpPr>
          <p:cNvPr id="11" name="CasellaDiTesto 10"/>
          <p:cNvSpPr txBox="1"/>
          <p:nvPr/>
        </p:nvSpPr>
        <p:spPr>
          <a:xfrm rot="20754200">
            <a:off x="8297326" y="5424837"/>
            <a:ext cx="381992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usufruibile a decorrere dalla avvenuta interconnessione del bene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1384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angolo rettangolo 7"/>
          <p:cNvSpPr/>
          <p:nvPr/>
        </p:nvSpPr>
        <p:spPr>
          <a:xfrm rot="10800000">
            <a:off x="7663262" y="41296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1" name="Immagine 6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986" y="247177"/>
            <a:ext cx="1518777" cy="1518777"/>
          </a:xfrm>
          <a:prstGeom prst="rect">
            <a:avLst/>
          </a:prstGeom>
        </p:spPr>
      </p:pic>
      <p:pic>
        <p:nvPicPr>
          <p:cNvPr id="62" name="Immagine 6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111" y="929040"/>
            <a:ext cx="1580557" cy="1580557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776244" y="1162367"/>
            <a:ext cx="9804400" cy="35968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988756" y="4076174"/>
            <a:ext cx="1374221" cy="1569660"/>
          </a:xfrm>
          <a:prstGeom prst="rect">
            <a:avLst/>
          </a:prstGeom>
          <a:solidFill>
            <a:srgbClr val="FFC000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lvl="0"/>
            <a:r>
              <a:rPr lang="it-IT" sz="1600" b="1" dirty="0"/>
              <a:t>Analisi e Riesame </a:t>
            </a:r>
            <a:r>
              <a:rPr lang="it-IT" sz="1600" dirty="0"/>
              <a:t>del </a:t>
            </a:r>
            <a:r>
              <a:rPr lang="it-IT" sz="1600" dirty="0" smtClean="0"/>
              <a:t>contesto:</a:t>
            </a:r>
          </a:p>
          <a:p>
            <a:pPr marL="177800" lvl="0" indent="-92075">
              <a:buFontTx/>
              <a:buChar char="-"/>
            </a:pPr>
            <a:r>
              <a:rPr lang="it-IT" sz="1600" dirty="0" smtClean="0"/>
              <a:t>Processo</a:t>
            </a:r>
          </a:p>
          <a:p>
            <a:pPr marL="177800" lvl="0" indent="-92075">
              <a:buFontTx/>
              <a:buChar char="-"/>
            </a:pPr>
            <a:r>
              <a:rPr lang="it-IT" sz="1600" dirty="0" smtClean="0"/>
              <a:t>Prodotto</a:t>
            </a:r>
          </a:p>
          <a:p>
            <a:pPr marL="177800" lvl="0" indent="-92075">
              <a:buFontTx/>
              <a:buChar char="-"/>
            </a:pPr>
            <a:r>
              <a:rPr lang="it-IT" sz="1600" dirty="0" smtClean="0"/>
              <a:t>Conoscenza</a:t>
            </a:r>
          </a:p>
        </p:txBody>
      </p:sp>
      <p:sp>
        <p:nvSpPr>
          <p:cNvPr id="25" name="Titolo 1"/>
          <p:cNvSpPr txBox="1">
            <a:spLocks/>
          </p:cNvSpPr>
          <p:nvPr/>
        </p:nvSpPr>
        <p:spPr>
          <a:xfrm>
            <a:off x="682579" y="174158"/>
            <a:ext cx="11850846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Progetto di </a:t>
            </a:r>
            <a:r>
              <a:rPr lang="it-IT" sz="3200" b="1" dirty="0">
                <a:solidFill>
                  <a:srgbClr val="1F497D"/>
                </a:solidFill>
              </a:rPr>
              <a:t>I</a:t>
            </a:r>
            <a:r>
              <a:rPr lang="it-IT" sz="3200" b="1" dirty="0" smtClean="0">
                <a:solidFill>
                  <a:srgbClr val="1F497D"/>
                </a:solidFill>
              </a:rPr>
              <a:t>nnovazione Tecnologia digitale e Green 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8961330" y="2147458"/>
            <a:ext cx="1416127" cy="3539430"/>
          </a:xfrm>
          <a:prstGeom prst="rect">
            <a:avLst/>
          </a:prstGeom>
          <a:solidFill>
            <a:srgbClr val="FFC000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Valorizzazione delle risultanze</a:t>
            </a:r>
          </a:p>
          <a:p>
            <a:pPr algn="ctr"/>
            <a:endParaRPr lang="it-IT" sz="1600" b="1" dirty="0" smtClean="0"/>
          </a:p>
          <a:p>
            <a:pPr algn="ctr"/>
            <a:endParaRPr lang="it-IT" sz="1600" b="1" dirty="0" smtClean="0"/>
          </a:p>
          <a:p>
            <a:endParaRPr lang="it-IT" sz="1600" b="1" dirty="0"/>
          </a:p>
          <a:p>
            <a:endParaRPr lang="it-IT" sz="1600" b="1" dirty="0" smtClean="0"/>
          </a:p>
          <a:p>
            <a:endParaRPr lang="it-IT" sz="1600" b="1" dirty="0"/>
          </a:p>
          <a:p>
            <a:endParaRPr lang="it-IT" sz="1600" b="1" dirty="0" smtClean="0"/>
          </a:p>
          <a:p>
            <a:endParaRPr lang="it-IT" sz="1600" b="1" dirty="0" smtClean="0"/>
          </a:p>
          <a:p>
            <a:endParaRPr lang="it-IT" sz="1600" b="1" dirty="0"/>
          </a:p>
          <a:p>
            <a:endParaRPr lang="it-IT" sz="1600" b="1" dirty="0" smtClean="0"/>
          </a:p>
          <a:p>
            <a:endParaRPr lang="it-IT" sz="1600" b="1" dirty="0"/>
          </a:p>
          <a:p>
            <a:endParaRPr lang="it-IT" sz="16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1645" y="5908959"/>
            <a:ext cx="869901" cy="56482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magine 42" descr="Circle Image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042" y="3432066"/>
            <a:ext cx="938705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Immagine 43" descr="Circle Image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747" y="4434055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Immagin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398" y="1616192"/>
            <a:ext cx="4791956" cy="319144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7" name="CasellaDiTesto 26"/>
          <p:cNvSpPr txBox="1"/>
          <p:nvPr/>
        </p:nvSpPr>
        <p:spPr>
          <a:xfrm>
            <a:off x="5783669" y="3129700"/>
            <a:ext cx="1445581" cy="2554545"/>
          </a:xfrm>
          <a:prstGeom prst="rect">
            <a:avLst/>
          </a:prstGeom>
          <a:solidFill>
            <a:srgbClr val="FFC000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it-IT" sz="1600" b="1" dirty="0" smtClean="0"/>
              <a:t>Sviluppo di nuove competenze</a:t>
            </a:r>
          </a:p>
          <a:p>
            <a:pPr lvl="0" algn="ctr"/>
            <a:endParaRPr lang="it-IT" sz="1600" b="1" dirty="0"/>
          </a:p>
          <a:p>
            <a:pPr lvl="0" algn="ctr"/>
            <a:r>
              <a:rPr lang="it-IT" sz="1600" b="1" dirty="0" smtClean="0"/>
              <a:t>(Formazione 4.0)</a:t>
            </a:r>
            <a:r>
              <a:rPr lang="it-IT" sz="1600" dirty="0" smtClean="0"/>
              <a:t> </a:t>
            </a:r>
          </a:p>
          <a:p>
            <a:pPr lvl="0" algn="ctr"/>
            <a:endParaRPr lang="it-IT" sz="1600" b="1" dirty="0" smtClean="0"/>
          </a:p>
          <a:p>
            <a:pPr lvl="0" algn="ctr"/>
            <a:endParaRPr lang="it-IT" sz="1600" b="1" dirty="0" smtClean="0"/>
          </a:p>
          <a:p>
            <a:pPr lvl="0" algn="ctr"/>
            <a:endParaRPr lang="it-IT" sz="1600" b="1" dirty="0" smtClean="0"/>
          </a:p>
          <a:p>
            <a:pPr lvl="0" algn="ctr"/>
            <a:endParaRPr lang="it-IT" sz="1600" b="1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4175836" y="3364441"/>
            <a:ext cx="1445581" cy="2308324"/>
          </a:xfrm>
          <a:prstGeom prst="rect">
            <a:avLst/>
          </a:prstGeom>
          <a:solidFill>
            <a:srgbClr val="FFC000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it-IT" sz="1600" b="1" dirty="0"/>
              <a:t>I</a:t>
            </a:r>
            <a:r>
              <a:rPr lang="it-IT" sz="1600" b="1" dirty="0" smtClean="0"/>
              <a:t>nvestimenti in tecnologie abilitanti </a:t>
            </a:r>
          </a:p>
          <a:p>
            <a:pPr lvl="0" algn="ctr"/>
            <a:r>
              <a:rPr lang="it-IT" sz="1600" dirty="0" smtClean="0"/>
              <a:t>(beni materiali e immateriali)</a:t>
            </a:r>
          </a:p>
          <a:p>
            <a:pPr lvl="0" algn="ctr"/>
            <a:r>
              <a:rPr lang="it-IT" sz="1600" b="1" dirty="0" smtClean="0"/>
              <a:t>(</a:t>
            </a:r>
            <a:r>
              <a:rPr lang="it-IT" sz="1600" b="1" dirty="0" err="1" smtClean="0"/>
              <a:t>Interconn</a:t>
            </a:r>
            <a:r>
              <a:rPr lang="it-IT" sz="1600" b="1" dirty="0" smtClean="0"/>
              <a:t>. e integrazione 4.0)</a:t>
            </a:r>
          </a:p>
          <a:p>
            <a:pPr lvl="0" algn="ctr"/>
            <a:endParaRPr lang="it-IT" sz="1600" b="1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7399350" y="2410633"/>
            <a:ext cx="1416127" cy="3293209"/>
          </a:xfrm>
          <a:prstGeom prst="rect">
            <a:avLst/>
          </a:prstGeom>
          <a:solidFill>
            <a:srgbClr val="FFC000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Rendicontazione e c</a:t>
            </a:r>
            <a:r>
              <a:rPr lang="it-IT" sz="1600" b="1" dirty="0" smtClean="0"/>
              <a:t>hiusura progetto:</a:t>
            </a:r>
            <a:endParaRPr lang="it-IT" sz="1600" b="1" dirty="0" smtClean="0"/>
          </a:p>
          <a:p>
            <a:pPr marL="177800" indent="-92075">
              <a:buFontTx/>
              <a:buChar char="-"/>
            </a:pPr>
            <a:r>
              <a:rPr lang="it-IT" sz="1600" dirty="0"/>
              <a:t>Relazione asseverata</a:t>
            </a:r>
          </a:p>
          <a:p>
            <a:pPr marL="177800" indent="-92075">
              <a:buFontTx/>
              <a:buChar char="-"/>
            </a:pPr>
            <a:r>
              <a:rPr lang="it-IT" sz="1600" dirty="0"/>
              <a:t>Rendicontazione</a:t>
            </a:r>
          </a:p>
          <a:p>
            <a:pPr marL="177800" indent="-92075">
              <a:buFontTx/>
              <a:buChar char="-"/>
            </a:pPr>
            <a:r>
              <a:rPr lang="it-IT" sz="1600" dirty="0" smtClean="0"/>
              <a:t>Certificazione contabile</a:t>
            </a:r>
          </a:p>
          <a:p>
            <a:pPr marL="177800" indent="-92075">
              <a:buFontTx/>
              <a:buChar char="-"/>
            </a:pPr>
            <a:endParaRPr lang="it-IT" sz="1600" dirty="0" smtClean="0"/>
          </a:p>
          <a:p>
            <a:pPr marL="177800" indent="-92075">
              <a:buFontTx/>
              <a:buChar char="-"/>
            </a:pPr>
            <a:endParaRPr lang="it-IT" sz="1600" dirty="0" smtClean="0"/>
          </a:p>
          <a:p>
            <a:pPr marL="177800" indent="-92075">
              <a:buFontTx/>
              <a:buChar char="-"/>
            </a:pPr>
            <a:endParaRPr lang="it-IT" sz="1600" dirty="0"/>
          </a:p>
          <a:p>
            <a:pPr marL="177800" indent="-92075">
              <a:buFontTx/>
              <a:buChar char="-"/>
            </a:pPr>
            <a:endParaRPr lang="it-IT" sz="1600" dirty="0" smtClean="0"/>
          </a:p>
        </p:txBody>
      </p:sp>
      <p:sp>
        <p:nvSpPr>
          <p:cNvPr id="15" name="CasellaDiTesto 14"/>
          <p:cNvSpPr txBox="1"/>
          <p:nvPr/>
        </p:nvSpPr>
        <p:spPr>
          <a:xfrm>
            <a:off x="2522413" y="3863204"/>
            <a:ext cx="1486797" cy="1815882"/>
          </a:xfrm>
          <a:prstGeom prst="rect">
            <a:avLst/>
          </a:prstGeom>
          <a:solidFill>
            <a:srgbClr val="FFC000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it-IT" sz="1600" b="1" dirty="0" smtClean="0"/>
              <a:t>Obiettivi</a:t>
            </a:r>
            <a:r>
              <a:rPr lang="it-IT" sz="1600" dirty="0" smtClean="0"/>
              <a:t> </a:t>
            </a:r>
            <a:r>
              <a:rPr lang="it-IT" sz="1600" b="1" dirty="0" smtClean="0"/>
              <a:t>di miglioramento </a:t>
            </a:r>
            <a:r>
              <a:rPr lang="it-IT" sz="1600" dirty="0" smtClean="0"/>
              <a:t>o </a:t>
            </a:r>
            <a:r>
              <a:rPr lang="it-IT" sz="1600" b="1" dirty="0" smtClean="0"/>
              <a:t>nuove </a:t>
            </a:r>
            <a:r>
              <a:rPr lang="it-IT" sz="1600" b="1" dirty="0"/>
              <a:t>soluzioni </a:t>
            </a:r>
            <a:r>
              <a:rPr lang="it-IT" sz="1600" dirty="0" smtClean="0"/>
              <a:t>(transizione </a:t>
            </a:r>
            <a:r>
              <a:rPr lang="it-IT" sz="1600" dirty="0"/>
              <a:t>digitale e </a:t>
            </a:r>
            <a:r>
              <a:rPr lang="it-IT" sz="1600" dirty="0" smtClean="0"/>
              <a:t>ecologica)</a:t>
            </a:r>
          </a:p>
        </p:txBody>
      </p:sp>
      <p:grpSp>
        <p:nvGrpSpPr>
          <p:cNvPr id="33" name="Gruppo 32"/>
          <p:cNvGrpSpPr/>
          <p:nvPr/>
        </p:nvGrpSpPr>
        <p:grpSpPr>
          <a:xfrm>
            <a:off x="4803967" y="5097634"/>
            <a:ext cx="1009125" cy="1162903"/>
            <a:chOff x="4743975" y="5253524"/>
            <a:chExt cx="971025" cy="1135429"/>
          </a:xfrm>
        </p:grpSpPr>
        <p:pic>
          <p:nvPicPr>
            <p:cNvPr id="32" name="Immagine 3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07475" y="5253524"/>
              <a:ext cx="806752" cy="846199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31" name="CasellaDiTesto 30"/>
            <p:cNvSpPr txBox="1"/>
            <p:nvPr/>
          </p:nvSpPr>
          <p:spPr>
            <a:xfrm>
              <a:off x="4743975" y="5927288"/>
              <a:ext cx="9710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solidFill>
                    <a:srgbClr val="FF0000"/>
                  </a:solidFill>
                </a:rPr>
                <a:t>Credito di</a:t>
              </a:r>
              <a:br>
                <a:rPr lang="it-IT" sz="1200" b="1" dirty="0" smtClean="0">
                  <a:solidFill>
                    <a:srgbClr val="FF0000"/>
                  </a:solidFill>
                </a:rPr>
              </a:br>
              <a:r>
                <a:rPr lang="it-IT" sz="1200" b="1" dirty="0" smtClean="0">
                  <a:solidFill>
                    <a:srgbClr val="FF0000"/>
                  </a:solidFill>
                </a:rPr>
                <a:t>Imposta</a:t>
              </a:r>
              <a:endParaRPr lang="it-IT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5" name="Gruppo 34"/>
          <p:cNvGrpSpPr/>
          <p:nvPr/>
        </p:nvGrpSpPr>
        <p:grpSpPr>
          <a:xfrm>
            <a:off x="6314535" y="5064382"/>
            <a:ext cx="1009125" cy="1162903"/>
            <a:chOff x="4743975" y="5253524"/>
            <a:chExt cx="971025" cy="1135429"/>
          </a:xfrm>
        </p:grpSpPr>
        <p:pic>
          <p:nvPicPr>
            <p:cNvPr id="37" name="Immagine 3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07475" y="5253524"/>
              <a:ext cx="806752" cy="846199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38" name="CasellaDiTesto 37"/>
            <p:cNvSpPr txBox="1"/>
            <p:nvPr/>
          </p:nvSpPr>
          <p:spPr>
            <a:xfrm>
              <a:off x="4743975" y="5927288"/>
              <a:ext cx="9710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solidFill>
                    <a:srgbClr val="FF0000"/>
                  </a:solidFill>
                </a:rPr>
                <a:t>Credito di</a:t>
              </a:r>
              <a:br>
                <a:rPr lang="it-IT" sz="1200" b="1" dirty="0" smtClean="0">
                  <a:solidFill>
                    <a:srgbClr val="FF0000"/>
                  </a:solidFill>
                </a:rPr>
              </a:br>
              <a:r>
                <a:rPr lang="it-IT" sz="1200" b="1" dirty="0" smtClean="0">
                  <a:solidFill>
                    <a:srgbClr val="FF0000"/>
                  </a:solidFill>
                </a:rPr>
                <a:t>Imposta</a:t>
              </a:r>
              <a:endParaRPr lang="it-IT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Gruppo 38"/>
          <p:cNvGrpSpPr/>
          <p:nvPr/>
        </p:nvGrpSpPr>
        <p:grpSpPr>
          <a:xfrm>
            <a:off x="7933172" y="5064382"/>
            <a:ext cx="1009125" cy="1162903"/>
            <a:chOff x="4743975" y="5253524"/>
            <a:chExt cx="971025" cy="1135429"/>
          </a:xfrm>
        </p:grpSpPr>
        <p:pic>
          <p:nvPicPr>
            <p:cNvPr id="40" name="Immagine 3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07475" y="5253524"/>
              <a:ext cx="806752" cy="846199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41" name="CasellaDiTesto 40"/>
            <p:cNvSpPr txBox="1"/>
            <p:nvPr/>
          </p:nvSpPr>
          <p:spPr>
            <a:xfrm>
              <a:off x="4743975" y="5927288"/>
              <a:ext cx="9710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 smtClean="0">
                  <a:solidFill>
                    <a:srgbClr val="FF0000"/>
                  </a:solidFill>
                </a:rPr>
                <a:t>Credito di</a:t>
              </a:r>
              <a:br>
                <a:rPr lang="it-IT" sz="1200" b="1" dirty="0" smtClean="0">
                  <a:solidFill>
                    <a:srgbClr val="FF0000"/>
                  </a:solidFill>
                </a:rPr>
              </a:br>
              <a:r>
                <a:rPr lang="it-IT" sz="1200" b="1" dirty="0" smtClean="0">
                  <a:solidFill>
                    <a:srgbClr val="FF0000"/>
                  </a:solidFill>
                </a:rPr>
                <a:t>Imposta</a:t>
              </a:r>
              <a:endParaRPr lang="it-IT" sz="1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4" name="Freccia angolare in su 33"/>
          <p:cNvSpPr/>
          <p:nvPr/>
        </p:nvSpPr>
        <p:spPr>
          <a:xfrm>
            <a:off x="4177858" y="5537219"/>
            <a:ext cx="364856" cy="66910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CasellaDiTesto 46"/>
          <p:cNvSpPr txBox="1"/>
          <p:nvPr/>
        </p:nvSpPr>
        <p:spPr>
          <a:xfrm>
            <a:off x="1063091" y="1277353"/>
            <a:ext cx="122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Studio fattibilità</a:t>
            </a:r>
            <a:endParaRPr lang="it-IT" dirty="0"/>
          </a:p>
        </p:txBody>
      </p:sp>
      <p:sp>
        <p:nvSpPr>
          <p:cNvPr id="48" name="CasellaDiTesto 47"/>
          <p:cNvSpPr txBox="1"/>
          <p:nvPr/>
        </p:nvSpPr>
        <p:spPr>
          <a:xfrm>
            <a:off x="4805340" y="1258942"/>
            <a:ext cx="1530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Sviluppo</a:t>
            </a:r>
          </a:p>
          <a:p>
            <a:pPr algn="ctr"/>
            <a:r>
              <a:rPr lang="it-IT" dirty="0" smtClean="0"/>
              <a:t>sperimentale</a:t>
            </a:r>
            <a:endParaRPr lang="it-IT" dirty="0"/>
          </a:p>
        </p:txBody>
      </p:sp>
      <p:sp>
        <p:nvSpPr>
          <p:cNvPr id="49" name="CasellaDiTesto 48"/>
          <p:cNvSpPr txBox="1"/>
          <p:nvPr/>
        </p:nvSpPr>
        <p:spPr>
          <a:xfrm>
            <a:off x="8684796" y="1242370"/>
            <a:ext cx="1653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Fase precompetitiva</a:t>
            </a:r>
            <a:endParaRPr lang="it-IT" dirty="0"/>
          </a:p>
        </p:txBody>
      </p:sp>
      <p:sp>
        <p:nvSpPr>
          <p:cNvPr id="50" name="Freccia a destra con strisce 49"/>
          <p:cNvSpPr/>
          <p:nvPr/>
        </p:nvSpPr>
        <p:spPr>
          <a:xfrm>
            <a:off x="840855" y="1466850"/>
            <a:ext cx="306813" cy="2303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1" name="Freccia a destra con strisce 50"/>
          <p:cNvSpPr/>
          <p:nvPr/>
        </p:nvSpPr>
        <p:spPr>
          <a:xfrm>
            <a:off x="2237834" y="1482437"/>
            <a:ext cx="306813" cy="2303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Freccia a destra con strisce 51"/>
          <p:cNvSpPr/>
          <p:nvPr/>
        </p:nvSpPr>
        <p:spPr>
          <a:xfrm>
            <a:off x="2756300" y="1485900"/>
            <a:ext cx="306813" cy="2303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Freccia a destra con strisce 52"/>
          <p:cNvSpPr/>
          <p:nvPr/>
        </p:nvSpPr>
        <p:spPr>
          <a:xfrm>
            <a:off x="3254880" y="1493967"/>
            <a:ext cx="306813" cy="2303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Freccia a destra con strisce 53"/>
          <p:cNvSpPr/>
          <p:nvPr/>
        </p:nvSpPr>
        <p:spPr>
          <a:xfrm>
            <a:off x="3786025" y="1493967"/>
            <a:ext cx="306813" cy="2303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Freccia a destra con strisce 54"/>
          <p:cNvSpPr/>
          <p:nvPr/>
        </p:nvSpPr>
        <p:spPr>
          <a:xfrm>
            <a:off x="4314727" y="1488935"/>
            <a:ext cx="306813" cy="2303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Freccia a destra con strisce 55"/>
          <p:cNvSpPr/>
          <p:nvPr/>
        </p:nvSpPr>
        <p:spPr>
          <a:xfrm>
            <a:off x="6255361" y="1437985"/>
            <a:ext cx="306813" cy="2303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Freccia a destra con strisce 56"/>
          <p:cNvSpPr/>
          <p:nvPr/>
        </p:nvSpPr>
        <p:spPr>
          <a:xfrm>
            <a:off x="6773827" y="1441448"/>
            <a:ext cx="306813" cy="2303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Freccia a destra con strisce 57"/>
          <p:cNvSpPr/>
          <p:nvPr/>
        </p:nvSpPr>
        <p:spPr>
          <a:xfrm>
            <a:off x="7272407" y="1449515"/>
            <a:ext cx="306813" cy="2303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Freccia a destra con strisce 58"/>
          <p:cNvSpPr/>
          <p:nvPr/>
        </p:nvSpPr>
        <p:spPr>
          <a:xfrm>
            <a:off x="7803552" y="1449515"/>
            <a:ext cx="306813" cy="2303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Freccia a destra con strisce 59"/>
          <p:cNvSpPr/>
          <p:nvPr/>
        </p:nvSpPr>
        <p:spPr>
          <a:xfrm>
            <a:off x="8332254" y="1444483"/>
            <a:ext cx="306813" cy="2303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3" name="CasellaDiTesto 62"/>
          <p:cNvSpPr txBox="1"/>
          <p:nvPr/>
        </p:nvSpPr>
        <p:spPr>
          <a:xfrm>
            <a:off x="2426021" y="5957278"/>
            <a:ext cx="1132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FF0000"/>
                </a:solidFill>
              </a:rPr>
              <a:t>Nuova Sabatini beni strumentali</a:t>
            </a:r>
            <a:endParaRPr lang="it-IT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1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riangolo rettangolo 7"/>
          <p:cNvSpPr/>
          <p:nvPr/>
        </p:nvSpPr>
        <p:spPr>
          <a:xfrm rot="10800000">
            <a:off x="7663262" y="41296"/>
            <a:ext cx="4486951" cy="387587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Titolo 1"/>
          <p:cNvSpPr txBox="1">
            <a:spLocks/>
          </p:cNvSpPr>
          <p:nvPr/>
        </p:nvSpPr>
        <p:spPr>
          <a:xfrm>
            <a:off x="988756" y="207625"/>
            <a:ext cx="6870454" cy="957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Ruolo del fornitore del bene e della tecnologia nella Transizione 4.0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988756" y="1149496"/>
            <a:ext cx="6967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it-IT" sz="2000" b="1" dirty="0" smtClean="0">
                <a:cs typeface="Calibri Light" panose="020F0302020204030204" pitchFamily="34" charset="0"/>
              </a:rPr>
              <a:t>Il Bene deve essere valutato/proposto/valorizzato in base: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980396" y="6459914"/>
            <a:ext cx="5692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La sterilizzazione dei rifiuti nella Transizione 4.0 – 5 Maggio 2021</a:t>
            </a:r>
            <a:endParaRPr lang="it-IT" sz="1400" dirty="0"/>
          </a:p>
        </p:txBody>
      </p:sp>
      <p:grpSp>
        <p:nvGrpSpPr>
          <p:cNvPr id="6" name="Gruppo 5"/>
          <p:cNvGrpSpPr/>
          <p:nvPr/>
        </p:nvGrpSpPr>
        <p:grpSpPr>
          <a:xfrm>
            <a:off x="8158756" y="2663201"/>
            <a:ext cx="1345416" cy="1270663"/>
            <a:chOff x="7681441" y="1990762"/>
            <a:chExt cx="1194874" cy="1095352"/>
          </a:xfrm>
        </p:grpSpPr>
        <p:sp>
          <p:nvSpPr>
            <p:cNvPr id="15" name="Rettangolo arrotondato 14"/>
            <p:cNvSpPr/>
            <p:nvPr/>
          </p:nvSpPr>
          <p:spPr>
            <a:xfrm>
              <a:off x="7758551" y="2528421"/>
              <a:ext cx="1040654" cy="55769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t-IT" sz="1600" dirty="0" smtClean="0">
                <a:solidFill>
                  <a:prstClr val="white"/>
                </a:solidFill>
              </a:endParaRPr>
            </a:p>
            <a:p>
              <a:pPr algn="ctr"/>
              <a:r>
                <a:rPr lang="it-IT" sz="1600" dirty="0" smtClean="0">
                  <a:solidFill>
                    <a:prstClr val="white"/>
                  </a:solidFill>
                </a:rPr>
                <a:t>Training</a:t>
              </a:r>
              <a:endParaRPr lang="it-IT" sz="1600" dirty="0">
                <a:solidFill>
                  <a:prstClr val="white"/>
                </a:solidFill>
              </a:endParaRPr>
            </a:p>
          </p:txBody>
        </p:sp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1441" y="1990762"/>
              <a:ext cx="1194874" cy="746240"/>
            </a:xfrm>
            <a:prstGeom prst="rect">
              <a:avLst/>
            </a:prstGeom>
            <a:effectLst>
              <a:softEdge rad="127000"/>
            </a:effectLst>
          </p:spPr>
        </p:pic>
      </p:grpSp>
      <p:grpSp>
        <p:nvGrpSpPr>
          <p:cNvPr id="7" name="Gruppo 6"/>
          <p:cNvGrpSpPr/>
          <p:nvPr/>
        </p:nvGrpSpPr>
        <p:grpSpPr>
          <a:xfrm>
            <a:off x="1160890" y="4705430"/>
            <a:ext cx="1583931" cy="1323825"/>
            <a:chOff x="4807084" y="1138940"/>
            <a:chExt cx="1579741" cy="1456565"/>
          </a:xfrm>
        </p:grpSpPr>
        <p:sp>
          <p:nvSpPr>
            <p:cNvPr id="14" name="Rettangolo arrotondato 13"/>
            <p:cNvSpPr/>
            <p:nvPr/>
          </p:nvSpPr>
          <p:spPr>
            <a:xfrm>
              <a:off x="5018945" y="2037811"/>
              <a:ext cx="1165690" cy="55769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1400" dirty="0" smtClean="0">
                  <a:solidFill>
                    <a:prstClr val="white"/>
                  </a:solidFill>
                </a:rPr>
                <a:t>Technology</a:t>
              </a:r>
              <a:endParaRPr lang="it-IT" dirty="0">
                <a:solidFill>
                  <a:prstClr val="white"/>
                </a:solidFill>
              </a:endParaRPr>
            </a:p>
          </p:txBody>
        </p:sp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07084" y="1138940"/>
              <a:ext cx="1579741" cy="1087410"/>
            </a:xfrm>
            <a:prstGeom prst="rect">
              <a:avLst/>
            </a:prstGeom>
            <a:effectLst>
              <a:softEdge rad="63500"/>
            </a:effectLst>
          </p:spPr>
        </p:pic>
      </p:grpSp>
      <p:pic>
        <p:nvPicPr>
          <p:cNvPr id="5" name="Im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082" y="5276631"/>
            <a:ext cx="723194" cy="695379"/>
          </a:xfrm>
          <a:prstGeom prst="rect">
            <a:avLst/>
          </a:prstGeom>
        </p:spPr>
      </p:pic>
      <p:grpSp>
        <p:nvGrpSpPr>
          <p:cNvPr id="35" name="Gruppo 34"/>
          <p:cNvGrpSpPr/>
          <p:nvPr/>
        </p:nvGrpSpPr>
        <p:grpSpPr>
          <a:xfrm>
            <a:off x="5237364" y="2132904"/>
            <a:ext cx="1371126" cy="1316731"/>
            <a:chOff x="7461122" y="2135683"/>
            <a:chExt cx="1270639" cy="1184852"/>
          </a:xfrm>
        </p:grpSpPr>
        <p:sp>
          <p:nvSpPr>
            <p:cNvPr id="31" name="Rettangolo arrotondato 30"/>
            <p:cNvSpPr/>
            <p:nvPr/>
          </p:nvSpPr>
          <p:spPr>
            <a:xfrm>
              <a:off x="7524909" y="2816725"/>
              <a:ext cx="1166797" cy="50381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1400" dirty="0" smtClean="0">
                  <a:solidFill>
                    <a:prstClr val="white"/>
                  </a:solidFill>
                </a:rPr>
                <a:t>Innovazione </a:t>
              </a:r>
              <a:r>
                <a:rPr lang="it-IT" sz="1400" dirty="0" smtClean="0">
                  <a:solidFill>
                    <a:prstClr val="white"/>
                  </a:solidFill>
                </a:rPr>
                <a:t>digitale green</a:t>
              </a:r>
              <a:endParaRPr lang="it-IT" dirty="0">
                <a:solidFill>
                  <a:prstClr val="white"/>
                </a:solidFill>
              </a:endParaRPr>
            </a:p>
          </p:txBody>
        </p:sp>
        <p:pic>
          <p:nvPicPr>
            <p:cNvPr id="30" name="Immagin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1122" y="2135683"/>
              <a:ext cx="1270639" cy="846246"/>
            </a:xfrm>
            <a:prstGeom prst="rect">
              <a:avLst/>
            </a:prstGeom>
            <a:effectLst>
              <a:softEdge rad="127000"/>
            </a:effectLst>
          </p:spPr>
        </p:pic>
      </p:grpSp>
      <p:grpSp>
        <p:nvGrpSpPr>
          <p:cNvPr id="33" name="Gruppo 32"/>
          <p:cNvGrpSpPr/>
          <p:nvPr/>
        </p:nvGrpSpPr>
        <p:grpSpPr>
          <a:xfrm>
            <a:off x="1949982" y="3072672"/>
            <a:ext cx="1604774" cy="910005"/>
            <a:chOff x="7772135" y="4626535"/>
            <a:chExt cx="1604774" cy="910005"/>
          </a:xfrm>
        </p:grpSpPr>
        <p:sp>
          <p:nvSpPr>
            <p:cNvPr id="32" name="Rettangolo arrotondato 31"/>
            <p:cNvSpPr/>
            <p:nvPr/>
          </p:nvSpPr>
          <p:spPr>
            <a:xfrm>
              <a:off x="7874576" y="5032730"/>
              <a:ext cx="1341327" cy="50381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1400" dirty="0" smtClean="0">
                  <a:solidFill>
                    <a:prstClr val="white"/>
                  </a:solidFill>
                </a:rPr>
                <a:t>Integrazione</a:t>
              </a:r>
              <a:endParaRPr lang="it-IT" dirty="0">
                <a:solidFill>
                  <a:prstClr val="white"/>
                </a:solidFill>
              </a:endParaRPr>
            </a:p>
          </p:txBody>
        </p:sp>
        <p:pic>
          <p:nvPicPr>
            <p:cNvPr id="28" name="Immagine 2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72135" y="4626535"/>
              <a:ext cx="1604774" cy="795216"/>
            </a:xfrm>
            <a:prstGeom prst="rect">
              <a:avLst/>
            </a:prstGeom>
            <a:effectLst>
              <a:softEdge rad="63500"/>
            </a:effectLst>
          </p:spPr>
        </p:pic>
      </p:grpSp>
      <p:pic>
        <p:nvPicPr>
          <p:cNvPr id="37" name="Immagine 36" descr="Circle Image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102" y="3284235"/>
            <a:ext cx="836395" cy="82933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Rettangolo 38"/>
          <p:cNvSpPr/>
          <p:nvPr/>
        </p:nvSpPr>
        <p:spPr>
          <a:xfrm>
            <a:off x="4395426" y="1667327"/>
            <a:ext cx="31142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it-IT" sz="1600" dirty="0" smtClean="0">
                <a:cs typeface="Calibri Light" panose="020F0302020204030204" pitchFamily="34" charset="0"/>
              </a:rPr>
              <a:t>Impatto sulla </a:t>
            </a:r>
            <a:r>
              <a:rPr lang="it-IT" sz="1600" dirty="0" smtClean="0">
                <a:cs typeface="Calibri Light" panose="020F0302020204030204" pitchFamily="34" charset="0"/>
              </a:rPr>
              <a:t>Innovazione  </a:t>
            </a:r>
            <a:r>
              <a:rPr lang="it-IT" sz="1600" dirty="0">
                <a:cs typeface="Calibri Light" panose="020F0302020204030204" pitchFamily="34" charset="0"/>
              </a:rPr>
              <a:t>Tecnologica (digitale e/o Green)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840746" y="2468105"/>
            <a:ext cx="33102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1200"/>
              </a:spcBef>
            </a:pPr>
            <a:r>
              <a:rPr lang="it-IT" dirty="0">
                <a:cs typeface="Calibri Light" panose="020F0302020204030204" pitchFamily="34" charset="0"/>
              </a:rPr>
              <a:t>predisposizione </a:t>
            </a:r>
            <a:r>
              <a:rPr lang="it-IT" dirty="0" smtClean="0">
                <a:cs typeface="Calibri Light" panose="020F0302020204030204" pitchFamily="34" charset="0"/>
              </a:rPr>
              <a:t>alla</a:t>
            </a:r>
            <a:br>
              <a:rPr lang="it-IT" dirty="0" smtClean="0">
                <a:cs typeface="Calibri Light" panose="020F0302020204030204" pitchFamily="34" charset="0"/>
              </a:rPr>
            </a:br>
            <a:r>
              <a:rPr lang="it-IT" dirty="0" smtClean="0">
                <a:cs typeface="Calibri Light" panose="020F0302020204030204" pitchFamily="34" charset="0"/>
              </a:rPr>
              <a:t>interconnessione </a:t>
            </a:r>
            <a:r>
              <a:rPr lang="it-IT" dirty="0">
                <a:cs typeface="Calibri Light" panose="020F0302020204030204" pitchFamily="34" charset="0"/>
              </a:rPr>
              <a:t>e integrazione,</a:t>
            </a:r>
          </a:p>
        </p:txBody>
      </p:sp>
      <p:sp>
        <p:nvSpPr>
          <p:cNvPr id="41" name="Rettangolo 40"/>
          <p:cNvSpPr/>
          <p:nvPr/>
        </p:nvSpPr>
        <p:spPr>
          <a:xfrm>
            <a:off x="812666" y="4406469"/>
            <a:ext cx="2229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it-IT" dirty="0" smtClean="0">
                <a:cs typeface="Calibri Light" panose="020F0302020204030204" pitchFamily="34" charset="0"/>
              </a:rPr>
              <a:t>Performance, Servizio</a:t>
            </a:r>
            <a:endParaRPr lang="it-IT" dirty="0">
              <a:cs typeface="Calibri Light" panose="020F0302020204030204" pitchFamily="34" charset="0"/>
            </a:endParaRPr>
          </a:p>
        </p:txBody>
      </p:sp>
      <p:sp>
        <p:nvSpPr>
          <p:cNvPr id="43" name="Rettangolo 42"/>
          <p:cNvSpPr/>
          <p:nvPr/>
        </p:nvSpPr>
        <p:spPr>
          <a:xfrm>
            <a:off x="9505323" y="2857245"/>
            <a:ext cx="2614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it-IT" dirty="0" smtClean="0">
                <a:cs typeface="Calibri Light" panose="020F0302020204030204" pitchFamily="34" charset="0"/>
              </a:rPr>
              <a:t>Trasferimento di conoscenze, sviluppo competenze</a:t>
            </a:r>
            <a:endParaRPr lang="it-IT" dirty="0">
              <a:cs typeface="Calibri Light" panose="020F0302020204030204" pitchFamily="34" charset="0"/>
            </a:endParaRPr>
          </a:p>
        </p:txBody>
      </p:sp>
      <p:sp>
        <p:nvSpPr>
          <p:cNvPr id="45" name="Rettangolo arrotondato 44"/>
          <p:cNvSpPr/>
          <p:nvPr/>
        </p:nvSpPr>
        <p:spPr>
          <a:xfrm>
            <a:off x="10296688" y="5383179"/>
            <a:ext cx="1234050" cy="646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600" dirty="0" smtClean="0">
              <a:solidFill>
                <a:prstClr val="white"/>
              </a:solidFill>
            </a:endParaRPr>
          </a:p>
          <a:p>
            <a:pPr algn="ctr"/>
            <a:r>
              <a:rPr lang="it-IT" sz="1600" dirty="0" smtClean="0">
                <a:solidFill>
                  <a:prstClr val="white"/>
                </a:solidFill>
              </a:rPr>
              <a:t>Impresa 4.0</a:t>
            </a:r>
            <a:endParaRPr lang="it-IT" sz="1600" dirty="0">
              <a:solidFill>
                <a:prstClr val="white"/>
              </a:solidFill>
            </a:endParaRPr>
          </a:p>
        </p:txBody>
      </p:sp>
      <p:pic>
        <p:nvPicPr>
          <p:cNvPr id="44" name="Immagine 43" descr="Circle Image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412" y="4705430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Rettangolo 45"/>
          <p:cNvSpPr/>
          <p:nvPr/>
        </p:nvSpPr>
        <p:spPr>
          <a:xfrm>
            <a:off x="8268942" y="4898489"/>
            <a:ext cx="1983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1200"/>
              </a:spcBef>
            </a:pPr>
            <a:r>
              <a:rPr lang="it-IT" dirty="0" smtClean="0">
                <a:cs typeface="Calibri Light" panose="020F0302020204030204" pitchFamily="34" charset="0"/>
              </a:rPr>
              <a:t>Concorrere nella creazione e comunicazione del valore </a:t>
            </a:r>
            <a:endParaRPr lang="it-IT" dirty="0">
              <a:cs typeface="Calibri Light" panose="020F0302020204030204" pitchFamily="34" charset="0"/>
            </a:endParaRPr>
          </a:p>
        </p:txBody>
      </p:sp>
      <p:pic>
        <p:nvPicPr>
          <p:cNvPr id="48" name="Immagine 4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13533" y="4833423"/>
            <a:ext cx="806128" cy="1358550"/>
          </a:xfrm>
          <a:prstGeom prst="rect">
            <a:avLst/>
          </a:prstGeom>
        </p:spPr>
      </p:pic>
      <p:pic>
        <p:nvPicPr>
          <p:cNvPr id="49" name="Immagine 4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53154" y="363098"/>
            <a:ext cx="1839930" cy="112453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43418" y="3260205"/>
            <a:ext cx="4432885" cy="295525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18598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5947540" y="562616"/>
            <a:ext cx="2906731" cy="1740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579474" y="2515738"/>
            <a:ext cx="5612526" cy="3780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07000"/>
              </a:lnSpc>
              <a:defRPr/>
            </a:pP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Luigi Gamberi </a:t>
            </a:r>
            <a:r>
              <a:rPr lang="it-IT" sz="1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– Direttore 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Commerciale - IQC</a:t>
            </a: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0" fontAlgn="ctr">
              <a:lnSpc>
                <a:spcPct val="107000"/>
              </a:lnSpc>
              <a:defRPr/>
            </a:pP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4"/>
              </a:rPr>
              <a:t>luigi.gamberi@itaqua.it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</a:p>
          <a:p>
            <a:pPr lvl="0" fontAlgn="ctr">
              <a:lnSpc>
                <a:spcPct val="107000"/>
              </a:lnSpc>
              <a:defRPr/>
            </a:pPr>
            <a:r>
              <a:rPr kumimoji="0" lang="es-E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Tel.: +39 3667186882</a:t>
            </a:r>
          </a:p>
          <a:p>
            <a:pPr fontAlgn="ctr">
              <a:lnSpc>
                <a:spcPct val="107000"/>
              </a:lnSpc>
              <a:defRPr/>
            </a:pPr>
            <a:r>
              <a:rPr lang="es-ES" sz="14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5"/>
              </a:rPr>
              <a:t>www.itaqua.it</a:t>
            </a:r>
            <a:r>
              <a:rPr lang="es-ES" sz="14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s-E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</a:p>
          <a:p>
            <a:pPr fontAlgn="ctr">
              <a:lnSpc>
                <a:spcPct val="107000"/>
              </a:lnSpc>
              <a:defRPr/>
            </a:pPr>
            <a:endParaRPr lang="es-ES" sz="1400" b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fontAlgn="ctr">
              <a:lnSpc>
                <a:spcPct val="107000"/>
              </a:lnSpc>
              <a:defRPr/>
            </a:pPr>
            <a:r>
              <a:rPr lang="it-IT" sz="14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Gianluca Magrini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– </a:t>
            </a:r>
            <a:r>
              <a:rPr lang="en-US" sz="1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Head of R&amp;D </a:t>
            </a:r>
            <a:r>
              <a:rPr lang="en-US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department - NEWSTER</a:t>
            </a:r>
          </a:p>
          <a:p>
            <a:pPr fontAlgn="ctr">
              <a:lnSpc>
                <a:spcPct val="107000"/>
              </a:lnSpc>
              <a:defRPr/>
            </a:pPr>
            <a:r>
              <a:rPr lang="en-US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6"/>
              </a:rPr>
              <a:t>gmagrini@newstergroup.com</a:t>
            </a:r>
            <a:endParaRPr lang="it-IT" sz="1400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0" fontAlgn="ctr">
              <a:lnSpc>
                <a:spcPct val="107000"/>
              </a:lnSpc>
              <a:defRPr/>
            </a:pPr>
            <a:r>
              <a:rPr lang="es-ES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Tel</a:t>
            </a:r>
            <a:r>
              <a:rPr lang="es-ES" sz="1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.: +39 </a:t>
            </a:r>
            <a:r>
              <a:rPr lang="es-ES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0541 759160 ext 112</a:t>
            </a:r>
            <a:endParaRPr lang="es-ES" sz="1400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fontAlgn="ctr">
              <a:lnSpc>
                <a:spcPct val="107000"/>
              </a:lnSpc>
              <a:defRPr/>
            </a:pPr>
            <a:r>
              <a:rPr lang="es-ES" sz="14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7"/>
              </a:rPr>
              <a:t>www.newstergroup.com</a:t>
            </a:r>
            <a:r>
              <a:rPr lang="es-ES" sz="14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 </a:t>
            </a:r>
            <a:endParaRPr lang="es-ES" sz="1400" b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fontAlgn="ctr">
              <a:lnSpc>
                <a:spcPct val="107000"/>
              </a:lnSpc>
              <a:defRPr/>
            </a:pPr>
            <a:endParaRPr kumimoji="0" lang="es-E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fontAlgn="ctr">
              <a:lnSpc>
                <a:spcPct val="107000"/>
              </a:lnSpc>
              <a:defRPr/>
            </a:pPr>
            <a:endParaRPr lang="es-ES" sz="1400" b="1" dirty="0" smtClean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fontAlgn="ctr">
              <a:lnSpc>
                <a:spcPct val="107000"/>
              </a:lnSpc>
              <a:defRPr/>
            </a:pPr>
            <a:r>
              <a:rPr lang="it-IT" sz="14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Fabrizio Valle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– </a:t>
            </a:r>
            <a:r>
              <a:rPr lang="it-IT" sz="1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Technical </a:t>
            </a:r>
            <a:r>
              <a:rPr lang="it-IT" sz="1400" dirty="0" err="1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Engineer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 IQC</a:t>
            </a:r>
            <a:endParaRPr lang="it-IT" sz="1400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fontAlgn="ctr">
              <a:lnSpc>
                <a:spcPct val="107000"/>
              </a:lnSpc>
              <a:defRPr/>
            </a:pP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8"/>
              </a:rPr>
              <a:t>Fabrizio.valle@itaqua.it</a:t>
            </a:r>
            <a:r>
              <a:rPr lang="it-IT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endParaRPr lang="it-IT" sz="1400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0" fontAlgn="ctr">
              <a:lnSpc>
                <a:spcPct val="107000"/>
              </a:lnSpc>
              <a:defRPr/>
            </a:pPr>
            <a:r>
              <a:rPr lang="es-ES" sz="1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Tel.: +39 </a:t>
            </a:r>
            <a:r>
              <a:rPr lang="es-ES" sz="1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338 7191595</a:t>
            </a:r>
            <a:endParaRPr lang="es-ES" sz="1400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fontAlgn="ctr">
              <a:lnSpc>
                <a:spcPct val="107000"/>
              </a:lnSpc>
              <a:defRPr/>
            </a:pPr>
            <a:r>
              <a:rPr lang="es-ES" sz="14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5"/>
              </a:rPr>
              <a:t>www.itaqua.it</a:t>
            </a:r>
            <a:r>
              <a:rPr lang="es-ES" sz="14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 </a:t>
            </a:r>
          </a:p>
          <a:p>
            <a:pPr fontAlgn="ctr">
              <a:lnSpc>
                <a:spcPct val="107000"/>
              </a:lnSpc>
              <a:defRPr/>
            </a:pP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8498" y="0"/>
            <a:ext cx="7063502" cy="2178792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593692" y="3142061"/>
            <a:ext cx="4265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GRAZIE PER </a:t>
            </a:r>
          </a:p>
          <a:p>
            <a:pPr algn="ctr"/>
            <a:r>
              <a:rPr lang="it-IT" sz="4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L’ ATTENZIONE</a:t>
            </a:r>
            <a:endParaRPr lang="it-IT" sz="4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12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D2790C4A6BEED41836C949B318685EC" ma:contentTypeVersion="0" ma:contentTypeDescription="Creare un nuovo documento." ma:contentTypeScope="" ma:versionID="25d61887caa6bf2f2502176efaeb183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1e13d0d54489fb4ce08ba003ab4d4c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62F7F7-6FE4-4763-98D9-581589902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70294D9-7470-4916-84E1-98E65DDB486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9635421-EE95-4DAC-9D9E-2EB4D88749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24024</TotalTime>
  <Words>1119</Words>
  <Application>Microsoft Office PowerPoint</Application>
  <PresentationFormat>Widescreen</PresentationFormat>
  <Paragraphs>189</Paragraphs>
  <Slides>19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Bonamici Denis</dc:creator>
  <cp:lastModifiedBy>Luigi Gamberi</cp:lastModifiedBy>
  <cp:revision>940</cp:revision>
  <cp:lastPrinted>2021-02-09T11:58:22Z</cp:lastPrinted>
  <dcterms:created xsi:type="dcterms:W3CDTF">2014-07-16T15:17:45Z</dcterms:created>
  <dcterms:modified xsi:type="dcterms:W3CDTF">2021-05-04T09:50:44Z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0x0101009D2790C4A6BEED41836C949B318685EC</vt:lpwstr>
  </property>
  <property fmtid="{D5CDD505-2E9C-101B-9397-08002B2CF9AE}" pid="3" name="IsMyDocuments">
    <vt:bool>true</vt:bool>
  </property>
</Properties>
</file>