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35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08" r:id="rId4"/>
    <p:sldMasterId id="2147483720" r:id="rId5"/>
    <p:sldMasterId id="2147483780" r:id="rId6"/>
    <p:sldMasterId id="2147483792" r:id="rId7"/>
    <p:sldMasterId id="2147483804" r:id="rId8"/>
    <p:sldMasterId id="2147483816" r:id="rId9"/>
  </p:sldMasterIdLst>
  <p:notesMasterIdLst>
    <p:notesMasterId r:id="rId52"/>
  </p:notesMasterIdLst>
  <p:handoutMasterIdLst>
    <p:handoutMasterId r:id="rId53"/>
  </p:handoutMasterIdLst>
  <p:sldIdLst>
    <p:sldId id="294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320" r:id="rId31"/>
    <p:sldId id="321" r:id="rId32"/>
    <p:sldId id="322" r:id="rId33"/>
    <p:sldId id="323" r:id="rId34"/>
    <p:sldId id="324" r:id="rId35"/>
    <p:sldId id="325" r:id="rId36"/>
    <p:sldId id="326" r:id="rId37"/>
    <p:sldId id="327" r:id="rId38"/>
    <p:sldId id="328" r:id="rId39"/>
    <p:sldId id="329" r:id="rId40"/>
    <p:sldId id="298" r:id="rId41"/>
    <p:sldId id="264" r:id="rId42"/>
    <p:sldId id="265" r:id="rId43"/>
    <p:sldId id="266" r:id="rId44"/>
    <p:sldId id="290" r:id="rId45"/>
    <p:sldId id="274" r:id="rId46"/>
    <p:sldId id="291" r:id="rId47"/>
    <p:sldId id="286" r:id="rId48"/>
    <p:sldId id="271" r:id="rId49"/>
    <p:sldId id="293" r:id="rId50"/>
    <p:sldId id="295" r:id="rId51"/>
  </p:sldIdLst>
  <p:sldSz cx="12192000" cy="6858000"/>
  <p:notesSz cx="6799263" cy="9929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4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5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6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5CAE3-555D-44A0-8C32-7A7F5F39A42D}" type="datetimeFigureOut">
              <a:rPr lang="it-IT" smtClean="0"/>
              <a:t>18/02/2021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02961B-EE08-432B-8AD4-906CFF1304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81458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95565F-B989-4F4F-A5E0-B445FEB4E31C}" type="datetimeFigureOut">
              <a:rPr lang="it-IT" smtClean="0"/>
              <a:t>18/02/2021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9E4FF-06BA-400E-8C02-62ABDF638B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9766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714ab38a4c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714ab38a4c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5118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fld id="{C9E95BB7-0CBA-DE4A-90D5-870F7CF642BD}" type="slidenum">
              <a:rPr lang="it-IT" sz="1400" kern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5</a:t>
            </a:fld>
            <a:endParaRPr lang="it-IT"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5976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70c1df8b9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70c1df8b9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3481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6ba96a1c4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6ba96a1c4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5309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6bd56c9061_0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6bd56c9061_0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8687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50413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fld id="{C9E95BB7-0CBA-DE4A-90D5-870F7CF642BD}" type="slidenum">
              <a:rPr lang="it-IT" sz="1400" kern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13</a:t>
            </a:fld>
            <a:endParaRPr lang="it-IT"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0700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>
            <a:extLst>
              <a:ext uri="{FF2B5EF4-FFF2-40B4-BE49-F238E27FC236}">
                <a16:creationId xmlns:a16="http://schemas.microsoft.com/office/drawing/2014/main" xmlns="" id="{02E9A82A-AA07-DA4A-AFB9-99F896133B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Font typeface="Arial"/>
              <a:buNone/>
            </a:pPr>
            <a:fld id="{A91209BA-0A4F-8243-8CE3-F4076AF2C26D}" type="slidenum">
              <a:rPr lang="it-IT" altLang="it-IT" kern="0">
                <a:solidFill>
                  <a:srgbClr val="000000"/>
                </a:solidFill>
                <a:cs typeface="Arial"/>
                <a:sym typeface="Arial"/>
              </a:rPr>
              <a:pPr>
                <a:spcBef>
                  <a:spcPct val="0"/>
                </a:spcBef>
                <a:buClr>
                  <a:srgbClr val="000000"/>
                </a:buClr>
                <a:buFont typeface="Arial"/>
                <a:buNone/>
              </a:pPr>
              <a:t>17</a:t>
            </a:fld>
            <a:endParaRPr lang="it-IT" altLang="it-IT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xmlns="" id="{05D64009-7CA9-644D-950B-D87BD00031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xmlns="" id="{CD8157C6-CAB4-CF4B-8F9E-DC88759558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574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>
            <a:extLst>
              <a:ext uri="{FF2B5EF4-FFF2-40B4-BE49-F238E27FC236}">
                <a16:creationId xmlns:a16="http://schemas.microsoft.com/office/drawing/2014/main" xmlns="" id="{02E9A82A-AA07-DA4A-AFB9-99F896133B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Font typeface="Arial"/>
              <a:buNone/>
            </a:pPr>
            <a:fld id="{A91209BA-0A4F-8243-8CE3-F4076AF2C26D}" type="slidenum">
              <a:rPr lang="it-IT" altLang="it-IT" kern="0">
                <a:solidFill>
                  <a:srgbClr val="000000"/>
                </a:solidFill>
                <a:cs typeface="Arial"/>
                <a:sym typeface="Arial"/>
              </a:rPr>
              <a:pPr>
                <a:spcBef>
                  <a:spcPct val="0"/>
                </a:spcBef>
                <a:buClr>
                  <a:srgbClr val="000000"/>
                </a:buClr>
                <a:buFont typeface="Arial"/>
                <a:buNone/>
              </a:pPr>
              <a:t>18</a:t>
            </a:fld>
            <a:endParaRPr lang="it-IT" altLang="it-IT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xmlns="" id="{05D64009-7CA9-644D-950B-D87BD00031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xmlns="" id="{CD8157C6-CAB4-CF4B-8F9E-DC88759558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950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fld id="{C9E95BB7-0CBA-DE4A-90D5-870F7CF642BD}" type="slidenum">
              <a:rPr lang="it-IT" sz="1400" kern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20</a:t>
            </a:fld>
            <a:endParaRPr lang="it-IT"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97251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fld id="{C9E95BB7-0CBA-DE4A-90D5-870F7CF642BD}" type="slidenum">
              <a:rPr lang="it-IT" sz="1400" kern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21</a:t>
            </a:fld>
            <a:endParaRPr lang="it-IT"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3977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3.png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4.png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191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107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288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805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87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941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410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697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832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16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209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307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095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897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696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6507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4358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9419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6176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1601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601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8144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9754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5769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6698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6993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8360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60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6934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933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3656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9952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4807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1432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4562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5308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3445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5639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5252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262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7019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3948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657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3099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4874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0943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4050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875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3512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6881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7658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9939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50114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7559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7618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07288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58256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3200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85365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8938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7302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78162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26216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17745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33158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34280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42568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9639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5567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3582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2382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98201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6114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5869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3740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4534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62322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85470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4045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72656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64925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05234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54176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22157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71594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837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68088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84554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618" y="-1"/>
            <a:ext cx="12190751" cy="7241601"/>
            <a:chOff x="463" y="-1"/>
            <a:chExt cx="9143063" cy="5431201"/>
          </a:xfrm>
        </p:grpSpPr>
        <p:sp>
          <p:nvSpPr>
            <p:cNvPr id="10" name="Google Shape;10;p2"/>
            <p:cNvSpPr/>
            <p:nvPr/>
          </p:nvSpPr>
          <p:spPr>
            <a:xfrm flipH="1">
              <a:off x="6622962" y="4136025"/>
              <a:ext cx="791100" cy="791100"/>
            </a:xfrm>
            <a:prstGeom prst="ellipse">
              <a:avLst/>
            </a:prstGeom>
            <a:gradFill>
              <a:gsLst>
                <a:gs pos="0">
                  <a:srgbClr val="00151F">
                    <a:alpha val="23921"/>
                  </a:srgbClr>
                </a:gs>
                <a:gs pos="58999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" name="Google Shape;11;p2"/>
            <p:cNvSpPr/>
            <p:nvPr/>
          </p:nvSpPr>
          <p:spPr>
            <a:xfrm flipH="1">
              <a:off x="3716550" y="274077"/>
              <a:ext cx="1082100" cy="1082100"/>
            </a:xfrm>
            <a:prstGeom prst="ellipse">
              <a:avLst/>
            </a:prstGeom>
            <a:gradFill>
              <a:gsLst>
                <a:gs pos="0">
                  <a:srgbClr val="00151F">
                    <a:alpha val="23921"/>
                  </a:srgbClr>
                </a:gs>
                <a:gs pos="58999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1486612" y="2400300"/>
              <a:ext cx="1039500" cy="1039500"/>
            </a:xfrm>
            <a:prstGeom prst="ellipse">
              <a:avLst/>
            </a:prstGeom>
            <a:gradFill>
              <a:gsLst>
                <a:gs pos="0">
                  <a:srgbClr val="00151F">
                    <a:alpha val="42745"/>
                  </a:srgbClr>
                </a:gs>
                <a:gs pos="58999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flipH="1">
              <a:off x="1810337" y="2681700"/>
              <a:ext cx="2749500" cy="2749500"/>
            </a:xfrm>
            <a:prstGeom prst="ellipse">
              <a:avLst/>
            </a:prstGeom>
            <a:gradFill>
              <a:gsLst>
                <a:gs pos="0">
                  <a:srgbClr val="00151F">
                    <a:alpha val="56862"/>
                  </a:srgbClr>
                </a:gs>
                <a:gs pos="51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pic>
          <p:nvPicPr>
            <p:cNvPr id="14" name="Google Shape;14;p2"/>
            <p:cNvPicPr preferRelativeResize="0"/>
            <p:nvPr/>
          </p:nvPicPr>
          <p:blipFill rotWithShape="1">
            <a:blip r:embed="rId3">
              <a:alphaModFix/>
            </a:blip>
            <a:srcRect l="48250" b="42676"/>
            <a:stretch/>
          </p:blipFill>
          <p:spPr>
            <a:xfrm rot="10800000" flipH="1">
              <a:off x="463" y="-1"/>
              <a:ext cx="3659323" cy="40450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0800000" flipH="1">
              <a:off x="4063887" y="625175"/>
              <a:ext cx="403575" cy="402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16;p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flipH="1">
              <a:off x="6848788" y="4362200"/>
              <a:ext cx="339425" cy="338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17;p2"/>
            <p:cNvSpPr/>
            <p:nvPr/>
          </p:nvSpPr>
          <p:spPr>
            <a:xfrm flipH="1">
              <a:off x="5351500" y="211675"/>
              <a:ext cx="1947900" cy="1947900"/>
            </a:xfrm>
            <a:prstGeom prst="ellipse">
              <a:avLst/>
            </a:prstGeom>
            <a:gradFill>
              <a:gsLst>
                <a:gs pos="0">
                  <a:srgbClr val="00151F">
                    <a:alpha val="23921"/>
                  </a:srgbClr>
                </a:gs>
                <a:gs pos="58999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pic>
          <p:nvPicPr>
            <p:cNvPr id="18" name="Google Shape;18;p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10800000" flipH="1">
              <a:off x="2388003" y="3263743"/>
              <a:ext cx="1666877" cy="16633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5915994" y="777017"/>
              <a:ext cx="818909" cy="8171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0;p2"/>
            <p:cNvPicPr preferRelativeResize="0"/>
            <p:nvPr/>
          </p:nvPicPr>
          <p:blipFill rotWithShape="1">
            <a:blip r:embed="rId3">
              <a:alphaModFix/>
            </a:blip>
            <a:srcRect l="47244" t="1700" r="-12382" b="49281"/>
            <a:stretch/>
          </p:blipFill>
          <p:spPr>
            <a:xfrm rot="10800000">
              <a:off x="7231123" y="-1"/>
              <a:ext cx="1912402" cy="14360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 flipH="1">
            <a:off x="6295583" y="4293755"/>
            <a:ext cx="4936400" cy="7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rgbClr val="FFFFFF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rgbClr val="FFFFFF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rgbClr val="FFFFFF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rgbClr val="FFFFFF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rgbClr val="FFFFFF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rgbClr val="FFFFFF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rgbClr val="FFFFFF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rgbClr val="FFFFFF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 flipH="1">
            <a:off x="6295583" y="3054645"/>
            <a:ext cx="4936400" cy="1442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9600">
                <a:solidFill>
                  <a:srgbClr val="FFFFFF"/>
                </a:solidFill>
                <a:latin typeface="Saira SemiCondensed SemiBold"/>
                <a:ea typeface="Saira SemiCondensed SemiBold"/>
                <a:cs typeface="Saira SemiCondensed SemiBold"/>
                <a:sym typeface="Saira Semi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8000">
                <a:latin typeface="Bahiana"/>
                <a:ea typeface="Bahiana"/>
                <a:cs typeface="Bahiana"/>
                <a:sym typeface="Bahian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8000">
                <a:latin typeface="Bahiana"/>
                <a:ea typeface="Bahiana"/>
                <a:cs typeface="Bahiana"/>
                <a:sym typeface="Bahian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8000">
                <a:latin typeface="Bahiana"/>
                <a:ea typeface="Bahiana"/>
                <a:cs typeface="Bahiana"/>
                <a:sym typeface="Bahian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8000">
                <a:latin typeface="Bahiana"/>
                <a:ea typeface="Bahiana"/>
                <a:cs typeface="Bahiana"/>
                <a:sym typeface="Bahian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8000">
                <a:latin typeface="Bahiana"/>
                <a:ea typeface="Bahiana"/>
                <a:cs typeface="Bahiana"/>
                <a:sym typeface="Bahian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8000">
                <a:latin typeface="Bahiana"/>
                <a:ea typeface="Bahiana"/>
                <a:cs typeface="Bahiana"/>
                <a:sym typeface="Bahian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8000">
                <a:latin typeface="Bahiana"/>
                <a:ea typeface="Bahiana"/>
                <a:cs typeface="Bahiana"/>
                <a:sym typeface="Bahian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8000"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508100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 flipH="1">
            <a:off x="5470867" y="2963300"/>
            <a:ext cx="5759200" cy="216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ubTitle" idx="1"/>
          </p:nvPr>
        </p:nvSpPr>
        <p:spPr>
          <a:xfrm flipH="1">
            <a:off x="5470867" y="5264400"/>
            <a:ext cx="5759200" cy="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133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8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8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8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8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8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8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8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8501667" y="1442169"/>
            <a:ext cx="2728400" cy="153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80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Fira Sans Extra Condensed Medium"/>
              <a:buNone/>
              <a:defRPr sz="64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Fira Sans Extra Condensed Medium"/>
              <a:buNone/>
              <a:defRPr sz="64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Fira Sans Extra Condensed Medium"/>
              <a:buNone/>
              <a:defRPr sz="64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Fira Sans Extra Condensed Medium"/>
              <a:buNone/>
              <a:defRPr sz="64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Fira Sans Extra Condensed Medium"/>
              <a:buNone/>
              <a:defRPr sz="64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Fira Sans Extra Condensed Medium"/>
              <a:buNone/>
              <a:defRPr sz="64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Fira Sans Extra Condensed Medium"/>
              <a:buNone/>
              <a:defRPr sz="64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Fira Sans Extra Condensed Medium"/>
              <a:buNone/>
              <a:defRPr sz="64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grpSp>
        <p:nvGrpSpPr>
          <p:cNvPr id="27" name="Google Shape;27;p3"/>
          <p:cNvGrpSpPr/>
          <p:nvPr/>
        </p:nvGrpSpPr>
        <p:grpSpPr>
          <a:xfrm>
            <a:off x="2" y="-1"/>
            <a:ext cx="8127315" cy="6907401"/>
            <a:chOff x="2" y="-1"/>
            <a:chExt cx="6095486" cy="5180551"/>
          </a:xfrm>
        </p:grpSpPr>
        <p:sp>
          <p:nvSpPr>
            <p:cNvPr id="28" name="Google Shape;28;p3"/>
            <p:cNvSpPr/>
            <p:nvPr/>
          </p:nvSpPr>
          <p:spPr>
            <a:xfrm>
              <a:off x="5013388" y="185377"/>
              <a:ext cx="1082100" cy="1082100"/>
            </a:xfrm>
            <a:prstGeom prst="ellipse">
              <a:avLst/>
            </a:prstGeom>
            <a:gradFill>
              <a:gsLst>
                <a:gs pos="0">
                  <a:srgbClr val="00151F">
                    <a:alpha val="23921"/>
                  </a:srgbClr>
                </a:gs>
                <a:gs pos="58999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1888825" y="3208050"/>
              <a:ext cx="1972500" cy="1972500"/>
            </a:xfrm>
            <a:prstGeom prst="ellipse">
              <a:avLst/>
            </a:prstGeom>
            <a:gradFill>
              <a:gsLst>
                <a:gs pos="0">
                  <a:srgbClr val="00151F">
                    <a:alpha val="56862"/>
                  </a:srgbClr>
                </a:gs>
                <a:gs pos="51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pic>
          <p:nvPicPr>
            <p:cNvPr id="30" name="Google Shape;30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>
              <a:off x="5344575" y="536475"/>
              <a:ext cx="403575" cy="402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31;p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0800000">
              <a:off x="2251082" y="3625607"/>
              <a:ext cx="1195824" cy="11933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32;p3"/>
            <p:cNvPicPr preferRelativeResize="0"/>
            <p:nvPr/>
          </p:nvPicPr>
          <p:blipFill rotWithShape="1">
            <a:blip r:embed="rId5">
              <a:alphaModFix/>
            </a:blip>
            <a:srcRect l="48250" b="42676"/>
            <a:stretch/>
          </p:blipFill>
          <p:spPr>
            <a:xfrm rot="10800000" flipH="1">
              <a:off x="2" y="-1"/>
              <a:ext cx="3659323" cy="404502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98326751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4"/>
          <p:cNvGrpSpPr/>
          <p:nvPr/>
        </p:nvGrpSpPr>
        <p:grpSpPr>
          <a:xfrm>
            <a:off x="6027234" y="-1"/>
            <a:ext cx="6164133" cy="6693601"/>
            <a:chOff x="4520425" y="-1"/>
            <a:chExt cx="4623100" cy="5020201"/>
          </a:xfrm>
        </p:grpSpPr>
        <p:sp>
          <p:nvSpPr>
            <p:cNvPr id="35" name="Google Shape;35;p4"/>
            <p:cNvSpPr/>
            <p:nvPr/>
          </p:nvSpPr>
          <p:spPr>
            <a:xfrm>
              <a:off x="4520425" y="4229100"/>
              <a:ext cx="791100" cy="791100"/>
            </a:xfrm>
            <a:prstGeom prst="ellipse">
              <a:avLst/>
            </a:prstGeom>
            <a:gradFill>
              <a:gsLst>
                <a:gs pos="0">
                  <a:srgbClr val="00151F">
                    <a:alpha val="23921"/>
                  </a:srgbClr>
                </a:gs>
                <a:gs pos="58999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pic>
          <p:nvPicPr>
            <p:cNvPr id="36" name="Google Shape;36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746275" y="4455275"/>
              <a:ext cx="339425" cy="338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37;p4"/>
            <p:cNvPicPr preferRelativeResize="0"/>
            <p:nvPr/>
          </p:nvPicPr>
          <p:blipFill rotWithShape="1">
            <a:blip r:embed="rId4">
              <a:alphaModFix/>
            </a:blip>
            <a:srcRect l="48250" b="42676"/>
            <a:stretch/>
          </p:blipFill>
          <p:spPr>
            <a:xfrm rot="10800000">
              <a:off x="5484202" y="-1"/>
              <a:ext cx="3659323" cy="404502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960100" y="1510867"/>
            <a:ext cx="4762800" cy="134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subTitle" idx="1"/>
          </p:nvPr>
        </p:nvSpPr>
        <p:spPr>
          <a:xfrm flipH="1">
            <a:off x="960100" y="3011679"/>
            <a:ext cx="6922800" cy="280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59733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ctrTitle"/>
          </p:nvPr>
        </p:nvSpPr>
        <p:spPr>
          <a:xfrm>
            <a:off x="1252400" y="469129"/>
            <a:ext cx="9687200" cy="6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32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32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32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32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32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32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32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32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32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6009911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>
            <a:spLocks noGrp="1"/>
          </p:cNvSpPr>
          <p:nvPr>
            <p:ph type="ctrTitle"/>
          </p:nvPr>
        </p:nvSpPr>
        <p:spPr>
          <a:xfrm>
            <a:off x="6054233" y="1645333"/>
            <a:ext cx="5191600" cy="127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ubTitle" idx="1"/>
          </p:nvPr>
        </p:nvSpPr>
        <p:spPr>
          <a:xfrm>
            <a:off x="6054100" y="3629591"/>
            <a:ext cx="5191600" cy="246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7"/>
          <p:cNvSpPr/>
          <p:nvPr/>
        </p:nvSpPr>
        <p:spPr>
          <a:xfrm>
            <a:off x="-7433" y="5267"/>
            <a:ext cx="7204400" cy="6858000"/>
          </a:xfrm>
          <a:prstGeom prst="rect">
            <a:avLst/>
          </a:prstGeom>
          <a:gradFill>
            <a:gsLst>
              <a:gs pos="0">
                <a:srgbClr val="00151F">
                  <a:alpha val="66274"/>
                </a:srgbClr>
              </a:gs>
              <a:gs pos="62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2" name="Google Shape;52;p7"/>
          <p:cNvSpPr/>
          <p:nvPr/>
        </p:nvSpPr>
        <p:spPr>
          <a:xfrm rot="10800000">
            <a:off x="7122652" y="110083"/>
            <a:ext cx="1386000" cy="1386000"/>
          </a:xfrm>
          <a:prstGeom prst="ellipse">
            <a:avLst/>
          </a:prstGeom>
          <a:gradFill>
            <a:gsLst>
              <a:gs pos="0">
                <a:srgbClr val="00151F">
                  <a:alpha val="42745"/>
                </a:srgbClr>
              </a:gs>
              <a:gs pos="58999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53" name="Google Shape;53;p7"/>
          <p:cNvPicPr preferRelativeResize="0"/>
          <p:nvPr/>
        </p:nvPicPr>
        <p:blipFill rotWithShape="1">
          <a:blip r:embed="rId3">
            <a:alphaModFix/>
          </a:blip>
          <a:srcRect l="48250" b="42676"/>
          <a:stretch/>
        </p:blipFill>
        <p:spPr>
          <a:xfrm>
            <a:off x="4" y="1464632"/>
            <a:ext cx="4879097" cy="5393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51003" y="339399"/>
            <a:ext cx="929300" cy="927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074759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845871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fld id="{8BAD9B01-C717-F041-B276-A7B8ED2BFD1C}" type="datetime1">
              <a:rPr lang="it-IT" sz="1867" kern="0" smtClean="0">
                <a:solidFill>
                  <a:srgbClr val="000000"/>
                </a:solidFill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18/02/2021</a:t>
            </a:fld>
            <a:endParaRPr lang="it-IT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it-IT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fld id="{4F878F0A-CF4D-8947-BF2F-0F70396A5935}" type="slidenum">
              <a:rPr lang="it-IT" sz="1867" kern="0" smtClean="0">
                <a:solidFill>
                  <a:srgbClr val="000000"/>
                </a:solidFill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‹N›</a:t>
            </a:fld>
            <a:endParaRPr lang="it-IT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206794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fld id="{5615E909-6257-6448-BA9B-30C51052334D}" type="datetime1">
              <a:rPr lang="it-IT" sz="1867" kern="0" smtClean="0">
                <a:solidFill>
                  <a:srgbClr val="000000"/>
                </a:solidFill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18/02/2021</a:t>
            </a:fld>
            <a:endParaRPr lang="it-IT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it-IT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fld id="{4F878F0A-CF4D-8947-BF2F-0F70396A5935}" type="slidenum">
              <a:rPr lang="it-IT" sz="1867" kern="0" smtClean="0">
                <a:solidFill>
                  <a:srgbClr val="000000"/>
                </a:solidFill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‹N›</a:t>
            </a:fld>
            <a:endParaRPr lang="it-IT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913407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>
                <a:srgbClr val="000000"/>
              </a:buClr>
              <a:buFont typeface="Arial"/>
              <a:buNone/>
            </a:pPr>
            <a:endParaRPr lang="it-IT" sz="1867" kern="0">
              <a:solidFill>
                <a:srgbClr val="FFFFFF">
                  <a:tint val="75000"/>
                </a:srgbClr>
              </a:solidFill>
              <a:cs typeface="Arial"/>
              <a:sym typeface="Arial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>
                <a:srgbClr val="000000"/>
              </a:buClr>
              <a:buFont typeface="Arial"/>
              <a:buNone/>
            </a:pPr>
            <a:fld id="{1D8BD707-D9CF-40AE-B4C6-C98DA3205C09}" type="datetimeFigureOut">
              <a:rPr lang="en-US" sz="1867" kern="0">
                <a:solidFill>
                  <a:srgbClr val="FFFFFF">
                    <a:tint val="75000"/>
                  </a:srgbClr>
                </a:solidFill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2/18/2021</a:t>
            </a:fld>
            <a:endParaRPr lang="en-US" sz="1867" kern="0">
              <a:solidFill>
                <a:srgbClr val="FFFFFF">
                  <a:tint val="75000"/>
                </a:srgbClr>
              </a:solidFill>
              <a:cs typeface="Arial"/>
              <a:sym typeface="Arial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41" b="0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pPr marL="24434">
              <a:spcBef>
                <a:spcPts val="19"/>
              </a:spcBef>
              <a:buClr>
                <a:srgbClr val="000000"/>
              </a:buClr>
            </a:pPr>
            <a:fld id="{81D60167-4931-47E6-BA6A-407CBD079E47}" type="slidenum">
              <a:rPr lang="it-IT" kern="0" spc="-3" smtClean="0">
                <a:solidFill>
                  <a:srgbClr val="FFFFFF"/>
                </a:solidFill>
                <a:sym typeface="Arial"/>
              </a:rPr>
              <a:pPr marL="24434">
                <a:spcBef>
                  <a:spcPts val="19"/>
                </a:spcBef>
                <a:buClr>
                  <a:srgbClr val="000000"/>
                </a:buClr>
              </a:pPr>
              <a:t>‹N›</a:t>
            </a:fld>
            <a:endParaRPr lang="it-IT" kern="0" spc="-3" dirty="0">
              <a:solidFill>
                <a:srgbClr val="FFFFFF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105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93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677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897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255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426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47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70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40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18/02/2021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665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aira SemiCondensed Medium"/>
              <a:buNone/>
              <a:defRPr sz="4800">
                <a:solidFill>
                  <a:srgbClr val="FFFFFF"/>
                </a:solidFill>
                <a:latin typeface="Saira SemiCondensed Medium"/>
                <a:ea typeface="Saira SemiCondensed Medium"/>
                <a:cs typeface="Saira SemiCondensed Medium"/>
                <a:sym typeface="Saira Semi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aira SemiCondensed Medium"/>
              <a:buNone/>
              <a:defRPr sz="4800">
                <a:solidFill>
                  <a:srgbClr val="FFFFFF"/>
                </a:solidFill>
                <a:latin typeface="Saira SemiCondensed Medium"/>
                <a:ea typeface="Saira SemiCondensed Medium"/>
                <a:cs typeface="Saira SemiCondensed Medium"/>
                <a:sym typeface="Saira Semi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aira SemiCondensed Medium"/>
              <a:buNone/>
              <a:defRPr sz="4800">
                <a:solidFill>
                  <a:srgbClr val="FFFFFF"/>
                </a:solidFill>
                <a:latin typeface="Saira SemiCondensed Medium"/>
                <a:ea typeface="Saira SemiCondensed Medium"/>
                <a:cs typeface="Saira SemiCondensed Medium"/>
                <a:sym typeface="Saira Semi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aira SemiCondensed Medium"/>
              <a:buNone/>
              <a:defRPr sz="4800">
                <a:solidFill>
                  <a:srgbClr val="FFFFFF"/>
                </a:solidFill>
                <a:latin typeface="Saira SemiCondensed Medium"/>
                <a:ea typeface="Saira SemiCondensed Medium"/>
                <a:cs typeface="Saira SemiCondensed Medium"/>
                <a:sym typeface="Saira Semi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aira SemiCondensed Medium"/>
              <a:buNone/>
              <a:defRPr sz="4800">
                <a:solidFill>
                  <a:srgbClr val="FFFFFF"/>
                </a:solidFill>
                <a:latin typeface="Saira SemiCondensed Medium"/>
                <a:ea typeface="Saira SemiCondensed Medium"/>
                <a:cs typeface="Saira SemiCondensed Medium"/>
                <a:sym typeface="Saira Semi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aira SemiCondensed Medium"/>
              <a:buNone/>
              <a:defRPr sz="4800">
                <a:solidFill>
                  <a:srgbClr val="FFFFFF"/>
                </a:solidFill>
                <a:latin typeface="Saira SemiCondensed Medium"/>
                <a:ea typeface="Saira SemiCondensed Medium"/>
                <a:cs typeface="Saira SemiCondensed Medium"/>
                <a:sym typeface="Saira Semi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aira SemiCondensed Medium"/>
              <a:buNone/>
              <a:defRPr sz="4800">
                <a:solidFill>
                  <a:srgbClr val="FFFFFF"/>
                </a:solidFill>
                <a:latin typeface="Saira SemiCondensed Medium"/>
                <a:ea typeface="Saira SemiCondensed Medium"/>
                <a:cs typeface="Saira SemiCondensed Medium"/>
                <a:sym typeface="Saira Semi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aira SemiCondensed Medium"/>
              <a:buNone/>
              <a:defRPr sz="4800">
                <a:solidFill>
                  <a:srgbClr val="FFFFFF"/>
                </a:solidFill>
                <a:latin typeface="Saira SemiCondensed Medium"/>
                <a:ea typeface="Saira SemiCondensed Medium"/>
                <a:cs typeface="Saira SemiCondensed Medium"/>
                <a:sym typeface="Saira Semi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aira SemiCondensed Medium"/>
              <a:buNone/>
              <a:defRPr sz="4800">
                <a:solidFill>
                  <a:srgbClr val="FFFFFF"/>
                </a:solidFill>
                <a:latin typeface="Saira SemiCondensed Medium"/>
                <a:ea typeface="Saira SemiCondensed Medium"/>
                <a:cs typeface="Saira SemiCondensed Medium"/>
                <a:sym typeface="Saira Semi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naheim"/>
              <a:buChar char="●"/>
              <a:defRPr>
                <a:solidFill>
                  <a:srgbClr val="FFFFFF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naheim"/>
              <a:buChar char="○"/>
              <a:defRPr>
                <a:solidFill>
                  <a:srgbClr val="FFFFFF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naheim"/>
              <a:buChar char="■"/>
              <a:defRPr>
                <a:solidFill>
                  <a:srgbClr val="FFFFFF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naheim"/>
              <a:buChar char="●"/>
              <a:defRPr>
                <a:solidFill>
                  <a:srgbClr val="FFFFFF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naheim"/>
              <a:buChar char="○"/>
              <a:defRPr>
                <a:solidFill>
                  <a:srgbClr val="FFFFFF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naheim"/>
              <a:buChar char="■"/>
              <a:defRPr>
                <a:solidFill>
                  <a:srgbClr val="FFFFFF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naheim"/>
              <a:buChar char="●"/>
              <a:defRPr>
                <a:solidFill>
                  <a:srgbClr val="FFFFFF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naheim"/>
              <a:buChar char="○"/>
              <a:defRPr>
                <a:solidFill>
                  <a:srgbClr val="FFFFFF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Anaheim"/>
              <a:buChar char="■"/>
              <a:defRPr>
                <a:solidFill>
                  <a:srgbClr val="FFFFFF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716947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png"/><Relationship Id="rId7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taqua.it/" TargetMode="External"/><Relationship Id="rId5" Type="http://schemas.openxmlformats.org/officeDocument/2006/relationships/hyperlink" Target="mailto:commeciale@itaqua.it" TargetMode="External"/><Relationship Id="rId10" Type="http://schemas.openxmlformats.org/officeDocument/2006/relationships/image" Target="../media/image17.png"/><Relationship Id="rId4" Type="http://schemas.openxmlformats.org/officeDocument/2006/relationships/hyperlink" Target="mailto:daniela.gabellini@itaqua.it" TargetMode="External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4.xml"/><Relationship Id="rId5" Type="http://schemas.openxmlformats.org/officeDocument/2006/relationships/hyperlink" Target="http://www.anmdo.org/" TargetMode="Externa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22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9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12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9.png"/><Relationship Id="rId11" Type="http://schemas.openxmlformats.org/officeDocument/2006/relationships/image" Target="../media/image34.jpeg"/><Relationship Id="rId5" Type="http://schemas.openxmlformats.org/officeDocument/2006/relationships/image" Target="../media/image28.png"/><Relationship Id="rId10" Type="http://schemas.openxmlformats.org/officeDocument/2006/relationships/image" Target="../media/image33.jpeg"/><Relationship Id="rId4" Type="http://schemas.openxmlformats.org/officeDocument/2006/relationships/image" Target="../media/image27.png"/><Relationship Id="rId9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m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9.xml"/><Relationship Id="rId5" Type="http://schemas.openxmlformats.org/officeDocument/2006/relationships/image" Target="../media/image41.jpeg"/><Relationship Id="rId4" Type="http://schemas.openxmlformats.org/officeDocument/2006/relationships/image" Target="../media/image40.tm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2.tmp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40.tmp"/><Relationship Id="rId4" Type="http://schemas.openxmlformats.org/officeDocument/2006/relationships/image" Target="../media/image43.tm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13" Type="http://schemas.openxmlformats.org/officeDocument/2006/relationships/image" Target="../media/image55.pn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12" Type="http://schemas.openxmlformats.org/officeDocument/2006/relationships/image" Target="../media/image54.jpeg"/><Relationship Id="rId17" Type="http://schemas.openxmlformats.org/officeDocument/2006/relationships/image" Target="../media/image57.tmp"/><Relationship Id="rId2" Type="http://schemas.openxmlformats.org/officeDocument/2006/relationships/image" Target="../media/image44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8.jpeg"/><Relationship Id="rId11" Type="http://schemas.openxmlformats.org/officeDocument/2006/relationships/image" Target="../media/image53.jpeg"/><Relationship Id="rId5" Type="http://schemas.openxmlformats.org/officeDocument/2006/relationships/image" Target="../media/image47.jpeg"/><Relationship Id="rId15" Type="http://schemas.openxmlformats.org/officeDocument/2006/relationships/image" Target="../media/image56.pn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png"/><Relationship Id="rId1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mp"/><Relationship Id="rId1" Type="http://schemas.openxmlformats.org/officeDocument/2006/relationships/slideLayout" Target="../slideLayouts/slideLayout9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snlg.iss.it/?cat=4" TargetMode="Externa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qcpdt.com/" TargetMode="External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6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1.png"/><Relationship Id="rId11" Type="http://schemas.openxmlformats.org/officeDocument/2006/relationships/image" Target="../media/image75.png"/><Relationship Id="rId5" Type="http://schemas.openxmlformats.org/officeDocument/2006/relationships/image" Target="../media/image70.png"/><Relationship Id="rId10" Type="http://schemas.openxmlformats.org/officeDocument/2006/relationships/image" Target="../media/image74.png"/><Relationship Id="rId4" Type="http://schemas.openxmlformats.org/officeDocument/2006/relationships/image" Target="../media/image69.png"/><Relationship Id="rId9" Type="http://schemas.openxmlformats.org/officeDocument/2006/relationships/image" Target="../media/image7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17.png"/><Relationship Id="rId7" Type="http://schemas.openxmlformats.org/officeDocument/2006/relationships/image" Target="../media/image8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taqua.it/" TargetMode="External"/><Relationship Id="rId3" Type="http://schemas.openxmlformats.org/officeDocument/2006/relationships/image" Target="../media/image8.png"/><Relationship Id="rId7" Type="http://schemas.openxmlformats.org/officeDocument/2006/relationships/hyperlink" Target="mailto:commeciale@itaqua.it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hyperlink" Target="mailto:daniela.gabellini@itaqua.it" TargetMode="External"/><Relationship Id="rId5" Type="http://schemas.openxmlformats.org/officeDocument/2006/relationships/image" Target="../media/image82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28986" y="6392531"/>
            <a:ext cx="1031443" cy="465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064" y="6209678"/>
            <a:ext cx="704202" cy="523887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525" y="311259"/>
            <a:ext cx="2398341" cy="68580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8819535" y="353961"/>
            <a:ext cx="2906731" cy="17403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4225413" y="6209678"/>
            <a:ext cx="5043948" cy="6483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10530348" y="6105832"/>
            <a:ext cx="1519084" cy="6931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7058" y="340811"/>
            <a:ext cx="8565622" cy="651718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9910" y="0"/>
            <a:ext cx="3429625" cy="117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7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/>
          <p:cNvSpPr>
            <a:spLocks noGrp="1"/>
          </p:cNvSpPr>
          <p:nvPr>
            <p:ph type="title"/>
          </p:nvPr>
        </p:nvSpPr>
        <p:spPr>
          <a:xfrm>
            <a:off x="0" y="60267"/>
            <a:ext cx="10515600" cy="1325563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Chi Siamo</a:t>
            </a:r>
            <a:endParaRPr lang="it-IT" sz="4000" b="1" dirty="0"/>
          </a:p>
        </p:txBody>
      </p:sp>
      <p:sp>
        <p:nvSpPr>
          <p:cNvPr id="3" name="Rettangolo 1"/>
          <p:cNvSpPr>
            <a:spLocks noChangeArrowheads="1"/>
          </p:cNvSpPr>
          <p:nvPr/>
        </p:nvSpPr>
        <p:spPr bwMode="auto">
          <a:xfrm>
            <a:off x="1460091" y="1385830"/>
            <a:ext cx="10146890" cy="7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fontAlgn="ctr">
              <a:lnSpc>
                <a:spcPct val="107000"/>
              </a:lnSpc>
            </a:pPr>
            <a:endParaRPr lang="it-IT" altLang="it-IT" sz="2000" kern="0" dirty="0" smtClean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 fontAlgn="ctr">
              <a:lnSpc>
                <a:spcPct val="107000"/>
              </a:lnSpc>
            </a:pPr>
            <a:endParaRPr lang="it-IT" altLang="it-IT" sz="2000" kern="0" dirty="0" smtClean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014" y="6369606"/>
            <a:ext cx="1267747" cy="488394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2876909" y="390714"/>
            <a:ext cx="7226709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>
              <a:lnSpc>
                <a:spcPct val="107000"/>
              </a:lnSpc>
            </a:pPr>
            <a:r>
              <a:rPr lang="it-IT" sz="14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Daniela Gabellini </a:t>
            </a:r>
            <a:r>
              <a:rPr lang="it-IT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– CEO IQC srl </a:t>
            </a:r>
          </a:p>
          <a:p>
            <a:pPr algn="ctr" fontAlgn="ctr">
              <a:lnSpc>
                <a:spcPct val="107000"/>
              </a:lnSpc>
            </a:pPr>
            <a:r>
              <a:rPr lang="it-IT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4"/>
              </a:rPr>
              <a:t>daniela.gabellini@itaqua.it</a:t>
            </a:r>
            <a:r>
              <a:rPr lang="it-IT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– </a:t>
            </a:r>
            <a:r>
              <a:rPr lang="it-IT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5"/>
              </a:rPr>
              <a:t>commerciale@itaqua.it</a:t>
            </a:r>
            <a:r>
              <a:rPr lang="it-IT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</a:p>
          <a:p>
            <a:pPr algn="ctr" fontAlgn="ctr">
              <a:lnSpc>
                <a:spcPct val="107000"/>
              </a:lnSpc>
            </a:pPr>
            <a:r>
              <a:rPr lang="es-ES" sz="1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Tel.: +39 051 4172575 - Cel.: +39 3482519434</a:t>
            </a:r>
          </a:p>
          <a:p>
            <a:pPr algn="ctr" fontAlgn="ctr">
              <a:lnSpc>
                <a:spcPct val="107000"/>
              </a:lnSpc>
            </a:pPr>
            <a:r>
              <a:rPr lang="es-ES" sz="14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6"/>
              </a:rPr>
              <a:t>www.itaqua.it</a:t>
            </a:r>
            <a:endParaRPr lang="es-ES" sz="1400" b="1" dirty="0" smtClean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282803" y="1967199"/>
            <a:ext cx="10501465" cy="272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>
              <a:lnSpc>
                <a:spcPct val="107000"/>
              </a:lnSpc>
            </a:pPr>
            <a:r>
              <a:rPr lang="it-IT" sz="2000" b="1" dirty="0" smtClean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Integrated 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Business Services,</a:t>
            </a:r>
            <a:r>
              <a:rPr lang="it-IT" sz="2000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 con la missione di fornire soluzioni ad alto contenuto professionale e tecnologico per rispondere all’esigenza di </a:t>
            </a:r>
            <a:r>
              <a:rPr lang="it-IT" sz="2000" dirty="0" err="1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efficientare</a:t>
            </a:r>
            <a:r>
              <a:rPr lang="it-IT" sz="2000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, semplificare e rendere fluidi i processi preservandone adeguatezza, accuratezza ed efficacia e garantendo la  sicurezza ed inalterabilità di dati e informazioni digitali generate e trasferite on line.</a:t>
            </a:r>
          </a:p>
          <a:p>
            <a:pPr algn="just" fontAlgn="ctr">
              <a:lnSpc>
                <a:spcPct val="107000"/>
              </a:lnSpc>
            </a:pPr>
            <a:endParaRPr lang="it-IT" sz="1000" b="1" dirty="0" smtClean="0">
              <a:solidFill>
                <a:srgbClr val="1F497D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 fontAlgn="ctr">
              <a:lnSpc>
                <a:spcPct val="107000"/>
              </a:lnSpc>
            </a:pPr>
            <a:r>
              <a:rPr lang="it-IT" sz="2000" b="1" dirty="0" smtClean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IQC</a:t>
            </a:r>
            <a:r>
              <a:rPr lang="it-IT" sz="2000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 è impegnato nella messa </a:t>
            </a:r>
            <a:r>
              <a:rPr lang="it-IT" sz="2000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a punto </a:t>
            </a:r>
            <a:r>
              <a:rPr lang="it-IT" sz="2000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di 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Schemi di Certificazione </a:t>
            </a:r>
            <a:r>
              <a:rPr lang="it-IT" sz="2000" b="1" dirty="0" smtClean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Digitale </a:t>
            </a:r>
            <a:r>
              <a:rPr lang="it-IT" sz="2000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e relativi 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Sistemi di Controllo</a:t>
            </a:r>
            <a:r>
              <a:rPr lang="it-IT" sz="2000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it-IT" sz="2000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grado di dare consapevolezza al management aziendale delle performance </a:t>
            </a:r>
            <a:r>
              <a:rPr lang="it-IT" sz="2000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dei </a:t>
            </a:r>
            <a:r>
              <a:rPr lang="it-IT" sz="2000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servizi e delle competenze delle </a:t>
            </a:r>
            <a:r>
              <a:rPr lang="it-IT" sz="2000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persone grazie anche all’ausilio di 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Soluzioni Informative con tecnologia </a:t>
            </a:r>
            <a:r>
              <a:rPr lang="it-IT" sz="2000" b="1" dirty="0" err="1" smtClean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Blockchain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</a:p>
          <a:p>
            <a:pPr algn="just" fontAlgn="ctr">
              <a:lnSpc>
                <a:spcPct val="107000"/>
              </a:lnSpc>
            </a:pPr>
            <a:endParaRPr lang="it-IT" sz="1000" dirty="0">
              <a:solidFill>
                <a:prstClr val="black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196" y="301263"/>
            <a:ext cx="907156" cy="1035558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7604" y="4841183"/>
            <a:ext cx="1523847" cy="809441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3342" y="4841183"/>
            <a:ext cx="1459014" cy="751110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2099007" y="5594072"/>
            <a:ext cx="26988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i="1" dirty="0">
                <a:solidFill>
                  <a:prstClr val="black"/>
                </a:solidFill>
                <a:latin typeface="Calibri Light"/>
              </a:rPr>
              <a:t>for digital certification of </a:t>
            </a:r>
            <a:r>
              <a:rPr lang="en-US" sz="1400" b="1" i="1" dirty="0">
                <a:solidFill>
                  <a:prstClr val="black"/>
                </a:solidFill>
                <a:latin typeface="Calibri Light"/>
              </a:rPr>
              <a:t>people skills and knowledge </a:t>
            </a:r>
            <a:r>
              <a:rPr lang="en-US" sz="1400" i="1" dirty="0" smtClean="0">
                <a:solidFill>
                  <a:prstClr val="black"/>
                </a:solidFill>
                <a:latin typeface="Calibri Light"/>
              </a:rPr>
              <a:t>In </a:t>
            </a:r>
            <a:r>
              <a:rPr lang="en-US" sz="1400" i="1" dirty="0" err="1">
                <a:solidFill>
                  <a:prstClr val="black"/>
                </a:solidFill>
                <a:latin typeface="Calibri Light"/>
              </a:rPr>
              <a:t>organisations</a:t>
            </a:r>
            <a:endParaRPr lang="it-IT" sz="1400" i="1" dirty="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5028894" y="5594072"/>
            <a:ext cx="28808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i="1" dirty="0">
                <a:solidFill>
                  <a:prstClr val="black"/>
                </a:solidFill>
                <a:latin typeface="Calibri Light"/>
              </a:rPr>
              <a:t>for </a:t>
            </a:r>
            <a:r>
              <a:rPr lang="en-US" sz="1400" i="1" dirty="0" smtClean="0">
                <a:solidFill>
                  <a:prstClr val="black"/>
                </a:solidFill>
                <a:latin typeface="Calibri Light"/>
              </a:rPr>
              <a:t>digital </a:t>
            </a:r>
            <a:r>
              <a:rPr lang="en-US" sz="1400" i="1" dirty="0" err="1" smtClean="0">
                <a:solidFill>
                  <a:prstClr val="black"/>
                </a:solidFill>
                <a:latin typeface="Calibri Light"/>
              </a:rPr>
              <a:t>treaceability</a:t>
            </a:r>
            <a:r>
              <a:rPr lang="en-US" sz="1400" i="1" dirty="0" smtClean="0">
                <a:solidFill>
                  <a:prstClr val="black"/>
                </a:solidFill>
                <a:latin typeface="Calibri Light"/>
              </a:rPr>
              <a:t> of </a:t>
            </a:r>
            <a:r>
              <a:rPr lang="en-US" sz="1400" i="1" dirty="0">
                <a:solidFill>
                  <a:prstClr val="black"/>
                </a:solidFill>
                <a:latin typeface="Calibri Light"/>
              </a:rPr>
              <a:t>the </a:t>
            </a:r>
            <a:r>
              <a:rPr lang="en-US" sz="1400" b="1" i="1" dirty="0">
                <a:solidFill>
                  <a:prstClr val="black"/>
                </a:solidFill>
                <a:latin typeface="Calibri Light"/>
              </a:rPr>
              <a:t>evaluation </a:t>
            </a:r>
            <a:r>
              <a:rPr lang="en-US" sz="1400" i="1" dirty="0">
                <a:solidFill>
                  <a:prstClr val="black"/>
                </a:solidFill>
                <a:latin typeface="Calibri Light"/>
              </a:rPr>
              <a:t>of internal and outsourced processes</a:t>
            </a: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77068" y="4865558"/>
            <a:ext cx="1337188" cy="702361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8121136" y="5594072"/>
            <a:ext cx="31003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i="1" dirty="0" smtClean="0">
                <a:solidFill>
                  <a:prstClr val="black"/>
                </a:solidFill>
                <a:latin typeface="Calibri Light"/>
              </a:rPr>
              <a:t>for </a:t>
            </a:r>
            <a:r>
              <a:rPr lang="en-US" sz="1400" i="1" dirty="0">
                <a:solidFill>
                  <a:prstClr val="black"/>
                </a:solidFill>
                <a:latin typeface="Calibri Light"/>
              </a:rPr>
              <a:t>digital certification of </a:t>
            </a:r>
            <a:r>
              <a:rPr lang="en-US" sz="1400" b="1" i="1" dirty="0">
                <a:solidFill>
                  <a:prstClr val="black"/>
                </a:solidFill>
                <a:latin typeface="Calibri Light"/>
              </a:rPr>
              <a:t>organizations, processes, services and </a:t>
            </a:r>
            <a:r>
              <a:rPr lang="en-US" sz="1400" b="1" i="1" dirty="0" smtClean="0">
                <a:solidFill>
                  <a:prstClr val="black"/>
                </a:solidFill>
                <a:latin typeface="Calibri Light"/>
              </a:rPr>
              <a:t>products performance</a:t>
            </a:r>
            <a:endParaRPr lang="it-IT" sz="1400" b="1" i="1" dirty="0">
              <a:solidFill>
                <a:prstClr val="black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5631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 txBox="1">
            <a:spLocks noGrp="1"/>
          </p:cNvSpPr>
          <p:nvPr>
            <p:ph type="subTitle" idx="1"/>
          </p:nvPr>
        </p:nvSpPr>
        <p:spPr>
          <a:xfrm flipH="1">
            <a:off x="6295583" y="4293755"/>
            <a:ext cx="4936400" cy="77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spcAft>
                <a:spcPts val="2133"/>
              </a:spcAft>
            </a:pPr>
            <a:endParaRPr dirty="0"/>
          </a:p>
        </p:txBody>
      </p:sp>
      <p:grpSp>
        <p:nvGrpSpPr>
          <p:cNvPr id="193" name="Google Shape;193;p31"/>
          <p:cNvGrpSpPr/>
          <p:nvPr/>
        </p:nvGrpSpPr>
        <p:grpSpPr>
          <a:xfrm flipH="1">
            <a:off x="5996797" y="2800852"/>
            <a:ext cx="5609223" cy="2325571"/>
            <a:chOff x="439473" y="1811648"/>
            <a:chExt cx="4206917" cy="1744178"/>
          </a:xfrm>
        </p:grpSpPr>
        <p:sp>
          <p:nvSpPr>
            <p:cNvPr id="194" name="Google Shape;194;p31"/>
            <p:cNvSpPr/>
            <p:nvPr/>
          </p:nvSpPr>
          <p:spPr>
            <a:xfrm>
              <a:off x="439473" y="3172127"/>
              <a:ext cx="383700" cy="383700"/>
            </a:xfrm>
            <a:prstGeom prst="corner">
              <a:avLst>
                <a:gd name="adj1" fmla="val 5799"/>
                <a:gd name="adj2" fmla="val 62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95" name="Google Shape;195;p31"/>
            <p:cNvSpPr/>
            <p:nvPr/>
          </p:nvSpPr>
          <p:spPr>
            <a:xfrm rot="10800000">
              <a:off x="4262691" y="1811648"/>
              <a:ext cx="383700" cy="383700"/>
            </a:xfrm>
            <a:prstGeom prst="corner">
              <a:avLst>
                <a:gd name="adj1" fmla="val 5799"/>
                <a:gd name="adj2" fmla="val 62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pic>
        <p:nvPicPr>
          <p:cNvPr id="7" name="Immagine 6" descr="bologna.jpg">
            <a:extLst>
              <a:ext uri="{FF2B5EF4-FFF2-40B4-BE49-F238E27FC236}">
                <a16:creationId xmlns:a16="http://schemas.microsoft.com/office/drawing/2014/main" xmlns="" id="{EA810D1B-E546-C64F-864A-2015BE6037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1000"/>
          </a:blip>
          <a:stretch>
            <a:fillRect/>
          </a:stretch>
        </p:blipFill>
        <p:spPr>
          <a:xfrm>
            <a:off x="585981" y="1"/>
            <a:ext cx="11177393" cy="6858001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AE5F426E-F248-5D4A-9F99-7D61DFE03254}"/>
              </a:ext>
            </a:extLst>
          </p:cNvPr>
          <p:cNvSpPr/>
          <p:nvPr/>
        </p:nvSpPr>
        <p:spPr>
          <a:xfrm>
            <a:off x="3048000" y="727003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it-IT" sz="3200" b="1" kern="0" dirty="0">
                <a:solidFill>
                  <a:srgbClr val="FF0000"/>
                </a:solidFill>
                <a:cs typeface="Arial"/>
                <a:sym typeface="Arial"/>
              </a:rPr>
              <a:t>A</a:t>
            </a:r>
            <a:r>
              <a:rPr lang="it-IT" sz="3200" b="1" kern="0" dirty="0">
                <a:solidFill>
                  <a:srgbClr val="000000"/>
                </a:solidFill>
                <a:cs typeface="Arial"/>
                <a:sym typeface="Arial"/>
              </a:rPr>
              <a:t>ssociazione </a:t>
            </a:r>
            <a:r>
              <a:rPr lang="it-IT" sz="3200" b="1" kern="0" dirty="0">
                <a:solidFill>
                  <a:srgbClr val="FF0000"/>
                </a:solidFill>
                <a:cs typeface="Arial"/>
                <a:sym typeface="Arial"/>
              </a:rPr>
              <a:t>N</a:t>
            </a:r>
            <a:r>
              <a:rPr lang="it-IT" sz="3200" b="1" kern="0" dirty="0">
                <a:solidFill>
                  <a:srgbClr val="000000"/>
                </a:solidFill>
                <a:cs typeface="Arial"/>
                <a:sym typeface="Arial"/>
              </a:rPr>
              <a:t>azionale dei </a:t>
            </a:r>
            <a:r>
              <a:rPr lang="it-IT" sz="3200" b="1" kern="0" dirty="0">
                <a:solidFill>
                  <a:srgbClr val="FF0000"/>
                </a:solidFill>
                <a:cs typeface="Arial"/>
                <a:sym typeface="Arial"/>
              </a:rPr>
              <a:t>M</a:t>
            </a:r>
            <a:r>
              <a:rPr lang="it-IT" sz="3200" b="1" kern="0" dirty="0">
                <a:solidFill>
                  <a:srgbClr val="000000"/>
                </a:solidFill>
                <a:cs typeface="Arial"/>
                <a:sym typeface="Arial"/>
              </a:rPr>
              <a:t>edici 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it-IT" sz="3200" b="1" kern="0" dirty="0">
                <a:solidFill>
                  <a:srgbClr val="000000"/>
                </a:solidFill>
                <a:cs typeface="Arial"/>
                <a:sym typeface="Arial"/>
              </a:rPr>
              <a:t>delle </a:t>
            </a:r>
            <a:r>
              <a:rPr lang="it-IT" sz="3200" b="1" kern="0" dirty="0">
                <a:solidFill>
                  <a:srgbClr val="FF0000"/>
                </a:solidFill>
                <a:cs typeface="Arial"/>
                <a:sym typeface="Arial"/>
              </a:rPr>
              <a:t>D</a:t>
            </a:r>
            <a:r>
              <a:rPr lang="it-IT" sz="3200" b="1" kern="0" dirty="0">
                <a:solidFill>
                  <a:srgbClr val="000000"/>
                </a:solidFill>
                <a:cs typeface="Arial"/>
                <a:sym typeface="Arial"/>
              </a:rPr>
              <a:t>irezioni </a:t>
            </a:r>
            <a:r>
              <a:rPr lang="it-IT" sz="3200" b="1" kern="0" dirty="0">
                <a:solidFill>
                  <a:srgbClr val="FF0000"/>
                </a:solidFill>
                <a:cs typeface="Arial"/>
                <a:sym typeface="Arial"/>
              </a:rPr>
              <a:t>O</a:t>
            </a:r>
            <a:r>
              <a:rPr lang="it-IT" sz="3200" b="1" kern="0" dirty="0">
                <a:solidFill>
                  <a:srgbClr val="000000"/>
                </a:solidFill>
                <a:cs typeface="Arial"/>
                <a:sym typeface="Arial"/>
              </a:rPr>
              <a:t>spedaliere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xmlns="" id="{B7823806-B360-CB4F-826D-F1A6AEE92167}"/>
              </a:ext>
            </a:extLst>
          </p:cNvPr>
          <p:cNvSpPr/>
          <p:nvPr/>
        </p:nvSpPr>
        <p:spPr>
          <a:xfrm>
            <a:off x="3048000" y="3080187"/>
            <a:ext cx="6096000" cy="9131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it-IT" sz="2667" b="1" i="1" kern="0" dirty="0">
                <a:solidFill>
                  <a:srgbClr val="FF0000"/>
                </a:solidFill>
                <a:cs typeface="Arial"/>
                <a:sym typeface="Arial"/>
              </a:rPr>
              <a:t>Dott. Gianfranco Finzi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it-IT" sz="2667" b="1" i="1" kern="0" dirty="0">
                <a:solidFill>
                  <a:srgbClr val="FF0000"/>
                </a:solidFill>
                <a:cs typeface="Arial"/>
                <a:sym typeface="Arial"/>
              </a:rPr>
              <a:t>Presidente Nazionale</a:t>
            </a:r>
          </a:p>
        </p:txBody>
      </p:sp>
    </p:spTree>
    <p:extLst>
      <p:ext uri="{BB962C8B-B14F-4D97-AF65-F5344CB8AC3E}">
        <p14:creationId xmlns:p14="http://schemas.microsoft.com/office/powerpoint/2010/main" val="3681920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Logo ANMDOnew[1] 15-58-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673080"/>
            <a:ext cx="2895600" cy="1184920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6019800" y="1804721"/>
            <a:ext cx="4343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000000"/>
              </a:buClr>
              <a:buFont typeface="Arial"/>
              <a:buNone/>
            </a:pPr>
            <a:r>
              <a:rPr lang="it-IT" sz="2400" kern="0" dirty="0">
                <a:solidFill>
                  <a:srgbClr val="000000"/>
                </a:solidFill>
                <a:cs typeface="Arial"/>
                <a:sym typeface="Arial"/>
              </a:rPr>
              <a:t>L’Associazione è articolata in Sedi Regionali, interregionali e delle Provincie autonome e a oggi conta 1066 iscritti.</a:t>
            </a:r>
          </a:p>
          <a:p>
            <a:pPr algn="just">
              <a:buClr>
                <a:srgbClr val="000000"/>
              </a:buClr>
              <a:buFont typeface="Arial"/>
              <a:buNone/>
            </a:pPr>
            <a:endParaRPr lang="it-IT" sz="24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just">
              <a:buClr>
                <a:srgbClr val="000000"/>
              </a:buClr>
              <a:buFont typeface="Arial"/>
              <a:buNone/>
            </a:pPr>
            <a:r>
              <a:rPr lang="it-IT" sz="2400" kern="0" dirty="0">
                <a:solidFill>
                  <a:srgbClr val="000000"/>
                </a:solidFill>
                <a:cs typeface="Arial"/>
                <a:sym typeface="Arial"/>
              </a:rPr>
              <a:t>FINALITA’</a:t>
            </a:r>
          </a:p>
          <a:p>
            <a:pPr algn="just">
              <a:buClr>
                <a:srgbClr val="000000"/>
              </a:buClr>
              <a:buFont typeface="Arial"/>
              <a:buNone/>
            </a:pPr>
            <a:r>
              <a:rPr lang="it-IT" sz="2400" b="1" i="1" kern="0" dirty="0">
                <a:solidFill>
                  <a:srgbClr val="FF3300"/>
                </a:solidFill>
                <a:cs typeface="Arial"/>
                <a:sym typeface="Arial"/>
              </a:rPr>
              <a:t>finalità scientifiche</a:t>
            </a:r>
          </a:p>
          <a:p>
            <a:pPr algn="just">
              <a:buClr>
                <a:srgbClr val="000000"/>
              </a:buClr>
              <a:buFont typeface="Arial"/>
              <a:buNone/>
            </a:pPr>
            <a:r>
              <a:rPr lang="it-IT" sz="2400" b="1" i="1" kern="0" dirty="0">
                <a:solidFill>
                  <a:srgbClr val="FF0000"/>
                </a:solidFill>
                <a:cs typeface="Arial"/>
                <a:sym typeface="Arial"/>
              </a:rPr>
              <a:t>finalità sindacali e di tutela giuridica</a:t>
            </a:r>
            <a:endParaRPr lang="it-IT" sz="24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just">
              <a:buClr>
                <a:srgbClr val="000000"/>
              </a:buClr>
              <a:buFont typeface="Arial"/>
              <a:buNone/>
            </a:pPr>
            <a:endParaRPr lang="it-IT" sz="24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just">
              <a:buClr>
                <a:srgbClr val="000000"/>
              </a:buClr>
              <a:buFont typeface="Arial"/>
              <a:buNone/>
            </a:pPr>
            <a:endParaRPr lang="it-IT" sz="24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just">
              <a:buClr>
                <a:srgbClr val="000000"/>
              </a:buClr>
              <a:buFont typeface="Arial"/>
              <a:buNone/>
            </a:pPr>
            <a:endParaRPr lang="it-IT" sz="24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just">
              <a:buClr>
                <a:srgbClr val="000000"/>
              </a:buClr>
              <a:buFont typeface="Arial"/>
              <a:buNone/>
            </a:pPr>
            <a:endParaRPr lang="it-IT" sz="24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7" name="Immagine 6" descr="cartina-italia.jpg"/>
          <p:cNvPicPr>
            <a:picLocks noChangeAspect="1"/>
          </p:cNvPicPr>
          <p:nvPr/>
        </p:nvPicPr>
        <p:blipFill>
          <a:blip r:embed="rId3">
            <a:alphaModFix amt="66000"/>
          </a:blip>
          <a:stretch>
            <a:fillRect/>
          </a:stretch>
        </p:blipFill>
        <p:spPr>
          <a:xfrm>
            <a:off x="1612455" y="953532"/>
            <a:ext cx="4165600" cy="4927600"/>
          </a:xfrm>
          <a:prstGeom prst="rect">
            <a:avLst/>
          </a:prstGeom>
          <a:effectLst>
            <a:reflection stA="26000" endPos="9000" dist="12700" dir="5400000" sy="-100000" algn="bl" rotWithShape="0"/>
          </a:effectLst>
        </p:spPr>
      </p:pic>
      <p:sp>
        <p:nvSpPr>
          <p:cNvPr id="8" name="CasellaDiTesto 7"/>
          <p:cNvSpPr txBox="1"/>
          <p:nvPr/>
        </p:nvSpPr>
        <p:spPr>
          <a:xfrm>
            <a:off x="1981200" y="152401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3200" b="1" i="1" kern="0" dirty="0">
                <a:solidFill>
                  <a:srgbClr val="FF0000"/>
                </a:solidFill>
                <a:cs typeface="Arial"/>
                <a:sym typeface="Arial"/>
              </a:rPr>
              <a:t>L’organizzazione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229547" y="3048001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0000"/>
                </a:solidFill>
                <a:cs typeface="Arial"/>
                <a:sym typeface="Arial"/>
              </a:rPr>
              <a:t>15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800601" y="3810000"/>
            <a:ext cx="4186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0000"/>
                </a:solidFill>
                <a:cs typeface="Arial"/>
                <a:sym typeface="Arial"/>
              </a:rPr>
              <a:t>14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009927" y="4297710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0000"/>
                </a:solidFill>
                <a:cs typeface="Arial"/>
                <a:sym typeface="Arial"/>
              </a:rPr>
              <a:t>38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210274" y="3569733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0000"/>
                </a:solidFill>
                <a:cs typeface="Arial"/>
                <a:sym typeface="Arial"/>
              </a:rPr>
              <a:t>100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3067273" y="1981201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0000"/>
                </a:solidFill>
                <a:cs typeface="Arial"/>
                <a:sym typeface="Arial"/>
              </a:rPr>
              <a:t>69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3485927" y="3232668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0000"/>
                </a:solidFill>
                <a:cs typeface="Arial"/>
                <a:sym typeface="Arial"/>
              </a:rPr>
              <a:t>38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076673" y="2350533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0000"/>
                </a:solidFill>
                <a:cs typeface="Arial"/>
                <a:sym typeface="Arial"/>
              </a:rPr>
              <a:t>38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704655" y="1435388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0000"/>
                </a:solidFill>
                <a:cs typeface="Arial"/>
                <a:sym typeface="Arial"/>
              </a:rPr>
              <a:t>91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810892" y="2494004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0000"/>
                </a:solidFill>
                <a:cs typeface="Arial"/>
                <a:sym typeface="Arial"/>
              </a:rPr>
              <a:t>33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076673" y="1435388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0000"/>
                </a:solidFill>
                <a:cs typeface="Arial"/>
                <a:sym typeface="Arial"/>
              </a:rPr>
              <a:t>93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5219254" y="3440669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0000"/>
                </a:solidFill>
                <a:cs typeface="Arial"/>
                <a:sym typeface="Arial"/>
              </a:rPr>
              <a:t>117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2286000" y="3939065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0000"/>
                </a:solidFill>
                <a:cs typeface="Arial"/>
                <a:sym typeface="Arial"/>
              </a:rPr>
              <a:t>38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4172619" y="5105401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0000"/>
                </a:solidFill>
                <a:cs typeface="Arial"/>
                <a:sym typeface="Arial"/>
              </a:rPr>
              <a:t>100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3067273" y="2535200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0000"/>
                </a:solidFill>
                <a:cs typeface="Arial"/>
                <a:sym typeface="Arial"/>
              </a:rPr>
              <a:t>76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3276600" y="1435388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0000"/>
                </a:solidFill>
                <a:cs typeface="Arial"/>
                <a:sym typeface="Arial"/>
              </a:rPr>
              <a:t>61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3485927" y="2678669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0000"/>
                </a:solidFill>
                <a:cs typeface="Arial"/>
                <a:sym typeface="Arial"/>
              </a:rPr>
              <a:t>31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3123308" y="1066056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0000"/>
                </a:solidFill>
                <a:cs typeface="Arial"/>
                <a:sym typeface="Arial"/>
              </a:rPr>
              <a:t>24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3810892" y="1250722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0000"/>
                </a:solidFill>
                <a:cs typeface="Arial"/>
                <a:sym typeface="Arial"/>
              </a:rPr>
              <a:t>34</a:t>
            </a:r>
          </a:p>
        </p:txBody>
      </p:sp>
      <p:sp>
        <p:nvSpPr>
          <p:cNvPr id="28" name="Segnaposto numero diapositiva 27"/>
          <p:cNvSpPr>
            <a:spLocks noGrp="1"/>
          </p:cNvSpPr>
          <p:nvPr>
            <p:ph type="sldNum" sz="quarter" idx="4294967295"/>
          </p:nvPr>
        </p:nvSpPr>
        <p:spPr>
          <a:xfrm>
            <a:off x="8737600" y="8475133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it-IT"/>
            </a:defPPr>
            <a:lvl1pPr marL="0" algn="r" defTabSz="609585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4F878F0A-CF4D-8947-BF2F-0F70396A5935}" type="slidenum">
              <a:rPr lang="it-IT" smtClean="0">
                <a:solidFill>
                  <a:srgbClr val="FFFFFF">
                    <a:tint val="75000"/>
                  </a:srgbClr>
                </a:solidFill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4</a:t>
            </a:fld>
            <a:endParaRPr lang="it-IT">
              <a:solidFill>
                <a:srgbClr val="FFFFFF">
                  <a:tint val="75000"/>
                </a:srgbClr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0465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Logo ANMDOnew[1] 15-58-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5673080"/>
            <a:ext cx="2895600" cy="1184920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1714431" y="1196543"/>
            <a:ext cx="5359584" cy="20621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600" kern="0" dirty="0">
                <a:solidFill>
                  <a:srgbClr val="000000"/>
                </a:solidFill>
                <a:cs typeface="Arial"/>
                <a:sym typeface="Arial"/>
              </a:rPr>
              <a:t>Segreteria ANMDO: A.N.M.D.O Associazione Nazionale dei Medici delle Direzioni Ospedaliere, 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it-IT" sz="1600" kern="0" dirty="0">
                <a:solidFill>
                  <a:srgbClr val="000000"/>
                </a:solidFill>
                <a:cs typeface="Arial"/>
                <a:sym typeface="Arial"/>
              </a:rPr>
              <a:t>C/o Direzione Sanitaria, Ospedale Privato Accreditato 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it-IT" sz="1600" kern="0" dirty="0">
                <a:solidFill>
                  <a:srgbClr val="000000"/>
                </a:solidFill>
                <a:cs typeface="Arial"/>
                <a:sym typeface="Arial"/>
              </a:rPr>
              <a:t>OSPEDALI PRIVATI RIUNITI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it-IT" sz="1600" kern="0" dirty="0">
                <a:solidFill>
                  <a:srgbClr val="000000"/>
                </a:solidFill>
                <a:cs typeface="Arial"/>
                <a:sym typeface="Arial"/>
              </a:rPr>
              <a:t>Via </a:t>
            </a:r>
            <a:r>
              <a:rPr lang="it-IT" sz="1600" kern="0" dirty="0" err="1">
                <a:solidFill>
                  <a:srgbClr val="000000"/>
                </a:solidFill>
                <a:cs typeface="Arial"/>
                <a:sym typeface="Arial"/>
              </a:rPr>
              <a:t>Castigione</a:t>
            </a:r>
            <a:r>
              <a:rPr lang="it-IT" sz="1600" kern="0">
                <a:solidFill>
                  <a:srgbClr val="000000"/>
                </a:solidFill>
                <a:cs typeface="Arial"/>
                <a:sym typeface="Arial"/>
              </a:rPr>
              <a:t> 155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it-IT" sz="1600" kern="0" dirty="0">
                <a:solidFill>
                  <a:srgbClr val="000000"/>
                </a:solidFill>
                <a:cs typeface="Arial"/>
                <a:sym typeface="Arial"/>
              </a:rPr>
              <a:t>Tel. e Fax </a:t>
            </a:r>
            <a:r>
              <a:rPr lang="it-IT" sz="1600" kern="0" dirty="0">
                <a:solidFill>
                  <a:srgbClr val="FF0000"/>
                </a:solidFill>
                <a:cs typeface="Arial"/>
                <a:sym typeface="Arial"/>
              </a:rPr>
              <a:t>051 0310109</a:t>
            </a:r>
          </a:p>
          <a:p>
            <a:pPr>
              <a:buClr>
                <a:srgbClr val="000000"/>
              </a:buClr>
              <a:buFont typeface="Arial"/>
              <a:buNone/>
            </a:pPr>
            <a:endParaRPr lang="it-IT" sz="1600" kern="0" dirty="0">
              <a:solidFill>
                <a:srgbClr val="FF0000"/>
              </a:solidFill>
              <a:cs typeface="Arial"/>
              <a:sym typeface="Arial"/>
            </a:endParaRP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it-IT" sz="1600" kern="0" dirty="0">
                <a:solidFill>
                  <a:srgbClr val="000000"/>
                </a:solidFill>
                <a:cs typeface="Arial"/>
                <a:sym typeface="Arial"/>
              </a:rPr>
              <a:t>Mail: </a:t>
            </a:r>
            <a:r>
              <a:rPr lang="it-IT" sz="1600" kern="0" dirty="0">
                <a:solidFill>
                  <a:srgbClr val="FF0000"/>
                </a:solidFill>
                <a:cs typeface="Arial"/>
                <a:sym typeface="Arial"/>
              </a:rPr>
              <a:t>anmdo.segreteria@gmail.com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981200" y="152401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3200" b="1" i="1" kern="0" dirty="0">
                <a:solidFill>
                  <a:srgbClr val="FF0000"/>
                </a:solidFill>
                <a:cs typeface="Arial"/>
                <a:sym typeface="Arial"/>
              </a:rPr>
              <a:t>Dove trovarci</a:t>
            </a:r>
          </a:p>
        </p:txBody>
      </p:sp>
      <p:pic>
        <p:nvPicPr>
          <p:cNvPr id="10" name="Immagine 9" descr="logo_segreteria_alun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144" y="2379993"/>
            <a:ext cx="2940051" cy="1757304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714431" y="3933057"/>
            <a:ext cx="2274982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kern="0" dirty="0">
                <a:solidFill>
                  <a:srgbClr val="FF0000"/>
                </a:solidFill>
                <a:cs typeface="Arial"/>
                <a:sym typeface="Arial"/>
              </a:rPr>
              <a:t>Web site: </a:t>
            </a:r>
            <a:r>
              <a:rPr lang="it-IT" sz="1400" kern="0" dirty="0">
                <a:solidFill>
                  <a:srgbClr val="FF0000"/>
                </a:solidFill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www.anmdo.org</a:t>
            </a:r>
            <a:endParaRPr lang="it-IT" sz="1400" kern="0" dirty="0">
              <a:solidFill>
                <a:srgbClr val="FF0000"/>
              </a:solidFill>
              <a:cs typeface="Arial"/>
              <a:sym typeface="Arial"/>
            </a:endParaRPr>
          </a:p>
        </p:txBody>
      </p:sp>
      <p:sp>
        <p:nvSpPr>
          <p:cNvPr id="14" name="Segnaposto numero diapositiva 13"/>
          <p:cNvSpPr>
            <a:spLocks noGrp="1"/>
          </p:cNvSpPr>
          <p:nvPr>
            <p:ph type="sldNum" sz="quarter" idx="4294967295"/>
          </p:nvPr>
        </p:nvSpPr>
        <p:spPr>
          <a:xfrm>
            <a:off x="8737600" y="8475133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it-IT"/>
            </a:defPPr>
            <a:lvl1pPr marL="0" algn="r" defTabSz="609585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4F878F0A-CF4D-8947-BF2F-0F70396A5935}" type="slidenum">
              <a:rPr lang="it-IT" smtClean="0">
                <a:solidFill>
                  <a:srgbClr val="FFFFFF">
                    <a:tint val="75000"/>
                  </a:srgbClr>
                </a:solidFill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5</a:t>
            </a:fld>
            <a:endParaRPr lang="it-IT">
              <a:solidFill>
                <a:srgbClr val="FFFFFF">
                  <a:tint val="75000"/>
                </a:srgbClr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6323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21B410F8-24FC-D34C-BD6D-1E3B07C77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sz="3200" b="1" dirty="0">
                <a:latin typeface="+mj-lt"/>
              </a:rPr>
              <a:t>COVID-19 è una nuova malattia</a:t>
            </a:r>
          </a:p>
          <a:p>
            <a:pPr marL="0" indent="0" algn="ctr">
              <a:buNone/>
            </a:pPr>
            <a:endParaRPr lang="it-IT" sz="3200" b="1" dirty="0">
              <a:latin typeface="+mj-lt"/>
            </a:endParaRPr>
          </a:p>
          <a:p>
            <a:pPr marL="0" indent="0">
              <a:buNone/>
            </a:pPr>
            <a:r>
              <a:rPr lang="it-IT" sz="3200" b="1" dirty="0">
                <a:latin typeface="+mj-lt"/>
              </a:rPr>
              <a:t>Non si hanno ancora tutti i dati certi sulle modalità di diffusione e la gravità della malattia che provoca. 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1379A2C1-2FB0-E743-9216-7AE98B2F7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78F0A-CF4D-8947-BF2F-0F70396A5935}" type="slidenum">
              <a:rPr lang="it-IT" smtClean="0"/>
              <a:pPr/>
              <a:t>6</a:t>
            </a:fld>
            <a:endParaRPr lang="it-IT"/>
          </a:p>
        </p:txBody>
      </p:sp>
      <p:pic>
        <p:nvPicPr>
          <p:cNvPr id="5" name="Immagine 4" descr="Logo ANMDOnew[1] 15-58-24.jpg">
            <a:extLst>
              <a:ext uri="{FF2B5EF4-FFF2-40B4-BE49-F238E27FC236}">
                <a16:creationId xmlns:a16="http://schemas.microsoft.com/office/drawing/2014/main" xmlns="" id="{BD284239-4D2D-6849-8512-157690BEA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67" y="5916093"/>
            <a:ext cx="2069989" cy="84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463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5"/>
          <p:cNvSpPr txBox="1">
            <a:spLocks noGrp="1"/>
          </p:cNvSpPr>
          <p:nvPr>
            <p:ph type="subTitle" idx="1"/>
          </p:nvPr>
        </p:nvSpPr>
        <p:spPr>
          <a:xfrm>
            <a:off x="5269065" y="2916134"/>
            <a:ext cx="5976636" cy="3179857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>
              <a:spcAft>
                <a:spcPts val="2133"/>
              </a:spcAft>
            </a:pPr>
            <a:endParaRPr lang="en" dirty="0"/>
          </a:p>
          <a:p>
            <a:pPr marL="0" indent="0">
              <a:spcAft>
                <a:spcPts val="2133"/>
              </a:spcAft>
            </a:pPr>
            <a:r>
              <a:rPr lang="en" sz="2667" b="1" dirty="0"/>
              <a:t>COVID 19 E’ UNA MALATTIA INFETTIVA CAUSATA DA UN VIRUS CONOSCIUTO COME SARS-COV -2 </a:t>
            </a:r>
          </a:p>
          <a:p>
            <a:pPr marL="0" indent="0">
              <a:spcAft>
                <a:spcPts val="2133"/>
              </a:spcAft>
            </a:pPr>
            <a:r>
              <a:rPr lang="en" sz="2667" b="1" dirty="0"/>
              <a:t>PRIMA DEL DIFFONDERSI DEL VIRUS IN WUHAN, CITTA’ DELLA CINA NEL DICEMBRE DEL 2019 NON ERA CONOSCIUTO</a:t>
            </a:r>
            <a:endParaRPr sz="2667" b="1" dirty="0"/>
          </a:p>
        </p:txBody>
      </p:sp>
      <p:sp>
        <p:nvSpPr>
          <p:cNvPr id="236" name="Google Shape;236;p35"/>
          <p:cNvSpPr txBox="1">
            <a:spLocks noGrp="1"/>
          </p:cNvSpPr>
          <p:nvPr>
            <p:ph type="ctrTitle"/>
          </p:nvPr>
        </p:nvSpPr>
        <p:spPr>
          <a:xfrm>
            <a:off x="6054233" y="1645333"/>
            <a:ext cx="5191600" cy="127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/>
              <a:t>COVID-19</a:t>
            </a:r>
            <a:endParaRPr/>
          </a:p>
        </p:txBody>
      </p:sp>
      <p:sp>
        <p:nvSpPr>
          <p:cNvPr id="237" name="Google Shape;237;p35"/>
          <p:cNvSpPr/>
          <p:nvPr/>
        </p:nvSpPr>
        <p:spPr>
          <a:xfrm rot="10800000">
            <a:off x="11111171" y="1442067"/>
            <a:ext cx="511600" cy="511600"/>
          </a:xfrm>
          <a:prstGeom prst="corner">
            <a:avLst>
              <a:gd name="adj1" fmla="val 5799"/>
              <a:gd name="adj2" fmla="val 62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8564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8D45094-510A-6843-8309-39BA06415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DEFINIZIONI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179F6CD4-8157-FF4F-93C3-488DDAAE7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741" y="1600201"/>
            <a:ext cx="9557739" cy="4525963"/>
          </a:xfrm>
        </p:spPr>
        <p:txBody>
          <a:bodyPr/>
          <a:lstStyle/>
          <a:p>
            <a:pPr marL="179996" indent="0" algn="just">
              <a:lnSpc>
                <a:spcPct val="100000"/>
              </a:lnSpc>
              <a:buNone/>
            </a:pPr>
            <a:r>
              <a:rPr lang="it-IT" sz="3600" dirty="0">
                <a:latin typeface="Arial"/>
                <a:cs typeface="Arial"/>
              </a:rPr>
              <a:t> </a:t>
            </a:r>
          </a:p>
          <a:p>
            <a:pPr marL="522887" algn="just">
              <a:lnSpc>
                <a:spcPct val="100000"/>
              </a:lnSpc>
              <a:buFont typeface="Wingdings" pitchFamily="2" charset="2"/>
              <a:buChar char="Ø"/>
            </a:pPr>
            <a:r>
              <a:rPr lang="it-IT" sz="2000" dirty="0">
                <a:solidFill>
                  <a:srgbClr val="FFFF00"/>
                </a:solidFill>
                <a:latin typeface="Helvetica" pitchFamily="2" charset="0"/>
                <a:cs typeface="Arial"/>
              </a:rPr>
              <a:t>  </a:t>
            </a:r>
            <a:r>
              <a:rPr lang="it-IT" sz="2667" b="1" dirty="0">
                <a:solidFill>
                  <a:srgbClr val="FFFF00"/>
                </a:solidFill>
                <a:latin typeface="+mj-lt"/>
                <a:cs typeface="Arial"/>
              </a:rPr>
              <a:t>Malattia</a:t>
            </a:r>
          </a:p>
          <a:p>
            <a:pPr marL="179996" indent="0" algn="just">
              <a:lnSpc>
                <a:spcPct val="100000"/>
              </a:lnSpc>
              <a:buNone/>
            </a:pPr>
            <a:r>
              <a:rPr lang="it-IT" sz="2667" b="1" dirty="0">
                <a:solidFill>
                  <a:srgbClr val="FFFF00"/>
                </a:solidFill>
                <a:latin typeface="+mj-lt"/>
                <a:cs typeface="Arial"/>
              </a:rPr>
              <a:t>      M</a:t>
            </a:r>
            <a:r>
              <a:rPr lang="it-IT" sz="2667" b="1" dirty="0">
                <a:solidFill>
                  <a:srgbClr val="FFFF00"/>
                </a:solidFill>
                <a:latin typeface="+mj-lt"/>
                <a:cs typeface="Helvetica"/>
              </a:rPr>
              <a:t>alattia da</a:t>
            </a:r>
            <a:r>
              <a:rPr lang="it-IT" sz="2667" b="1" spc="-100" dirty="0">
                <a:solidFill>
                  <a:srgbClr val="FFFF00"/>
                </a:solidFill>
                <a:latin typeface="+mj-lt"/>
                <a:cs typeface="Helvetica"/>
              </a:rPr>
              <a:t> </a:t>
            </a:r>
            <a:r>
              <a:rPr lang="it-IT" sz="2667" b="1" dirty="0">
                <a:solidFill>
                  <a:srgbClr val="FFFF00"/>
                </a:solidFill>
                <a:latin typeface="+mj-lt"/>
                <a:cs typeface="Helvetica"/>
              </a:rPr>
              <a:t>coronavirus  (COVID19)</a:t>
            </a:r>
          </a:p>
          <a:p>
            <a:pPr marL="179996" indent="0" algn="just">
              <a:lnSpc>
                <a:spcPct val="100000"/>
              </a:lnSpc>
              <a:buNone/>
            </a:pPr>
            <a:r>
              <a:rPr lang="it-IT" sz="2667" b="1" dirty="0">
                <a:solidFill>
                  <a:srgbClr val="FFFF00"/>
                </a:solidFill>
                <a:latin typeface="+mj-lt"/>
                <a:cs typeface="Helvetica"/>
              </a:rPr>
              <a:t>      Corona Virus </a:t>
            </a:r>
            <a:r>
              <a:rPr lang="it-IT" sz="2667" b="1" dirty="0" err="1">
                <a:solidFill>
                  <a:srgbClr val="FFFF00"/>
                </a:solidFill>
                <a:latin typeface="+mj-lt"/>
                <a:cs typeface="Helvetica"/>
              </a:rPr>
              <a:t>Disease</a:t>
            </a:r>
            <a:r>
              <a:rPr lang="it-IT" sz="2667" b="1" dirty="0">
                <a:solidFill>
                  <a:srgbClr val="FFFF00"/>
                </a:solidFill>
                <a:latin typeface="+mj-lt"/>
                <a:cs typeface="Helvetica"/>
              </a:rPr>
              <a:t> 19</a:t>
            </a:r>
          </a:p>
          <a:p>
            <a:pPr marL="179996" indent="0" algn="just">
              <a:lnSpc>
                <a:spcPct val="100000"/>
              </a:lnSpc>
              <a:buNone/>
            </a:pPr>
            <a:r>
              <a:rPr lang="it-IT" sz="2667" b="1" spc="-5" dirty="0">
                <a:solidFill>
                  <a:srgbClr val="FFFF00"/>
                </a:solidFill>
                <a:latin typeface="+mj-lt"/>
                <a:cs typeface="Arial"/>
              </a:rPr>
              <a:t>   </a:t>
            </a:r>
          </a:p>
          <a:p>
            <a:pPr marL="522887" algn="just">
              <a:buFont typeface="Wingdings" pitchFamily="2" charset="2"/>
              <a:buChar char="Ø"/>
            </a:pPr>
            <a:r>
              <a:rPr lang="it-IT" sz="2667" b="1" spc="-5" dirty="0">
                <a:solidFill>
                  <a:srgbClr val="FFFF00"/>
                </a:solidFill>
                <a:latin typeface="+mj-lt"/>
                <a:cs typeface="Arial"/>
              </a:rPr>
              <a:t>  Agente eziologico</a:t>
            </a:r>
          </a:p>
          <a:p>
            <a:pPr marL="179996" indent="0" algn="just">
              <a:buNone/>
            </a:pPr>
            <a:r>
              <a:rPr lang="it-IT" sz="2667" b="1" spc="-5" dirty="0">
                <a:solidFill>
                  <a:srgbClr val="FFFF00"/>
                </a:solidFill>
                <a:latin typeface="+mj-lt"/>
                <a:cs typeface="Arial"/>
              </a:rPr>
              <a:t>      VIRUS </a:t>
            </a:r>
            <a:r>
              <a:rPr lang="it-IT" sz="2667" b="1" spc="-11" dirty="0">
                <a:solidFill>
                  <a:srgbClr val="FFFF00"/>
                </a:solidFill>
                <a:latin typeface="+mj-lt"/>
                <a:cs typeface="Arial"/>
              </a:rPr>
              <a:t>(SARS-CoV-2)</a:t>
            </a:r>
          </a:p>
          <a:p>
            <a:pPr marL="179996" indent="0" algn="just">
              <a:lnSpc>
                <a:spcPct val="100000"/>
              </a:lnSpc>
              <a:buNone/>
            </a:pPr>
            <a:r>
              <a:rPr lang="it-IT" sz="2667" b="1" dirty="0">
                <a:solidFill>
                  <a:srgbClr val="FFFF00"/>
                </a:solidFill>
                <a:latin typeface="+mj-lt"/>
                <a:cs typeface="Arial"/>
              </a:rPr>
              <a:t>       sindrome respiratoria acuta grave coronavirus</a:t>
            </a:r>
            <a:r>
              <a:rPr lang="it-IT" sz="2667" b="1" spc="-100" dirty="0">
                <a:solidFill>
                  <a:srgbClr val="FFFF00"/>
                </a:solidFill>
                <a:latin typeface="+mj-lt"/>
                <a:cs typeface="Arial"/>
              </a:rPr>
              <a:t> </a:t>
            </a:r>
            <a:r>
              <a:rPr lang="it-IT" sz="2667" b="1" dirty="0">
                <a:solidFill>
                  <a:srgbClr val="FFFF00"/>
                </a:solidFill>
                <a:latin typeface="+mj-lt"/>
                <a:cs typeface="Arial"/>
              </a:rPr>
              <a:t>2</a:t>
            </a:r>
            <a:endParaRPr lang="it-IT" sz="2667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725004F2-EAFA-964D-B30B-C140A8E5B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78F0A-CF4D-8947-BF2F-0F70396A5935}" type="slidenum">
              <a:rPr lang="it-IT" smtClean="0"/>
              <a:pPr/>
              <a:t>8</a:t>
            </a:fld>
            <a:endParaRPr lang="it-IT"/>
          </a:p>
        </p:txBody>
      </p:sp>
      <p:pic>
        <p:nvPicPr>
          <p:cNvPr id="5" name="Immagine 4" descr="Logo ANMDOnew[1] 15-58-24.jpg">
            <a:extLst>
              <a:ext uri="{FF2B5EF4-FFF2-40B4-BE49-F238E27FC236}">
                <a16:creationId xmlns:a16="http://schemas.microsoft.com/office/drawing/2014/main" xmlns="" id="{B2A3D65D-5346-124C-ADA2-924A16925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81" y="5978793"/>
            <a:ext cx="2080592" cy="85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94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7"/>
          <p:cNvSpPr txBox="1">
            <a:spLocks noGrp="1"/>
          </p:cNvSpPr>
          <p:nvPr>
            <p:ph type="title"/>
          </p:nvPr>
        </p:nvSpPr>
        <p:spPr>
          <a:xfrm flipH="1">
            <a:off x="4622359" y="2963300"/>
            <a:ext cx="6607708" cy="21620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it-IT" sz="7200" dirty="0">
                <a:solidFill>
                  <a:srgbClr val="FF0000"/>
                </a:solidFill>
              </a:rPr>
              <a:t>EPIDEMIOLOGIA</a:t>
            </a:r>
            <a:endParaRPr sz="7200" dirty="0">
              <a:solidFill>
                <a:srgbClr val="FF0000"/>
              </a:solidFill>
            </a:endParaRPr>
          </a:p>
        </p:txBody>
      </p:sp>
      <p:sp>
        <p:nvSpPr>
          <p:cNvPr id="251" name="Google Shape;251;p37"/>
          <p:cNvSpPr txBox="1">
            <a:spLocks noGrp="1"/>
          </p:cNvSpPr>
          <p:nvPr>
            <p:ph type="title" idx="2"/>
          </p:nvPr>
        </p:nvSpPr>
        <p:spPr>
          <a:xfrm flipH="1">
            <a:off x="8501667" y="1442169"/>
            <a:ext cx="2728400" cy="153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/>
              <a:t>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4427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6563B017-0FB2-DB4B-9D72-78896E97B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7765" y="0"/>
            <a:ext cx="9700568" cy="68580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FEBBDC9D-494A-4E5B-9BA5-C4541F36DB3A}"/>
              </a:ext>
            </a:extLst>
          </p:cNvPr>
          <p:cNvSpPr txBox="1"/>
          <p:nvPr/>
        </p:nvSpPr>
        <p:spPr>
          <a:xfrm>
            <a:off x="105426" y="714376"/>
            <a:ext cx="2236510" cy="748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2133" b="1" kern="0" dirty="0">
                <a:solidFill>
                  <a:srgbClr val="FFFFFF"/>
                </a:solidFill>
                <a:cs typeface="Arial"/>
                <a:sym typeface="Arial"/>
              </a:rPr>
              <a:t>SITUAZIONE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it-IT" sz="2133" b="1" kern="0" dirty="0">
                <a:solidFill>
                  <a:srgbClr val="FFFFFF"/>
                </a:solidFill>
                <a:cs typeface="Arial"/>
                <a:sym typeface="Arial"/>
              </a:rPr>
              <a:t>5 MAGGIO 2020</a:t>
            </a:r>
          </a:p>
        </p:txBody>
      </p:sp>
    </p:spTree>
    <p:extLst>
      <p:ext uri="{BB962C8B-B14F-4D97-AF65-F5344CB8AC3E}">
        <p14:creationId xmlns:p14="http://schemas.microsoft.com/office/powerpoint/2010/main" val="3735038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, nero, schermo, screenshot&#10;&#10;Descrizione generata automaticamente">
            <a:extLst>
              <a:ext uri="{FF2B5EF4-FFF2-40B4-BE49-F238E27FC236}">
                <a16:creationId xmlns:a16="http://schemas.microsoft.com/office/drawing/2014/main" xmlns="" id="{571D744C-DC21-42CB-89A1-BAD921481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92" y="247650"/>
            <a:ext cx="12022416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19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E92CDED-737A-1840-BBE8-92A520DE4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/>
              <a:t>Modalità di trasmissione</a:t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E748EA89-363C-BA4E-A796-8F1287B68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00" y="1653871"/>
            <a:ext cx="11360800" cy="4258295"/>
          </a:xfrm>
        </p:spPr>
        <p:txBody>
          <a:bodyPr/>
          <a:lstStyle/>
          <a:p>
            <a:pPr marL="0" indent="0">
              <a:buNone/>
            </a:pPr>
            <a:r>
              <a:rPr lang="it-IT" sz="2133" b="1" dirty="0"/>
              <a:t> Trasmissione del virus da soggetto infetto a soggetto sano</a:t>
            </a:r>
          </a:p>
          <a:p>
            <a:pPr marL="0" indent="0">
              <a:buNone/>
            </a:pPr>
            <a:endParaRPr lang="it-IT" sz="2133" b="1" dirty="0"/>
          </a:p>
          <a:p>
            <a:r>
              <a:rPr lang="it-IT" sz="2133" b="1" dirty="0"/>
              <a:t>Tra le persone che sono in stretto contatto tra loro.</a:t>
            </a:r>
          </a:p>
          <a:p>
            <a:endParaRPr lang="it-IT" sz="2133" b="1" dirty="0"/>
          </a:p>
          <a:p>
            <a:r>
              <a:rPr lang="it-IT" sz="2133" b="1" dirty="0"/>
              <a:t>Attraverso le goccioline respiratorie prodotte quando una persona infetta tossisce, starnutisce o parla.</a:t>
            </a:r>
          </a:p>
          <a:p>
            <a:endParaRPr lang="it-IT" sz="2133" b="1" dirty="0"/>
          </a:p>
          <a:p>
            <a:r>
              <a:rPr lang="it-IT" sz="2133" b="1" dirty="0"/>
              <a:t>le mani, ad esempio toccando con le mani contaminate (non ancora lavate) bocca, naso o occhi.</a:t>
            </a:r>
          </a:p>
          <a:p>
            <a:endParaRPr lang="it-IT" sz="2133" b="1" dirty="0"/>
          </a:p>
          <a:p>
            <a:r>
              <a:rPr lang="it-IT" sz="2133" b="1" dirty="0"/>
              <a:t>Raramente tramite una contaminazione fecale</a:t>
            </a:r>
            <a:r>
              <a:rPr lang="it-IT" sz="2000" dirty="0"/>
              <a:t>.</a:t>
            </a:r>
          </a:p>
          <a:p>
            <a:endParaRPr lang="it-IT" sz="2000" dirty="0"/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1F8619DF-404E-AA4C-851D-9C42FA125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11</a:t>
            </a:r>
          </a:p>
        </p:txBody>
      </p:sp>
      <p:pic>
        <p:nvPicPr>
          <p:cNvPr id="5" name="Immagine 4" descr="Logo ANMDOnew[1] 15-58-24.jpg">
            <a:extLst>
              <a:ext uri="{FF2B5EF4-FFF2-40B4-BE49-F238E27FC236}">
                <a16:creationId xmlns:a16="http://schemas.microsoft.com/office/drawing/2014/main" xmlns="" id="{5969F2EB-4E71-D94B-A1FD-EB45C1C95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78" y="6126746"/>
            <a:ext cx="1529301" cy="62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767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0C0B3FEB-F522-1C45-A3BB-6D2F89FC9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69" y="593367"/>
            <a:ext cx="12192000" cy="4525963"/>
          </a:xfrm>
        </p:spPr>
        <p:txBody>
          <a:bodyPr/>
          <a:lstStyle/>
          <a:p>
            <a:endParaRPr lang="it-IT" dirty="0"/>
          </a:p>
          <a:p>
            <a:endParaRPr lang="it-IT" dirty="0"/>
          </a:p>
          <a:p>
            <a:pPr marL="0" indent="0">
              <a:buNone/>
            </a:pPr>
            <a:r>
              <a:rPr lang="it-IT" sz="4800" b="1" dirty="0">
                <a:solidFill>
                  <a:srgbClr val="FFFF00"/>
                </a:solidFill>
                <a:latin typeface="+mj-lt"/>
              </a:rPr>
              <a:t>COVID-19 può essere trasmesso da persone che non mostrano sintomi. </a:t>
            </a:r>
          </a:p>
          <a:p>
            <a:pPr marL="0" indent="0">
              <a:buNone/>
            </a:pPr>
            <a:r>
              <a:rPr lang="it-IT" sz="4800" b="1" dirty="0">
                <a:solidFill>
                  <a:srgbClr val="FFFF00"/>
                </a:solidFill>
                <a:latin typeface="+mj-lt"/>
              </a:rPr>
              <a:t>( Portatori Asintomatici )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4ECE33B7-0AF3-7542-9064-D22A2650E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78F0A-CF4D-8947-BF2F-0F70396A5935}" type="slidenum">
              <a:rPr lang="it-IT" smtClean="0"/>
              <a:pPr/>
              <a:t>13</a:t>
            </a:fld>
            <a:endParaRPr lang="it-IT"/>
          </a:p>
        </p:txBody>
      </p:sp>
      <p:pic>
        <p:nvPicPr>
          <p:cNvPr id="5" name="Immagine 4" descr="Logo ANMDOnew[1] 15-58-24.jpg">
            <a:extLst>
              <a:ext uri="{FF2B5EF4-FFF2-40B4-BE49-F238E27FC236}">
                <a16:creationId xmlns:a16="http://schemas.microsoft.com/office/drawing/2014/main" xmlns="" id="{9EBB5479-B4FD-2E42-86EC-0ADAE21FA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69" y="5533704"/>
            <a:ext cx="2895600" cy="118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06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AC10210-31A5-994C-8401-BED34204E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327" y="2492897"/>
            <a:ext cx="7412360" cy="1362075"/>
          </a:xfrm>
        </p:spPr>
        <p:txBody>
          <a:bodyPr>
            <a:noAutofit/>
          </a:bodyPr>
          <a:lstStyle/>
          <a:p>
            <a:r>
              <a:rPr lang="it-IT" sz="5000" dirty="0"/>
              <a:t>MISURE DI PREVENZIONE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FF0AFA21-7CAF-194B-B497-7BF3A89D8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78F0A-CF4D-8947-BF2F-0F70396A5935}" type="slidenum">
              <a:rPr lang="it-IT" smtClean="0"/>
              <a:pPr/>
              <a:t>14</a:t>
            </a:fld>
            <a:endParaRPr lang="it-IT"/>
          </a:p>
        </p:txBody>
      </p:sp>
      <p:pic>
        <p:nvPicPr>
          <p:cNvPr id="5" name="Immagine 4" descr="Logo ANMDOnew[1] 15-58-24.jpg">
            <a:extLst>
              <a:ext uri="{FF2B5EF4-FFF2-40B4-BE49-F238E27FC236}">
                <a16:creationId xmlns:a16="http://schemas.microsoft.com/office/drawing/2014/main" xmlns="" id="{379A05E0-4958-3D4C-A2F7-C9AF2A98F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557037"/>
            <a:ext cx="2895600" cy="118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04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893DAC09-A45E-B84C-A1ED-B4A41E4D4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xmlns="" id="{8039D965-42C1-BC4C-9109-E0BB06728B0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37600" y="8475133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it-IT"/>
            </a:defPPr>
            <a:lvl1pPr marL="0" algn="r" defTabSz="609585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4F878F0A-CF4D-8947-BF2F-0F70396A5935}" type="slidenum">
              <a:rPr lang="it-IT" smtClean="0">
                <a:solidFill>
                  <a:srgbClr val="FFFFFF">
                    <a:tint val="75000"/>
                  </a:srgbClr>
                </a:solidFill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15</a:t>
            </a:fld>
            <a:endParaRPr lang="it-IT">
              <a:solidFill>
                <a:srgbClr val="FFFFFF">
                  <a:tint val="75000"/>
                </a:srgbClr>
              </a:solidFill>
              <a:sym typeface="Arial"/>
            </a:endParaRPr>
          </a:p>
        </p:txBody>
      </p:sp>
      <p:pic>
        <p:nvPicPr>
          <p:cNvPr id="5" name="Immagine 4" descr="Immagine che contiene fotografia, torta, vicino, uccello&#10;&#10;Descrizione generata automaticamente">
            <a:extLst>
              <a:ext uri="{FF2B5EF4-FFF2-40B4-BE49-F238E27FC236}">
                <a16:creationId xmlns:a16="http://schemas.microsoft.com/office/drawing/2014/main" xmlns="" id="{5F36293F-451D-3243-833E-96791ECCA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5725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53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931B6214-511E-CB40-9B75-D9CD39CC705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37600" y="8475133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it-IT"/>
            </a:defPPr>
            <a:lvl1pPr marL="0" algn="r" defTabSz="609585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4F878F0A-CF4D-8947-BF2F-0F70396A5935}" type="slidenum">
              <a:rPr lang="it-IT" smtClean="0">
                <a:solidFill>
                  <a:srgbClr val="FFFFFF">
                    <a:tint val="75000"/>
                  </a:srgbClr>
                </a:solidFill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16</a:t>
            </a:fld>
            <a:endParaRPr lang="it-IT">
              <a:solidFill>
                <a:srgbClr val="FFFFFF">
                  <a:tint val="75000"/>
                </a:srgbClr>
              </a:solidFill>
              <a:sym typeface="Arial"/>
            </a:endParaRPr>
          </a:p>
        </p:txBody>
      </p:sp>
      <p:pic>
        <p:nvPicPr>
          <p:cNvPr id="4" name="Immagine 3" descr="Immagine che contiene screenshot&#10;&#10;Descrizione generata automaticamente">
            <a:extLst>
              <a:ext uri="{FF2B5EF4-FFF2-40B4-BE49-F238E27FC236}">
                <a16:creationId xmlns:a16="http://schemas.microsoft.com/office/drawing/2014/main" xmlns="" id="{B813C3B3-DF0B-F142-9CEE-E4C744468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38200"/>
            <a:ext cx="9144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494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xmlns="" id="{A5B5A600-CB72-F842-94FA-3655C96DD3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5600" y="593367"/>
            <a:ext cx="11360800" cy="1643600"/>
          </a:xfrm>
        </p:spPr>
        <p:txBody>
          <a:bodyPr/>
          <a:lstStyle/>
          <a:p>
            <a:pPr algn="ctr" eaLnBrk="1" hangingPunct="1"/>
            <a:r>
              <a:rPr lang="en-GB" altLang="it-IT" sz="5333" b="1" dirty="0">
                <a:solidFill>
                  <a:srgbClr val="FF0000"/>
                </a:solidFill>
              </a:rPr>
              <a:t>COMPORTAMENTI DA SEGUIRE</a:t>
            </a:r>
          </a:p>
        </p:txBody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xmlns="" id="{DE1F7BE0-7381-4248-AC3D-421F441D69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189" lvl="1" indent="0">
              <a:buNone/>
            </a:pPr>
            <a:endParaRPr lang="it-IT" altLang="it-IT" sz="2400" dirty="0"/>
          </a:p>
          <a:p>
            <a:pPr marL="457189" lvl="1" indent="0">
              <a:buNone/>
            </a:pPr>
            <a:r>
              <a:rPr lang="it-IT" altLang="it-IT" sz="3200" b="1" i="1" dirty="0"/>
              <a:t>OGGI CONOSCIAMO MEGLIO L’EPIDEMIOLOGIA DELLA MALATTIA ED ALCUNI COMPORTAMENTI RISULTANO PIU PERICOLOSI DI ALTRI.</a:t>
            </a:r>
          </a:p>
          <a:p>
            <a:pPr marL="457189" lvl="1" indent="0">
              <a:buNone/>
            </a:pPr>
            <a:r>
              <a:rPr lang="it-IT" altLang="it-IT" sz="3200" b="1" i="1" dirty="0"/>
              <a:t>L’USO CORRETTO DELLA MASCHERINA AD ADEGUATA PROTEZIONE COSTITUISCE UNO DEI PRINCIPALI FATTORI DI PROTEZIONE</a:t>
            </a:r>
            <a:endParaRPr lang="it-IT" altLang="it-IT" sz="2400" dirty="0"/>
          </a:p>
          <a:p>
            <a:pPr marL="457189" lvl="1" indent="0">
              <a:buNone/>
            </a:pPr>
            <a:endParaRPr lang="it-IT" altLang="it-IT" sz="2400" dirty="0"/>
          </a:p>
          <a:p>
            <a:pPr lvl="1" eaLnBrk="1" hangingPunct="1"/>
            <a:endParaRPr lang="it-IT" altLang="it-IT" sz="2400" dirty="0"/>
          </a:p>
          <a:p>
            <a:pPr lvl="1" eaLnBrk="1" hangingPunct="1">
              <a:buFontTx/>
              <a:buNone/>
            </a:pPr>
            <a:endParaRPr lang="it-IT" altLang="it-IT" sz="2400" baseline="30000" dirty="0"/>
          </a:p>
        </p:txBody>
      </p:sp>
      <p:pic>
        <p:nvPicPr>
          <p:cNvPr id="4" name="Immagine 3" descr="Logo ANMDOnew[1] 15-58-24.jpg">
            <a:extLst>
              <a:ext uri="{FF2B5EF4-FFF2-40B4-BE49-F238E27FC236}">
                <a16:creationId xmlns:a16="http://schemas.microsoft.com/office/drawing/2014/main" xmlns="" id="{F639B6EF-E938-2C41-B321-DAA9C60C6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71" y="5671931"/>
            <a:ext cx="2473920" cy="101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43660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xmlns="" id="{A5B5A600-CB72-F842-94FA-3655C96DD3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5600" y="593367"/>
            <a:ext cx="11360800" cy="1643600"/>
          </a:xfrm>
        </p:spPr>
        <p:txBody>
          <a:bodyPr/>
          <a:lstStyle/>
          <a:p>
            <a:pPr algn="ctr" eaLnBrk="1" hangingPunct="1"/>
            <a:r>
              <a:rPr lang="en-GB" altLang="it-IT" sz="5333" b="1" dirty="0" err="1">
                <a:solidFill>
                  <a:srgbClr val="FF0000"/>
                </a:solidFill>
              </a:rPr>
              <a:t>L’igiene</a:t>
            </a:r>
            <a:r>
              <a:rPr lang="en-GB" altLang="it-IT" sz="5333" b="1" dirty="0">
                <a:solidFill>
                  <a:srgbClr val="FF0000"/>
                </a:solidFill>
              </a:rPr>
              <a:t> </a:t>
            </a:r>
            <a:r>
              <a:rPr lang="en-GB" altLang="it-IT" sz="5333" b="1" dirty="0" err="1">
                <a:solidFill>
                  <a:srgbClr val="FF0000"/>
                </a:solidFill>
              </a:rPr>
              <a:t>delle</a:t>
            </a:r>
            <a:r>
              <a:rPr lang="en-GB" altLang="it-IT" sz="5333" b="1" dirty="0">
                <a:solidFill>
                  <a:srgbClr val="FF0000"/>
                </a:solidFill>
              </a:rPr>
              <a:t> </a:t>
            </a:r>
            <a:r>
              <a:rPr lang="en-GB" altLang="it-IT" sz="5333" b="1" dirty="0" err="1">
                <a:solidFill>
                  <a:srgbClr val="FF0000"/>
                </a:solidFill>
              </a:rPr>
              <a:t>mani</a:t>
            </a:r>
            <a:endParaRPr lang="en-GB" altLang="it-IT" sz="5333" b="1" dirty="0">
              <a:solidFill>
                <a:srgbClr val="FF0000"/>
              </a:solidFill>
            </a:endParaRPr>
          </a:p>
        </p:txBody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xmlns="" id="{DE1F7BE0-7381-4248-AC3D-421F441D69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189" lvl="1" indent="0">
              <a:buNone/>
            </a:pPr>
            <a:endParaRPr lang="it-IT" altLang="it-IT" sz="2400" dirty="0"/>
          </a:p>
          <a:p>
            <a:pPr marL="971526" lvl="1" indent="-514338">
              <a:buFont typeface="+mj-lt"/>
              <a:buAutoNum type="arabicPeriod"/>
            </a:pPr>
            <a:r>
              <a:rPr lang="it-IT" altLang="it-IT" sz="3200" b="1" i="1" dirty="0"/>
              <a:t>Lavaggio delle mani con acqua e sapone </a:t>
            </a:r>
          </a:p>
          <a:p>
            <a:pPr marL="971526" lvl="1" indent="-514338">
              <a:buFont typeface="+mj-lt"/>
              <a:buAutoNum type="arabicPeriod"/>
            </a:pPr>
            <a:endParaRPr lang="it-IT" altLang="it-IT" sz="3200" b="1" i="1" dirty="0"/>
          </a:p>
          <a:p>
            <a:pPr marL="971526" lvl="1" indent="-514338">
              <a:buFont typeface="+mj-lt"/>
              <a:buAutoNum type="arabicPeriod"/>
            </a:pPr>
            <a:r>
              <a:rPr lang="it-IT" altLang="it-IT" sz="3200" b="1" i="1" dirty="0"/>
              <a:t>Frizione delle mani con soluzione su base alcolica </a:t>
            </a:r>
          </a:p>
          <a:p>
            <a:pPr marL="457189" lvl="1" indent="0">
              <a:buNone/>
            </a:pPr>
            <a:endParaRPr lang="it-IT" altLang="it-IT" sz="2400" dirty="0"/>
          </a:p>
          <a:p>
            <a:pPr marL="457189" lvl="1" indent="0">
              <a:buNone/>
            </a:pPr>
            <a:endParaRPr lang="it-IT" altLang="it-IT" sz="2400" dirty="0"/>
          </a:p>
          <a:p>
            <a:pPr lvl="1" eaLnBrk="1" hangingPunct="1"/>
            <a:endParaRPr lang="it-IT" altLang="it-IT" sz="2400" dirty="0"/>
          </a:p>
          <a:p>
            <a:pPr lvl="1" eaLnBrk="1" hangingPunct="1">
              <a:buFontTx/>
              <a:buNone/>
            </a:pPr>
            <a:endParaRPr lang="it-IT" altLang="it-IT" sz="2400" baseline="30000" dirty="0"/>
          </a:p>
        </p:txBody>
      </p:sp>
      <p:pic>
        <p:nvPicPr>
          <p:cNvPr id="4" name="Immagine 3" descr="Logo ANMDOnew[1] 15-58-24.jpg">
            <a:extLst>
              <a:ext uri="{FF2B5EF4-FFF2-40B4-BE49-F238E27FC236}">
                <a16:creationId xmlns:a16="http://schemas.microsoft.com/office/drawing/2014/main" xmlns="" id="{F639B6EF-E938-2C41-B321-DAA9C60C6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71" y="5671931"/>
            <a:ext cx="2473920" cy="101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15604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xmlns="" id="{DAC76AC1-5A22-5D47-A79D-228B151D21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4" y="433388"/>
            <a:ext cx="8064500" cy="985837"/>
          </a:xfrm>
        </p:spPr>
        <p:txBody>
          <a:bodyPr/>
          <a:lstStyle/>
          <a:p>
            <a:pPr eaLnBrk="1" hangingPunct="1"/>
            <a:r>
              <a:rPr lang="en-GB" altLang="it-IT" b="1" dirty="0" err="1">
                <a:solidFill>
                  <a:srgbClr val="FF0000"/>
                </a:solidFill>
              </a:rPr>
              <a:t>Uso</a:t>
            </a:r>
            <a:r>
              <a:rPr lang="en-GB" altLang="it-IT" b="1" dirty="0">
                <a:solidFill>
                  <a:srgbClr val="FF0000"/>
                </a:solidFill>
              </a:rPr>
              <a:t> </a:t>
            </a:r>
            <a:r>
              <a:rPr lang="en-GB" altLang="it-IT" b="1" dirty="0" err="1">
                <a:solidFill>
                  <a:srgbClr val="FF0000"/>
                </a:solidFill>
              </a:rPr>
              <a:t>dei</a:t>
            </a:r>
            <a:r>
              <a:rPr lang="en-GB" altLang="it-IT" b="1" dirty="0">
                <a:solidFill>
                  <a:srgbClr val="FF0000"/>
                </a:solidFill>
              </a:rPr>
              <a:t> </a:t>
            </a:r>
            <a:r>
              <a:rPr lang="en-GB" altLang="it-IT" b="1" dirty="0" err="1">
                <a:solidFill>
                  <a:srgbClr val="FF0000"/>
                </a:solidFill>
              </a:rPr>
              <a:t>guanti</a:t>
            </a:r>
            <a:r>
              <a:rPr lang="en-GB" altLang="it-IT" b="1" dirty="0">
                <a:solidFill>
                  <a:srgbClr val="FF0000"/>
                </a:solidFill>
              </a:rPr>
              <a:t>.</a:t>
            </a:r>
            <a:endParaRPr lang="it-IT" altLang="it-IT" b="1" dirty="0">
              <a:solidFill>
                <a:srgbClr val="FF0000"/>
              </a:solidFill>
            </a:endParaRPr>
          </a:p>
        </p:txBody>
      </p:sp>
      <p:sp>
        <p:nvSpPr>
          <p:cNvPr id="29698" name="Rectangle 3">
            <a:extLst>
              <a:ext uri="{FF2B5EF4-FFF2-40B4-BE49-F238E27FC236}">
                <a16:creationId xmlns:a16="http://schemas.microsoft.com/office/drawing/2014/main" xmlns="" id="{635C85D2-3E03-E64B-96CC-60F0752DE0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52600" y="2204864"/>
            <a:ext cx="8534400" cy="1800200"/>
          </a:xfrm>
        </p:spPr>
        <p:txBody>
          <a:bodyPr/>
          <a:lstStyle/>
          <a:p>
            <a:pPr eaLnBrk="1" hangingPunct="1"/>
            <a:r>
              <a:rPr lang="it-IT" altLang="it-IT" sz="2400" dirty="0">
                <a:cs typeface="Times New Roman" panose="02020603050405020304" pitchFamily="18" charset="0"/>
              </a:rPr>
              <a:t>Per assicurare una barriera protettiva e per prevenire la contaminazione delle mani </a:t>
            </a:r>
            <a:r>
              <a:rPr lang="it-IT" altLang="it-IT" sz="2400" dirty="0"/>
              <a:t> </a:t>
            </a:r>
          </a:p>
          <a:p>
            <a:pPr eaLnBrk="1" hangingPunct="1"/>
            <a:r>
              <a:rPr lang="it-IT" altLang="it-IT" sz="2400" dirty="0">
                <a:cs typeface="Times New Roman" panose="02020603050405020304" pitchFamily="18" charset="0"/>
              </a:rPr>
              <a:t>Per ridurre la probabilit</a:t>
            </a:r>
            <a:r>
              <a:rPr lang="it-IT" alt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</a:t>
            </a:r>
            <a:r>
              <a:rPr lang="it-IT" altLang="it-IT" sz="2400" dirty="0">
                <a:cs typeface="Times New Roman" panose="02020603050405020304" pitchFamily="18" charset="0"/>
              </a:rPr>
              <a:t> che le mani di persone contaminate possano fungere da mezzo di trasmissione tra due soggetti</a:t>
            </a:r>
            <a:endParaRPr lang="it-IT" altLang="it-IT" dirty="0"/>
          </a:p>
        </p:txBody>
      </p:sp>
      <p:pic>
        <p:nvPicPr>
          <p:cNvPr id="4" name="Immagine 3" descr="Logo ANMDOnew[1] 15-58-24.jpg">
            <a:extLst>
              <a:ext uri="{FF2B5EF4-FFF2-40B4-BE49-F238E27FC236}">
                <a16:creationId xmlns:a16="http://schemas.microsoft.com/office/drawing/2014/main" xmlns="" id="{2EB2788F-F414-8242-9CDC-171A76F33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87" y="5660528"/>
            <a:ext cx="2589475" cy="1059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804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>
            <a:extLst>
              <a:ext uri="{FF2B5EF4-FFF2-40B4-BE49-F238E27FC236}">
                <a16:creationId xmlns:a16="http://schemas.microsoft.com/office/drawing/2014/main" xmlns="" id="{F7BE7D6F-E5C7-7446-8EA2-AB194FA94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8" y="668339"/>
            <a:ext cx="8569325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000000"/>
              </a:buClr>
              <a:buFont typeface="Arial"/>
              <a:buNone/>
              <a:defRPr/>
            </a:pPr>
            <a:r>
              <a:rPr lang="it-IT" altLang="it-IT" sz="2400" b="1" kern="0">
                <a:solidFill>
                  <a:srgbClr val="004C4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anose="020B0604020202020204" pitchFamily="34" charset="-128"/>
                <a:cs typeface="Arial"/>
                <a:sym typeface="Arial"/>
              </a:rPr>
              <a:t>DISPOSITIVI DI PROTEZIONE DELLE VIE RESPIRATORIE </a:t>
            </a:r>
          </a:p>
        </p:txBody>
      </p:sp>
      <p:pic>
        <p:nvPicPr>
          <p:cNvPr id="6146" name="Picture 11">
            <a:extLst>
              <a:ext uri="{FF2B5EF4-FFF2-40B4-BE49-F238E27FC236}">
                <a16:creationId xmlns:a16="http://schemas.microsoft.com/office/drawing/2014/main" xmlns="" id="{C3492C10-5F15-6049-8C81-41A35D026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1" y="1898651"/>
            <a:ext cx="1008063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12">
            <a:extLst>
              <a:ext uri="{FF2B5EF4-FFF2-40B4-BE49-F238E27FC236}">
                <a16:creationId xmlns:a16="http://schemas.microsoft.com/office/drawing/2014/main" xmlns="" id="{C859C628-2955-7145-96ED-2A4C17DA2D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4" y="1333501"/>
            <a:ext cx="47529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000000"/>
              </a:buClr>
              <a:buFont typeface="Arial"/>
              <a:buNone/>
            </a:pPr>
            <a:r>
              <a:rPr lang="it-IT" altLang="it-IT" sz="1400" u="sng" kern="0">
                <a:solidFill>
                  <a:srgbClr val="004C4A"/>
                </a:solidFill>
                <a:cs typeface="Arial"/>
                <a:sym typeface="Arial"/>
              </a:rPr>
              <a:t>Quali tipi</a:t>
            </a:r>
          </a:p>
        </p:txBody>
      </p:sp>
      <p:sp>
        <p:nvSpPr>
          <p:cNvPr id="6148" name="Rectangle 13">
            <a:extLst>
              <a:ext uri="{FF2B5EF4-FFF2-40B4-BE49-F238E27FC236}">
                <a16:creationId xmlns:a16="http://schemas.microsoft.com/office/drawing/2014/main" xmlns="" id="{2B105D2E-7AE0-704E-AE0C-8C561884B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8213" y="1889125"/>
            <a:ext cx="45720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buClr>
                <a:srgbClr val="000000"/>
              </a:buClr>
              <a:buFontTx/>
              <a:buBlip>
                <a:blip r:embed="rId4"/>
              </a:buBlip>
            </a:pPr>
            <a:r>
              <a:rPr lang="it-IT" altLang="it-IT" sz="1600" b="1" kern="0">
                <a:solidFill>
                  <a:srgbClr val="004C4A"/>
                </a:solidFill>
                <a:cs typeface="Arial"/>
                <a:sym typeface="Arial"/>
              </a:rPr>
              <a:t> </a:t>
            </a:r>
            <a:r>
              <a:rPr lang="it-IT" altLang="it-IT" sz="1600" b="1" u="sng" kern="0">
                <a:solidFill>
                  <a:srgbClr val="004C4A"/>
                </a:solidFill>
                <a:cs typeface="Arial"/>
                <a:sym typeface="Arial"/>
              </a:rPr>
              <a:t>FACCIALE FILTRANTE (EN 149)</a:t>
            </a:r>
          </a:p>
          <a:p>
            <a:pPr>
              <a:lnSpc>
                <a:spcPct val="120000"/>
              </a:lnSpc>
              <a:buClr>
                <a:srgbClr val="000000"/>
              </a:buClr>
              <a:buFont typeface="Arial"/>
              <a:buNone/>
            </a:pPr>
            <a:endParaRPr lang="it-IT" altLang="it-IT" sz="1600" b="1" u="sng" kern="0">
              <a:solidFill>
                <a:srgbClr val="004C4A"/>
              </a:solidFill>
              <a:cs typeface="Arial"/>
              <a:sym typeface="Arial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Font typeface="Arial"/>
              <a:buNone/>
            </a:pPr>
            <a:endParaRPr lang="it-IT" altLang="it-IT" sz="1600" b="1" kern="0">
              <a:solidFill>
                <a:srgbClr val="004C4A"/>
              </a:solidFill>
              <a:cs typeface="Arial"/>
              <a:sym typeface="Arial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Font typeface="Arial"/>
              <a:buNone/>
            </a:pPr>
            <a:endParaRPr lang="it-IT" altLang="it-IT" sz="1600" b="1" kern="0">
              <a:solidFill>
                <a:srgbClr val="004C4A"/>
              </a:solidFill>
              <a:cs typeface="Arial"/>
              <a:sym typeface="Arial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FontTx/>
              <a:buBlip>
                <a:blip r:embed="rId4"/>
              </a:buBlip>
            </a:pPr>
            <a:r>
              <a:rPr lang="it-IT" altLang="it-IT" sz="1600" b="1" kern="0">
                <a:solidFill>
                  <a:srgbClr val="004C4A"/>
                </a:solidFill>
                <a:cs typeface="Arial"/>
                <a:sym typeface="Arial"/>
              </a:rPr>
              <a:t> SEMIMASCHERA/RESPIRATORE FILTRANTE (EN 140, EN 405)</a:t>
            </a:r>
          </a:p>
          <a:p>
            <a:pPr>
              <a:lnSpc>
                <a:spcPct val="120000"/>
              </a:lnSpc>
              <a:buClr>
                <a:srgbClr val="000000"/>
              </a:buClr>
              <a:buFontTx/>
              <a:buBlip>
                <a:blip r:embed="rId4"/>
              </a:buBlip>
            </a:pPr>
            <a:endParaRPr lang="it-IT" altLang="it-IT" sz="1600" b="1" kern="0">
              <a:solidFill>
                <a:srgbClr val="004C4A"/>
              </a:solidFill>
              <a:cs typeface="Arial"/>
              <a:sym typeface="Arial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FontTx/>
              <a:buBlip>
                <a:blip r:embed="rId4"/>
              </a:buBlip>
            </a:pPr>
            <a:endParaRPr lang="it-IT" altLang="it-IT" sz="1600" b="1" kern="0">
              <a:solidFill>
                <a:srgbClr val="004C4A"/>
              </a:solidFill>
              <a:cs typeface="Arial"/>
              <a:sym typeface="Arial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Font typeface="Arial"/>
              <a:buNone/>
            </a:pPr>
            <a:endParaRPr lang="it-IT" altLang="it-IT" sz="1600" b="1" kern="0">
              <a:solidFill>
                <a:srgbClr val="004C4A"/>
              </a:solidFill>
              <a:cs typeface="Arial"/>
              <a:sym typeface="Arial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FontTx/>
              <a:buBlip>
                <a:blip r:embed="rId4"/>
              </a:buBlip>
            </a:pPr>
            <a:r>
              <a:rPr lang="it-IT" altLang="it-IT" sz="1600" b="1" kern="0">
                <a:solidFill>
                  <a:srgbClr val="004C4A"/>
                </a:solidFill>
                <a:cs typeface="Arial"/>
                <a:sym typeface="Arial"/>
              </a:rPr>
              <a:t> MASCHERA  A PIENO FACCIALE (EN 136)</a:t>
            </a:r>
          </a:p>
          <a:p>
            <a:pPr>
              <a:lnSpc>
                <a:spcPct val="120000"/>
              </a:lnSpc>
              <a:buClr>
                <a:srgbClr val="000000"/>
              </a:buClr>
              <a:buFontTx/>
              <a:buBlip>
                <a:blip r:embed="rId4"/>
              </a:buBlip>
            </a:pPr>
            <a:endParaRPr lang="it-IT" altLang="it-IT" sz="1600" b="1" kern="0">
              <a:solidFill>
                <a:srgbClr val="004C4A"/>
              </a:solidFill>
              <a:cs typeface="Arial"/>
              <a:sym typeface="Arial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Font typeface="Arial"/>
              <a:buNone/>
            </a:pPr>
            <a:endParaRPr lang="it-IT" altLang="it-IT" sz="1600" b="1" kern="0">
              <a:solidFill>
                <a:srgbClr val="004C4A"/>
              </a:solidFill>
              <a:cs typeface="Arial"/>
              <a:sym typeface="Arial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Font typeface="Arial"/>
              <a:buNone/>
            </a:pPr>
            <a:endParaRPr lang="it-IT" altLang="it-IT" sz="1600" b="1" kern="0">
              <a:solidFill>
                <a:srgbClr val="004C4A"/>
              </a:solidFill>
              <a:cs typeface="Arial"/>
              <a:sym typeface="Arial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Font typeface="Arial"/>
              <a:buNone/>
            </a:pPr>
            <a:endParaRPr lang="it-IT" altLang="it-IT" sz="1600" b="1" kern="0">
              <a:solidFill>
                <a:srgbClr val="004C4A"/>
              </a:solidFill>
              <a:cs typeface="Arial"/>
              <a:sym typeface="Arial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FontTx/>
              <a:buBlip>
                <a:blip r:embed="rId4"/>
              </a:buBlip>
            </a:pPr>
            <a:r>
              <a:rPr lang="it-IT" altLang="it-IT" sz="1600" b="1" kern="0">
                <a:solidFill>
                  <a:srgbClr val="004C4A"/>
                </a:solidFill>
                <a:cs typeface="Arial"/>
                <a:sym typeface="Arial"/>
              </a:rPr>
              <a:t> AUTORESPIRATORE </a:t>
            </a:r>
          </a:p>
        </p:txBody>
      </p:sp>
      <p:pic>
        <p:nvPicPr>
          <p:cNvPr id="6149" name="Picture 14">
            <a:extLst>
              <a:ext uri="{FF2B5EF4-FFF2-40B4-BE49-F238E27FC236}">
                <a16:creationId xmlns:a16="http://schemas.microsoft.com/office/drawing/2014/main" xmlns="" id="{69CFF342-0E9C-1C4C-AFE0-CE2260F40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2" y="5157788"/>
            <a:ext cx="124777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15">
            <a:extLst>
              <a:ext uri="{FF2B5EF4-FFF2-40B4-BE49-F238E27FC236}">
                <a16:creationId xmlns:a16="http://schemas.microsoft.com/office/drawing/2014/main" xmlns="" id="{F3E97AC8-A6BD-2646-9C5C-8B5EA72C4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850" y="2687639"/>
            <a:ext cx="1366839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16">
            <a:extLst>
              <a:ext uri="{FF2B5EF4-FFF2-40B4-BE49-F238E27FC236}">
                <a16:creationId xmlns:a16="http://schemas.microsoft.com/office/drawing/2014/main" xmlns="" id="{BD08F5C6-8B02-0246-AC8C-D1EA73B44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contras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1" y="3933826"/>
            <a:ext cx="1655763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17">
            <a:extLst>
              <a:ext uri="{FF2B5EF4-FFF2-40B4-BE49-F238E27FC236}">
                <a16:creationId xmlns:a16="http://schemas.microsoft.com/office/drawing/2014/main" xmlns="" id="{A79DDFE5-CCA3-5E42-84A6-F9C645A6F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6" y="1412876"/>
            <a:ext cx="1439863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18">
            <a:extLst>
              <a:ext uri="{FF2B5EF4-FFF2-40B4-BE49-F238E27FC236}">
                <a16:creationId xmlns:a16="http://schemas.microsoft.com/office/drawing/2014/main" xmlns="" id="{03F4103E-70C6-7147-8E25-18A63D947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1" y="2781300"/>
            <a:ext cx="1223963" cy="958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9">
            <a:extLst>
              <a:ext uri="{FF2B5EF4-FFF2-40B4-BE49-F238E27FC236}">
                <a16:creationId xmlns:a16="http://schemas.microsoft.com/office/drawing/2014/main" xmlns="" id="{2A63CEA1-94E9-9148-B222-2EA1A15A4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663" y="1557339"/>
            <a:ext cx="10795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20">
            <a:extLst>
              <a:ext uri="{FF2B5EF4-FFF2-40B4-BE49-F238E27FC236}">
                <a16:creationId xmlns:a16="http://schemas.microsoft.com/office/drawing/2014/main" xmlns="" id="{6E7BAC74-FD56-8B49-980B-050475590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49" y="3860802"/>
            <a:ext cx="1441451" cy="159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magine 12" descr="Logo ANMDOnew[1] 15-58-24.jpg">
            <a:extLst>
              <a:ext uri="{FF2B5EF4-FFF2-40B4-BE49-F238E27FC236}">
                <a16:creationId xmlns:a16="http://schemas.microsoft.com/office/drawing/2014/main" xmlns="" id="{C5876D59-CF1D-F84D-B787-A0F39DCF15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4002" y="6347394"/>
            <a:ext cx="1247775" cy="51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174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4">
            <a:extLst>
              <a:ext uri="{FF2B5EF4-FFF2-40B4-BE49-F238E27FC236}">
                <a16:creationId xmlns:a16="http://schemas.microsoft.com/office/drawing/2014/main" xmlns="" id="{16451274-27D7-1546-BC24-AF8C99F43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1" y="303214"/>
            <a:ext cx="84963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0000"/>
              </a:buClr>
              <a:buFont typeface="Arial"/>
              <a:buNone/>
            </a:pPr>
            <a:r>
              <a:rPr lang="it-IT" altLang="it-IT" sz="2400" b="1" kern="0" dirty="0">
                <a:solidFill>
                  <a:srgbClr val="004C4A"/>
                </a:solidFill>
                <a:latin typeface="Arial Unicode MS" panose="020B0604020202020204" pitchFamily="34" charset="-128"/>
                <a:cs typeface="Arial"/>
                <a:sym typeface="Arial"/>
              </a:rPr>
              <a:t>QUALI FACCIALI FILTRANTI INDIVIDUATI PER L’INFLUENZA DA VIRUS</a:t>
            </a:r>
            <a:r>
              <a:rPr lang="it-IT" sz="2400" kern="0" spc="-5" dirty="0">
                <a:solidFill>
                  <a:srgbClr val="3C4145"/>
                </a:solidFill>
                <a:latin typeface="Helvetica" pitchFamily="2" charset="0"/>
                <a:cs typeface="Arial"/>
                <a:sym typeface="Arial"/>
              </a:rPr>
              <a:t> </a:t>
            </a:r>
            <a:r>
              <a:rPr lang="it-IT" sz="2400" kern="0" spc="-11" dirty="0">
                <a:solidFill>
                  <a:srgbClr val="3C4145"/>
                </a:solidFill>
                <a:latin typeface="Helvetica" pitchFamily="2" charset="0"/>
                <a:cs typeface="Arial"/>
                <a:sym typeface="Arial"/>
              </a:rPr>
              <a:t>(SARS-CoV-2)</a:t>
            </a:r>
          </a:p>
          <a:p>
            <a:pPr algn="r">
              <a:spcBef>
                <a:spcPct val="50000"/>
              </a:spcBef>
              <a:buClr>
                <a:srgbClr val="000000"/>
              </a:buClr>
              <a:buFont typeface="Arial"/>
              <a:buNone/>
            </a:pPr>
            <a:r>
              <a:rPr lang="it-IT" altLang="it-IT" sz="2400" b="1" kern="0" dirty="0">
                <a:solidFill>
                  <a:srgbClr val="004C4A"/>
                </a:solidFill>
                <a:latin typeface="Arial Unicode MS" panose="020B0604020202020204" pitchFamily="34" charset="-128"/>
                <a:cs typeface="Arial"/>
                <a:sym typeface="Arial"/>
              </a:rPr>
              <a:t>?</a:t>
            </a:r>
          </a:p>
        </p:txBody>
      </p:sp>
      <p:sp>
        <p:nvSpPr>
          <p:cNvPr id="8194" name="Text Box 5">
            <a:extLst>
              <a:ext uri="{FF2B5EF4-FFF2-40B4-BE49-F238E27FC236}">
                <a16:creationId xmlns:a16="http://schemas.microsoft.com/office/drawing/2014/main" xmlns="" id="{1A1CE266-FA42-0A42-B11F-EE8866475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1495426"/>
            <a:ext cx="8280400" cy="523220"/>
          </a:xfrm>
          <a:prstGeom prst="rect">
            <a:avLst/>
          </a:prstGeom>
          <a:solidFill>
            <a:schemeClr val="folHlink"/>
          </a:solidFill>
          <a:ln w="9525">
            <a:solidFill>
              <a:srgbClr val="006666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  <a:buClr>
                <a:srgbClr val="000000"/>
              </a:buClr>
              <a:buFont typeface="Arial"/>
              <a:buNone/>
            </a:pPr>
            <a:r>
              <a:rPr lang="it-IT" altLang="it-IT" sz="1400" b="1" kern="0" dirty="0">
                <a:solidFill>
                  <a:srgbClr val="FFFF00"/>
                </a:solidFill>
                <a:latin typeface="Arial Unicode MS" panose="020B0604020202020204" pitchFamily="34" charset="-128"/>
                <a:cs typeface="Arial"/>
                <a:sym typeface="Arial"/>
              </a:rPr>
              <a:t>Il Ministero del lavoro, della salute e delle politiche sociali  ha suggerito in tempi non sospetti una protezione delle vie respiratorie per i virus ottenuta per mezzo di facciali filtranti </a:t>
            </a:r>
            <a:r>
              <a:rPr lang="it-IT" altLang="it-IT" sz="1400" b="1" u="sng" kern="0" dirty="0">
                <a:solidFill>
                  <a:srgbClr val="FFFF00"/>
                </a:solidFill>
                <a:latin typeface="Arial Unicode MS" panose="020B0604020202020204" pitchFamily="34" charset="-128"/>
                <a:cs typeface="Arial"/>
                <a:sym typeface="Arial"/>
              </a:rPr>
              <a:t>FFP2 </a:t>
            </a:r>
          </a:p>
        </p:txBody>
      </p:sp>
      <p:sp>
        <p:nvSpPr>
          <p:cNvPr id="8195" name="AutoShape 6">
            <a:extLst>
              <a:ext uri="{FF2B5EF4-FFF2-40B4-BE49-F238E27FC236}">
                <a16:creationId xmlns:a16="http://schemas.microsoft.com/office/drawing/2014/main" xmlns="" id="{1616796C-34C3-9B4E-8CBB-F8F4CD11C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0101" y="2420939"/>
            <a:ext cx="360363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006666"/>
          </a:solidFill>
          <a:ln w="9525">
            <a:solidFill>
              <a:srgbClr val="0066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endParaRPr lang="it-IT" altLang="it-IT" sz="1400" kern="0">
              <a:solidFill>
                <a:srgbClr val="FFFFFF"/>
              </a:solidFill>
              <a:cs typeface="Arial"/>
              <a:sym typeface="Arial"/>
            </a:endParaRPr>
          </a:p>
        </p:txBody>
      </p:sp>
      <p:sp>
        <p:nvSpPr>
          <p:cNvPr id="8196" name="Text Box 7">
            <a:extLst>
              <a:ext uri="{FF2B5EF4-FFF2-40B4-BE49-F238E27FC236}">
                <a16:creationId xmlns:a16="http://schemas.microsoft.com/office/drawing/2014/main" xmlns="" id="{96371981-4881-3046-BD64-0C238A29B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8" y="3092451"/>
            <a:ext cx="8280400" cy="523220"/>
          </a:xfrm>
          <a:prstGeom prst="rect">
            <a:avLst/>
          </a:prstGeom>
          <a:solidFill>
            <a:schemeClr val="folHlink"/>
          </a:solidFill>
          <a:ln w="9525">
            <a:solidFill>
              <a:srgbClr val="006666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  <a:buClr>
                <a:srgbClr val="000000"/>
              </a:buClr>
              <a:buFont typeface="Arial"/>
              <a:buNone/>
            </a:pPr>
            <a:r>
              <a:rPr lang="it-IT" altLang="it-IT" sz="1400" b="1" kern="0" dirty="0">
                <a:solidFill>
                  <a:srgbClr val="FFFF00"/>
                </a:solidFill>
                <a:cs typeface="Arial"/>
                <a:sym typeface="Arial"/>
              </a:rPr>
              <a:t>Una protezione delle vie respiratorie degli operatori sanitari efficacie è  ottenuta per mezzo di facciali filtranti </a:t>
            </a:r>
            <a:r>
              <a:rPr lang="it-IT" altLang="it-IT" sz="1400" b="1" u="sng" kern="0" dirty="0">
                <a:solidFill>
                  <a:srgbClr val="FFFF00"/>
                </a:solidFill>
                <a:cs typeface="Arial"/>
                <a:sym typeface="Arial"/>
              </a:rPr>
              <a:t>FFP2 </a:t>
            </a:r>
          </a:p>
        </p:txBody>
      </p:sp>
      <p:sp>
        <p:nvSpPr>
          <p:cNvPr id="8197" name="AutoShape 8">
            <a:extLst>
              <a:ext uri="{FF2B5EF4-FFF2-40B4-BE49-F238E27FC236}">
                <a16:creationId xmlns:a16="http://schemas.microsoft.com/office/drawing/2014/main" xmlns="" id="{CE5356FE-5F15-CC4D-B035-28B1EE764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0101" y="4292600"/>
            <a:ext cx="360363" cy="760413"/>
          </a:xfrm>
          <a:prstGeom prst="downArrow">
            <a:avLst>
              <a:gd name="adj1" fmla="val 50000"/>
              <a:gd name="adj2" fmla="val 52753"/>
            </a:avLst>
          </a:prstGeom>
          <a:solidFill>
            <a:srgbClr val="006666"/>
          </a:solidFill>
          <a:ln w="9525">
            <a:solidFill>
              <a:srgbClr val="0066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endParaRPr lang="it-IT" altLang="it-IT" sz="1400" kern="0">
              <a:solidFill>
                <a:srgbClr val="FFFFFF"/>
              </a:solidFill>
              <a:cs typeface="Arial"/>
              <a:sym typeface="Arial"/>
            </a:endParaRPr>
          </a:p>
        </p:txBody>
      </p:sp>
      <p:sp>
        <p:nvSpPr>
          <p:cNvPr id="8198" name="Text Box 9">
            <a:extLst>
              <a:ext uri="{FF2B5EF4-FFF2-40B4-BE49-F238E27FC236}">
                <a16:creationId xmlns:a16="http://schemas.microsoft.com/office/drawing/2014/main" xmlns="" id="{B8151D20-27BA-4B43-8847-C552AB380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5084763"/>
            <a:ext cx="8280400" cy="954107"/>
          </a:xfrm>
          <a:prstGeom prst="rect">
            <a:avLst/>
          </a:prstGeom>
          <a:solidFill>
            <a:schemeClr val="folHlink"/>
          </a:solidFill>
          <a:ln w="9525">
            <a:solidFill>
              <a:srgbClr val="006666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0000"/>
              </a:buClr>
              <a:buFont typeface="Arial"/>
              <a:buNone/>
            </a:pPr>
            <a:r>
              <a:rPr lang="it-IT" altLang="it-IT" sz="1400" b="1" u="sng" kern="0" dirty="0">
                <a:solidFill>
                  <a:srgbClr val="FFFF00"/>
                </a:solidFill>
                <a:cs typeface="Arial"/>
                <a:sym typeface="Arial"/>
              </a:rPr>
              <a:t>FFP3 per il personale di assistenza diretta</a:t>
            </a:r>
          </a:p>
          <a:p>
            <a:pPr algn="ctr">
              <a:spcBef>
                <a:spcPct val="50000"/>
              </a:spcBef>
              <a:buClr>
                <a:srgbClr val="000000"/>
              </a:buClr>
              <a:buFont typeface="Arial"/>
              <a:buNone/>
            </a:pPr>
            <a:r>
              <a:rPr lang="it-IT" altLang="it-IT" sz="1400" b="1" u="sng" kern="0" dirty="0">
                <a:solidFill>
                  <a:srgbClr val="FFFF00"/>
                </a:solidFill>
                <a:cs typeface="Arial"/>
                <a:sym typeface="Arial"/>
              </a:rPr>
              <a:t>FFP2 per tutti gli altri operatori sanitari</a:t>
            </a:r>
          </a:p>
          <a:p>
            <a:pPr algn="ctr">
              <a:spcBef>
                <a:spcPct val="50000"/>
              </a:spcBef>
              <a:buClr>
                <a:srgbClr val="000000"/>
              </a:buClr>
              <a:buFont typeface="Arial"/>
              <a:buNone/>
            </a:pPr>
            <a:r>
              <a:rPr lang="it-IT" altLang="it-IT" sz="1400" b="1" u="sng" kern="0" dirty="0">
                <a:solidFill>
                  <a:srgbClr val="FFFF00"/>
                </a:solidFill>
                <a:cs typeface="Arial"/>
                <a:sym typeface="Arial"/>
              </a:rPr>
              <a:t>Mascherina chirurgica (non è DPI) per i pazienti</a:t>
            </a:r>
          </a:p>
        </p:txBody>
      </p:sp>
      <p:pic>
        <p:nvPicPr>
          <p:cNvPr id="8" name="Immagine 7" descr="Logo ANMDOnew[1] 15-58-24.jpg">
            <a:extLst>
              <a:ext uri="{FF2B5EF4-FFF2-40B4-BE49-F238E27FC236}">
                <a16:creationId xmlns:a16="http://schemas.microsoft.com/office/drawing/2014/main" xmlns="" id="{A2474E6C-58A9-8947-B7E4-6809820D3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6401474"/>
            <a:ext cx="1115616" cy="45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4238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72895" y="1"/>
            <a:ext cx="4848816" cy="68573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Clr>
                <a:srgbClr val="000000"/>
              </a:buClr>
              <a:buFont typeface="Arial"/>
              <a:buNone/>
            </a:pPr>
            <a:endParaRPr sz="89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6218" y="6451407"/>
            <a:ext cx="57421" cy="116716"/>
          </a:xfrm>
          <a:prstGeom prst="rect">
            <a:avLst/>
          </a:prstGeom>
        </p:spPr>
        <p:txBody>
          <a:bodyPr vert="horz" wrap="square" lIns="0" tIns="8145" rIns="0" bIns="0" rtlCol="0">
            <a:spAutoFit/>
          </a:bodyPr>
          <a:lstStyle/>
          <a:p>
            <a:pPr marL="8145">
              <a:spcBef>
                <a:spcPts val="64"/>
              </a:spcBef>
              <a:buClr>
                <a:srgbClr val="000000"/>
              </a:buClr>
            </a:pPr>
            <a:r>
              <a:rPr sz="705" kern="0" dirty="0">
                <a:solidFill>
                  <a:srgbClr val="000000"/>
                </a:solidFill>
                <a:latin typeface="Arial Narrow"/>
                <a:cs typeface="Arial Narrow"/>
                <a:sym typeface="Arial"/>
              </a:rPr>
              <a:t>1</a:t>
            </a:r>
            <a:endParaRPr sz="705" kern="0">
              <a:solidFill>
                <a:srgbClr val="000000"/>
              </a:solidFill>
              <a:latin typeface="Arial Narrow"/>
              <a:cs typeface="Arial Narrow"/>
              <a:sym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672895" y="1"/>
            <a:ext cx="4849063" cy="6857593"/>
          </a:xfrm>
          <a:custGeom>
            <a:avLst/>
            <a:gdLst/>
            <a:ahLst/>
            <a:cxnLst/>
            <a:rect l="l" t="t" r="r" b="b"/>
            <a:pathLst>
              <a:path w="7560945" h="10692765">
                <a:moveTo>
                  <a:pt x="7560563" y="0"/>
                </a:moveTo>
                <a:lnTo>
                  <a:pt x="0" y="0"/>
                </a:lnTo>
                <a:lnTo>
                  <a:pt x="0" y="10692380"/>
                </a:lnTo>
                <a:lnTo>
                  <a:pt x="7560563" y="10692380"/>
                </a:lnTo>
                <a:lnTo>
                  <a:pt x="7560563" y="0"/>
                </a:lnTo>
                <a:close/>
              </a:path>
            </a:pathLst>
          </a:custGeom>
          <a:solidFill>
            <a:srgbClr val="FFFFFF">
              <a:alpha val="23136"/>
            </a:srgbClr>
          </a:solidFill>
        </p:spPr>
        <p:txBody>
          <a:bodyPr wrap="square" lIns="0" tIns="0" rIns="0" bIns="0" rtlCol="0"/>
          <a:lstStyle/>
          <a:p>
            <a:pPr>
              <a:buClr>
                <a:srgbClr val="000000"/>
              </a:buClr>
              <a:buFont typeface="Arial"/>
              <a:buNone/>
            </a:pPr>
            <a:endParaRPr sz="89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25391" y="448637"/>
            <a:ext cx="603528" cy="5781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Clr>
                <a:srgbClr val="000000"/>
              </a:buClr>
              <a:buFont typeface="Arial"/>
              <a:buNone/>
            </a:pPr>
            <a:endParaRPr sz="89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343717" y="467191"/>
            <a:ext cx="490404" cy="4653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Clr>
                <a:srgbClr val="000000"/>
              </a:buClr>
              <a:buFont typeface="Arial"/>
              <a:buNone/>
            </a:pPr>
            <a:endParaRPr sz="89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88800" y="998727"/>
            <a:ext cx="801051" cy="106429"/>
          </a:xfrm>
          <a:prstGeom prst="rect">
            <a:avLst/>
          </a:prstGeom>
        </p:spPr>
        <p:txBody>
          <a:bodyPr vert="horz" wrap="square" lIns="0" tIns="7737" rIns="0" bIns="0" rtlCol="0">
            <a:spAutoFit/>
          </a:bodyPr>
          <a:lstStyle/>
          <a:p>
            <a:pPr marL="8145">
              <a:spcBef>
                <a:spcPts val="61"/>
              </a:spcBef>
              <a:buClr>
                <a:srgbClr val="000000"/>
              </a:buClr>
            </a:pPr>
            <a:r>
              <a:rPr sz="641" kern="0" spc="-3" dirty="0">
                <a:solidFill>
                  <a:srgbClr val="FFFFFF"/>
                </a:solidFill>
                <a:latin typeface="Arial Narrow"/>
                <a:cs typeface="Arial Narrow"/>
                <a:sym typeface="Arial"/>
              </a:rPr>
              <a:t>Istituto Superiore di</a:t>
            </a:r>
            <a:r>
              <a:rPr sz="641" kern="0" spc="-9" dirty="0">
                <a:solidFill>
                  <a:srgbClr val="FFFFFF"/>
                </a:solidFill>
                <a:latin typeface="Arial Narrow"/>
                <a:cs typeface="Arial Narrow"/>
                <a:sym typeface="Arial"/>
              </a:rPr>
              <a:t> </a:t>
            </a:r>
            <a:r>
              <a:rPr sz="641" kern="0" spc="-3" dirty="0">
                <a:solidFill>
                  <a:srgbClr val="FFFFFF"/>
                </a:solidFill>
                <a:latin typeface="Arial Narrow"/>
                <a:cs typeface="Arial Narrow"/>
                <a:sym typeface="Arial"/>
              </a:rPr>
              <a:t>Sanità</a:t>
            </a:r>
            <a:endParaRPr sz="641" kern="0">
              <a:solidFill>
                <a:srgbClr val="000000"/>
              </a:solidFill>
              <a:latin typeface="Arial Narrow"/>
              <a:cs typeface="Arial Narrow"/>
              <a:sym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716256" y="2506999"/>
            <a:ext cx="3805701" cy="1843596"/>
          </a:xfrm>
          <a:custGeom>
            <a:avLst/>
            <a:gdLst/>
            <a:ahLst/>
            <a:cxnLst/>
            <a:rect l="l" t="t" r="r" b="b"/>
            <a:pathLst>
              <a:path w="5934075" h="2874645">
                <a:moveTo>
                  <a:pt x="0" y="2874645"/>
                </a:moveTo>
                <a:lnTo>
                  <a:pt x="5933693" y="2874645"/>
                </a:lnTo>
                <a:lnTo>
                  <a:pt x="5933693" y="0"/>
                </a:lnTo>
                <a:lnTo>
                  <a:pt x="0" y="0"/>
                </a:lnTo>
                <a:lnTo>
                  <a:pt x="0" y="28746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Clr>
                <a:srgbClr val="000000"/>
              </a:buClr>
              <a:buFont typeface="Arial"/>
              <a:buNone/>
            </a:pPr>
            <a:endParaRPr sz="89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27026" y="2643914"/>
            <a:ext cx="3488865" cy="1317814"/>
          </a:xfrm>
          <a:prstGeom prst="rect">
            <a:avLst/>
          </a:prstGeom>
        </p:spPr>
        <p:txBody>
          <a:bodyPr vert="horz" wrap="square" lIns="0" tIns="8145" rIns="0" bIns="0" rtlCol="0">
            <a:spAutoFit/>
          </a:bodyPr>
          <a:lstStyle/>
          <a:p>
            <a:pPr marL="8145">
              <a:spcBef>
                <a:spcPts val="64"/>
              </a:spcBef>
              <a:buClr>
                <a:srgbClr val="000000"/>
              </a:buClr>
            </a:pPr>
            <a:r>
              <a:rPr sz="1668" b="1" kern="0" dirty="0">
                <a:solidFill>
                  <a:srgbClr val="A40020"/>
                </a:solidFill>
                <a:latin typeface="Arial Narrow"/>
                <a:cs typeface="Arial Narrow"/>
                <a:sym typeface="Arial"/>
              </a:rPr>
              <a:t>Indicazioni </a:t>
            </a:r>
            <a:r>
              <a:rPr sz="1668" b="1" i="1" kern="0" spc="-3" dirty="0">
                <a:solidFill>
                  <a:srgbClr val="A40020"/>
                </a:solidFill>
                <a:latin typeface="ArialNarrow-BoldItalic"/>
                <a:cs typeface="ArialNarrow-BoldItalic"/>
                <a:sym typeface="Arial"/>
              </a:rPr>
              <a:t>ad</a:t>
            </a:r>
            <a:r>
              <a:rPr sz="1668" b="1" i="1" kern="0" spc="-9" dirty="0">
                <a:solidFill>
                  <a:srgbClr val="A40020"/>
                </a:solidFill>
                <a:latin typeface="ArialNarrow-BoldItalic"/>
                <a:cs typeface="ArialNarrow-BoldItalic"/>
                <a:sym typeface="Arial"/>
              </a:rPr>
              <a:t> </a:t>
            </a:r>
            <a:r>
              <a:rPr sz="1668" b="1" i="1" kern="0" spc="-3" dirty="0">
                <a:solidFill>
                  <a:srgbClr val="A40020"/>
                </a:solidFill>
                <a:latin typeface="ArialNarrow-BoldItalic"/>
                <a:cs typeface="ArialNarrow-BoldItalic"/>
                <a:sym typeface="Arial"/>
              </a:rPr>
              <a:t>interim</a:t>
            </a:r>
            <a:endParaRPr sz="1668" kern="0">
              <a:solidFill>
                <a:srgbClr val="000000"/>
              </a:solidFill>
              <a:latin typeface="ArialNarrow-BoldItalic"/>
              <a:cs typeface="ArialNarrow-BoldItalic"/>
              <a:sym typeface="Arial"/>
            </a:endParaRPr>
          </a:p>
          <a:p>
            <a:pPr marL="8145" marR="869042">
              <a:lnSpc>
                <a:spcPct val="103099"/>
              </a:lnSpc>
              <a:buClr>
                <a:srgbClr val="000000"/>
              </a:buClr>
            </a:pPr>
            <a:r>
              <a:rPr sz="1668" b="1" kern="0" dirty="0">
                <a:solidFill>
                  <a:srgbClr val="A40020"/>
                </a:solidFill>
                <a:latin typeface="Arial Narrow"/>
                <a:cs typeface="Arial Narrow"/>
                <a:sym typeface="Arial"/>
              </a:rPr>
              <a:t>per </a:t>
            </a:r>
            <a:r>
              <a:rPr sz="1668" b="1" kern="0" spc="-7" dirty="0">
                <a:solidFill>
                  <a:srgbClr val="A40020"/>
                </a:solidFill>
                <a:latin typeface="Arial Narrow"/>
                <a:cs typeface="Arial Narrow"/>
                <a:sym typeface="Arial"/>
              </a:rPr>
              <a:t>la </a:t>
            </a:r>
            <a:r>
              <a:rPr sz="1668" b="1" kern="0" dirty="0">
                <a:solidFill>
                  <a:srgbClr val="A40020"/>
                </a:solidFill>
                <a:latin typeface="Arial Narrow"/>
                <a:cs typeface="Arial Narrow"/>
                <a:sym typeface="Arial"/>
              </a:rPr>
              <a:t>prevenzione e </a:t>
            </a:r>
            <a:r>
              <a:rPr sz="1668" b="1" kern="0" spc="-3" dirty="0">
                <a:solidFill>
                  <a:srgbClr val="A40020"/>
                </a:solidFill>
                <a:latin typeface="Arial Narrow"/>
                <a:cs typeface="Arial Narrow"/>
                <a:sym typeface="Arial"/>
              </a:rPr>
              <a:t>il controllo  dell’infezione </a:t>
            </a:r>
            <a:r>
              <a:rPr sz="1668" b="1" kern="0" dirty="0">
                <a:solidFill>
                  <a:srgbClr val="A40020"/>
                </a:solidFill>
                <a:latin typeface="Arial Narrow"/>
                <a:cs typeface="Arial Narrow"/>
                <a:sym typeface="Arial"/>
              </a:rPr>
              <a:t>da</a:t>
            </a:r>
            <a:r>
              <a:rPr sz="1668" b="1" kern="0" spc="-7" dirty="0">
                <a:solidFill>
                  <a:srgbClr val="A40020"/>
                </a:solidFill>
                <a:latin typeface="Arial Narrow"/>
                <a:cs typeface="Arial Narrow"/>
                <a:sym typeface="Arial"/>
              </a:rPr>
              <a:t> </a:t>
            </a:r>
            <a:r>
              <a:rPr sz="1668" b="1" kern="0" spc="-3" dirty="0">
                <a:solidFill>
                  <a:srgbClr val="A40020"/>
                </a:solidFill>
                <a:latin typeface="Arial Narrow"/>
                <a:cs typeface="Arial Narrow"/>
                <a:sym typeface="Arial"/>
              </a:rPr>
              <a:t>SARS-COV-2</a:t>
            </a:r>
            <a:endParaRPr sz="1668" kern="0">
              <a:solidFill>
                <a:srgbClr val="000000"/>
              </a:solidFill>
              <a:latin typeface="Arial Narrow"/>
              <a:cs typeface="Arial Narrow"/>
              <a:sym typeface="Arial"/>
            </a:endParaRPr>
          </a:p>
          <a:p>
            <a:pPr marL="8145">
              <a:spcBef>
                <a:spcPts val="64"/>
              </a:spcBef>
              <a:buClr>
                <a:srgbClr val="000000"/>
              </a:buClr>
            </a:pPr>
            <a:r>
              <a:rPr sz="1668" b="1" kern="0" spc="-3" dirty="0">
                <a:solidFill>
                  <a:srgbClr val="A40020"/>
                </a:solidFill>
                <a:latin typeface="Arial Narrow"/>
                <a:cs typeface="Arial Narrow"/>
                <a:sym typeface="Arial"/>
              </a:rPr>
              <a:t>in strutture </a:t>
            </a:r>
            <a:r>
              <a:rPr sz="1668" b="1" kern="0" dirty="0">
                <a:solidFill>
                  <a:srgbClr val="A40020"/>
                </a:solidFill>
                <a:latin typeface="Arial Narrow"/>
                <a:cs typeface="Arial Narrow"/>
                <a:sym typeface="Arial"/>
              </a:rPr>
              <a:t>residenziali</a:t>
            </a:r>
            <a:r>
              <a:rPr sz="1668" b="1" kern="0" spc="-23" dirty="0">
                <a:solidFill>
                  <a:srgbClr val="A40020"/>
                </a:solidFill>
                <a:latin typeface="Arial Narrow"/>
                <a:cs typeface="Arial Narrow"/>
                <a:sym typeface="Arial"/>
              </a:rPr>
              <a:t> </a:t>
            </a:r>
            <a:r>
              <a:rPr sz="1668" b="1" kern="0" spc="-3" dirty="0">
                <a:solidFill>
                  <a:srgbClr val="A40020"/>
                </a:solidFill>
                <a:latin typeface="Arial Narrow"/>
                <a:cs typeface="Arial Narrow"/>
                <a:sym typeface="Arial"/>
              </a:rPr>
              <a:t>sociosanitarie</a:t>
            </a:r>
            <a:endParaRPr sz="1668" kern="0">
              <a:solidFill>
                <a:srgbClr val="000000"/>
              </a:solidFill>
              <a:latin typeface="Arial Narrow"/>
              <a:cs typeface="Arial Narrow"/>
              <a:sym typeface="Arial"/>
            </a:endParaRPr>
          </a:p>
          <a:p>
            <a:pPr marL="8145">
              <a:spcBef>
                <a:spcPts val="589"/>
              </a:spcBef>
              <a:buClr>
                <a:srgbClr val="000000"/>
              </a:buClr>
            </a:pPr>
            <a:r>
              <a:rPr sz="1155" b="1" kern="0" spc="-3" dirty="0">
                <a:solidFill>
                  <a:srgbClr val="000000"/>
                </a:solidFill>
                <a:latin typeface="Arial Narrow"/>
                <a:cs typeface="Arial Narrow"/>
                <a:sym typeface="Arial"/>
              </a:rPr>
              <a:t>Gruppo di </a:t>
            </a:r>
            <a:r>
              <a:rPr sz="1155" b="1" kern="0" dirty="0">
                <a:solidFill>
                  <a:srgbClr val="000000"/>
                </a:solidFill>
                <a:latin typeface="Arial Narrow"/>
                <a:cs typeface="Arial Narrow"/>
                <a:sym typeface="Arial"/>
              </a:rPr>
              <a:t>Lavoro </a:t>
            </a:r>
            <a:r>
              <a:rPr sz="1155" b="1" kern="0" spc="-3" dirty="0">
                <a:solidFill>
                  <a:srgbClr val="000000"/>
                </a:solidFill>
                <a:latin typeface="Arial Narrow"/>
                <a:cs typeface="Arial Narrow"/>
                <a:sym typeface="Arial"/>
              </a:rPr>
              <a:t>ISS Prevenzione </a:t>
            </a:r>
            <a:r>
              <a:rPr sz="1155" b="1" kern="0" dirty="0">
                <a:solidFill>
                  <a:srgbClr val="000000"/>
                </a:solidFill>
                <a:latin typeface="Arial Narrow"/>
                <a:cs typeface="Arial Narrow"/>
                <a:sym typeface="Arial"/>
              </a:rPr>
              <a:t>e Controllo </a:t>
            </a:r>
            <a:r>
              <a:rPr sz="1155" b="1" kern="0" spc="-3" dirty="0">
                <a:solidFill>
                  <a:srgbClr val="000000"/>
                </a:solidFill>
                <a:latin typeface="Arial Narrow"/>
                <a:cs typeface="Arial Narrow"/>
                <a:sym typeface="Arial"/>
              </a:rPr>
              <a:t>delle</a:t>
            </a:r>
            <a:r>
              <a:rPr sz="1155" b="1" kern="0" spc="-16" dirty="0">
                <a:solidFill>
                  <a:srgbClr val="000000"/>
                </a:solidFill>
                <a:latin typeface="Arial Narrow"/>
                <a:cs typeface="Arial Narrow"/>
                <a:sym typeface="Arial"/>
              </a:rPr>
              <a:t> </a:t>
            </a:r>
            <a:r>
              <a:rPr sz="1155" b="1" kern="0" spc="-3" dirty="0">
                <a:solidFill>
                  <a:srgbClr val="000000"/>
                </a:solidFill>
                <a:latin typeface="Arial Narrow"/>
                <a:cs typeface="Arial Narrow"/>
                <a:sym typeface="Arial"/>
              </a:rPr>
              <a:t>Infezioni</a:t>
            </a:r>
            <a:endParaRPr sz="1155" kern="0">
              <a:solidFill>
                <a:srgbClr val="000000"/>
              </a:solidFill>
              <a:latin typeface="Arial Narrow"/>
              <a:cs typeface="Arial Narrow"/>
              <a:sym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55531" y="4433997"/>
            <a:ext cx="1148837" cy="115416"/>
          </a:xfrm>
          <a:prstGeom prst="rect">
            <a:avLst/>
          </a:prstGeom>
          <a:solidFill>
            <a:srgbClr val="E7E6E6"/>
          </a:solidFill>
        </p:spPr>
        <p:txBody>
          <a:bodyPr vert="horz" wrap="square" lIns="0" tIns="0" rIns="0" bIns="0" rtlCol="0">
            <a:spAutoFit/>
          </a:bodyPr>
          <a:lstStyle/>
          <a:p>
            <a:pPr marL="111176">
              <a:lnSpc>
                <a:spcPts val="853"/>
              </a:lnSpc>
              <a:buClr>
                <a:srgbClr val="000000"/>
              </a:buClr>
            </a:pPr>
            <a:r>
              <a:rPr sz="769" b="1" kern="0" spc="-3" dirty="0">
                <a:solidFill>
                  <a:srgbClr val="000000"/>
                </a:solidFill>
                <a:latin typeface="Arial Narrow"/>
                <a:cs typeface="Arial Narrow"/>
                <a:sym typeface="Arial"/>
              </a:rPr>
              <a:t>Versione </a:t>
            </a:r>
            <a:r>
              <a:rPr sz="769" b="1" kern="0" dirty="0">
                <a:solidFill>
                  <a:srgbClr val="000000"/>
                </a:solidFill>
                <a:latin typeface="Arial Narrow"/>
                <a:cs typeface="Arial Narrow"/>
                <a:sym typeface="Arial"/>
              </a:rPr>
              <a:t>del 17 </a:t>
            </a:r>
            <a:r>
              <a:rPr sz="769" b="1" kern="0" spc="-3" dirty="0">
                <a:solidFill>
                  <a:srgbClr val="000000"/>
                </a:solidFill>
                <a:latin typeface="Arial Narrow"/>
                <a:cs typeface="Arial Narrow"/>
                <a:sym typeface="Arial"/>
              </a:rPr>
              <a:t>aprile</a:t>
            </a:r>
            <a:r>
              <a:rPr sz="769" b="1" kern="0" spc="-29" dirty="0">
                <a:solidFill>
                  <a:srgbClr val="000000"/>
                </a:solidFill>
                <a:latin typeface="Arial Narrow"/>
                <a:cs typeface="Arial Narrow"/>
                <a:sym typeface="Arial"/>
              </a:rPr>
              <a:t> </a:t>
            </a:r>
            <a:r>
              <a:rPr sz="769" b="1" kern="0" spc="-3" dirty="0">
                <a:solidFill>
                  <a:srgbClr val="000000"/>
                </a:solidFill>
                <a:latin typeface="Arial Narrow"/>
                <a:cs typeface="Arial Narrow"/>
                <a:sym typeface="Arial"/>
              </a:rPr>
              <a:t>2020</a:t>
            </a:r>
            <a:endParaRPr sz="769" kern="0">
              <a:solidFill>
                <a:srgbClr val="000000"/>
              </a:solidFill>
              <a:latin typeface="Arial Narrow"/>
              <a:cs typeface="Arial Narrow"/>
              <a:sym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96075" y="2250353"/>
            <a:ext cx="2103012" cy="153888"/>
          </a:xfrm>
          <a:prstGeom prst="rect">
            <a:avLst/>
          </a:prstGeom>
          <a:solidFill>
            <a:srgbClr val="585858"/>
          </a:solidFill>
        </p:spPr>
        <p:txBody>
          <a:bodyPr vert="horz" wrap="square" lIns="0" tIns="0" rIns="0" bIns="0" rtlCol="0">
            <a:spAutoFit/>
          </a:bodyPr>
          <a:lstStyle/>
          <a:p>
            <a:pPr marL="11402">
              <a:lnSpc>
                <a:spcPts val="1228"/>
              </a:lnSpc>
              <a:buClr>
                <a:srgbClr val="000000"/>
              </a:buClr>
            </a:pPr>
            <a:r>
              <a:rPr sz="1027" b="1" kern="0" spc="-3" dirty="0">
                <a:solidFill>
                  <a:srgbClr val="FFFFFF"/>
                </a:solidFill>
                <a:latin typeface="Arial Narrow"/>
                <a:cs typeface="Arial Narrow"/>
                <a:sym typeface="Arial"/>
              </a:rPr>
              <a:t>Rapporto </a:t>
            </a:r>
            <a:r>
              <a:rPr sz="1027" b="1" kern="0" spc="-7" dirty="0">
                <a:solidFill>
                  <a:srgbClr val="FFFFFF"/>
                </a:solidFill>
                <a:latin typeface="Arial Narrow"/>
                <a:cs typeface="Arial Narrow"/>
                <a:sym typeface="Arial"/>
              </a:rPr>
              <a:t>ISS </a:t>
            </a:r>
            <a:r>
              <a:rPr sz="1027" b="1" kern="0" spc="-3" dirty="0">
                <a:solidFill>
                  <a:srgbClr val="FFFFFF"/>
                </a:solidFill>
                <a:latin typeface="Arial Narrow"/>
                <a:cs typeface="Arial Narrow"/>
                <a:sym typeface="Arial"/>
              </a:rPr>
              <a:t>COVID-19 </a:t>
            </a:r>
            <a:r>
              <a:rPr sz="1027" b="1" kern="0" spc="-401" dirty="0">
                <a:solidFill>
                  <a:srgbClr val="FFFFFF"/>
                </a:solidFill>
                <a:cs typeface="Arial"/>
                <a:sym typeface="Arial"/>
              </a:rPr>
              <a:t></a:t>
            </a:r>
            <a:r>
              <a:rPr sz="1027" b="1" kern="0" spc="-48" dirty="0">
                <a:solidFill>
                  <a:srgbClr val="FFFFFF"/>
                </a:solidFill>
                <a:cs typeface="Arial"/>
                <a:sym typeface="Arial"/>
              </a:rPr>
              <a:t> </a:t>
            </a:r>
            <a:r>
              <a:rPr sz="1027" b="1" kern="0" spc="-3" dirty="0">
                <a:solidFill>
                  <a:srgbClr val="FFFFFF"/>
                </a:solidFill>
                <a:latin typeface="Arial Narrow"/>
                <a:cs typeface="Arial Narrow"/>
                <a:sym typeface="Arial"/>
              </a:rPr>
              <a:t>n. 4/2020</a:t>
            </a:r>
            <a:r>
              <a:rPr sz="1027" b="1" kern="0" spc="16" dirty="0">
                <a:solidFill>
                  <a:srgbClr val="FFFFFF"/>
                </a:solidFill>
                <a:latin typeface="Arial Narrow"/>
                <a:cs typeface="Arial Narrow"/>
                <a:sym typeface="Arial"/>
              </a:rPr>
              <a:t> </a:t>
            </a:r>
            <a:r>
              <a:rPr sz="1027" b="1" kern="0" spc="-3" dirty="0">
                <a:solidFill>
                  <a:srgbClr val="FFFFFF"/>
                </a:solidFill>
                <a:latin typeface="Arial Narrow"/>
                <a:cs typeface="Arial Narrow"/>
                <a:sym typeface="Arial"/>
              </a:rPr>
              <a:t>Rev.</a:t>
            </a:r>
            <a:endParaRPr sz="1027" kern="0">
              <a:solidFill>
                <a:srgbClr val="000000"/>
              </a:solidFill>
              <a:latin typeface="Arial Narrow"/>
              <a:cs typeface="Arial Narrow"/>
              <a:sym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35814" y="154101"/>
            <a:ext cx="2851527" cy="205458"/>
          </a:xfrm>
          <a:prstGeom prst="rect">
            <a:avLst/>
          </a:prstGeom>
        </p:spPr>
        <p:txBody>
          <a:bodyPr vert="horz" wrap="square" lIns="0" tIns="8145" rIns="0" bIns="0" rtlCol="0">
            <a:spAutoFit/>
          </a:bodyPr>
          <a:lstStyle/>
          <a:p>
            <a:pPr marL="8145">
              <a:spcBef>
                <a:spcPts val="64"/>
              </a:spcBef>
              <a:buClr>
                <a:srgbClr val="000000"/>
              </a:buClr>
            </a:pPr>
            <a:r>
              <a:rPr sz="641" kern="0" dirty="0">
                <a:solidFill>
                  <a:srgbClr val="FF0000"/>
                </a:solidFill>
                <a:latin typeface="Courier"/>
                <a:cs typeface="Courier"/>
                <a:sym typeface="Arial"/>
              </a:rPr>
              <a:t>0013468-18/04/2020-DGPRE-DGPRE-P - Allegato Utente 1</a:t>
            </a:r>
            <a:r>
              <a:rPr sz="641" kern="0" spc="-64" dirty="0">
                <a:solidFill>
                  <a:srgbClr val="FF0000"/>
                </a:solidFill>
                <a:latin typeface="Courier"/>
                <a:cs typeface="Courier"/>
                <a:sym typeface="Arial"/>
              </a:rPr>
              <a:t> </a:t>
            </a:r>
            <a:r>
              <a:rPr sz="641" kern="0" dirty="0">
                <a:solidFill>
                  <a:srgbClr val="FF0000"/>
                </a:solidFill>
                <a:latin typeface="Courier"/>
                <a:cs typeface="Courier"/>
                <a:sym typeface="Arial"/>
              </a:rPr>
              <a:t>(A01)</a:t>
            </a:r>
            <a:endParaRPr sz="641" kern="0">
              <a:solidFill>
                <a:srgbClr val="000000"/>
              </a:solidFill>
              <a:latin typeface="Courier"/>
              <a:cs typeface="Courier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12169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9B909441-A771-457A-B9C3-227D9D893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869" y="644379"/>
            <a:ext cx="1665972" cy="217556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787EB7CC-A9B2-49D1-AEE0-71CE5ABE1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150" y="2998433"/>
            <a:ext cx="4972479" cy="861135"/>
          </a:xfrm>
          <a:prstGeom prst="rect">
            <a:avLst/>
          </a:prstGeom>
        </p:spPr>
      </p:pic>
      <p:pic>
        <p:nvPicPr>
          <p:cNvPr id="8" name="Immagine 7" descr="Immagine che contiene testo&#10;&#10;Descrizione generata automaticamente">
            <a:extLst>
              <a:ext uri="{FF2B5EF4-FFF2-40B4-BE49-F238E27FC236}">
                <a16:creationId xmlns:a16="http://schemas.microsoft.com/office/drawing/2014/main" xmlns="" id="{D8777F94-26D3-4BB9-AF7E-6A4101CED1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4611" y="675157"/>
            <a:ext cx="3962013" cy="2041865"/>
          </a:xfrm>
          <a:prstGeom prst="rect">
            <a:avLst/>
          </a:prstGeom>
        </p:spPr>
      </p:pic>
      <p:pic>
        <p:nvPicPr>
          <p:cNvPr id="9" name="Immagine 29">
            <a:extLst>
              <a:ext uri="{FF2B5EF4-FFF2-40B4-BE49-F238E27FC236}">
                <a16:creationId xmlns:a16="http://schemas.microsoft.com/office/drawing/2014/main" xmlns="" id="{1037EBEE-01DF-44A5-90BA-8CAFD11ED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615" y="3731326"/>
            <a:ext cx="2352955" cy="1966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xmlns="" id="{F6A675B2-5C75-4176-8492-FB88FE0EDB33}"/>
              </a:ext>
            </a:extLst>
          </p:cNvPr>
          <p:cNvSpPr txBox="1"/>
          <p:nvPr/>
        </p:nvSpPr>
        <p:spPr>
          <a:xfrm>
            <a:off x="3658465" y="3429001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C00000"/>
                </a:solidFill>
                <a:cs typeface="Arial"/>
                <a:sym typeface="Arial"/>
              </a:rPr>
              <a:t>2019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xmlns="" id="{AA4804B5-018B-4D39-B645-5E5A8C09EDAA}"/>
              </a:ext>
            </a:extLst>
          </p:cNvPr>
          <p:cNvSpPr txBox="1"/>
          <p:nvPr/>
        </p:nvSpPr>
        <p:spPr>
          <a:xfrm>
            <a:off x="7268234" y="305825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C00000"/>
                </a:solidFill>
                <a:cs typeface="Arial"/>
                <a:sym typeface="Arial"/>
              </a:rPr>
              <a:t>2020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xmlns="" id="{1D53C5E8-DF3E-4E09-937B-E1F8A12FD43C}"/>
              </a:ext>
            </a:extLst>
          </p:cNvPr>
          <p:cNvSpPr txBox="1"/>
          <p:nvPr/>
        </p:nvSpPr>
        <p:spPr>
          <a:xfrm rot="10800000" flipV="1">
            <a:off x="6830288" y="3910789"/>
            <a:ext cx="41719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  <a:sym typeface="Arial"/>
              </a:rPr>
              <a:t>https://snlg.iss.it/wp-content/uploads/2020/07/Linee-di-indirizzo-SAN-PSAF-ANMDO.Rev102_SNLG-Buone-Pratiche.pdf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4754ECD7-2CA8-4F0C-AA2C-3540D7EA0CDB}"/>
              </a:ext>
            </a:extLst>
          </p:cNvPr>
          <p:cNvSpPr txBox="1"/>
          <p:nvPr/>
        </p:nvSpPr>
        <p:spPr>
          <a:xfrm>
            <a:off x="2551536" y="5871765"/>
            <a:ext cx="3448380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867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  <a:sym typeface="Arial"/>
              </a:rPr>
              <a:t>CONSENSUS CONFERENCE</a:t>
            </a:r>
          </a:p>
        </p:txBody>
      </p:sp>
    </p:spTree>
    <p:extLst>
      <p:ext uri="{BB962C8B-B14F-4D97-AF65-F5344CB8AC3E}">
        <p14:creationId xmlns:p14="http://schemas.microsoft.com/office/powerpoint/2010/main" val="3013735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xmlns="" id="{36112BEB-1AB7-484F-B3E2-898897711F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64" y="1386702"/>
            <a:ext cx="4012413" cy="4300663"/>
          </a:xfrm>
          <a:prstGeom prst="rect">
            <a:avLst/>
          </a:prstGeom>
        </p:spPr>
      </p:pic>
      <p:pic>
        <p:nvPicPr>
          <p:cNvPr id="5" name="Immagine 29">
            <a:extLst>
              <a:ext uri="{FF2B5EF4-FFF2-40B4-BE49-F238E27FC236}">
                <a16:creationId xmlns:a16="http://schemas.microsoft.com/office/drawing/2014/main" xmlns="" id="{CA831688-898F-42E9-A75A-04E7FBBDF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730" y="2701516"/>
            <a:ext cx="1999767" cy="167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67F2A63A-BA94-4CBF-8DF8-FBC9D0A233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7889" y="223521"/>
            <a:ext cx="3754587" cy="4645313"/>
          </a:xfrm>
          <a:prstGeom prst="rect">
            <a:avLst/>
          </a:prstGeom>
        </p:spPr>
      </p:pic>
      <p:pic>
        <p:nvPicPr>
          <p:cNvPr id="8" name="Immagine 7" descr="Immagine che contiene testo&#10;&#10;Descrizione generata automaticamente">
            <a:extLst>
              <a:ext uri="{FF2B5EF4-FFF2-40B4-BE49-F238E27FC236}">
                <a16:creationId xmlns:a16="http://schemas.microsoft.com/office/drawing/2014/main" xmlns="" id="{6B2CF95B-38F6-40D0-A10F-F298800E62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0324" y="4868832"/>
            <a:ext cx="3628259" cy="1869861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1234A84E-9A65-4A01-9EC0-6BD93E5D3085}"/>
              </a:ext>
            </a:extLst>
          </p:cNvPr>
          <p:cNvSpPr txBox="1"/>
          <p:nvPr/>
        </p:nvSpPr>
        <p:spPr>
          <a:xfrm>
            <a:off x="692459" y="5803761"/>
            <a:ext cx="5025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6CF6EA">
                    <a:lumMod val="50000"/>
                  </a:srgbClr>
                </a:solidFill>
                <a:cs typeface="Arial"/>
                <a:sym typeface="Arial"/>
              </a:rPr>
              <a:t>PARERE FAVOREVOLE DEL CONSIGLIO SUPERIORE DI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6CF6EA">
                    <a:lumMod val="50000"/>
                  </a:srgbClr>
                </a:solidFill>
                <a:cs typeface="Arial"/>
                <a:sym typeface="Arial"/>
              </a:rPr>
              <a:t>SANITA’ 29 MAGGIO 2020</a:t>
            </a:r>
          </a:p>
        </p:txBody>
      </p:sp>
    </p:spTree>
    <p:extLst>
      <p:ext uri="{BB962C8B-B14F-4D97-AF65-F5344CB8AC3E}">
        <p14:creationId xmlns:p14="http://schemas.microsoft.com/office/powerpoint/2010/main" val="34998471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Segnaposto contenuto 4">
            <a:extLst>
              <a:ext uri="{FF2B5EF4-FFF2-40B4-BE49-F238E27FC236}">
                <a16:creationId xmlns:a16="http://schemas.microsoft.com/office/drawing/2014/main" xmlns="" id="{CCA9E991-8C1B-4815-9F16-55D9179AA51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4503" y="1209539"/>
            <a:ext cx="1181100" cy="1181100"/>
          </a:xfrm>
        </p:spPr>
      </p:pic>
      <p:pic>
        <p:nvPicPr>
          <p:cNvPr id="15363" name="Immagine 6">
            <a:extLst>
              <a:ext uri="{FF2B5EF4-FFF2-40B4-BE49-F238E27FC236}">
                <a16:creationId xmlns:a16="http://schemas.microsoft.com/office/drawing/2014/main" xmlns="" id="{3007514B-4786-414E-8280-816241701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327" y="573834"/>
            <a:ext cx="1296988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Immagine 8">
            <a:extLst>
              <a:ext uri="{FF2B5EF4-FFF2-40B4-BE49-F238E27FC236}">
                <a16:creationId xmlns:a16="http://schemas.microsoft.com/office/drawing/2014/main" xmlns="" id="{156F823D-ED7B-4AD1-97E1-FB9ABFD40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4" t="30920" r="21622" b="30920"/>
          <a:stretch>
            <a:fillRect/>
          </a:stretch>
        </p:blipFill>
        <p:spPr bwMode="auto">
          <a:xfrm>
            <a:off x="4752788" y="225003"/>
            <a:ext cx="2271712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Immagine 10">
            <a:extLst>
              <a:ext uri="{FF2B5EF4-FFF2-40B4-BE49-F238E27FC236}">
                <a16:creationId xmlns:a16="http://schemas.microsoft.com/office/drawing/2014/main" xmlns="" id="{A51D0ACB-8F8F-4512-B9B6-ED0EB8AF2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235" y="1088822"/>
            <a:ext cx="1871663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Immagine 12">
            <a:extLst>
              <a:ext uri="{FF2B5EF4-FFF2-40B4-BE49-F238E27FC236}">
                <a16:creationId xmlns:a16="http://schemas.microsoft.com/office/drawing/2014/main" xmlns="" id="{1C3A2AD0-4FEB-42A1-80E3-ADC5A04BC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9335190" y="2120019"/>
            <a:ext cx="12573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Immagine 14">
            <a:extLst>
              <a:ext uri="{FF2B5EF4-FFF2-40B4-BE49-F238E27FC236}">
                <a16:creationId xmlns:a16="http://schemas.microsoft.com/office/drawing/2014/main" xmlns="" id="{3366FD2E-F47E-44FC-B191-30759B2B0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230" y="2654302"/>
            <a:ext cx="10795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Immagine 16">
            <a:extLst>
              <a:ext uri="{FF2B5EF4-FFF2-40B4-BE49-F238E27FC236}">
                <a16:creationId xmlns:a16="http://schemas.microsoft.com/office/drawing/2014/main" xmlns="" id="{2D6DC325-ACC4-493E-8110-F2233C86B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825" y="2654301"/>
            <a:ext cx="1223963" cy="96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Immagine 18">
            <a:extLst>
              <a:ext uri="{FF2B5EF4-FFF2-40B4-BE49-F238E27FC236}">
                <a16:creationId xmlns:a16="http://schemas.microsoft.com/office/drawing/2014/main" xmlns="" id="{DD940ADD-1167-4DB9-BD6D-E6B0C73FD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107" y="4581525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Immagine 20">
            <a:extLst>
              <a:ext uri="{FF2B5EF4-FFF2-40B4-BE49-F238E27FC236}">
                <a16:creationId xmlns:a16="http://schemas.microsoft.com/office/drawing/2014/main" xmlns="" id="{01D70B25-9976-4810-8405-0DBBB1D7C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3" y="3184528"/>
            <a:ext cx="1281113" cy="12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Immagine 22">
            <a:extLst>
              <a:ext uri="{FF2B5EF4-FFF2-40B4-BE49-F238E27FC236}">
                <a16:creationId xmlns:a16="http://schemas.microsoft.com/office/drawing/2014/main" xmlns="" id="{492080AF-328E-4B67-B9E1-0984C0464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759" y="3736978"/>
            <a:ext cx="1046163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Immagine 24">
            <a:extLst>
              <a:ext uri="{FF2B5EF4-FFF2-40B4-BE49-F238E27FC236}">
                <a16:creationId xmlns:a16="http://schemas.microsoft.com/office/drawing/2014/main" xmlns="" id="{B147F68B-578F-4591-8E7E-406B92076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316" y="4419844"/>
            <a:ext cx="15843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3" name="Immagine 26">
            <a:extLst>
              <a:ext uri="{FF2B5EF4-FFF2-40B4-BE49-F238E27FC236}">
                <a16:creationId xmlns:a16="http://schemas.microsoft.com/office/drawing/2014/main" xmlns="" id="{01A1A3BD-2B72-4359-AC3F-209F60179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446" y="4913728"/>
            <a:ext cx="1584325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Ovale 27">
            <a:extLst>
              <a:ext uri="{FF2B5EF4-FFF2-40B4-BE49-F238E27FC236}">
                <a16:creationId xmlns:a16="http://schemas.microsoft.com/office/drawing/2014/main" xmlns="" id="{B6CC5791-DF7C-46E5-87A0-731445FBDB5F}"/>
              </a:ext>
            </a:extLst>
          </p:cNvPr>
          <p:cNvSpPr/>
          <p:nvPr/>
        </p:nvSpPr>
        <p:spPr>
          <a:xfrm>
            <a:off x="8917730" y="5325237"/>
            <a:ext cx="1584325" cy="763587"/>
          </a:xfrm>
          <a:prstGeom prst="ellipse">
            <a:avLst/>
          </a:prstGeom>
          <a:solidFill>
            <a:srgbClr val="D5D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Font typeface="Arial"/>
              <a:buNone/>
              <a:defRPr/>
            </a:pPr>
            <a:r>
              <a:rPr lang="it-IT" sz="1400" b="1" kern="0" dirty="0" err="1">
                <a:solidFill>
                  <a:srgbClr val="00151F"/>
                </a:solidFill>
                <a:sym typeface="Arial"/>
              </a:rPr>
              <a:t>SIGoTeCo</a:t>
            </a:r>
            <a:endParaRPr lang="it-IT" sz="1400" b="1" kern="0" dirty="0">
              <a:solidFill>
                <a:srgbClr val="00151F"/>
              </a:solidFill>
              <a:sym typeface="Arial"/>
            </a:endParaRPr>
          </a:p>
        </p:txBody>
      </p:sp>
      <p:pic>
        <p:nvPicPr>
          <p:cNvPr id="15375" name="Immagine 29">
            <a:extLst>
              <a:ext uri="{FF2B5EF4-FFF2-40B4-BE49-F238E27FC236}">
                <a16:creationId xmlns:a16="http://schemas.microsoft.com/office/drawing/2014/main" xmlns="" id="{AAFBDD29-3D37-41AA-B15F-D39077D7E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933" y="2397873"/>
            <a:ext cx="2352955" cy="1966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6" name="Immagine 15">
            <a:extLst>
              <a:ext uri="{FF2B5EF4-FFF2-40B4-BE49-F238E27FC236}">
                <a16:creationId xmlns:a16="http://schemas.microsoft.com/office/drawing/2014/main" xmlns="" id="{F25CB80A-99E8-4E3D-BBC9-C545ED630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r="28455" b="1492"/>
          <a:stretch>
            <a:fillRect/>
          </a:stretch>
        </p:blipFill>
        <p:spPr bwMode="auto">
          <a:xfrm>
            <a:off x="3859846" y="6037596"/>
            <a:ext cx="3197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xmlns="" id="{98600EB6-9890-4801-AF75-B4DF6312789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9340" y="5412110"/>
            <a:ext cx="1036411" cy="135342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3012A73B-9FB7-42DD-9EEE-9C6A598393B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7991" y="3816353"/>
            <a:ext cx="3017783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724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BF2ED71E-B474-4025-98B2-04A88B4DF57B}"/>
              </a:ext>
            </a:extLst>
          </p:cNvPr>
          <p:cNvSpPr txBox="1">
            <a:spLocks/>
          </p:cNvSpPr>
          <p:nvPr/>
        </p:nvSpPr>
        <p:spPr>
          <a:xfrm>
            <a:off x="2743352" y="848264"/>
            <a:ext cx="6911291" cy="10833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spcBef>
                <a:spcPct val="0"/>
              </a:spcBef>
              <a:buNone/>
              <a:defRPr sz="3000" b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>
              <a:buClr>
                <a:srgbClr val="000000"/>
              </a:buClr>
              <a:buFont typeface="Arial"/>
              <a:buNone/>
            </a:pPr>
            <a:r>
              <a:rPr lang="it-IT" sz="3200" kern="0" dirty="0">
                <a:solidFill>
                  <a:srgbClr val="6CF6EA">
                    <a:lumMod val="50000"/>
                  </a:srgbClr>
                </a:solidFill>
                <a:sym typeface="Arial"/>
              </a:rPr>
              <a:t>Monitoraggio di efficacia della sanificazione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EA03C173-E799-402C-B019-B763B164D5B1}"/>
              </a:ext>
            </a:extLst>
          </p:cNvPr>
          <p:cNvSpPr txBox="1"/>
          <p:nvPr/>
        </p:nvSpPr>
        <p:spPr>
          <a:xfrm>
            <a:off x="2394075" y="2422023"/>
            <a:ext cx="32267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2800" b="1" kern="0" dirty="0">
                <a:solidFill>
                  <a:srgbClr val="960000"/>
                </a:solidFill>
                <a:latin typeface="Century Gothic" panose="020B0502020202020204" pitchFamily="34" charset="0"/>
                <a:cs typeface="Arial"/>
                <a:sym typeface="Arial"/>
              </a:rPr>
              <a:t>Indicatore di PROCESSO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it-IT" sz="2800" b="1" kern="0" dirty="0">
                <a:solidFill>
                  <a:srgbClr val="FFFFFF"/>
                </a:solidFill>
                <a:latin typeface="Century Gothic" panose="020B0502020202020204" pitchFamily="34" charset="0"/>
                <a:cs typeface="Arial"/>
                <a:sym typeface="Arial"/>
              </a:rPr>
              <a:t>Valuta il corretto svolgimento del processo produttivo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4FE10972-EF00-4BB9-B0F4-5F854EFE52BA}"/>
              </a:ext>
            </a:extLst>
          </p:cNvPr>
          <p:cNvSpPr txBox="1"/>
          <p:nvPr/>
        </p:nvSpPr>
        <p:spPr>
          <a:xfrm>
            <a:off x="6571131" y="2493741"/>
            <a:ext cx="39390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2800" b="1" kern="0" dirty="0">
                <a:solidFill>
                  <a:srgbClr val="960000"/>
                </a:solidFill>
                <a:latin typeface="Century Gothic" panose="020B0502020202020204" pitchFamily="34" charset="0"/>
                <a:cs typeface="Arial"/>
                <a:sym typeface="Arial"/>
              </a:rPr>
              <a:t>Indicatore di RISULTATO MICROBIOLOGICO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it-IT" sz="2800" b="1" kern="0" dirty="0">
                <a:solidFill>
                  <a:srgbClr val="FFFFFF"/>
                </a:solidFill>
                <a:latin typeface="Century Gothic" panose="020B0502020202020204" pitchFamily="34" charset="0"/>
                <a:cs typeface="Arial"/>
                <a:sym typeface="Arial"/>
              </a:rPr>
              <a:t>valuta il risultato finale del processo produttivo </a:t>
            </a:r>
          </a:p>
        </p:txBody>
      </p:sp>
      <p:sp>
        <p:nvSpPr>
          <p:cNvPr id="8" name="Freccia circolare a destra 7">
            <a:extLst>
              <a:ext uri="{FF2B5EF4-FFF2-40B4-BE49-F238E27FC236}">
                <a16:creationId xmlns:a16="http://schemas.microsoft.com/office/drawing/2014/main" xmlns="" id="{B5D2D612-69AA-467E-BAEF-94E8D119BC1E}"/>
              </a:ext>
            </a:extLst>
          </p:cNvPr>
          <p:cNvSpPr/>
          <p:nvPr/>
        </p:nvSpPr>
        <p:spPr>
          <a:xfrm rot="2504939">
            <a:off x="3275951" y="1277588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it-IT" sz="1400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9" name="Freccia circolare a sinistra 8">
            <a:extLst>
              <a:ext uri="{FF2B5EF4-FFF2-40B4-BE49-F238E27FC236}">
                <a16:creationId xmlns:a16="http://schemas.microsoft.com/office/drawing/2014/main" xmlns="" id="{325E4708-2AE5-4EBD-AC84-0005015B7740}"/>
              </a:ext>
            </a:extLst>
          </p:cNvPr>
          <p:cNvSpPr/>
          <p:nvPr/>
        </p:nvSpPr>
        <p:spPr>
          <a:xfrm rot="19833136">
            <a:off x="8059271" y="1366727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it-IT" sz="1400" kern="0">
              <a:solidFill>
                <a:srgbClr val="FFFFFF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65059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xmlns="" id="{67F765EA-B328-4018-92D4-032DAA676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202" y="888909"/>
            <a:ext cx="9938183" cy="824481"/>
          </a:xfrm>
        </p:spPr>
        <p:txBody>
          <a:bodyPr>
            <a:normAutofit/>
          </a:bodyPr>
          <a:lstStyle/>
          <a:p>
            <a:r>
              <a:rPr lang="it-IT" sz="2800" dirty="0"/>
              <a:t>LG ANMDO: SVILUPPI 2019-2020: STANDARDS TECNICI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FA895A5F-7DBD-43DE-B69D-A2CCDA2ACDA7}"/>
              </a:ext>
            </a:extLst>
          </p:cNvPr>
          <p:cNvSpPr txBox="1"/>
          <p:nvPr/>
        </p:nvSpPr>
        <p:spPr>
          <a:xfrm>
            <a:off x="1358284" y="1473693"/>
            <a:ext cx="864685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2800" b="1" i="1" kern="0" dirty="0">
                <a:solidFill>
                  <a:srgbClr val="C00000"/>
                </a:solidFill>
                <a:latin typeface="Calibri" panose="020F0502020204030204" pitchFamily="34" charset="0"/>
                <a:cs typeface="Arial"/>
                <a:sym typeface="Arial"/>
              </a:rPr>
              <a:t>Indicazioni e raccomandazioni relative agli standards tecnici del processo di sanificazione degli ambienti assistenziali sia ospedalieri che territoriali suggerendo criteri di </a:t>
            </a:r>
            <a:r>
              <a:rPr lang="it-IT" sz="2800" b="1" i="1" kern="0" dirty="0" err="1">
                <a:solidFill>
                  <a:srgbClr val="C00000"/>
                </a:solidFill>
                <a:latin typeface="Calibri" panose="020F0502020204030204" pitchFamily="34" charset="0"/>
                <a:cs typeface="Arial"/>
                <a:sym typeface="Arial"/>
              </a:rPr>
              <a:t>identificazione,applicazione</a:t>
            </a:r>
            <a:r>
              <a:rPr lang="it-IT" sz="2800" b="1" i="1" kern="0" dirty="0">
                <a:solidFill>
                  <a:srgbClr val="C00000"/>
                </a:solidFill>
                <a:latin typeface="Calibri" panose="020F0502020204030204" pitchFamily="34" charset="0"/>
                <a:cs typeface="Arial"/>
                <a:sym typeface="Arial"/>
              </a:rPr>
              <a:t> e Di impatto economico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it-IT" sz="2800" b="1" i="1" kern="0" dirty="0">
                <a:solidFill>
                  <a:srgbClr val="C00000"/>
                </a:solidFill>
                <a:latin typeface="Calibri" panose="020F0502020204030204" pitchFamily="34" charset="0"/>
                <a:cs typeface="Arial"/>
                <a:sym typeface="Arial"/>
              </a:rPr>
              <a:t>Nel documento vengono aggiornate </a:t>
            </a:r>
            <a:r>
              <a:rPr lang="it-IT" sz="2800" b="1" i="1" kern="0" dirty="0" err="1">
                <a:solidFill>
                  <a:srgbClr val="C00000"/>
                </a:solidFill>
                <a:latin typeface="Calibri" panose="020F0502020204030204" pitchFamily="34" charset="0"/>
                <a:cs typeface="Arial"/>
                <a:sym typeface="Arial"/>
              </a:rPr>
              <a:t>le“prestazioni</a:t>
            </a:r>
            <a:r>
              <a:rPr lang="it-IT" sz="2800" b="1" i="1" kern="0" dirty="0">
                <a:solidFill>
                  <a:srgbClr val="C00000"/>
                </a:solidFill>
                <a:latin typeface="Calibri" panose="020F0502020204030204" pitchFamily="34" charset="0"/>
                <a:cs typeface="Arial"/>
                <a:sym typeface="Arial"/>
              </a:rPr>
              <a:t> minime </a:t>
            </a:r>
            <a:r>
              <a:rPr lang="it-IT" sz="2800" b="1" i="1" kern="0" dirty="0" err="1">
                <a:solidFill>
                  <a:srgbClr val="C00000"/>
                </a:solidFill>
                <a:latin typeface="Calibri" panose="020F0502020204030204" pitchFamily="34" charset="0"/>
                <a:cs typeface="Arial"/>
                <a:sym typeface="Arial"/>
              </a:rPr>
              <a:t>richieste”in</a:t>
            </a:r>
            <a:r>
              <a:rPr lang="it-IT" sz="2800" b="1" i="1" kern="0" dirty="0">
                <a:solidFill>
                  <a:srgbClr val="C00000"/>
                </a:solidFill>
                <a:latin typeface="Calibri" panose="020F0502020204030204" pitchFamily="34" charset="0"/>
                <a:cs typeface="Arial"/>
                <a:sym typeface="Arial"/>
              </a:rPr>
              <a:t> ciascuna area e fornite indicazioni </a:t>
            </a:r>
            <a:r>
              <a:rPr lang="it-IT" sz="2800" b="1" i="1" kern="0" dirty="0" err="1">
                <a:solidFill>
                  <a:srgbClr val="C00000"/>
                </a:solidFill>
                <a:latin typeface="Calibri" panose="020F0502020204030204" pitchFamily="34" charset="0"/>
                <a:cs typeface="Arial"/>
                <a:sym typeface="Arial"/>
              </a:rPr>
              <a:t>di“frequenze</a:t>
            </a:r>
            <a:r>
              <a:rPr lang="it-IT" sz="2800" b="1" i="1" kern="0" dirty="0">
                <a:solidFill>
                  <a:srgbClr val="C00000"/>
                </a:solidFill>
                <a:latin typeface="Calibri" panose="020F0502020204030204" pitchFamily="34" charset="0"/>
                <a:cs typeface="Arial"/>
                <a:sym typeface="Arial"/>
              </a:rPr>
              <a:t> minime di intervento”.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it-IT" sz="2800" b="1" i="1" kern="0" dirty="0">
                <a:solidFill>
                  <a:srgbClr val="C00000"/>
                </a:solidFill>
                <a:latin typeface="Calibri" panose="020F0502020204030204" pitchFamily="34" charset="0"/>
                <a:cs typeface="Arial"/>
                <a:sym typeface="Arial"/>
              </a:rPr>
              <a:t>Nel luglio scorso il documento è stato aggiornato e condiviso con le Società scientifiche sulla base dell’esperienza </a:t>
            </a:r>
            <a:r>
              <a:rPr lang="it-IT" sz="2800" b="1" i="1" kern="0" dirty="0" err="1">
                <a:solidFill>
                  <a:srgbClr val="C00000"/>
                </a:solidFill>
                <a:latin typeface="Calibri" panose="020F0502020204030204" pitchFamily="34" charset="0"/>
                <a:cs typeface="Arial"/>
                <a:sym typeface="Arial"/>
              </a:rPr>
              <a:t>Covid</a:t>
            </a:r>
            <a:r>
              <a:rPr lang="it-IT" sz="2800" b="1" i="1" kern="0" dirty="0">
                <a:solidFill>
                  <a:srgbClr val="C00000"/>
                </a:solidFill>
                <a:latin typeface="Calibri" panose="020F0502020204030204" pitchFamily="34" charset="0"/>
                <a:cs typeface="Arial"/>
                <a:sym typeface="Arial"/>
              </a:rPr>
              <a:t>.</a:t>
            </a:r>
            <a:endParaRPr lang="it-IT" sz="2800" b="1" i="1" kern="0" dirty="0">
              <a:solidFill>
                <a:srgbClr val="C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99764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B8222844-44F4-43FC-9471-147BB84F2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6262" indent="0">
              <a:buNone/>
            </a:pPr>
            <a:r>
              <a:rPr lang="it-IT" sz="373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LINEE DI INDIRIZZO SUGLI STANDARDS TECNICI DELLA SANIFICAZIONE SONO STATI INSERITE IL 4 FEBBRAIO 2021 NEL SNLG ALLA VOCE BUONE PRATICHE, AD INTEGRAZIONE E COMPLETAMENTO DEL PROGETTO SANIFICAZIONE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E9946F12-853A-4D7E-8934-257BBC361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625" y="4890799"/>
            <a:ext cx="4972479" cy="86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932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1088B05-F36B-46BF-813A-C030DDC41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360800" cy="943267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200" b="1" spc="1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Le infezioni </a:t>
            </a:r>
            <a:r>
              <a:rPr lang="it-IT" sz="3200" b="1" spc="1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viralI</a:t>
            </a:r>
            <a:r>
              <a:rPr lang="it-IT" sz="3200" b="1" spc="1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CORRELATE ALL’ASSISTENZA</a:t>
            </a:r>
            <a:br>
              <a:rPr lang="it-IT" sz="3200" b="1" spc="1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3200" b="1" spc="1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(IVCA)</a:t>
            </a:r>
            <a:endParaRPr lang="it-IT" sz="6000" dirty="0">
              <a:solidFill>
                <a:srgbClr val="C00000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D1CF5C09-EDE5-4E2A-90F3-0F9F37A38B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sz="2400" b="1" spc="1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infezioni virali possono essere trasmesse, analogamente a quelle con altra eziologia microbica, attraverso aerosol respiratorio, contatto diretto con superfici e device contaminati, o contatto indiretto, ad esempio attraverso le mani contaminate degli operatori</a:t>
            </a:r>
          </a:p>
          <a:p>
            <a:r>
              <a:rPr lang="it-IT" sz="2400" b="1" spc="1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Poiché numerosi virus si trasmettono attraverso l’emissione di goccioline (</a:t>
            </a:r>
            <a:r>
              <a:rPr lang="it-IT" sz="2400" b="1" i="1" spc="1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droplets</a:t>
            </a:r>
            <a:r>
              <a:rPr lang="it-IT" sz="2400" b="1" spc="1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contaminate e hanno quindi una trasmissione prevalentemente aerogena, la contaminazione dell’aria appare di particolare importanza nella valutazione del rischio infettivo virale, oltre a quella della contaminazione delle superfici che possono entrare in contatto con il paziente. Nel monitoraggio ambientale della contaminazione virale, andrebbero quindi effettuate simultaneamente e </a:t>
            </a:r>
            <a:r>
              <a:rPr lang="it-IT" sz="2400" b="1" spc="1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routinariamente</a:t>
            </a:r>
            <a:r>
              <a:rPr lang="it-IT" sz="2400" b="1" spc="1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sia le analisi della contaminazione delle superfici (sia </a:t>
            </a:r>
            <a:r>
              <a:rPr lang="it-IT" sz="2400" b="1" i="1" spc="1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frequently</a:t>
            </a:r>
            <a:r>
              <a:rPr lang="it-IT" sz="2400" b="1" i="1" spc="1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hand </a:t>
            </a:r>
            <a:r>
              <a:rPr lang="it-IT" sz="2400" b="1" i="1" spc="1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touched</a:t>
            </a:r>
            <a:r>
              <a:rPr lang="it-IT" sz="2400" b="1" spc="1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che </a:t>
            </a:r>
            <a:r>
              <a:rPr lang="it-IT" sz="2400" b="1" i="1" spc="1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unfrequently</a:t>
            </a:r>
            <a:r>
              <a:rPr lang="it-IT" sz="2400" b="1" i="1" spc="1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hand </a:t>
            </a:r>
            <a:r>
              <a:rPr lang="it-IT" sz="2400" b="1" i="1" spc="1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touched</a:t>
            </a:r>
            <a:r>
              <a:rPr lang="it-IT" sz="2400" b="1" spc="1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che le analisi della qualità e livello di contaminazione dell’aria.</a:t>
            </a:r>
            <a:endParaRPr lang="it-IT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965976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3988527D-2ED3-4806-99A6-1C8AE3175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200" b="1" spc="1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Lavori recenti mostrano come durante la pandemia COVID-19, a causa delle procedure di pulizia e disinfezione particolarmente curate, si sia osservato un calo di infezioni respiratorie nosocomiali , confermando pertanto la correlazione tra contaminazione ambientale e rischio infettivo DI TIPO VIRALE  in ospedale</a:t>
            </a:r>
            <a:endParaRPr lang="it-IT" sz="3600" b="1" dirty="0">
              <a:solidFill>
                <a:schemeClr val="tx1"/>
              </a:solidFill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xmlns="" id="{5F42AE0C-E78F-4C8D-BC2A-5915D338E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189" y="504825"/>
            <a:ext cx="8610600" cy="1292225"/>
          </a:xfrm>
        </p:spPr>
        <p:txBody>
          <a:bodyPr>
            <a:normAutofit/>
          </a:bodyPr>
          <a:lstStyle/>
          <a:p>
            <a:pPr algn="ctr"/>
            <a:r>
              <a:rPr lang="it-IT" sz="3200" b="1" spc="1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Le infezioni virali CORRELATE ALL’ASSISTENZA</a:t>
            </a:r>
            <a:br>
              <a:rPr lang="it-IT" sz="3200" b="1" spc="1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3200" b="1" spc="1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(IVCA)</a:t>
            </a:r>
            <a:endParaRPr lang="it-IT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1136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35AD87EC-B42B-4F39-8763-05918BCC8B91}"/>
              </a:ext>
            </a:extLst>
          </p:cNvPr>
          <p:cNvSpPr txBox="1"/>
          <p:nvPr/>
        </p:nvSpPr>
        <p:spPr>
          <a:xfrm>
            <a:off x="410805" y="1707741"/>
            <a:ext cx="11102771" cy="1733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2133" b="1" kern="0" dirty="0">
                <a:solidFill>
                  <a:srgbClr val="FFFFFF"/>
                </a:solidFill>
                <a:cs typeface="Arial"/>
                <a:sym typeface="Arial"/>
              </a:rPr>
              <a:t>PROSSIMI AGGIORNAMENTI PREVISTI PER I DOCUMENTI ANMDO:</a:t>
            </a:r>
          </a:p>
          <a:p>
            <a:pPr marL="457189" indent="-457189">
              <a:buClr>
                <a:srgbClr val="000000"/>
              </a:buClr>
              <a:buFont typeface="Arial"/>
              <a:buAutoNum type="arabicPeriod"/>
            </a:pPr>
            <a:r>
              <a:rPr lang="it-IT" sz="2133" b="1" kern="0" dirty="0">
                <a:solidFill>
                  <a:srgbClr val="FFFFFF"/>
                </a:solidFill>
                <a:cs typeface="Arial"/>
                <a:sym typeface="Arial"/>
              </a:rPr>
              <a:t>STUDIO DELLA CONTAMINAZIONE VIRALE DELL’AMBIENTE</a:t>
            </a:r>
          </a:p>
          <a:p>
            <a:pPr marL="457189" indent="-457189">
              <a:buClr>
                <a:srgbClr val="000000"/>
              </a:buClr>
              <a:buFont typeface="Arial"/>
              <a:buAutoNum type="arabicPeriod"/>
            </a:pPr>
            <a:r>
              <a:rPr lang="it-IT" sz="2133" b="1" kern="0" dirty="0">
                <a:solidFill>
                  <a:srgbClr val="FFFFFF"/>
                </a:solidFill>
                <a:cs typeface="Arial"/>
                <a:sym typeface="Arial"/>
              </a:rPr>
              <a:t>STUDIO DI INDICATORI CORRELATI</a:t>
            </a:r>
          </a:p>
          <a:p>
            <a:pPr marL="457189" indent="-457189">
              <a:buClr>
                <a:srgbClr val="000000"/>
              </a:buClr>
              <a:buFont typeface="Arial"/>
              <a:buAutoNum type="arabicPeriod"/>
            </a:pPr>
            <a:r>
              <a:rPr lang="it-IT" sz="2133" b="1" kern="0" dirty="0">
                <a:solidFill>
                  <a:srgbClr val="FFFFFF"/>
                </a:solidFill>
                <a:cs typeface="Arial"/>
                <a:sym typeface="Arial"/>
              </a:rPr>
              <a:t>ALLINEAMENTO CON NUOVI STANDARDS TECNICI CORRELATI CON AGGIORNAMENTO DI NORME TECNICHE E LETTERATURA COVID CORRELATA</a:t>
            </a:r>
          </a:p>
        </p:txBody>
      </p:sp>
    </p:spTree>
    <p:extLst>
      <p:ext uri="{BB962C8B-B14F-4D97-AF65-F5344CB8AC3E}">
        <p14:creationId xmlns:p14="http://schemas.microsoft.com/office/powerpoint/2010/main" val="17600832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1"/>
          <p:cNvSpPr>
            <a:spLocks noChangeArrowheads="1"/>
          </p:cNvSpPr>
          <p:nvPr/>
        </p:nvSpPr>
        <p:spPr bwMode="auto">
          <a:xfrm>
            <a:off x="1460091" y="1385830"/>
            <a:ext cx="10146890" cy="7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fontAlgn="ctr">
              <a:lnSpc>
                <a:spcPct val="107000"/>
              </a:lnSpc>
            </a:pPr>
            <a:endParaRPr lang="it-IT" altLang="it-IT" sz="2000" kern="0" dirty="0" smtClean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 fontAlgn="ctr">
              <a:lnSpc>
                <a:spcPct val="107000"/>
              </a:lnSpc>
            </a:pPr>
            <a:endParaRPr lang="it-IT" altLang="it-IT" sz="2000" kern="0" dirty="0" smtClean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014" y="6369606"/>
            <a:ext cx="1267747" cy="488394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1790398" y="1264232"/>
            <a:ext cx="924328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800" b="1" dirty="0" smtClean="0">
                <a:solidFill>
                  <a:srgbClr val="1F497D"/>
                </a:solidFill>
                <a:latin typeface="+mj-lt"/>
                <a:ea typeface="Calibri" panose="020F0502020204030204" pitchFamily="34" charset="0"/>
              </a:rPr>
              <a:t>Tracciabilità e Certificazione </a:t>
            </a:r>
          </a:p>
          <a:p>
            <a:pPr algn="ctr"/>
            <a:r>
              <a:rPr lang="it-IT" sz="3800" b="1" dirty="0" smtClean="0">
                <a:solidFill>
                  <a:srgbClr val="1F497D"/>
                </a:solidFill>
                <a:latin typeface="+mj-lt"/>
                <a:ea typeface="Calibri" panose="020F0502020204030204" pitchFamily="34" charset="0"/>
              </a:rPr>
              <a:t>Digitale in </a:t>
            </a:r>
            <a:r>
              <a:rPr lang="it-IT" sz="3800" b="1" dirty="0" err="1" smtClean="0">
                <a:solidFill>
                  <a:srgbClr val="1F497D"/>
                </a:solidFill>
                <a:latin typeface="+mj-lt"/>
                <a:ea typeface="Calibri" panose="020F0502020204030204" pitchFamily="34" charset="0"/>
              </a:rPr>
              <a:t>Blockchain</a:t>
            </a:r>
            <a:r>
              <a:rPr lang="it-IT" sz="3800" b="1" dirty="0" smtClean="0">
                <a:solidFill>
                  <a:srgbClr val="1F497D"/>
                </a:solidFill>
                <a:latin typeface="+mj-lt"/>
                <a:ea typeface="Calibri" panose="020F0502020204030204" pitchFamily="34" charset="0"/>
              </a:rPr>
              <a:t> dell’Igiene Ambientale</a:t>
            </a:r>
            <a:endParaRPr lang="it-IT" sz="3800" b="1" dirty="0">
              <a:solidFill>
                <a:srgbClr val="1F497D"/>
              </a:solidFill>
              <a:latin typeface="+mj-lt"/>
              <a:ea typeface="Calibri" panose="020F0502020204030204" pitchFamily="34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371601" y="3104032"/>
            <a:ext cx="100808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una soluzione di utilità pratica per </a:t>
            </a:r>
            <a:r>
              <a:rPr lang="it-IT" sz="2000" b="1" dirty="0" smtClean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 organizzazioni sanitarie e le imprese del </a:t>
            </a:r>
            <a:r>
              <a:rPr lang="it-IT" sz="2000" b="1" dirty="0" err="1" smtClean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cleaning</a:t>
            </a:r>
            <a:r>
              <a:rPr lang="it-IT" sz="2000" b="1" dirty="0" smtClean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algn="ctr"/>
            <a:r>
              <a:rPr lang="it-IT" sz="2000" b="1" dirty="0" smtClean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 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il contrasto, il contenimento e la prevenzione della </a:t>
            </a:r>
            <a:r>
              <a:rPr lang="it-IT" sz="2000" b="1" dirty="0" smtClean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contaminazione microbiologica ambientale</a:t>
            </a:r>
          </a:p>
          <a:p>
            <a:pPr algn="ctr"/>
            <a:r>
              <a:rPr lang="it-IT" sz="2000" b="1" dirty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garanzia della salute, la sicurezza e il benessere di </a:t>
            </a:r>
            <a:r>
              <a:rPr lang="it-IT" sz="2000" b="1" dirty="0" smtClean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operatori e assistiti </a:t>
            </a:r>
          </a:p>
          <a:p>
            <a:pPr algn="ctr"/>
            <a:r>
              <a:rPr lang="it-IT" sz="2000" b="1" dirty="0" smtClean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nell’era dell’evoluzione digitale</a:t>
            </a:r>
            <a:endParaRPr lang="it-IT" sz="2000" b="1" dirty="0">
              <a:solidFill>
                <a:srgbClr val="1F497D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5150" y="4834609"/>
            <a:ext cx="2133785" cy="11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5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cheda 18"/>
          <p:cNvSpPr/>
          <p:nvPr/>
        </p:nvSpPr>
        <p:spPr>
          <a:xfrm>
            <a:off x="878981" y="934389"/>
            <a:ext cx="1952793" cy="678426"/>
          </a:xfrm>
          <a:prstGeom prst="flowChartPunchedCard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 smtClean="0">
                <a:solidFill>
                  <a:prstClr val="white"/>
                </a:solidFill>
                <a:latin typeface="Calibri Light" panose="020F0302020204030204"/>
              </a:rPr>
              <a:t>Sistema di Controllo IQC</a:t>
            </a:r>
          </a:p>
          <a:p>
            <a:pPr algn="ctr"/>
            <a:r>
              <a:rPr lang="it-IT" sz="1400" b="1" i="1" dirty="0">
                <a:solidFill>
                  <a:prstClr val="white"/>
                </a:solidFill>
                <a:latin typeface="Calibri Light" panose="020F0302020204030204"/>
              </a:rPr>
              <a:t>a</a:t>
            </a:r>
            <a:r>
              <a:rPr lang="it-IT" sz="1400" b="1" i="1" dirty="0" smtClean="0">
                <a:solidFill>
                  <a:prstClr val="white"/>
                </a:solidFill>
                <a:latin typeface="Calibri Light" panose="020F0302020204030204"/>
              </a:rPr>
              <a:t>pprovato</a:t>
            </a:r>
            <a:r>
              <a:rPr lang="it-IT" sz="1400" b="1" dirty="0" smtClean="0">
                <a:solidFill>
                  <a:prstClr val="white"/>
                </a:solidFill>
                <a:latin typeface="Calibri Light" panose="020F0302020204030204"/>
              </a:rPr>
              <a:t> ANMDO</a:t>
            </a:r>
          </a:p>
          <a:p>
            <a:pPr algn="ctr"/>
            <a:endParaRPr lang="it-IT" sz="1400" b="1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0891684" y="6380185"/>
            <a:ext cx="877756" cy="4451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1942869" y="1461193"/>
            <a:ext cx="7872184" cy="4865865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it-IT" sz="2000" b="1" dirty="0" smtClean="0">
                <a:solidFill>
                  <a:srgbClr val="1F497D"/>
                </a:solidFill>
                <a:latin typeface="Calibri Light" panose="020F0302020204030204"/>
              </a:rPr>
              <a:t>INDICATORI DI PROCESSO</a:t>
            </a:r>
          </a:p>
          <a:p>
            <a:pPr algn="ctr"/>
            <a:endParaRPr lang="it-IT" sz="1000" b="1" dirty="0">
              <a:solidFill>
                <a:srgbClr val="1F497D"/>
              </a:solidFill>
              <a:latin typeface="Calibri Light" panose="020F0302020204030204"/>
            </a:endParaRPr>
          </a:p>
          <a:p>
            <a:pPr marL="285750" indent="-285750">
              <a:buFont typeface="Calibri Light" panose="020F0302020204030204" pitchFamily="34" charset="0"/>
              <a:buChar char="&gt;"/>
              <a:defRPr/>
            </a:pPr>
            <a:r>
              <a:rPr lang="it-IT" b="1" dirty="0">
                <a:solidFill>
                  <a:srgbClr val="1F497D"/>
                </a:solidFill>
                <a:latin typeface="Calibri Light" panose="020F0302020204030204"/>
              </a:rPr>
              <a:t>organizzazione del servizio </a:t>
            </a:r>
            <a:r>
              <a:rPr lang="it-IT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(piano di lavoro e frequenza interventi </a:t>
            </a:r>
            <a:r>
              <a:rPr lang="it-IT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 funzione dell’area di rischio </a:t>
            </a:r>
            <a:r>
              <a:rPr lang="it-IT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 </a:t>
            </a:r>
            <a:r>
              <a:rPr lang="it-IT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 tipologia di elemento (critico/non)</a:t>
            </a:r>
          </a:p>
          <a:p>
            <a:pPr marL="285750" indent="-285750">
              <a:buFont typeface="Calibri Light" panose="020F0302020204030204" pitchFamily="34" charset="0"/>
              <a:buChar char="&gt;"/>
              <a:defRPr/>
            </a:pPr>
            <a:r>
              <a:rPr lang="it-IT" b="1" dirty="0">
                <a:solidFill>
                  <a:srgbClr val="1F497D"/>
                </a:solidFill>
                <a:latin typeface="Calibri Light" panose="020F0302020204030204"/>
              </a:rPr>
              <a:t>procedure e protocolli operativi </a:t>
            </a:r>
            <a:r>
              <a:rPr lang="it-IT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distinti per tipo di intervento (pulizia - detergenza – disinfezione </a:t>
            </a:r>
            <a:r>
              <a:rPr lang="it-IT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– decontaminazione – </a:t>
            </a:r>
            <a:r>
              <a:rPr lang="it-IT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sanificazione)</a:t>
            </a:r>
          </a:p>
          <a:p>
            <a:pPr marL="285750" indent="-285750">
              <a:buFont typeface="Calibri Light" panose="020F0302020204030204" pitchFamily="34" charset="0"/>
              <a:buChar char="&gt;"/>
              <a:defRPr/>
            </a:pPr>
            <a:r>
              <a:rPr lang="it-IT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dotazione e corretto </a:t>
            </a:r>
            <a:r>
              <a:rPr lang="it-IT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impiego </a:t>
            </a:r>
            <a:r>
              <a:rPr lang="it-IT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 </a:t>
            </a:r>
            <a:r>
              <a:rPr lang="it-IT" b="1" dirty="0">
                <a:solidFill>
                  <a:srgbClr val="1F497D"/>
                </a:solidFill>
                <a:latin typeface="Calibri Light" panose="020F0302020204030204"/>
              </a:rPr>
              <a:t>prodotti, materiali, attrezzature e macchinari </a:t>
            </a:r>
          </a:p>
          <a:p>
            <a:pPr marL="285750" indent="-285750">
              <a:buFont typeface="Calibri Light" panose="020F0302020204030204" pitchFamily="34" charset="0"/>
              <a:buChar char="&gt;"/>
              <a:defRPr/>
            </a:pPr>
            <a:r>
              <a:rPr lang="it-IT" b="1" dirty="0">
                <a:solidFill>
                  <a:srgbClr val="1F497D"/>
                </a:solidFill>
                <a:latin typeface="Calibri Light" panose="020F0302020204030204"/>
              </a:rPr>
              <a:t>lavatrice </a:t>
            </a:r>
            <a:r>
              <a:rPr lang="it-IT" dirty="0">
                <a:solidFill>
                  <a:prstClr val="black"/>
                </a:solidFill>
                <a:latin typeface="Calibri Light" panose="020F0302020204030204"/>
              </a:rPr>
              <a:t>per il </a:t>
            </a:r>
            <a:r>
              <a:rPr lang="it-IT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ricondizionamento dei panni</a:t>
            </a:r>
            <a:endParaRPr lang="it-IT" b="1" dirty="0">
              <a:solidFill>
                <a:srgbClr val="1F497D"/>
              </a:solidFill>
              <a:latin typeface="Calibri Light" panose="020F0302020204030204"/>
            </a:endParaRPr>
          </a:p>
          <a:p>
            <a:pPr marL="285750" indent="-285750">
              <a:buFont typeface="Calibri Light" panose="020F0302020204030204" pitchFamily="34" charset="0"/>
              <a:buChar char="&gt;"/>
              <a:defRPr/>
            </a:pPr>
            <a:r>
              <a:rPr lang="it-IT" b="1" dirty="0">
                <a:solidFill>
                  <a:srgbClr val="1F497D"/>
                </a:solidFill>
                <a:latin typeface="Calibri Light" panose="020F0302020204030204"/>
              </a:rPr>
              <a:t>formazione del personale </a:t>
            </a:r>
          </a:p>
          <a:p>
            <a:pPr>
              <a:defRPr/>
            </a:pPr>
            <a:endParaRPr lang="it-IT" sz="8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it-IT" sz="2000" b="1" dirty="0" smtClean="0">
                <a:solidFill>
                  <a:srgbClr val="1F497D"/>
                </a:solidFill>
                <a:latin typeface="Calibri Light"/>
              </a:rPr>
              <a:t>INDICATORI DI RISULTATO</a:t>
            </a:r>
          </a:p>
          <a:p>
            <a:pPr algn="ctr"/>
            <a:endParaRPr lang="it-IT" sz="1000" i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Symbol" panose="05050102010706020507" pitchFamily="18" charset="2"/>
              <a:buChar char=""/>
            </a:pPr>
            <a:r>
              <a:rPr lang="it-IT" dirty="0" smtClean="0">
                <a:solidFill>
                  <a:prstClr val="black"/>
                </a:solidFill>
                <a:latin typeface="Calibri Light" panose="020F0302020204030204"/>
              </a:rPr>
              <a:t>campionamento </a:t>
            </a:r>
            <a:r>
              <a:rPr lang="it-IT" dirty="0">
                <a:solidFill>
                  <a:prstClr val="black"/>
                </a:solidFill>
                <a:latin typeface="Calibri Light" panose="020F0302020204030204"/>
              </a:rPr>
              <a:t>microbiologico delle </a:t>
            </a:r>
            <a:r>
              <a:rPr lang="it-IT" b="1" dirty="0" smtClean="0">
                <a:solidFill>
                  <a:srgbClr val="1F497D"/>
                </a:solidFill>
                <a:latin typeface="Calibri Light" panose="020F0302020204030204"/>
              </a:rPr>
              <a:t>superfici </a:t>
            </a:r>
            <a:r>
              <a:rPr lang="it-IT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  <a:cs typeface="Calibri Light" panose="020F0302020204030204" pitchFamily="34" charset="0"/>
              </a:rPr>
              <a:t>con </a:t>
            </a:r>
            <a:r>
              <a:rPr lang="it-IT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  <a:cs typeface="Calibri Light" panose="020F0302020204030204" pitchFamily="34" charset="0"/>
              </a:rPr>
              <a:t>piastre da </a:t>
            </a:r>
            <a:r>
              <a:rPr lang="it-IT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  <a:cs typeface="Calibri Light" panose="020F0302020204030204" pitchFamily="34" charset="0"/>
              </a:rPr>
              <a:t>contatto</a:t>
            </a:r>
          </a:p>
          <a:p>
            <a:pPr marL="285750" indent="-285750">
              <a:buFont typeface="Symbol" panose="05050102010706020507" pitchFamily="18" charset="2"/>
              <a:buChar char=""/>
            </a:pPr>
            <a:r>
              <a:rPr lang="it-IT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  <a:cs typeface="Calibri Light" panose="020F0302020204030204" pitchFamily="34" charset="0"/>
              </a:rPr>
              <a:t>c</a:t>
            </a:r>
            <a:r>
              <a:rPr lang="it-IT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  <a:cs typeface="Calibri Light" panose="020F0302020204030204" pitchFamily="34" charset="0"/>
              </a:rPr>
              <a:t>ampionamento microbiologico di </a:t>
            </a:r>
            <a:r>
              <a:rPr lang="it-IT" b="1" dirty="0">
                <a:solidFill>
                  <a:srgbClr val="1F497D"/>
                </a:solidFill>
                <a:latin typeface="Calibri Light" panose="020F0302020204030204"/>
              </a:rPr>
              <a:t>elementi</a:t>
            </a:r>
            <a:r>
              <a:rPr lang="it-IT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  <a:cs typeface="Calibri Light" panose="020F0302020204030204" pitchFamily="34" charset="0"/>
              </a:rPr>
              <a:t> con tampone</a:t>
            </a:r>
          </a:p>
          <a:p>
            <a:pPr marL="285750" indent="-285750">
              <a:buFont typeface="Symbol" panose="05050102010706020507" pitchFamily="18" charset="2"/>
              <a:buChar char=""/>
            </a:pPr>
            <a:r>
              <a:rPr lang="it-IT" dirty="0" smtClean="0">
                <a:solidFill>
                  <a:prstClr val="black"/>
                </a:solidFill>
                <a:latin typeface="Calibri Light" panose="020F0302020204030204"/>
              </a:rPr>
              <a:t>campionamento </a:t>
            </a:r>
            <a:r>
              <a:rPr lang="it-IT" dirty="0">
                <a:solidFill>
                  <a:prstClr val="black"/>
                </a:solidFill>
                <a:latin typeface="Calibri Light" panose="020F0302020204030204"/>
              </a:rPr>
              <a:t>microbiologico </a:t>
            </a:r>
            <a:r>
              <a:rPr lang="it-IT" dirty="0" smtClean="0">
                <a:solidFill>
                  <a:prstClr val="black"/>
                </a:solidFill>
                <a:latin typeface="Calibri Light" panose="020F0302020204030204"/>
              </a:rPr>
              <a:t>dell’</a:t>
            </a:r>
            <a:r>
              <a:rPr lang="it-IT" b="1" dirty="0" smtClean="0">
                <a:solidFill>
                  <a:srgbClr val="1F497D"/>
                </a:solidFill>
                <a:latin typeface="Calibri Light" panose="020F0302020204030204"/>
              </a:rPr>
              <a:t>aria </a:t>
            </a:r>
            <a:endParaRPr lang="it-IT" dirty="0">
              <a:solidFill>
                <a:prstClr val="black"/>
              </a:solidFill>
              <a:latin typeface="Calibri Light" panose="020F0302020204030204"/>
            </a:endParaRPr>
          </a:p>
          <a:p>
            <a:pPr marL="285750" indent="-285750">
              <a:buFont typeface="Symbol" panose="05050102010706020507" pitchFamily="18" charset="2"/>
              <a:buChar char=""/>
            </a:pPr>
            <a:r>
              <a:rPr lang="it-IT" dirty="0">
                <a:solidFill>
                  <a:prstClr val="black"/>
                </a:solidFill>
                <a:latin typeface="Calibri Light" panose="020F0302020204030204"/>
              </a:rPr>
              <a:t>campionamento microbiologico su </a:t>
            </a:r>
            <a:r>
              <a:rPr lang="it-IT" b="1" dirty="0">
                <a:solidFill>
                  <a:srgbClr val="1F497D"/>
                </a:solidFill>
                <a:latin typeface="Calibri Light" panose="020F0302020204030204"/>
              </a:rPr>
              <a:t>tessile </a:t>
            </a:r>
            <a:r>
              <a:rPr lang="it-IT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  <a:cs typeface="Calibri Light" panose="020F0302020204030204" pitchFamily="34" charset="0"/>
              </a:rPr>
              <a:t>ricondizionato</a:t>
            </a:r>
          </a:p>
          <a:p>
            <a:pPr marL="285750" indent="-285750">
              <a:buFont typeface="Symbol" panose="05050102010706020507" pitchFamily="18" charset="2"/>
              <a:buChar char=""/>
            </a:pPr>
            <a:r>
              <a:rPr lang="it-IT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  <a:cs typeface="Calibri Light" panose="020F0302020204030204" pitchFamily="34" charset="0"/>
              </a:rPr>
              <a:t>efficientamento</a:t>
            </a:r>
            <a:r>
              <a:rPr lang="it-IT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  <a:cs typeface="Calibri Light" panose="020F0302020204030204" pitchFamily="34" charset="0"/>
              </a:rPr>
              <a:t> </a:t>
            </a:r>
            <a:r>
              <a:rPr lang="it-IT" b="1" dirty="0">
                <a:solidFill>
                  <a:srgbClr val="1F497D"/>
                </a:solidFill>
                <a:latin typeface="Calibri Light" panose="020F0302020204030204"/>
              </a:rPr>
              <a:t>energetico ed idrico</a:t>
            </a:r>
          </a:p>
          <a:p>
            <a:pPr marL="285750" indent="-285750">
              <a:buFont typeface="Symbol" panose="05050102010706020507" pitchFamily="18" charset="2"/>
              <a:buChar char=""/>
            </a:pPr>
            <a:r>
              <a:rPr lang="it-IT" b="1" dirty="0">
                <a:solidFill>
                  <a:srgbClr val="1F497D"/>
                </a:solidFill>
                <a:latin typeface="Calibri Light" panose="020F0302020204030204"/>
              </a:rPr>
              <a:t>qualità percepita</a:t>
            </a:r>
            <a:endParaRPr lang="it-IT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 Light" panose="020F0302020204030204"/>
            </a:endParaRPr>
          </a:p>
        </p:txBody>
      </p:sp>
      <p:sp>
        <p:nvSpPr>
          <p:cNvPr id="9" name="Titolo 1"/>
          <p:cNvSpPr>
            <a:spLocks noGrp="1"/>
          </p:cNvSpPr>
          <p:nvPr>
            <p:ph type="title"/>
          </p:nvPr>
        </p:nvSpPr>
        <p:spPr>
          <a:xfrm>
            <a:off x="364801" y="15811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Il Sistema di Controllo IQC dell’Igiene Ambientale </a:t>
            </a:r>
            <a:br>
              <a:rPr lang="it-IT" sz="3200" b="1" dirty="0" smtClean="0">
                <a:solidFill>
                  <a:srgbClr val="1F497D"/>
                </a:solidFill>
                <a:cs typeface="+mn-cs"/>
              </a:rPr>
            </a:br>
            <a:r>
              <a:rPr lang="it-IT" sz="3200" i="1" dirty="0" smtClean="0">
                <a:solidFill>
                  <a:srgbClr val="1F497D"/>
                </a:solidFill>
                <a:cs typeface="+mn-cs"/>
              </a:rPr>
              <a:t>approvato</a:t>
            </a:r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 A.N.M.D.O.</a:t>
            </a:r>
            <a:br>
              <a:rPr lang="it-IT" sz="3200" b="1" dirty="0" smtClean="0">
                <a:solidFill>
                  <a:srgbClr val="1F497D"/>
                </a:solidFill>
                <a:cs typeface="+mn-cs"/>
              </a:rPr>
            </a:br>
            <a:endParaRPr lang="it-IT" sz="1800" b="1" dirty="0">
              <a:solidFill>
                <a:srgbClr val="1F497D"/>
              </a:solidFill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1012" y="3604963"/>
            <a:ext cx="2041572" cy="2722095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9123167" y="6380185"/>
            <a:ext cx="24651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hlinkClick r:id="rId3"/>
              </a:rPr>
              <a:t>https://snlg.iss.it/?</a:t>
            </a:r>
            <a:r>
              <a:rPr lang="it-IT" dirty="0" smtClean="0">
                <a:hlinkClick r:id="rId3"/>
              </a:rPr>
              <a:t>cat=4</a:t>
            </a:r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8178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cheda 4"/>
          <p:cNvSpPr/>
          <p:nvPr/>
        </p:nvSpPr>
        <p:spPr>
          <a:xfrm>
            <a:off x="1762959" y="1250312"/>
            <a:ext cx="1952793" cy="678426"/>
          </a:xfrm>
          <a:prstGeom prst="flowChartPunchedCard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 smtClean="0">
                <a:solidFill>
                  <a:prstClr val="white"/>
                </a:solidFill>
                <a:latin typeface="Calibri Light" panose="020F0302020204030204"/>
              </a:rPr>
              <a:t>Atti nazionali, protocolli europei e internazionali </a:t>
            </a:r>
          </a:p>
          <a:p>
            <a:pPr algn="ctr"/>
            <a:endParaRPr lang="it-IT" sz="1400" b="1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1762959" y="94418"/>
            <a:ext cx="9637544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Il Modello dei Riferimenti Documentali </a:t>
            </a:r>
            <a:br>
              <a:rPr lang="it-IT" sz="3200" b="1" dirty="0" smtClean="0">
                <a:solidFill>
                  <a:srgbClr val="1F497D"/>
                </a:solidFill>
                <a:cs typeface="+mn-cs"/>
              </a:rPr>
            </a:br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in COVID-19</a:t>
            </a:r>
            <a:endParaRPr lang="it-IT" sz="1800" b="1" dirty="0">
              <a:solidFill>
                <a:srgbClr val="1F497D"/>
              </a:solidFill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Rettangolo arrotondato 14"/>
          <p:cNvSpPr/>
          <p:nvPr/>
        </p:nvSpPr>
        <p:spPr>
          <a:xfrm>
            <a:off x="2289408" y="1799275"/>
            <a:ext cx="9111095" cy="4505659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600" b="1" dirty="0">
                <a:solidFill>
                  <a:srgbClr val="1F497D"/>
                </a:solidFill>
                <a:latin typeface="Calibri Light"/>
              </a:rPr>
              <a:t>Protocollo di Regolamentazione </a:t>
            </a:r>
            <a:r>
              <a:rPr lang="it-IT" sz="17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- Covid-19 </a:t>
            </a:r>
            <a:r>
              <a:rPr lang="it-IT" sz="17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negli ambienti di </a:t>
            </a:r>
            <a:r>
              <a:rPr lang="it-IT" sz="17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lavoro, </a:t>
            </a:r>
            <a:r>
              <a:rPr lang="it-IT" sz="17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aggiornato al 24 aprile </a:t>
            </a:r>
            <a:r>
              <a:rPr lang="it-IT" sz="17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2020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600" b="1" dirty="0">
                <a:solidFill>
                  <a:srgbClr val="1F497D"/>
                </a:solidFill>
                <a:latin typeface="Calibri Light"/>
              </a:rPr>
              <a:t>Circolare Ministero della Salute n. 5443 </a:t>
            </a:r>
            <a:r>
              <a:rPr lang="it-IT" sz="17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del 22 febbraio 2020 - </a:t>
            </a:r>
            <a:r>
              <a:rPr lang="it-IT" sz="17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Covid</a:t>
            </a:r>
            <a:r>
              <a:rPr lang="it-IT" sz="17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 19. Nuove indicazioni e chiarimenti</a:t>
            </a:r>
            <a:endParaRPr lang="it-IT" sz="1700" dirty="0" smtClean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 Light" panose="020F0302020204030204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600" b="1" dirty="0">
                <a:solidFill>
                  <a:srgbClr val="1F497D"/>
                </a:solidFill>
                <a:latin typeface="Calibri Light"/>
              </a:rPr>
              <a:t>Circolare Ministero della Salute n. </a:t>
            </a:r>
            <a:r>
              <a:rPr lang="it-IT" sz="1600" b="1" dirty="0" smtClean="0">
                <a:solidFill>
                  <a:srgbClr val="1F497D"/>
                </a:solidFill>
                <a:latin typeface="Calibri Light"/>
              </a:rPr>
              <a:t>7644 </a:t>
            </a:r>
            <a:r>
              <a:rPr lang="it-IT" sz="17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del 22 maggio 2020 – </a:t>
            </a:r>
            <a:r>
              <a:rPr lang="it-IT" sz="17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Covid</a:t>
            </a:r>
            <a:r>
              <a:rPr lang="it-IT" sz="17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 19. Indicazioni per l’attuazione di misure contenitive del contagio da SARS-CoV-2 </a:t>
            </a:r>
            <a:r>
              <a:rPr lang="it-IT" sz="17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attraverso procedure </a:t>
            </a:r>
            <a:r>
              <a:rPr lang="it-IT" sz="17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di sanificazione di strutture non sanitarie (superfici, ambienti interni) </a:t>
            </a:r>
            <a:r>
              <a:rPr lang="it-IT" sz="17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e abbigliamento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1F497D"/>
                </a:solidFill>
                <a:latin typeface="Calibri Light"/>
              </a:rPr>
              <a:t>ECDS TECHINICAL REPORT </a:t>
            </a:r>
            <a:r>
              <a:rPr lang="en-US" sz="17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– Disinfection of environments in healthcare and non-healthcare settings contaminated with SARS-Cov-2 – </a:t>
            </a:r>
            <a:r>
              <a:rPr lang="en-US" sz="17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febbraio</a:t>
            </a:r>
            <a:r>
              <a:rPr lang="en-US" sz="17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 2020</a:t>
            </a:r>
            <a:endParaRPr lang="it-IT" sz="17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 Light" panose="020F0302020204030204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600" b="1" dirty="0" smtClean="0">
                <a:solidFill>
                  <a:srgbClr val="1F497D"/>
                </a:solidFill>
                <a:latin typeface="Calibri Light"/>
              </a:rPr>
              <a:t>Rapporto </a:t>
            </a:r>
            <a:r>
              <a:rPr lang="it-IT" sz="1600" b="1" dirty="0">
                <a:solidFill>
                  <a:srgbClr val="1F497D"/>
                </a:solidFill>
                <a:latin typeface="Calibri Light"/>
              </a:rPr>
              <a:t>ISS COVID-19 </a:t>
            </a:r>
            <a:r>
              <a:rPr lang="it-IT" sz="17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• n. 3/2020 – </a:t>
            </a:r>
            <a:r>
              <a:rPr lang="it-IT" sz="1600" b="1" dirty="0">
                <a:solidFill>
                  <a:srgbClr val="1F497D"/>
                </a:solidFill>
                <a:latin typeface="Calibri Light"/>
              </a:rPr>
              <a:t>gestione dei rifiuti urbani </a:t>
            </a:r>
            <a:r>
              <a:rPr lang="it-IT" sz="17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– versione del 31 marzo 2020 </a:t>
            </a:r>
            <a:endParaRPr lang="it-IT" sz="1700" dirty="0" smtClean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 Light" panose="020F0302020204030204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600" b="1" dirty="0">
                <a:solidFill>
                  <a:srgbClr val="1F497D"/>
                </a:solidFill>
                <a:latin typeface="Calibri Light"/>
              </a:rPr>
              <a:t>Rapporto ISS COVID-19 </a:t>
            </a:r>
            <a:r>
              <a:rPr lang="it-IT" sz="17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• n. 5/2020 Rev. </a:t>
            </a:r>
            <a:r>
              <a:rPr lang="it-IT" sz="17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2 – </a:t>
            </a:r>
            <a:r>
              <a:rPr lang="it-IT" sz="1600" b="1" dirty="0">
                <a:solidFill>
                  <a:srgbClr val="1F497D"/>
                </a:solidFill>
                <a:latin typeface="Calibri Light"/>
              </a:rPr>
              <a:t>gestione degli ambienti indoor </a:t>
            </a:r>
            <a:r>
              <a:rPr lang="it-IT" sz="17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–</a:t>
            </a:r>
            <a:r>
              <a:rPr lang="it-IT" sz="17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 versione </a:t>
            </a:r>
            <a:r>
              <a:rPr lang="it-IT" sz="17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del 25 maggio </a:t>
            </a:r>
            <a:r>
              <a:rPr lang="it-IT" sz="17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2020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600" b="1" dirty="0">
                <a:solidFill>
                  <a:srgbClr val="1F497D"/>
                </a:solidFill>
                <a:latin typeface="Calibri Light"/>
              </a:rPr>
              <a:t>Rapporto ISS COVID-19 </a:t>
            </a:r>
            <a:r>
              <a:rPr lang="it-IT" sz="17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• n. 19/2020 </a:t>
            </a:r>
            <a:r>
              <a:rPr lang="it-IT" sz="17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– </a:t>
            </a:r>
            <a:r>
              <a:rPr lang="it-IT" sz="1600" b="1" dirty="0">
                <a:solidFill>
                  <a:srgbClr val="1F497D"/>
                </a:solidFill>
                <a:latin typeface="Calibri Light"/>
              </a:rPr>
              <a:t>disinfettanti: </a:t>
            </a:r>
            <a:r>
              <a:rPr lang="it-IT" sz="1600" b="1" dirty="0" smtClean="0">
                <a:solidFill>
                  <a:srgbClr val="1F497D"/>
                </a:solidFill>
                <a:latin typeface="Calibri Light"/>
              </a:rPr>
              <a:t>presidi </a:t>
            </a:r>
            <a:r>
              <a:rPr lang="it-IT" sz="1600" b="1" dirty="0">
                <a:solidFill>
                  <a:srgbClr val="1F497D"/>
                </a:solidFill>
                <a:latin typeface="Calibri Light"/>
              </a:rPr>
              <a:t>medico chirurgici e biocidi </a:t>
            </a:r>
            <a:r>
              <a:rPr lang="it-IT" sz="17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– versione del </a:t>
            </a:r>
            <a:r>
              <a:rPr lang="it-IT" sz="17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13 luglio 2020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600" b="1" dirty="0">
                <a:solidFill>
                  <a:srgbClr val="1F497D"/>
                </a:solidFill>
                <a:latin typeface="Calibri Light"/>
              </a:rPr>
              <a:t>Rapporto ISS COVID-19 </a:t>
            </a:r>
            <a:r>
              <a:rPr lang="it-IT" sz="17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• n. 20/2020 – </a:t>
            </a:r>
            <a:r>
              <a:rPr lang="it-IT" sz="1600" b="1" dirty="0">
                <a:solidFill>
                  <a:srgbClr val="1F497D"/>
                </a:solidFill>
                <a:latin typeface="Calibri Light"/>
              </a:rPr>
              <a:t>sanificazione degli ambienti interni nel contesto sanitario e assistenziale </a:t>
            </a:r>
            <a:r>
              <a:rPr lang="it-IT" sz="17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– </a:t>
            </a:r>
            <a:r>
              <a:rPr lang="it-IT" sz="17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versione del </a:t>
            </a:r>
            <a:r>
              <a:rPr lang="it-IT" sz="17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Light" panose="020F0302020204030204"/>
              </a:rPr>
              <a:t>7 luglio 2020</a:t>
            </a:r>
          </a:p>
          <a:p>
            <a:endParaRPr lang="it-IT" sz="17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 Light" panose="020F0302020204030204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it-IT" sz="1700" dirty="0" smtClean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 Light" panose="020F0302020204030204"/>
            </a:endParaRPr>
          </a:p>
          <a:p>
            <a:pPr algn="just"/>
            <a:endParaRPr lang="it-IT" sz="1600" dirty="0" smtClean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 Light" panose="020F0302020204030204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16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 Light" panose="020F0302020204030204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2103023" y="6083313"/>
            <a:ext cx="1686063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27000">
              <a:schemeClr val="accent1"/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smtClean="0">
                <a:solidFill>
                  <a:srgbClr val="1F497D"/>
                </a:solidFill>
                <a:latin typeface="Calibri Light" panose="020F0302020204030204"/>
              </a:rPr>
              <a:t>PULIZIA E SANIFICAZIONE  AMBIENTALE</a:t>
            </a:r>
            <a:endParaRPr lang="it-IT" sz="1000" b="1" dirty="0">
              <a:solidFill>
                <a:srgbClr val="1F497D"/>
              </a:solidFill>
              <a:latin typeface="Calibri Light" panose="020F0302020204030204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396224" y="6359991"/>
            <a:ext cx="163118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27000">
              <a:schemeClr val="accent1"/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smtClean="0">
                <a:solidFill>
                  <a:srgbClr val="1F497D"/>
                </a:solidFill>
                <a:latin typeface="Calibri Light" panose="020F0302020204030204"/>
              </a:rPr>
              <a:t>MISURE </a:t>
            </a:r>
            <a:r>
              <a:rPr lang="it-IT" sz="1000" b="1" dirty="0">
                <a:solidFill>
                  <a:srgbClr val="1F497D"/>
                </a:solidFill>
                <a:latin typeface="Calibri Light" panose="020F0302020204030204"/>
              </a:rPr>
              <a:t>COMPORTAMENTALI</a:t>
            </a:r>
          </a:p>
        </p:txBody>
      </p:sp>
      <p:sp>
        <p:nvSpPr>
          <p:cNvPr id="3" name="Rettangolo 2"/>
          <p:cNvSpPr/>
          <p:nvPr/>
        </p:nvSpPr>
        <p:spPr>
          <a:xfrm>
            <a:off x="10891684" y="6380185"/>
            <a:ext cx="877756" cy="4451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44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838200" y="7753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Il Modello di Digitalizzazione </a:t>
            </a:r>
            <a:br>
              <a:rPr lang="it-IT" sz="3200" b="1" dirty="0" smtClean="0">
                <a:solidFill>
                  <a:srgbClr val="1F497D"/>
                </a:solidFill>
                <a:cs typeface="+mn-cs"/>
              </a:rPr>
            </a:br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in </a:t>
            </a:r>
            <a:r>
              <a:rPr lang="it-IT" sz="3200" b="1" dirty="0" err="1" smtClean="0">
                <a:solidFill>
                  <a:srgbClr val="1F497D"/>
                </a:solidFill>
                <a:cs typeface="+mn-cs"/>
              </a:rPr>
              <a:t>Health</a:t>
            </a:r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 4.0 – Transizione 4.0</a:t>
            </a:r>
            <a:endParaRPr lang="it-IT" sz="4000" b="1" dirty="0"/>
          </a:p>
        </p:txBody>
      </p:sp>
      <p:pic>
        <p:nvPicPr>
          <p:cNvPr id="23" name="Immagin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1305234" y="1524670"/>
            <a:ext cx="1027962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>
                <a:solidFill>
                  <a:srgbClr val="1F497D"/>
                </a:solidFill>
                <a:latin typeface="Calibri Light"/>
              </a:rPr>
              <a:t>Sistemi SW GDPR </a:t>
            </a:r>
            <a:r>
              <a:rPr lang="it-IT" b="1" dirty="0" err="1" smtClean="0">
                <a:solidFill>
                  <a:srgbClr val="1F497D"/>
                </a:solidFill>
                <a:latin typeface="Calibri Light"/>
              </a:rPr>
              <a:t>Compliant</a:t>
            </a:r>
            <a:r>
              <a:rPr lang="it-IT" b="1" dirty="0" smtClean="0">
                <a:solidFill>
                  <a:srgbClr val="1F497D"/>
                </a:solidFill>
                <a:latin typeface="Calibri Light"/>
              </a:rPr>
              <a:t>: </a:t>
            </a:r>
            <a:r>
              <a:rPr lang="it-IT" dirty="0" smtClean="0">
                <a:solidFill>
                  <a:prstClr val="black"/>
                </a:solidFill>
                <a:latin typeface="Calibri Light"/>
              </a:rPr>
              <a:t>conformità al regolamento (UE) N. 2016/679 in materia di trattamento dei dati personali e privacy</a:t>
            </a:r>
          </a:p>
          <a:p>
            <a:pPr algn="just"/>
            <a:endParaRPr lang="it-IT" sz="800" b="1" dirty="0">
              <a:solidFill>
                <a:srgbClr val="1F497D"/>
              </a:solidFill>
              <a:latin typeface="Calibri Light"/>
            </a:endParaRPr>
          </a:p>
          <a:p>
            <a:pPr algn="just"/>
            <a:r>
              <a:rPr lang="it-IT" b="1" dirty="0" smtClean="0">
                <a:solidFill>
                  <a:srgbClr val="1F497D"/>
                </a:solidFill>
                <a:latin typeface="Calibri Light"/>
              </a:rPr>
              <a:t>Sistemi SW Interoperabili</a:t>
            </a:r>
            <a:r>
              <a:rPr lang="it-IT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it-IT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capacità di </a:t>
            </a:r>
            <a:r>
              <a:rPr lang="it-IT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interfacciarsi con tutti gli applicativi attraverso </a:t>
            </a:r>
            <a:r>
              <a:rPr lang="it-IT" b="1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API</a:t>
            </a:r>
            <a:r>
              <a:rPr lang="it-IT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it-IT" i="1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(Application Programming Interface) </a:t>
            </a:r>
            <a:r>
              <a:rPr lang="it-IT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in modalità Machine to Machine e accesso con sistema </a:t>
            </a:r>
            <a:r>
              <a:rPr lang="it-IT" b="1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SSO</a:t>
            </a:r>
            <a:r>
              <a:rPr lang="it-IT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i="1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(Single </a:t>
            </a:r>
            <a:r>
              <a:rPr lang="it-IT" i="1" dirty="0" err="1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sign</a:t>
            </a:r>
            <a:r>
              <a:rPr lang="it-IT" i="1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-on</a:t>
            </a:r>
            <a:r>
              <a:rPr lang="it-IT" i="1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it-IT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che consente </a:t>
            </a:r>
            <a:r>
              <a:rPr lang="it-IT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ad un utente di effettuare un'unica autenticazione valida per più sistemi software o risorse informatiche alle quali è </a:t>
            </a:r>
            <a:r>
              <a:rPr lang="it-IT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abilitato </a:t>
            </a:r>
            <a:endParaRPr lang="it-IT" sz="400" dirty="0" smtClean="0">
              <a:solidFill>
                <a:srgbClr val="000000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it-IT" sz="800" dirty="0">
              <a:solidFill>
                <a:srgbClr val="000000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it-IT" b="1" dirty="0" smtClean="0">
                <a:solidFill>
                  <a:srgbClr val="1F497D"/>
                </a:solidFill>
                <a:latin typeface="Calibri Light"/>
              </a:rPr>
              <a:t>Sistemi Data Integration:</a:t>
            </a:r>
            <a:r>
              <a:rPr lang="it-IT" dirty="0">
                <a:solidFill>
                  <a:srgbClr val="222222"/>
                </a:solidFill>
                <a:latin typeface="Calibri Light"/>
              </a:rPr>
              <a:t> </a:t>
            </a:r>
            <a:r>
              <a:rPr lang="it-IT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capacità di integrare dati provenienti </a:t>
            </a:r>
            <a:r>
              <a:rPr lang="it-IT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da diverse </a:t>
            </a:r>
            <a:r>
              <a:rPr lang="it-IT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sorgenti informative per </a:t>
            </a:r>
            <a:r>
              <a:rPr lang="it-IT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fornire all'utente una visione unificata </a:t>
            </a:r>
            <a:r>
              <a:rPr lang="it-IT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dei dati attraverso una singola interfaccia</a:t>
            </a:r>
          </a:p>
          <a:p>
            <a:pPr algn="just"/>
            <a:endParaRPr lang="it-IT" sz="800" dirty="0">
              <a:solidFill>
                <a:prstClr val="black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it-IT" b="1" dirty="0">
                <a:solidFill>
                  <a:srgbClr val="1F497D"/>
                </a:solidFill>
                <a:latin typeface="Calibri Light"/>
              </a:rPr>
              <a:t>Sistemi di </a:t>
            </a:r>
            <a:r>
              <a:rPr lang="it-IT" b="1" dirty="0" smtClean="0">
                <a:solidFill>
                  <a:srgbClr val="1F497D"/>
                </a:solidFill>
                <a:latin typeface="Calibri Light"/>
              </a:rPr>
              <a:t>Business Intelligence</a:t>
            </a:r>
            <a:r>
              <a:rPr lang="it-IT" b="1" dirty="0">
                <a:solidFill>
                  <a:srgbClr val="1F497D"/>
                </a:solidFill>
                <a:latin typeface="Calibri Light"/>
              </a:rPr>
              <a:t> </a:t>
            </a:r>
            <a:r>
              <a:rPr lang="it-IT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it-IT" b="1" dirty="0">
                <a:solidFill>
                  <a:srgbClr val="1F497D"/>
                </a:solidFill>
                <a:latin typeface="Calibri Light"/>
              </a:rPr>
              <a:t>Data </a:t>
            </a:r>
            <a:r>
              <a:rPr lang="it-IT" b="1" dirty="0" err="1" smtClean="0">
                <a:solidFill>
                  <a:srgbClr val="1F497D"/>
                </a:solidFill>
                <a:latin typeface="Calibri Light"/>
              </a:rPr>
              <a:t>Visualization</a:t>
            </a:r>
            <a:r>
              <a:rPr lang="it-IT" b="1" dirty="0">
                <a:solidFill>
                  <a:srgbClr val="1F497D"/>
                </a:solidFill>
                <a:latin typeface="Calibri Light"/>
              </a:rPr>
              <a:t>: </a:t>
            </a:r>
            <a:r>
              <a:rPr lang="it-IT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capacità di elaborazione visiva di grandi quantità di dati </a:t>
            </a:r>
            <a:r>
              <a:rPr lang="it-IT" i="1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(Big Data) </a:t>
            </a:r>
            <a:r>
              <a:rPr lang="it-IT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per renderli significativi </a:t>
            </a:r>
            <a:r>
              <a:rPr lang="it-IT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e “parlanti</a:t>
            </a:r>
            <a:r>
              <a:rPr lang="it-IT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” ovvero fruibili al management aziendale </a:t>
            </a:r>
          </a:p>
          <a:p>
            <a:pPr algn="just"/>
            <a:endParaRPr lang="it-IT" sz="800" dirty="0">
              <a:solidFill>
                <a:prstClr val="black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it-IT" b="1" dirty="0">
                <a:solidFill>
                  <a:srgbClr val="1F497D"/>
                </a:solidFill>
                <a:latin typeface="Calibri Light"/>
              </a:rPr>
              <a:t>Strumenti digitali con Infrastruttura Tecnologica Open (OBI</a:t>
            </a:r>
            <a:r>
              <a:rPr lang="it-IT" b="1" dirty="0" smtClean="0">
                <a:solidFill>
                  <a:srgbClr val="1F497D"/>
                </a:solidFill>
                <a:latin typeface="Calibri Light"/>
              </a:rPr>
              <a:t>): </a:t>
            </a:r>
            <a:r>
              <a:rPr lang="it-IT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codifica </a:t>
            </a:r>
            <a:r>
              <a:rPr lang="it-IT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digitale delle performance dei servizi e delle competenze delle persone per comunicazioni sintetiche ed </a:t>
            </a:r>
            <a:r>
              <a:rPr lang="it-IT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intellegibili</a:t>
            </a:r>
            <a:endParaRPr lang="it-IT" sz="800" dirty="0" smtClean="0">
              <a:solidFill>
                <a:prstClr val="black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it-IT" sz="800" dirty="0">
              <a:solidFill>
                <a:prstClr val="black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it-IT" b="1" dirty="0">
                <a:solidFill>
                  <a:srgbClr val="1F497D"/>
                </a:solidFill>
                <a:latin typeface="Calibri Light"/>
              </a:rPr>
              <a:t>Sistemi SW </a:t>
            </a:r>
            <a:r>
              <a:rPr lang="it-IT" b="1" dirty="0" smtClean="0">
                <a:solidFill>
                  <a:srgbClr val="1F497D"/>
                </a:solidFill>
                <a:latin typeface="Calibri Light"/>
              </a:rPr>
              <a:t>disponibili in formato APP: </a:t>
            </a:r>
            <a:r>
              <a:rPr lang="it-IT" dirty="0" smtClean="0">
                <a:solidFill>
                  <a:prstClr val="black"/>
                </a:solidFill>
                <a:latin typeface="Calibri Light"/>
              </a:rPr>
              <a:t>accessibili da tutti i dispositivi mobile e a portata di </a:t>
            </a:r>
            <a:r>
              <a:rPr lang="it-IT" dirty="0" err="1" smtClean="0">
                <a:solidFill>
                  <a:prstClr val="black"/>
                </a:solidFill>
                <a:latin typeface="Calibri Light"/>
              </a:rPr>
              <a:t>clik</a:t>
            </a:r>
            <a:endParaRPr lang="it-IT" dirty="0">
              <a:solidFill>
                <a:prstClr val="black"/>
              </a:solidFill>
            </a:endParaRPr>
          </a:p>
          <a:p>
            <a:pPr algn="just"/>
            <a:endParaRPr lang="it-IT" sz="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53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1"/>
          <p:cNvSpPr>
            <a:spLocks noChangeArrowheads="1"/>
          </p:cNvSpPr>
          <p:nvPr/>
        </p:nvSpPr>
        <p:spPr bwMode="auto">
          <a:xfrm>
            <a:off x="1290484" y="1378949"/>
            <a:ext cx="10146890" cy="7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fontAlgn="ctr">
              <a:lnSpc>
                <a:spcPct val="107000"/>
              </a:lnSpc>
            </a:pPr>
            <a:endParaRPr lang="it-IT" altLang="it-IT" sz="2000" kern="0" dirty="0" smtClean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 fontAlgn="ctr">
              <a:lnSpc>
                <a:spcPct val="107000"/>
              </a:lnSpc>
            </a:pPr>
            <a:endParaRPr lang="it-IT" altLang="it-IT" sz="2000" kern="0" dirty="0" smtClean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026825" y="1080072"/>
            <a:ext cx="1064301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solidFill>
                  <a:prstClr val="black"/>
                </a:solidFill>
                <a:latin typeface="Calibri Light"/>
              </a:rPr>
              <a:t> </a:t>
            </a:r>
          </a:p>
          <a:p>
            <a:pPr algn="ctr"/>
            <a:r>
              <a:rPr lang="it-IT" b="1" dirty="0">
                <a:solidFill>
                  <a:srgbClr val="1F497D"/>
                </a:solidFill>
                <a:latin typeface="Calibri Light"/>
              </a:rPr>
              <a:t>il rischio per il paziente di contrarre infezioni in ospedale dipende </a:t>
            </a:r>
            <a:endParaRPr lang="it-IT" b="1" dirty="0" smtClean="0">
              <a:solidFill>
                <a:srgbClr val="1F497D"/>
              </a:solidFill>
              <a:latin typeface="Calibri Light"/>
            </a:endParaRPr>
          </a:p>
          <a:p>
            <a:pPr algn="ctr"/>
            <a:r>
              <a:rPr lang="it-IT" b="1" dirty="0" smtClean="0">
                <a:solidFill>
                  <a:srgbClr val="1F497D"/>
                </a:solidFill>
                <a:latin typeface="Calibri Light"/>
              </a:rPr>
              <a:t>sia </a:t>
            </a:r>
            <a:r>
              <a:rPr lang="it-IT" b="1" dirty="0">
                <a:solidFill>
                  <a:srgbClr val="1F497D"/>
                </a:solidFill>
                <a:latin typeface="Calibri Light"/>
              </a:rPr>
              <a:t>dalle pratiche mediche che lo interessano, sia dal grado di sicurezza igienica dell’ambiente che lo </a:t>
            </a:r>
            <a:r>
              <a:rPr lang="it-IT" b="1" dirty="0" smtClean="0">
                <a:solidFill>
                  <a:srgbClr val="1F497D"/>
                </a:solidFill>
                <a:latin typeface="Calibri Light"/>
              </a:rPr>
              <a:t>circonda</a:t>
            </a:r>
          </a:p>
          <a:p>
            <a:pPr algn="ctr"/>
            <a:endParaRPr lang="it-IT" dirty="0">
              <a:solidFill>
                <a:prstClr val="black"/>
              </a:solidFill>
              <a:latin typeface="Calibri Light"/>
            </a:endParaRPr>
          </a:p>
          <a:p>
            <a:pPr algn="just"/>
            <a:r>
              <a:rPr lang="it-IT" b="1" dirty="0">
                <a:solidFill>
                  <a:srgbClr val="1F497D"/>
                </a:solidFill>
                <a:latin typeface="Calibri Light"/>
              </a:rPr>
              <a:t>L</a:t>
            </a:r>
            <a:r>
              <a:rPr lang="it-IT" b="1" dirty="0" smtClean="0">
                <a:solidFill>
                  <a:srgbClr val="1F497D"/>
                </a:solidFill>
                <a:latin typeface="Calibri Light"/>
              </a:rPr>
              <a:t>’approccio </a:t>
            </a:r>
            <a:r>
              <a:rPr lang="it-IT" b="1" dirty="0">
                <a:solidFill>
                  <a:srgbClr val="1F497D"/>
                </a:solidFill>
                <a:latin typeface="Calibri Light"/>
              </a:rPr>
              <a:t>IQC </a:t>
            </a:r>
            <a:r>
              <a:rPr lang="it-IT" dirty="0" smtClean="0">
                <a:solidFill>
                  <a:prstClr val="black"/>
                </a:solidFill>
                <a:latin typeface="Calibri Light"/>
              </a:rPr>
              <a:t>è volto a favorire un </a:t>
            </a:r>
            <a:r>
              <a:rPr lang="it-IT" dirty="0">
                <a:solidFill>
                  <a:prstClr val="black"/>
                </a:solidFill>
                <a:latin typeface="Calibri Light"/>
              </a:rPr>
              <a:t>rapporto di </a:t>
            </a:r>
            <a:r>
              <a:rPr lang="it-IT" b="1" dirty="0">
                <a:solidFill>
                  <a:srgbClr val="1F497D"/>
                </a:solidFill>
                <a:latin typeface="Calibri Light"/>
              </a:rPr>
              <a:t>partnership cliente-fornitore </a:t>
            </a:r>
            <a:r>
              <a:rPr lang="it-IT" dirty="0" smtClean="0">
                <a:solidFill>
                  <a:prstClr val="black"/>
                </a:solidFill>
                <a:latin typeface="Calibri Light"/>
              </a:rPr>
              <a:t>per la prevenzione del </a:t>
            </a:r>
            <a:r>
              <a:rPr lang="it-IT" b="1" dirty="0">
                <a:solidFill>
                  <a:srgbClr val="1F497D"/>
                </a:solidFill>
                <a:latin typeface="Calibri Light"/>
              </a:rPr>
              <a:t>rischio clinico ed infettivo </a:t>
            </a:r>
            <a:r>
              <a:rPr lang="it-IT" dirty="0" smtClean="0">
                <a:solidFill>
                  <a:prstClr val="black"/>
                </a:solidFill>
                <a:latin typeface="Calibri Light"/>
              </a:rPr>
              <a:t>per il paziente, il </a:t>
            </a:r>
            <a:r>
              <a:rPr lang="it-IT" b="1" dirty="0">
                <a:solidFill>
                  <a:srgbClr val="1F497D"/>
                </a:solidFill>
                <a:latin typeface="Calibri Light"/>
              </a:rPr>
              <a:t>rischio fisico, chimico e biologico </a:t>
            </a:r>
            <a:r>
              <a:rPr lang="it-IT" dirty="0" smtClean="0">
                <a:solidFill>
                  <a:prstClr val="black"/>
                </a:solidFill>
                <a:latin typeface="Calibri Light"/>
              </a:rPr>
              <a:t>per gli operatori sanitari e il rischio </a:t>
            </a:r>
            <a:r>
              <a:rPr lang="it-IT" b="1" dirty="0" err="1" smtClean="0">
                <a:solidFill>
                  <a:srgbClr val="1F497D"/>
                </a:solidFill>
                <a:latin typeface="Calibri Light"/>
              </a:rPr>
              <a:t>reputazionale</a:t>
            </a:r>
            <a:r>
              <a:rPr lang="it-IT" b="1" dirty="0" smtClean="0">
                <a:solidFill>
                  <a:srgbClr val="1F497D"/>
                </a:solidFill>
                <a:latin typeface="Calibri Light"/>
              </a:rPr>
              <a:t> </a:t>
            </a:r>
            <a:r>
              <a:rPr lang="it-IT" dirty="0" smtClean="0">
                <a:solidFill>
                  <a:prstClr val="black"/>
                </a:solidFill>
                <a:latin typeface="Calibri Light"/>
              </a:rPr>
              <a:t>per l’organizzazione sanitaria</a:t>
            </a:r>
            <a:endParaRPr lang="it-IT" dirty="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9" name="Titolo 1"/>
          <p:cNvSpPr>
            <a:spLocks noGrp="1"/>
          </p:cNvSpPr>
          <p:nvPr>
            <p:ph type="title"/>
          </p:nvPr>
        </p:nvSpPr>
        <p:spPr>
          <a:xfrm>
            <a:off x="529692" y="2005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Il valore aggiunto dell’Interconnessione</a:t>
            </a:r>
            <a:r>
              <a:rPr lang="it-IT" sz="3200" b="1" dirty="0">
                <a:solidFill>
                  <a:srgbClr val="1F497D"/>
                </a:solidFill>
                <a:cs typeface="+mn-cs"/>
              </a:rPr>
              <a:t> </a:t>
            </a:r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Digitale</a:t>
            </a:r>
            <a:r>
              <a:rPr lang="it-IT" sz="3200" b="1" dirty="0">
                <a:solidFill>
                  <a:srgbClr val="1F497D"/>
                </a:solidFill>
                <a:cs typeface="+mn-cs"/>
              </a:rPr>
              <a:t/>
            </a:r>
            <a:br>
              <a:rPr lang="it-IT" sz="3200" b="1" dirty="0">
                <a:solidFill>
                  <a:srgbClr val="1F497D"/>
                </a:solidFill>
                <a:cs typeface="+mn-cs"/>
              </a:rPr>
            </a:br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nella partnership Cliente - Fornitore</a:t>
            </a:r>
            <a:endParaRPr lang="it-IT" sz="1800" b="1" dirty="0">
              <a:solidFill>
                <a:srgbClr val="1F497D"/>
              </a:solidFill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Ovale 7"/>
          <p:cNvSpPr/>
          <p:nvPr/>
        </p:nvSpPr>
        <p:spPr>
          <a:xfrm>
            <a:off x="3043751" y="1453367"/>
            <a:ext cx="194872" cy="1424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741" y="3232490"/>
            <a:ext cx="5975591" cy="341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974320" y="-1607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Il Sinottico dei Controlli </a:t>
            </a:r>
            <a:r>
              <a:rPr lang="it-IT" sz="3200" b="1" dirty="0" smtClean="0">
                <a:solidFill>
                  <a:srgbClr val="1F497D"/>
                </a:solidFill>
              </a:rPr>
              <a:t>dell’Igiene Ambientale</a:t>
            </a:r>
            <a:endParaRPr lang="it-IT" sz="4000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5" y="6348392"/>
            <a:ext cx="1207113" cy="48772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72986"/>
            <a:ext cx="12192000" cy="539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48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2100" y="379368"/>
            <a:ext cx="1459014" cy="751110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1224115" y="1623262"/>
            <a:ext cx="10341078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it-IT" b="1" dirty="0">
                <a:solidFill>
                  <a:srgbClr val="1F497D"/>
                </a:solidFill>
                <a:latin typeface="Calibri Light"/>
              </a:rPr>
              <a:t>Tracciabilità digitale </a:t>
            </a:r>
            <a:r>
              <a:rPr lang="it-IT" kern="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delle prestazioni </a:t>
            </a:r>
            <a:r>
              <a:rPr lang="it-IT" kern="0" dirty="0" smtClean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dei servizi interni ed esternalizzati, </a:t>
            </a:r>
            <a:r>
              <a:rPr lang="it-IT" kern="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follow</a:t>
            </a:r>
            <a:r>
              <a:rPr lang="it-IT" kern="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up e miglioramento continuo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it-IT" b="1" dirty="0">
                <a:solidFill>
                  <a:srgbClr val="1F497D"/>
                </a:solidFill>
                <a:latin typeface="Calibri Light"/>
              </a:rPr>
              <a:t>Trasparenza e aggiornamento </a:t>
            </a:r>
            <a:r>
              <a:rPr lang="it-IT" kern="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 tempo reale del flusso di informazioni sull'andamento delle prestazioni per la consapevolezza interna e una chiara comunicazione esterna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it-IT" b="1" dirty="0">
                <a:solidFill>
                  <a:srgbClr val="1F497D"/>
                </a:solidFill>
                <a:latin typeface="Calibri Light"/>
              </a:rPr>
              <a:t>Flessibilità degli standard </a:t>
            </a:r>
            <a:r>
              <a:rPr lang="it-IT" kern="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 lo svolgimento </a:t>
            </a:r>
            <a:r>
              <a:rPr lang="it-IT" kern="0" dirty="0" smtClean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dei controlli che </a:t>
            </a:r>
            <a:r>
              <a:rPr lang="it-IT" kern="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possono essere ridefiniti nel tempo sulla base dell'evoluzione </a:t>
            </a:r>
            <a:r>
              <a:rPr lang="it-IT" kern="0" dirty="0" smtClean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della ricerca scientifica ed estesi a tutti i servizi di supporto alle persone</a:t>
            </a:r>
            <a:endParaRPr lang="it-IT" kern="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056" y="3744756"/>
            <a:ext cx="10251137" cy="2503618"/>
          </a:xfrm>
          <a:prstGeom prst="rect">
            <a:avLst/>
          </a:prstGeom>
        </p:spPr>
      </p:pic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823451" y="114401"/>
            <a:ext cx="10790904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Tracciabilità Digitale </a:t>
            </a:r>
            <a:br>
              <a:rPr lang="it-IT" sz="3200" b="1" dirty="0" smtClean="0">
                <a:solidFill>
                  <a:srgbClr val="1F497D"/>
                </a:solidFill>
                <a:cs typeface="+mn-cs"/>
              </a:rPr>
            </a:br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dei</a:t>
            </a:r>
            <a:r>
              <a:rPr lang="it-IT" sz="3200" b="1" dirty="0">
                <a:solidFill>
                  <a:srgbClr val="1F497D"/>
                </a:solidFill>
                <a:cs typeface="+mn-cs"/>
              </a:rPr>
              <a:t> </a:t>
            </a:r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controlli integrati (</a:t>
            </a:r>
            <a:r>
              <a:rPr lang="it-IT" sz="3200" b="1" dirty="0" err="1" smtClean="0">
                <a:solidFill>
                  <a:srgbClr val="1F497D"/>
                </a:solidFill>
                <a:cs typeface="+mn-cs"/>
              </a:rPr>
              <a:t>Geis</a:t>
            </a:r>
            <a:r>
              <a:rPr lang="it-IT" sz="3200" b="1" baseline="30000" dirty="0" smtClean="0">
                <a:solidFill>
                  <a:srgbClr val="1F497D"/>
                </a:solidFill>
                <a:cs typeface="+mn-cs"/>
                <a:sym typeface="Symbol" panose="05050102010706020507" pitchFamily="18" charset="2"/>
              </a:rPr>
              <a:t></a:t>
            </a:r>
            <a:r>
              <a:rPr lang="it-IT" sz="3200" b="1" dirty="0" smtClean="0">
                <a:solidFill>
                  <a:srgbClr val="1F497D"/>
                </a:solidFill>
                <a:cs typeface="+mn-cs"/>
                <a:sym typeface="Symbol" panose="05050102010706020507" pitchFamily="18" charset="2"/>
              </a:rPr>
              <a:t>)</a:t>
            </a:r>
            <a:endParaRPr lang="it-IT" sz="1800" b="1" dirty="0">
              <a:solidFill>
                <a:srgbClr val="1F497D"/>
              </a:solidFill>
              <a:latin typeface="Calibri Light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82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184222" y="1633398"/>
            <a:ext cx="102907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La 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performance del servizio </a:t>
            </a:r>
            <a:r>
              <a:rPr lang="it-IT" sz="2000" dirty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è certificata attraverso il 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PDT® - Digital Performance </a:t>
            </a:r>
            <a:r>
              <a:rPr lang="it-IT" sz="2000" b="1" dirty="0" err="1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Traceability</a:t>
            </a:r>
            <a:r>
              <a:rPr lang="it-IT" sz="2000" dirty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, un oggetto digitale </a:t>
            </a:r>
            <a:r>
              <a:rPr lang="it-IT" sz="2000" dirty="0" smtClean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interoperabile che </a:t>
            </a:r>
            <a:r>
              <a:rPr lang="it-IT" sz="2000" dirty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ha un'immagine esterna e contiene al suo interno dati e informazioni per oggettivare i risultati del </a:t>
            </a:r>
            <a:r>
              <a:rPr lang="it-IT" sz="2000" dirty="0" smtClean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controllo: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2105" y="5708749"/>
            <a:ext cx="2134308" cy="1127559"/>
          </a:xfrm>
          <a:prstGeom prst="rect">
            <a:avLst/>
          </a:prstGeom>
        </p:spPr>
      </p:pic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823451" y="114401"/>
            <a:ext cx="10790904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Certificazione Digitale in </a:t>
            </a:r>
            <a:r>
              <a:rPr lang="it-IT" sz="3200" b="1" dirty="0" err="1" smtClean="0">
                <a:solidFill>
                  <a:srgbClr val="1F497D"/>
                </a:solidFill>
                <a:cs typeface="+mn-cs"/>
              </a:rPr>
              <a:t>Blockchain</a:t>
            </a:r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 </a:t>
            </a:r>
            <a:br>
              <a:rPr lang="it-IT" sz="3200" b="1" dirty="0" smtClean="0">
                <a:solidFill>
                  <a:srgbClr val="1F497D"/>
                </a:solidFill>
                <a:cs typeface="+mn-cs"/>
              </a:rPr>
            </a:br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del Igiene Ambientale (PDT</a:t>
            </a:r>
            <a:r>
              <a:rPr lang="it-IT" sz="3200" b="1" baseline="30000" dirty="0" smtClean="0">
                <a:solidFill>
                  <a:srgbClr val="1F497D"/>
                </a:solidFill>
                <a:cs typeface="+mn-cs"/>
                <a:sym typeface="Symbol" panose="05050102010706020507" pitchFamily="18" charset="2"/>
              </a:rPr>
              <a:t></a:t>
            </a:r>
            <a:r>
              <a:rPr lang="it-IT" sz="3200" b="1" dirty="0" smtClean="0">
                <a:solidFill>
                  <a:srgbClr val="1F497D"/>
                </a:solidFill>
                <a:cs typeface="+mn-cs"/>
                <a:sym typeface="Symbol" panose="05050102010706020507" pitchFamily="18" charset="2"/>
              </a:rPr>
              <a:t>)</a:t>
            </a:r>
            <a:endParaRPr lang="it-IT" sz="1800" b="1" dirty="0">
              <a:solidFill>
                <a:srgbClr val="1F497D"/>
              </a:solidFill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1244" y="335183"/>
            <a:ext cx="1688738" cy="883997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1823" y="2614295"/>
            <a:ext cx="2034873" cy="2046843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7642627" y="2614295"/>
            <a:ext cx="2130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There is data inside!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7696251" y="2916172"/>
            <a:ext cx="2618508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it-IT" sz="1200" i="1" dirty="0" err="1">
                <a:solidFill>
                  <a:srgbClr val="FF0000"/>
                </a:solidFill>
              </a:rPr>
              <a:t>Description</a:t>
            </a:r>
            <a:endParaRPr lang="it-IT" sz="1200" i="1" dirty="0">
              <a:solidFill>
                <a:srgbClr val="FF0000"/>
              </a:solidFill>
            </a:endParaRPr>
          </a:p>
          <a:p>
            <a:r>
              <a:rPr lang="it-IT" sz="1200" i="1" dirty="0" err="1">
                <a:solidFill>
                  <a:srgbClr val="FF0000"/>
                </a:solidFill>
              </a:rPr>
              <a:t>Objectives</a:t>
            </a:r>
            <a:endParaRPr lang="it-IT" sz="1200" i="1" dirty="0">
              <a:solidFill>
                <a:srgbClr val="FF0000"/>
              </a:solidFill>
            </a:endParaRPr>
          </a:p>
          <a:p>
            <a:r>
              <a:rPr lang="it-IT" sz="1200" i="1" dirty="0" err="1">
                <a:solidFill>
                  <a:srgbClr val="FF0000"/>
                </a:solidFill>
              </a:rPr>
              <a:t>Standards</a:t>
            </a:r>
            <a:endParaRPr lang="it-IT" sz="1200" i="1" dirty="0">
              <a:solidFill>
                <a:srgbClr val="FF0000"/>
              </a:solidFill>
            </a:endParaRPr>
          </a:p>
          <a:p>
            <a:r>
              <a:rPr lang="it-IT" sz="1200" i="1" dirty="0">
                <a:solidFill>
                  <a:srgbClr val="FF0000"/>
                </a:solidFill>
              </a:rPr>
              <a:t>Field of </a:t>
            </a:r>
            <a:r>
              <a:rPr lang="it-IT" sz="1200" i="1" dirty="0" err="1">
                <a:solidFill>
                  <a:srgbClr val="FF0000"/>
                </a:solidFill>
              </a:rPr>
              <a:t>application</a:t>
            </a:r>
            <a:endParaRPr lang="it-IT" sz="1200" i="1" dirty="0">
              <a:solidFill>
                <a:srgbClr val="FF0000"/>
              </a:solidFill>
            </a:endParaRPr>
          </a:p>
          <a:p>
            <a:r>
              <a:rPr lang="it-IT" sz="1200" i="1" dirty="0" err="1">
                <a:solidFill>
                  <a:srgbClr val="FF0000"/>
                </a:solidFill>
              </a:rPr>
              <a:t>Main</a:t>
            </a:r>
            <a:r>
              <a:rPr lang="it-IT" sz="1200" i="1" dirty="0">
                <a:solidFill>
                  <a:srgbClr val="FF0000"/>
                </a:solidFill>
              </a:rPr>
              <a:t> </a:t>
            </a:r>
            <a:r>
              <a:rPr lang="it-IT" sz="1200" i="1" dirty="0" err="1">
                <a:solidFill>
                  <a:srgbClr val="FF0000"/>
                </a:solidFill>
              </a:rPr>
              <a:t>processes</a:t>
            </a:r>
            <a:r>
              <a:rPr lang="it-IT" sz="1200" i="1" dirty="0">
                <a:solidFill>
                  <a:srgbClr val="FF0000"/>
                </a:solidFill>
              </a:rPr>
              <a:t> </a:t>
            </a:r>
            <a:r>
              <a:rPr lang="it-IT" sz="1200" i="1" dirty="0" err="1">
                <a:solidFill>
                  <a:srgbClr val="FF0000"/>
                </a:solidFill>
              </a:rPr>
              <a:t>involved</a:t>
            </a:r>
            <a:endParaRPr lang="it-IT" sz="1200" i="1" dirty="0">
              <a:solidFill>
                <a:srgbClr val="FF0000"/>
              </a:solidFill>
            </a:endParaRPr>
          </a:p>
          <a:p>
            <a:r>
              <a:rPr lang="it-IT" sz="1200" i="1" dirty="0">
                <a:solidFill>
                  <a:srgbClr val="FF0000"/>
                </a:solidFill>
              </a:rPr>
              <a:t>Knowledge management</a:t>
            </a:r>
          </a:p>
          <a:p>
            <a:r>
              <a:rPr lang="it-IT" sz="1200" i="1" dirty="0" err="1">
                <a:solidFill>
                  <a:srgbClr val="FF0000"/>
                </a:solidFill>
              </a:rPr>
              <a:t>Employment</a:t>
            </a:r>
            <a:r>
              <a:rPr lang="it-IT" sz="1200" i="1" dirty="0">
                <a:solidFill>
                  <a:srgbClr val="FF0000"/>
                </a:solidFill>
              </a:rPr>
              <a:t> </a:t>
            </a:r>
            <a:r>
              <a:rPr lang="it-IT" sz="1200" i="1" dirty="0" err="1">
                <a:solidFill>
                  <a:srgbClr val="FF0000"/>
                </a:solidFill>
              </a:rPr>
              <a:t>Skills</a:t>
            </a:r>
            <a:r>
              <a:rPr lang="it-IT" sz="1200" i="1" dirty="0">
                <a:solidFill>
                  <a:srgbClr val="FF0000"/>
                </a:solidFill>
              </a:rPr>
              <a:t>  </a:t>
            </a:r>
          </a:p>
          <a:p>
            <a:r>
              <a:rPr lang="it-IT" sz="1200" i="1" dirty="0" err="1">
                <a:solidFill>
                  <a:srgbClr val="FF0000"/>
                </a:solidFill>
              </a:rPr>
              <a:t>Measurable</a:t>
            </a:r>
            <a:r>
              <a:rPr lang="it-IT" sz="1200" i="1" dirty="0">
                <a:solidFill>
                  <a:srgbClr val="FF0000"/>
                </a:solidFill>
              </a:rPr>
              <a:t> features</a:t>
            </a:r>
          </a:p>
          <a:p>
            <a:r>
              <a:rPr lang="it-IT" sz="1200" i="1" dirty="0" err="1">
                <a:solidFill>
                  <a:srgbClr val="FF0000"/>
                </a:solidFill>
              </a:rPr>
              <a:t>Evidences</a:t>
            </a:r>
            <a:endParaRPr lang="it-IT" sz="1200" i="1" dirty="0">
              <a:solidFill>
                <a:srgbClr val="FF0000"/>
              </a:solidFill>
            </a:endParaRPr>
          </a:p>
        </p:txBody>
      </p:sp>
      <p:cxnSp>
        <p:nvCxnSpPr>
          <p:cNvPr id="13" name="Connettore 7 12"/>
          <p:cNvCxnSpPr/>
          <p:nvPr/>
        </p:nvCxnSpPr>
        <p:spPr>
          <a:xfrm rot="10800000" flipV="1">
            <a:off x="6749600" y="2828282"/>
            <a:ext cx="946401" cy="331524"/>
          </a:xfrm>
          <a:prstGeom prst="curvedConnector3">
            <a:avLst>
              <a:gd name="adj1" fmla="val 50000"/>
            </a:avLst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tangolo 13"/>
          <p:cNvSpPr/>
          <p:nvPr/>
        </p:nvSpPr>
        <p:spPr>
          <a:xfrm>
            <a:off x="1751985" y="4824231"/>
            <a:ext cx="8933835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it-IT" sz="2000" b="1" dirty="0">
                <a:solidFill>
                  <a:srgbClr val="1F497D"/>
                </a:solidFill>
                <a:latin typeface="Calibri Light"/>
              </a:rPr>
              <a:t>Certezza dei dati </a:t>
            </a:r>
            <a:r>
              <a:rPr lang="it-IT" sz="2000" dirty="0" smtClean="0">
                <a:solidFill>
                  <a:srgbClr val="000000"/>
                </a:solidFill>
                <a:latin typeface="Calibri Light"/>
                <a:ea typeface="Times New Roman" panose="02020603050405020304" pitchFamily="18" charset="0"/>
                <a:cs typeface="Times New Roman" panose="02020603050405020304" pitchFamily="18" charset="0"/>
              </a:rPr>
              <a:t>e delle informazioni e </a:t>
            </a:r>
            <a:r>
              <a:rPr lang="it-IT" sz="2000" dirty="0">
                <a:solidFill>
                  <a:srgbClr val="000000"/>
                </a:solidFill>
                <a:latin typeface="Calibri Light"/>
                <a:ea typeface="Times New Roman" panose="02020603050405020304" pitchFamily="18" charset="0"/>
                <a:cs typeface="Times New Roman" panose="02020603050405020304" pitchFamily="18" charset="0"/>
              </a:rPr>
              <a:t>loro </a:t>
            </a:r>
            <a:r>
              <a:rPr lang="it-IT" sz="2000" b="1" dirty="0" smtClean="0">
                <a:solidFill>
                  <a:srgbClr val="1F497D"/>
                </a:solidFill>
                <a:latin typeface="Calibri Light"/>
              </a:rPr>
              <a:t>inalterabilità e immutabilità </a:t>
            </a:r>
            <a:r>
              <a:rPr lang="it-IT" sz="2000" dirty="0">
                <a:solidFill>
                  <a:srgbClr val="000000"/>
                </a:solidFill>
                <a:latin typeface="Calibri Light"/>
                <a:ea typeface="Times New Roman" panose="02020603050405020304" pitchFamily="18" charset="0"/>
                <a:cs typeface="Times New Roman" panose="02020603050405020304" pitchFamily="18" charset="0"/>
              </a:rPr>
              <a:t>nel tempo grazie </a:t>
            </a:r>
            <a:r>
              <a:rPr lang="it-IT" sz="2000" dirty="0" smtClean="0">
                <a:solidFill>
                  <a:srgbClr val="000000"/>
                </a:solidFill>
                <a:latin typeface="Calibri Light"/>
                <a:ea typeface="Times New Roman" panose="02020603050405020304" pitchFamily="18" charset="0"/>
                <a:cs typeface="Times New Roman" panose="02020603050405020304" pitchFamily="18" charset="0"/>
              </a:rPr>
              <a:t>al rilascio della certificazione con </a:t>
            </a:r>
            <a:r>
              <a:rPr lang="it-IT" sz="2000" b="1" dirty="0" smtClean="0">
                <a:solidFill>
                  <a:srgbClr val="1F497D"/>
                </a:solidFill>
                <a:latin typeface="Calibri Light"/>
              </a:rPr>
              <a:t>Tecnologia </a:t>
            </a:r>
            <a:r>
              <a:rPr lang="it-IT" sz="2000" b="1" dirty="0" err="1">
                <a:solidFill>
                  <a:srgbClr val="1F497D"/>
                </a:solidFill>
                <a:latin typeface="Calibri Light"/>
              </a:rPr>
              <a:t>Blockchain</a:t>
            </a:r>
            <a:endParaRPr lang="it-IT" sz="2000" b="1" dirty="0">
              <a:solidFill>
                <a:srgbClr val="1F497D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35114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1986" y="360236"/>
            <a:ext cx="926672" cy="70110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96" y="-51620"/>
            <a:ext cx="1821272" cy="2821080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221" y="2960786"/>
            <a:ext cx="1473065" cy="141211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9708" y="-167155"/>
            <a:ext cx="10272304" cy="1887336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221" y="4555077"/>
            <a:ext cx="1383276" cy="360854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6340" y="1054946"/>
            <a:ext cx="10001313" cy="1096567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46242" y="5498282"/>
            <a:ext cx="1910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prstClr val="black"/>
                </a:solidFill>
                <a:hlinkClick r:id="rId8"/>
              </a:rPr>
              <a:t>www.iqcpdt.com</a:t>
            </a:r>
            <a:endParaRPr lang="it-IT" b="1" dirty="0" smtClean="0">
              <a:solidFill>
                <a:prstClr val="black"/>
              </a:solidFill>
            </a:endParaRPr>
          </a:p>
          <a:p>
            <a:endParaRPr lang="it-IT" b="1" dirty="0">
              <a:solidFill>
                <a:prstClr val="black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8229" y="566693"/>
            <a:ext cx="5364066" cy="502882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96340" y="4383742"/>
            <a:ext cx="10135237" cy="2229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80745" y="2543840"/>
            <a:ext cx="7752282" cy="1776565"/>
          </a:xfrm>
          <a:prstGeom prst="rect">
            <a:avLst/>
          </a:prstGeom>
        </p:spPr>
      </p:pic>
      <p:sp>
        <p:nvSpPr>
          <p:cNvPr id="24" name="Rettangolo 23"/>
          <p:cNvSpPr/>
          <p:nvPr/>
        </p:nvSpPr>
        <p:spPr>
          <a:xfrm>
            <a:off x="2056763" y="4383742"/>
            <a:ext cx="686437" cy="240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5" name="Immagin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40315" y="5174744"/>
            <a:ext cx="701101" cy="256054"/>
          </a:xfrm>
          <a:prstGeom prst="rect">
            <a:avLst/>
          </a:prstGeom>
        </p:spPr>
      </p:pic>
      <p:sp>
        <p:nvSpPr>
          <p:cNvPr id="26" name="CasellaDiTesto 25"/>
          <p:cNvSpPr txBox="1"/>
          <p:nvPr/>
        </p:nvSpPr>
        <p:spPr>
          <a:xfrm>
            <a:off x="2190233" y="2582813"/>
            <a:ext cx="18870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00" b="1" dirty="0" smtClean="0"/>
              <a:t>Caratteristiche tracciate digitalmente</a:t>
            </a:r>
            <a:endParaRPr lang="it-IT" sz="1300" b="1" dirty="0"/>
          </a:p>
        </p:txBody>
      </p:sp>
      <p:sp>
        <p:nvSpPr>
          <p:cNvPr id="27" name="CasellaDiTesto 26"/>
          <p:cNvSpPr txBox="1"/>
          <p:nvPr/>
        </p:nvSpPr>
        <p:spPr>
          <a:xfrm>
            <a:off x="2190233" y="4378244"/>
            <a:ext cx="188709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00" b="1" dirty="0" smtClean="0"/>
              <a:t>Evidenze</a:t>
            </a:r>
            <a:endParaRPr lang="it-IT" sz="1300" b="1" dirty="0"/>
          </a:p>
        </p:txBody>
      </p:sp>
    </p:spTree>
    <p:extLst>
      <p:ext uri="{BB962C8B-B14F-4D97-AF65-F5344CB8AC3E}">
        <p14:creationId xmlns:p14="http://schemas.microsoft.com/office/powerpoint/2010/main" val="60559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magin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8828" y="281421"/>
            <a:ext cx="1682988" cy="883993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1290484" y="1833000"/>
            <a:ext cx="103238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PDT® è una certificazione digitale</a:t>
            </a:r>
            <a:r>
              <a:rPr lang="it-IT" sz="2000" kern="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ad alto valore </a:t>
            </a:r>
            <a:r>
              <a:rPr lang="it-IT" sz="2000" kern="0" dirty="0" smtClean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comunicativo grazie </a:t>
            </a:r>
            <a:r>
              <a:rPr lang="it-IT" sz="2000" kern="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alla sua </a:t>
            </a:r>
            <a:r>
              <a:rPr lang="it-IT" sz="2000" kern="0" dirty="0" smtClean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agile diffusione su tutte le piattaforme on line ed i principali Social Network</a:t>
            </a:r>
            <a:endParaRPr lang="en-US" sz="2000" kern="0" dirty="0" smtClean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203554" y="3031207"/>
            <a:ext cx="77274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kern="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È </a:t>
            </a:r>
            <a:r>
              <a:rPr lang="it-IT" sz="2000" kern="0" dirty="0" smtClean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pubblicabile sugli strumenti di comunicazione off line ed è stampabile con relativo </a:t>
            </a:r>
            <a:r>
              <a:rPr lang="it-IT" sz="2000" b="1" dirty="0" smtClean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Codice 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QR </a:t>
            </a:r>
            <a:r>
              <a:rPr lang="it-IT" sz="2000" kern="0" dirty="0" smtClean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affinché </a:t>
            </a:r>
            <a:r>
              <a:rPr lang="it-IT" sz="2000" kern="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clienti </a:t>
            </a:r>
            <a:r>
              <a:rPr lang="it-IT" sz="2000" kern="0" dirty="0" smtClean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possano </a:t>
            </a:r>
            <a:r>
              <a:rPr lang="it-IT" sz="2000" kern="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visualizzare </a:t>
            </a:r>
            <a:endParaRPr lang="it-IT" sz="2000" kern="0" dirty="0" smtClean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it-IT" sz="2000" kern="0" dirty="0" smtClean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gli </a:t>
            </a:r>
            <a:r>
              <a:rPr lang="it-IT" sz="2000" kern="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standard garantiti </a:t>
            </a:r>
            <a:r>
              <a:rPr lang="it-IT" sz="2000" kern="0" dirty="0" smtClean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attraverso </a:t>
            </a:r>
            <a:r>
              <a:rPr lang="it-IT" sz="2000" kern="0" dirty="0" err="1" smtClean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smartphone</a:t>
            </a:r>
            <a:r>
              <a:rPr lang="it-IT" sz="2000" kern="0" dirty="0" smtClean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endParaRPr lang="it-IT" sz="2000" kern="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492" y="2186943"/>
            <a:ext cx="1996955" cy="426396"/>
          </a:xfrm>
          <a:prstGeom prst="rect">
            <a:avLst/>
          </a:prstGeom>
        </p:spPr>
      </p:pic>
      <p:sp>
        <p:nvSpPr>
          <p:cNvPr id="18" name="Titolo 1"/>
          <p:cNvSpPr>
            <a:spLocks noGrp="1"/>
          </p:cNvSpPr>
          <p:nvPr>
            <p:ph type="title"/>
          </p:nvPr>
        </p:nvSpPr>
        <p:spPr>
          <a:xfrm>
            <a:off x="823450" y="229144"/>
            <a:ext cx="10790904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Certificazione Digitale in </a:t>
            </a:r>
            <a:r>
              <a:rPr lang="it-IT" sz="3200" b="1" dirty="0" err="1" smtClean="0">
                <a:solidFill>
                  <a:srgbClr val="1F497D"/>
                </a:solidFill>
                <a:cs typeface="+mn-cs"/>
              </a:rPr>
              <a:t>Blockchain</a:t>
            </a:r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 </a:t>
            </a:r>
            <a:br>
              <a:rPr lang="it-IT" sz="3200" b="1" dirty="0" smtClean="0">
                <a:solidFill>
                  <a:srgbClr val="1F497D"/>
                </a:solidFill>
                <a:cs typeface="+mn-cs"/>
              </a:rPr>
            </a:br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dell’ Igiene Ambientale (PDT</a:t>
            </a:r>
            <a:r>
              <a:rPr lang="it-IT" sz="3200" b="1" baseline="30000" dirty="0" smtClean="0">
                <a:solidFill>
                  <a:srgbClr val="1F497D"/>
                </a:solidFill>
                <a:cs typeface="+mn-cs"/>
                <a:sym typeface="Symbol" panose="05050102010706020507" pitchFamily="18" charset="2"/>
              </a:rPr>
              <a:t></a:t>
            </a:r>
            <a:r>
              <a:rPr lang="it-IT" sz="3200" b="1" dirty="0" smtClean="0">
                <a:solidFill>
                  <a:srgbClr val="1F497D"/>
                </a:solidFill>
                <a:cs typeface="+mn-cs"/>
                <a:sym typeface="Symbol" panose="05050102010706020507" pitchFamily="18" charset="2"/>
              </a:rPr>
              <a:t>)</a:t>
            </a:r>
            <a:endParaRPr lang="it-IT" sz="1800" b="1" dirty="0">
              <a:solidFill>
                <a:srgbClr val="1F497D"/>
              </a:solidFill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4024854" y="4234715"/>
            <a:ext cx="4253700" cy="2517525"/>
            <a:chOff x="4391352" y="4311755"/>
            <a:chExt cx="3189923" cy="1924516"/>
          </a:xfrm>
        </p:grpSpPr>
        <p:grpSp>
          <p:nvGrpSpPr>
            <p:cNvPr id="14" name="Gruppo 13"/>
            <p:cNvGrpSpPr/>
            <p:nvPr/>
          </p:nvGrpSpPr>
          <p:grpSpPr>
            <a:xfrm>
              <a:off x="4391352" y="4311755"/>
              <a:ext cx="3189923" cy="1924516"/>
              <a:chOff x="8468677" y="4879938"/>
              <a:chExt cx="3189923" cy="1924516"/>
            </a:xfrm>
          </p:grpSpPr>
          <p:pic>
            <p:nvPicPr>
              <p:cNvPr id="10" name="Immagine 9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8468677" y="4879938"/>
                <a:ext cx="3189923" cy="1924516"/>
              </a:xfrm>
              <a:prstGeom prst="rect">
                <a:avLst/>
              </a:prstGeom>
            </p:spPr>
          </p:pic>
          <p:sp>
            <p:nvSpPr>
              <p:cNvPr id="13" name="Rettangolo 12"/>
              <p:cNvSpPr/>
              <p:nvPr/>
            </p:nvSpPr>
            <p:spPr>
              <a:xfrm>
                <a:off x="8539316" y="5014452"/>
                <a:ext cx="1524322" cy="15117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prstClr val="white"/>
                  </a:solidFill>
                </a:endParaRPr>
              </a:p>
            </p:txBody>
          </p:sp>
          <p:pic>
            <p:nvPicPr>
              <p:cNvPr id="12" name="Immagine 11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72832" y="5226446"/>
                <a:ext cx="1201016" cy="1231499"/>
              </a:xfrm>
              <a:prstGeom prst="rect">
                <a:avLst/>
              </a:prstGeom>
            </p:spPr>
          </p:pic>
        </p:grpSp>
        <p:pic>
          <p:nvPicPr>
            <p:cNvPr id="2" name="Immagine 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58335" y="4549680"/>
              <a:ext cx="1475360" cy="1408298"/>
            </a:xfrm>
            <a:prstGeom prst="rect">
              <a:avLst/>
            </a:prstGeom>
          </p:spPr>
        </p:pic>
      </p:grpSp>
      <p:pic>
        <p:nvPicPr>
          <p:cNvPr id="4" name="Immagin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1704" y="4615756"/>
            <a:ext cx="1986407" cy="170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78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28986" y="6392531"/>
            <a:ext cx="1031443" cy="465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064" y="6209678"/>
            <a:ext cx="704202" cy="523887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5" y="539139"/>
            <a:ext cx="2398341" cy="68580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8819535" y="353961"/>
            <a:ext cx="2906731" cy="17403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4225413" y="6209678"/>
            <a:ext cx="5043948" cy="6483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2389314" y="511369"/>
            <a:ext cx="933671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800" b="1" dirty="0" smtClean="0">
              <a:solidFill>
                <a:prstClr val="black"/>
              </a:solidFill>
              <a:latin typeface="Calibri Light" panose="020F0302020204030204"/>
            </a:endParaRPr>
          </a:p>
          <a:p>
            <a:pPr algn="ctr"/>
            <a:r>
              <a:rPr lang="it-IT" sz="4800" b="1" dirty="0" smtClean="0">
                <a:solidFill>
                  <a:srgbClr val="5B9BD5">
                    <a:lumMod val="50000"/>
                  </a:srgbClr>
                </a:solidFill>
                <a:latin typeface="Calibri Light"/>
              </a:rPr>
              <a:t>Un mondo più pulito per </a:t>
            </a:r>
          </a:p>
          <a:p>
            <a:pPr algn="ctr"/>
            <a:r>
              <a:rPr lang="it-IT" sz="4800" b="1" dirty="0" smtClean="0">
                <a:solidFill>
                  <a:srgbClr val="5B9BD5">
                    <a:lumMod val="50000"/>
                  </a:srgbClr>
                </a:solidFill>
                <a:latin typeface="Calibri Light"/>
              </a:rPr>
              <a:t>contrastare il virus</a:t>
            </a:r>
            <a:endParaRPr lang="it-IT" sz="4000" b="1" dirty="0" smtClean="0">
              <a:solidFill>
                <a:prstClr val="black"/>
              </a:solidFill>
              <a:latin typeface="Calibri Light" panose="020F0302020204030204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5362" y="2550491"/>
            <a:ext cx="2461923" cy="2560399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3598816" y="5457241"/>
            <a:ext cx="7226709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>
              <a:lnSpc>
                <a:spcPct val="107000"/>
              </a:lnSpc>
            </a:pPr>
            <a:r>
              <a:rPr lang="it-IT" sz="14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Daniela Gabellini </a:t>
            </a:r>
            <a:r>
              <a:rPr lang="it-IT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– CEO IQC srl </a:t>
            </a:r>
          </a:p>
          <a:p>
            <a:pPr algn="ctr" fontAlgn="ctr">
              <a:lnSpc>
                <a:spcPct val="107000"/>
              </a:lnSpc>
            </a:pPr>
            <a:r>
              <a:rPr lang="it-IT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6"/>
              </a:rPr>
              <a:t>daniela.gabellini@itaqua.it</a:t>
            </a:r>
            <a:r>
              <a:rPr lang="it-IT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– </a:t>
            </a:r>
            <a:r>
              <a:rPr lang="it-IT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7"/>
              </a:rPr>
              <a:t>commerciale@itaqua.it</a:t>
            </a:r>
            <a:r>
              <a:rPr lang="it-IT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</a:p>
          <a:p>
            <a:pPr algn="ctr" fontAlgn="ctr">
              <a:lnSpc>
                <a:spcPct val="107000"/>
              </a:lnSpc>
            </a:pPr>
            <a:r>
              <a:rPr lang="es-ES" sz="1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Tel.: +39 051 4172575 - Cel.: +39 3482519434</a:t>
            </a:r>
          </a:p>
          <a:p>
            <a:pPr algn="ctr" fontAlgn="ctr">
              <a:lnSpc>
                <a:spcPct val="107000"/>
              </a:lnSpc>
            </a:pPr>
            <a:r>
              <a:rPr lang="es-ES" sz="14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8"/>
              </a:rPr>
              <a:t>www.itaqua.it</a:t>
            </a:r>
            <a:endParaRPr lang="es-ES" sz="1400" b="1" dirty="0" smtClean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87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COVID-19 by Slidesgo">
  <a:themeElements>
    <a:clrScheme name="Simple Light">
      <a:dk1>
        <a:srgbClr val="FFFFFF"/>
      </a:dk1>
      <a:lt1>
        <a:srgbClr val="00151F"/>
      </a:lt1>
      <a:dk2>
        <a:srgbClr val="00287F"/>
      </a:dk2>
      <a:lt2>
        <a:srgbClr val="00C5FF"/>
      </a:lt2>
      <a:accent1>
        <a:srgbClr val="6CF6EA"/>
      </a:accent1>
      <a:accent2>
        <a:srgbClr val="FFFFFF"/>
      </a:accent2>
      <a:accent3>
        <a:srgbClr val="00151F"/>
      </a:accent3>
      <a:accent4>
        <a:srgbClr val="00287F"/>
      </a:accent4>
      <a:accent5>
        <a:srgbClr val="00C5FF"/>
      </a:accent5>
      <a:accent6>
        <a:srgbClr val="6CF6EA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</TotalTime>
  <Words>1868</Words>
  <Application>Microsoft Office PowerPoint</Application>
  <PresentationFormat>Widescreen</PresentationFormat>
  <Paragraphs>264</Paragraphs>
  <Slides>42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18</vt:i4>
      </vt:variant>
      <vt:variant>
        <vt:lpstr>Tema</vt:lpstr>
      </vt:variant>
      <vt:variant>
        <vt:i4>9</vt:i4>
      </vt:variant>
      <vt:variant>
        <vt:lpstr>Titoli diapositive</vt:lpstr>
      </vt:variant>
      <vt:variant>
        <vt:i4>42</vt:i4>
      </vt:variant>
    </vt:vector>
  </HeadingPairs>
  <TitlesOfParts>
    <vt:vector size="69" baseType="lpstr">
      <vt:lpstr>Arial Unicode MS</vt:lpstr>
      <vt:lpstr>Anaheim</vt:lpstr>
      <vt:lpstr>Arial</vt:lpstr>
      <vt:lpstr>Arial Narrow</vt:lpstr>
      <vt:lpstr>ArialNarrow-BoldItalic</vt:lpstr>
      <vt:lpstr>Bahiana</vt:lpstr>
      <vt:lpstr>Calibri</vt:lpstr>
      <vt:lpstr>Calibri Light</vt:lpstr>
      <vt:lpstr>Century Gothic</vt:lpstr>
      <vt:lpstr>Courier</vt:lpstr>
      <vt:lpstr>Fira Sans Extra Condensed Medium</vt:lpstr>
      <vt:lpstr>Helvetica</vt:lpstr>
      <vt:lpstr>Roboto Slab Regular</vt:lpstr>
      <vt:lpstr>Saira SemiCondensed Medium</vt:lpstr>
      <vt:lpstr>Saira SemiCondensed SemiBold</vt:lpstr>
      <vt:lpstr>Symbol</vt:lpstr>
      <vt:lpstr>Times New Roman</vt:lpstr>
      <vt:lpstr>Wingdings</vt:lpstr>
      <vt:lpstr>1_Tema di Office</vt:lpstr>
      <vt:lpstr>2_Tema di Office</vt:lpstr>
      <vt:lpstr>3_Tema di Office</vt:lpstr>
      <vt:lpstr>5_Tema di Office</vt:lpstr>
      <vt:lpstr>6_Tema di Office</vt:lpstr>
      <vt:lpstr>4_Tema di Office</vt:lpstr>
      <vt:lpstr>7_Tema di Office</vt:lpstr>
      <vt:lpstr>Tema di Office</vt:lpstr>
      <vt:lpstr>COVID-19 by Slidesgo</vt:lpstr>
      <vt:lpstr>Presentazione standard di PowerPoint</vt:lpstr>
      <vt:lpstr>Chi Siamo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COVID-19</vt:lpstr>
      <vt:lpstr>DEFINIZIONI</vt:lpstr>
      <vt:lpstr>EPIDEMIOLOGIA</vt:lpstr>
      <vt:lpstr>Presentazione standard di PowerPoint</vt:lpstr>
      <vt:lpstr>Presentazione standard di PowerPoint</vt:lpstr>
      <vt:lpstr>Modalità di trasmissione  </vt:lpstr>
      <vt:lpstr>Presentazione standard di PowerPoint</vt:lpstr>
      <vt:lpstr>MISURE DI PREVENZIONE</vt:lpstr>
      <vt:lpstr>Presentazione standard di PowerPoint</vt:lpstr>
      <vt:lpstr>Presentazione standard di PowerPoint</vt:lpstr>
      <vt:lpstr>COMPORTAMENTI DA SEGUIRE</vt:lpstr>
      <vt:lpstr>L’igiene delle mani</vt:lpstr>
      <vt:lpstr>Uso dei guanti.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LG ANMDO: SVILUPPI 2019-2020: STANDARDS TECNICI</vt:lpstr>
      <vt:lpstr>Presentazione standard di PowerPoint</vt:lpstr>
      <vt:lpstr>Le infezioni viralI CORRELATE ALL’ASSISTENZA (IVCA)</vt:lpstr>
      <vt:lpstr>Le infezioni virali CORRELATE ALL’ASSISTENZA (IVCA)</vt:lpstr>
      <vt:lpstr>Presentazione standard di PowerPoint</vt:lpstr>
      <vt:lpstr>Presentazione standard di PowerPoint</vt:lpstr>
      <vt:lpstr>Il Sistema di Controllo IQC dell’Igiene Ambientale  approvato A.N.M.D.O. </vt:lpstr>
      <vt:lpstr>Il Modello dei Riferimenti Documentali  in COVID-19</vt:lpstr>
      <vt:lpstr>Il Modello di Digitalizzazione  in Health 4.0 – Transizione 4.0</vt:lpstr>
      <vt:lpstr>Il valore aggiunto dell’Interconnessione Digitale nella partnership Cliente - Fornitore</vt:lpstr>
      <vt:lpstr>Il Sinottico dei Controlli dell’Igiene Ambientale</vt:lpstr>
      <vt:lpstr>Tracciabilità Digitale  dei controlli integrati (Geis)</vt:lpstr>
      <vt:lpstr>Certificazione Digitale in Blockchain  del Igiene Ambientale (PDT)</vt:lpstr>
      <vt:lpstr>Presentazione standard di PowerPoint</vt:lpstr>
      <vt:lpstr>Certificazione Digitale in Blockchain  dell’ Igiene Ambientale (PDT)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noema congressi</dc:creator>
  <cp:lastModifiedBy>Daniela Gabellini</cp:lastModifiedBy>
  <cp:revision>82</cp:revision>
  <cp:lastPrinted>2020-11-16T09:15:46Z</cp:lastPrinted>
  <dcterms:created xsi:type="dcterms:W3CDTF">2020-10-26T08:56:38Z</dcterms:created>
  <dcterms:modified xsi:type="dcterms:W3CDTF">2021-02-18T13:41:07Z</dcterms:modified>
</cp:coreProperties>
</file>