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44"/>
  </p:notesMasterIdLst>
  <p:handoutMasterIdLst>
    <p:handoutMasterId r:id="rId45"/>
  </p:handoutMasterIdLst>
  <p:sldIdLst>
    <p:sldId id="298" r:id="rId5"/>
    <p:sldId id="283" r:id="rId6"/>
    <p:sldId id="356" r:id="rId7"/>
    <p:sldId id="349" r:id="rId8"/>
    <p:sldId id="302" r:id="rId9"/>
    <p:sldId id="350" r:id="rId10"/>
    <p:sldId id="304" r:id="rId11"/>
    <p:sldId id="305" r:id="rId12"/>
    <p:sldId id="308" r:id="rId13"/>
    <p:sldId id="311" r:id="rId14"/>
    <p:sldId id="312" r:id="rId15"/>
    <p:sldId id="306" r:id="rId16"/>
    <p:sldId id="314" r:id="rId17"/>
    <p:sldId id="351" r:id="rId18"/>
    <p:sldId id="317" r:id="rId19"/>
    <p:sldId id="318" r:id="rId20"/>
    <p:sldId id="352" r:id="rId21"/>
    <p:sldId id="345" r:id="rId22"/>
    <p:sldId id="346" r:id="rId23"/>
    <p:sldId id="347" r:id="rId24"/>
    <p:sldId id="353" r:id="rId25"/>
    <p:sldId id="322" r:id="rId26"/>
    <p:sldId id="323" r:id="rId27"/>
    <p:sldId id="324" r:id="rId28"/>
    <p:sldId id="357" r:id="rId29"/>
    <p:sldId id="358" r:id="rId30"/>
    <p:sldId id="354" r:id="rId31"/>
    <p:sldId id="328" r:id="rId32"/>
    <p:sldId id="329" r:id="rId33"/>
    <p:sldId id="330" r:id="rId34"/>
    <p:sldId id="331" r:id="rId35"/>
    <p:sldId id="332" r:id="rId36"/>
    <p:sldId id="333" r:id="rId37"/>
    <p:sldId id="359" r:id="rId38"/>
    <p:sldId id="355" r:id="rId39"/>
    <p:sldId id="340" r:id="rId40"/>
    <p:sldId id="343" r:id="rId41"/>
    <p:sldId id="348" r:id="rId42"/>
    <p:sldId id="296" r:id="rId43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9F9F"/>
    <a:srgbClr val="1A0F49"/>
    <a:srgbClr val="EAD000"/>
    <a:srgbClr val="E80554"/>
    <a:srgbClr val="25C6E3"/>
    <a:srgbClr val="B2B2B2"/>
    <a:srgbClr val="A8E8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13C00E-E94A-D76D-1654-7985161427D0}" v="16" dt="2025-09-02T08:11:35.110"/>
  </p1510:revLst>
</p1510:revInfo>
</file>

<file path=ppt/tableStyles.xml><?xml version="1.0" encoding="utf-8"?>
<a:tblStyleLst xmlns:a="http://schemas.openxmlformats.org/drawingml/2006/main" def="{073A0DAA-6AF3-43AB-8588-CEC1D06C72B9}"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574" autoAdjust="0"/>
  </p:normalViewPr>
  <p:slideViewPr>
    <p:cSldViewPr snapToGrid="0">
      <p:cViewPr varScale="1">
        <p:scale>
          <a:sx n="159" d="100"/>
          <a:sy n="159" d="100"/>
        </p:scale>
        <p:origin x="2526" y="13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0" d="100"/>
          <a:sy n="90" d="100"/>
        </p:scale>
        <p:origin x="375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910C252-6BAA-4DA1-B375-5BC4F62E35DC}" type="datetime1">
              <a:rPr lang="it-IT" smtClean="0"/>
              <a:t>02/09/2025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140F9C-702C-4EF1-BBD5-EB8FAB3C4E97}" type="datetime1">
              <a:rPr lang="it-IT" smtClean="0"/>
              <a:pPr/>
              <a:t>02/09/2025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dirty="0"/>
              <a:t>Modifica gli stili del testo dello schema</a:t>
            </a:r>
          </a:p>
          <a:p>
            <a:pPr lvl="1" rtl="0"/>
            <a:r>
              <a:rPr lang="it-IT" dirty="0"/>
              <a:t>Secondo livello</a:t>
            </a:r>
          </a:p>
          <a:p>
            <a:pPr lvl="2" rtl="0"/>
            <a:r>
              <a:rPr lang="it-IT" dirty="0"/>
              <a:t>Terzo livello</a:t>
            </a:r>
          </a:p>
          <a:p>
            <a:pPr lvl="3" rtl="0"/>
            <a:r>
              <a:rPr lang="it-IT" dirty="0"/>
              <a:t>Quarto livello</a:t>
            </a:r>
          </a:p>
          <a:p>
            <a:pPr lvl="4" rtl="0"/>
            <a:r>
              <a:rPr lang="it-IT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530193B-564F-4854-8A52-728F3FB19C8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03816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7178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it-IT" smtClean="0"/>
              <a:t>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24764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egnaposto immagine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588" cy="6804025"/>
          </a:xfrm>
          <a:solidFill>
            <a:schemeClr val="bg1">
              <a:lumMod val="85000"/>
            </a:schemeClr>
          </a:solidFill>
        </p:spPr>
        <p:txBody>
          <a:bodyPr tIns="1728000" rtlCol="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it-IT" dirty="0"/>
              <a:t>Inserire o trascinare la foto qui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00400" y="2811053"/>
            <a:ext cx="8991600" cy="1261295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lnSpc>
                <a:spcPct val="70000"/>
              </a:lnSpc>
              <a:defRPr lang="en-ZA" sz="4800" b="1" spc="-300" dirty="0"/>
            </a:lvl1pPr>
          </a:lstStyle>
          <a:p>
            <a:pPr lvl="0" algn="r" rtl="0"/>
            <a:r>
              <a:rPr lang="it-IT" dirty="0"/>
              <a:t>Fare clic per modificare il titolo della presentazione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400" y="4061039"/>
            <a:ext cx="6580188" cy="580921"/>
          </a:xfrm>
          <a:solidFill>
            <a:schemeClr val="tx1">
              <a:alpha val="80000"/>
            </a:schemeClr>
          </a:solidFill>
        </p:spPr>
        <p:txBody>
          <a:bodyPr vert="horz" lIns="180000" tIns="180000" rIns="180000" bIns="180000" rtlCol="0">
            <a:noAutofit/>
          </a:bodyPr>
          <a:lstStyle>
            <a:lvl1pPr marL="0" indent="0" algn="r">
              <a:buNone/>
              <a:defRPr lang="en-ZA" dirty="0">
                <a:solidFill>
                  <a:schemeClr val="bg1"/>
                </a:solidFill>
              </a:defRPr>
            </a:lvl1pPr>
          </a:lstStyle>
          <a:p>
            <a:pPr marL="266700" lvl="0" indent="-266700" algn="ctr" rtl="0"/>
            <a:r>
              <a:rPr lang="it-IT"/>
              <a:t>Fare clic per modificare lo stile del sottotitolo dello schema</a:t>
            </a:r>
            <a:endParaRPr lang="it-IT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9780588" y="2698612"/>
            <a:ext cx="2411412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34038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ivisor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egnaposto immagine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588" cy="6371351"/>
          </a:xfr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it-IT" dirty="0"/>
              <a:t>Inserire o trascinare </a:t>
            </a:r>
            <a:br>
              <a:rPr lang="it-IT" dirty="0"/>
            </a:br>
            <a:r>
              <a:rPr lang="it-IT" dirty="0"/>
              <a:t>la foto qui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35700" y="2204792"/>
            <a:ext cx="5956300" cy="1944000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4800" b="1" spc="-300" dirty="0"/>
            </a:lvl1pPr>
          </a:lstStyle>
          <a:p>
            <a:pPr lvl="0" algn="r" rtl="0"/>
            <a:r>
              <a:rPr lang="it-IT" dirty="0"/>
              <a:t>Fare clic per modificare il divisore di sezione</a:t>
            </a:r>
          </a:p>
        </p:txBody>
      </p:sp>
      <p:sp>
        <p:nvSpPr>
          <p:cNvPr id="7" name="Sottotitolo 2">
            <a:extLst>
              <a:ext uri="{FF2B5EF4-FFF2-40B4-BE49-F238E27FC236}">
                <a16:creationId xmlns:a16="http://schemas.microsoft.com/office/drawing/2014/main" id="{9E4D4535-D519-40ED-B8A4-2EA1276BB6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5700" y="4148860"/>
            <a:ext cx="5956300" cy="1100565"/>
          </a:xfrm>
          <a:solidFill>
            <a:schemeClr val="tx1">
              <a:alpha val="80000"/>
            </a:schemeClr>
          </a:solidFill>
        </p:spPr>
        <p:txBody>
          <a:bodyPr lIns="180000" tIns="180000" rIns="252000" bIns="180000" rtlCol="0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266700" indent="0" algn="r">
              <a:buNone/>
              <a:defRPr sz="1800">
                <a:solidFill>
                  <a:schemeClr val="bg1"/>
                </a:solidFill>
              </a:defRPr>
            </a:lvl2pPr>
            <a:lvl3pPr marL="542925" indent="0" algn="r">
              <a:buNone/>
              <a:defRPr sz="1800">
                <a:solidFill>
                  <a:schemeClr val="bg1"/>
                </a:solidFill>
              </a:defRPr>
            </a:lvl3pPr>
            <a:lvl4pPr marL="809625" indent="0" algn="r">
              <a:buNone/>
              <a:defRPr sz="1800">
                <a:solidFill>
                  <a:schemeClr val="bg1"/>
                </a:solidFill>
              </a:defRPr>
            </a:lvl4pPr>
            <a:lvl5pPr marL="1076325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it-IT" dirty="0"/>
              <a:t>Fare clic per modificare lo stile del sottotitolo dello schema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816FE98-6A12-44EC-8485-8B5EFABD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dirty="0"/>
              <a:t>Aggiungere un piè di pagina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9780588" y="5247782"/>
            <a:ext cx="2411412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50EF489-F21B-4E7C-9A44-D3CC8DC3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37159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ivisore 2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egnaposto immagine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11412" y="0"/>
            <a:ext cx="9780588" cy="6371351"/>
          </a:xfr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it-IT" dirty="0"/>
              <a:t>Inserire o trascinare </a:t>
            </a:r>
            <a:br>
              <a:rPr lang="it-IT" dirty="0"/>
            </a:br>
            <a:r>
              <a:rPr lang="it-IT" dirty="0"/>
              <a:t>la foto qui</a:t>
            </a:r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E473AB13-DFF9-4538-9907-E261659E0E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700" y="2156226"/>
            <a:ext cx="5958000" cy="1958400"/>
          </a:xfrm>
          <a:solidFill>
            <a:schemeClr val="bg1"/>
          </a:solidFill>
        </p:spPr>
        <p:txBody>
          <a:bodyPr lIns="252000" tIns="180000" rIns="180000" bIns="180000" rtlCol="0"/>
          <a:lstStyle>
            <a:lvl1pPr>
              <a:defRPr sz="4800" b="1" spc="-3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it-IT" dirty="0"/>
              <a:t>Fare clic per modificare il divisore di sezione</a:t>
            </a:r>
          </a:p>
        </p:txBody>
      </p:sp>
      <p:sp>
        <p:nvSpPr>
          <p:cNvPr id="7" name="Sottotitolo 2">
            <a:extLst>
              <a:ext uri="{FF2B5EF4-FFF2-40B4-BE49-F238E27FC236}">
                <a16:creationId xmlns:a16="http://schemas.microsoft.com/office/drawing/2014/main" id="{9E4D4535-D519-40ED-B8A4-2EA1276BB6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110760"/>
            <a:ext cx="5956300" cy="1100565"/>
          </a:xfrm>
          <a:solidFill>
            <a:schemeClr val="tx1">
              <a:alpha val="80000"/>
            </a:schemeClr>
          </a:solidFill>
        </p:spPr>
        <p:txBody>
          <a:bodyPr lIns="252000" tIns="180000" rIns="180000" bIns="180000" rtlCol="0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266700" indent="0" algn="r">
              <a:buNone/>
              <a:defRPr sz="1800">
                <a:solidFill>
                  <a:schemeClr val="bg1"/>
                </a:solidFill>
              </a:defRPr>
            </a:lvl2pPr>
            <a:lvl3pPr marL="542925" indent="0" algn="r">
              <a:buNone/>
              <a:defRPr sz="1800">
                <a:solidFill>
                  <a:schemeClr val="bg1"/>
                </a:solidFill>
              </a:defRPr>
            </a:lvl3pPr>
            <a:lvl4pPr marL="809625" indent="0" algn="r">
              <a:buNone/>
              <a:defRPr sz="1800">
                <a:solidFill>
                  <a:schemeClr val="bg1"/>
                </a:solidFill>
              </a:defRPr>
            </a:lvl4pPr>
            <a:lvl5pPr marL="1076325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it-IT" dirty="0"/>
              <a:t>Fare clic per modificare lo stile del sottotitolo dello schema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816FE98-6A12-44EC-8485-8B5EFABD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dirty="0"/>
              <a:t>Aggiungere un piè di pagina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0" y="5209682"/>
            <a:ext cx="2411412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it-IT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50EF489-F21B-4E7C-9A44-D3CC8DC3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82858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immagine tes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immagine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-1"/>
            <a:ext cx="6096000" cy="6371351"/>
          </a:xfrm>
          <a:solidFill>
            <a:schemeClr val="bg1">
              <a:lumMod val="95000"/>
            </a:schemeClr>
          </a:solidFill>
        </p:spPr>
        <p:txBody>
          <a:bodyPr tIns="1584000" rtlCol="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it-IT" dirty="0"/>
              <a:t>Inserire o trascinare la foto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1800" y="3802899"/>
            <a:ext cx="4648200" cy="985000"/>
          </a:xfrm>
          <a:solidFill>
            <a:schemeClr val="bg1"/>
          </a:solidFill>
        </p:spPr>
        <p:txBody>
          <a:bodyPr lIns="180000" tIns="180000" rIns="180000" bIns="180000" rtlCol="0"/>
          <a:lstStyle>
            <a:lvl1pPr algn="r">
              <a:lnSpc>
                <a:spcPct val="70000"/>
              </a:lnSpc>
              <a:defRPr sz="3600" b="1" spc="-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dirty="0"/>
              <a:t>Modificare il titolo della pagina</a:t>
            </a:r>
          </a:p>
        </p:txBody>
      </p:sp>
      <p:sp>
        <p:nvSpPr>
          <p:cNvPr id="10" name="Sottotitolo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111800" y="4787900"/>
            <a:ext cx="4648200" cy="1162800"/>
          </a:xfrm>
          <a:solidFill>
            <a:schemeClr val="tx1">
              <a:alpha val="80000"/>
            </a:schemeClr>
          </a:solidFill>
        </p:spPr>
        <p:txBody>
          <a:bodyPr lIns="180000" tIns="180000" rIns="180000" bIns="180000" rtlCol="0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it-IT" dirty="0"/>
              <a:t>Sottotitolo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2668686"/>
            <a:ext cx="5472000" cy="2999426"/>
          </a:xfrm>
        </p:spPr>
        <p:txBody>
          <a:bodyPr rtlCol="0" anchor="b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it-IT" dirty="0"/>
              <a:t>Aggiungere un piè di pagina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505ED12-A431-4761-87A4-F05164BE022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5010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immagine tes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immagine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-1"/>
            <a:ext cx="6096000" cy="6371351"/>
          </a:xfrm>
          <a:solidFill>
            <a:schemeClr val="bg1">
              <a:lumMod val="95000"/>
            </a:schemeClr>
          </a:solidFill>
        </p:spPr>
        <p:txBody>
          <a:bodyPr tIns="1584000" rtlCol="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it-IT" dirty="0"/>
              <a:t>Inserire o trascinare la foto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8100" y="1869795"/>
            <a:ext cx="6641900" cy="1124345"/>
          </a:xfrm>
          <a:solidFill>
            <a:schemeClr val="bg1">
              <a:lumMod val="95000"/>
            </a:schemeClr>
          </a:solidFill>
        </p:spPr>
        <p:txBody>
          <a:bodyPr lIns="180000" tIns="180000" rIns="180000" bIns="180000" rtlCol="0"/>
          <a:lstStyle>
            <a:lvl1pPr algn="l">
              <a:lnSpc>
                <a:spcPct val="70000"/>
              </a:lnSpc>
              <a:defRPr sz="4400" b="1" spc="-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dirty="0"/>
              <a:t>Fare clic per modificare il titolo della pagina</a:t>
            </a:r>
          </a:p>
        </p:txBody>
      </p:sp>
      <p:sp>
        <p:nvSpPr>
          <p:cNvPr id="10" name="Sottotitolo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18334" y="2994141"/>
            <a:ext cx="6641626" cy="590155"/>
          </a:xfrm>
          <a:solidFill>
            <a:schemeClr val="tx1">
              <a:alpha val="80000"/>
            </a:schemeClr>
          </a:solidFill>
        </p:spPr>
        <p:txBody>
          <a:bodyPr lIns="180000" tIns="180000" rIns="180000" bIns="180000" rtlCol="0"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it-IT" dirty="0"/>
              <a:t>Sottotitolo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8000" y="3763648"/>
            <a:ext cx="5472000" cy="2428351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it-IT" dirty="0"/>
              <a:t>Aggiungere un piè di pagina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505ED12-A431-4761-87A4-F05164BE022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‹N›</a:t>
            </a:fld>
            <a:endParaRPr lang="it-IT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FA5285E0-8F27-49C4-AADF-92A3B72D41FD}"/>
              </a:ext>
            </a:extLst>
          </p:cNvPr>
          <p:cNvSpPr/>
          <p:nvPr userDrawn="1"/>
        </p:nvSpPr>
        <p:spPr>
          <a:xfrm>
            <a:off x="9775824" y="1762069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4389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dirty="0"/>
              <a:t>Fare clic per modificare il titolo della pagina</a:t>
            </a:r>
          </a:p>
        </p:txBody>
      </p:sp>
      <p:sp>
        <p:nvSpPr>
          <p:cNvPr id="9" name="Sottotitolo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it-IT" dirty="0"/>
              <a:t>Sottotitolo</a:t>
            </a:r>
          </a:p>
        </p:txBody>
      </p:sp>
      <p:sp>
        <p:nvSpPr>
          <p:cNvPr id="3" name="Segnaposto sinistro confronto 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5834"/>
            <a:ext cx="5472000" cy="360000"/>
          </a:xfrm>
        </p:spPr>
        <p:txBody>
          <a:bodyPr rtlCol="0" anchor="t"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2023668"/>
            <a:ext cx="5472000" cy="4168332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12" name="Segnaposto sinistro confronto 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00000" y="1516359"/>
            <a:ext cx="5472000" cy="358775"/>
          </a:xfrm>
        </p:spPr>
        <p:txBody>
          <a:bodyPr rtlCol="0"/>
          <a:lstStyle>
            <a:lvl1pPr marL="0" indent="0">
              <a:buNone/>
              <a:defRPr sz="2400" b="1"/>
            </a:lvl1pPr>
          </a:lstStyle>
          <a:p>
            <a:pPr lvl="0" rtl="0"/>
            <a:r>
              <a:rPr lang="it-IT"/>
              <a:t>Fare clic per modificare gli stili del testo dello schema</a:t>
            </a:r>
          </a:p>
        </p:txBody>
      </p:sp>
      <p:sp>
        <p:nvSpPr>
          <p:cNvPr id="8" name="Segnaposto testo 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99887" y="2020359"/>
            <a:ext cx="5472113" cy="4170891"/>
          </a:xfrm>
        </p:spPr>
        <p:txBody>
          <a:bodyPr rtlCol="0"/>
          <a:lstStyle/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it-IT" dirty="0"/>
              <a:t>Aggiungere un 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8733E7E-50D2-4F6C-9DF2-CF4C98C4B8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09955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gr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immagine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12192000" cy="6371350"/>
          </a:xfr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it-IT" dirty="0"/>
              <a:t>Inserire o trascinare la foto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096000" y="5359400"/>
            <a:ext cx="5664000" cy="565899"/>
          </a:xfrm>
          <a:solidFill>
            <a:schemeClr val="tx1"/>
          </a:solidFill>
        </p:spPr>
        <p:txBody>
          <a:bodyPr lIns="180000" tIns="180000" rIns="180000" bIns="180000" rtlCol="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it-IT" dirty="0"/>
              <a:t>Immettere la didascalia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it-IT" dirty="0"/>
              <a:t>Aggiungere un piè di pagina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8B3D119C-DBF5-4B4F-BE38-7BD7B5C8A5D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‹N›</a:t>
            </a:fld>
            <a:endParaRPr lang="it-IT" dirty="0"/>
          </a:p>
        </p:txBody>
      </p:sp>
      <p:sp>
        <p:nvSpPr>
          <p:cNvPr id="5" name="Titolo 4">
            <a:extLst>
              <a:ext uri="{FF2B5EF4-FFF2-40B4-BE49-F238E27FC236}">
                <a16:creationId xmlns:a16="http://schemas.microsoft.com/office/drawing/2014/main" id="{7F8E7C83-06D7-4C5B-85B7-0E5713B4F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87784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zi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egnaposto immagine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102" cy="6804025"/>
          </a:xfrm>
          <a:solidFill>
            <a:schemeClr val="bg1">
              <a:lumMod val="85000"/>
            </a:schemeClr>
          </a:solidFill>
        </p:spPr>
        <p:txBody>
          <a:bodyPr tIns="0"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it-IT" dirty="0"/>
              <a:t>Inserire o trascinare la foto qui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58200" y="2798354"/>
            <a:ext cx="3733800" cy="1013684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6000" b="1" spc="-300" dirty="0"/>
            </a:lvl1pPr>
          </a:lstStyle>
          <a:p>
            <a:pPr lvl="0" algn="r" rtl="0"/>
            <a:r>
              <a:rPr lang="it-IT" dirty="0"/>
              <a:t>Grazie</a:t>
            </a:r>
          </a:p>
        </p:txBody>
      </p:sp>
      <p:sp>
        <p:nvSpPr>
          <p:cNvPr id="9" name="Segnaposto testo 5">
            <a:extLst>
              <a:ext uri="{FF2B5EF4-FFF2-40B4-BE49-F238E27FC236}">
                <a16:creationId xmlns:a16="http://schemas.microsoft.com/office/drawing/2014/main" id="{52FA7FC9-E40E-4144-84E4-34E3722E9A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58200" y="3957705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it-IT" dirty="0"/>
              <a:t>Nome completo</a:t>
            </a:r>
          </a:p>
        </p:txBody>
      </p:sp>
      <p:sp>
        <p:nvSpPr>
          <p:cNvPr id="10" name="Segnaposto testo 6">
            <a:extLst>
              <a:ext uri="{FF2B5EF4-FFF2-40B4-BE49-F238E27FC236}">
                <a16:creationId xmlns:a16="http://schemas.microsoft.com/office/drawing/2014/main" id="{97289182-4FE6-4A18-9775-4588D5801C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58200" y="4306722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it-IT" dirty="0"/>
              <a:t>Numero di telefono</a:t>
            </a:r>
          </a:p>
        </p:txBody>
      </p:sp>
      <p:sp>
        <p:nvSpPr>
          <p:cNvPr id="11" name="Segnaposto testo 7">
            <a:extLst>
              <a:ext uri="{FF2B5EF4-FFF2-40B4-BE49-F238E27FC236}">
                <a16:creationId xmlns:a16="http://schemas.microsoft.com/office/drawing/2014/main" id="{BD4E94C7-6CAF-4FEE-9E02-D3D3A2AC5EA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58200" y="4655739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it-IT" dirty="0"/>
              <a:t>Indirizzo di posta elettronica o </a:t>
            </a:r>
            <a:r>
              <a:rPr lang="it-IT" dirty="0" err="1"/>
              <a:t>handle</a:t>
            </a:r>
            <a:r>
              <a:rPr lang="it-IT" dirty="0"/>
              <a:t> di social media</a:t>
            </a:r>
          </a:p>
        </p:txBody>
      </p:sp>
      <p:sp>
        <p:nvSpPr>
          <p:cNvPr id="12" name="Segnaposto testo 8">
            <a:extLst>
              <a:ext uri="{FF2B5EF4-FFF2-40B4-BE49-F238E27FC236}">
                <a16:creationId xmlns:a16="http://schemas.microsoft.com/office/drawing/2014/main" id="{0DE421A3-3C59-48FC-BC3B-007ADFBEB4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58200" y="5004756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it-IT" dirty="0"/>
              <a:t>Sito Web della società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8458200" y="2685912"/>
            <a:ext cx="3733800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22FB6A7-1E80-487C-93E6-DCAA8751EF2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49663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dirty="0"/>
              <a:t>Fare clic per modificare il titolo della pagina</a:t>
            </a:r>
          </a:p>
        </p:txBody>
      </p:sp>
      <p:sp>
        <p:nvSpPr>
          <p:cNvPr id="7" name="Sottotitolo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it-IT" dirty="0"/>
              <a:t>Sottotitolo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it-IT" dirty="0"/>
              <a:t>Aggiungere un piè di pagina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8DE0AAD-6FBD-416B-A91A-21F2B737919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dirty="0"/>
              <a:t>Fare clic per modificare il titolo della pagina</a:t>
            </a:r>
          </a:p>
        </p:txBody>
      </p:sp>
      <p:sp>
        <p:nvSpPr>
          <p:cNvPr id="7" name="Sottotitolo 2">
            <a:extLst>
              <a:ext uri="{FF2B5EF4-FFF2-40B4-BE49-F238E27FC236}">
                <a16:creationId xmlns:a16="http://schemas.microsoft.com/office/drawing/2014/main" id="{7DEBF36F-ADC5-48FF-BFAF-3BED06924FD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it-IT" dirty="0"/>
              <a:t>Sottotitolo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512000"/>
            <a:ext cx="5472000" cy="4680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6" name="Segnaposto testo 4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99887" y="1511250"/>
            <a:ext cx="5472113" cy="4680000"/>
          </a:xfrm>
        </p:spPr>
        <p:txBody>
          <a:bodyPr rtlCol="0"/>
          <a:lstStyle/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it-IT" dirty="0"/>
              <a:t>Aggiungere un piè di pagina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64CFC6C-1D8B-46C9-B0F7-A8BD88D8AB4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91552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dirty="0"/>
              <a:t>Fare clic per modificare il titolo della pagina</a:t>
            </a:r>
          </a:p>
        </p:txBody>
      </p:sp>
      <p:sp>
        <p:nvSpPr>
          <p:cNvPr id="9" name="Sottotitolo 2">
            <a:extLst>
              <a:ext uri="{FF2B5EF4-FFF2-40B4-BE49-F238E27FC236}">
                <a16:creationId xmlns:a16="http://schemas.microsoft.com/office/drawing/2014/main" id="{F94EB5D3-F8CB-4E76-8D7E-FF441818EE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it-IT" dirty="0"/>
              <a:t>Sottotitolo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3600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01550" y="1511476"/>
            <a:ext cx="3600450" cy="4679249"/>
          </a:xfrm>
        </p:spPr>
        <p:txBody>
          <a:bodyPr rtlCol="0"/>
          <a:lstStyle/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11" name="Segnaposto testo 5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71550" y="1511475"/>
            <a:ext cx="3600450" cy="4679250"/>
          </a:xfrm>
        </p:spPr>
        <p:txBody>
          <a:bodyPr rtlCol="0"/>
          <a:lstStyle/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D4BCA97-F31B-451D-82F8-6E000DF211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it-IT" dirty="0"/>
              <a:t>Aggiungere un 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817AAC4-A657-4D75-A527-0307AFF2B1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dirty="0"/>
              <a:t>Fare clic per modificare il titolo della pagina</a:t>
            </a:r>
          </a:p>
        </p:txBody>
      </p:sp>
      <p:sp>
        <p:nvSpPr>
          <p:cNvPr id="10" name="Sottotitolo 2">
            <a:extLst>
              <a:ext uri="{FF2B5EF4-FFF2-40B4-BE49-F238E27FC236}">
                <a16:creationId xmlns:a16="http://schemas.microsoft.com/office/drawing/2014/main" id="{9D7ACCB5-9A86-4F46-89E2-B79F48C9EC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it-IT" dirty="0"/>
              <a:t>Sottotitolo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2160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726412" y="1512000"/>
            <a:ext cx="2160588" cy="4679250"/>
          </a:xfrm>
        </p:spPr>
        <p:txBody>
          <a:bodyPr rtlCol="0"/>
          <a:lstStyle/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13" name="Segnaposto testo 5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21412" y="1512000"/>
            <a:ext cx="2160588" cy="4679250"/>
          </a:xfrm>
        </p:spPr>
        <p:txBody>
          <a:bodyPr rtlCol="0"/>
          <a:lstStyle/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15" name="Segnaposto testo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6412" y="1507535"/>
            <a:ext cx="2160588" cy="4679250"/>
          </a:xfrm>
        </p:spPr>
        <p:txBody>
          <a:bodyPr rtlCol="0"/>
          <a:lstStyle/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17" name="Segnaposto testo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611412" y="1507535"/>
            <a:ext cx="2160588" cy="4683715"/>
          </a:xfrm>
        </p:spPr>
        <p:txBody>
          <a:bodyPr rtlCol="0"/>
          <a:lstStyle/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D09234E-176D-4BBF-9391-7B6F018C51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it-IT" dirty="0"/>
              <a:t>Aggiungere un 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09ABD5E-B8F1-4246-B167-09138760AD7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dirty="0"/>
              <a:t>Fare clic per modificare il titolo della pagina</a:t>
            </a:r>
          </a:p>
        </p:txBody>
      </p:sp>
      <p:sp>
        <p:nvSpPr>
          <p:cNvPr id="5" name="Sottotitolo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it-IT" dirty="0"/>
              <a:t>Sottotitolo</a:t>
            </a: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it-IT" dirty="0"/>
              <a:t>Aggiungere un piè di pagina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53CF994-8B2C-443F-B695-7378DD360DAA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16D0504D-4610-4E9E-A2DB-8B701F044B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it-IT" dirty="0"/>
              <a:t>Aggiungere un piè di pagina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A95CDFA7-DEA3-4BBE-8D70-0AF654A1E6F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‹N›</a:t>
            </a:fld>
            <a:endParaRPr lang="it-IT" dirty="0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90694D9D-C633-4D52-965E-E5BBD9883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3EB0D177-9AA4-42F4-9CD7-CD206217CA6D}"/>
              </a:ext>
            </a:extLst>
          </p:cNvPr>
          <p:cNvSpPr/>
          <p:nvPr userDrawn="1"/>
        </p:nvSpPr>
        <p:spPr>
          <a:xfrm>
            <a:off x="9780101" y="6371351"/>
            <a:ext cx="1979897" cy="4319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C825DB53-D610-4A40-AFDC-EBC47DB613CE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31" name="Figura a mano libera: Forma 30">
            <a:extLst>
              <a:ext uri="{FF2B5EF4-FFF2-40B4-BE49-F238E27FC236}">
                <a16:creationId xmlns:a16="http://schemas.microsoft.com/office/drawing/2014/main" id="{C2B9A6A4-83D0-40B1-8B15-964C84BF0705}"/>
              </a:ext>
            </a:extLst>
          </p:cNvPr>
          <p:cNvSpPr/>
          <p:nvPr userDrawn="1"/>
        </p:nvSpPr>
        <p:spPr>
          <a:xfrm>
            <a:off x="0" y="6371351"/>
            <a:ext cx="9780102" cy="432000"/>
          </a:xfrm>
          <a:custGeom>
            <a:avLst/>
            <a:gdLst>
              <a:gd name="connsiteX0" fmla="*/ 0 w 9780102"/>
              <a:gd name="connsiteY0" fmla="*/ 0 h 432000"/>
              <a:gd name="connsiteX1" fmla="*/ 9780102 w 9780102"/>
              <a:gd name="connsiteY1" fmla="*/ 0 h 432000"/>
              <a:gd name="connsiteX2" fmla="*/ 9780102 w 9780102"/>
              <a:gd name="connsiteY2" fmla="*/ 432000 h 432000"/>
              <a:gd name="connsiteX3" fmla="*/ 0 w 9780102"/>
              <a:gd name="connsiteY3" fmla="*/ 432000 h 4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80102" h="432000">
                <a:moveTo>
                  <a:pt x="0" y="0"/>
                </a:moveTo>
                <a:lnTo>
                  <a:pt x="9780102" y="0"/>
                </a:lnTo>
                <a:lnTo>
                  <a:pt x="9780102" y="432000"/>
                </a:lnTo>
                <a:lnTo>
                  <a:pt x="0" y="432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80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rtl="0"/>
            <a:r>
              <a:rPr lang="it-IT" dirty="0"/>
              <a:t>Fare clic per modificare il titolo della pagina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2000"/>
            <a:ext cx="11328000" cy="467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it-IT" dirty="0"/>
              <a:t>Modifica gli stili del testo dello schema</a:t>
            </a:r>
          </a:p>
          <a:p>
            <a:pPr lvl="1" rtl="0"/>
            <a:r>
              <a:rPr lang="it-IT" dirty="0"/>
              <a:t>Secondo livello</a:t>
            </a:r>
          </a:p>
          <a:p>
            <a:pPr lvl="2" rtl="0"/>
            <a:r>
              <a:rPr lang="it-IT" dirty="0"/>
              <a:t>Terzo livello</a:t>
            </a:r>
          </a:p>
          <a:p>
            <a:pPr lvl="3" rtl="0"/>
            <a:r>
              <a:rPr lang="it-IT" dirty="0"/>
              <a:t>Quarto livello</a:t>
            </a:r>
          </a:p>
          <a:p>
            <a:pPr lvl="4" rtl="0"/>
            <a:r>
              <a:rPr lang="it-IT" dirty="0"/>
              <a:t>Quinto livello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439820"/>
            <a:ext cx="5664000" cy="2950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dirty="0"/>
              <a:t>Aggiungere un 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60000" y="6371351"/>
            <a:ext cx="432000" cy="432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fld id="{19B51A1E-902D-48AF-9020-955120F399B6}" type="slidenum">
              <a:rPr lang="it-IT" smtClean="0"/>
              <a:pPr rtl="0"/>
              <a:t>‹N›</a:t>
            </a:fld>
            <a:endParaRPr lang="it-IT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BC39664-EB8B-4A32-915A-D4308F79277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9B49670D-8F18-44A8-B217-67B412095C0D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cxnSp>
        <p:nvCxnSpPr>
          <p:cNvPr id="18" name="Connettore diritto 17">
            <a:extLst>
              <a:ext uri="{FF2B5EF4-FFF2-40B4-BE49-F238E27FC236}">
                <a16:creationId xmlns:a16="http://schemas.microsoft.com/office/drawing/2014/main" id="{030FA059-EC32-4FFF-9673-48849B2FA43A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6371351"/>
            <a:ext cx="12191999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magine 7" descr="Immagine che contiene schermata, cerchio, Elementi grafici, grafica&#10;&#10;Descrizione generata automaticamente">
            <a:extLst>
              <a:ext uri="{FF2B5EF4-FFF2-40B4-BE49-F238E27FC236}">
                <a16:creationId xmlns:a16="http://schemas.microsoft.com/office/drawing/2014/main" id="{48A113E4-5316-26F6-6061-863231F29AA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547" y="6328577"/>
            <a:ext cx="481717" cy="481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58" r:id="rId4"/>
    <p:sldLayoutId id="2147483666" r:id="rId5"/>
    <p:sldLayoutId id="2147483659" r:id="rId6"/>
    <p:sldLayoutId id="2147483660" r:id="rId7"/>
    <p:sldLayoutId id="2147483664" r:id="rId8"/>
    <p:sldLayoutId id="2147483650" r:id="rId9"/>
    <p:sldLayoutId id="2147483652" r:id="rId10"/>
    <p:sldLayoutId id="2147483656" r:id="rId11"/>
    <p:sldLayoutId id="2147483657" r:id="rId12"/>
    <p:sldLayoutId id="2147483654" r:id="rId13"/>
    <p:sldLayoutId id="2147483655" r:id="rId1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spc="-15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sv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svg"/><Relationship Id="rId5" Type="http://schemas.openxmlformats.org/officeDocument/2006/relationships/image" Target="../media/image9.svg"/><Relationship Id="rId15" Type="http://schemas.openxmlformats.org/officeDocument/2006/relationships/image" Target="../media/image19.sv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svg"/><Relationship Id="rId1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30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2.png"/><Relationship Id="rId7" Type="http://schemas.openxmlformats.org/officeDocument/2006/relationships/image" Target="../media/image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13.svg"/><Relationship Id="rId9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3.svg"/><Relationship Id="rId7" Type="http://schemas.openxmlformats.org/officeDocument/2006/relationships/image" Target="../media/image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3.svg"/><Relationship Id="rId7" Type="http://schemas.openxmlformats.org/officeDocument/2006/relationships/image" Target="../media/image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10" Type="http://schemas.openxmlformats.org/officeDocument/2006/relationships/image" Target="../media/image34.pn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2.png"/><Relationship Id="rId7" Type="http://schemas.openxmlformats.org/officeDocument/2006/relationships/image" Target="../media/image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13.svg"/><Relationship Id="rId9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3.svg"/><Relationship Id="rId7" Type="http://schemas.openxmlformats.org/officeDocument/2006/relationships/image" Target="../media/image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10" Type="http://schemas.openxmlformats.org/officeDocument/2006/relationships/image" Target="../media/image36.jp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3.svg"/><Relationship Id="rId7" Type="http://schemas.openxmlformats.org/officeDocument/2006/relationships/image" Target="../media/image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42.svg"/><Relationship Id="rId3" Type="http://schemas.openxmlformats.org/officeDocument/2006/relationships/image" Target="../media/image13.svg"/><Relationship Id="rId7" Type="http://schemas.openxmlformats.org/officeDocument/2006/relationships/image" Target="../media/image7.svg"/><Relationship Id="rId12" Type="http://schemas.openxmlformats.org/officeDocument/2006/relationships/image" Target="../media/image4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11" Type="http://schemas.openxmlformats.org/officeDocument/2006/relationships/image" Target="../media/image40.svg"/><Relationship Id="rId5" Type="http://schemas.openxmlformats.org/officeDocument/2006/relationships/image" Target="../media/image11.svg"/><Relationship Id="rId10" Type="http://schemas.openxmlformats.org/officeDocument/2006/relationships/image" Target="../media/image39.pn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7" Type="http://schemas.openxmlformats.org/officeDocument/2006/relationships/image" Target="../media/image50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png"/><Relationship Id="rId5" Type="http://schemas.openxmlformats.org/officeDocument/2006/relationships/image" Target="../media/image48.svg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svg"/><Relationship Id="rId7" Type="http://schemas.openxmlformats.org/officeDocument/2006/relationships/image" Target="../media/image58.sv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png"/><Relationship Id="rId11" Type="http://schemas.openxmlformats.org/officeDocument/2006/relationships/image" Target="../media/image62.svg"/><Relationship Id="rId5" Type="http://schemas.openxmlformats.org/officeDocument/2006/relationships/image" Target="../media/image56.sv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svg"/><Relationship Id="rId3" Type="http://schemas.openxmlformats.org/officeDocument/2006/relationships/image" Target="../media/image64.svg"/><Relationship Id="rId7" Type="http://schemas.openxmlformats.org/officeDocument/2006/relationships/image" Target="../media/image68.svg"/><Relationship Id="rId12" Type="http://schemas.openxmlformats.org/officeDocument/2006/relationships/image" Target="../media/image73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7.png"/><Relationship Id="rId11" Type="http://schemas.openxmlformats.org/officeDocument/2006/relationships/image" Target="../media/image72.svg"/><Relationship Id="rId5" Type="http://schemas.openxmlformats.org/officeDocument/2006/relationships/image" Target="../media/image66.svg"/><Relationship Id="rId10" Type="http://schemas.openxmlformats.org/officeDocument/2006/relationships/image" Target="../media/image71.png"/><Relationship Id="rId4" Type="http://schemas.openxmlformats.org/officeDocument/2006/relationships/image" Target="../media/image65.png"/><Relationship Id="rId9" Type="http://schemas.openxmlformats.org/officeDocument/2006/relationships/image" Target="../media/image70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svg"/><Relationship Id="rId3" Type="http://schemas.openxmlformats.org/officeDocument/2006/relationships/image" Target="../media/image30.svg"/><Relationship Id="rId7" Type="http://schemas.openxmlformats.org/officeDocument/2006/relationships/image" Target="../media/image7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jpeg"/><Relationship Id="rId5" Type="http://schemas.openxmlformats.org/officeDocument/2006/relationships/image" Target="../media/image32.svg"/><Relationship Id="rId10" Type="http://schemas.openxmlformats.org/officeDocument/2006/relationships/image" Target="../media/image78.svg"/><Relationship Id="rId4" Type="http://schemas.openxmlformats.org/officeDocument/2006/relationships/image" Target="../media/image31.png"/><Relationship Id="rId9" Type="http://schemas.openxmlformats.org/officeDocument/2006/relationships/image" Target="../media/image7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2.png"/><Relationship Id="rId7" Type="http://schemas.openxmlformats.org/officeDocument/2006/relationships/image" Target="../media/image6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13.svg"/><Relationship Id="rId9" Type="http://schemas.openxmlformats.org/officeDocument/2006/relationships/image" Target="../media/image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2.svg"/><Relationship Id="rId7" Type="http://schemas.openxmlformats.org/officeDocument/2006/relationships/image" Target="../media/image11.sv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11" Type="http://schemas.openxmlformats.org/officeDocument/2006/relationships/image" Target="../media/image9.svg"/><Relationship Id="rId5" Type="http://schemas.openxmlformats.org/officeDocument/2006/relationships/image" Target="../media/image13.svg"/><Relationship Id="rId10" Type="http://schemas.openxmlformats.org/officeDocument/2006/relationships/image" Target="../media/image8.png"/><Relationship Id="rId4" Type="http://schemas.openxmlformats.org/officeDocument/2006/relationships/image" Target="../media/image12.png"/><Relationship Id="rId9" Type="http://schemas.openxmlformats.org/officeDocument/2006/relationships/image" Target="../media/image7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8.svg"/><Relationship Id="rId5" Type="http://schemas.openxmlformats.org/officeDocument/2006/relationships/image" Target="../media/image97.png"/><Relationship Id="rId4" Type="http://schemas.openxmlformats.org/officeDocument/2006/relationships/image" Target="../media/image92.sv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13" Type="http://schemas.openxmlformats.org/officeDocument/2006/relationships/image" Target="../media/image110.svg"/><Relationship Id="rId3" Type="http://schemas.openxmlformats.org/officeDocument/2006/relationships/image" Target="../media/image100.svg"/><Relationship Id="rId7" Type="http://schemas.openxmlformats.org/officeDocument/2006/relationships/image" Target="../media/image104.svg"/><Relationship Id="rId12" Type="http://schemas.openxmlformats.org/officeDocument/2006/relationships/image" Target="../media/image109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3.png"/><Relationship Id="rId11" Type="http://schemas.openxmlformats.org/officeDocument/2006/relationships/image" Target="../media/image108.svg"/><Relationship Id="rId5" Type="http://schemas.openxmlformats.org/officeDocument/2006/relationships/image" Target="../media/image102.svg"/><Relationship Id="rId15" Type="http://schemas.openxmlformats.org/officeDocument/2006/relationships/image" Target="../media/image112.svg"/><Relationship Id="rId10" Type="http://schemas.openxmlformats.org/officeDocument/2006/relationships/image" Target="../media/image107.png"/><Relationship Id="rId4" Type="http://schemas.openxmlformats.org/officeDocument/2006/relationships/image" Target="../media/image101.png"/><Relationship Id="rId9" Type="http://schemas.openxmlformats.org/officeDocument/2006/relationships/image" Target="../media/image106.svg"/><Relationship Id="rId14" Type="http://schemas.openxmlformats.org/officeDocument/2006/relationships/image" Target="../media/image11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7" Type="http://schemas.openxmlformats.org/officeDocument/2006/relationships/image" Target="../media/image121.sv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0.svg"/><Relationship Id="rId5" Type="http://schemas.openxmlformats.org/officeDocument/2006/relationships/image" Target="../media/image119.png"/><Relationship Id="rId4" Type="http://schemas.openxmlformats.org/officeDocument/2006/relationships/image" Target="../media/image11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egnaposto immagine 7" descr="Immagine che contiene schermata, cartone animato, testo, astronauta&#10;&#10;Il contenuto generato dall'IA potrebbe non essere corretto.">
            <a:extLst>
              <a:ext uri="{FF2B5EF4-FFF2-40B4-BE49-F238E27FC236}">
                <a16:creationId xmlns:a16="http://schemas.microsoft.com/office/drawing/2014/main" id="{709DBCA9-FCF5-38FF-4A8D-9A7ADCE0222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2169" r="2169"/>
          <a:stretch>
            <a:fillRect/>
          </a:stretch>
        </p:blipFill>
        <p:spPr>
          <a:solidFill>
            <a:srgbClr val="0070C0"/>
          </a:solidFill>
        </p:spPr>
      </p:pic>
      <p:sp>
        <p:nvSpPr>
          <p:cNvPr id="3" name="Titolo 2">
            <a:extLst>
              <a:ext uri="{FF2B5EF4-FFF2-40B4-BE49-F238E27FC236}">
                <a16:creationId xmlns:a16="http://schemas.microsoft.com/office/drawing/2014/main" id="{200B3D2B-613A-41BE-987D-E6A1324B4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400" y="2811053"/>
            <a:ext cx="8991600" cy="1261295"/>
          </a:xfrm>
        </p:spPr>
        <p:txBody>
          <a:bodyPr rtlCol="0"/>
          <a:lstStyle/>
          <a:p>
            <a:pPr rtl="0">
              <a:lnSpc>
                <a:spcPct val="90000"/>
              </a:lnSpc>
            </a:pPr>
            <a:r>
              <a:rPr lang="it-IT" sz="4000" dirty="0"/>
              <a:t>L’intelligenza artificiale che agisce: storia, modelli e applicazioni reali</a:t>
            </a:r>
          </a:p>
        </p:txBody>
      </p:sp>
      <p:sp>
        <p:nvSpPr>
          <p:cNvPr id="4" name="Sottotitolo 3">
            <a:extLst>
              <a:ext uri="{FF2B5EF4-FFF2-40B4-BE49-F238E27FC236}">
                <a16:creationId xmlns:a16="http://schemas.microsoft.com/office/drawing/2014/main" id="{4772945D-CA91-4CFE-8EB7-941C7618C9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400" y="4061039"/>
            <a:ext cx="6580188" cy="580921"/>
          </a:xfrm>
        </p:spPr>
        <p:txBody>
          <a:bodyPr rtlCol="0"/>
          <a:lstStyle/>
          <a:p>
            <a:pPr rtl="0"/>
            <a:r>
              <a:rPr lang="it-IT" dirty="0"/>
              <a:t>Una prospettiva evolutiva</a:t>
            </a:r>
          </a:p>
        </p:txBody>
      </p:sp>
      <p:pic>
        <p:nvPicPr>
          <p:cNvPr id="2" name="Immagine 1" descr="Immagine che contiene schermata, cerchio, Elementi grafici, grafica&#10;&#10;Descrizione generata automaticamente">
            <a:extLst>
              <a:ext uri="{FF2B5EF4-FFF2-40B4-BE49-F238E27FC236}">
                <a16:creationId xmlns:a16="http://schemas.microsoft.com/office/drawing/2014/main" id="{48A113E4-5316-26F6-6061-863231F29A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5216" y="4074695"/>
            <a:ext cx="1812142" cy="1812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923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C554D9F-1895-486E-BFBA-905BB2D29E0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2</a:t>
            </a:fld>
            <a:endParaRPr lang="it-IT" dirty="0"/>
          </a:p>
        </p:txBody>
      </p:sp>
      <p:sp>
        <p:nvSpPr>
          <p:cNvPr id="26" name="Segnaposto contenuto 3">
            <a:extLst>
              <a:ext uri="{FF2B5EF4-FFF2-40B4-BE49-F238E27FC236}">
                <a16:creationId xmlns:a16="http://schemas.microsoft.com/office/drawing/2014/main" id="{9D4360C9-4CF2-6C4E-459E-46B08EC8CB51}"/>
              </a:ext>
            </a:extLst>
          </p:cNvPr>
          <p:cNvSpPr txBox="1">
            <a:spLocks/>
          </p:cNvSpPr>
          <p:nvPr/>
        </p:nvSpPr>
        <p:spPr>
          <a:xfrm>
            <a:off x="8173454" y="4531896"/>
            <a:ext cx="2919662" cy="810126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it-IT" sz="2800" dirty="0"/>
          </a:p>
          <a:p>
            <a:pPr marL="0" indent="0">
              <a:buFont typeface="Arial" panose="020B0604020202020204" pitchFamily="34" charset="0"/>
              <a:buNone/>
            </a:pPr>
            <a:endParaRPr lang="it-IT" dirty="0"/>
          </a:p>
          <a:p>
            <a:pPr marL="0" indent="0">
              <a:buFont typeface="Arial" panose="020B0604020202020204" pitchFamily="34" charset="0"/>
              <a:buNone/>
            </a:pPr>
            <a:endParaRPr lang="it-IT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it-IT" b="1" dirty="0"/>
              <a:t>Santino Garofalo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it-IT" sz="1600" b="1" i="1" dirty="0"/>
              <a:t>AI Developer</a:t>
            </a:r>
          </a:p>
        </p:txBody>
      </p:sp>
      <p:pic>
        <p:nvPicPr>
          <p:cNvPr id="5" name="Immagine 4" descr="Immagine che contiene Viso umano, vestiti, sorriso, persona&#10;&#10;Il contenuto generato dall'IA potrebbe non essere corretto.">
            <a:extLst>
              <a:ext uri="{FF2B5EF4-FFF2-40B4-BE49-F238E27FC236}">
                <a16:creationId xmlns:a16="http://schemas.microsoft.com/office/drawing/2014/main" id="{895D5274-1306-B326-933B-D7E65E9BB4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6999" y="2510589"/>
            <a:ext cx="1870633" cy="1870633"/>
          </a:xfrm>
          <a:prstGeom prst="rect">
            <a:avLst/>
          </a:prstGeom>
        </p:spPr>
      </p:pic>
      <p:sp>
        <p:nvSpPr>
          <p:cNvPr id="8" name="Ovale 7">
            <a:extLst>
              <a:ext uri="{FF2B5EF4-FFF2-40B4-BE49-F238E27FC236}">
                <a16:creationId xmlns:a16="http://schemas.microsoft.com/office/drawing/2014/main" id="{A980AE08-53A0-8B98-0339-A94D0C202CF1}"/>
              </a:ext>
            </a:extLst>
          </p:cNvPr>
          <p:cNvSpPr/>
          <p:nvPr/>
        </p:nvSpPr>
        <p:spPr>
          <a:xfrm>
            <a:off x="8823157" y="2606842"/>
            <a:ext cx="1548063" cy="169244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 descr="Blocco in evidenza">
            <a:extLst>
              <a:ext uri="{FF2B5EF4-FFF2-40B4-BE49-F238E27FC236}">
                <a16:creationId xmlns:a16="http://schemas.microsoft.com/office/drawing/2014/main" id="{C67D08E0-1F3F-EE78-E478-FAB3B85247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8651" y="493232"/>
            <a:ext cx="2411412" cy="11482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it-IT" dirty="0"/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503E0A57-7914-B6EA-E0C6-33C25E66C315}"/>
              </a:ext>
            </a:extLst>
          </p:cNvPr>
          <p:cNvSpPr txBox="1">
            <a:spLocks/>
          </p:cNvSpPr>
          <p:nvPr/>
        </p:nvSpPr>
        <p:spPr>
          <a:xfrm>
            <a:off x="237758" y="631038"/>
            <a:ext cx="3548179" cy="772646"/>
          </a:xfrm>
          <a:prstGeom prst="rect">
            <a:avLst/>
          </a:prstGeom>
          <a:solidFill>
            <a:schemeClr val="bg1"/>
          </a:solidFill>
        </p:spPr>
        <p:txBody>
          <a:bodyPr vert="horz" lIns="180000" tIns="180000" rIns="180000" bIns="36000" rtlCol="0" anchor="ctr">
            <a:noAutofit/>
          </a:bodyPr>
          <a:lstStyle>
            <a:lvl1pPr algn="r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600" b="1" kern="1200" spc="-3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it-IT" sz="6000"/>
              <a:t>Chi siamo</a:t>
            </a:r>
            <a:endParaRPr lang="it-IT" sz="6000" dirty="0"/>
          </a:p>
        </p:txBody>
      </p:sp>
      <p:cxnSp>
        <p:nvCxnSpPr>
          <p:cNvPr id="11" name="Connettore diritto 10">
            <a:extLst>
              <a:ext uri="{FF2B5EF4-FFF2-40B4-BE49-F238E27FC236}">
                <a16:creationId xmlns:a16="http://schemas.microsoft.com/office/drawing/2014/main" id="{4EEFBEF6-C079-4C5A-5693-3F20D41D45BB}"/>
              </a:ext>
            </a:extLst>
          </p:cNvPr>
          <p:cNvCxnSpPr>
            <a:cxnSpLocks/>
          </p:cNvCxnSpPr>
          <p:nvPr/>
        </p:nvCxnSpPr>
        <p:spPr>
          <a:xfrm>
            <a:off x="1550068" y="4467726"/>
            <a:ext cx="1997242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C06D2AD2-FB57-BA1C-9540-D15F0D8FBACB}"/>
              </a:ext>
            </a:extLst>
          </p:cNvPr>
          <p:cNvCxnSpPr>
            <a:cxnSpLocks/>
          </p:cNvCxnSpPr>
          <p:nvPr/>
        </p:nvCxnSpPr>
        <p:spPr>
          <a:xfrm>
            <a:off x="5097378" y="4467726"/>
            <a:ext cx="1997242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F7102ED6-E044-1D78-A993-08FA255BAAA8}"/>
              </a:ext>
            </a:extLst>
          </p:cNvPr>
          <p:cNvCxnSpPr>
            <a:cxnSpLocks/>
          </p:cNvCxnSpPr>
          <p:nvPr/>
        </p:nvCxnSpPr>
        <p:spPr>
          <a:xfrm>
            <a:off x="8644688" y="4491790"/>
            <a:ext cx="199724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egnaposto contenuto 3">
            <a:extLst>
              <a:ext uri="{FF2B5EF4-FFF2-40B4-BE49-F238E27FC236}">
                <a16:creationId xmlns:a16="http://schemas.microsoft.com/office/drawing/2014/main" id="{56CF3BF1-4578-C408-8685-6DE00E981DA0}"/>
              </a:ext>
            </a:extLst>
          </p:cNvPr>
          <p:cNvSpPr txBox="1">
            <a:spLocks/>
          </p:cNvSpPr>
          <p:nvPr/>
        </p:nvSpPr>
        <p:spPr>
          <a:xfrm>
            <a:off x="4660233" y="4531896"/>
            <a:ext cx="2919662" cy="810126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it-IT" sz="2800" dirty="0"/>
          </a:p>
          <a:p>
            <a:pPr marL="0" indent="0">
              <a:buFont typeface="Arial" panose="020B0604020202020204" pitchFamily="34" charset="0"/>
              <a:buNone/>
            </a:pPr>
            <a:endParaRPr lang="it-IT" dirty="0"/>
          </a:p>
          <a:p>
            <a:pPr marL="0" indent="0">
              <a:buFont typeface="Arial" panose="020B0604020202020204" pitchFamily="34" charset="0"/>
              <a:buNone/>
            </a:pPr>
            <a:endParaRPr lang="it-IT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it-IT" b="1" dirty="0"/>
              <a:t>Giulia Gheri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it-IT" sz="1600" b="1" i="1" dirty="0"/>
              <a:t>AI Developer</a:t>
            </a:r>
          </a:p>
        </p:txBody>
      </p:sp>
      <p:sp>
        <p:nvSpPr>
          <p:cNvPr id="19" name="Segnaposto contenuto 3">
            <a:extLst>
              <a:ext uri="{FF2B5EF4-FFF2-40B4-BE49-F238E27FC236}">
                <a16:creationId xmlns:a16="http://schemas.microsoft.com/office/drawing/2014/main" id="{157A996B-E25F-E207-D073-5373B8C8AA44}"/>
              </a:ext>
            </a:extLst>
          </p:cNvPr>
          <p:cNvSpPr txBox="1">
            <a:spLocks/>
          </p:cNvSpPr>
          <p:nvPr/>
        </p:nvSpPr>
        <p:spPr>
          <a:xfrm>
            <a:off x="8173454" y="4531896"/>
            <a:ext cx="2919662" cy="810126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it-IT" sz="2800" dirty="0"/>
          </a:p>
          <a:p>
            <a:pPr marL="0" indent="0">
              <a:buFont typeface="Arial" panose="020B0604020202020204" pitchFamily="34" charset="0"/>
              <a:buNone/>
            </a:pPr>
            <a:endParaRPr lang="it-IT" dirty="0"/>
          </a:p>
          <a:p>
            <a:pPr marL="0" indent="0">
              <a:buFont typeface="Arial" panose="020B0604020202020204" pitchFamily="34" charset="0"/>
              <a:buNone/>
            </a:pPr>
            <a:endParaRPr lang="it-IT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it-IT" b="1" dirty="0"/>
              <a:t>Santino Garofalo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it-IT" sz="1600" b="1" i="1" dirty="0"/>
              <a:t>AI Developer</a:t>
            </a:r>
          </a:p>
        </p:txBody>
      </p:sp>
      <p:sp>
        <p:nvSpPr>
          <p:cNvPr id="23" name="Segnaposto contenuto 3">
            <a:extLst>
              <a:ext uri="{FF2B5EF4-FFF2-40B4-BE49-F238E27FC236}">
                <a16:creationId xmlns:a16="http://schemas.microsoft.com/office/drawing/2014/main" id="{DDFE8DF3-28D2-4171-ECAD-62D6B71D4797}"/>
              </a:ext>
            </a:extLst>
          </p:cNvPr>
          <p:cNvSpPr txBox="1">
            <a:spLocks/>
          </p:cNvSpPr>
          <p:nvPr/>
        </p:nvSpPr>
        <p:spPr>
          <a:xfrm>
            <a:off x="1066802" y="4547938"/>
            <a:ext cx="2919662" cy="810126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it-IT" sz="2800" dirty="0"/>
          </a:p>
          <a:p>
            <a:pPr marL="0" indent="0">
              <a:buFont typeface="Arial" panose="020B0604020202020204" pitchFamily="34" charset="0"/>
              <a:buNone/>
            </a:pPr>
            <a:endParaRPr lang="it-IT" dirty="0"/>
          </a:p>
          <a:p>
            <a:pPr marL="0" indent="0">
              <a:buFont typeface="Arial" panose="020B0604020202020204" pitchFamily="34" charset="0"/>
              <a:buNone/>
            </a:pPr>
            <a:endParaRPr lang="it-IT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it-IT" b="1" dirty="0"/>
              <a:t>Fabio De Gioia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it-IT" sz="1600" b="1" i="1" dirty="0" err="1"/>
              <a:t>Chief</a:t>
            </a:r>
            <a:r>
              <a:rPr lang="it-IT" sz="1600" b="1" i="1" dirty="0"/>
              <a:t> Operating </a:t>
            </a:r>
            <a:r>
              <a:rPr lang="it-IT" sz="1600" b="1" i="1" dirty="0" err="1"/>
              <a:t>Officer</a:t>
            </a:r>
            <a:endParaRPr lang="it-IT" sz="1600" b="1" i="1" dirty="0"/>
          </a:p>
        </p:txBody>
      </p:sp>
      <p:pic>
        <p:nvPicPr>
          <p:cNvPr id="24" name="Immagine 23" descr="Immagine che contiene Viso umano, vestiti, sorriso, persona&#10;&#10;Il contenuto generato dall'IA potrebbe non essere corretto.">
            <a:extLst>
              <a:ext uri="{FF2B5EF4-FFF2-40B4-BE49-F238E27FC236}">
                <a16:creationId xmlns:a16="http://schemas.microsoft.com/office/drawing/2014/main" id="{BB641158-7F01-3519-966E-BC2E5230BF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2641" y="2566736"/>
            <a:ext cx="1870633" cy="1870633"/>
          </a:xfrm>
          <a:prstGeom prst="rect">
            <a:avLst/>
          </a:prstGeom>
        </p:spPr>
      </p:pic>
      <p:pic>
        <p:nvPicPr>
          <p:cNvPr id="27" name="Immagine 26" descr="Immagine che contiene Viso umano, persona, cravatta, uomo&#10;&#10;Il contenuto generato dall'IA potrebbe non essere corretto.">
            <a:extLst>
              <a:ext uri="{FF2B5EF4-FFF2-40B4-BE49-F238E27FC236}">
                <a16:creationId xmlns:a16="http://schemas.microsoft.com/office/drawing/2014/main" id="{615AA5AE-74AD-A371-CD04-E01B089141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5054" y="2550695"/>
            <a:ext cx="1933406" cy="1740568"/>
          </a:xfrm>
          <a:prstGeom prst="rect">
            <a:avLst/>
          </a:prstGeom>
        </p:spPr>
      </p:pic>
      <p:pic>
        <p:nvPicPr>
          <p:cNvPr id="28" name="Immagine 27" descr="Immagine che contiene Viso umano, vestiti, sorriso, persona&#10;&#10;Il contenuto generato dall'IA potrebbe non essere corretto.">
            <a:extLst>
              <a:ext uri="{FF2B5EF4-FFF2-40B4-BE49-F238E27FC236}">
                <a16:creationId xmlns:a16="http://schemas.microsoft.com/office/drawing/2014/main" id="{3F27FA47-6512-47A0-0DF4-DBB6BBE00A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1588" y="2494547"/>
            <a:ext cx="1870633" cy="1870633"/>
          </a:xfrm>
          <a:prstGeom prst="rect">
            <a:avLst/>
          </a:prstGeom>
        </p:spPr>
      </p:pic>
      <p:sp>
        <p:nvSpPr>
          <p:cNvPr id="29" name="Ovale 28">
            <a:extLst>
              <a:ext uri="{FF2B5EF4-FFF2-40B4-BE49-F238E27FC236}">
                <a16:creationId xmlns:a16="http://schemas.microsoft.com/office/drawing/2014/main" id="{12D52AF8-971E-0D0B-ED9E-0D9F18FA81DB}"/>
              </a:ext>
            </a:extLst>
          </p:cNvPr>
          <p:cNvSpPr/>
          <p:nvPr/>
        </p:nvSpPr>
        <p:spPr>
          <a:xfrm>
            <a:off x="5197640" y="2582779"/>
            <a:ext cx="1612233" cy="168442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" name="Immagine 6" descr="Immagine che contiene Viso umano, vestiti, persona, ritratto&#10;&#10;Il contenuto generato dall'IA potrebbe non essere corretto.">
            <a:extLst>
              <a:ext uri="{FF2B5EF4-FFF2-40B4-BE49-F238E27FC236}">
                <a16:creationId xmlns:a16="http://schemas.microsoft.com/office/drawing/2014/main" id="{ADCD9020-C984-D504-E87F-298C09EE04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5503" y="2570747"/>
            <a:ext cx="1716505" cy="1716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746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Connettore diritto 24">
            <a:extLst>
              <a:ext uri="{FF2B5EF4-FFF2-40B4-BE49-F238E27FC236}">
                <a16:creationId xmlns:a16="http://schemas.microsoft.com/office/drawing/2014/main" id="{A397274A-32CB-994C-B9EF-0ACD9F19B4D0}"/>
              </a:ext>
            </a:extLst>
          </p:cNvPr>
          <p:cNvCxnSpPr/>
          <p:nvPr/>
        </p:nvCxnSpPr>
        <p:spPr>
          <a:xfrm>
            <a:off x="272716" y="1556084"/>
            <a:ext cx="0" cy="641684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79172FB-D2A2-36E3-7B20-C0FA495DA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B51A1E-902D-48AF-9020-955120F399B6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7" name="Titolo 2">
            <a:extLst>
              <a:ext uri="{FF2B5EF4-FFF2-40B4-BE49-F238E27FC236}">
                <a16:creationId xmlns:a16="http://schemas.microsoft.com/office/drawing/2014/main" id="{0E36659F-DEE6-4EBC-0DAE-5D3B7CB6B0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6042"/>
            <a:ext cx="12192000" cy="6369050"/>
          </a:xfrm>
        </p:spPr>
        <p:txBody>
          <a:bodyPr rtlCol="0"/>
          <a:lstStyle/>
          <a:p>
            <a:pPr algn="l" rtl="0">
              <a:lnSpc>
                <a:spcPct val="90000"/>
              </a:lnSpc>
            </a:pPr>
            <a:r>
              <a:rPr lang="it-IT" sz="6000" dirty="0">
                <a:solidFill>
                  <a:srgbClr val="000000"/>
                </a:solidFill>
              </a:rPr>
              <a:t>Agenda</a:t>
            </a:r>
            <a:br>
              <a:rPr lang="it-IT" sz="4400" b="0" dirty="0">
                <a:solidFill>
                  <a:srgbClr val="000000"/>
                </a:solidFill>
              </a:rPr>
            </a:br>
            <a:br>
              <a:rPr lang="it-IT" sz="2000" b="0" dirty="0">
                <a:solidFill>
                  <a:srgbClr val="000000"/>
                </a:solidFill>
              </a:rPr>
            </a:br>
            <a:endParaRPr lang="it-IT" sz="440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27F610C-3A66-949C-9D0D-7108312EEE34}"/>
              </a:ext>
            </a:extLst>
          </p:cNvPr>
          <p:cNvSpPr/>
          <p:nvPr/>
        </p:nvSpPr>
        <p:spPr>
          <a:xfrm>
            <a:off x="256674" y="1050758"/>
            <a:ext cx="11462084" cy="46040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21AC52B3-6137-A1E6-AA48-288D2753B296}"/>
              </a:ext>
            </a:extLst>
          </p:cNvPr>
          <p:cNvSpPr/>
          <p:nvPr/>
        </p:nvSpPr>
        <p:spPr>
          <a:xfrm>
            <a:off x="430753" y="1394367"/>
            <a:ext cx="3726971" cy="351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Una panoramica evolutiva dell’AI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6512B2B4-D9E5-4F9A-6478-CC7853507382}"/>
              </a:ext>
            </a:extLst>
          </p:cNvPr>
          <p:cNvSpPr/>
          <p:nvPr/>
        </p:nvSpPr>
        <p:spPr>
          <a:xfrm>
            <a:off x="430753" y="2044073"/>
            <a:ext cx="3908637" cy="351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Le quattro principali ere tecnologiche</a:t>
            </a:r>
          </a:p>
        </p:txBody>
      </p:sp>
      <p:pic>
        <p:nvPicPr>
          <p:cNvPr id="19" name="Elemento grafico 18" descr="Badge 3 con riempimento a tinta unita">
            <a:extLst>
              <a:ext uri="{FF2B5EF4-FFF2-40B4-BE49-F238E27FC236}">
                <a16:creationId xmlns:a16="http://schemas.microsoft.com/office/drawing/2014/main" id="{ABFBB4EF-EB80-8244-F63B-B24C9C0F61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658979"/>
            <a:ext cx="547200" cy="547200"/>
          </a:xfrm>
          <a:prstGeom prst="rect">
            <a:avLst/>
          </a:prstGeom>
        </p:spPr>
      </p:pic>
      <p:sp>
        <p:nvSpPr>
          <p:cNvPr id="20" name="Rettangolo 19">
            <a:extLst>
              <a:ext uri="{FF2B5EF4-FFF2-40B4-BE49-F238E27FC236}">
                <a16:creationId xmlns:a16="http://schemas.microsoft.com/office/drawing/2014/main" id="{7DCA7ABE-8805-05CA-DAF7-78472D901B97}"/>
              </a:ext>
            </a:extLst>
          </p:cNvPr>
          <p:cNvSpPr/>
          <p:nvPr/>
        </p:nvSpPr>
        <p:spPr>
          <a:xfrm>
            <a:off x="414711" y="2733883"/>
            <a:ext cx="3908637" cy="351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AI Agent</a:t>
            </a:r>
          </a:p>
        </p:txBody>
      </p:sp>
      <p:pic>
        <p:nvPicPr>
          <p:cNvPr id="22" name="Elemento grafico 21" descr="Badge 4 con riempimento a tinta unita">
            <a:extLst>
              <a:ext uri="{FF2B5EF4-FFF2-40B4-BE49-F238E27FC236}">
                <a16:creationId xmlns:a16="http://schemas.microsoft.com/office/drawing/2014/main" id="{F3B3F58F-19E6-3670-0D3E-053693A211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3348790"/>
            <a:ext cx="547200" cy="547200"/>
          </a:xfrm>
          <a:prstGeom prst="rect">
            <a:avLst/>
          </a:prstGeom>
        </p:spPr>
      </p:pic>
      <p:sp>
        <p:nvSpPr>
          <p:cNvPr id="23" name="Rettangolo 22">
            <a:extLst>
              <a:ext uri="{FF2B5EF4-FFF2-40B4-BE49-F238E27FC236}">
                <a16:creationId xmlns:a16="http://schemas.microsoft.com/office/drawing/2014/main" id="{E90D3DD2-C7F0-0CAF-34D0-5EDBC9E7EE77}"/>
              </a:ext>
            </a:extLst>
          </p:cNvPr>
          <p:cNvSpPr/>
          <p:nvPr/>
        </p:nvSpPr>
        <p:spPr>
          <a:xfrm>
            <a:off x="406690" y="3431714"/>
            <a:ext cx="3908637" cy="351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Modelli Large vs Modelli Quantizzati</a:t>
            </a:r>
          </a:p>
        </p:txBody>
      </p:sp>
      <p:pic>
        <p:nvPicPr>
          <p:cNvPr id="16" name="Elemento grafico 15" descr="Badge con riempimento a tinta unita">
            <a:extLst>
              <a:ext uri="{FF2B5EF4-FFF2-40B4-BE49-F238E27FC236}">
                <a16:creationId xmlns:a16="http://schemas.microsoft.com/office/drawing/2014/main" id="{AC780379-D53E-7AB0-57E9-870B62159E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1953126"/>
            <a:ext cx="547200" cy="547200"/>
          </a:xfrm>
          <a:prstGeom prst="rect">
            <a:avLst/>
          </a:prstGeom>
        </p:spPr>
      </p:pic>
      <p:pic>
        <p:nvPicPr>
          <p:cNvPr id="13" name="Elemento grafico 12" descr="Badge 1 con riempimento a tinta unita">
            <a:extLst>
              <a:ext uri="{FF2B5EF4-FFF2-40B4-BE49-F238E27FC236}">
                <a16:creationId xmlns:a16="http://schemas.microsoft.com/office/drawing/2014/main" id="{560FBE11-4D43-518A-D94F-3DA12BF5F9E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0" y="1280661"/>
            <a:ext cx="545431" cy="545431"/>
          </a:xfrm>
          <a:prstGeom prst="rect">
            <a:avLst/>
          </a:prstGeom>
        </p:spPr>
      </p:pic>
      <p:pic>
        <p:nvPicPr>
          <p:cNvPr id="3" name="Elemento grafico 2" descr="Badge 5 con riempimento a tinta unita">
            <a:extLst>
              <a:ext uri="{FF2B5EF4-FFF2-40B4-BE49-F238E27FC236}">
                <a16:creationId xmlns:a16="http://schemas.microsoft.com/office/drawing/2014/main" id="{9C27A5AB-A18C-E7D5-1E8E-3152407B575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0" y="3982455"/>
            <a:ext cx="505326" cy="505326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EC518841-2530-F7C7-A5AA-AF013A32B6E1}"/>
              </a:ext>
            </a:extLst>
          </p:cNvPr>
          <p:cNvSpPr/>
          <p:nvPr/>
        </p:nvSpPr>
        <p:spPr>
          <a:xfrm>
            <a:off x="414711" y="4049335"/>
            <a:ext cx="3908637" cy="351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Il nostro RAG :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Overview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AI Portal</a:t>
            </a:r>
          </a:p>
        </p:txBody>
      </p:sp>
      <p:pic>
        <p:nvPicPr>
          <p:cNvPr id="5" name="Elemento grafico 4" descr="Badge 6 con riempimento a tinta unita">
            <a:extLst>
              <a:ext uri="{FF2B5EF4-FFF2-40B4-BE49-F238E27FC236}">
                <a16:creationId xmlns:a16="http://schemas.microsoft.com/office/drawing/2014/main" id="{659996C3-6995-565E-F828-7BCCC6D6F31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0" y="4604086"/>
            <a:ext cx="517356" cy="517356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483D744E-1006-FB9E-943C-285B07E16631}"/>
              </a:ext>
            </a:extLst>
          </p:cNvPr>
          <p:cNvSpPr/>
          <p:nvPr/>
        </p:nvSpPr>
        <p:spPr>
          <a:xfrm>
            <a:off x="430753" y="4707061"/>
            <a:ext cx="3908637" cy="351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Case Study: Il caso Horus-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AllConsUP</a:t>
            </a: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pic>
        <p:nvPicPr>
          <p:cNvPr id="12" name="Elemento grafico 11" descr="Badge 7 con riempimento a tinta unita">
            <a:extLst>
              <a:ext uri="{FF2B5EF4-FFF2-40B4-BE49-F238E27FC236}">
                <a16:creationId xmlns:a16="http://schemas.microsoft.com/office/drawing/2014/main" id="{7846AB96-035B-A026-97F9-1F910DA1AA2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0" y="5201653"/>
            <a:ext cx="489284" cy="489284"/>
          </a:xfrm>
          <a:prstGeom prst="rect">
            <a:avLst/>
          </a:prstGeom>
        </p:spPr>
      </p:pic>
      <p:sp>
        <p:nvSpPr>
          <p:cNvPr id="14" name="Rettangolo 13">
            <a:extLst>
              <a:ext uri="{FF2B5EF4-FFF2-40B4-BE49-F238E27FC236}">
                <a16:creationId xmlns:a16="http://schemas.microsoft.com/office/drawing/2014/main" id="{4881B2FD-FE30-3307-5DFD-7293C87B8A77}"/>
              </a:ext>
            </a:extLst>
          </p:cNvPr>
          <p:cNvSpPr/>
          <p:nvPr/>
        </p:nvSpPr>
        <p:spPr>
          <a:xfrm>
            <a:off x="438774" y="5268535"/>
            <a:ext cx="3908637" cy="351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Case Study: Il caso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SchemaValidator</a:t>
            </a: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3744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DC7463-C834-1DDF-3F59-BE4BDEB30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A475AD59-090E-FE3C-2993-48CE9DC7361B}"/>
              </a:ext>
            </a:extLst>
          </p:cNvPr>
          <p:cNvSpPr/>
          <p:nvPr/>
        </p:nvSpPr>
        <p:spPr>
          <a:xfrm>
            <a:off x="0" y="5486399"/>
            <a:ext cx="7339263" cy="84221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1. </a:t>
            </a:r>
          </a:p>
        </p:txBody>
      </p:sp>
      <p:sp>
        <p:nvSpPr>
          <p:cNvPr id="26" name="Titolo 2">
            <a:extLst>
              <a:ext uri="{FF2B5EF4-FFF2-40B4-BE49-F238E27FC236}">
                <a16:creationId xmlns:a16="http://schemas.microsoft.com/office/drawing/2014/main" id="{58EBD599-3184-782D-1BE9-4DD81B1054FE}"/>
              </a:ext>
            </a:extLst>
          </p:cNvPr>
          <p:cNvSpPr txBox="1">
            <a:spLocks/>
          </p:cNvSpPr>
          <p:nvPr/>
        </p:nvSpPr>
        <p:spPr>
          <a:xfrm>
            <a:off x="0" y="5562274"/>
            <a:ext cx="7852611" cy="798421"/>
          </a:xfrm>
          <a:prstGeom prst="rect">
            <a:avLst/>
          </a:prstGeo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4800" b="1" kern="12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4000" dirty="0"/>
          </a:p>
        </p:txBody>
      </p:sp>
      <p:cxnSp>
        <p:nvCxnSpPr>
          <p:cNvPr id="25" name="Connettore diritto 24">
            <a:extLst>
              <a:ext uri="{FF2B5EF4-FFF2-40B4-BE49-F238E27FC236}">
                <a16:creationId xmlns:a16="http://schemas.microsoft.com/office/drawing/2014/main" id="{CF3447DC-D05C-C1D9-10B0-AB69987CEAF6}"/>
              </a:ext>
            </a:extLst>
          </p:cNvPr>
          <p:cNvCxnSpPr/>
          <p:nvPr/>
        </p:nvCxnSpPr>
        <p:spPr>
          <a:xfrm>
            <a:off x="272716" y="1556084"/>
            <a:ext cx="0" cy="641684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88D486A-33DF-963F-A885-027DD6D1F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it-IT" smtClean="0"/>
              <a:pPr rtl="0"/>
              <a:t>4</a:t>
            </a:fld>
            <a:endParaRPr lang="it-IT" dirty="0"/>
          </a:p>
        </p:txBody>
      </p:sp>
      <p:sp>
        <p:nvSpPr>
          <p:cNvPr id="7" name="Titolo 2">
            <a:extLst>
              <a:ext uri="{FF2B5EF4-FFF2-40B4-BE49-F238E27FC236}">
                <a16:creationId xmlns:a16="http://schemas.microsoft.com/office/drawing/2014/main" id="{AA92EACA-726F-60EF-F7FF-504110E8F7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369050"/>
          </a:xfrm>
        </p:spPr>
        <p:txBody>
          <a:bodyPr rtlCol="0"/>
          <a:lstStyle/>
          <a:p>
            <a:pPr algn="l" rtl="0">
              <a:lnSpc>
                <a:spcPct val="90000"/>
              </a:lnSpc>
            </a:pPr>
            <a:br>
              <a:rPr lang="it-IT" sz="4400" b="0" dirty="0">
                <a:solidFill>
                  <a:srgbClr val="000000"/>
                </a:solidFill>
              </a:rPr>
            </a:br>
            <a:br>
              <a:rPr lang="it-IT" sz="2000" b="0" dirty="0">
                <a:solidFill>
                  <a:srgbClr val="000000"/>
                </a:solidFill>
              </a:rPr>
            </a:br>
            <a:endParaRPr lang="it-IT" sz="440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5A6011A-922C-49C3-E310-59713192C344}"/>
              </a:ext>
            </a:extLst>
          </p:cNvPr>
          <p:cNvSpPr/>
          <p:nvPr/>
        </p:nvSpPr>
        <p:spPr>
          <a:xfrm>
            <a:off x="256674" y="1050758"/>
            <a:ext cx="11462084" cy="46040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9" name="Immagine 28" descr="Immagine che contiene Viso umano, concerto, persona, microfono&#10;&#10;Il contenuto generato dall'IA potrebbe non essere corretto.">
            <a:extLst>
              <a:ext uri="{FF2B5EF4-FFF2-40B4-BE49-F238E27FC236}">
                <a16:creationId xmlns:a16="http://schemas.microsoft.com/office/drawing/2014/main" id="{52D7A5C7-AD83-8F50-37EA-A5F3960756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375400"/>
          </a:xfrm>
          <a:prstGeom prst="rect">
            <a:avLst/>
          </a:prstGeom>
        </p:spPr>
      </p:pic>
      <p:sp>
        <p:nvSpPr>
          <p:cNvPr id="30" name="Rettangolo 29">
            <a:extLst>
              <a:ext uri="{FF2B5EF4-FFF2-40B4-BE49-F238E27FC236}">
                <a16:creationId xmlns:a16="http://schemas.microsoft.com/office/drawing/2014/main" id="{85F5DBF3-C546-310A-0F11-B6B5E000C443}"/>
              </a:ext>
            </a:extLst>
          </p:cNvPr>
          <p:cNvSpPr/>
          <p:nvPr/>
        </p:nvSpPr>
        <p:spPr>
          <a:xfrm>
            <a:off x="3184358" y="2414337"/>
            <a:ext cx="8823159" cy="17084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4000" b="1" dirty="0">
                <a:latin typeface="+mj-lt"/>
              </a:rPr>
              <a:t> Una Panoramica evolutiva dell’AI</a:t>
            </a:r>
          </a:p>
        </p:txBody>
      </p:sp>
      <p:pic>
        <p:nvPicPr>
          <p:cNvPr id="31" name="Elemento grafico 30" descr="Badge 1 con riempimento a tinta unita">
            <a:extLst>
              <a:ext uri="{FF2B5EF4-FFF2-40B4-BE49-F238E27FC236}">
                <a16:creationId xmlns:a16="http://schemas.microsoft.com/office/drawing/2014/main" id="{429FA5A0-7849-1C06-87F6-ECE9CF6439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69483"/>
            <a:ext cx="545431" cy="545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69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341687-50A2-7E1D-EB27-B0E4E9EE3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B43085D-9D58-6C38-0B82-FB2DABA36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021" y="584400"/>
            <a:ext cx="11340000" cy="432000"/>
          </a:xfrm>
        </p:spPr>
        <p:txBody>
          <a:bodyPr rtlCol="0"/>
          <a:lstStyle/>
          <a:p>
            <a:pPr rtl="0"/>
            <a:r>
              <a:rPr lang="it-IT" dirty="0" err="1"/>
              <a:t>Cronostoria</a:t>
            </a:r>
            <a:r>
              <a:rPr lang="it-IT" dirty="0"/>
              <a:t> e Sviluppo</a:t>
            </a:r>
          </a:p>
        </p:txBody>
      </p:sp>
      <p:sp>
        <p:nvSpPr>
          <p:cNvPr id="12" name="Rettangolo 11" descr="Blocco in evidenza a sinistra">
            <a:extLst>
              <a:ext uri="{FF2B5EF4-FFF2-40B4-BE49-F238E27FC236}">
                <a16:creationId xmlns:a16="http://schemas.microsoft.com/office/drawing/2014/main" id="{11AAF81F-FDD0-E01D-A92E-4FC7202C0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1799" y="472043"/>
            <a:ext cx="1984175" cy="11482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it-IT" dirty="0"/>
          </a:p>
        </p:txBody>
      </p:sp>
      <p:cxnSp>
        <p:nvCxnSpPr>
          <p:cNvPr id="11" name="Connettore diritto 10" descr="Divisore diapositiva">
            <a:extLst>
              <a:ext uri="{FF2B5EF4-FFF2-40B4-BE49-F238E27FC236}">
                <a16:creationId xmlns:a16="http://schemas.microsoft.com/office/drawing/2014/main" id="{0F461BFE-A57A-A3A4-965E-9B4D9B310C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5815261" y="2298867"/>
            <a:ext cx="0" cy="241133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778F4443-6A73-1AF2-0ED8-F99275B2D14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5</a:t>
            </a:fld>
            <a:endParaRPr lang="it-IT" dirty="0"/>
          </a:p>
        </p:txBody>
      </p:sp>
      <p:pic>
        <p:nvPicPr>
          <p:cNvPr id="22" name="table">
            <a:extLst>
              <a:ext uri="{FF2B5EF4-FFF2-40B4-BE49-F238E27FC236}">
                <a16:creationId xmlns:a16="http://schemas.microsoft.com/office/drawing/2014/main" id="{87EFA633-62D2-76D4-05E6-90A0DA839B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155" y="1515980"/>
            <a:ext cx="10839385" cy="4323347"/>
          </a:xfrm>
          <a:prstGeom prst="rect">
            <a:avLst/>
          </a:prstGeom>
        </p:spPr>
      </p:pic>
      <p:cxnSp>
        <p:nvCxnSpPr>
          <p:cNvPr id="24" name="Straight Connector 10">
            <a:extLst>
              <a:ext uri="{FF2B5EF4-FFF2-40B4-BE49-F238E27FC236}">
                <a16:creationId xmlns:a16="http://schemas.microsoft.com/office/drawing/2014/main" id="{8B73EA06-4AFD-06B7-7DA0-3984F2A8708B}"/>
              </a:ext>
            </a:extLst>
          </p:cNvPr>
          <p:cNvCxnSpPr>
            <a:cxnSpLocks/>
          </p:cNvCxnSpPr>
          <p:nvPr/>
        </p:nvCxnSpPr>
        <p:spPr>
          <a:xfrm>
            <a:off x="6549338" y="2167594"/>
            <a:ext cx="0" cy="3711838"/>
          </a:xfrm>
          <a:prstGeom prst="line">
            <a:avLst/>
          </a:prstGeom>
          <a:ln w="38100" cap="rnd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70">
            <a:extLst>
              <a:ext uri="{FF2B5EF4-FFF2-40B4-BE49-F238E27FC236}">
                <a16:creationId xmlns:a16="http://schemas.microsoft.com/office/drawing/2014/main" id="{4B9071AE-A946-4CB1-AB74-9CED15967A17}"/>
              </a:ext>
            </a:extLst>
          </p:cNvPr>
          <p:cNvGrpSpPr/>
          <p:nvPr/>
        </p:nvGrpSpPr>
        <p:grpSpPr>
          <a:xfrm>
            <a:off x="2855274" y="2271475"/>
            <a:ext cx="882157" cy="395006"/>
            <a:chOff x="2366514" y="2040148"/>
            <a:chExt cx="947468" cy="388188"/>
          </a:xfrm>
        </p:grpSpPr>
        <p:sp>
          <p:nvSpPr>
            <p:cNvPr id="46" name="Rectangle: Rounded Corners 3">
              <a:extLst>
                <a:ext uri="{FF2B5EF4-FFF2-40B4-BE49-F238E27FC236}">
                  <a16:creationId xmlns:a16="http://schemas.microsoft.com/office/drawing/2014/main" id="{6F11FAD4-BC09-EBD9-FB19-1A0C3F8CE888}"/>
                </a:ext>
              </a:extLst>
            </p:cNvPr>
            <p:cNvSpPr/>
            <p:nvPr/>
          </p:nvSpPr>
          <p:spPr>
            <a:xfrm>
              <a:off x="2366514" y="2040148"/>
              <a:ext cx="947468" cy="388188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350"/>
            </a:p>
          </p:txBody>
        </p:sp>
        <p:sp>
          <p:nvSpPr>
            <p:cNvPr id="47" name="Oval 26">
              <a:extLst>
                <a:ext uri="{FF2B5EF4-FFF2-40B4-BE49-F238E27FC236}">
                  <a16:creationId xmlns:a16="http://schemas.microsoft.com/office/drawing/2014/main" id="{F52FE5F0-3111-3DD0-AB63-CADAB5BE3795}"/>
                </a:ext>
              </a:extLst>
            </p:cNvPr>
            <p:cNvSpPr/>
            <p:nvPr/>
          </p:nvSpPr>
          <p:spPr>
            <a:xfrm>
              <a:off x="3002712" y="2130725"/>
              <a:ext cx="207034" cy="207034"/>
            </a:xfrm>
            <a:prstGeom prst="ellipse">
              <a:avLst/>
            </a:prstGeom>
            <a:solidFill>
              <a:schemeClr val="bg2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350"/>
            </a:p>
          </p:txBody>
        </p:sp>
      </p:grpSp>
      <p:grpSp>
        <p:nvGrpSpPr>
          <p:cNvPr id="26" name="Group 71">
            <a:extLst>
              <a:ext uri="{FF2B5EF4-FFF2-40B4-BE49-F238E27FC236}">
                <a16:creationId xmlns:a16="http://schemas.microsoft.com/office/drawing/2014/main" id="{AF5C3BDC-5D3C-726C-0382-FC9A6C0E77CA}"/>
              </a:ext>
            </a:extLst>
          </p:cNvPr>
          <p:cNvGrpSpPr/>
          <p:nvPr/>
        </p:nvGrpSpPr>
        <p:grpSpPr>
          <a:xfrm>
            <a:off x="4507535" y="2873942"/>
            <a:ext cx="1764314" cy="395006"/>
            <a:chOff x="2840248" y="2629543"/>
            <a:chExt cx="1894936" cy="388188"/>
          </a:xfrm>
        </p:grpSpPr>
        <p:sp>
          <p:nvSpPr>
            <p:cNvPr id="44" name="Rectangle: Rounded Corners 4">
              <a:extLst>
                <a:ext uri="{FF2B5EF4-FFF2-40B4-BE49-F238E27FC236}">
                  <a16:creationId xmlns:a16="http://schemas.microsoft.com/office/drawing/2014/main" id="{1F62779C-B937-51C2-D1F6-61AE97CD7B3C}"/>
                </a:ext>
              </a:extLst>
            </p:cNvPr>
            <p:cNvSpPr/>
            <p:nvPr/>
          </p:nvSpPr>
          <p:spPr>
            <a:xfrm>
              <a:off x="2840248" y="2629543"/>
              <a:ext cx="1894936" cy="388188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350"/>
            </a:p>
          </p:txBody>
        </p:sp>
        <p:sp>
          <p:nvSpPr>
            <p:cNvPr id="45" name="Oval 51">
              <a:extLst>
                <a:ext uri="{FF2B5EF4-FFF2-40B4-BE49-F238E27FC236}">
                  <a16:creationId xmlns:a16="http://schemas.microsoft.com/office/drawing/2014/main" id="{459E50C8-11E1-71B7-EEDC-D739A03D2366}"/>
                </a:ext>
              </a:extLst>
            </p:cNvPr>
            <p:cNvSpPr/>
            <p:nvPr/>
          </p:nvSpPr>
          <p:spPr>
            <a:xfrm>
              <a:off x="4436710" y="2720120"/>
              <a:ext cx="207034" cy="207034"/>
            </a:xfrm>
            <a:prstGeom prst="ellipse">
              <a:avLst/>
            </a:prstGeom>
            <a:solidFill>
              <a:schemeClr val="bg2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350"/>
            </a:p>
          </p:txBody>
        </p:sp>
      </p:grpSp>
      <p:grpSp>
        <p:nvGrpSpPr>
          <p:cNvPr id="28" name="Group 73">
            <a:extLst>
              <a:ext uri="{FF2B5EF4-FFF2-40B4-BE49-F238E27FC236}">
                <a16:creationId xmlns:a16="http://schemas.microsoft.com/office/drawing/2014/main" id="{5F8D5147-2E4B-2BE4-C156-16D5D23419E5}"/>
              </a:ext>
            </a:extLst>
          </p:cNvPr>
          <p:cNvGrpSpPr/>
          <p:nvPr/>
        </p:nvGrpSpPr>
        <p:grpSpPr>
          <a:xfrm>
            <a:off x="5743694" y="3517403"/>
            <a:ext cx="2951125" cy="395006"/>
            <a:chOff x="5831456" y="3808333"/>
            <a:chExt cx="3148641" cy="388188"/>
          </a:xfrm>
        </p:grpSpPr>
        <p:sp>
          <p:nvSpPr>
            <p:cNvPr id="40" name="Rectangle: Rounded Corners 6">
              <a:extLst>
                <a:ext uri="{FF2B5EF4-FFF2-40B4-BE49-F238E27FC236}">
                  <a16:creationId xmlns:a16="http://schemas.microsoft.com/office/drawing/2014/main" id="{F29BF615-461E-CFC5-5A25-2CFBE3FED046}"/>
                </a:ext>
              </a:extLst>
            </p:cNvPr>
            <p:cNvSpPr/>
            <p:nvPr/>
          </p:nvSpPr>
          <p:spPr>
            <a:xfrm>
              <a:off x="5831456" y="3808333"/>
              <a:ext cx="3148641" cy="388188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350"/>
            </a:p>
          </p:txBody>
        </p:sp>
        <p:sp>
          <p:nvSpPr>
            <p:cNvPr id="41" name="Oval 53">
              <a:extLst>
                <a:ext uri="{FF2B5EF4-FFF2-40B4-BE49-F238E27FC236}">
                  <a16:creationId xmlns:a16="http://schemas.microsoft.com/office/drawing/2014/main" id="{C157CECB-114A-D8BD-C16B-253D63E200AB}"/>
                </a:ext>
              </a:extLst>
            </p:cNvPr>
            <p:cNvSpPr/>
            <p:nvPr/>
          </p:nvSpPr>
          <p:spPr>
            <a:xfrm>
              <a:off x="8681623" y="3898910"/>
              <a:ext cx="207034" cy="207034"/>
            </a:xfrm>
            <a:prstGeom prst="ellipse">
              <a:avLst/>
            </a:prstGeom>
            <a:solidFill>
              <a:schemeClr val="bg2"/>
            </a:solidFill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350"/>
            </a:p>
          </p:txBody>
        </p:sp>
      </p:grpSp>
      <p:cxnSp>
        <p:nvCxnSpPr>
          <p:cNvPr id="31" name="Connector: Elbow 58">
            <a:extLst>
              <a:ext uri="{FF2B5EF4-FFF2-40B4-BE49-F238E27FC236}">
                <a16:creationId xmlns:a16="http://schemas.microsoft.com/office/drawing/2014/main" id="{D68D7382-3787-2EAB-176F-E991BFC6CC46}"/>
              </a:ext>
            </a:extLst>
          </p:cNvPr>
          <p:cNvCxnSpPr>
            <a:cxnSpLocks/>
          </p:cNvCxnSpPr>
          <p:nvPr/>
        </p:nvCxnSpPr>
        <p:spPr>
          <a:xfrm>
            <a:off x="4786898" y="3246860"/>
            <a:ext cx="900026" cy="506996"/>
          </a:xfrm>
          <a:prstGeom prst="bentConnector3">
            <a:avLst>
              <a:gd name="adj1" fmla="val 50000"/>
            </a:avLst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74">
            <a:extLst>
              <a:ext uri="{FF2B5EF4-FFF2-40B4-BE49-F238E27FC236}">
                <a16:creationId xmlns:a16="http://schemas.microsoft.com/office/drawing/2014/main" id="{A5A9659B-339B-6E38-5ED1-A888152D888E}"/>
              </a:ext>
            </a:extLst>
          </p:cNvPr>
          <p:cNvGrpSpPr/>
          <p:nvPr/>
        </p:nvGrpSpPr>
        <p:grpSpPr>
          <a:xfrm>
            <a:off x="9074742" y="4095808"/>
            <a:ext cx="2080231" cy="395006"/>
            <a:chOff x="7858664" y="4397728"/>
            <a:chExt cx="2234242" cy="388188"/>
          </a:xfrm>
        </p:grpSpPr>
        <p:sp>
          <p:nvSpPr>
            <p:cNvPr id="38" name="Rectangle: Rounded Corners 7">
              <a:extLst>
                <a:ext uri="{FF2B5EF4-FFF2-40B4-BE49-F238E27FC236}">
                  <a16:creationId xmlns:a16="http://schemas.microsoft.com/office/drawing/2014/main" id="{907CA47E-3829-C709-7462-B9B378C5A7CD}"/>
                </a:ext>
              </a:extLst>
            </p:cNvPr>
            <p:cNvSpPr/>
            <p:nvPr/>
          </p:nvSpPr>
          <p:spPr>
            <a:xfrm>
              <a:off x="7858664" y="4397728"/>
              <a:ext cx="2234242" cy="388188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350"/>
            </a:p>
          </p:txBody>
        </p:sp>
        <p:sp>
          <p:nvSpPr>
            <p:cNvPr id="39" name="Oval 54">
              <a:extLst>
                <a:ext uri="{FF2B5EF4-FFF2-40B4-BE49-F238E27FC236}">
                  <a16:creationId xmlns:a16="http://schemas.microsoft.com/office/drawing/2014/main" id="{1537E7FE-EF08-DEA2-C648-70BD84E44637}"/>
                </a:ext>
              </a:extLst>
            </p:cNvPr>
            <p:cNvSpPr/>
            <p:nvPr/>
          </p:nvSpPr>
          <p:spPr>
            <a:xfrm>
              <a:off x="9794432" y="4488305"/>
              <a:ext cx="207034" cy="207034"/>
            </a:xfrm>
            <a:prstGeom prst="ellipse">
              <a:avLst/>
            </a:prstGeom>
            <a:solidFill>
              <a:schemeClr val="bg2"/>
            </a:solidFill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350"/>
            </a:p>
          </p:txBody>
        </p:sp>
      </p:grpSp>
      <p:cxnSp>
        <p:nvCxnSpPr>
          <p:cNvPr id="32" name="Connector: Elbow 60">
            <a:extLst>
              <a:ext uri="{FF2B5EF4-FFF2-40B4-BE49-F238E27FC236}">
                <a16:creationId xmlns:a16="http://schemas.microsoft.com/office/drawing/2014/main" id="{E08A2B88-3D55-985C-627A-2FC5D9BEE045}"/>
              </a:ext>
            </a:extLst>
          </p:cNvPr>
          <p:cNvCxnSpPr>
            <a:cxnSpLocks/>
            <a:stCxn id="40" idx="2"/>
          </p:cNvCxnSpPr>
          <p:nvPr/>
        </p:nvCxnSpPr>
        <p:spPr>
          <a:xfrm rot="16200000" flipH="1">
            <a:off x="7927363" y="3204303"/>
            <a:ext cx="396236" cy="1812448"/>
          </a:xfrm>
          <a:prstGeom prst="bentConnector2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or: Elbow 61">
            <a:extLst>
              <a:ext uri="{FF2B5EF4-FFF2-40B4-BE49-F238E27FC236}">
                <a16:creationId xmlns:a16="http://schemas.microsoft.com/office/drawing/2014/main" id="{4455F0F3-F94D-1077-B5FB-8FC4FBC08C55}"/>
              </a:ext>
            </a:extLst>
          </p:cNvPr>
          <p:cNvCxnSpPr>
            <a:cxnSpLocks/>
          </p:cNvCxnSpPr>
          <p:nvPr/>
        </p:nvCxnSpPr>
        <p:spPr>
          <a:xfrm>
            <a:off x="2887358" y="2468978"/>
            <a:ext cx="1612450" cy="635170"/>
          </a:xfrm>
          <a:prstGeom prst="bentConnector3">
            <a:avLst>
              <a:gd name="adj1" fmla="val 256"/>
            </a:avLst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3" name="Tabella 62">
            <a:extLst>
              <a:ext uri="{FF2B5EF4-FFF2-40B4-BE49-F238E27FC236}">
                <a16:creationId xmlns:a16="http://schemas.microsoft.com/office/drawing/2014/main" id="{BFBC391F-7493-4C74-3E18-96CEF44B18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5517278"/>
              </p:ext>
            </p:extLst>
          </p:nvPr>
        </p:nvGraphicFramePr>
        <p:xfrm>
          <a:off x="1925051" y="1532021"/>
          <a:ext cx="9336506" cy="58553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216031">
                  <a:extLst>
                    <a:ext uri="{9D8B030D-6E8A-4147-A177-3AD203B41FA5}">
                      <a16:colId xmlns:a16="http://schemas.microsoft.com/office/drawing/2014/main" val="52055660"/>
                    </a:ext>
                  </a:extLst>
                </a:gridCol>
                <a:gridCol w="2420137">
                  <a:extLst>
                    <a:ext uri="{9D8B030D-6E8A-4147-A177-3AD203B41FA5}">
                      <a16:colId xmlns:a16="http://schemas.microsoft.com/office/drawing/2014/main" val="2039187436"/>
                    </a:ext>
                  </a:extLst>
                </a:gridCol>
                <a:gridCol w="2446421">
                  <a:extLst>
                    <a:ext uri="{9D8B030D-6E8A-4147-A177-3AD203B41FA5}">
                      <a16:colId xmlns:a16="http://schemas.microsoft.com/office/drawing/2014/main" val="3706054335"/>
                    </a:ext>
                  </a:extLst>
                </a:gridCol>
                <a:gridCol w="2253917">
                  <a:extLst>
                    <a:ext uri="{9D8B030D-6E8A-4147-A177-3AD203B41FA5}">
                      <a16:colId xmlns:a16="http://schemas.microsoft.com/office/drawing/2014/main" val="3942139897"/>
                    </a:ext>
                  </a:extLst>
                </a:gridCol>
              </a:tblGrid>
              <a:tr h="58553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it-IT" dirty="0"/>
                        <a:t>1950/1980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it-IT" dirty="0"/>
                        <a:t>1990/2010</a:t>
                      </a:r>
                    </a:p>
                  </a:txBody>
                  <a:tcPr>
                    <a:lnL w="12700" cmpd="sng">
                      <a:noFill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it-IT" dirty="0"/>
                        <a:t>2012/2020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it-IT" dirty="0"/>
                        <a:t>2020 - 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0700736"/>
                  </a:ext>
                </a:extLst>
              </a:tr>
            </a:tbl>
          </a:graphicData>
        </a:graphic>
      </p:graphicFrame>
      <p:sp>
        <p:nvSpPr>
          <p:cNvPr id="85" name="Rettangolo 84">
            <a:extLst>
              <a:ext uri="{FF2B5EF4-FFF2-40B4-BE49-F238E27FC236}">
                <a16:creationId xmlns:a16="http://schemas.microsoft.com/office/drawing/2014/main" id="{421B4320-FAFA-07E6-2593-7FCB6D373B6E}"/>
              </a:ext>
            </a:extLst>
          </p:cNvPr>
          <p:cNvSpPr/>
          <p:nvPr/>
        </p:nvSpPr>
        <p:spPr>
          <a:xfrm>
            <a:off x="168443" y="4596063"/>
            <a:ext cx="11614484" cy="12352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000</a:t>
            </a:r>
          </a:p>
        </p:txBody>
      </p:sp>
      <p:sp>
        <p:nvSpPr>
          <p:cNvPr id="86" name="Rettangolo 85">
            <a:extLst>
              <a:ext uri="{FF2B5EF4-FFF2-40B4-BE49-F238E27FC236}">
                <a16:creationId xmlns:a16="http://schemas.microsoft.com/office/drawing/2014/main" id="{DE3366AD-9270-08CE-17AB-FEEA7E5C006B}"/>
              </a:ext>
            </a:extLst>
          </p:cNvPr>
          <p:cNvSpPr/>
          <p:nvPr/>
        </p:nvSpPr>
        <p:spPr>
          <a:xfrm>
            <a:off x="401052" y="1588168"/>
            <a:ext cx="1283368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tx1"/>
                </a:solidFill>
              </a:rPr>
              <a:t>Sviluppo</a:t>
            </a:r>
          </a:p>
        </p:txBody>
      </p:sp>
      <p:sp>
        <p:nvSpPr>
          <p:cNvPr id="87" name="Rettangolo 86">
            <a:extLst>
              <a:ext uri="{FF2B5EF4-FFF2-40B4-BE49-F238E27FC236}">
                <a16:creationId xmlns:a16="http://schemas.microsoft.com/office/drawing/2014/main" id="{66983746-8725-27F8-7E24-2C761347F3FB}"/>
              </a:ext>
            </a:extLst>
          </p:cNvPr>
          <p:cNvSpPr/>
          <p:nvPr/>
        </p:nvSpPr>
        <p:spPr>
          <a:xfrm>
            <a:off x="513347" y="2205789"/>
            <a:ext cx="1411706" cy="457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err="1">
                <a:solidFill>
                  <a:schemeClr val="tx1"/>
                </a:solidFill>
              </a:rPr>
              <a:t>Perceptron</a:t>
            </a:r>
            <a:endParaRPr lang="it-IT" b="1" dirty="0">
              <a:solidFill>
                <a:schemeClr val="tx1"/>
              </a:solidFill>
            </a:endParaRPr>
          </a:p>
        </p:txBody>
      </p:sp>
      <p:sp>
        <p:nvSpPr>
          <p:cNvPr id="88" name="Rettangolo 87">
            <a:extLst>
              <a:ext uri="{FF2B5EF4-FFF2-40B4-BE49-F238E27FC236}">
                <a16:creationId xmlns:a16="http://schemas.microsoft.com/office/drawing/2014/main" id="{2A980787-FD58-F68F-19D0-2C89BE0C956D}"/>
              </a:ext>
            </a:extLst>
          </p:cNvPr>
          <p:cNvSpPr/>
          <p:nvPr/>
        </p:nvSpPr>
        <p:spPr>
          <a:xfrm>
            <a:off x="473242" y="3465094"/>
            <a:ext cx="1411706" cy="457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tx1"/>
                </a:solidFill>
              </a:rPr>
              <a:t>Deep Learning</a:t>
            </a:r>
          </a:p>
        </p:txBody>
      </p:sp>
      <p:sp>
        <p:nvSpPr>
          <p:cNvPr id="89" name="Rettangolo 88">
            <a:extLst>
              <a:ext uri="{FF2B5EF4-FFF2-40B4-BE49-F238E27FC236}">
                <a16:creationId xmlns:a16="http://schemas.microsoft.com/office/drawing/2014/main" id="{D6915FC9-185A-4693-5D8E-9F5F71802B49}"/>
              </a:ext>
            </a:extLst>
          </p:cNvPr>
          <p:cNvSpPr/>
          <p:nvPr/>
        </p:nvSpPr>
        <p:spPr>
          <a:xfrm>
            <a:off x="505325" y="2839453"/>
            <a:ext cx="1347538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tx1"/>
                </a:solidFill>
              </a:rPr>
              <a:t>Machine Learning</a:t>
            </a:r>
          </a:p>
        </p:txBody>
      </p:sp>
      <p:sp>
        <p:nvSpPr>
          <p:cNvPr id="90" name="Rettangolo 89">
            <a:extLst>
              <a:ext uri="{FF2B5EF4-FFF2-40B4-BE49-F238E27FC236}">
                <a16:creationId xmlns:a16="http://schemas.microsoft.com/office/drawing/2014/main" id="{15E2251A-458E-E2B3-10F8-7E04D04155EB}"/>
              </a:ext>
            </a:extLst>
          </p:cNvPr>
          <p:cNvSpPr/>
          <p:nvPr/>
        </p:nvSpPr>
        <p:spPr>
          <a:xfrm>
            <a:off x="513347" y="4042611"/>
            <a:ext cx="1283368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tx1"/>
                </a:solidFill>
              </a:rPr>
              <a:t>LLM</a:t>
            </a:r>
          </a:p>
        </p:txBody>
      </p:sp>
    </p:spTree>
    <p:extLst>
      <p:ext uri="{BB962C8B-B14F-4D97-AF65-F5344CB8AC3E}">
        <p14:creationId xmlns:p14="http://schemas.microsoft.com/office/powerpoint/2010/main" val="381615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1FBB3-9B1A-72CD-C0BB-AC2950EB8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10FB486B-404F-4FEF-EA95-BC12DD1C7E5A}"/>
              </a:ext>
            </a:extLst>
          </p:cNvPr>
          <p:cNvSpPr/>
          <p:nvPr/>
        </p:nvSpPr>
        <p:spPr>
          <a:xfrm>
            <a:off x="0" y="5486399"/>
            <a:ext cx="7339263" cy="84221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1. </a:t>
            </a:r>
          </a:p>
        </p:txBody>
      </p:sp>
      <p:sp>
        <p:nvSpPr>
          <p:cNvPr id="26" name="Titolo 2">
            <a:extLst>
              <a:ext uri="{FF2B5EF4-FFF2-40B4-BE49-F238E27FC236}">
                <a16:creationId xmlns:a16="http://schemas.microsoft.com/office/drawing/2014/main" id="{9366CB21-D2B0-025D-D8B4-7CB96284A07A}"/>
              </a:ext>
            </a:extLst>
          </p:cNvPr>
          <p:cNvSpPr txBox="1">
            <a:spLocks/>
          </p:cNvSpPr>
          <p:nvPr/>
        </p:nvSpPr>
        <p:spPr>
          <a:xfrm>
            <a:off x="0" y="5562274"/>
            <a:ext cx="7852611" cy="798421"/>
          </a:xfrm>
          <a:prstGeom prst="rect">
            <a:avLst/>
          </a:prstGeo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4800" b="1" kern="12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4000" dirty="0"/>
          </a:p>
        </p:txBody>
      </p:sp>
      <p:cxnSp>
        <p:nvCxnSpPr>
          <p:cNvPr id="25" name="Connettore diritto 24">
            <a:extLst>
              <a:ext uri="{FF2B5EF4-FFF2-40B4-BE49-F238E27FC236}">
                <a16:creationId xmlns:a16="http://schemas.microsoft.com/office/drawing/2014/main" id="{594CE353-1DB5-DA6D-340B-99B19F705DFB}"/>
              </a:ext>
            </a:extLst>
          </p:cNvPr>
          <p:cNvCxnSpPr/>
          <p:nvPr/>
        </p:nvCxnSpPr>
        <p:spPr>
          <a:xfrm>
            <a:off x="272716" y="1556084"/>
            <a:ext cx="0" cy="641684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DB27C30-49B3-9C14-266E-4B7F5819C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it-IT" smtClean="0"/>
              <a:pPr rtl="0"/>
              <a:t>6</a:t>
            </a:fld>
            <a:endParaRPr lang="it-IT" dirty="0"/>
          </a:p>
        </p:txBody>
      </p:sp>
      <p:sp>
        <p:nvSpPr>
          <p:cNvPr id="7" name="Titolo 2">
            <a:extLst>
              <a:ext uri="{FF2B5EF4-FFF2-40B4-BE49-F238E27FC236}">
                <a16:creationId xmlns:a16="http://schemas.microsoft.com/office/drawing/2014/main" id="{AD32BB5D-CA57-674A-A314-D8951B6D74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369050"/>
          </a:xfrm>
        </p:spPr>
        <p:txBody>
          <a:bodyPr rtlCol="0"/>
          <a:lstStyle/>
          <a:p>
            <a:pPr algn="l" rtl="0">
              <a:lnSpc>
                <a:spcPct val="90000"/>
              </a:lnSpc>
            </a:pPr>
            <a:br>
              <a:rPr lang="it-IT" sz="4400" b="0" dirty="0">
                <a:solidFill>
                  <a:srgbClr val="000000"/>
                </a:solidFill>
              </a:rPr>
            </a:br>
            <a:br>
              <a:rPr lang="it-IT" sz="2000" b="0" dirty="0">
                <a:solidFill>
                  <a:srgbClr val="000000"/>
                </a:solidFill>
              </a:rPr>
            </a:br>
            <a:endParaRPr lang="it-IT" sz="440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958DA007-DE9F-FD23-5A7E-4CFAA4BC6DD8}"/>
              </a:ext>
            </a:extLst>
          </p:cNvPr>
          <p:cNvSpPr/>
          <p:nvPr/>
        </p:nvSpPr>
        <p:spPr>
          <a:xfrm>
            <a:off x="256674" y="1050758"/>
            <a:ext cx="11462084" cy="46040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9" name="Immagine 28" descr="Immagine che contiene Viso umano, concerto, persona, microfono&#10;&#10;Il contenuto generato dall'IA potrebbe non essere corretto.">
            <a:extLst>
              <a:ext uri="{FF2B5EF4-FFF2-40B4-BE49-F238E27FC236}">
                <a16:creationId xmlns:a16="http://schemas.microsoft.com/office/drawing/2014/main" id="{99B53138-11B5-7213-E65C-14DF26A782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6042"/>
            <a:ext cx="12192000" cy="637540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77EEC06F-2340-7A67-B46A-E4814A149CA3}"/>
              </a:ext>
            </a:extLst>
          </p:cNvPr>
          <p:cNvSpPr/>
          <p:nvPr/>
        </p:nvSpPr>
        <p:spPr>
          <a:xfrm>
            <a:off x="3184358" y="2414337"/>
            <a:ext cx="8823159" cy="17084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4000" b="1" dirty="0">
                <a:latin typeface="+mj-lt"/>
              </a:rPr>
              <a:t> Le quattro principali ere tecnologiche</a:t>
            </a:r>
          </a:p>
        </p:txBody>
      </p:sp>
      <p:pic>
        <p:nvPicPr>
          <p:cNvPr id="3" name="Elemento grafico 2" descr="Badge con riempimento a tinta unita">
            <a:extLst>
              <a:ext uri="{FF2B5EF4-FFF2-40B4-BE49-F238E27FC236}">
                <a16:creationId xmlns:a16="http://schemas.microsoft.com/office/drawing/2014/main" id="{66802748-0E04-4E90-1741-684C3018F6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547200" cy="54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214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710CA-92A5-243B-3EEC-2C82F9196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5439038-16B2-F0B4-4935-0ECB3371F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021" y="584400"/>
            <a:ext cx="11340000" cy="432000"/>
          </a:xfrm>
        </p:spPr>
        <p:txBody>
          <a:bodyPr rtlCol="0"/>
          <a:lstStyle/>
          <a:p>
            <a:pPr rtl="0"/>
            <a:r>
              <a:rPr lang="it-IT" dirty="0" err="1"/>
              <a:t>Perceptron</a:t>
            </a:r>
            <a:endParaRPr lang="it-IT" dirty="0"/>
          </a:p>
        </p:txBody>
      </p:sp>
      <p:sp>
        <p:nvSpPr>
          <p:cNvPr id="12" name="Rettangolo 11" descr="Blocco in evidenza a sinistra">
            <a:extLst>
              <a:ext uri="{FF2B5EF4-FFF2-40B4-BE49-F238E27FC236}">
                <a16:creationId xmlns:a16="http://schemas.microsoft.com/office/drawing/2014/main" id="{7D7B58BD-53B2-618F-BF2B-15562E63A1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1799" y="472043"/>
            <a:ext cx="1984175" cy="11482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it-IT" dirty="0"/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092B926F-EC15-A82B-6D8D-712F7560FBA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7</a:t>
            </a:fld>
            <a:endParaRPr lang="it-IT" dirty="0"/>
          </a:p>
        </p:txBody>
      </p:sp>
      <p:cxnSp>
        <p:nvCxnSpPr>
          <p:cNvPr id="6" name="Connettore diritto 5" descr="Divisore diapositiva">
            <a:extLst>
              <a:ext uri="{FF2B5EF4-FFF2-40B4-BE49-F238E27FC236}">
                <a16:creationId xmlns:a16="http://schemas.microsoft.com/office/drawing/2014/main" id="{6BAB1909-4CD0-59B7-4FCC-4B009E3D2A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28211" y="2606842"/>
            <a:ext cx="553452" cy="95450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magine 19" descr="Immagine che contiene schizzo, lavagna, testo&#10;&#10;Il contenuto generato dall'IA potrebbe non essere corretto.">
            <a:extLst>
              <a:ext uri="{FF2B5EF4-FFF2-40B4-BE49-F238E27FC236}">
                <a16:creationId xmlns:a16="http://schemas.microsoft.com/office/drawing/2014/main" id="{FDA1ED21-32FE-6046-7BC5-2B44FD436B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77" y="2029326"/>
            <a:ext cx="4243135" cy="4243135"/>
          </a:xfrm>
          <a:prstGeom prst="rect">
            <a:avLst/>
          </a:prstGeom>
        </p:spPr>
      </p:pic>
      <p:sp>
        <p:nvSpPr>
          <p:cNvPr id="21" name="Rettangolo 20">
            <a:extLst>
              <a:ext uri="{FF2B5EF4-FFF2-40B4-BE49-F238E27FC236}">
                <a16:creationId xmlns:a16="http://schemas.microsoft.com/office/drawing/2014/main" id="{1FF34819-0C1D-F954-1C89-818599C1DF8E}"/>
              </a:ext>
            </a:extLst>
          </p:cNvPr>
          <p:cNvSpPr/>
          <p:nvPr/>
        </p:nvSpPr>
        <p:spPr>
          <a:xfrm>
            <a:off x="521368" y="1307432"/>
            <a:ext cx="11534274" cy="978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7" name="Immagine 26" descr="Immagine che contiene diagramma, linea, cerchio, Carattere&#10;&#10;Il contenuto generato dall'IA potrebbe non essere corretto.">
            <a:extLst>
              <a:ext uri="{FF2B5EF4-FFF2-40B4-BE49-F238E27FC236}">
                <a16:creationId xmlns:a16="http://schemas.microsoft.com/office/drawing/2014/main" id="{700247A4-DF30-6BD8-BF7B-42C62ABBB99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4549" y="3080085"/>
            <a:ext cx="3021284" cy="1138990"/>
          </a:xfrm>
          <a:prstGeom prst="rect">
            <a:avLst/>
          </a:prstGeom>
        </p:spPr>
      </p:pic>
      <p:sp>
        <p:nvSpPr>
          <p:cNvPr id="36" name="Rettangolo 35">
            <a:extLst>
              <a:ext uri="{FF2B5EF4-FFF2-40B4-BE49-F238E27FC236}">
                <a16:creationId xmlns:a16="http://schemas.microsoft.com/office/drawing/2014/main" id="{574D14F0-2F3C-11BC-12CD-78C667B877E1}"/>
              </a:ext>
            </a:extLst>
          </p:cNvPr>
          <p:cNvSpPr/>
          <p:nvPr/>
        </p:nvSpPr>
        <p:spPr>
          <a:xfrm>
            <a:off x="414711" y="1227221"/>
            <a:ext cx="11368215" cy="639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dirty="0">
                <a:solidFill>
                  <a:schemeClr val="tx1"/>
                </a:solidFill>
              </a:rPr>
              <a:t>Il </a:t>
            </a:r>
            <a:r>
              <a:rPr lang="it-IT" b="1" dirty="0" err="1">
                <a:solidFill>
                  <a:schemeClr val="tx1"/>
                </a:solidFill>
              </a:rPr>
              <a:t>percettrone</a:t>
            </a:r>
            <a:r>
              <a:rPr lang="it-IT" dirty="0">
                <a:solidFill>
                  <a:schemeClr val="tx1"/>
                </a:solidFill>
              </a:rPr>
              <a:t> è il primo modello formale di </a:t>
            </a:r>
            <a:r>
              <a:rPr lang="it-IT" b="1" dirty="0">
                <a:solidFill>
                  <a:schemeClr val="tx1"/>
                </a:solidFill>
              </a:rPr>
              <a:t>rete neurale artificiale</a:t>
            </a:r>
            <a:r>
              <a:rPr lang="it-IT" dirty="0">
                <a:solidFill>
                  <a:schemeClr val="tx1"/>
                </a:solidFill>
              </a:rPr>
              <a:t>, proposto da </a:t>
            </a:r>
            <a:r>
              <a:rPr lang="it-IT" b="1" dirty="0">
                <a:solidFill>
                  <a:schemeClr val="tx1"/>
                </a:solidFill>
              </a:rPr>
              <a:t>Frank </a:t>
            </a:r>
            <a:r>
              <a:rPr lang="it-IT" b="1" dirty="0" err="1">
                <a:solidFill>
                  <a:schemeClr val="tx1"/>
                </a:solidFill>
              </a:rPr>
              <a:t>Rosenblatt</a:t>
            </a:r>
            <a:r>
              <a:rPr lang="it-IT" b="1" dirty="0">
                <a:solidFill>
                  <a:schemeClr val="tx1"/>
                </a:solidFill>
              </a:rPr>
              <a:t> nel 1958</a:t>
            </a:r>
            <a:r>
              <a:rPr lang="it-IT" dirty="0">
                <a:solidFill>
                  <a:schemeClr val="tx1"/>
                </a:solidFill>
              </a:rPr>
              <a:t>. È un </a:t>
            </a:r>
            <a:r>
              <a:rPr lang="it-IT" b="1" dirty="0">
                <a:solidFill>
                  <a:schemeClr val="tx1"/>
                </a:solidFill>
              </a:rPr>
              <a:t>classificatore binario</a:t>
            </a:r>
            <a:r>
              <a:rPr lang="it-IT" dirty="0">
                <a:solidFill>
                  <a:schemeClr val="tx1"/>
                </a:solidFill>
              </a:rPr>
              <a:t> che imita il funzionamento di un </a:t>
            </a:r>
            <a:r>
              <a:rPr lang="it-IT" b="1" dirty="0">
                <a:solidFill>
                  <a:schemeClr val="tx1"/>
                </a:solidFill>
              </a:rPr>
              <a:t>neurone biologico</a:t>
            </a:r>
            <a:r>
              <a:rPr lang="it-IT" dirty="0">
                <a:solidFill>
                  <a:schemeClr val="tx1"/>
                </a:solidFill>
              </a:rPr>
              <a:t>.</a:t>
            </a:r>
            <a:endParaRPr lang="it-IT" b="1" dirty="0">
              <a:solidFill>
                <a:schemeClr val="tx1"/>
              </a:solidFill>
            </a:endParaRPr>
          </a:p>
        </p:txBody>
      </p:sp>
      <p:cxnSp>
        <p:nvCxnSpPr>
          <p:cNvPr id="49" name="Connettore 2 48">
            <a:extLst>
              <a:ext uri="{FF2B5EF4-FFF2-40B4-BE49-F238E27FC236}">
                <a16:creationId xmlns:a16="http://schemas.microsoft.com/office/drawing/2014/main" id="{6441DE55-13F3-D06A-E034-D4720D211922}"/>
              </a:ext>
            </a:extLst>
          </p:cNvPr>
          <p:cNvCxnSpPr>
            <a:cxnSpLocks/>
          </p:cNvCxnSpPr>
          <p:nvPr/>
        </p:nvCxnSpPr>
        <p:spPr>
          <a:xfrm flipV="1">
            <a:off x="8502313" y="2975809"/>
            <a:ext cx="0" cy="190901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ttore 2 52">
            <a:extLst>
              <a:ext uri="{FF2B5EF4-FFF2-40B4-BE49-F238E27FC236}">
                <a16:creationId xmlns:a16="http://schemas.microsoft.com/office/drawing/2014/main" id="{C10E7402-455F-2F7B-1671-D830FFAF85D4}"/>
              </a:ext>
            </a:extLst>
          </p:cNvPr>
          <p:cNvCxnSpPr>
            <a:cxnSpLocks/>
          </p:cNvCxnSpPr>
          <p:nvPr/>
        </p:nvCxnSpPr>
        <p:spPr>
          <a:xfrm>
            <a:off x="8486271" y="4876799"/>
            <a:ext cx="213359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e 54">
            <a:extLst>
              <a:ext uri="{FF2B5EF4-FFF2-40B4-BE49-F238E27FC236}">
                <a16:creationId xmlns:a16="http://schemas.microsoft.com/office/drawing/2014/main" id="{CFF45C3F-BD7C-669B-EEA9-A6A0C411D297}"/>
              </a:ext>
            </a:extLst>
          </p:cNvPr>
          <p:cNvSpPr/>
          <p:nvPr/>
        </p:nvSpPr>
        <p:spPr>
          <a:xfrm>
            <a:off x="8406059" y="3192378"/>
            <a:ext cx="216568" cy="224589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6" name="Ovale 55">
            <a:extLst>
              <a:ext uri="{FF2B5EF4-FFF2-40B4-BE49-F238E27FC236}">
                <a16:creationId xmlns:a16="http://schemas.microsoft.com/office/drawing/2014/main" id="{79DBF6B6-D3C3-259E-61FD-EAC17E29E2E3}"/>
              </a:ext>
            </a:extLst>
          </p:cNvPr>
          <p:cNvSpPr/>
          <p:nvPr/>
        </p:nvSpPr>
        <p:spPr>
          <a:xfrm>
            <a:off x="10138608" y="3248526"/>
            <a:ext cx="216568" cy="22458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7" name="Ovale 56">
            <a:extLst>
              <a:ext uri="{FF2B5EF4-FFF2-40B4-BE49-F238E27FC236}">
                <a16:creationId xmlns:a16="http://schemas.microsoft.com/office/drawing/2014/main" id="{4927CA85-EC00-5AA2-58FF-2868292B2E74}"/>
              </a:ext>
            </a:extLst>
          </p:cNvPr>
          <p:cNvSpPr/>
          <p:nvPr/>
        </p:nvSpPr>
        <p:spPr>
          <a:xfrm>
            <a:off x="10226837" y="4772525"/>
            <a:ext cx="216568" cy="224589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8" name="Ovale 57">
            <a:extLst>
              <a:ext uri="{FF2B5EF4-FFF2-40B4-BE49-F238E27FC236}">
                <a16:creationId xmlns:a16="http://schemas.microsoft.com/office/drawing/2014/main" id="{737057BC-CF7A-4EA1-0D01-F7CD5D7CDE31}"/>
              </a:ext>
            </a:extLst>
          </p:cNvPr>
          <p:cNvSpPr/>
          <p:nvPr/>
        </p:nvSpPr>
        <p:spPr>
          <a:xfrm>
            <a:off x="8406060" y="4708357"/>
            <a:ext cx="216568" cy="22458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9" name="Titolo 1">
            <a:extLst>
              <a:ext uri="{FF2B5EF4-FFF2-40B4-BE49-F238E27FC236}">
                <a16:creationId xmlns:a16="http://schemas.microsoft.com/office/drawing/2014/main" id="{060ACA8A-5910-492B-BCF5-4F1E08DF8B89}"/>
              </a:ext>
            </a:extLst>
          </p:cNvPr>
          <p:cNvSpPr txBox="1">
            <a:spLocks/>
          </p:cNvSpPr>
          <p:nvPr/>
        </p:nvSpPr>
        <p:spPr>
          <a:xfrm>
            <a:off x="10490395" y="4884819"/>
            <a:ext cx="674906" cy="32658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dirty="0"/>
              <a:t>X_1</a:t>
            </a:r>
          </a:p>
        </p:txBody>
      </p:sp>
      <p:sp>
        <p:nvSpPr>
          <p:cNvPr id="60" name="Titolo 1">
            <a:extLst>
              <a:ext uri="{FF2B5EF4-FFF2-40B4-BE49-F238E27FC236}">
                <a16:creationId xmlns:a16="http://schemas.microsoft.com/office/drawing/2014/main" id="{F497A10F-28A5-5C10-67AE-A4ABB655E07C}"/>
              </a:ext>
            </a:extLst>
          </p:cNvPr>
          <p:cNvSpPr txBox="1">
            <a:spLocks/>
          </p:cNvSpPr>
          <p:nvPr/>
        </p:nvSpPr>
        <p:spPr>
          <a:xfrm>
            <a:off x="8172310" y="2887577"/>
            <a:ext cx="674906" cy="32658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dirty="0"/>
              <a:t>X_2</a:t>
            </a:r>
          </a:p>
        </p:txBody>
      </p:sp>
      <p:sp>
        <p:nvSpPr>
          <p:cNvPr id="62" name="Titolo 1">
            <a:extLst>
              <a:ext uri="{FF2B5EF4-FFF2-40B4-BE49-F238E27FC236}">
                <a16:creationId xmlns:a16="http://schemas.microsoft.com/office/drawing/2014/main" id="{64EBADAC-CC52-8296-CA8C-D2B38D2E5678}"/>
              </a:ext>
            </a:extLst>
          </p:cNvPr>
          <p:cNvSpPr txBox="1">
            <a:spLocks/>
          </p:cNvSpPr>
          <p:nvPr/>
        </p:nvSpPr>
        <p:spPr>
          <a:xfrm>
            <a:off x="8696062" y="5085128"/>
            <a:ext cx="1658244" cy="42587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1600" i="1" dirty="0">
                <a:solidFill>
                  <a:schemeClr val="accent2"/>
                </a:solidFill>
              </a:rPr>
              <a:t>Primo inverno dell’AI</a:t>
            </a:r>
          </a:p>
        </p:txBody>
      </p:sp>
      <p:sp>
        <p:nvSpPr>
          <p:cNvPr id="64" name="Titolo 1">
            <a:extLst>
              <a:ext uri="{FF2B5EF4-FFF2-40B4-BE49-F238E27FC236}">
                <a16:creationId xmlns:a16="http://schemas.microsoft.com/office/drawing/2014/main" id="{B1715A1D-B752-DBF1-B72A-0595C9854FAE}"/>
              </a:ext>
            </a:extLst>
          </p:cNvPr>
          <p:cNvSpPr txBox="1">
            <a:spLocks/>
          </p:cNvSpPr>
          <p:nvPr/>
        </p:nvSpPr>
        <p:spPr>
          <a:xfrm>
            <a:off x="8797954" y="2381114"/>
            <a:ext cx="1990357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800" dirty="0">
                <a:latin typeface="+mn-lt"/>
              </a:rPr>
              <a:t>XOR esclusivo</a:t>
            </a: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F86D6AFA-AEAE-D3E8-4DFA-AAAD3427A0DA}"/>
              </a:ext>
            </a:extLst>
          </p:cNvPr>
          <p:cNvGrpSpPr/>
          <p:nvPr/>
        </p:nvGrpSpPr>
        <p:grpSpPr>
          <a:xfrm rot="16200000">
            <a:off x="5614736" y="5053262"/>
            <a:ext cx="770026" cy="1050758"/>
            <a:chOff x="5133474" y="3007895"/>
            <a:chExt cx="986589" cy="1981200"/>
          </a:xfrm>
        </p:grpSpPr>
        <p:sp>
          <p:nvSpPr>
            <p:cNvPr id="4" name="Freccia a gallone 3">
              <a:extLst>
                <a:ext uri="{FF2B5EF4-FFF2-40B4-BE49-F238E27FC236}">
                  <a16:creationId xmlns:a16="http://schemas.microsoft.com/office/drawing/2014/main" id="{AA84C5CD-33F1-F460-655E-124F578D6089}"/>
                </a:ext>
              </a:extLst>
            </p:cNvPr>
            <p:cNvSpPr/>
            <p:nvPr/>
          </p:nvSpPr>
          <p:spPr>
            <a:xfrm>
              <a:off x="5133474" y="3007895"/>
              <a:ext cx="561473" cy="1981200"/>
            </a:xfrm>
            <a:prstGeom prst="chevron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  <p:sp>
          <p:nvSpPr>
            <p:cNvPr id="5" name="Freccia a gallone 4">
              <a:extLst>
                <a:ext uri="{FF2B5EF4-FFF2-40B4-BE49-F238E27FC236}">
                  <a16:creationId xmlns:a16="http://schemas.microsoft.com/office/drawing/2014/main" id="{D1F11BB2-683E-99BC-F099-F96D048BA2E6}"/>
                </a:ext>
              </a:extLst>
            </p:cNvPr>
            <p:cNvSpPr/>
            <p:nvPr/>
          </p:nvSpPr>
          <p:spPr>
            <a:xfrm>
              <a:off x="5438274" y="3120190"/>
              <a:ext cx="497305" cy="1732546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  <p:sp>
          <p:nvSpPr>
            <p:cNvPr id="7" name="Freccia a gallone 6">
              <a:extLst>
                <a:ext uri="{FF2B5EF4-FFF2-40B4-BE49-F238E27FC236}">
                  <a16:creationId xmlns:a16="http://schemas.microsoft.com/office/drawing/2014/main" id="{93BEAB3C-2C41-146A-15A7-E18DAA9FBDBA}"/>
                </a:ext>
              </a:extLst>
            </p:cNvPr>
            <p:cNvSpPr/>
            <p:nvPr/>
          </p:nvSpPr>
          <p:spPr>
            <a:xfrm>
              <a:off x="5710988" y="3192378"/>
              <a:ext cx="409075" cy="1612231"/>
            </a:xfrm>
            <a:prstGeom prst="chevron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999196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526BF-09B9-41B4-1038-9DE974D9C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E687197-DD7D-3789-6336-E8D9D55DA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021" y="584400"/>
            <a:ext cx="11340000" cy="432000"/>
          </a:xfrm>
        </p:spPr>
        <p:txBody>
          <a:bodyPr rtlCol="0"/>
          <a:lstStyle/>
          <a:p>
            <a:pPr rtl="0"/>
            <a:r>
              <a:rPr lang="it-IT" dirty="0"/>
              <a:t>Machine Learning</a:t>
            </a:r>
          </a:p>
        </p:txBody>
      </p:sp>
      <p:sp>
        <p:nvSpPr>
          <p:cNvPr id="12" name="Rettangolo 11" descr="Blocco in evidenza a sinistra">
            <a:extLst>
              <a:ext uri="{FF2B5EF4-FFF2-40B4-BE49-F238E27FC236}">
                <a16:creationId xmlns:a16="http://schemas.microsoft.com/office/drawing/2014/main" id="{3579EE46-30F3-DD02-95C7-FDD69631A7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1799" y="472043"/>
            <a:ext cx="1984175" cy="11482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it-IT" dirty="0"/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7B9B96DA-3A9E-065D-4110-808AF3AB64CA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8</a:t>
            </a:fld>
            <a:endParaRPr lang="it-IT" dirty="0"/>
          </a:p>
        </p:txBody>
      </p:sp>
      <p:cxnSp>
        <p:nvCxnSpPr>
          <p:cNvPr id="6" name="Connettore diritto 5" descr="Divisore diapositiva">
            <a:extLst>
              <a:ext uri="{FF2B5EF4-FFF2-40B4-BE49-F238E27FC236}">
                <a16:creationId xmlns:a16="http://schemas.microsoft.com/office/drawing/2014/main" id="{CD9962B2-FF14-A04B-8F9C-7C0BF550EC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28211" y="2606842"/>
            <a:ext cx="553452" cy="95450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ttangolo 20">
            <a:extLst>
              <a:ext uri="{FF2B5EF4-FFF2-40B4-BE49-F238E27FC236}">
                <a16:creationId xmlns:a16="http://schemas.microsoft.com/office/drawing/2014/main" id="{1801F04B-F601-26DD-0242-63ACB80D1B22}"/>
              </a:ext>
            </a:extLst>
          </p:cNvPr>
          <p:cNvSpPr/>
          <p:nvPr/>
        </p:nvSpPr>
        <p:spPr>
          <a:xfrm>
            <a:off x="521368" y="1307432"/>
            <a:ext cx="11534274" cy="978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654949BE-D060-9062-D5DD-C8D9C3B9DAC2}"/>
              </a:ext>
            </a:extLst>
          </p:cNvPr>
          <p:cNvSpPr/>
          <p:nvPr/>
        </p:nvSpPr>
        <p:spPr>
          <a:xfrm>
            <a:off x="414711" y="1227221"/>
            <a:ext cx="11833435" cy="639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dirty="0">
                <a:ln w="0"/>
                <a:solidFill>
                  <a:schemeClr val="tx1"/>
                </a:solidFill>
              </a:rPr>
              <a:t>Il </a:t>
            </a:r>
            <a:r>
              <a:rPr lang="it-IT" b="1" dirty="0">
                <a:ln w="0"/>
                <a:solidFill>
                  <a:schemeClr val="tx1"/>
                </a:solidFill>
              </a:rPr>
              <a:t>machine learning </a:t>
            </a:r>
            <a:r>
              <a:rPr lang="it-IT" dirty="0">
                <a:ln w="0"/>
                <a:solidFill>
                  <a:schemeClr val="tx1"/>
                </a:solidFill>
              </a:rPr>
              <a:t>consente a un sistema di migliorare le proprie prestazioni su un compito in base all’esperienza </a:t>
            </a:r>
          </a:p>
          <a:p>
            <a:r>
              <a:rPr lang="it-IT" dirty="0">
                <a:ln w="0"/>
                <a:solidFill>
                  <a:schemeClr val="tx1"/>
                </a:solidFill>
              </a:rPr>
              <a:t>(</a:t>
            </a:r>
            <a:r>
              <a:rPr lang="it-IT" b="1" dirty="0">
                <a:ln w="0"/>
                <a:solidFill>
                  <a:schemeClr val="tx1"/>
                </a:solidFill>
              </a:rPr>
              <a:t>i dati</a:t>
            </a:r>
            <a:r>
              <a:rPr lang="it-IT" dirty="0">
                <a:ln w="0"/>
                <a:solidFill>
                  <a:schemeClr val="tx1"/>
                </a:solidFill>
              </a:rPr>
              <a:t>).</a:t>
            </a:r>
          </a:p>
        </p:txBody>
      </p:sp>
      <p:sp>
        <p:nvSpPr>
          <p:cNvPr id="3" name="Rectangle: Rounded Corners 3">
            <a:extLst>
              <a:ext uri="{FF2B5EF4-FFF2-40B4-BE49-F238E27FC236}">
                <a16:creationId xmlns:a16="http://schemas.microsoft.com/office/drawing/2014/main" id="{C493EBD8-9CFE-4C5A-8A89-07397A7818AB}"/>
              </a:ext>
            </a:extLst>
          </p:cNvPr>
          <p:cNvSpPr/>
          <p:nvPr/>
        </p:nvSpPr>
        <p:spPr>
          <a:xfrm>
            <a:off x="3074703" y="4951162"/>
            <a:ext cx="1931670" cy="916334"/>
          </a:xfrm>
          <a:prstGeom prst="roundRect">
            <a:avLst>
              <a:gd name="adj" fmla="val 26193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sp>
        <p:nvSpPr>
          <p:cNvPr id="4" name="Rectangle: Rounded Corners 4">
            <a:extLst>
              <a:ext uri="{FF2B5EF4-FFF2-40B4-BE49-F238E27FC236}">
                <a16:creationId xmlns:a16="http://schemas.microsoft.com/office/drawing/2014/main" id="{0C2EBC9C-D8A5-9A62-629F-DDB59E7718D4}"/>
              </a:ext>
            </a:extLst>
          </p:cNvPr>
          <p:cNvSpPr/>
          <p:nvPr/>
        </p:nvSpPr>
        <p:spPr>
          <a:xfrm>
            <a:off x="3211863" y="2386168"/>
            <a:ext cx="1657350" cy="3344169"/>
          </a:xfrm>
          <a:prstGeom prst="roundRect">
            <a:avLst>
              <a:gd name="adj" fmla="val 956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81A01C-407B-C792-B1ED-F3E8B1B3250D}"/>
              </a:ext>
            </a:extLst>
          </p:cNvPr>
          <p:cNvSpPr txBox="1"/>
          <p:nvPr/>
        </p:nvSpPr>
        <p:spPr>
          <a:xfrm>
            <a:off x="3349023" y="3240635"/>
            <a:ext cx="1383030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/>
              <a:t>Supervised 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517D725F-786D-A39A-B98A-A12CE98C5B24}"/>
              </a:ext>
            </a:extLst>
          </p:cNvPr>
          <p:cNvSpPr txBox="1"/>
          <p:nvPr/>
        </p:nvSpPr>
        <p:spPr>
          <a:xfrm>
            <a:off x="3349023" y="3999954"/>
            <a:ext cx="1383030" cy="206210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600" dirty="0"/>
              <a:t>Il modello apprende da </a:t>
            </a:r>
            <a:r>
              <a:rPr lang="it-IT" sz="1600" b="1" dirty="0"/>
              <a:t>dati etichettati</a:t>
            </a:r>
            <a:r>
              <a:rPr lang="it-IT" sz="1600" dirty="0"/>
              <a:t>: per ogni input si conosce l’output corretto.</a:t>
            </a:r>
          </a:p>
          <a:p>
            <a:pPr algn="ctr"/>
            <a:endParaRPr lang="en-US" sz="1600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0" name="Straight Connector 8">
            <a:extLst>
              <a:ext uri="{FF2B5EF4-FFF2-40B4-BE49-F238E27FC236}">
                <a16:creationId xmlns:a16="http://schemas.microsoft.com/office/drawing/2014/main" id="{73E73E39-8B71-80C9-C926-E7A1F5ED8B74}"/>
              </a:ext>
            </a:extLst>
          </p:cNvPr>
          <p:cNvCxnSpPr>
            <a:cxnSpLocks/>
          </p:cNvCxnSpPr>
          <p:nvPr/>
        </p:nvCxnSpPr>
        <p:spPr>
          <a:xfrm>
            <a:off x="3349023" y="3928634"/>
            <a:ext cx="1383030" cy="0"/>
          </a:xfrm>
          <a:prstGeom prst="line">
            <a:avLst/>
          </a:prstGeom>
          <a:ln w="19050" cap="rnd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E538953-51D8-B1ED-60CD-FFF4D6A621A5}"/>
              </a:ext>
            </a:extLst>
          </p:cNvPr>
          <p:cNvSpPr/>
          <p:nvPr/>
        </p:nvSpPr>
        <p:spPr>
          <a:xfrm>
            <a:off x="5194333" y="4951162"/>
            <a:ext cx="1931670" cy="916334"/>
          </a:xfrm>
          <a:prstGeom prst="roundRect">
            <a:avLst>
              <a:gd name="adj" fmla="val 26193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sp>
        <p:nvSpPr>
          <p:cNvPr id="13" name="Rectangle: Rounded Corners 11">
            <a:extLst>
              <a:ext uri="{FF2B5EF4-FFF2-40B4-BE49-F238E27FC236}">
                <a16:creationId xmlns:a16="http://schemas.microsoft.com/office/drawing/2014/main" id="{79B299F1-E044-BAE5-1C36-F4F99427A2CD}"/>
              </a:ext>
            </a:extLst>
          </p:cNvPr>
          <p:cNvSpPr/>
          <p:nvPr/>
        </p:nvSpPr>
        <p:spPr>
          <a:xfrm>
            <a:off x="5331493" y="2386168"/>
            <a:ext cx="1657350" cy="3344169"/>
          </a:xfrm>
          <a:prstGeom prst="roundRect">
            <a:avLst>
              <a:gd name="adj" fmla="val 956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73CA8645-04BF-B1DF-3F02-8A1573F87F37}"/>
              </a:ext>
            </a:extLst>
          </p:cNvPr>
          <p:cNvSpPr txBox="1"/>
          <p:nvPr/>
        </p:nvSpPr>
        <p:spPr>
          <a:xfrm>
            <a:off x="5468653" y="3085259"/>
            <a:ext cx="1383030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/>
              <a:t>Semi Supervised </a:t>
            </a:r>
          </a:p>
        </p:txBody>
      </p:sp>
      <p:sp>
        <p:nvSpPr>
          <p:cNvPr id="16" name="TextBox 14">
            <a:extLst>
              <a:ext uri="{FF2B5EF4-FFF2-40B4-BE49-F238E27FC236}">
                <a16:creationId xmlns:a16="http://schemas.microsoft.com/office/drawing/2014/main" id="{1C972280-A852-7A19-EFDA-9B82BF7B3A83}"/>
              </a:ext>
            </a:extLst>
          </p:cNvPr>
          <p:cNvSpPr txBox="1"/>
          <p:nvPr/>
        </p:nvSpPr>
        <p:spPr>
          <a:xfrm>
            <a:off x="5476674" y="4040059"/>
            <a:ext cx="1383030" cy="132343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600" dirty="0"/>
              <a:t>Si lavora con </a:t>
            </a:r>
            <a:r>
              <a:rPr lang="it-IT" sz="1600" b="1" dirty="0"/>
              <a:t>pochi dati etichettati</a:t>
            </a:r>
            <a:r>
              <a:rPr lang="it-IT" sz="1600" dirty="0"/>
              <a:t> e </a:t>
            </a:r>
            <a:r>
              <a:rPr lang="it-IT" sz="1600" b="1" dirty="0"/>
              <a:t>molti non etichettati</a:t>
            </a:r>
            <a:r>
              <a:rPr lang="it-IT" sz="1600" dirty="0"/>
              <a:t>.</a:t>
            </a:r>
            <a:endParaRPr lang="en-US" sz="1600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7" name="Straight Connector 15">
            <a:extLst>
              <a:ext uri="{FF2B5EF4-FFF2-40B4-BE49-F238E27FC236}">
                <a16:creationId xmlns:a16="http://schemas.microsoft.com/office/drawing/2014/main" id="{D0F3393C-50B8-1950-CC71-F2F5F9F3C94A}"/>
              </a:ext>
            </a:extLst>
          </p:cNvPr>
          <p:cNvCxnSpPr>
            <a:cxnSpLocks/>
          </p:cNvCxnSpPr>
          <p:nvPr/>
        </p:nvCxnSpPr>
        <p:spPr>
          <a:xfrm>
            <a:off x="5468653" y="3928634"/>
            <a:ext cx="1383030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6C7C078-D75C-9399-3A91-9D9D08083625}"/>
              </a:ext>
            </a:extLst>
          </p:cNvPr>
          <p:cNvSpPr/>
          <p:nvPr/>
        </p:nvSpPr>
        <p:spPr>
          <a:xfrm>
            <a:off x="7313963" y="4951162"/>
            <a:ext cx="1931670" cy="916334"/>
          </a:xfrm>
          <a:prstGeom prst="roundRect">
            <a:avLst>
              <a:gd name="adj" fmla="val 26193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B01CDEBB-25A7-FE77-AB1F-6DC83BF4608D}"/>
              </a:ext>
            </a:extLst>
          </p:cNvPr>
          <p:cNvSpPr/>
          <p:nvPr/>
        </p:nvSpPr>
        <p:spPr>
          <a:xfrm>
            <a:off x="7451123" y="2386168"/>
            <a:ext cx="1657350" cy="3344169"/>
          </a:xfrm>
          <a:prstGeom prst="roundRect">
            <a:avLst>
              <a:gd name="adj" fmla="val 956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sp>
        <p:nvSpPr>
          <p:cNvPr id="23" name="TextBox 20">
            <a:extLst>
              <a:ext uri="{FF2B5EF4-FFF2-40B4-BE49-F238E27FC236}">
                <a16:creationId xmlns:a16="http://schemas.microsoft.com/office/drawing/2014/main" id="{E178227C-A713-E774-1E65-12500AB1A676}"/>
              </a:ext>
            </a:extLst>
          </p:cNvPr>
          <p:cNvSpPr txBox="1"/>
          <p:nvPr/>
        </p:nvSpPr>
        <p:spPr>
          <a:xfrm>
            <a:off x="7516094" y="3232614"/>
            <a:ext cx="1515612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/>
              <a:t>Unsupervised</a:t>
            </a:r>
          </a:p>
        </p:txBody>
      </p:sp>
      <p:sp>
        <p:nvSpPr>
          <p:cNvPr id="24" name="TextBox 21">
            <a:extLst>
              <a:ext uri="{FF2B5EF4-FFF2-40B4-BE49-F238E27FC236}">
                <a16:creationId xmlns:a16="http://schemas.microsoft.com/office/drawing/2014/main" id="{016D7358-0209-65AC-876E-A01B37FFD6ED}"/>
              </a:ext>
            </a:extLst>
          </p:cNvPr>
          <p:cNvSpPr txBox="1"/>
          <p:nvPr/>
        </p:nvSpPr>
        <p:spPr>
          <a:xfrm>
            <a:off x="7596304" y="3975890"/>
            <a:ext cx="1383030" cy="156966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600" dirty="0"/>
              <a:t>Il modello apprende </a:t>
            </a:r>
            <a:r>
              <a:rPr lang="it-IT" sz="1600" b="1" dirty="0"/>
              <a:t>senza etichette</a:t>
            </a:r>
            <a:r>
              <a:rPr lang="it-IT" sz="1600" dirty="0"/>
              <a:t>: cerca </a:t>
            </a:r>
            <a:r>
              <a:rPr lang="it-IT" sz="1600" b="1" dirty="0"/>
              <a:t>pattern nascosti</a:t>
            </a:r>
            <a:r>
              <a:rPr lang="it-IT" sz="1600" dirty="0"/>
              <a:t> o </a:t>
            </a:r>
            <a:r>
              <a:rPr lang="it-IT" sz="1600" b="1" dirty="0"/>
              <a:t>gruppi</a:t>
            </a:r>
            <a:r>
              <a:rPr lang="it-IT" sz="1600" dirty="0"/>
              <a:t> nei dati</a:t>
            </a:r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cxnSp>
        <p:nvCxnSpPr>
          <p:cNvPr id="25" name="Straight Connector 22">
            <a:extLst>
              <a:ext uri="{FF2B5EF4-FFF2-40B4-BE49-F238E27FC236}">
                <a16:creationId xmlns:a16="http://schemas.microsoft.com/office/drawing/2014/main" id="{3EE17E6E-8E5B-8F95-BFF3-7B5DFDC18D8F}"/>
              </a:ext>
            </a:extLst>
          </p:cNvPr>
          <p:cNvCxnSpPr>
            <a:cxnSpLocks/>
          </p:cNvCxnSpPr>
          <p:nvPr/>
        </p:nvCxnSpPr>
        <p:spPr>
          <a:xfrm>
            <a:off x="7588283" y="3928634"/>
            <a:ext cx="1383030" cy="0"/>
          </a:xfrm>
          <a:prstGeom prst="line">
            <a:avLst/>
          </a:prstGeom>
          <a:ln w="19050" cap="rnd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" descr="Icona Di Supervisione Illustrazioni, Vettoriali E Clipart Stock – (129  Illustrazioni Stock)">
            <a:extLst>
              <a:ext uri="{FF2B5EF4-FFF2-40B4-BE49-F238E27FC236}">
                <a16:creationId xmlns:a16="http://schemas.microsoft.com/office/drawing/2014/main" id="{6EF41C6D-FD30-CACB-CDDB-DDECD8EF50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0980" y="2446421"/>
            <a:ext cx="666484" cy="66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Elemento grafico 28" descr="Riflesso con riempimento a tinta unita">
            <a:extLst>
              <a:ext uri="{FF2B5EF4-FFF2-40B4-BE49-F238E27FC236}">
                <a16:creationId xmlns:a16="http://schemas.microsoft.com/office/drawing/2014/main" id="{7484FB03-D43C-9709-7384-3F944DC67D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15263" y="2462462"/>
            <a:ext cx="629653" cy="629653"/>
          </a:xfrm>
          <a:prstGeom prst="rect">
            <a:avLst/>
          </a:prstGeom>
        </p:spPr>
      </p:pic>
      <p:pic>
        <p:nvPicPr>
          <p:cNvPr id="31" name="Elemento grafico 30" descr="Cieco con riempimento a tinta unita">
            <a:extLst>
              <a:ext uri="{FF2B5EF4-FFF2-40B4-BE49-F238E27FC236}">
                <a16:creationId xmlns:a16="http://schemas.microsoft.com/office/drawing/2014/main" id="{3968DCA9-A07E-46C5-F34A-44FB27E8DB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16779" y="2474493"/>
            <a:ext cx="705853" cy="705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995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4D3A2-E419-7D7C-6DBA-4280AAC95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Connettore diritto 37">
            <a:extLst>
              <a:ext uri="{FF2B5EF4-FFF2-40B4-BE49-F238E27FC236}">
                <a16:creationId xmlns:a16="http://schemas.microsoft.com/office/drawing/2014/main" id="{D4BCDFC1-2566-E128-5C18-5A83776B7740}"/>
              </a:ext>
            </a:extLst>
          </p:cNvPr>
          <p:cNvCxnSpPr>
            <a:cxnSpLocks/>
          </p:cNvCxnSpPr>
          <p:nvPr/>
        </p:nvCxnSpPr>
        <p:spPr>
          <a:xfrm>
            <a:off x="6986336" y="2539964"/>
            <a:ext cx="0" cy="41178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olo 1">
            <a:extLst>
              <a:ext uri="{FF2B5EF4-FFF2-40B4-BE49-F238E27FC236}">
                <a16:creationId xmlns:a16="http://schemas.microsoft.com/office/drawing/2014/main" id="{28A43B4D-1597-6CDD-2943-1487E382E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021" y="584400"/>
            <a:ext cx="11340000" cy="432000"/>
          </a:xfrm>
        </p:spPr>
        <p:txBody>
          <a:bodyPr rtlCol="0"/>
          <a:lstStyle/>
          <a:p>
            <a:pPr rtl="0"/>
            <a:r>
              <a:rPr lang="it-IT" dirty="0"/>
              <a:t>Esempio: </a:t>
            </a:r>
            <a:r>
              <a:rPr lang="it-IT" dirty="0" err="1"/>
              <a:t>Supervised</a:t>
            </a:r>
            <a:r>
              <a:rPr lang="it-IT" dirty="0"/>
              <a:t> Learning</a:t>
            </a:r>
          </a:p>
        </p:txBody>
      </p:sp>
      <p:sp>
        <p:nvSpPr>
          <p:cNvPr id="12" name="Rettangolo 11" descr="Blocco in evidenza a sinistra">
            <a:extLst>
              <a:ext uri="{FF2B5EF4-FFF2-40B4-BE49-F238E27FC236}">
                <a16:creationId xmlns:a16="http://schemas.microsoft.com/office/drawing/2014/main" id="{E547379C-43B9-A22D-65C7-FB3AF9D4D4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1799" y="472043"/>
            <a:ext cx="1984175" cy="11482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it-IT" dirty="0"/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2950FDC8-ED0D-D90A-82C9-01B23B929942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9</a:t>
            </a:fld>
            <a:endParaRPr lang="it-IT" dirty="0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500B4F49-F7CB-D46F-8E03-C86C83FBBFC4}"/>
              </a:ext>
            </a:extLst>
          </p:cNvPr>
          <p:cNvSpPr/>
          <p:nvPr/>
        </p:nvSpPr>
        <p:spPr>
          <a:xfrm>
            <a:off x="521368" y="1307432"/>
            <a:ext cx="11534274" cy="978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4" name="Immagine 13" descr="Immagine che contiene testo, diagramma, schermata, linea&#10;&#10;Il contenuto generato dall'IA potrebbe non essere corretto.">
            <a:extLst>
              <a:ext uri="{FF2B5EF4-FFF2-40B4-BE49-F238E27FC236}">
                <a16:creationId xmlns:a16="http://schemas.microsoft.com/office/drawing/2014/main" id="{40DA004B-38CA-1026-0956-0A3F710716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947" y="1467852"/>
            <a:ext cx="4186990" cy="4211052"/>
          </a:xfrm>
          <a:prstGeom prst="rect">
            <a:avLst/>
          </a:prstGeom>
        </p:spPr>
      </p:pic>
      <p:sp>
        <p:nvSpPr>
          <p:cNvPr id="20" name="Rettangolo 19" descr="Blocco in evidenza a sinistra">
            <a:extLst>
              <a:ext uri="{FF2B5EF4-FFF2-40B4-BE49-F238E27FC236}">
                <a16:creationId xmlns:a16="http://schemas.microsoft.com/office/drawing/2014/main" id="{B50B7846-49FC-A0EE-3F67-C37F19018D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09837" y="5879429"/>
            <a:ext cx="2495885" cy="12966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it-IT" dirty="0"/>
          </a:p>
        </p:txBody>
      </p:sp>
      <p:sp>
        <p:nvSpPr>
          <p:cNvPr id="22" name="Titolo 1">
            <a:extLst>
              <a:ext uri="{FF2B5EF4-FFF2-40B4-BE49-F238E27FC236}">
                <a16:creationId xmlns:a16="http://schemas.microsoft.com/office/drawing/2014/main" id="{1FBBC77F-5972-B454-4303-160DCA3B2300}"/>
              </a:ext>
            </a:extLst>
          </p:cNvPr>
          <p:cNvSpPr txBox="1">
            <a:spLocks/>
          </p:cNvSpPr>
          <p:nvPr/>
        </p:nvSpPr>
        <p:spPr>
          <a:xfrm>
            <a:off x="1621494" y="5502223"/>
            <a:ext cx="1658244" cy="42587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1800" i="1" dirty="0" err="1">
                <a:latin typeface="+mn-lt"/>
              </a:rPr>
              <a:t>Decision</a:t>
            </a:r>
            <a:r>
              <a:rPr lang="it-IT" sz="1800" i="1" dirty="0">
                <a:latin typeface="+mn-lt"/>
              </a:rPr>
              <a:t> Tree</a:t>
            </a:r>
          </a:p>
        </p:txBody>
      </p:sp>
      <p:pic>
        <p:nvPicPr>
          <p:cNvPr id="33" name="Elemento grafico 32" descr="Badge 1 con riempimento a tinta unita">
            <a:extLst>
              <a:ext uri="{FF2B5EF4-FFF2-40B4-BE49-F238E27FC236}">
                <a16:creationId xmlns:a16="http://schemas.microsoft.com/office/drawing/2014/main" id="{30842AFB-661B-7A73-793F-81DB4F722C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13620" y="2050680"/>
            <a:ext cx="545431" cy="545431"/>
          </a:xfrm>
          <a:prstGeom prst="rect">
            <a:avLst/>
          </a:prstGeom>
        </p:spPr>
      </p:pic>
      <p:pic>
        <p:nvPicPr>
          <p:cNvPr id="34" name="Elemento grafico 33" descr="Badge con riempimento a tinta unita">
            <a:extLst>
              <a:ext uri="{FF2B5EF4-FFF2-40B4-BE49-F238E27FC236}">
                <a16:creationId xmlns:a16="http://schemas.microsoft.com/office/drawing/2014/main" id="{9C3ED39C-0085-ECD1-CE59-FC8487A869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29663" y="2883566"/>
            <a:ext cx="547200" cy="547200"/>
          </a:xfrm>
          <a:prstGeom prst="rect">
            <a:avLst/>
          </a:prstGeom>
        </p:spPr>
      </p:pic>
      <p:pic>
        <p:nvPicPr>
          <p:cNvPr id="35" name="Elemento grafico 34" descr="Badge 3 con riempimento a tinta unita">
            <a:extLst>
              <a:ext uri="{FF2B5EF4-FFF2-40B4-BE49-F238E27FC236}">
                <a16:creationId xmlns:a16="http://schemas.microsoft.com/office/drawing/2014/main" id="{9F14EA05-878B-C232-9201-923D7B21E7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37684" y="3709735"/>
            <a:ext cx="547200" cy="547200"/>
          </a:xfrm>
          <a:prstGeom prst="rect">
            <a:avLst/>
          </a:prstGeom>
        </p:spPr>
      </p:pic>
      <p:sp>
        <p:nvSpPr>
          <p:cNvPr id="42" name="Rettangolo 41">
            <a:extLst>
              <a:ext uri="{FF2B5EF4-FFF2-40B4-BE49-F238E27FC236}">
                <a16:creationId xmlns:a16="http://schemas.microsoft.com/office/drawing/2014/main" id="{D0F69068-CE84-E319-BD65-0FF52A88EAA2}"/>
              </a:ext>
            </a:extLst>
          </p:cNvPr>
          <p:cNvSpPr/>
          <p:nvPr/>
        </p:nvSpPr>
        <p:spPr>
          <a:xfrm>
            <a:off x="7200520" y="2164385"/>
            <a:ext cx="4750847" cy="351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1200" dirty="0">
                <a:solidFill>
                  <a:schemeClr val="tx1"/>
                </a:solidFill>
              </a:rPr>
              <a:t>Ogni nodo rappresenta una </a:t>
            </a:r>
            <a:r>
              <a:rPr lang="it-IT" sz="1200" b="1" dirty="0">
                <a:solidFill>
                  <a:schemeClr val="tx1"/>
                </a:solidFill>
              </a:rPr>
              <a:t>domanda su una caratteristica (</a:t>
            </a:r>
            <a:r>
              <a:rPr lang="it-IT" sz="1200" b="1" dirty="0" err="1">
                <a:solidFill>
                  <a:schemeClr val="tx1"/>
                </a:solidFill>
              </a:rPr>
              <a:t>lstat</a:t>
            </a:r>
            <a:r>
              <a:rPr lang="it-IT" sz="1200" b="1" dirty="0">
                <a:solidFill>
                  <a:schemeClr val="tx1"/>
                </a:solidFill>
              </a:rPr>
              <a:t> &gt;= 7.2 </a:t>
            </a:r>
            <a:r>
              <a:rPr lang="it-IT" sz="1200" dirty="0">
                <a:solidFill>
                  <a:schemeClr val="tx1"/>
                </a:solidFill>
              </a:rPr>
              <a:t>rappresenta la percentuale della popolazione con un reddito basso</a:t>
            </a:r>
            <a:r>
              <a:rPr lang="it-IT" sz="1200" b="1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48" name="Rettangolo 47">
            <a:extLst>
              <a:ext uri="{FF2B5EF4-FFF2-40B4-BE49-F238E27FC236}">
                <a16:creationId xmlns:a16="http://schemas.microsoft.com/office/drawing/2014/main" id="{0B05EA75-A6BE-A03C-60D2-8465DDB2204B}"/>
              </a:ext>
            </a:extLst>
          </p:cNvPr>
          <p:cNvSpPr/>
          <p:nvPr/>
        </p:nvSpPr>
        <p:spPr>
          <a:xfrm>
            <a:off x="7256668" y="2974511"/>
            <a:ext cx="4750847" cy="351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1200" dirty="0">
                <a:solidFill>
                  <a:schemeClr val="tx1"/>
                </a:solidFill>
              </a:rPr>
              <a:t>A ogni “ramo” corrisponde una </a:t>
            </a:r>
            <a:r>
              <a:rPr lang="it-IT" sz="1200" b="1" dirty="0">
                <a:solidFill>
                  <a:schemeClr val="tx1"/>
                </a:solidFill>
              </a:rPr>
              <a:t>scelta logica</a:t>
            </a:r>
            <a:r>
              <a:rPr lang="it-IT" sz="1200" dirty="0">
                <a:solidFill>
                  <a:schemeClr val="tx1"/>
                </a:solidFill>
              </a:rPr>
              <a:t> (es. sì/no)</a:t>
            </a:r>
            <a:endParaRPr lang="it-IT" sz="1200" b="1" dirty="0">
              <a:solidFill>
                <a:schemeClr val="tx1"/>
              </a:solidFill>
            </a:endParaRPr>
          </a:p>
        </p:txBody>
      </p:sp>
      <p:cxnSp>
        <p:nvCxnSpPr>
          <p:cNvPr id="50" name="Connettore diritto 49">
            <a:extLst>
              <a:ext uri="{FF2B5EF4-FFF2-40B4-BE49-F238E27FC236}">
                <a16:creationId xmlns:a16="http://schemas.microsoft.com/office/drawing/2014/main" id="{F85230D6-FCFC-5A05-662C-00DC091429E3}"/>
              </a:ext>
            </a:extLst>
          </p:cNvPr>
          <p:cNvCxnSpPr>
            <a:cxnSpLocks/>
          </p:cNvCxnSpPr>
          <p:nvPr/>
        </p:nvCxnSpPr>
        <p:spPr>
          <a:xfrm>
            <a:off x="6994357" y="3374154"/>
            <a:ext cx="0" cy="41178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ttangolo 50">
            <a:extLst>
              <a:ext uri="{FF2B5EF4-FFF2-40B4-BE49-F238E27FC236}">
                <a16:creationId xmlns:a16="http://schemas.microsoft.com/office/drawing/2014/main" id="{797D2C03-7D39-7A4E-AEA3-9D2F643E3515}"/>
              </a:ext>
            </a:extLst>
          </p:cNvPr>
          <p:cNvSpPr/>
          <p:nvPr/>
        </p:nvSpPr>
        <p:spPr>
          <a:xfrm>
            <a:off x="7304795" y="4682996"/>
            <a:ext cx="4750847" cy="351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1200" dirty="0">
                <a:solidFill>
                  <a:schemeClr val="tx1"/>
                </a:solidFill>
              </a:rPr>
              <a:t>Alla fine si arriva ad una predizione (es. 13,17,22)</a:t>
            </a:r>
            <a:endParaRPr lang="it-IT" sz="1200" b="1" dirty="0">
              <a:solidFill>
                <a:schemeClr val="tx1"/>
              </a:solidFill>
            </a:endParaRPr>
          </a:p>
        </p:txBody>
      </p:sp>
      <p:cxnSp>
        <p:nvCxnSpPr>
          <p:cNvPr id="54" name="Connettore diritto 53">
            <a:extLst>
              <a:ext uri="{FF2B5EF4-FFF2-40B4-BE49-F238E27FC236}">
                <a16:creationId xmlns:a16="http://schemas.microsoft.com/office/drawing/2014/main" id="{BEB6E5E9-2B62-E2C0-0857-C4842EDBA8EB}"/>
              </a:ext>
            </a:extLst>
          </p:cNvPr>
          <p:cNvCxnSpPr>
            <a:cxnSpLocks/>
          </p:cNvCxnSpPr>
          <p:nvPr/>
        </p:nvCxnSpPr>
        <p:spPr>
          <a:xfrm>
            <a:off x="7002378" y="4192301"/>
            <a:ext cx="0" cy="41178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Elemento grafico 54" descr="Badge 4 con riempimento a tinta unita">
            <a:extLst>
              <a:ext uri="{FF2B5EF4-FFF2-40B4-BE49-F238E27FC236}">
                <a16:creationId xmlns:a16="http://schemas.microsoft.com/office/drawing/2014/main" id="{3C334ADE-4C4B-B0FF-313E-A3B12149EE9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45706" y="4551946"/>
            <a:ext cx="547200" cy="547200"/>
          </a:xfrm>
          <a:prstGeom prst="rect">
            <a:avLst/>
          </a:prstGeom>
        </p:spPr>
      </p:pic>
      <p:sp>
        <p:nvSpPr>
          <p:cNvPr id="56" name="Rettangolo 55">
            <a:extLst>
              <a:ext uri="{FF2B5EF4-FFF2-40B4-BE49-F238E27FC236}">
                <a16:creationId xmlns:a16="http://schemas.microsoft.com/office/drawing/2014/main" id="{56D42024-CB00-28E3-0688-953F4B5AEA85}"/>
              </a:ext>
            </a:extLst>
          </p:cNvPr>
          <p:cNvSpPr/>
          <p:nvPr/>
        </p:nvSpPr>
        <p:spPr>
          <a:xfrm>
            <a:off x="7272710" y="3816721"/>
            <a:ext cx="4750847" cy="351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1200" dirty="0">
                <a:solidFill>
                  <a:schemeClr val="tx1"/>
                </a:solidFill>
              </a:rPr>
              <a:t>Ogni foglia dell’albero rappresenta un risultato finale appreso dai dati usati per l’addestramento</a:t>
            </a: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7A1F69A0-D443-D09C-4187-1393BC18D6B1}"/>
              </a:ext>
            </a:extLst>
          </p:cNvPr>
          <p:cNvGrpSpPr/>
          <p:nvPr/>
        </p:nvGrpSpPr>
        <p:grpSpPr>
          <a:xfrm rot="16200000">
            <a:off x="5614736" y="5053262"/>
            <a:ext cx="770026" cy="1050758"/>
            <a:chOff x="5133474" y="3007895"/>
            <a:chExt cx="986589" cy="1981200"/>
          </a:xfrm>
        </p:grpSpPr>
        <p:sp>
          <p:nvSpPr>
            <p:cNvPr id="4" name="Freccia a gallone 3">
              <a:extLst>
                <a:ext uri="{FF2B5EF4-FFF2-40B4-BE49-F238E27FC236}">
                  <a16:creationId xmlns:a16="http://schemas.microsoft.com/office/drawing/2014/main" id="{8A1D09D1-0D2F-49FB-73EE-949C113276CC}"/>
                </a:ext>
              </a:extLst>
            </p:cNvPr>
            <p:cNvSpPr/>
            <p:nvPr/>
          </p:nvSpPr>
          <p:spPr>
            <a:xfrm>
              <a:off x="5133474" y="3007895"/>
              <a:ext cx="561473" cy="1981200"/>
            </a:xfrm>
            <a:prstGeom prst="chevron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  <p:sp>
          <p:nvSpPr>
            <p:cNvPr id="5" name="Freccia a gallone 4">
              <a:extLst>
                <a:ext uri="{FF2B5EF4-FFF2-40B4-BE49-F238E27FC236}">
                  <a16:creationId xmlns:a16="http://schemas.microsoft.com/office/drawing/2014/main" id="{81DD54C6-730A-2C10-C7B0-C3B0ED091D97}"/>
                </a:ext>
              </a:extLst>
            </p:cNvPr>
            <p:cNvSpPr/>
            <p:nvPr/>
          </p:nvSpPr>
          <p:spPr>
            <a:xfrm>
              <a:off x="5438274" y="3120190"/>
              <a:ext cx="497305" cy="1732546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  <p:sp>
          <p:nvSpPr>
            <p:cNvPr id="6" name="Freccia a gallone 5">
              <a:extLst>
                <a:ext uri="{FF2B5EF4-FFF2-40B4-BE49-F238E27FC236}">
                  <a16:creationId xmlns:a16="http://schemas.microsoft.com/office/drawing/2014/main" id="{4E29211A-ED1D-C762-7AC3-0868B66B2754}"/>
                </a:ext>
              </a:extLst>
            </p:cNvPr>
            <p:cNvSpPr/>
            <p:nvPr/>
          </p:nvSpPr>
          <p:spPr>
            <a:xfrm>
              <a:off x="5710988" y="3192378"/>
              <a:ext cx="409075" cy="1612231"/>
            </a:xfrm>
            <a:prstGeom prst="chevron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40322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E63C9-4CC1-6177-3DA2-D19C1F8B2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Connettore diritto 37">
            <a:extLst>
              <a:ext uri="{FF2B5EF4-FFF2-40B4-BE49-F238E27FC236}">
                <a16:creationId xmlns:a16="http://schemas.microsoft.com/office/drawing/2014/main" id="{91A97871-29B1-C256-76B8-557D3A63277F}"/>
              </a:ext>
            </a:extLst>
          </p:cNvPr>
          <p:cNvCxnSpPr>
            <a:cxnSpLocks/>
          </p:cNvCxnSpPr>
          <p:nvPr/>
        </p:nvCxnSpPr>
        <p:spPr>
          <a:xfrm>
            <a:off x="6986336" y="2539964"/>
            <a:ext cx="0" cy="41178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olo 1">
            <a:extLst>
              <a:ext uri="{FF2B5EF4-FFF2-40B4-BE49-F238E27FC236}">
                <a16:creationId xmlns:a16="http://schemas.microsoft.com/office/drawing/2014/main" id="{A7C8D2F6-6735-7C06-A6A2-16A747448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021" y="584400"/>
            <a:ext cx="11340000" cy="432000"/>
          </a:xfrm>
        </p:spPr>
        <p:txBody>
          <a:bodyPr rtlCol="0"/>
          <a:lstStyle/>
          <a:p>
            <a:pPr rtl="0"/>
            <a:r>
              <a:rPr lang="it-IT" dirty="0"/>
              <a:t>Esempio: Semi-</a:t>
            </a:r>
            <a:r>
              <a:rPr lang="it-IT" dirty="0" err="1"/>
              <a:t>Supervised</a:t>
            </a:r>
            <a:r>
              <a:rPr lang="it-IT" dirty="0"/>
              <a:t> Learning</a:t>
            </a:r>
          </a:p>
        </p:txBody>
      </p:sp>
      <p:sp>
        <p:nvSpPr>
          <p:cNvPr id="12" name="Rettangolo 11" descr="Blocco in evidenza a sinistra">
            <a:extLst>
              <a:ext uri="{FF2B5EF4-FFF2-40B4-BE49-F238E27FC236}">
                <a16:creationId xmlns:a16="http://schemas.microsoft.com/office/drawing/2014/main" id="{51117553-A349-951D-C42D-48CA926FC7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1799" y="472043"/>
            <a:ext cx="1984175" cy="11482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it-IT" dirty="0"/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637241C5-D62C-BDA4-6E7C-7A926CC81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10</a:t>
            </a:fld>
            <a:endParaRPr lang="it-IT" dirty="0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5E2AE1DE-F607-E258-77EA-A33499D125C5}"/>
              </a:ext>
            </a:extLst>
          </p:cNvPr>
          <p:cNvSpPr/>
          <p:nvPr/>
        </p:nvSpPr>
        <p:spPr>
          <a:xfrm>
            <a:off x="521368" y="1307432"/>
            <a:ext cx="11534274" cy="978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Rettangolo 19" descr="Blocco in evidenza a sinistra">
            <a:extLst>
              <a:ext uri="{FF2B5EF4-FFF2-40B4-BE49-F238E27FC236}">
                <a16:creationId xmlns:a16="http://schemas.microsoft.com/office/drawing/2014/main" id="{8F8F0B1B-F799-EFFC-B33D-BBBF25A3AC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09837" y="5879429"/>
            <a:ext cx="2495885" cy="12966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it-IT" dirty="0"/>
          </a:p>
        </p:txBody>
      </p:sp>
      <p:sp>
        <p:nvSpPr>
          <p:cNvPr id="22" name="Titolo 1">
            <a:extLst>
              <a:ext uri="{FF2B5EF4-FFF2-40B4-BE49-F238E27FC236}">
                <a16:creationId xmlns:a16="http://schemas.microsoft.com/office/drawing/2014/main" id="{A74D709F-90BE-5858-AB9F-741170B50BB6}"/>
              </a:ext>
            </a:extLst>
          </p:cNvPr>
          <p:cNvSpPr txBox="1">
            <a:spLocks/>
          </p:cNvSpPr>
          <p:nvPr/>
        </p:nvSpPr>
        <p:spPr>
          <a:xfrm>
            <a:off x="1621494" y="5502223"/>
            <a:ext cx="1658244" cy="42587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1800" i="1" dirty="0">
                <a:latin typeface="+mn-lt"/>
              </a:rPr>
              <a:t>Label </a:t>
            </a:r>
            <a:r>
              <a:rPr lang="it-IT" sz="1800" i="1" dirty="0" err="1">
                <a:latin typeface="+mn-lt"/>
              </a:rPr>
              <a:t>Propagation</a:t>
            </a:r>
            <a:endParaRPr lang="it-IT" sz="1800" i="1" dirty="0">
              <a:latin typeface="+mn-lt"/>
            </a:endParaRPr>
          </a:p>
        </p:txBody>
      </p:sp>
      <p:pic>
        <p:nvPicPr>
          <p:cNvPr id="33" name="Elemento grafico 32" descr="Badge 1 con riempimento a tinta unita">
            <a:extLst>
              <a:ext uri="{FF2B5EF4-FFF2-40B4-BE49-F238E27FC236}">
                <a16:creationId xmlns:a16="http://schemas.microsoft.com/office/drawing/2014/main" id="{B4E126A7-B418-00FA-5407-9667DE4A92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13620" y="2050680"/>
            <a:ext cx="545431" cy="545431"/>
          </a:xfrm>
          <a:prstGeom prst="rect">
            <a:avLst/>
          </a:prstGeom>
        </p:spPr>
      </p:pic>
      <p:pic>
        <p:nvPicPr>
          <p:cNvPr id="34" name="Elemento grafico 33" descr="Badge con riempimento a tinta unita">
            <a:extLst>
              <a:ext uri="{FF2B5EF4-FFF2-40B4-BE49-F238E27FC236}">
                <a16:creationId xmlns:a16="http://schemas.microsoft.com/office/drawing/2014/main" id="{6477C5C0-1365-1BE3-20F0-63C2A02426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29663" y="2883566"/>
            <a:ext cx="547200" cy="547200"/>
          </a:xfrm>
          <a:prstGeom prst="rect">
            <a:avLst/>
          </a:prstGeom>
        </p:spPr>
      </p:pic>
      <p:pic>
        <p:nvPicPr>
          <p:cNvPr id="35" name="Elemento grafico 34" descr="Badge 3 con riempimento a tinta unita">
            <a:extLst>
              <a:ext uri="{FF2B5EF4-FFF2-40B4-BE49-F238E27FC236}">
                <a16:creationId xmlns:a16="http://schemas.microsoft.com/office/drawing/2014/main" id="{9AA1BC74-8C73-2BB4-EABD-7965E90E5D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37684" y="3709735"/>
            <a:ext cx="547200" cy="547200"/>
          </a:xfrm>
          <a:prstGeom prst="rect">
            <a:avLst/>
          </a:prstGeom>
        </p:spPr>
      </p:pic>
      <p:sp>
        <p:nvSpPr>
          <p:cNvPr id="42" name="Rettangolo 41">
            <a:extLst>
              <a:ext uri="{FF2B5EF4-FFF2-40B4-BE49-F238E27FC236}">
                <a16:creationId xmlns:a16="http://schemas.microsoft.com/office/drawing/2014/main" id="{053ECC3E-CA62-2215-07D7-37A693545132}"/>
              </a:ext>
            </a:extLst>
          </p:cNvPr>
          <p:cNvSpPr/>
          <p:nvPr/>
        </p:nvSpPr>
        <p:spPr>
          <a:xfrm>
            <a:off x="7200520" y="2164385"/>
            <a:ext cx="4750847" cy="351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1200" b="1" dirty="0">
                <a:solidFill>
                  <a:schemeClr val="tx1"/>
                </a:solidFill>
              </a:rPr>
              <a:t>Alcuni</a:t>
            </a:r>
            <a:r>
              <a:rPr lang="it-IT" sz="1200" dirty="0">
                <a:solidFill>
                  <a:schemeClr val="tx1"/>
                </a:solidFill>
              </a:rPr>
              <a:t> punti nel grafo hanno </a:t>
            </a:r>
            <a:r>
              <a:rPr lang="it-IT" sz="1200" b="1" dirty="0">
                <a:solidFill>
                  <a:schemeClr val="tx1"/>
                </a:solidFill>
              </a:rPr>
              <a:t>etichette note </a:t>
            </a:r>
            <a:r>
              <a:rPr lang="it-IT" sz="1200" dirty="0">
                <a:solidFill>
                  <a:schemeClr val="tx1"/>
                </a:solidFill>
              </a:rPr>
              <a:t>(es. punto blu = classe a e punto rosso = classe b)</a:t>
            </a:r>
            <a:endParaRPr lang="it-IT" sz="1200" b="1" dirty="0">
              <a:solidFill>
                <a:schemeClr val="tx1"/>
              </a:solidFill>
            </a:endParaRPr>
          </a:p>
        </p:txBody>
      </p:sp>
      <p:sp>
        <p:nvSpPr>
          <p:cNvPr id="48" name="Rettangolo 47">
            <a:extLst>
              <a:ext uri="{FF2B5EF4-FFF2-40B4-BE49-F238E27FC236}">
                <a16:creationId xmlns:a16="http://schemas.microsoft.com/office/drawing/2014/main" id="{D9357776-EBE9-D9B3-E8F8-25EF5656116B}"/>
              </a:ext>
            </a:extLst>
          </p:cNvPr>
          <p:cNvSpPr/>
          <p:nvPr/>
        </p:nvSpPr>
        <p:spPr>
          <a:xfrm>
            <a:off x="7256668" y="2974511"/>
            <a:ext cx="4750847" cy="351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1200" dirty="0">
                <a:solidFill>
                  <a:schemeClr val="tx1"/>
                </a:solidFill>
              </a:rPr>
              <a:t>I punti «</a:t>
            </a:r>
            <a:r>
              <a:rPr lang="it-IT" sz="1200" b="1" dirty="0">
                <a:solidFill>
                  <a:schemeClr val="tx1"/>
                </a:solidFill>
              </a:rPr>
              <a:t>simili</a:t>
            </a:r>
            <a:r>
              <a:rPr lang="it-IT" sz="1200" dirty="0">
                <a:solidFill>
                  <a:schemeClr val="tx1"/>
                </a:solidFill>
              </a:rPr>
              <a:t>» sono </a:t>
            </a:r>
            <a:r>
              <a:rPr lang="it-IT" sz="1200" b="1" dirty="0">
                <a:solidFill>
                  <a:schemeClr val="tx1"/>
                </a:solidFill>
              </a:rPr>
              <a:t>collegati tra di loro. </a:t>
            </a:r>
            <a:r>
              <a:rPr lang="it-IT" sz="1200" dirty="0">
                <a:solidFill>
                  <a:schemeClr val="tx1"/>
                </a:solidFill>
              </a:rPr>
              <a:t>La similarità (</a:t>
            </a:r>
            <a:r>
              <a:rPr lang="it-IT" sz="1200" b="1" dirty="0">
                <a:solidFill>
                  <a:schemeClr val="tx1"/>
                </a:solidFill>
              </a:rPr>
              <a:t>in termini di distanza</a:t>
            </a:r>
            <a:r>
              <a:rPr lang="it-IT" sz="1200" dirty="0">
                <a:solidFill>
                  <a:schemeClr val="tx1"/>
                </a:solidFill>
              </a:rPr>
              <a:t>) costituisce la forza di legame tra i nodi</a:t>
            </a:r>
          </a:p>
        </p:txBody>
      </p:sp>
      <p:cxnSp>
        <p:nvCxnSpPr>
          <p:cNvPr id="50" name="Connettore diritto 49">
            <a:extLst>
              <a:ext uri="{FF2B5EF4-FFF2-40B4-BE49-F238E27FC236}">
                <a16:creationId xmlns:a16="http://schemas.microsoft.com/office/drawing/2014/main" id="{3C1691FF-31FB-1D30-C3F5-08918A4BD105}"/>
              </a:ext>
            </a:extLst>
          </p:cNvPr>
          <p:cNvCxnSpPr>
            <a:cxnSpLocks/>
          </p:cNvCxnSpPr>
          <p:nvPr/>
        </p:nvCxnSpPr>
        <p:spPr>
          <a:xfrm>
            <a:off x="6994357" y="3374154"/>
            <a:ext cx="0" cy="41178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ttangolo 50">
            <a:extLst>
              <a:ext uri="{FF2B5EF4-FFF2-40B4-BE49-F238E27FC236}">
                <a16:creationId xmlns:a16="http://schemas.microsoft.com/office/drawing/2014/main" id="{7FFEC7E5-8588-5435-CE46-371765BEDBD6}"/>
              </a:ext>
            </a:extLst>
          </p:cNvPr>
          <p:cNvSpPr/>
          <p:nvPr/>
        </p:nvSpPr>
        <p:spPr>
          <a:xfrm>
            <a:off x="7304795" y="4682996"/>
            <a:ext cx="4750847" cy="351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1200" dirty="0">
                <a:solidFill>
                  <a:schemeClr val="tx1"/>
                </a:solidFill>
              </a:rPr>
              <a:t>Alla fine ogni punto ha </a:t>
            </a:r>
            <a:r>
              <a:rPr lang="it-IT" sz="1200" b="1" dirty="0">
                <a:solidFill>
                  <a:schemeClr val="tx1"/>
                </a:solidFill>
              </a:rPr>
              <a:t>un’etichetta coerente </a:t>
            </a:r>
            <a:r>
              <a:rPr lang="it-IT" sz="1200" dirty="0">
                <a:solidFill>
                  <a:schemeClr val="tx1"/>
                </a:solidFill>
              </a:rPr>
              <a:t>(le classi si distribuiscono seguendo la struttura dei dati). </a:t>
            </a:r>
            <a:endParaRPr lang="it-IT" sz="1200" b="1" dirty="0">
              <a:solidFill>
                <a:schemeClr val="tx1"/>
              </a:solidFill>
            </a:endParaRPr>
          </a:p>
        </p:txBody>
      </p:sp>
      <p:cxnSp>
        <p:nvCxnSpPr>
          <p:cNvPr id="54" name="Connettore diritto 53">
            <a:extLst>
              <a:ext uri="{FF2B5EF4-FFF2-40B4-BE49-F238E27FC236}">
                <a16:creationId xmlns:a16="http://schemas.microsoft.com/office/drawing/2014/main" id="{AF7FA940-BF8E-1586-8858-848951149265}"/>
              </a:ext>
            </a:extLst>
          </p:cNvPr>
          <p:cNvCxnSpPr>
            <a:cxnSpLocks/>
          </p:cNvCxnSpPr>
          <p:nvPr/>
        </p:nvCxnSpPr>
        <p:spPr>
          <a:xfrm>
            <a:off x="7002378" y="4192301"/>
            <a:ext cx="0" cy="41178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Elemento grafico 54" descr="Badge 4 con riempimento a tinta unita">
            <a:extLst>
              <a:ext uri="{FF2B5EF4-FFF2-40B4-BE49-F238E27FC236}">
                <a16:creationId xmlns:a16="http://schemas.microsoft.com/office/drawing/2014/main" id="{7E28BE79-D0DA-B1A0-A60E-A59B6CC8045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745706" y="4551946"/>
            <a:ext cx="547200" cy="547200"/>
          </a:xfrm>
          <a:prstGeom prst="rect">
            <a:avLst/>
          </a:prstGeom>
        </p:spPr>
      </p:pic>
      <p:sp>
        <p:nvSpPr>
          <p:cNvPr id="56" name="Rettangolo 55">
            <a:extLst>
              <a:ext uri="{FF2B5EF4-FFF2-40B4-BE49-F238E27FC236}">
                <a16:creationId xmlns:a16="http://schemas.microsoft.com/office/drawing/2014/main" id="{C193F73E-46A4-D9CF-6950-F2B68DF6B13A}"/>
              </a:ext>
            </a:extLst>
          </p:cNvPr>
          <p:cNvSpPr/>
          <p:nvPr/>
        </p:nvSpPr>
        <p:spPr>
          <a:xfrm>
            <a:off x="7272710" y="3816721"/>
            <a:ext cx="4750847" cy="351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1200" dirty="0">
                <a:solidFill>
                  <a:schemeClr val="tx1"/>
                </a:solidFill>
              </a:rPr>
              <a:t>Le etichette si </a:t>
            </a:r>
            <a:r>
              <a:rPr lang="it-IT" sz="1200" b="1" dirty="0">
                <a:solidFill>
                  <a:schemeClr val="tx1"/>
                </a:solidFill>
              </a:rPr>
              <a:t>propagano</a:t>
            </a:r>
            <a:r>
              <a:rPr lang="it-IT" sz="1200" dirty="0">
                <a:solidFill>
                  <a:schemeClr val="tx1"/>
                </a:solidFill>
              </a:rPr>
              <a:t> nel grafo (i punti non etichettati ricevono </a:t>
            </a:r>
            <a:r>
              <a:rPr lang="it-IT" sz="1200" b="1" dirty="0">
                <a:solidFill>
                  <a:schemeClr val="tx1"/>
                </a:solidFill>
              </a:rPr>
              <a:t>l’etichetta più probabile in base ai vicini</a:t>
            </a:r>
            <a:r>
              <a:rPr lang="it-IT" sz="1200" dirty="0">
                <a:solidFill>
                  <a:schemeClr val="tx1"/>
                </a:solidFill>
              </a:rPr>
              <a:t>). </a:t>
            </a:r>
          </a:p>
        </p:txBody>
      </p:sp>
      <p:sp>
        <p:nvSpPr>
          <p:cNvPr id="9" name="Ovale 8">
            <a:extLst>
              <a:ext uri="{FF2B5EF4-FFF2-40B4-BE49-F238E27FC236}">
                <a16:creationId xmlns:a16="http://schemas.microsoft.com/office/drawing/2014/main" id="{DABEA4DE-AF7F-9E75-7826-83B74B8FAC6C}"/>
              </a:ext>
            </a:extLst>
          </p:cNvPr>
          <p:cNvSpPr/>
          <p:nvPr/>
        </p:nvSpPr>
        <p:spPr>
          <a:xfrm>
            <a:off x="713874" y="2646942"/>
            <a:ext cx="264694" cy="264695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009F3F5A-A063-76C7-D80D-B43DB355778F}"/>
              </a:ext>
            </a:extLst>
          </p:cNvPr>
          <p:cNvSpPr/>
          <p:nvPr/>
        </p:nvSpPr>
        <p:spPr>
          <a:xfrm>
            <a:off x="1002632" y="2181721"/>
            <a:ext cx="264694" cy="264695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Ovale 10">
            <a:extLst>
              <a:ext uri="{FF2B5EF4-FFF2-40B4-BE49-F238E27FC236}">
                <a16:creationId xmlns:a16="http://schemas.microsoft.com/office/drawing/2014/main" id="{BAA295B4-14F8-8516-5125-C48D2EF7D502}"/>
              </a:ext>
            </a:extLst>
          </p:cNvPr>
          <p:cNvSpPr/>
          <p:nvPr/>
        </p:nvSpPr>
        <p:spPr>
          <a:xfrm>
            <a:off x="810128" y="3184353"/>
            <a:ext cx="264694" cy="264695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Ovale 12">
            <a:extLst>
              <a:ext uri="{FF2B5EF4-FFF2-40B4-BE49-F238E27FC236}">
                <a16:creationId xmlns:a16="http://schemas.microsoft.com/office/drawing/2014/main" id="{88C25BA3-16F5-5FBC-D6FE-C1C54103A399}"/>
              </a:ext>
            </a:extLst>
          </p:cNvPr>
          <p:cNvSpPr/>
          <p:nvPr/>
        </p:nvSpPr>
        <p:spPr>
          <a:xfrm>
            <a:off x="1363579" y="2446416"/>
            <a:ext cx="264694" cy="264695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id="{3B8E1DC5-5ADB-FBA5-B431-8E59050852D7}"/>
              </a:ext>
            </a:extLst>
          </p:cNvPr>
          <p:cNvSpPr/>
          <p:nvPr/>
        </p:nvSpPr>
        <p:spPr>
          <a:xfrm>
            <a:off x="280737" y="3400921"/>
            <a:ext cx="264694" cy="264695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Ovale 15">
            <a:extLst>
              <a:ext uri="{FF2B5EF4-FFF2-40B4-BE49-F238E27FC236}">
                <a16:creationId xmlns:a16="http://schemas.microsoft.com/office/drawing/2014/main" id="{6419A133-D38B-0C7B-1489-A1501415B8B4}"/>
              </a:ext>
            </a:extLst>
          </p:cNvPr>
          <p:cNvSpPr/>
          <p:nvPr/>
        </p:nvSpPr>
        <p:spPr>
          <a:xfrm>
            <a:off x="1588169" y="4130837"/>
            <a:ext cx="264694" cy="26469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Ovale 16">
            <a:extLst>
              <a:ext uri="{FF2B5EF4-FFF2-40B4-BE49-F238E27FC236}">
                <a16:creationId xmlns:a16="http://schemas.microsoft.com/office/drawing/2014/main" id="{F3F58D44-7E72-658A-F4A9-AABA56F02C4D}"/>
              </a:ext>
            </a:extLst>
          </p:cNvPr>
          <p:cNvSpPr/>
          <p:nvPr/>
        </p:nvSpPr>
        <p:spPr>
          <a:xfrm>
            <a:off x="1090864" y="4018542"/>
            <a:ext cx="264694" cy="264695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Ovale 17">
            <a:extLst>
              <a:ext uri="{FF2B5EF4-FFF2-40B4-BE49-F238E27FC236}">
                <a16:creationId xmlns:a16="http://schemas.microsoft.com/office/drawing/2014/main" id="{16445C65-D189-722A-0BCD-078697D443E7}"/>
              </a:ext>
            </a:extLst>
          </p:cNvPr>
          <p:cNvSpPr/>
          <p:nvPr/>
        </p:nvSpPr>
        <p:spPr>
          <a:xfrm>
            <a:off x="1130969" y="4491784"/>
            <a:ext cx="264694" cy="264695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Ovale 18">
            <a:extLst>
              <a:ext uri="{FF2B5EF4-FFF2-40B4-BE49-F238E27FC236}">
                <a16:creationId xmlns:a16="http://schemas.microsoft.com/office/drawing/2014/main" id="{8EE0D0E2-4FDD-9B9C-C8F8-8931C82B4368}"/>
              </a:ext>
            </a:extLst>
          </p:cNvPr>
          <p:cNvSpPr/>
          <p:nvPr/>
        </p:nvSpPr>
        <p:spPr>
          <a:xfrm>
            <a:off x="705853" y="4451680"/>
            <a:ext cx="264694" cy="264695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24" name="Connettore diritto 23">
            <a:extLst>
              <a:ext uri="{FF2B5EF4-FFF2-40B4-BE49-F238E27FC236}">
                <a16:creationId xmlns:a16="http://schemas.microsoft.com/office/drawing/2014/main" id="{91BB4D20-20AB-C732-6203-D2AC14C26B53}"/>
              </a:ext>
            </a:extLst>
          </p:cNvPr>
          <p:cNvCxnSpPr>
            <a:cxnSpLocks/>
            <a:endCxn id="17" idx="1"/>
          </p:cNvCxnSpPr>
          <p:nvPr/>
        </p:nvCxnSpPr>
        <p:spPr>
          <a:xfrm>
            <a:off x="513348" y="3609469"/>
            <a:ext cx="616280" cy="4478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diritto 28">
            <a:extLst>
              <a:ext uri="{FF2B5EF4-FFF2-40B4-BE49-F238E27FC236}">
                <a16:creationId xmlns:a16="http://schemas.microsoft.com/office/drawing/2014/main" id="{43192BF7-050E-A94B-657E-D88288E03754}"/>
              </a:ext>
            </a:extLst>
          </p:cNvPr>
          <p:cNvCxnSpPr>
            <a:cxnSpLocks/>
            <a:stCxn id="9" idx="7"/>
          </p:cNvCxnSpPr>
          <p:nvPr/>
        </p:nvCxnSpPr>
        <p:spPr>
          <a:xfrm flipV="1">
            <a:off x="939804" y="2430374"/>
            <a:ext cx="139027" cy="2553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diritto 35">
            <a:extLst>
              <a:ext uri="{FF2B5EF4-FFF2-40B4-BE49-F238E27FC236}">
                <a16:creationId xmlns:a16="http://schemas.microsoft.com/office/drawing/2014/main" id="{D8C1D64F-A5BF-6714-6916-71C4CD8E6BE2}"/>
              </a:ext>
            </a:extLst>
          </p:cNvPr>
          <p:cNvCxnSpPr>
            <a:cxnSpLocks/>
          </p:cNvCxnSpPr>
          <p:nvPr/>
        </p:nvCxnSpPr>
        <p:spPr>
          <a:xfrm flipH="1" flipV="1">
            <a:off x="1231231" y="2390269"/>
            <a:ext cx="164432" cy="1203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diritto 39">
            <a:extLst>
              <a:ext uri="{FF2B5EF4-FFF2-40B4-BE49-F238E27FC236}">
                <a16:creationId xmlns:a16="http://schemas.microsoft.com/office/drawing/2014/main" id="{0261FF52-2BAC-058D-4D88-1CFC80F4F060}"/>
              </a:ext>
            </a:extLst>
          </p:cNvPr>
          <p:cNvCxnSpPr>
            <a:cxnSpLocks/>
          </p:cNvCxnSpPr>
          <p:nvPr/>
        </p:nvCxnSpPr>
        <p:spPr>
          <a:xfrm flipH="1" flipV="1">
            <a:off x="862262" y="2895595"/>
            <a:ext cx="48128" cy="2967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ttore diritto 51">
            <a:extLst>
              <a:ext uri="{FF2B5EF4-FFF2-40B4-BE49-F238E27FC236}">
                <a16:creationId xmlns:a16="http://schemas.microsoft.com/office/drawing/2014/main" id="{B5E7833C-D8F3-D6C2-9A30-893F832EE947}"/>
              </a:ext>
            </a:extLst>
          </p:cNvPr>
          <p:cNvCxnSpPr>
            <a:cxnSpLocks/>
            <a:endCxn id="11" idx="2"/>
          </p:cNvCxnSpPr>
          <p:nvPr/>
        </p:nvCxnSpPr>
        <p:spPr>
          <a:xfrm flipV="1">
            <a:off x="517359" y="3316701"/>
            <a:ext cx="292769" cy="1483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ttore diritto 57">
            <a:extLst>
              <a:ext uri="{FF2B5EF4-FFF2-40B4-BE49-F238E27FC236}">
                <a16:creationId xmlns:a16="http://schemas.microsoft.com/office/drawing/2014/main" id="{1B598535-DC8A-0887-B30D-2D5657A3582C}"/>
              </a:ext>
            </a:extLst>
          </p:cNvPr>
          <p:cNvCxnSpPr>
            <a:cxnSpLocks/>
            <a:endCxn id="17" idx="3"/>
          </p:cNvCxnSpPr>
          <p:nvPr/>
        </p:nvCxnSpPr>
        <p:spPr>
          <a:xfrm flipV="1">
            <a:off x="923762" y="4244473"/>
            <a:ext cx="205866" cy="2459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ttore diritto 60">
            <a:extLst>
              <a:ext uri="{FF2B5EF4-FFF2-40B4-BE49-F238E27FC236}">
                <a16:creationId xmlns:a16="http://schemas.microsoft.com/office/drawing/2014/main" id="{0AF8DEE1-287B-5C3C-847C-0CC24E33AE4E}"/>
              </a:ext>
            </a:extLst>
          </p:cNvPr>
          <p:cNvCxnSpPr>
            <a:cxnSpLocks/>
            <a:stCxn id="16" idx="2"/>
          </p:cNvCxnSpPr>
          <p:nvPr/>
        </p:nvCxnSpPr>
        <p:spPr>
          <a:xfrm flipH="1" flipV="1">
            <a:off x="1343525" y="4178962"/>
            <a:ext cx="244644" cy="842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ttore diritto 64">
            <a:extLst>
              <a:ext uri="{FF2B5EF4-FFF2-40B4-BE49-F238E27FC236}">
                <a16:creationId xmlns:a16="http://schemas.microsoft.com/office/drawing/2014/main" id="{1B70265C-E32A-1DFE-216A-4E25C65333F1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966538" y="2578764"/>
            <a:ext cx="397041" cy="1724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ttore diritto 66">
            <a:extLst>
              <a:ext uri="{FF2B5EF4-FFF2-40B4-BE49-F238E27FC236}">
                <a16:creationId xmlns:a16="http://schemas.microsoft.com/office/drawing/2014/main" id="{3C48C874-9C1E-AF36-47F6-E0AF4B388148}"/>
              </a:ext>
            </a:extLst>
          </p:cNvPr>
          <p:cNvCxnSpPr>
            <a:cxnSpLocks/>
            <a:stCxn id="19" idx="6"/>
            <a:endCxn id="18" idx="2"/>
          </p:cNvCxnSpPr>
          <p:nvPr/>
        </p:nvCxnSpPr>
        <p:spPr>
          <a:xfrm>
            <a:off x="970547" y="4584028"/>
            <a:ext cx="160422" cy="401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ttore diritto 69">
            <a:extLst>
              <a:ext uri="{FF2B5EF4-FFF2-40B4-BE49-F238E27FC236}">
                <a16:creationId xmlns:a16="http://schemas.microsoft.com/office/drawing/2014/main" id="{729DC2F1-FA50-222B-9610-9E7AF28E96B3}"/>
              </a:ext>
            </a:extLst>
          </p:cNvPr>
          <p:cNvCxnSpPr>
            <a:cxnSpLocks/>
            <a:endCxn id="16" idx="3"/>
          </p:cNvCxnSpPr>
          <p:nvPr/>
        </p:nvCxnSpPr>
        <p:spPr>
          <a:xfrm flipV="1">
            <a:off x="1372941" y="4356768"/>
            <a:ext cx="253992" cy="2299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Ovale 71">
            <a:extLst>
              <a:ext uri="{FF2B5EF4-FFF2-40B4-BE49-F238E27FC236}">
                <a16:creationId xmlns:a16="http://schemas.microsoft.com/office/drawing/2014/main" id="{62F401DB-70C2-E768-B765-64D59450C32B}"/>
              </a:ext>
            </a:extLst>
          </p:cNvPr>
          <p:cNvSpPr/>
          <p:nvPr/>
        </p:nvSpPr>
        <p:spPr>
          <a:xfrm>
            <a:off x="3416960" y="2534649"/>
            <a:ext cx="264694" cy="264695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3" name="Ovale 72">
            <a:extLst>
              <a:ext uri="{FF2B5EF4-FFF2-40B4-BE49-F238E27FC236}">
                <a16:creationId xmlns:a16="http://schemas.microsoft.com/office/drawing/2014/main" id="{45987B55-3696-C59D-08DF-0D66963C2400}"/>
              </a:ext>
            </a:extLst>
          </p:cNvPr>
          <p:cNvSpPr/>
          <p:nvPr/>
        </p:nvSpPr>
        <p:spPr>
          <a:xfrm>
            <a:off x="3705718" y="2069428"/>
            <a:ext cx="264694" cy="264695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4" name="Ovale 73">
            <a:extLst>
              <a:ext uri="{FF2B5EF4-FFF2-40B4-BE49-F238E27FC236}">
                <a16:creationId xmlns:a16="http://schemas.microsoft.com/office/drawing/2014/main" id="{E01B779F-E688-AD19-161D-6723BCBC0469}"/>
              </a:ext>
            </a:extLst>
          </p:cNvPr>
          <p:cNvSpPr/>
          <p:nvPr/>
        </p:nvSpPr>
        <p:spPr>
          <a:xfrm>
            <a:off x="3513214" y="3072060"/>
            <a:ext cx="264694" cy="264695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5" name="Ovale 74">
            <a:extLst>
              <a:ext uri="{FF2B5EF4-FFF2-40B4-BE49-F238E27FC236}">
                <a16:creationId xmlns:a16="http://schemas.microsoft.com/office/drawing/2014/main" id="{4FF97228-A77D-2A11-B295-6205F68C09E0}"/>
              </a:ext>
            </a:extLst>
          </p:cNvPr>
          <p:cNvSpPr/>
          <p:nvPr/>
        </p:nvSpPr>
        <p:spPr>
          <a:xfrm>
            <a:off x="4066665" y="2334123"/>
            <a:ext cx="264694" cy="264695"/>
          </a:xfrm>
          <a:prstGeom prst="ellipse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6" name="Ovale 75">
            <a:extLst>
              <a:ext uri="{FF2B5EF4-FFF2-40B4-BE49-F238E27FC236}">
                <a16:creationId xmlns:a16="http://schemas.microsoft.com/office/drawing/2014/main" id="{B9C9A2B8-2B2D-A727-790D-DD00FDE5E8B5}"/>
              </a:ext>
            </a:extLst>
          </p:cNvPr>
          <p:cNvSpPr/>
          <p:nvPr/>
        </p:nvSpPr>
        <p:spPr>
          <a:xfrm>
            <a:off x="2983823" y="3288628"/>
            <a:ext cx="264694" cy="264695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7" name="Ovale 76">
            <a:extLst>
              <a:ext uri="{FF2B5EF4-FFF2-40B4-BE49-F238E27FC236}">
                <a16:creationId xmlns:a16="http://schemas.microsoft.com/office/drawing/2014/main" id="{EC1257FA-5354-1D7F-583F-F70F9FFD9716}"/>
              </a:ext>
            </a:extLst>
          </p:cNvPr>
          <p:cNvSpPr/>
          <p:nvPr/>
        </p:nvSpPr>
        <p:spPr>
          <a:xfrm>
            <a:off x="4291255" y="4018544"/>
            <a:ext cx="264694" cy="26469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8" name="Ovale 77">
            <a:extLst>
              <a:ext uri="{FF2B5EF4-FFF2-40B4-BE49-F238E27FC236}">
                <a16:creationId xmlns:a16="http://schemas.microsoft.com/office/drawing/2014/main" id="{1003CC77-B40A-8E6A-08B9-E8C5A7FCD7CB}"/>
              </a:ext>
            </a:extLst>
          </p:cNvPr>
          <p:cNvSpPr/>
          <p:nvPr/>
        </p:nvSpPr>
        <p:spPr>
          <a:xfrm>
            <a:off x="3793950" y="3906249"/>
            <a:ext cx="264694" cy="26469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9" name="Ovale 78">
            <a:extLst>
              <a:ext uri="{FF2B5EF4-FFF2-40B4-BE49-F238E27FC236}">
                <a16:creationId xmlns:a16="http://schemas.microsoft.com/office/drawing/2014/main" id="{B5128028-DA55-125B-CDD2-2C429B4FC949}"/>
              </a:ext>
            </a:extLst>
          </p:cNvPr>
          <p:cNvSpPr/>
          <p:nvPr/>
        </p:nvSpPr>
        <p:spPr>
          <a:xfrm>
            <a:off x="3834055" y="4379491"/>
            <a:ext cx="264694" cy="26469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0" name="Ovale 79">
            <a:extLst>
              <a:ext uri="{FF2B5EF4-FFF2-40B4-BE49-F238E27FC236}">
                <a16:creationId xmlns:a16="http://schemas.microsoft.com/office/drawing/2014/main" id="{D23E8A95-AA4B-8943-9606-CFF40DC811DE}"/>
              </a:ext>
            </a:extLst>
          </p:cNvPr>
          <p:cNvSpPr/>
          <p:nvPr/>
        </p:nvSpPr>
        <p:spPr>
          <a:xfrm>
            <a:off x="3408939" y="4339387"/>
            <a:ext cx="264694" cy="26469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81" name="Connettore diritto 80">
            <a:extLst>
              <a:ext uri="{FF2B5EF4-FFF2-40B4-BE49-F238E27FC236}">
                <a16:creationId xmlns:a16="http://schemas.microsoft.com/office/drawing/2014/main" id="{D0D6C7BB-382C-054C-5701-5EDD588F0E97}"/>
              </a:ext>
            </a:extLst>
          </p:cNvPr>
          <p:cNvCxnSpPr>
            <a:cxnSpLocks/>
            <a:endCxn id="78" idx="1"/>
          </p:cNvCxnSpPr>
          <p:nvPr/>
        </p:nvCxnSpPr>
        <p:spPr>
          <a:xfrm>
            <a:off x="3216434" y="3497176"/>
            <a:ext cx="616280" cy="4478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ttore diritto 81">
            <a:extLst>
              <a:ext uri="{FF2B5EF4-FFF2-40B4-BE49-F238E27FC236}">
                <a16:creationId xmlns:a16="http://schemas.microsoft.com/office/drawing/2014/main" id="{11B2B8D0-BAC3-E85F-A6E9-BC044100DE15}"/>
              </a:ext>
            </a:extLst>
          </p:cNvPr>
          <p:cNvCxnSpPr>
            <a:cxnSpLocks/>
            <a:stCxn id="72" idx="7"/>
          </p:cNvCxnSpPr>
          <p:nvPr/>
        </p:nvCxnSpPr>
        <p:spPr>
          <a:xfrm flipV="1">
            <a:off x="3642890" y="2318081"/>
            <a:ext cx="139027" cy="2553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nettore diritto 82">
            <a:extLst>
              <a:ext uri="{FF2B5EF4-FFF2-40B4-BE49-F238E27FC236}">
                <a16:creationId xmlns:a16="http://schemas.microsoft.com/office/drawing/2014/main" id="{A1FDB10B-0366-B4DD-6B6E-223CDCBB5605}"/>
              </a:ext>
            </a:extLst>
          </p:cNvPr>
          <p:cNvCxnSpPr>
            <a:cxnSpLocks/>
          </p:cNvCxnSpPr>
          <p:nvPr/>
        </p:nvCxnSpPr>
        <p:spPr>
          <a:xfrm flipH="1" flipV="1">
            <a:off x="3934317" y="2277976"/>
            <a:ext cx="164432" cy="1203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nettore diritto 83">
            <a:extLst>
              <a:ext uri="{FF2B5EF4-FFF2-40B4-BE49-F238E27FC236}">
                <a16:creationId xmlns:a16="http://schemas.microsoft.com/office/drawing/2014/main" id="{D4502B03-D7E5-4C4F-17E4-4458FD31FF05}"/>
              </a:ext>
            </a:extLst>
          </p:cNvPr>
          <p:cNvCxnSpPr>
            <a:cxnSpLocks/>
          </p:cNvCxnSpPr>
          <p:nvPr/>
        </p:nvCxnSpPr>
        <p:spPr>
          <a:xfrm flipH="1" flipV="1">
            <a:off x="3565348" y="2783302"/>
            <a:ext cx="48128" cy="2967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nettore diritto 84">
            <a:extLst>
              <a:ext uri="{FF2B5EF4-FFF2-40B4-BE49-F238E27FC236}">
                <a16:creationId xmlns:a16="http://schemas.microsoft.com/office/drawing/2014/main" id="{33B8E6DA-B0DC-D36F-7A2E-B951AF40F67B}"/>
              </a:ext>
            </a:extLst>
          </p:cNvPr>
          <p:cNvCxnSpPr>
            <a:cxnSpLocks/>
            <a:endCxn id="74" idx="2"/>
          </p:cNvCxnSpPr>
          <p:nvPr/>
        </p:nvCxnSpPr>
        <p:spPr>
          <a:xfrm flipV="1">
            <a:off x="3220445" y="3204408"/>
            <a:ext cx="292769" cy="1483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nettore diritto 85">
            <a:extLst>
              <a:ext uri="{FF2B5EF4-FFF2-40B4-BE49-F238E27FC236}">
                <a16:creationId xmlns:a16="http://schemas.microsoft.com/office/drawing/2014/main" id="{E0DEC9A3-45EE-9850-B2C5-031E5A30BA44}"/>
              </a:ext>
            </a:extLst>
          </p:cNvPr>
          <p:cNvCxnSpPr>
            <a:cxnSpLocks/>
            <a:endCxn id="78" idx="3"/>
          </p:cNvCxnSpPr>
          <p:nvPr/>
        </p:nvCxnSpPr>
        <p:spPr>
          <a:xfrm flipV="1">
            <a:off x="3626848" y="4132180"/>
            <a:ext cx="205866" cy="2459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nettore diritto 86">
            <a:extLst>
              <a:ext uri="{FF2B5EF4-FFF2-40B4-BE49-F238E27FC236}">
                <a16:creationId xmlns:a16="http://schemas.microsoft.com/office/drawing/2014/main" id="{2EBB710C-23A0-A298-18D8-BD640A33FBF9}"/>
              </a:ext>
            </a:extLst>
          </p:cNvPr>
          <p:cNvCxnSpPr>
            <a:cxnSpLocks/>
            <a:stCxn id="77" idx="2"/>
          </p:cNvCxnSpPr>
          <p:nvPr/>
        </p:nvCxnSpPr>
        <p:spPr>
          <a:xfrm flipH="1" flipV="1">
            <a:off x="4046611" y="4066669"/>
            <a:ext cx="244644" cy="842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nettore diritto 87">
            <a:extLst>
              <a:ext uri="{FF2B5EF4-FFF2-40B4-BE49-F238E27FC236}">
                <a16:creationId xmlns:a16="http://schemas.microsoft.com/office/drawing/2014/main" id="{7C3F2841-ABE0-DCEA-9918-6FFBFAD5067E}"/>
              </a:ext>
            </a:extLst>
          </p:cNvPr>
          <p:cNvCxnSpPr>
            <a:cxnSpLocks/>
            <a:endCxn id="75" idx="2"/>
          </p:cNvCxnSpPr>
          <p:nvPr/>
        </p:nvCxnSpPr>
        <p:spPr>
          <a:xfrm flipV="1">
            <a:off x="3669624" y="2466471"/>
            <a:ext cx="397041" cy="1724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ttore diritto 88">
            <a:extLst>
              <a:ext uri="{FF2B5EF4-FFF2-40B4-BE49-F238E27FC236}">
                <a16:creationId xmlns:a16="http://schemas.microsoft.com/office/drawing/2014/main" id="{794B2D13-833C-D63E-4B5E-BAE407CCBC61}"/>
              </a:ext>
            </a:extLst>
          </p:cNvPr>
          <p:cNvCxnSpPr>
            <a:cxnSpLocks/>
            <a:stCxn id="80" idx="6"/>
            <a:endCxn id="79" idx="2"/>
          </p:cNvCxnSpPr>
          <p:nvPr/>
        </p:nvCxnSpPr>
        <p:spPr>
          <a:xfrm>
            <a:off x="3673633" y="4471735"/>
            <a:ext cx="160422" cy="401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ttore diritto 89">
            <a:extLst>
              <a:ext uri="{FF2B5EF4-FFF2-40B4-BE49-F238E27FC236}">
                <a16:creationId xmlns:a16="http://schemas.microsoft.com/office/drawing/2014/main" id="{15C6CFE8-AB23-9BFD-8A8C-347C6F4C7F9D}"/>
              </a:ext>
            </a:extLst>
          </p:cNvPr>
          <p:cNvCxnSpPr>
            <a:cxnSpLocks/>
            <a:endCxn id="77" idx="3"/>
          </p:cNvCxnSpPr>
          <p:nvPr/>
        </p:nvCxnSpPr>
        <p:spPr>
          <a:xfrm flipV="1">
            <a:off x="4076027" y="4244475"/>
            <a:ext cx="253992" cy="2299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ttore 2 91">
            <a:extLst>
              <a:ext uri="{FF2B5EF4-FFF2-40B4-BE49-F238E27FC236}">
                <a16:creationId xmlns:a16="http://schemas.microsoft.com/office/drawing/2014/main" id="{5897844B-4116-CB0E-05A1-0A399FD538F6}"/>
              </a:ext>
            </a:extLst>
          </p:cNvPr>
          <p:cNvCxnSpPr/>
          <p:nvPr/>
        </p:nvCxnSpPr>
        <p:spPr>
          <a:xfrm>
            <a:off x="1868904" y="3408947"/>
            <a:ext cx="970548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itolo 1">
            <a:extLst>
              <a:ext uri="{FF2B5EF4-FFF2-40B4-BE49-F238E27FC236}">
                <a16:creationId xmlns:a16="http://schemas.microsoft.com/office/drawing/2014/main" id="{66A71CC4-A63D-C2EB-6607-3B33A87C98F5}"/>
              </a:ext>
            </a:extLst>
          </p:cNvPr>
          <p:cNvSpPr txBox="1">
            <a:spLocks/>
          </p:cNvSpPr>
          <p:nvPr/>
        </p:nvSpPr>
        <p:spPr>
          <a:xfrm>
            <a:off x="1797958" y="3039760"/>
            <a:ext cx="1097642" cy="42587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1600" dirty="0">
                <a:latin typeface="+mn-lt"/>
              </a:rPr>
              <a:t>LP</a:t>
            </a: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F08BBB6C-4A6B-F149-C658-1F63300A85CA}"/>
              </a:ext>
            </a:extLst>
          </p:cNvPr>
          <p:cNvGrpSpPr/>
          <p:nvPr/>
        </p:nvGrpSpPr>
        <p:grpSpPr>
          <a:xfrm rot="16200000">
            <a:off x="5614736" y="5053262"/>
            <a:ext cx="770026" cy="1050758"/>
            <a:chOff x="5133474" y="3007895"/>
            <a:chExt cx="986589" cy="1981200"/>
          </a:xfrm>
        </p:grpSpPr>
        <p:sp>
          <p:nvSpPr>
            <p:cNvPr id="4" name="Freccia a gallone 3">
              <a:extLst>
                <a:ext uri="{FF2B5EF4-FFF2-40B4-BE49-F238E27FC236}">
                  <a16:creationId xmlns:a16="http://schemas.microsoft.com/office/drawing/2014/main" id="{75D07A72-4A17-CB1F-E120-63BD40948634}"/>
                </a:ext>
              </a:extLst>
            </p:cNvPr>
            <p:cNvSpPr/>
            <p:nvPr/>
          </p:nvSpPr>
          <p:spPr>
            <a:xfrm>
              <a:off x="5133474" y="3007895"/>
              <a:ext cx="561473" cy="1981200"/>
            </a:xfrm>
            <a:prstGeom prst="chevron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  <p:sp>
          <p:nvSpPr>
            <p:cNvPr id="5" name="Freccia a gallone 4">
              <a:extLst>
                <a:ext uri="{FF2B5EF4-FFF2-40B4-BE49-F238E27FC236}">
                  <a16:creationId xmlns:a16="http://schemas.microsoft.com/office/drawing/2014/main" id="{A045BB68-D52C-5A41-58B0-8403EB2B1E54}"/>
                </a:ext>
              </a:extLst>
            </p:cNvPr>
            <p:cNvSpPr/>
            <p:nvPr/>
          </p:nvSpPr>
          <p:spPr>
            <a:xfrm>
              <a:off x="5438274" y="3120190"/>
              <a:ext cx="497305" cy="1732546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  <p:sp>
          <p:nvSpPr>
            <p:cNvPr id="6" name="Freccia a gallone 5">
              <a:extLst>
                <a:ext uri="{FF2B5EF4-FFF2-40B4-BE49-F238E27FC236}">
                  <a16:creationId xmlns:a16="http://schemas.microsoft.com/office/drawing/2014/main" id="{9B7A439F-13A1-CCB6-7BAE-8594FFD4651C}"/>
                </a:ext>
              </a:extLst>
            </p:cNvPr>
            <p:cNvSpPr/>
            <p:nvPr/>
          </p:nvSpPr>
          <p:spPr>
            <a:xfrm>
              <a:off x="5710988" y="3192378"/>
              <a:ext cx="409075" cy="1612231"/>
            </a:xfrm>
            <a:prstGeom prst="chevron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0081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2DCDE-2306-5FC6-BF71-C3D1AE591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Connettore diritto 37">
            <a:extLst>
              <a:ext uri="{FF2B5EF4-FFF2-40B4-BE49-F238E27FC236}">
                <a16:creationId xmlns:a16="http://schemas.microsoft.com/office/drawing/2014/main" id="{78377D00-2865-A0D6-BCCA-82FEC391FA0A}"/>
              </a:ext>
            </a:extLst>
          </p:cNvPr>
          <p:cNvCxnSpPr>
            <a:cxnSpLocks/>
          </p:cNvCxnSpPr>
          <p:nvPr/>
        </p:nvCxnSpPr>
        <p:spPr>
          <a:xfrm>
            <a:off x="6986336" y="2539964"/>
            <a:ext cx="0" cy="41178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olo 1">
            <a:extLst>
              <a:ext uri="{FF2B5EF4-FFF2-40B4-BE49-F238E27FC236}">
                <a16:creationId xmlns:a16="http://schemas.microsoft.com/office/drawing/2014/main" id="{055742C1-8C64-34ED-C64F-E67CBFBED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021" y="584400"/>
            <a:ext cx="11340000" cy="432000"/>
          </a:xfrm>
        </p:spPr>
        <p:txBody>
          <a:bodyPr rtlCol="0"/>
          <a:lstStyle/>
          <a:p>
            <a:pPr rtl="0"/>
            <a:r>
              <a:rPr lang="it-IT" dirty="0"/>
              <a:t>Esempio: </a:t>
            </a:r>
            <a:r>
              <a:rPr lang="it-IT" dirty="0" err="1"/>
              <a:t>Unsupervised</a:t>
            </a:r>
            <a:r>
              <a:rPr lang="it-IT" dirty="0"/>
              <a:t> Learning</a:t>
            </a:r>
          </a:p>
        </p:txBody>
      </p:sp>
      <p:sp>
        <p:nvSpPr>
          <p:cNvPr id="12" name="Rettangolo 11" descr="Blocco in evidenza a sinistra">
            <a:extLst>
              <a:ext uri="{FF2B5EF4-FFF2-40B4-BE49-F238E27FC236}">
                <a16:creationId xmlns:a16="http://schemas.microsoft.com/office/drawing/2014/main" id="{BB2F3BA6-2DB2-5A5B-A9C6-789CAF472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1799" y="472043"/>
            <a:ext cx="1984175" cy="11482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it-IT" dirty="0"/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38F5CFE5-8D8C-5B7E-5478-99F66548FAD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11</a:t>
            </a:fld>
            <a:endParaRPr lang="it-IT" dirty="0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B736A51C-62D3-61C0-305E-DF95C8583163}"/>
              </a:ext>
            </a:extLst>
          </p:cNvPr>
          <p:cNvSpPr/>
          <p:nvPr/>
        </p:nvSpPr>
        <p:spPr>
          <a:xfrm>
            <a:off x="521368" y="1307432"/>
            <a:ext cx="11534274" cy="978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Rettangolo 19" descr="Blocco in evidenza a sinistra">
            <a:extLst>
              <a:ext uri="{FF2B5EF4-FFF2-40B4-BE49-F238E27FC236}">
                <a16:creationId xmlns:a16="http://schemas.microsoft.com/office/drawing/2014/main" id="{F1E59D7D-B4EE-DDEF-2412-C181BDB0AC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09837" y="5879429"/>
            <a:ext cx="2495885" cy="12966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it-IT" dirty="0"/>
          </a:p>
        </p:txBody>
      </p:sp>
      <p:sp>
        <p:nvSpPr>
          <p:cNvPr id="22" name="Titolo 1">
            <a:extLst>
              <a:ext uri="{FF2B5EF4-FFF2-40B4-BE49-F238E27FC236}">
                <a16:creationId xmlns:a16="http://schemas.microsoft.com/office/drawing/2014/main" id="{39AE2290-432A-4322-1D83-966440240677}"/>
              </a:ext>
            </a:extLst>
          </p:cNvPr>
          <p:cNvSpPr txBox="1">
            <a:spLocks/>
          </p:cNvSpPr>
          <p:nvPr/>
        </p:nvSpPr>
        <p:spPr>
          <a:xfrm>
            <a:off x="1621494" y="5502223"/>
            <a:ext cx="1658244" cy="42587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1800" i="1" dirty="0">
                <a:latin typeface="+mn-lt"/>
              </a:rPr>
              <a:t>K-Means</a:t>
            </a:r>
          </a:p>
        </p:txBody>
      </p:sp>
      <p:pic>
        <p:nvPicPr>
          <p:cNvPr id="33" name="Elemento grafico 32" descr="Badge 1 con riempimento a tinta unita">
            <a:extLst>
              <a:ext uri="{FF2B5EF4-FFF2-40B4-BE49-F238E27FC236}">
                <a16:creationId xmlns:a16="http://schemas.microsoft.com/office/drawing/2014/main" id="{89F28269-2224-0A7C-CB2A-BE6268332F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13620" y="2050680"/>
            <a:ext cx="545431" cy="545431"/>
          </a:xfrm>
          <a:prstGeom prst="rect">
            <a:avLst/>
          </a:prstGeom>
        </p:spPr>
      </p:pic>
      <p:pic>
        <p:nvPicPr>
          <p:cNvPr id="34" name="Elemento grafico 33" descr="Badge con riempimento a tinta unita">
            <a:extLst>
              <a:ext uri="{FF2B5EF4-FFF2-40B4-BE49-F238E27FC236}">
                <a16:creationId xmlns:a16="http://schemas.microsoft.com/office/drawing/2014/main" id="{597C5128-DEEB-A890-E708-099497D3B6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29663" y="2883566"/>
            <a:ext cx="547200" cy="547200"/>
          </a:xfrm>
          <a:prstGeom prst="rect">
            <a:avLst/>
          </a:prstGeom>
        </p:spPr>
      </p:pic>
      <p:pic>
        <p:nvPicPr>
          <p:cNvPr id="35" name="Elemento grafico 34" descr="Badge 3 con riempimento a tinta unita">
            <a:extLst>
              <a:ext uri="{FF2B5EF4-FFF2-40B4-BE49-F238E27FC236}">
                <a16:creationId xmlns:a16="http://schemas.microsoft.com/office/drawing/2014/main" id="{9BC39A4F-81FB-CBE7-5C6E-7DDA868BAD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37684" y="3709735"/>
            <a:ext cx="547200" cy="547200"/>
          </a:xfrm>
          <a:prstGeom prst="rect">
            <a:avLst/>
          </a:prstGeom>
        </p:spPr>
      </p:pic>
      <p:sp>
        <p:nvSpPr>
          <p:cNvPr id="42" name="Rettangolo 41">
            <a:extLst>
              <a:ext uri="{FF2B5EF4-FFF2-40B4-BE49-F238E27FC236}">
                <a16:creationId xmlns:a16="http://schemas.microsoft.com/office/drawing/2014/main" id="{C4124E55-6685-ED3D-6339-A7BB46C3C7FF}"/>
              </a:ext>
            </a:extLst>
          </p:cNvPr>
          <p:cNvSpPr/>
          <p:nvPr/>
        </p:nvSpPr>
        <p:spPr>
          <a:xfrm>
            <a:off x="7200520" y="2164385"/>
            <a:ext cx="4750847" cy="351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1200" dirty="0">
                <a:solidFill>
                  <a:schemeClr val="tx1"/>
                </a:solidFill>
              </a:rPr>
              <a:t>Scegliamo il </a:t>
            </a:r>
            <a:r>
              <a:rPr lang="it-IT" sz="1200" b="1" dirty="0">
                <a:solidFill>
                  <a:schemeClr val="tx1"/>
                </a:solidFill>
              </a:rPr>
              <a:t>numero di gruppi </a:t>
            </a:r>
            <a:r>
              <a:rPr lang="it-IT" sz="1200" dirty="0">
                <a:solidFill>
                  <a:schemeClr val="tx1"/>
                </a:solidFill>
              </a:rPr>
              <a:t>(k). Decidiamo quanti cluster vogliamo trovare nei dati.</a:t>
            </a:r>
            <a:endParaRPr lang="it-IT" sz="1200" b="1" dirty="0">
              <a:solidFill>
                <a:schemeClr val="tx1"/>
              </a:solidFill>
            </a:endParaRPr>
          </a:p>
        </p:txBody>
      </p:sp>
      <p:sp>
        <p:nvSpPr>
          <p:cNvPr id="48" name="Rettangolo 47">
            <a:extLst>
              <a:ext uri="{FF2B5EF4-FFF2-40B4-BE49-F238E27FC236}">
                <a16:creationId xmlns:a16="http://schemas.microsoft.com/office/drawing/2014/main" id="{16B4EC35-8DCC-46FC-4817-E7FB36B06B0B}"/>
              </a:ext>
            </a:extLst>
          </p:cNvPr>
          <p:cNvSpPr/>
          <p:nvPr/>
        </p:nvSpPr>
        <p:spPr>
          <a:xfrm>
            <a:off x="7256668" y="2974511"/>
            <a:ext cx="4750847" cy="351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1200" dirty="0">
                <a:solidFill>
                  <a:schemeClr val="tx1"/>
                </a:solidFill>
              </a:rPr>
              <a:t>Inizializziamo </a:t>
            </a:r>
            <a:r>
              <a:rPr lang="it-IT" sz="1200" b="1" dirty="0">
                <a:solidFill>
                  <a:schemeClr val="tx1"/>
                </a:solidFill>
              </a:rPr>
              <a:t>casualmente i </a:t>
            </a:r>
            <a:r>
              <a:rPr lang="it-IT" sz="1200" b="1" dirty="0" err="1">
                <a:solidFill>
                  <a:schemeClr val="tx1"/>
                </a:solidFill>
              </a:rPr>
              <a:t>centroidi</a:t>
            </a:r>
            <a:r>
              <a:rPr lang="it-IT" sz="1200" dirty="0">
                <a:solidFill>
                  <a:schemeClr val="tx1"/>
                </a:solidFill>
              </a:rPr>
              <a:t>. Si piazzano K «centri» provvisori nello spazio dei dati. </a:t>
            </a:r>
          </a:p>
        </p:txBody>
      </p:sp>
      <p:cxnSp>
        <p:nvCxnSpPr>
          <p:cNvPr id="50" name="Connettore diritto 49">
            <a:extLst>
              <a:ext uri="{FF2B5EF4-FFF2-40B4-BE49-F238E27FC236}">
                <a16:creationId xmlns:a16="http://schemas.microsoft.com/office/drawing/2014/main" id="{6A4389D0-349E-DFB3-BC39-3DBE4CDED8E9}"/>
              </a:ext>
            </a:extLst>
          </p:cNvPr>
          <p:cNvCxnSpPr>
            <a:cxnSpLocks/>
          </p:cNvCxnSpPr>
          <p:nvPr/>
        </p:nvCxnSpPr>
        <p:spPr>
          <a:xfrm>
            <a:off x="6994357" y="3374154"/>
            <a:ext cx="0" cy="41178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ttangolo 50">
            <a:extLst>
              <a:ext uri="{FF2B5EF4-FFF2-40B4-BE49-F238E27FC236}">
                <a16:creationId xmlns:a16="http://schemas.microsoft.com/office/drawing/2014/main" id="{C83EF768-00CE-322D-9B7D-1014CFD9AA75}"/>
              </a:ext>
            </a:extLst>
          </p:cNvPr>
          <p:cNvSpPr/>
          <p:nvPr/>
        </p:nvSpPr>
        <p:spPr>
          <a:xfrm>
            <a:off x="7304795" y="4682996"/>
            <a:ext cx="4750847" cy="351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1200" dirty="0">
                <a:solidFill>
                  <a:schemeClr val="tx1"/>
                </a:solidFill>
              </a:rPr>
              <a:t>I </a:t>
            </a:r>
            <a:r>
              <a:rPr lang="it-IT" sz="1200" b="1" dirty="0" err="1">
                <a:solidFill>
                  <a:schemeClr val="tx1"/>
                </a:solidFill>
              </a:rPr>
              <a:t>centroidi</a:t>
            </a:r>
            <a:r>
              <a:rPr lang="it-IT" sz="1200" b="1" dirty="0">
                <a:solidFill>
                  <a:schemeClr val="tx1"/>
                </a:solidFill>
              </a:rPr>
              <a:t> si aggiornano </a:t>
            </a:r>
            <a:r>
              <a:rPr lang="it-IT" sz="1200" dirty="0">
                <a:solidFill>
                  <a:schemeClr val="tx1"/>
                </a:solidFill>
              </a:rPr>
              <a:t>e il processo si ripete (i centri si spostano fino a stabilizzarsi : i cluster sono formati)</a:t>
            </a:r>
          </a:p>
        </p:txBody>
      </p:sp>
      <p:cxnSp>
        <p:nvCxnSpPr>
          <p:cNvPr id="54" name="Connettore diritto 53">
            <a:extLst>
              <a:ext uri="{FF2B5EF4-FFF2-40B4-BE49-F238E27FC236}">
                <a16:creationId xmlns:a16="http://schemas.microsoft.com/office/drawing/2014/main" id="{304F00B4-7C14-F2D7-0B03-7E993AC5C748}"/>
              </a:ext>
            </a:extLst>
          </p:cNvPr>
          <p:cNvCxnSpPr>
            <a:cxnSpLocks/>
          </p:cNvCxnSpPr>
          <p:nvPr/>
        </p:nvCxnSpPr>
        <p:spPr>
          <a:xfrm>
            <a:off x="7002378" y="4192301"/>
            <a:ext cx="0" cy="41178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Elemento grafico 54" descr="Badge 4 con riempimento a tinta unita">
            <a:extLst>
              <a:ext uri="{FF2B5EF4-FFF2-40B4-BE49-F238E27FC236}">
                <a16:creationId xmlns:a16="http://schemas.microsoft.com/office/drawing/2014/main" id="{D17F4D44-18BD-2702-80C9-8BB5DC8726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745706" y="4551946"/>
            <a:ext cx="547200" cy="547200"/>
          </a:xfrm>
          <a:prstGeom prst="rect">
            <a:avLst/>
          </a:prstGeom>
        </p:spPr>
      </p:pic>
      <p:sp>
        <p:nvSpPr>
          <p:cNvPr id="56" name="Rettangolo 55">
            <a:extLst>
              <a:ext uri="{FF2B5EF4-FFF2-40B4-BE49-F238E27FC236}">
                <a16:creationId xmlns:a16="http://schemas.microsoft.com/office/drawing/2014/main" id="{9A110BE3-0920-F649-A1D9-4EA0390573BE}"/>
              </a:ext>
            </a:extLst>
          </p:cNvPr>
          <p:cNvSpPr/>
          <p:nvPr/>
        </p:nvSpPr>
        <p:spPr>
          <a:xfrm>
            <a:off x="7272710" y="3816721"/>
            <a:ext cx="4750847" cy="351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1200" dirty="0">
                <a:solidFill>
                  <a:schemeClr val="tx1"/>
                </a:solidFill>
              </a:rPr>
              <a:t>Ogni punto viene assegnato al </a:t>
            </a:r>
            <a:r>
              <a:rPr lang="it-IT" sz="1200" b="1" dirty="0">
                <a:solidFill>
                  <a:schemeClr val="tx1"/>
                </a:solidFill>
              </a:rPr>
              <a:t>centro più vicino</a:t>
            </a:r>
            <a:r>
              <a:rPr lang="it-IT" sz="1200" dirty="0">
                <a:solidFill>
                  <a:schemeClr val="tx1"/>
                </a:solidFill>
              </a:rPr>
              <a:t> (Si formano cosi i primi cluster)</a:t>
            </a:r>
          </a:p>
        </p:txBody>
      </p:sp>
      <p:pic>
        <p:nvPicPr>
          <p:cNvPr id="4" name="Immagine 3" descr="Immagine che contiene testo, diagramma, schermata, linea&#10;&#10;Il contenuto generato dall'IA potrebbe non essere corretto.">
            <a:extLst>
              <a:ext uri="{FF2B5EF4-FFF2-40B4-BE49-F238E27FC236}">
                <a16:creationId xmlns:a16="http://schemas.microsoft.com/office/drawing/2014/main" id="{6A4052F3-18C1-1051-597B-2B085ECAA9B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1000" y="1620253"/>
            <a:ext cx="4407884" cy="3877760"/>
          </a:xfrm>
          <a:prstGeom prst="rect">
            <a:avLst/>
          </a:prstGeom>
        </p:spPr>
      </p:pic>
      <p:grpSp>
        <p:nvGrpSpPr>
          <p:cNvPr id="3" name="Gruppo 2">
            <a:extLst>
              <a:ext uri="{FF2B5EF4-FFF2-40B4-BE49-F238E27FC236}">
                <a16:creationId xmlns:a16="http://schemas.microsoft.com/office/drawing/2014/main" id="{33B3F153-257F-6B97-5D05-D817EB8204B8}"/>
              </a:ext>
            </a:extLst>
          </p:cNvPr>
          <p:cNvGrpSpPr/>
          <p:nvPr/>
        </p:nvGrpSpPr>
        <p:grpSpPr>
          <a:xfrm rot="16200000">
            <a:off x="5614736" y="5053262"/>
            <a:ext cx="770026" cy="1050758"/>
            <a:chOff x="5133474" y="3007895"/>
            <a:chExt cx="986589" cy="1981200"/>
          </a:xfrm>
        </p:grpSpPr>
        <p:sp>
          <p:nvSpPr>
            <p:cNvPr id="5" name="Freccia a gallone 4">
              <a:extLst>
                <a:ext uri="{FF2B5EF4-FFF2-40B4-BE49-F238E27FC236}">
                  <a16:creationId xmlns:a16="http://schemas.microsoft.com/office/drawing/2014/main" id="{0AC3E645-41A1-C297-0051-AB90C93D16D8}"/>
                </a:ext>
              </a:extLst>
            </p:cNvPr>
            <p:cNvSpPr/>
            <p:nvPr/>
          </p:nvSpPr>
          <p:spPr>
            <a:xfrm>
              <a:off x="5133474" y="3007895"/>
              <a:ext cx="561473" cy="1981200"/>
            </a:xfrm>
            <a:prstGeom prst="chevron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  <p:sp>
          <p:nvSpPr>
            <p:cNvPr id="6" name="Freccia a gallone 5">
              <a:extLst>
                <a:ext uri="{FF2B5EF4-FFF2-40B4-BE49-F238E27FC236}">
                  <a16:creationId xmlns:a16="http://schemas.microsoft.com/office/drawing/2014/main" id="{32AFAA37-4E25-2469-1A3B-E9A8A04B583F}"/>
                </a:ext>
              </a:extLst>
            </p:cNvPr>
            <p:cNvSpPr/>
            <p:nvPr/>
          </p:nvSpPr>
          <p:spPr>
            <a:xfrm>
              <a:off x="5438274" y="3120190"/>
              <a:ext cx="497305" cy="1732546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  <p:sp>
          <p:nvSpPr>
            <p:cNvPr id="7" name="Freccia a gallone 6">
              <a:extLst>
                <a:ext uri="{FF2B5EF4-FFF2-40B4-BE49-F238E27FC236}">
                  <a16:creationId xmlns:a16="http://schemas.microsoft.com/office/drawing/2014/main" id="{BC146A45-A8EB-2043-180C-14814784387C}"/>
                </a:ext>
              </a:extLst>
            </p:cNvPr>
            <p:cNvSpPr/>
            <p:nvPr/>
          </p:nvSpPr>
          <p:spPr>
            <a:xfrm>
              <a:off x="5710988" y="3192378"/>
              <a:ext cx="409075" cy="1612231"/>
            </a:xfrm>
            <a:prstGeom prst="chevron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891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657576-BB57-BE8E-952D-140ADD55E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9934F21-3495-806E-ACA2-91AA53004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021" y="584400"/>
            <a:ext cx="11340000" cy="432000"/>
          </a:xfrm>
        </p:spPr>
        <p:txBody>
          <a:bodyPr rtlCol="0"/>
          <a:lstStyle/>
          <a:p>
            <a:pPr rtl="0"/>
            <a:r>
              <a:rPr lang="it-IT" dirty="0"/>
              <a:t>Deep Learning</a:t>
            </a:r>
          </a:p>
        </p:txBody>
      </p:sp>
      <p:sp>
        <p:nvSpPr>
          <p:cNvPr id="12" name="Rettangolo 11" descr="Blocco in evidenza a sinistra">
            <a:extLst>
              <a:ext uri="{FF2B5EF4-FFF2-40B4-BE49-F238E27FC236}">
                <a16:creationId xmlns:a16="http://schemas.microsoft.com/office/drawing/2014/main" id="{3F22A061-8BEE-6E2C-E256-62088315E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1799" y="472043"/>
            <a:ext cx="1984175" cy="11482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it-IT" dirty="0"/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C3876111-CC9B-6A77-29DF-750E5238558A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12</a:t>
            </a:fld>
            <a:endParaRPr lang="it-IT" dirty="0"/>
          </a:p>
        </p:txBody>
      </p:sp>
      <p:cxnSp>
        <p:nvCxnSpPr>
          <p:cNvPr id="6" name="Connettore diritto 5" descr="Divisore diapositiva">
            <a:extLst>
              <a:ext uri="{FF2B5EF4-FFF2-40B4-BE49-F238E27FC236}">
                <a16:creationId xmlns:a16="http://schemas.microsoft.com/office/drawing/2014/main" id="{0AC9562C-4F77-1C73-5EB7-04A1B2CE4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28211" y="2606842"/>
            <a:ext cx="553452" cy="95450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ttangolo 20">
            <a:extLst>
              <a:ext uri="{FF2B5EF4-FFF2-40B4-BE49-F238E27FC236}">
                <a16:creationId xmlns:a16="http://schemas.microsoft.com/office/drawing/2014/main" id="{F7623109-CD45-F4E5-72A9-F8394B391243}"/>
              </a:ext>
            </a:extLst>
          </p:cNvPr>
          <p:cNvSpPr/>
          <p:nvPr/>
        </p:nvSpPr>
        <p:spPr>
          <a:xfrm>
            <a:off x="521368" y="1307432"/>
            <a:ext cx="11534274" cy="978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93EE3763-977D-DC9A-4873-71820189CC6C}"/>
              </a:ext>
            </a:extLst>
          </p:cNvPr>
          <p:cNvSpPr/>
          <p:nvPr/>
        </p:nvSpPr>
        <p:spPr>
          <a:xfrm>
            <a:off x="414711" y="1227221"/>
            <a:ext cx="11368215" cy="639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b="1" dirty="0">
                <a:solidFill>
                  <a:schemeClr val="tx1"/>
                </a:solidFill>
              </a:rPr>
              <a:t>Il Deep Learning</a:t>
            </a:r>
            <a:r>
              <a:rPr lang="it-IT" dirty="0">
                <a:solidFill>
                  <a:schemeClr val="tx1"/>
                </a:solidFill>
              </a:rPr>
              <a:t> è una branca del machine learning che utilizza </a:t>
            </a:r>
            <a:r>
              <a:rPr lang="it-IT" b="1" dirty="0">
                <a:solidFill>
                  <a:schemeClr val="tx1"/>
                </a:solidFill>
              </a:rPr>
              <a:t>reti neurali artificiali profonde</a:t>
            </a:r>
            <a:r>
              <a:rPr lang="it-IT" dirty="0">
                <a:solidFill>
                  <a:schemeClr val="tx1"/>
                </a:solidFill>
              </a:rPr>
              <a:t> per apprendere dai dati in modo gerarchico.</a:t>
            </a:r>
            <a:endParaRPr lang="it-IT" b="1" dirty="0">
              <a:solidFill>
                <a:schemeClr val="tx1"/>
              </a:solidFill>
            </a:endParaRPr>
          </a:p>
        </p:txBody>
      </p:sp>
      <p:pic>
        <p:nvPicPr>
          <p:cNvPr id="4" name="Immagine 3" descr="Immagine che contiene schermata, diagramma, testo, cerchio&#10;&#10;Il contenuto generato dall'IA potrebbe non essere corretto.">
            <a:extLst>
              <a:ext uri="{FF2B5EF4-FFF2-40B4-BE49-F238E27FC236}">
                <a16:creationId xmlns:a16="http://schemas.microsoft.com/office/drawing/2014/main" id="{07E9587B-680C-C00F-A34C-B8312A2CD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22" y="2342149"/>
            <a:ext cx="4944257" cy="3288631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0EB8EA45-8042-2653-A57E-C5E82F728860}"/>
              </a:ext>
            </a:extLst>
          </p:cNvPr>
          <p:cNvSpPr/>
          <p:nvPr/>
        </p:nvSpPr>
        <p:spPr>
          <a:xfrm>
            <a:off x="0" y="5037224"/>
            <a:ext cx="1203158" cy="409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478EA47B-5126-5077-240C-9BA813AD868B}"/>
              </a:ext>
            </a:extLst>
          </p:cNvPr>
          <p:cNvSpPr/>
          <p:nvPr/>
        </p:nvSpPr>
        <p:spPr>
          <a:xfrm>
            <a:off x="360947" y="5205663"/>
            <a:ext cx="4523874" cy="633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 descr="Blocco in evidenza a sinistra">
            <a:extLst>
              <a:ext uri="{FF2B5EF4-FFF2-40B4-BE49-F238E27FC236}">
                <a16:creationId xmlns:a16="http://schemas.microsoft.com/office/drawing/2014/main" id="{EE954CB2-5ACA-1012-0E17-CCE94620D0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09837" y="5911513"/>
            <a:ext cx="2495885" cy="12966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it-IT" dirty="0"/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12FE2F6A-D11E-0F11-9D68-B47F3A2D9B6C}"/>
              </a:ext>
            </a:extLst>
          </p:cNvPr>
          <p:cNvSpPr txBox="1">
            <a:spLocks/>
          </p:cNvSpPr>
          <p:nvPr/>
        </p:nvSpPr>
        <p:spPr>
          <a:xfrm>
            <a:off x="1621494" y="5574412"/>
            <a:ext cx="1658244" cy="42587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1800" i="1" dirty="0">
                <a:latin typeface="+mn-lt"/>
              </a:rPr>
              <a:t>Rete Feed-</a:t>
            </a:r>
            <a:r>
              <a:rPr lang="it-IT" sz="1800" i="1" dirty="0" err="1">
                <a:latin typeface="+mn-lt"/>
              </a:rPr>
              <a:t>Forward</a:t>
            </a:r>
            <a:endParaRPr lang="it-IT" sz="1800" i="1" dirty="0">
              <a:latin typeface="+mn-lt"/>
            </a:endParaRPr>
          </a:p>
        </p:txBody>
      </p:sp>
      <p:cxnSp>
        <p:nvCxnSpPr>
          <p:cNvPr id="16" name="Connettore diritto 15">
            <a:extLst>
              <a:ext uri="{FF2B5EF4-FFF2-40B4-BE49-F238E27FC236}">
                <a16:creationId xmlns:a16="http://schemas.microsoft.com/office/drawing/2014/main" id="{E73ACFB4-6DEE-9272-6C48-F8E784A4AF84}"/>
              </a:ext>
            </a:extLst>
          </p:cNvPr>
          <p:cNvCxnSpPr>
            <a:cxnSpLocks/>
          </p:cNvCxnSpPr>
          <p:nvPr/>
        </p:nvCxnSpPr>
        <p:spPr>
          <a:xfrm>
            <a:off x="6986336" y="2852783"/>
            <a:ext cx="0" cy="41178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Elemento grafico 16" descr="Badge 1 con riempimento a tinta unita">
            <a:extLst>
              <a:ext uri="{FF2B5EF4-FFF2-40B4-BE49-F238E27FC236}">
                <a16:creationId xmlns:a16="http://schemas.microsoft.com/office/drawing/2014/main" id="{15B2CD90-70F0-5B9D-6165-1CEEDD78E8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13620" y="2363499"/>
            <a:ext cx="545431" cy="545431"/>
          </a:xfrm>
          <a:prstGeom prst="rect">
            <a:avLst/>
          </a:prstGeom>
        </p:spPr>
      </p:pic>
      <p:pic>
        <p:nvPicPr>
          <p:cNvPr id="18" name="Elemento grafico 17" descr="Badge con riempimento a tinta unita">
            <a:extLst>
              <a:ext uri="{FF2B5EF4-FFF2-40B4-BE49-F238E27FC236}">
                <a16:creationId xmlns:a16="http://schemas.microsoft.com/office/drawing/2014/main" id="{F0789115-5729-9522-28A6-908F3F91C0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29663" y="3196385"/>
            <a:ext cx="547200" cy="547200"/>
          </a:xfrm>
          <a:prstGeom prst="rect">
            <a:avLst/>
          </a:prstGeom>
        </p:spPr>
      </p:pic>
      <p:pic>
        <p:nvPicPr>
          <p:cNvPr id="19" name="Elemento grafico 18" descr="Badge 3 con riempimento a tinta unita">
            <a:extLst>
              <a:ext uri="{FF2B5EF4-FFF2-40B4-BE49-F238E27FC236}">
                <a16:creationId xmlns:a16="http://schemas.microsoft.com/office/drawing/2014/main" id="{85653A12-BEC2-B72F-2370-C80785D123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37684" y="4022554"/>
            <a:ext cx="547200" cy="547200"/>
          </a:xfrm>
          <a:prstGeom prst="rect">
            <a:avLst/>
          </a:prstGeom>
        </p:spPr>
      </p:pic>
      <p:sp>
        <p:nvSpPr>
          <p:cNvPr id="22" name="Rettangolo 21">
            <a:extLst>
              <a:ext uri="{FF2B5EF4-FFF2-40B4-BE49-F238E27FC236}">
                <a16:creationId xmlns:a16="http://schemas.microsoft.com/office/drawing/2014/main" id="{A55032A2-1131-9203-1637-88BF250336A4}"/>
              </a:ext>
            </a:extLst>
          </p:cNvPr>
          <p:cNvSpPr/>
          <p:nvPr/>
        </p:nvSpPr>
        <p:spPr>
          <a:xfrm>
            <a:off x="7200520" y="2477204"/>
            <a:ext cx="4750847" cy="351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1200" b="1" dirty="0">
                <a:solidFill>
                  <a:schemeClr val="tx1"/>
                </a:solidFill>
              </a:rPr>
              <a:t>L’informazione fluisce in un’unica direzione </a:t>
            </a:r>
            <a:r>
              <a:rPr lang="it-IT" sz="1200" dirty="0">
                <a:solidFill>
                  <a:schemeClr val="tx1"/>
                </a:solidFill>
              </a:rPr>
              <a:t>(dai nodi di input verso quelli di output) </a:t>
            </a:r>
            <a:endParaRPr lang="it-IT" sz="1200" b="1" dirty="0">
              <a:solidFill>
                <a:schemeClr val="tx1"/>
              </a:solidFill>
            </a:endParaRP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E8937D11-C3D2-F1C5-0447-C371AE8CEBEB}"/>
              </a:ext>
            </a:extLst>
          </p:cNvPr>
          <p:cNvSpPr/>
          <p:nvPr/>
        </p:nvSpPr>
        <p:spPr>
          <a:xfrm>
            <a:off x="7256668" y="3287330"/>
            <a:ext cx="4750847" cy="351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1200" dirty="0">
                <a:solidFill>
                  <a:schemeClr val="tx1"/>
                </a:solidFill>
              </a:rPr>
              <a:t>Ogni nodo </a:t>
            </a:r>
            <a:r>
              <a:rPr lang="it-IT" sz="1200" b="1" dirty="0">
                <a:solidFill>
                  <a:schemeClr val="tx1"/>
                </a:solidFill>
              </a:rPr>
              <a:t>elabora un valore e lo trasmette al valore successivo </a:t>
            </a:r>
            <a:r>
              <a:rPr lang="it-IT" sz="1200" dirty="0">
                <a:solidFill>
                  <a:schemeClr val="tx1"/>
                </a:solidFill>
              </a:rPr>
              <a:t>(con pesi, somma e funzione di attivazione)</a:t>
            </a:r>
          </a:p>
        </p:txBody>
      </p:sp>
      <p:cxnSp>
        <p:nvCxnSpPr>
          <p:cNvPr id="24" name="Connettore diritto 23">
            <a:extLst>
              <a:ext uri="{FF2B5EF4-FFF2-40B4-BE49-F238E27FC236}">
                <a16:creationId xmlns:a16="http://schemas.microsoft.com/office/drawing/2014/main" id="{715E3724-8AA1-26A3-439D-16FA0F33EA7F}"/>
              </a:ext>
            </a:extLst>
          </p:cNvPr>
          <p:cNvCxnSpPr>
            <a:cxnSpLocks/>
          </p:cNvCxnSpPr>
          <p:nvPr/>
        </p:nvCxnSpPr>
        <p:spPr>
          <a:xfrm>
            <a:off x="6994357" y="3686973"/>
            <a:ext cx="0" cy="41178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ttangolo 24">
            <a:extLst>
              <a:ext uri="{FF2B5EF4-FFF2-40B4-BE49-F238E27FC236}">
                <a16:creationId xmlns:a16="http://schemas.microsoft.com/office/drawing/2014/main" id="{337A0F2D-B767-226C-ECA7-2D6DAA200BB9}"/>
              </a:ext>
            </a:extLst>
          </p:cNvPr>
          <p:cNvSpPr/>
          <p:nvPr/>
        </p:nvSpPr>
        <p:spPr>
          <a:xfrm>
            <a:off x="7304795" y="4995815"/>
            <a:ext cx="4750847" cy="351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1200" dirty="0">
                <a:solidFill>
                  <a:schemeClr val="tx1"/>
                </a:solidFill>
              </a:rPr>
              <a:t>Il </a:t>
            </a:r>
            <a:r>
              <a:rPr lang="it-IT" sz="1200" b="1" dirty="0">
                <a:solidFill>
                  <a:schemeClr val="tx1"/>
                </a:solidFill>
              </a:rPr>
              <a:t>risultato finale viene prodotto dall’output </a:t>
            </a:r>
            <a:r>
              <a:rPr lang="it-IT" sz="1200" b="1" dirty="0" err="1">
                <a:solidFill>
                  <a:schemeClr val="tx1"/>
                </a:solidFill>
              </a:rPr>
              <a:t>layer</a:t>
            </a:r>
            <a:r>
              <a:rPr lang="it-IT" sz="1200" b="1" dirty="0">
                <a:solidFill>
                  <a:schemeClr val="tx1"/>
                </a:solidFill>
              </a:rPr>
              <a:t> </a:t>
            </a:r>
            <a:r>
              <a:rPr lang="it-IT" sz="1200" dirty="0">
                <a:solidFill>
                  <a:schemeClr val="tx1"/>
                </a:solidFill>
              </a:rPr>
              <a:t>(E’ la predizione o classificazione del modello)</a:t>
            </a:r>
          </a:p>
        </p:txBody>
      </p:sp>
      <p:cxnSp>
        <p:nvCxnSpPr>
          <p:cNvPr id="26" name="Connettore diritto 25">
            <a:extLst>
              <a:ext uri="{FF2B5EF4-FFF2-40B4-BE49-F238E27FC236}">
                <a16:creationId xmlns:a16="http://schemas.microsoft.com/office/drawing/2014/main" id="{D886C65B-5EEA-F289-9C97-1AEBF5A8CD5D}"/>
              </a:ext>
            </a:extLst>
          </p:cNvPr>
          <p:cNvCxnSpPr>
            <a:cxnSpLocks/>
          </p:cNvCxnSpPr>
          <p:nvPr/>
        </p:nvCxnSpPr>
        <p:spPr>
          <a:xfrm>
            <a:off x="7002378" y="4505120"/>
            <a:ext cx="0" cy="41178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Elemento grafico 27" descr="Badge 4 con riempimento a tinta unita">
            <a:extLst>
              <a:ext uri="{FF2B5EF4-FFF2-40B4-BE49-F238E27FC236}">
                <a16:creationId xmlns:a16="http://schemas.microsoft.com/office/drawing/2014/main" id="{5A825268-AAFB-FA2C-5E44-A200A1B1F05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45706" y="4864765"/>
            <a:ext cx="547200" cy="547200"/>
          </a:xfrm>
          <a:prstGeom prst="rect">
            <a:avLst/>
          </a:prstGeom>
        </p:spPr>
      </p:pic>
      <p:sp>
        <p:nvSpPr>
          <p:cNvPr id="29" name="Rettangolo 28">
            <a:extLst>
              <a:ext uri="{FF2B5EF4-FFF2-40B4-BE49-F238E27FC236}">
                <a16:creationId xmlns:a16="http://schemas.microsoft.com/office/drawing/2014/main" id="{993F670E-39D6-B839-750E-BB33145AF321}"/>
              </a:ext>
            </a:extLst>
          </p:cNvPr>
          <p:cNvSpPr/>
          <p:nvPr/>
        </p:nvSpPr>
        <p:spPr>
          <a:xfrm>
            <a:off x="7272710" y="4129540"/>
            <a:ext cx="4750847" cy="351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1200" dirty="0">
                <a:solidFill>
                  <a:schemeClr val="tx1"/>
                </a:solidFill>
              </a:rPr>
              <a:t>Gli </a:t>
            </a:r>
            <a:r>
              <a:rPr lang="it-IT" sz="1200" b="1" dirty="0">
                <a:solidFill>
                  <a:schemeClr val="tx1"/>
                </a:solidFill>
              </a:rPr>
              <a:t>strati nascosti trasformano progressivamente l’input </a:t>
            </a:r>
            <a:r>
              <a:rPr lang="it-IT" sz="1200" dirty="0">
                <a:solidFill>
                  <a:schemeClr val="tx1"/>
                </a:solidFill>
              </a:rPr>
              <a:t>(ogni livello apprende una rappresentazione più astratta)</a:t>
            </a: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16FDE64A-3346-E5C5-DB56-D971E46B5D16}"/>
              </a:ext>
            </a:extLst>
          </p:cNvPr>
          <p:cNvSpPr/>
          <p:nvPr/>
        </p:nvSpPr>
        <p:spPr>
          <a:xfrm>
            <a:off x="0" y="5037221"/>
            <a:ext cx="5927558" cy="633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C612D996-0C5A-8034-02D9-CEEA78C93A96}"/>
              </a:ext>
            </a:extLst>
          </p:cNvPr>
          <p:cNvGrpSpPr/>
          <p:nvPr/>
        </p:nvGrpSpPr>
        <p:grpSpPr>
          <a:xfrm rot="16200000">
            <a:off x="5614736" y="5053262"/>
            <a:ext cx="770026" cy="1050758"/>
            <a:chOff x="5133474" y="3007895"/>
            <a:chExt cx="986589" cy="1981200"/>
          </a:xfrm>
        </p:grpSpPr>
        <p:sp>
          <p:nvSpPr>
            <p:cNvPr id="20" name="Freccia a gallone 19">
              <a:extLst>
                <a:ext uri="{FF2B5EF4-FFF2-40B4-BE49-F238E27FC236}">
                  <a16:creationId xmlns:a16="http://schemas.microsoft.com/office/drawing/2014/main" id="{FB050C05-515E-791F-D2CD-77F19AD552ED}"/>
                </a:ext>
              </a:extLst>
            </p:cNvPr>
            <p:cNvSpPr/>
            <p:nvPr/>
          </p:nvSpPr>
          <p:spPr>
            <a:xfrm>
              <a:off x="5133474" y="3007895"/>
              <a:ext cx="561473" cy="1981200"/>
            </a:xfrm>
            <a:prstGeom prst="chevron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  <p:sp>
          <p:nvSpPr>
            <p:cNvPr id="27" name="Freccia a gallone 26">
              <a:extLst>
                <a:ext uri="{FF2B5EF4-FFF2-40B4-BE49-F238E27FC236}">
                  <a16:creationId xmlns:a16="http://schemas.microsoft.com/office/drawing/2014/main" id="{8370C5BB-EBBD-25DD-0604-60D188DB1ADC}"/>
                </a:ext>
              </a:extLst>
            </p:cNvPr>
            <p:cNvSpPr/>
            <p:nvPr/>
          </p:nvSpPr>
          <p:spPr>
            <a:xfrm>
              <a:off x="5438274" y="3120190"/>
              <a:ext cx="497305" cy="1732546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  <p:sp>
          <p:nvSpPr>
            <p:cNvPr id="31" name="Freccia a gallone 30">
              <a:extLst>
                <a:ext uri="{FF2B5EF4-FFF2-40B4-BE49-F238E27FC236}">
                  <a16:creationId xmlns:a16="http://schemas.microsoft.com/office/drawing/2014/main" id="{DB0FD02C-D86A-D1AE-ED2E-EC00DD1630B9}"/>
                </a:ext>
              </a:extLst>
            </p:cNvPr>
            <p:cNvSpPr/>
            <p:nvPr/>
          </p:nvSpPr>
          <p:spPr>
            <a:xfrm>
              <a:off x="5710988" y="3192378"/>
              <a:ext cx="409075" cy="1612231"/>
            </a:xfrm>
            <a:prstGeom prst="chevron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64146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CAD8A-C799-A45D-80EE-EF3F3BE79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6C9829-E1F2-75A4-9BC0-1911F9A43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021" y="584400"/>
            <a:ext cx="11340000" cy="432000"/>
          </a:xfrm>
        </p:spPr>
        <p:txBody>
          <a:bodyPr rtlCol="0"/>
          <a:lstStyle/>
          <a:p>
            <a:pPr rtl="0"/>
            <a:r>
              <a:rPr lang="it-IT" dirty="0"/>
              <a:t>Large Language Model</a:t>
            </a:r>
          </a:p>
        </p:txBody>
      </p:sp>
      <p:sp>
        <p:nvSpPr>
          <p:cNvPr id="12" name="Rettangolo 11" descr="Blocco in evidenza a sinistra">
            <a:extLst>
              <a:ext uri="{FF2B5EF4-FFF2-40B4-BE49-F238E27FC236}">
                <a16:creationId xmlns:a16="http://schemas.microsoft.com/office/drawing/2014/main" id="{F562908E-B5AF-F2EC-6AD3-FC2BE122CE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1799" y="472043"/>
            <a:ext cx="1984175" cy="11482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it-IT" dirty="0"/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A91BE554-233A-7BE9-CC6E-F96130B9460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13</a:t>
            </a:fld>
            <a:endParaRPr lang="it-IT" dirty="0"/>
          </a:p>
        </p:txBody>
      </p:sp>
      <p:cxnSp>
        <p:nvCxnSpPr>
          <p:cNvPr id="6" name="Connettore diritto 5" descr="Divisore diapositiva">
            <a:extLst>
              <a:ext uri="{FF2B5EF4-FFF2-40B4-BE49-F238E27FC236}">
                <a16:creationId xmlns:a16="http://schemas.microsoft.com/office/drawing/2014/main" id="{467D272E-5666-4B5A-6356-0CFC5499AA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28211" y="2606842"/>
            <a:ext cx="553452" cy="95450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ttangolo 20">
            <a:extLst>
              <a:ext uri="{FF2B5EF4-FFF2-40B4-BE49-F238E27FC236}">
                <a16:creationId xmlns:a16="http://schemas.microsoft.com/office/drawing/2014/main" id="{EF493367-D9E3-A1B0-B1AA-AD476AAB9B7B}"/>
              </a:ext>
            </a:extLst>
          </p:cNvPr>
          <p:cNvSpPr/>
          <p:nvPr/>
        </p:nvSpPr>
        <p:spPr>
          <a:xfrm>
            <a:off x="521368" y="1307432"/>
            <a:ext cx="11534274" cy="978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86AC746A-2A3A-2DB6-B1AA-A85C9DAC2038}"/>
              </a:ext>
            </a:extLst>
          </p:cNvPr>
          <p:cNvSpPr/>
          <p:nvPr/>
        </p:nvSpPr>
        <p:spPr>
          <a:xfrm>
            <a:off x="414711" y="1227221"/>
            <a:ext cx="11368215" cy="639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b="1" dirty="0">
                <a:solidFill>
                  <a:schemeClr val="tx1"/>
                </a:solidFill>
              </a:rPr>
              <a:t>Large Language Models</a:t>
            </a:r>
            <a:r>
              <a:rPr lang="it-IT" dirty="0">
                <a:solidFill>
                  <a:schemeClr val="tx1"/>
                </a:solidFill>
              </a:rPr>
              <a:t> (LLM) sono modelli di deep learning </a:t>
            </a:r>
            <a:r>
              <a:rPr lang="it-IT" b="1" dirty="0">
                <a:solidFill>
                  <a:schemeClr val="tx1"/>
                </a:solidFill>
              </a:rPr>
              <a:t>addestrati su enormi quantità di testo</a:t>
            </a:r>
            <a:r>
              <a:rPr lang="it-IT" dirty="0">
                <a:solidFill>
                  <a:schemeClr val="tx1"/>
                </a:solidFill>
              </a:rPr>
              <a:t>, in grado di </a:t>
            </a:r>
            <a:r>
              <a:rPr lang="it-IT" b="1" dirty="0">
                <a:solidFill>
                  <a:schemeClr val="tx1"/>
                </a:solidFill>
              </a:rPr>
              <a:t>comprendere e generare linguaggio naturale</a:t>
            </a:r>
            <a:r>
              <a:rPr lang="it-IT" dirty="0">
                <a:solidFill>
                  <a:schemeClr val="tx1"/>
                </a:solidFill>
              </a:rPr>
              <a:t> in modo coerente, creativo e contestuale.</a:t>
            </a:r>
            <a:endParaRPr lang="it-IT" b="1" dirty="0">
              <a:solidFill>
                <a:schemeClr val="tx1"/>
              </a:solidFill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DECA97E-58E4-1D9B-A43F-7F964B6332C2}"/>
              </a:ext>
            </a:extLst>
          </p:cNvPr>
          <p:cNvSpPr/>
          <p:nvPr/>
        </p:nvSpPr>
        <p:spPr>
          <a:xfrm>
            <a:off x="0" y="5037224"/>
            <a:ext cx="1203158" cy="409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46041494-DA12-A1CC-AB5A-865CFB6E9261}"/>
              </a:ext>
            </a:extLst>
          </p:cNvPr>
          <p:cNvSpPr/>
          <p:nvPr/>
        </p:nvSpPr>
        <p:spPr>
          <a:xfrm>
            <a:off x="360947" y="5205663"/>
            <a:ext cx="4523874" cy="633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 descr="Blocco in evidenza a sinistra">
            <a:extLst>
              <a:ext uri="{FF2B5EF4-FFF2-40B4-BE49-F238E27FC236}">
                <a16:creationId xmlns:a16="http://schemas.microsoft.com/office/drawing/2014/main" id="{ED3E6417-A3FA-12BD-0926-97264F6247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09837" y="5911513"/>
            <a:ext cx="2495885" cy="12966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it-IT" dirty="0"/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9E75AC97-CC94-1343-4201-3C0F1FF2DA64}"/>
              </a:ext>
            </a:extLst>
          </p:cNvPr>
          <p:cNvSpPr txBox="1">
            <a:spLocks/>
          </p:cNvSpPr>
          <p:nvPr/>
        </p:nvSpPr>
        <p:spPr>
          <a:xfrm>
            <a:off x="1445032" y="5574412"/>
            <a:ext cx="1987980" cy="42587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1800" i="1" dirty="0" err="1">
                <a:latin typeface="+mn-lt"/>
              </a:rPr>
              <a:t>Trasformer</a:t>
            </a:r>
            <a:r>
              <a:rPr lang="it-IT" sz="1800" i="1" dirty="0">
                <a:latin typeface="+mn-lt"/>
              </a:rPr>
              <a:t> Architecture</a:t>
            </a:r>
          </a:p>
        </p:txBody>
      </p:sp>
      <p:cxnSp>
        <p:nvCxnSpPr>
          <p:cNvPr id="16" name="Connettore diritto 15">
            <a:extLst>
              <a:ext uri="{FF2B5EF4-FFF2-40B4-BE49-F238E27FC236}">
                <a16:creationId xmlns:a16="http://schemas.microsoft.com/office/drawing/2014/main" id="{76C18119-1F0D-4182-D0F2-43EA5CCC72EC}"/>
              </a:ext>
            </a:extLst>
          </p:cNvPr>
          <p:cNvCxnSpPr>
            <a:cxnSpLocks/>
          </p:cNvCxnSpPr>
          <p:nvPr/>
        </p:nvCxnSpPr>
        <p:spPr>
          <a:xfrm>
            <a:off x="6986336" y="2852783"/>
            <a:ext cx="0" cy="41178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Elemento grafico 16" descr="Badge 1 con riempimento a tinta unita">
            <a:extLst>
              <a:ext uri="{FF2B5EF4-FFF2-40B4-BE49-F238E27FC236}">
                <a16:creationId xmlns:a16="http://schemas.microsoft.com/office/drawing/2014/main" id="{8B5A410E-B81B-5DF1-BBAB-3AD6A1140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13620" y="2363499"/>
            <a:ext cx="545431" cy="545431"/>
          </a:xfrm>
          <a:prstGeom prst="rect">
            <a:avLst/>
          </a:prstGeom>
        </p:spPr>
      </p:pic>
      <p:pic>
        <p:nvPicPr>
          <p:cNvPr id="18" name="Elemento grafico 17" descr="Badge con riempimento a tinta unita">
            <a:extLst>
              <a:ext uri="{FF2B5EF4-FFF2-40B4-BE49-F238E27FC236}">
                <a16:creationId xmlns:a16="http://schemas.microsoft.com/office/drawing/2014/main" id="{26B907AB-E8DB-B2E8-D1A7-75AAADC551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29663" y="3196385"/>
            <a:ext cx="547200" cy="547200"/>
          </a:xfrm>
          <a:prstGeom prst="rect">
            <a:avLst/>
          </a:prstGeom>
        </p:spPr>
      </p:pic>
      <p:pic>
        <p:nvPicPr>
          <p:cNvPr id="19" name="Elemento grafico 18" descr="Badge 3 con riempimento a tinta unita">
            <a:extLst>
              <a:ext uri="{FF2B5EF4-FFF2-40B4-BE49-F238E27FC236}">
                <a16:creationId xmlns:a16="http://schemas.microsoft.com/office/drawing/2014/main" id="{0E041A42-A005-4E7E-3136-10D029B94F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37684" y="4022554"/>
            <a:ext cx="547200" cy="547200"/>
          </a:xfrm>
          <a:prstGeom prst="rect">
            <a:avLst/>
          </a:prstGeom>
        </p:spPr>
      </p:pic>
      <p:sp>
        <p:nvSpPr>
          <p:cNvPr id="22" name="Rettangolo 21">
            <a:extLst>
              <a:ext uri="{FF2B5EF4-FFF2-40B4-BE49-F238E27FC236}">
                <a16:creationId xmlns:a16="http://schemas.microsoft.com/office/drawing/2014/main" id="{EB66389F-7580-857C-7346-D99284B38373}"/>
              </a:ext>
            </a:extLst>
          </p:cNvPr>
          <p:cNvSpPr/>
          <p:nvPr/>
        </p:nvSpPr>
        <p:spPr>
          <a:xfrm>
            <a:off x="7208541" y="2485225"/>
            <a:ext cx="4750847" cy="351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1200" b="1" dirty="0">
                <a:solidFill>
                  <a:schemeClr val="tx1"/>
                </a:solidFill>
              </a:rPr>
              <a:t>Input tokenizzati e convertiti in </a:t>
            </a:r>
            <a:r>
              <a:rPr lang="it-IT" sz="1200" dirty="0">
                <a:solidFill>
                  <a:schemeClr val="tx1"/>
                </a:solidFill>
              </a:rPr>
              <a:t>vettori (ogni parola/frammento viene </a:t>
            </a:r>
            <a:r>
              <a:rPr lang="it-IT" sz="1200" b="1" dirty="0">
                <a:solidFill>
                  <a:schemeClr val="tx1"/>
                </a:solidFill>
              </a:rPr>
              <a:t>trasformato in </a:t>
            </a:r>
            <a:r>
              <a:rPr lang="it-IT" sz="1200" b="1" dirty="0" err="1">
                <a:solidFill>
                  <a:schemeClr val="tx1"/>
                </a:solidFill>
              </a:rPr>
              <a:t>embedding</a:t>
            </a:r>
            <a:r>
              <a:rPr lang="it-IT" sz="1200" b="1" dirty="0">
                <a:solidFill>
                  <a:schemeClr val="tx1"/>
                </a:solidFill>
              </a:rPr>
              <a:t> numerico </a:t>
            </a:r>
            <a:r>
              <a:rPr lang="it-IT" sz="1200" dirty="0">
                <a:solidFill>
                  <a:schemeClr val="tx1"/>
                </a:solidFill>
              </a:rPr>
              <a:t>ed entra nel modello come vettore) 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2921C5D9-2583-011E-B465-D1769CC25F53}"/>
              </a:ext>
            </a:extLst>
          </p:cNvPr>
          <p:cNvSpPr/>
          <p:nvPr/>
        </p:nvSpPr>
        <p:spPr>
          <a:xfrm>
            <a:off x="7256668" y="3287330"/>
            <a:ext cx="4750847" cy="351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1200" dirty="0">
                <a:solidFill>
                  <a:schemeClr val="tx1"/>
                </a:solidFill>
              </a:rPr>
              <a:t>L’attenzione valuta la </a:t>
            </a:r>
            <a:r>
              <a:rPr lang="it-IT" sz="1200" b="1" dirty="0">
                <a:solidFill>
                  <a:schemeClr val="tx1"/>
                </a:solidFill>
              </a:rPr>
              <a:t>relazione tra i token </a:t>
            </a:r>
            <a:r>
              <a:rPr lang="it-IT" sz="1200" dirty="0">
                <a:solidFill>
                  <a:schemeClr val="tx1"/>
                </a:solidFill>
              </a:rPr>
              <a:t>(ogni parola può «guardare» le altre , grazie al meccanismo di </a:t>
            </a:r>
            <a:r>
              <a:rPr lang="it-IT" sz="1200" b="1" dirty="0">
                <a:solidFill>
                  <a:schemeClr val="tx1"/>
                </a:solidFill>
              </a:rPr>
              <a:t>self-</a:t>
            </a:r>
            <a:r>
              <a:rPr lang="it-IT" sz="1200" b="1" dirty="0" err="1">
                <a:solidFill>
                  <a:schemeClr val="tx1"/>
                </a:solidFill>
              </a:rPr>
              <a:t>attention</a:t>
            </a:r>
            <a:r>
              <a:rPr lang="it-IT" sz="1200" b="1" dirty="0">
                <a:solidFill>
                  <a:schemeClr val="tx1"/>
                </a:solidFill>
              </a:rPr>
              <a:t> </a:t>
            </a:r>
            <a:r>
              <a:rPr lang="it-IT" sz="1200" dirty="0">
                <a:solidFill>
                  <a:schemeClr val="tx1"/>
                </a:solidFill>
              </a:rPr>
              <a:t>che calcola quanto ogni</a:t>
            </a:r>
            <a:r>
              <a:rPr lang="it-IT" sz="1200" b="1" dirty="0">
                <a:solidFill>
                  <a:schemeClr val="tx1"/>
                </a:solidFill>
              </a:rPr>
              <a:t> token è rilevante rispetto agli altri) </a:t>
            </a:r>
          </a:p>
        </p:txBody>
      </p:sp>
      <p:cxnSp>
        <p:nvCxnSpPr>
          <p:cNvPr id="24" name="Connettore diritto 23">
            <a:extLst>
              <a:ext uri="{FF2B5EF4-FFF2-40B4-BE49-F238E27FC236}">
                <a16:creationId xmlns:a16="http://schemas.microsoft.com/office/drawing/2014/main" id="{2C7621A1-9465-99A8-F5C9-2E4679D09CAE}"/>
              </a:ext>
            </a:extLst>
          </p:cNvPr>
          <p:cNvCxnSpPr>
            <a:cxnSpLocks/>
          </p:cNvCxnSpPr>
          <p:nvPr/>
        </p:nvCxnSpPr>
        <p:spPr>
          <a:xfrm>
            <a:off x="6994357" y="3686973"/>
            <a:ext cx="0" cy="41178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ttangolo 24">
            <a:extLst>
              <a:ext uri="{FF2B5EF4-FFF2-40B4-BE49-F238E27FC236}">
                <a16:creationId xmlns:a16="http://schemas.microsoft.com/office/drawing/2014/main" id="{E613F3B7-FA7B-3970-86C5-ADBD9AE91AA5}"/>
              </a:ext>
            </a:extLst>
          </p:cNvPr>
          <p:cNvSpPr/>
          <p:nvPr/>
        </p:nvSpPr>
        <p:spPr>
          <a:xfrm>
            <a:off x="7304795" y="4995815"/>
            <a:ext cx="4750847" cy="351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1200" dirty="0">
                <a:solidFill>
                  <a:schemeClr val="tx1"/>
                </a:solidFill>
              </a:rPr>
              <a:t>Il </a:t>
            </a:r>
            <a:r>
              <a:rPr lang="it-IT" sz="1200" b="1" dirty="0">
                <a:solidFill>
                  <a:schemeClr val="tx1"/>
                </a:solidFill>
              </a:rPr>
              <a:t>risultato finale </a:t>
            </a:r>
            <a:r>
              <a:rPr lang="it-IT" sz="1200" dirty="0">
                <a:solidFill>
                  <a:schemeClr val="tx1"/>
                </a:solidFill>
              </a:rPr>
              <a:t>è una </a:t>
            </a:r>
            <a:r>
              <a:rPr lang="it-IT" sz="1200" b="1" dirty="0">
                <a:solidFill>
                  <a:schemeClr val="tx1"/>
                </a:solidFill>
              </a:rPr>
              <a:t>sequenza trasformata </a:t>
            </a:r>
            <a:r>
              <a:rPr lang="it-IT" sz="1200" dirty="0">
                <a:solidFill>
                  <a:schemeClr val="tx1"/>
                </a:solidFill>
              </a:rPr>
              <a:t>(il modello produce </a:t>
            </a:r>
            <a:r>
              <a:rPr lang="it-IT" sz="1200" b="1" dirty="0">
                <a:solidFill>
                  <a:schemeClr val="tx1"/>
                </a:solidFill>
              </a:rPr>
              <a:t>nuovi token </a:t>
            </a:r>
            <a:r>
              <a:rPr lang="it-IT" sz="1200" dirty="0">
                <a:solidFill>
                  <a:schemeClr val="tx1"/>
                </a:solidFill>
              </a:rPr>
              <a:t>come ad esempio le </a:t>
            </a:r>
            <a:r>
              <a:rPr lang="it-IT" sz="1200" b="1" dirty="0">
                <a:solidFill>
                  <a:schemeClr val="tx1"/>
                </a:solidFill>
              </a:rPr>
              <a:t>traduzioni</a:t>
            </a:r>
            <a:r>
              <a:rPr lang="it-IT" sz="1200" dirty="0">
                <a:solidFill>
                  <a:schemeClr val="tx1"/>
                </a:solidFill>
              </a:rPr>
              <a:t> , </a:t>
            </a:r>
            <a:r>
              <a:rPr lang="it-IT" sz="1200" b="1" dirty="0">
                <a:solidFill>
                  <a:schemeClr val="tx1"/>
                </a:solidFill>
              </a:rPr>
              <a:t>completamenti</a:t>
            </a:r>
            <a:r>
              <a:rPr lang="it-IT" sz="1200" dirty="0">
                <a:solidFill>
                  <a:schemeClr val="tx1"/>
                </a:solidFill>
              </a:rPr>
              <a:t> o </a:t>
            </a:r>
            <a:r>
              <a:rPr lang="it-IT" sz="1200" b="1" dirty="0">
                <a:solidFill>
                  <a:schemeClr val="tx1"/>
                </a:solidFill>
              </a:rPr>
              <a:t>predizioni</a:t>
            </a:r>
            <a:r>
              <a:rPr lang="it-IT" sz="1200" dirty="0">
                <a:solidFill>
                  <a:schemeClr val="tx1"/>
                </a:solidFill>
              </a:rPr>
              <a:t>) </a:t>
            </a:r>
          </a:p>
        </p:txBody>
      </p:sp>
      <p:cxnSp>
        <p:nvCxnSpPr>
          <p:cNvPr id="26" name="Connettore diritto 25">
            <a:extLst>
              <a:ext uri="{FF2B5EF4-FFF2-40B4-BE49-F238E27FC236}">
                <a16:creationId xmlns:a16="http://schemas.microsoft.com/office/drawing/2014/main" id="{38A65EB7-356B-7C40-CD46-7B54AA60A1FA}"/>
              </a:ext>
            </a:extLst>
          </p:cNvPr>
          <p:cNvCxnSpPr>
            <a:cxnSpLocks/>
          </p:cNvCxnSpPr>
          <p:nvPr/>
        </p:nvCxnSpPr>
        <p:spPr>
          <a:xfrm>
            <a:off x="7002378" y="4505120"/>
            <a:ext cx="0" cy="41178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Elemento grafico 27" descr="Badge 4 con riempimento a tinta unita">
            <a:extLst>
              <a:ext uri="{FF2B5EF4-FFF2-40B4-BE49-F238E27FC236}">
                <a16:creationId xmlns:a16="http://schemas.microsoft.com/office/drawing/2014/main" id="{25600588-60E9-A13A-3806-FEA2003CC2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745706" y="4864765"/>
            <a:ext cx="547200" cy="547200"/>
          </a:xfrm>
          <a:prstGeom prst="rect">
            <a:avLst/>
          </a:prstGeom>
        </p:spPr>
      </p:pic>
      <p:sp>
        <p:nvSpPr>
          <p:cNvPr id="29" name="Rettangolo 28">
            <a:extLst>
              <a:ext uri="{FF2B5EF4-FFF2-40B4-BE49-F238E27FC236}">
                <a16:creationId xmlns:a16="http://schemas.microsoft.com/office/drawing/2014/main" id="{775715FD-1A52-4EDC-0547-59603EE27A8F}"/>
              </a:ext>
            </a:extLst>
          </p:cNvPr>
          <p:cNvSpPr/>
          <p:nvPr/>
        </p:nvSpPr>
        <p:spPr>
          <a:xfrm>
            <a:off x="7272710" y="4129540"/>
            <a:ext cx="4750847" cy="351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1200" dirty="0">
                <a:solidFill>
                  <a:schemeClr val="tx1"/>
                </a:solidFill>
              </a:rPr>
              <a:t>Gli </a:t>
            </a:r>
            <a:r>
              <a:rPr lang="it-IT" sz="1200" b="1" dirty="0">
                <a:solidFill>
                  <a:schemeClr val="tx1"/>
                </a:solidFill>
              </a:rPr>
              <a:t>strati successivi raffinano le rappresentazioni </a:t>
            </a:r>
            <a:r>
              <a:rPr lang="it-IT" sz="1200" dirty="0">
                <a:solidFill>
                  <a:schemeClr val="tx1"/>
                </a:solidFill>
              </a:rPr>
              <a:t>(Ogni </a:t>
            </a:r>
            <a:r>
              <a:rPr lang="it-IT" sz="1200" dirty="0" err="1">
                <a:solidFill>
                  <a:schemeClr val="tx1"/>
                </a:solidFill>
              </a:rPr>
              <a:t>layer</a:t>
            </a:r>
            <a:r>
              <a:rPr lang="it-IT" sz="1200" dirty="0">
                <a:solidFill>
                  <a:schemeClr val="tx1"/>
                </a:solidFill>
              </a:rPr>
              <a:t> elabora i vettori in modo più astratto combinando </a:t>
            </a:r>
            <a:r>
              <a:rPr lang="it-IT" sz="1200" b="1" dirty="0">
                <a:solidFill>
                  <a:schemeClr val="tx1"/>
                </a:solidFill>
              </a:rPr>
              <a:t>significato</a:t>
            </a:r>
            <a:r>
              <a:rPr lang="it-IT" sz="1200" dirty="0">
                <a:solidFill>
                  <a:schemeClr val="tx1"/>
                </a:solidFill>
              </a:rPr>
              <a:t> e </a:t>
            </a:r>
            <a:r>
              <a:rPr lang="it-IT" sz="1200" b="1" dirty="0">
                <a:solidFill>
                  <a:schemeClr val="tx1"/>
                </a:solidFill>
              </a:rPr>
              <a:t>posizione</a:t>
            </a:r>
            <a:r>
              <a:rPr lang="it-IT" sz="1200" dirty="0">
                <a:solidFill>
                  <a:schemeClr val="tx1"/>
                </a:solidFill>
              </a:rPr>
              <a:t> tramite </a:t>
            </a:r>
            <a:r>
              <a:rPr lang="it-IT" sz="1200" b="1" dirty="0">
                <a:solidFill>
                  <a:schemeClr val="tx1"/>
                </a:solidFill>
              </a:rPr>
              <a:t>Multi-Head-</a:t>
            </a:r>
            <a:r>
              <a:rPr lang="it-IT" sz="1200" b="1" dirty="0" err="1">
                <a:solidFill>
                  <a:schemeClr val="tx1"/>
                </a:solidFill>
              </a:rPr>
              <a:t>Attention</a:t>
            </a:r>
            <a:r>
              <a:rPr lang="it-IT" sz="1200" dirty="0">
                <a:solidFill>
                  <a:schemeClr val="tx1"/>
                </a:solidFill>
              </a:rPr>
              <a:t> e </a:t>
            </a:r>
            <a:r>
              <a:rPr lang="it-IT" sz="1200" b="1" dirty="0">
                <a:solidFill>
                  <a:schemeClr val="tx1"/>
                </a:solidFill>
              </a:rPr>
              <a:t>Feed </a:t>
            </a:r>
            <a:r>
              <a:rPr lang="it-IT" sz="1200" b="1" dirty="0" err="1">
                <a:solidFill>
                  <a:schemeClr val="tx1"/>
                </a:solidFill>
              </a:rPr>
              <a:t>Forward</a:t>
            </a:r>
            <a:r>
              <a:rPr lang="it-IT" sz="12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328A3F23-66BB-B64D-1321-74A8759511B2}"/>
              </a:ext>
            </a:extLst>
          </p:cNvPr>
          <p:cNvSpPr/>
          <p:nvPr/>
        </p:nvSpPr>
        <p:spPr>
          <a:xfrm>
            <a:off x="0" y="5037221"/>
            <a:ext cx="5927558" cy="633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 descr="Immagine che contiene testo, diagramma, schermata, Piano&#10;&#10;Il contenuto generato dall'IA potrebbe non essere corretto.">
            <a:extLst>
              <a:ext uri="{FF2B5EF4-FFF2-40B4-BE49-F238E27FC236}">
                <a16:creationId xmlns:a16="http://schemas.microsoft.com/office/drawing/2014/main" id="{048D7787-4FA0-FDB3-2D65-FD3A5423A8E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87888" y="2093495"/>
            <a:ext cx="2746175" cy="3506934"/>
          </a:xfrm>
          <a:prstGeom prst="rect">
            <a:avLst/>
          </a:prstGeom>
        </p:spPr>
      </p:pic>
      <p:grpSp>
        <p:nvGrpSpPr>
          <p:cNvPr id="3" name="Gruppo 2">
            <a:extLst>
              <a:ext uri="{FF2B5EF4-FFF2-40B4-BE49-F238E27FC236}">
                <a16:creationId xmlns:a16="http://schemas.microsoft.com/office/drawing/2014/main" id="{493B2271-FD17-4E6A-BAE7-E7444E0220CE}"/>
              </a:ext>
            </a:extLst>
          </p:cNvPr>
          <p:cNvGrpSpPr/>
          <p:nvPr/>
        </p:nvGrpSpPr>
        <p:grpSpPr>
          <a:xfrm rot="16200000">
            <a:off x="5614736" y="5053262"/>
            <a:ext cx="770026" cy="1050758"/>
            <a:chOff x="5133474" y="3007895"/>
            <a:chExt cx="986589" cy="1981200"/>
          </a:xfrm>
        </p:grpSpPr>
        <p:sp>
          <p:nvSpPr>
            <p:cNvPr id="4" name="Freccia a gallone 3">
              <a:extLst>
                <a:ext uri="{FF2B5EF4-FFF2-40B4-BE49-F238E27FC236}">
                  <a16:creationId xmlns:a16="http://schemas.microsoft.com/office/drawing/2014/main" id="{C0EBEF85-B7E0-71CE-18A9-DCE4C10BC47D}"/>
                </a:ext>
              </a:extLst>
            </p:cNvPr>
            <p:cNvSpPr/>
            <p:nvPr/>
          </p:nvSpPr>
          <p:spPr>
            <a:xfrm>
              <a:off x="5133474" y="3007895"/>
              <a:ext cx="561473" cy="1981200"/>
            </a:xfrm>
            <a:prstGeom prst="chevron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  <p:sp>
          <p:nvSpPr>
            <p:cNvPr id="27" name="Freccia a gallone 26">
              <a:extLst>
                <a:ext uri="{FF2B5EF4-FFF2-40B4-BE49-F238E27FC236}">
                  <a16:creationId xmlns:a16="http://schemas.microsoft.com/office/drawing/2014/main" id="{AA4FEC5A-9655-DEF5-9E49-29AF3118D239}"/>
                </a:ext>
              </a:extLst>
            </p:cNvPr>
            <p:cNvSpPr/>
            <p:nvPr/>
          </p:nvSpPr>
          <p:spPr>
            <a:xfrm>
              <a:off x="5438274" y="3120190"/>
              <a:ext cx="497305" cy="1732546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  <p:sp>
          <p:nvSpPr>
            <p:cNvPr id="31" name="Freccia a gallone 30">
              <a:extLst>
                <a:ext uri="{FF2B5EF4-FFF2-40B4-BE49-F238E27FC236}">
                  <a16:creationId xmlns:a16="http://schemas.microsoft.com/office/drawing/2014/main" id="{10164C35-9FEE-BBD7-66E3-AB3D4AE2C9DC}"/>
                </a:ext>
              </a:extLst>
            </p:cNvPr>
            <p:cNvSpPr/>
            <p:nvPr/>
          </p:nvSpPr>
          <p:spPr>
            <a:xfrm>
              <a:off x="5710988" y="3192378"/>
              <a:ext cx="409075" cy="1612231"/>
            </a:xfrm>
            <a:prstGeom prst="chevron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80952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BA900-CD9F-2230-F1A7-A4421B531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2282A163-7496-B3AC-78BF-C30BC3404921}"/>
              </a:ext>
            </a:extLst>
          </p:cNvPr>
          <p:cNvSpPr/>
          <p:nvPr/>
        </p:nvSpPr>
        <p:spPr>
          <a:xfrm>
            <a:off x="0" y="5486399"/>
            <a:ext cx="7339263" cy="84221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1. </a:t>
            </a:r>
          </a:p>
        </p:txBody>
      </p:sp>
      <p:sp>
        <p:nvSpPr>
          <p:cNvPr id="26" name="Titolo 2">
            <a:extLst>
              <a:ext uri="{FF2B5EF4-FFF2-40B4-BE49-F238E27FC236}">
                <a16:creationId xmlns:a16="http://schemas.microsoft.com/office/drawing/2014/main" id="{DF9C2157-694C-5935-44E3-50CA5A3F5373}"/>
              </a:ext>
            </a:extLst>
          </p:cNvPr>
          <p:cNvSpPr txBox="1">
            <a:spLocks/>
          </p:cNvSpPr>
          <p:nvPr/>
        </p:nvSpPr>
        <p:spPr>
          <a:xfrm>
            <a:off x="0" y="5562274"/>
            <a:ext cx="7852611" cy="798421"/>
          </a:xfrm>
          <a:prstGeom prst="rect">
            <a:avLst/>
          </a:prstGeo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4800" b="1" kern="12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4000" dirty="0"/>
          </a:p>
        </p:txBody>
      </p:sp>
      <p:cxnSp>
        <p:nvCxnSpPr>
          <p:cNvPr id="25" name="Connettore diritto 24">
            <a:extLst>
              <a:ext uri="{FF2B5EF4-FFF2-40B4-BE49-F238E27FC236}">
                <a16:creationId xmlns:a16="http://schemas.microsoft.com/office/drawing/2014/main" id="{3002D57C-6288-D3F3-6F05-0650CA965A56}"/>
              </a:ext>
            </a:extLst>
          </p:cNvPr>
          <p:cNvCxnSpPr/>
          <p:nvPr/>
        </p:nvCxnSpPr>
        <p:spPr>
          <a:xfrm>
            <a:off x="272716" y="1556084"/>
            <a:ext cx="0" cy="641684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9429922-4681-0623-322A-C4012F1CE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it-IT" smtClean="0"/>
              <a:pPr rtl="0"/>
              <a:t>14</a:t>
            </a:fld>
            <a:endParaRPr lang="it-IT" dirty="0"/>
          </a:p>
        </p:txBody>
      </p:sp>
      <p:sp>
        <p:nvSpPr>
          <p:cNvPr id="7" name="Titolo 2">
            <a:extLst>
              <a:ext uri="{FF2B5EF4-FFF2-40B4-BE49-F238E27FC236}">
                <a16:creationId xmlns:a16="http://schemas.microsoft.com/office/drawing/2014/main" id="{E323A988-3D0E-1B7B-89E1-E3498089AF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369050"/>
          </a:xfrm>
        </p:spPr>
        <p:txBody>
          <a:bodyPr rtlCol="0"/>
          <a:lstStyle/>
          <a:p>
            <a:pPr algn="l" rtl="0">
              <a:lnSpc>
                <a:spcPct val="90000"/>
              </a:lnSpc>
            </a:pPr>
            <a:br>
              <a:rPr lang="it-IT" sz="4400" b="0" dirty="0">
                <a:solidFill>
                  <a:srgbClr val="000000"/>
                </a:solidFill>
              </a:rPr>
            </a:br>
            <a:br>
              <a:rPr lang="it-IT" sz="2000" b="0" dirty="0">
                <a:solidFill>
                  <a:srgbClr val="000000"/>
                </a:solidFill>
              </a:rPr>
            </a:br>
            <a:endParaRPr lang="it-IT" sz="440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6CAE10CE-CB7E-FD46-A83B-00FB587979E0}"/>
              </a:ext>
            </a:extLst>
          </p:cNvPr>
          <p:cNvSpPr/>
          <p:nvPr/>
        </p:nvSpPr>
        <p:spPr>
          <a:xfrm>
            <a:off x="256674" y="1050758"/>
            <a:ext cx="11462084" cy="46040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9" name="Immagine 28" descr="Immagine che contiene Viso umano, concerto, persona, microfono&#10;&#10;Il contenuto generato dall'IA potrebbe non essere corretto.">
            <a:extLst>
              <a:ext uri="{FF2B5EF4-FFF2-40B4-BE49-F238E27FC236}">
                <a16:creationId xmlns:a16="http://schemas.microsoft.com/office/drawing/2014/main" id="{66470AE1-598F-503B-2187-928E0AC9EE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6042"/>
            <a:ext cx="12192000" cy="637540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E52CB8CB-467D-1115-52EA-6F4BF27BC92D}"/>
              </a:ext>
            </a:extLst>
          </p:cNvPr>
          <p:cNvSpPr/>
          <p:nvPr/>
        </p:nvSpPr>
        <p:spPr>
          <a:xfrm>
            <a:off x="3184358" y="2414337"/>
            <a:ext cx="8823159" cy="17084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4000" b="1" dirty="0">
                <a:latin typeface="+mj-lt"/>
              </a:rPr>
              <a:t> AI Agent</a:t>
            </a:r>
          </a:p>
        </p:txBody>
      </p:sp>
      <p:pic>
        <p:nvPicPr>
          <p:cNvPr id="4" name="Elemento grafico 3" descr="Badge 3 con riempimento a tinta unita">
            <a:extLst>
              <a:ext uri="{FF2B5EF4-FFF2-40B4-BE49-F238E27FC236}">
                <a16:creationId xmlns:a16="http://schemas.microsoft.com/office/drawing/2014/main" id="{17CFE8CE-2799-566C-15A3-9FB64E7C5B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547200" cy="54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8132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008E4-7743-95F9-0678-DF945B021F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F244B52-C912-1FD5-5FCF-214502FE1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021" y="584400"/>
            <a:ext cx="11340000" cy="432000"/>
          </a:xfrm>
        </p:spPr>
        <p:txBody>
          <a:bodyPr rtlCol="0"/>
          <a:lstStyle/>
          <a:p>
            <a:pPr rtl="0"/>
            <a:r>
              <a:rPr lang="it-IT" dirty="0"/>
              <a:t>AI Agent: cosa sono? </a:t>
            </a:r>
          </a:p>
        </p:txBody>
      </p:sp>
      <p:sp>
        <p:nvSpPr>
          <p:cNvPr id="12" name="Rettangolo 11" descr="Blocco in evidenza a sinistra">
            <a:extLst>
              <a:ext uri="{FF2B5EF4-FFF2-40B4-BE49-F238E27FC236}">
                <a16:creationId xmlns:a16="http://schemas.microsoft.com/office/drawing/2014/main" id="{529E24D0-9580-6B49-C0B1-E5E62A490D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1799" y="472043"/>
            <a:ext cx="1984175" cy="11482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it-IT" dirty="0"/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07C42895-0E1C-6D40-27FF-DD5B5EA0F1D9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15</a:t>
            </a:fld>
            <a:endParaRPr lang="it-IT" dirty="0"/>
          </a:p>
        </p:txBody>
      </p:sp>
      <p:cxnSp>
        <p:nvCxnSpPr>
          <p:cNvPr id="6" name="Connettore diritto 5" descr="Divisore diapositiva">
            <a:extLst>
              <a:ext uri="{FF2B5EF4-FFF2-40B4-BE49-F238E27FC236}">
                <a16:creationId xmlns:a16="http://schemas.microsoft.com/office/drawing/2014/main" id="{D34750F7-E655-B831-847A-CFC0CF38CA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28211" y="2845744"/>
            <a:ext cx="553452" cy="95450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ttangolo 20">
            <a:extLst>
              <a:ext uri="{FF2B5EF4-FFF2-40B4-BE49-F238E27FC236}">
                <a16:creationId xmlns:a16="http://schemas.microsoft.com/office/drawing/2014/main" id="{A25F6F6B-2782-6B2B-BF86-3D1347E75221}"/>
              </a:ext>
            </a:extLst>
          </p:cNvPr>
          <p:cNvSpPr/>
          <p:nvPr/>
        </p:nvSpPr>
        <p:spPr>
          <a:xfrm>
            <a:off x="521368" y="1307432"/>
            <a:ext cx="11534274" cy="978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D834A08D-F9C9-796F-EA31-FA3A9D25EC54}"/>
              </a:ext>
            </a:extLst>
          </p:cNvPr>
          <p:cNvSpPr/>
          <p:nvPr/>
        </p:nvSpPr>
        <p:spPr>
          <a:xfrm>
            <a:off x="414711" y="1227221"/>
            <a:ext cx="11368215" cy="639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dirty="0">
                <a:solidFill>
                  <a:schemeClr val="tx1"/>
                </a:solidFill>
              </a:rPr>
              <a:t>Un </a:t>
            </a:r>
            <a:r>
              <a:rPr lang="it-IT" b="1" dirty="0">
                <a:solidFill>
                  <a:schemeClr val="tx1"/>
                </a:solidFill>
              </a:rPr>
              <a:t>AI Agent</a:t>
            </a:r>
            <a:r>
              <a:rPr lang="it-IT" dirty="0">
                <a:solidFill>
                  <a:schemeClr val="tx1"/>
                </a:solidFill>
              </a:rPr>
              <a:t> è un sistema che </a:t>
            </a:r>
            <a:r>
              <a:rPr lang="it-IT" b="1" dirty="0">
                <a:solidFill>
                  <a:schemeClr val="tx1"/>
                </a:solidFill>
              </a:rPr>
              <a:t>percepisce l’ambiente</a:t>
            </a:r>
            <a:r>
              <a:rPr lang="it-IT" dirty="0">
                <a:solidFill>
                  <a:schemeClr val="tx1"/>
                </a:solidFill>
              </a:rPr>
              <a:t>, </a:t>
            </a:r>
            <a:r>
              <a:rPr lang="it-IT" b="1" dirty="0">
                <a:solidFill>
                  <a:schemeClr val="tx1"/>
                </a:solidFill>
              </a:rPr>
              <a:t>decide</a:t>
            </a:r>
            <a:r>
              <a:rPr lang="it-IT" dirty="0">
                <a:solidFill>
                  <a:schemeClr val="tx1"/>
                </a:solidFill>
              </a:rPr>
              <a:t> in base a obiettivi o policy e </a:t>
            </a:r>
            <a:r>
              <a:rPr lang="it-IT" b="1" dirty="0">
                <a:solidFill>
                  <a:schemeClr val="tx1"/>
                </a:solidFill>
              </a:rPr>
              <a:t>agisce</a:t>
            </a:r>
            <a:r>
              <a:rPr lang="it-IT" dirty="0">
                <a:solidFill>
                  <a:schemeClr val="tx1"/>
                </a:solidFill>
              </a:rPr>
              <a:t> per ottenere un risultato. A differenza dei modelli passivi (es. un LLM che risponde), un agent ha </a:t>
            </a:r>
            <a:r>
              <a:rPr lang="it-IT" b="1" dirty="0">
                <a:solidFill>
                  <a:schemeClr val="tx1"/>
                </a:solidFill>
              </a:rPr>
              <a:t>autonomia</a:t>
            </a:r>
            <a:r>
              <a:rPr lang="it-IT" dirty="0">
                <a:solidFill>
                  <a:schemeClr val="tx1"/>
                </a:solidFill>
              </a:rPr>
              <a:t>, </a:t>
            </a:r>
            <a:r>
              <a:rPr lang="it-IT" b="1" dirty="0">
                <a:solidFill>
                  <a:schemeClr val="tx1"/>
                </a:solidFill>
              </a:rPr>
              <a:t>memoria</a:t>
            </a:r>
            <a:r>
              <a:rPr lang="it-IT" dirty="0">
                <a:solidFill>
                  <a:schemeClr val="tx1"/>
                </a:solidFill>
              </a:rPr>
              <a:t>, e può pianificare </a:t>
            </a:r>
            <a:r>
              <a:rPr lang="it-IT" b="1" dirty="0">
                <a:solidFill>
                  <a:schemeClr val="tx1"/>
                </a:solidFill>
              </a:rPr>
              <a:t>più azioni consecutive</a:t>
            </a:r>
            <a:r>
              <a:rPr lang="it-IT" dirty="0">
                <a:solidFill>
                  <a:schemeClr val="tx1"/>
                </a:solidFill>
              </a:rPr>
              <a:t>.</a:t>
            </a:r>
            <a:endParaRPr lang="it-IT" b="1" dirty="0">
              <a:solidFill>
                <a:schemeClr val="tx1"/>
              </a:solidFill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935C338-FFC0-CA78-C805-2E9A2C7571E3}"/>
              </a:ext>
            </a:extLst>
          </p:cNvPr>
          <p:cNvSpPr/>
          <p:nvPr/>
        </p:nvSpPr>
        <p:spPr>
          <a:xfrm>
            <a:off x="0" y="5276126"/>
            <a:ext cx="1203158" cy="409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6D490C2F-E827-C476-F424-11D3C8061268}"/>
              </a:ext>
            </a:extLst>
          </p:cNvPr>
          <p:cNvSpPr/>
          <p:nvPr/>
        </p:nvSpPr>
        <p:spPr>
          <a:xfrm>
            <a:off x="360947" y="5205663"/>
            <a:ext cx="4523874" cy="633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6" name="Connettore diritto 15">
            <a:extLst>
              <a:ext uri="{FF2B5EF4-FFF2-40B4-BE49-F238E27FC236}">
                <a16:creationId xmlns:a16="http://schemas.microsoft.com/office/drawing/2014/main" id="{B45F9907-569C-824F-E327-03B45A6CFFF2}"/>
              </a:ext>
            </a:extLst>
          </p:cNvPr>
          <p:cNvCxnSpPr>
            <a:cxnSpLocks/>
          </p:cNvCxnSpPr>
          <p:nvPr/>
        </p:nvCxnSpPr>
        <p:spPr>
          <a:xfrm>
            <a:off x="6986336" y="2852783"/>
            <a:ext cx="0" cy="41178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Elemento grafico 16" descr="Badge 1 con riempimento a tinta unita">
            <a:extLst>
              <a:ext uri="{FF2B5EF4-FFF2-40B4-BE49-F238E27FC236}">
                <a16:creationId xmlns:a16="http://schemas.microsoft.com/office/drawing/2014/main" id="{9160B50F-4ECF-D127-5BD3-D81CFB61A0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13620" y="2363499"/>
            <a:ext cx="545431" cy="545431"/>
          </a:xfrm>
          <a:prstGeom prst="rect">
            <a:avLst/>
          </a:prstGeom>
        </p:spPr>
      </p:pic>
      <p:pic>
        <p:nvPicPr>
          <p:cNvPr id="18" name="Elemento grafico 17" descr="Badge con riempimento a tinta unita">
            <a:extLst>
              <a:ext uri="{FF2B5EF4-FFF2-40B4-BE49-F238E27FC236}">
                <a16:creationId xmlns:a16="http://schemas.microsoft.com/office/drawing/2014/main" id="{6B1A775D-9028-7C87-C98C-BDE424AE76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29663" y="3196385"/>
            <a:ext cx="547200" cy="547200"/>
          </a:xfrm>
          <a:prstGeom prst="rect">
            <a:avLst/>
          </a:prstGeom>
        </p:spPr>
      </p:pic>
      <p:pic>
        <p:nvPicPr>
          <p:cNvPr id="19" name="Elemento grafico 18" descr="Badge 3 con riempimento a tinta unita">
            <a:extLst>
              <a:ext uri="{FF2B5EF4-FFF2-40B4-BE49-F238E27FC236}">
                <a16:creationId xmlns:a16="http://schemas.microsoft.com/office/drawing/2014/main" id="{834BDCEC-AE67-5818-AFD6-5F31246FE0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37684" y="4022554"/>
            <a:ext cx="547200" cy="547200"/>
          </a:xfrm>
          <a:prstGeom prst="rect">
            <a:avLst/>
          </a:prstGeom>
        </p:spPr>
      </p:pic>
      <p:sp>
        <p:nvSpPr>
          <p:cNvPr id="22" name="Rettangolo 21">
            <a:extLst>
              <a:ext uri="{FF2B5EF4-FFF2-40B4-BE49-F238E27FC236}">
                <a16:creationId xmlns:a16="http://schemas.microsoft.com/office/drawing/2014/main" id="{386B8F18-5270-8720-1216-01886C480FF1}"/>
              </a:ext>
            </a:extLst>
          </p:cNvPr>
          <p:cNvSpPr/>
          <p:nvPr/>
        </p:nvSpPr>
        <p:spPr>
          <a:xfrm>
            <a:off x="7208541" y="2485225"/>
            <a:ext cx="4750847" cy="351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1200" b="1" dirty="0">
                <a:solidFill>
                  <a:schemeClr val="tx1"/>
                </a:solidFill>
              </a:rPr>
              <a:t>Osservazione </a:t>
            </a:r>
            <a:r>
              <a:rPr lang="it-IT" sz="1200" dirty="0">
                <a:solidFill>
                  <a:schemeClr val="tx1"/>
                </a:solidFill>
              </a:rPr>
              <a:t>dell’ambiente (l’agente riceve input : stato, dati, messaggi)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FB172F39-B38D-A426-3692-9E71A6166F97}"/>
              </a:ext>
            </a:extLst>
          </p:cNvPr>
          <p:cNvSpPr/>
          <p:nvPr/>
        </p:nvSpPr>
        <p:spPr>
          <a:xfrm>
            <a:off x="7256668" y="3287330"/>
            <a:ext cx="4750847" cy="351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1200" b="1" dirty="0">
                <a:solidFill>
                  <a:schemeClr val="tx1"/>
                </a:solidFill>
              </a:rPr>
              <a:t>Decisioni tramite policy o modello </a:t>
            </a:r>
            <a:r>
              <a:rPr lang="it-IT" sz="1200" dirty="0">
                <a:solidFill>
                  <a:schemeClr val="tx1"/>
                </a:solidFill>
              </a:rPr>
              <a:t>(in baso allo stato, l’agente sceglie cosa fare)</a:t>
            </a:r>
          </a:p>
        </p:txBody>
      </p:sp>
      <p:cxnSp>
        <p:nvCxnSpPr>
          <p:cNvPr id="24" name="Connettore diritto 23">
            <a:extLst>
              <a:ext uri="{FF2B5EF4-FFF2-40B4-BE49-F238E27FC236}">
                <a16:creationId xmlns:a16="http://schemas.microsoft.com/office/drawing/2014/main" id="{B88D1795-5F3B-71D9-43A6-F70F666C024D}"/>
              </a:ext>
            </a:extLst>
          </p:cNvPr>
          <p:cNvCxnSpPr>
            <a:cxnSpLocks/>
          </p:cNvCxnSpPr>
          <p:nvPr/>
        </p:nvCxnSpPr>
        <p:spPr>
          <a:xfrm>
            <a:off x="6994357" y="3686973"/>
            <a:ext cx="0" cy="41178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ttangolo 24">
            <a:extLst>
              <a:ext uri="{FF2B5EF4-FFF2-40B4-BE49-F238E27FC236}">
                <a16:creationId xmlns:a16="http://schemas.microsoft.com/office/drawing/2014/main" id="{7381A35A-D9D5-E93B-4706-09FB755E7F19}"/>
              </a:ext>
            </a:extLst>
          </p:cNvPr>
          <p:cNvSpPr/>
          <p:nvPr/>
        </p:nvSpPr>
        <p:spPr>
          <a:xfrm>
            <a:off x="7304795" y="4995815"/>
            <a:ext cx="4750847" cy="351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1200" b="1" dirty="0">
                <a:solidFill>
                  <a:schemeClr val="tx1"/>
                </a:solidFill>
              </a:rPr>
              <a:t>Feedback e apprendimento </a:t>
            </a:r>
            <a:r>
              <a:rPr lang="it-IT" sz="1200" dirty="0">
                <a:solidFill>
                  <a:schemeClr val="tx1"/>
                </a:solidFill>
              </a:rPr>
              <a:t>(il risultato viene valutato e usato per adottare il comportamento)</a:t>
            </a:r>
          </a:p>
        </p:txBody>
      </p:sp>
      <p:cxnSp>
        <p:nvCxnSpPr>
          <p:cNvPr id="26" name="Connettore diritto 25">
            <a:extLst>
              <a:ext uri="{FF2B5EF4-FFF2-40B4-BE49-F238E27FC236}">
                <a16:creationId xmlns:a16="http://schemas.microsoft.com/office/drawing/2014/main" id="{A31ABF1E-C59C-1AB1-9D41-06DDFF7C2A0D}"/>
              </a:ext>
            </a:extLst>
          </p:cNvPr>
          <p:cNvCxnSpPr>
            <a:cxnSpLocks/>
          </p:cNvCxnSpPr>
          <p:nvPr/>
        </p:nvCxnSpPr>
        <p:spPr>
          <a:xfrm>
            <a:off x="7002378" y="4505120"/>
            <a:ext cx="0" cy="41178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Elemento grafico 27" descr="Badge 4 con riempimento a tinta unita">
            <a:extLst>
              <a:ext uri="{FF2B5EF4-FFF2-40B4-BE49-F238E27FC236}">
                <a16:creationId xmlns:a16="http://schemas.microsoft.com/office/drawing/2014/main" id="{46CCC162-D94B-83DD-6B20-849647B0B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745706" y="4864765"/>
            <a:ext cx="547200" cy="547200"/>
          </a:xfrm>
          <a:prstGeom prst="rect">
            <a:avLst/>
          </a:prstGeom>
        </p:spPr>
      </p:pic>
      <p:sp>
        <p:nvSpPr>
          <p:cNvPr id="29" name="Rettangolo 28">
            <a:extLst>
              <a:ext uri="{FF2B5EF4-FFF2-40B4-BE49-F238E27FC236}">
                <a16:creationId xmlns:a16="http://schemas.microsoft.com/office/drawing/2014/main" id="{701D6105-4CDF-9B3C-B816-15EE6DDA687C}"/>
              </a:ext>
            </a:extLst>
          </p:cNvPr>
          <p:cNvSpPr/>
          <p:nvPr/>
        </p:nvSpPr>
        <p:spPr>
          <a:xfrm>
            <a:off x="7272710" y="4129540"/>
            <a:ext cx="4750847" cy="351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1200" b="1" dirty="0">
                <a:solidFill>
                  <a:schemeClr val="tx1"/>
                </a:solidFill>
              </a:rPr>
              <a:t>Esecuzione dell’azione </a:t>
            </a:r>
            <a:r>
              <a:rPr lang="it-IT" sz="1200" dirty="0">
                <a:solidFill>
                  <a:schemeClr val="tx1"/>
                </a:solidFill>
              </a:rPr>
              <a:t>(l’agente interagisce con strumenti : API, file, utenti o altri agenti) </a:t>
            </a: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B2917C17-49C3-4F28-6E8F-A67873303FC8}"/>
              </a:ext>
            </a:extLst>
          </p:cNvPr>
          <p:cNvSpPr/>
          <p:nvPr/>
        </p:nvSpPr>
        <p:spPr>
          <a:xfrm>
            <a:off x="0" y="5037221"/>
            <a:ext cx="5927558" cy="633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678AC849-819C-F3FE-94B3-61E8C04D0A86}"/>
              </a:ext>
            </a:extLst>
          </p:cNvPr>
          <p:cNvSpPr/>
          <p:nvPr/>
        </p:nvSpPr>
        <p:spPr>
          <a:xfrm>
            <a:off x="1130968" y="3615767"/>
            <a:ext cx="2213811" cy="753979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/>
              <a:t>Agente</a:t>
            </a:r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CB82E421-4D06-4D3C-1154-823146D45049}"/>
              </a:ext>
            </a:extLst>
          </p:cNvPr>
          <p:cNvSpPr/>
          <p:nvPr/>
        </p:nvSpPr>
        <p:spPr>
          <a:xfrm>
            <a:off x="1179094" y="5540818"/>
            <a:ext cx="1900989" cy="561475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i="1" dirty="0" err="1"/>
              <a:t>Enviroment</a:t>
            </a:r>
            <a:endParaRPr lang="it-IT" b="1" i="1" dirty="0"/>
          </a:p>
        </p:txBody>
      </p:sp>
      <p:sp>
        <p:nvSpPr>
          <p:cNvPr id="62" name="Figura a mano libera: forma 61">
            <a:extLst>
              <a:ext uri="{FF2B5EF4-FFF2-40B4-BE49-F238E27FC236}">
                <a16:creationId xmlns:a16="http://schemas.microsoft.com/office/drawing/2014/main" id="{D2D6AE80-43B1-EF8E-BDC6-B706497BC2E6}"/>
              </a:ext>
            </a:extLst>
          </p:cNvPr>
          <p:cNvSpPr/>
          <p:nvPr/>
        </p:nvSpPr>
        <p:spPr>
          <a:xfrm rot="20664498">
            <a:off x="2885477" y="4424246"/>
            <a:ext cx="1246484" cy="1521214"/>
          </a:xfrm>
          <a:custGeom>
            <a:avLst/>
            <a:gdLst>
              <a:gd name="connsiteX0" fmla="*/ 465221 w 1427497"/>
              <a:gd name="connsiteY0" fmla="*/ 0 h 3294056"/>
              <a:gd name="connsiteX1" fmla="*/ 1419727 w 1427497"/>
              <a:gd name="connsiteY1" fmla="*/ 3064042 h 3294056"/>
              <a:gd name="connsiteX2" fmla="*/ 0 w 1427497"/>
              <a:gd name="connsiteY2" fmla="*/ 2839452 h 3294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27497" h="3294056">
                <a:moveTo>
                  <a:pt x="465221" y="0"/>
                </a:moveTo>
                <a:cubicBezTo>
                  <a:pt x="981242" y="1295400"/>
                  <a:pt x="1497264" y="2590800"/>
                  <a:pt x="1419727" y="3064042"/>
                </a:cubicBezTo>
                <a:cubicBezTo>
                  <a:pt x="1342190" y="3537284"/>
                  <a:pt x="671095" y="3188368"/>
                  <a:pt x="0" y="2839452"/>
                </a:cubicBezTo>
              </a:path>
            </a:pathLst>
          </a:cu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3" name="Figura a mano libera: forma 62">
            <a:extLst>
              <a:ext uri="{FF2B5EF4-FFF2-40B4-BE49-F238E27FC236}">
                <a16:creationId xmlns:a16="http://schemas.microsoft.com/office/drawing/2014/main" id="{08A9870C-DCC0-FBEC-F628-402E63129528}"/>
              </a:ext>
            </a:extLst>
          </p:cNvPr>
          <p:cNvSpPr/>
          <p:nvPr/>
        </p:nvSpPr>
        <p:spPr>
          <a:xfrm rot="1267865" flipH="1">
            <a:off x="475088" y="4060342"/>
            <a:ext cx="1026916" cy="2017236"/>
          </a:xfrm>
          <a:custGeom>
            <a:avLst/>
            <a:gdLst>
              <a:gd name="connsiteX0" fmla="*/ 465221 w 1427497"/>
              <a:gd name="connsiteY0" fmla="*/ 0 h 3294056"/>
              <a:gd name="connsiteX1" fmla="*/ 1419727 w 1427497"/>
              <a:gd name="connsiteY1" fmla="*/ 3064042 h 3294056"/>
              <a:gd name="connsiteX2" fmla="*/ 0 w 1427497"/>
              <a:gd name="connsiteY2" fmla="*/ 2839452 h 3294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27497" h="3294056">
                <a:moveTo>
                  <a:pt x="465221" y="0"/>
                </a:moveTo>
                <a:cubicBezTo>
                  <a:pt x="981242" y="1295400"/>
                  <a:pt x="1497264" y="2590800"/>
                  <a:pt x="1419727" y="3064042"/>
                </a:cubicBezTo>
                <a:cubicBezTo>
                  <a:pt x="1342190" y="3537284"/>
                  <a:pt x="671095" y="3188368"/>
                  <a:pt x="0" y="2839452"/>
                </a:cubicBezTo>
              </a:path>
            </a:pathLst>
          </a:cu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5" name="Rettangolo 64">
            <a:extLst>
              <a:ext uri="{FF2B5EF4-FFF2-40B4-BE49-F238E27FC236}">
                <a16:creationId xmlns:a16="http://schemas.microsoft.com/office/drawing/2014/main" id="{971DC3F5-8A19-CCBF-3FE5-F206687612F5}"/>
              </a:ext>
            </a:extLst>
          </p:cNvPr>
          <p:cNvSpPr/>
          <p:nvPr/>
        </p:nvSpPr>
        <p:spPr>
          <a:xfrm>
            <a:off x="277050" y="2620506"/>
            <a:ext cx="1900989" cy="561475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i="1" dirty="0"/>
              <a:t>Abilità</a:t>
            </a:r>
          </a:p>
        </p:txBody>
      </p:sp>
      <p:sp>
        <p:nvSpPr>
          <p:cNvPr id="66" name="Rettangolo 65">
            <a:extLst>
              <a:ext uri="{FF2B5EF4-FFF2-40B4-BE49-F238E27FC236}">
                <a16:creationId xmlns:a16="http://schemas.microsoft.com/office/drawing/2014/main" id="{D8BC0C90-76AD-2A52-67FD-592519D591A5}"/>
              </a:ext>
            </a:extLst>
          </p:cNvPr>
          <p:cNvSpPr/>
          <p:nvPr/>
        </p:nvSpPr>
        <p:spPr>
          <a:xfrm>
            <a:off x="2884325" y="2624625"/>
            <a:ext cx="1900989" cy="561475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i="1" dirty="0"/>
              <a:t>Obiettivi</a:t>
            </a:r>
          </a:p>
        </p:txBody>
      </p:sp>
      <p:sp>
        <p:nvSpPr>
          <p:cNvPr id="67" name="Figura a mano libera: forma 66">
            <a:extLst>
              <a:ext uri="{FF2B5EF4-FFF2-40B4-BE49-F238E27FC236}">
                <a16:creationId xmlns:a16="http://schemas.microsoft.com/office/drawing/2014/main" id="{E3855DC0-5265-7F47-7EAA-EA6AC254A2F1}"/>
              </a:ext>
            </a:extLst>
          </p:cNvPr>
          <p:cNvSpPr/>
          <p:nvPr/>
        </p:nvSpPr>
        <p:spPr>
          <a:xfrm rot="928502">
            <a:off x="3218100" y="3184506"/>
            <a:ext cx="849025" cy="1675840"/>
          </a:xfrm>
          <a:custGeom>
            <a:avLst/>
            <a:gdLst>
              <a:gd name="connsiteX0" fmla="*/ 465221 w 1427497"/>
              <a:gd name="connsiteY0" fmla="*/ 0 h 3294056"/>
              <a:gd name="connsiteX1" fmla="*/ 1419727 w 1427497"/>
              <a:gd name="connsiteY1" fmla="*/ 3064042 h 3294056"/>
              <a:gd name="connsiteX2" fmla="*/ 0 w 1427497"/>
              <a:gd name="connsiteY2" fmla="*/ 2839452 h 3294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27497" h="3294056">
                <a:moveTo>
                  <a:pt x="465221" y="0"/>
                </a:moveTo>
                <a:cubicBezTo>
                  <a:pt x="981242" y="1295400"/>
                  <a:pt x="1497264" y="2590800"/>
                  <a:pt x="1419727" y="3064042"/>
                </a:cubicBezTo>
                <a:cubicBezTo>
                  <a:pt x="1342190" y="3537284"/>
                  <a:pt x="671095" y="3188368"/>
                  <a:pt x="0" y="2839452"/>
                </a:cubicBezTo>
              </a:path>
            </a:pathLst>
          </a:cu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8" name="Figura a mano libera: forma 67">
            <a:extLst>
              <a:ext uri="{FF2B5EF4-FFF2-40B4-BE49-F238E27FC236}">
                <a16:creationId xmlns:a16="http://schemas.microsoft.com/office/drawing/2014/main" id="{8019F294-5EE2-2B97-DFB2-515926D0914F}"/>
              </a:ext>
            </a:extLst>
          </p:cNvPr>
          <p:cNvSpPr/>
          <p:nvPr/>
        </p:nvSpPr>
        <p:spPr>
          <a:xfrm rot="21169846" flipH="1">
            <a:off x="361727" y="3184228"/>
            <a:ext cx="428367" cy="1914522"/>
          </a:xfrm>
          <a:custGeom>
            <a:avLst/>
            <a:gdLst>
              <a:gd name="connsiteX0" fmla="*/ 465221 w 1427497"/>
              <a:gd name="connsiteY0" fmla="*/ 0 h 3294056"/>
              <a:gd name="connsiteX1" fmla="*/ 1419727 w 1427497"/>
              <a:gd name="connsiteY1" fmla="*/ 3064042 h 3294056"/>
              <a:gd name="connsiteX2" fmla="*/ 0 w 1427497"/>
              <a:gd name="connsiteY2" fmla="*/ 2839452 h 3294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27497" h="3294056">
                <a:moveTo>
                  <a:pt x="465221" y="0"/>
                </a:moveTo>
                <a:cubicBezTo>
                  <a:pt x="981242" y="1295400"/>
                  <a:pt x="1497264" y="2590800"/>
                  <a:pt x="1419727" y="3064042"/>
                </a:cubicBezTo>
                <a:cubicBezTo>
                  <a:pt x="1342190" y="3537284"/>
                  <a:pt x="671095" y="3188368"/>
                  <a:pt x="0" y="2839452"/>
                </a:cubicBezTo>
              </a:path>
            </a:pathLst>
          </a:cu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9" name="Titolo 1">
            <a:extLst>
              <a:ext uri="{FF2B5EF4-FFF2-40B4-BE49-F238E27FC236}">
                <a16:creationId xmlns:a16="http://schemas.microsoft.com/office/drawing/2014/main" id="{FB7DC02B-D3B9-5249-0CCD-02CE66B12BA2}"/>
              </a:ext>
            </a:extLst>
          </p:cNvPr>
          <p:cNvSpPr txBox="1">
            <a:spLocks/>
          </p:cNvSpPr>
          <p:nvPr/>
        </p:nvSpPr>
        <p:spPr>
          <a:xfrm rot="18830070">
            <a:off x="324713" y="4765797"/>
            <a:ext cx="1354146" cy="32326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1600" i="1" dirty="0"/>
              <a:t>Esperienza Passata</a:t>
            </a:r>
          </a:p>
        </p:txBody>
      </p:sp>
      <p:cxnSp>
        <p:nvCxnSpPr>
          <p:cNvPr id="71" name="Connettore 2 70">
            <a:extLst>
              <a:ext uri="{FF2B5EF4-FFF2-40B4-BE49-F238E27FC236}">
                <a16:creationId xmlns:a16="http://schemas.microsoft.com/office/drawing/2014/main" id="{6F4C510B-0F70-9A1C-1C18-4376E0A3FA08}"/>
              </a:ext>
            </a:extLst>
          </p:cNvPr>
          <p:cNvCxnSpPr>
            <a:cxnSpLocks/>
          </p:cNvCxnSpPr>
          <p:nvPr/>
        </p:nvCxnSpPr>
        <p:spPr>
          <a:xfrm flipV="1">
            <a:off x="617621" y="4475747"/>
            <a:ext cx="962526" cy="9785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itolo 1">
            <a:extLst>
              <a:ext uri="{FF2B5EF4-FFF2-40B4-BE49-F238E27FC236}">
                <a16:creationId xmlns:a16="http://schemas.microsoft.com/office/drawing/2014/main" id="{72BA6610-7BCD-7993-0B2C-30FBC181B1F0}"/>
              </a:ext>
            </a:extLst>
          </p:cNvPr>
          <p:cNvSpPr txBox="1">
            <a:spLocks/>
          </p:cNvSpPr>
          <p:nvPr/>
        </p:nvSpPr>
        <p:spPr>
          <a:xfrm rot="2516801">
            <a:off x="2875407" y="4894132"/>
            <a:ext cx="1354146" cy="32326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1600" i="1" dirty="0"/>
              <a:t>Azioni</a:t>
            </a:r>
          </a:p>
        </p:txBody>
      </p:sp>
      <p:cxnSp>
        <p:nvCxnSpPr>
          <p:cNvPr id="78" name="Connettore 2 77">
            <a:extLst>
              <a:ext uri="{FF2B5EF4-FFF2-40B4-BE49-F238E27FC236}">
                <a16:creationId xmlns:a16="http://schemas.microsoft.com/office/drawing/2014/main" id="{55BBDE10-03D9-143D-9202-BF5343451BB6}"/>
              </a:ext>
            </a:extLst>
          </p:cNvPr>
          <p:cNvCxnSpPr>
            <a:cxnSpLocks/>
          </p:cNvCxnSpPr>
          <p:nvPr/>
        </p:nvCxnSpPr>
        <p:spPr>
          <a:xfrm>
            <a:off x="3200400" y="4828674"/>
            <a:ext cx="617621" cy="59355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5" name="Gruppo 84">
            <a:extLst>
              <a:ext uri="{FF2B5EF4-FFF2-40B4-BE49-F238E27FC236}">
                <a16:creationId xmlns:a16="http://schemas.microsoft.com/office/drawing/2014/main" id="{FF30CB07-19E2-BBE6-5908-56C96BA81DE0}"/>
              </a:ext>
            </a:extLst>
          </p:cNvPr>
          <p:cNvGrpSpPr/>
          <p:nvPr/>
        </p:nvGrpSpPr>
        <p:grpSpPr>
          <a:xfrm rot="16200000">
            <a:off x="5614736" y="5053262"/>
            <a:ext cx="770026" cy="1050758"/>
            <a:chOff x="5133474" y="3007895"/>
            <a:chExt cx="986589" cy="1981200"/>
          </a:xfrm>
        </p:grpSpPr>
        <p:sp>
          <p:nvSpPr>
            <p:cNvPr id="86" name="Freccia a gallone 85">
              <a:extLst>
                <a:ext uri="{FF2B5EF4-FFF2-40B4-BE49-F238E27FC236}">
                  <a16:creationId xmlns:a16="http://schemas.microsoft.com/office/drawing/2014/main" id="{13840DE7-B6C0-C9AB-B703-51A2590B26C5}"/>
                </a:ext>
              </a:extLst>
            </p:cNvPr>
            <p:cNvSpPr/>
            <p:nvPr/>
          </p:nvSpPr>
          <p:spPr>
            <a:xfrm>
              <a:off x="5133474" y="3007895"/>
              <a:ext cx="561473" cy="1981200"/>
            </a:xfrm>
            <a:prstGeom prst="chevron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  <p:sp>
          <p:nvSpPr>
            <p:cNvPr id="87" name="Freccia a gallone 86">
              <a:extLst>
                <a:ext uri="{FF2B5EF4-FFF2-40B4-BE49-F238E27FC236}">
                  <a16:creationId xmlns:a16="http://schemas.microsoft.com/office/drawing/2014/main" id="{836F6E90-6EF2-517F-F70C-18AF58D012C2}"/>
                </a:ext>
              </a:extLst>
            </p:cNvPr>
            <p:cNvSpPr/>
            <p:nvPr/>
          </p:nvSpPr>
          <p:spPr>
            <a:xfrm>
              <a:off x="5438274" y="3120190"/>
              <a:ext cx="497305" cy="1732546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  <p:sp>
          <p:nvSpPr>
            <p:cNvPr id="88" name="Freccia a gallone 87">
              <a:extLst>
                <a:ext uri="{FF2B5EF4-FFF2-40B4-BE49-F238E27FC236}">
                  <a16:creationId xmlns:a16="http://schemas.microsoft.com/office/drawing/2014/main" id="{B61F5894-6BAA-EB52-39D9-9D76CAC9F105}"/>
                </a:ext>
              </a:extLst>
            </p:cNvPr>
            <p:cNvSpPr/>
            <p:nvPr/>
          </p:nvSpPr>
          <p:spPr>
            <a:xfrm>
              <a:off x="5710988" y="3192378"/>
              <a:ext cx="409075" cy="1612231"/>
            </a:xfrm>
            <a:prstGeom prst="chevron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83088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437FF-7D67-AD82-3B2F-44A0BC5D3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C43ED1F-D9F4-EC87-111A-A003764D1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021" y="584400"/>
            <a:ext cx="11340000" cy="432000"/>
          </a:xfrm>
        </p:spPr>
        <p:txBody>
          <a:bodyPr rtlCol="0"/>
          <a:lstStyle/>
          <a:p>
            <a:pPr rtl="0"/>
            <a:r>
              <a:rPr lang="it-IT" dirty="0"/>
              <a:t>AI Agent in azione : un esempio </a:t>
            </a:r>
          </a:p>
        </p:txBody>
      </p:sp>
      <p:sp>
        <p:nvSpPr>
          <p:cNvPr id="12" name="Rettangolo 11" descr="Blocco in evidenza a sinistra">
            <a:extLst>
              <a:ext uri="{FF2B5EF4-FFF2-40B4-BE49-F238E27FC236}">
                <a16:creationId xmlns:a16="http://schemas.microsoft.com/office/drawing/2014/main" id="{CF4E2190-0D45-19BA-01DD-A7689B445C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1799" y="472043"/>
            <a:ext cx="1984175" cy="11482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it-IT" dirty="0"/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D3488B85-7B43-CE06-6779-C1E22C331E6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16</a:t>
            </a:fld>
            <a:endParaRPr lang="it-IT" dirty="0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6C4C923D-3A9D-9672-26A2-815ABD7B3024}"/>
              </a:ext>
            </a:extLst>
          </p:cNvPr>
          <p:cNvSpPr/>
          <p:nvPr/>
        </p:nvSpPr>
        <p:spPr>
          <a:xfrm>
            <a:off x="521368" y="1307432"/>
            <a:ext cx="11534274" cy="978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D4D237C8-A8E5-4830-6E65-0357BF360D8C}"/>
              </a:ext>
            </a:extLst>
          </p:cNvPr>
          <p:cNvSpPr/>
          <p:nvPr/>
        </p:nvSpPr>
        <p:spPr>
          <a:xfrm>
            <a:off x="414711" y="1227221"/>
            <a:ext cx="11368215" cy="639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dirty="0">
                <a:solidFill>
                  <a:schemeClr val="tx1"/>
                </a:solidFill>
              </a:rPr>
              <a:t>Un AI Agent è in grado di gestire in autonomia un’intera interazione: </a:t>
            </a:r>
            <a:r>
              <a:rPr lang="it-IT" b="1" dirty="0">
                <a:solidFill>
                  <a:schemeClr val="tx1"/>
                </a:solidFill>
              </a:rPr>
              <a:t>comprende la richiesta</a:t>
            </a:r>
            <a:r>
              <a:rPr lang="it-IT" dirty="0">
                <a:solidFill>
                  <a:schemeClr val="tx1"/>
                </a:solidFill>
              </a:rPr>
              <a:t>, </a:t>
            </a:r>
            <a:r>
              <a:rPr lang="it-IT" b="1" dirty="0">
                <a:solidFill>
                  <a:schemeClr val="tx1"/>
                </a:solidFill>
              </a:rPr>
              <a:t>consulta le fonti rilevanti</a:t>
            </a:r>
            <a:r>
              <a:rPr lang="it-IT" dirty="0">
                <a:solidFill>
                  <a:schemeClr val="tx1"/>
                </a:solidFill>
              </a:rPr>
              <a:t> e </a:t>
            </a:r>
            <a:r>
              <a:rPr lang="it-IT" b="1" dirty="0">
                <a:solidFill>
                  <a:schemeClr val="tx1"/>
                </a:solidFill>
              </a:rPr>
              <a:t>produce una risposta mirata</a:t>
            </a:r>
            <a:r>
              <a:rPr lang="it-IT" dirty="0">
                <a:solidFill>
                  <a:schemeClr val="tx1"/>
                </a:solidFill>
              </a:rPr>
              <a:t>, adattandosi al contesto e all’obiettivo</a:t>
            </a:r>
            <a:endParaRPr lang="it-IT" b="1" dirty="0">
              <a:solidFill>
                <a:schemeClr val="tx1"/>
              </a:solidFill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B269DF4-AD64-F923-4387-F1B05F32245D}"/>
              </a:ext>
            </a:extLst>
          </p:cNvPr>
          <p:cNvSpPr/>
          <p:nvPr/>
        </p:nvSpPr>
        <p:spPr>
          <a:xfrm>
            <a:off x="0" y="5276126"/>
            <a:ext cx="1203158" cy="409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6" name="Connettore diritto 15">
            <a:extLst>
              <a:ext uri="{FF2B5EF4-FFF2-40B4-BE49-F238E27FC236}">
                <a16:creationId xmlns:a16="http://schemas.microsoft.com/office/drawing/2014/main" id="{D216ECD5-D35B-81A1-EA70-E735B3E8171C}"/>
              </a:ext>
            </a:extLst>
          </p:cNvPr>
          <p:cNvCxnSpPr>
            <a:cxnSpLocks/>
          </p:cNvCxnSpPr>
          <p:nvPr/>
        </p:nvCxnSpPr>
        <p:spPr>
          <a:xfrm>
            <a:off x="6986336" y="2852783"/>
            <a:ext cx="0" cy="41178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Elemento grafico 16" descr="Badge 1 con riempimento a tinta unita">
            <a:extLst>
              <a:ext uri="{FF2B5EF4-FFF2-40B4-BE49-F238E27FC236}">
                <a16:creationId xmlns:a16="http://schemas.microsoft.com/office/drawing/2014/main" id="{48205C15-91BE-0F0C-C3B5-951E757F0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13620" y="2363499"/>
            <a:ext cx="545431" cy="545431"/>
          </a:xfrm>
          <a:prstGeom prst="rect">
            <a:avLst/>
          </a:prstGeom>
        </p:spPr>
      </p:pic>
      <p:pic>
        <p:nvPicPr>
          <p:cNvPr id="18" name="Elemento grafico 17" descr="Badge con riempimento a tinta unita">
            <a:extLst>
              <a:ext uri="{FF2B5EF4-FFF2-40B4-BE49-F238E27FC236}">
                <a16:creationId xmlns:a16="http://schemas.microsoft.com/office/drawing/2014/main" id="{08BE34DD-ABED-B8D6-ED8F-EC7F67716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29663" y="3196385"/>
            <a:ext cx="547200" cy="547200"/>
          </a:xfrm>
          <a:prstGeom prst="rect">
            <a:avLst/>
          </a:prstGeom>
        </p:spPr>
      </p:pic>
      <p:pic>
        <p:nvPicPr>
          <p:cNvPr id="19" name="Elemento grafico 18" descr="Badge 3 con riempimento a tinta unita">
            <a:extLst>
              <a:ext uri="{FF2B5EF4-FFF2-40B4-BE49-F238E27FC236}">
                <a16:creationId xmlns:a16="http://schemas.microsoft.com/office/drawing/2014/main" id="{5AF7BB4E-80BD-E601-0532-164318442F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37684" y="4022554"/>
            <a:ext cx="547200" cy="547200"/>
          </a:xfrm>
          <a:prstGeom prst="rect">
            <a:avLst/>
          </a:prstGeom>
        </p:spPr>
      </p:pic>
      <p:sp>
        <p:nvSpPr>
          <p:cNvPr id="22" name="Rettangolo 21">
            <a:extLst>
              <a:ext uri="{FF2B5EF4-FFF2-40B4-BE49-F238E27FC236}">
                <a16:creationId xmlns:a16="http://schemas.microsoft.com/office/drawing/2014/main" id="{7FEC55CD-F922-423E-062A-C6A003DDB24B}"/>
              </a:ext>
            </a:extLst>
          </p:cNvPr>
          <p:cNvSpPr/>
          <p:nvPr/>
        </p:nvSpPr>
        <p:spPr>
          <a:xfrm>
            <a:off x="7208541" y="2485225"/>
            <a:ext cx="4750847" cy="351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1200" b="1" dirty="0">
                <a:solidFill>
                  <a:schemeClr val="tx1"/>
                </a:solidFill>
              </a:rPr>
              <a:t>Legge e interpreta le mail </a:t>
            </a:r>
            <a:r>
              <a:rPr lang="it-IT" sz="1200" dirty="0">
                <a:solidFill>
                  <a:schemeClr val="tx1"/>
                </a:solidFill>
              </a:rPr>
              <a:t>(analizza il contenuto, intento e tono del messaggio ricevuto)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87C2F096-0025-7558-1873-1EA4F85AB840}"/>
              </a:ext>
            </a:extLst>
          </p:cNvPr>
          <p:cNvSpPr/>
          <p:nvPr/>
        </p:nvSpPr>
        <p:spPr>
          <a:xfrm>
            <a:off x="7256668" y="3287330"/>
            <a:ext cx="4750847" cy="351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1200" b="1" dirty="0">
                <a:solidFill>
                  <a:schemeClr val="tx1"/>
                </a:solidFill>
              </a:rPr>
              <a:t>Identifica cosa serve sapere </a:t>
            </a:r>
            <a:r>
              <a:rPr lang="it-IT" sz="1200" dirty="0">
                <a:solidFill>
                  <a:schemeClr val="tx1"/>
                </a:solidFill>
              </a:rPr>
              <a:t>(capisce quali informazioni sono necessarie per rispondere)</a:t>
            </a:r>
          </a:p>
        </p:txBody>
      </p:sp>
      <p:cxnSp>
        <p:nvCxnSpPr>
          <p:cNvPr id="24" name="Connettore diritto 23">
            <a:extLst>
              <a:ext uri="{FF2B5EF4-FFF2-40B4-BE49-F238E27FC236}">
                <a16:creationId xmlns:a16="http://schemas.microsoft.com/office/drawing/2014/main" id="{B02AA50F-5111-3CA9-4C5D-04E03F2985B9}"/>
              </a:ext>
            </a:extLst>
          </p:cNvPr>
          <p:cNvCxnSpPr>
            <a:cxnSpLocks/>
          </p:cNvCxnSpPr>
          <p:nvPr/>
        </p:nvCxnSpPr>
        <p:spPr>
          <a:xfrm>
            <a:off x="6994357" y="3686973"/>
            <a:ext cx="0" cy="41178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ttangolo 24">
            <a:extLst>
              <a:ext uri="{FF2B5EF4-FFF2-40B4-BE49-F238E27FC236}">
                <a16:creationId xmlns:a16="http://schemas.microsoft.com/office/drawing/2014/main" id="{156E57BE-DC7C-B1CB-876A-E0FCD7F9C530}"/>
              </a:ext>
            </a:extLst>
          </p:cNvPr>
          <p:cNvSpPr/>
          <p:nvPr/>
        </p:nvSpPr>
        <p:spPr>
          <a:xfrm>
            <a:off x="7304795" y="4995815"/>
            <a:ext cx="4750847" cy="351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1200" b="1" dirty="0">
                <a:solidFill>
                  <a:schemeClr val="tx1"/>
                </a:solidFill>
              </a:rPr>
              <a:t>Formula una risposta coerente e personalizzata </a:t>
            </a:r>
            <a:r>
              <a:rPr lang="it-IT" sz="1200" dirty="0">
                <a:solidFill>
                  <a:schemeClr val="tx1"/>
                </a:solidFill>
              </a:rPr>
              <a:t>(redige un messaggio preciso, allineato al contesto e al tono della comunicazione)</a:t>
            </a:r>
          </a:p>
        </p:txBody>
      </p:sp>
      <p:cxnSp>
        <p:nvCxnSpPr>
          <p:cNvPr id="26" name="Connettore diritto 25">
            <a:extLst>
              <a:ext uri="{FF2B5EF4-FFF2-40B4-BE49-F238E27FC236}">
                <a16:creationId xmlns:a16="http://schemas.microsoft.com/office/drawing/2014/main" id="{438B01C2-9504-F96D-C643-86CB331A2618}"/>
              </a:ext>
            </a:extLst>
          </p:cNvPr>
          <p:cNvCxnSpPr>
            <a:cxnSpLocks/>
          </p:cNvCxnSpPr>
          <p:nvPr/>
        </p:nvCxnSpPr>
        <p:spPr>
          <a:xfrm>
            <a:off x="7002378" y="4505120"/>
            <a:ext cx="0" cy="41178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Elemento grafico 27" descr="Badge 4 con riempimento a tinta unita">
            <a:extLst>
              <a:ext uri="{FF2B5EF4-FFF2-40B4-BE49-F238E27FC236}">
                <a16:creationId xmlns:a16="http://schemas.microsoft.com/office/drawing/2014/main" id="{A92903D7-8E1D-9FB7-B5AF-DB785F7FE55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745706" y="4864765"/>
            <a:ext cx="547200" cy="547200"/>
          </a:xfrm>
          <a:prstGeom prst="rect">
            <a:avLst/>
          </a:prstGeom>
        </p:spPr>
      </p:pic>
      <p:sp>
        <p:nvSpPr>
          <p:cNvPr id="29" name="Rettangolo 28">
            <a:extLst>
              <a:ext uri="{FF2B5EF4-FFF2-40B4-BE49-F238E27FC236}">
                <a16:creationId xmlns:a16="http://schemas.microsoft.com/office/drawing/2014/main" id="{97696D63-8A9E-83B4-10C8-184CC31B42F6}"/>
              </a:ext>
            </a:extLst>
          </p:cNvPr>
          <p:cNvSpPr/>
          <p:nvPr/>
        </p:nvSpPr>
        <p:spPr>
          <a:xfrm>
            <a:off x="7272710" y="4129540"/>
            <a:ext cx="4750847" cy="351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1200" b="1" dirty="0">
                <a:solidFill>
                  <a:schemeClr val="tx1"/>
                </a:solidFill>
              </a:rPr>
              <a:t>Cerca nei dati aziendali </a:t>
            </a:r>
            <a:r>
              <a:rPr lang="it-IT" sz="1200" dirty="0">
                <a:solidFill>
                  <a:schemeClr val="tx1"/>
                </a:solidFill>
              </a:rPr>
              <a:t>(consulta database interni. FAQ storico o strumenti esterni)</a:t>
            </a: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50D5F42B-5585-E4CD-5072-8C755EE63BF3}"/>
              </a:ext>
            </a:extLst>
          </p:cNvPr>
          <p:cNvSpPr/>
          <p:nvPr/>
        </p:nvSpPr>
        <p:spPr>
          <a:xfrm>
            <a:off x="0" y="5013158"/>
            <a:ext cx="5927558" cy="633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Elemento grafico 3" descr="Utente con riempimento a tinta unita">
            <a:extLst>
              <a:ext uri="{FF2B5EF4-FFF2-40B4-BE49-F238E27FC236}">
                <a16:creationId xmlns:a16="http://schemas.microsoft.com/office/drawing/2014/main" id="{F40C1292-19C0-4E58-7480-F274B71702C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83894" y="5257797"/>
            <a:ext cx="826169" cy="826169"/>
          </a:xfrm>
          <a:prstGeom prst="rect">
            <a:avLst/>
          </a:prstGeom>
        </p:spPr>
      </p:pic>
      <p:cxnSp>
        <p:nvCxnSpPr>
          <p:cNvPr id="10" name="Connettore a gomito 9">
            <a:extLst>
              <a:ext uri="{FF2B5EF4-FFF2-40B4-BE49-F238E27FC236}">
                <a16:creationId xmlns:a16="http://schemas.microsoft.com/office/drawing/2014/main" id="{3BE49268-E82E-4939-59F8-974B43E25F72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1592180" y="5065295"/>
            <a:ext cx="617622" cy="1"/>
          </a:xfrm>
          <a:prstGeom prst="bentConnector3">
            <a:avLst>
              <a:gd name="adj1" fmla="val 50000"/>
            </a:avLst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Cilindro 74">
            <a:extLst>
              <a:ext uri="{FF2B5EF4-FFF2-40B4-BE49-F238E27FC236}">
                <a16:creationId xmlns:a16="http://schemas.microsoft.com/office/drawing/2014/main" id="{FF00190D-D961-5E00-CAA7-A84A7E91B89E}"/>
              </a:ext>
            </a:extLst>
          </p:cNvPr>
          <p:cNvSpPr/>
          <p:nvPr/>
        </p:nvSpPr>
        <p:spPr>
          <a:xfrm>
            <a:off x="1604211" y="3641559"/>
            <a:ext cx="641684" cy="786064"/>
          </a:xfrm>
          <a:prstGeom prst="ca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9" name="Titolo 1">
            <a:extLst>
              <a:ext uri="{FF2B5EF4-FFF2-40B4-BE49-F238E27FC236}">
                <a16:creationId xmlns:a16="http://schemas.microsoft.com/office/drawing/2014/main" id="{1FA534B9-F5CF-96E4-C5C6-13572088C713}"/>
              </a:ext>
            </a:extLst>
          </p:cNvPr>
          <p:cNvSpPr txBox="1">
            <a:spLocks/>
          </p:cNvSpPr>
          <p:nvPr/>
        </p:nvSpPr>
        <p:spPr>
          <a:xfrm>
            <a:off x="1060021" y="5919317"/>
            <a:ext cx="1658244" cy="42587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1800" b="0" i="1" dirty="0">
                <a:latin typeface="+mn-lt"/>
              </a:rPr>
              <a:t>Scrivere la mail</a:t>
            </a:r>
          </a:p>
        </p:txBody>
      </p:sp>
      <p:sp>
        <p:nvSpPr>
          <p:cNvPr id="80" name="Titolo 1">
            <a:extLst>
              <a:ext uri="{FF2B5EF4-FFF2-40B4-BE49-F238E27FC236}">
                <a16:creationId xmlns:a16="http://schemas.microsoft.com/office/drawing/2014/main" id="{D2E1B6E0-A99B-8122-67F3-15524F3EEEBE}"/>
              </a:ext>
            </a:extLst>
          </p:cNvPr>
          <p:cNvSpPr txBox="1">
            <a:spLocks/>
          </p:cNvSpPr>
          <p:nvPr/>
        </p:nvSpPr>
        <p:spPr>
          <a:xfrm>
            <a:off x="915642" y="4363232"/>
            <a:ext cx="1859641" cy="42587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1800" b="0" i="1" dirty="0">
                <a:latin typeface="+mn-lt"/>
              </a:rPr>
              <a:t>Cerca nei dati aziendali</a:t>
            </a:r>
          </a:p>
        </p:txBody>
      </p:sp>
      <p:cxnSp>
        <p:nvCxnSpPr>
          <p:cNvPr id="81" name="Connettore a gomito 80">
            <a:extLst>
              <a:ext uri="{FF2B5EF4-FFF2-40B4-BE49-F238E27FC236}">
                <a16:creationId xmlns:a16="http://schemas.microsoft.com/office/drawing/2014/main" id="{2125D96C-5A1B-7445-43C3-DC17BCB94F09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1608223" y="3332747"/>
            <a:ext cx="617622" cy="1"/>
          </a:xfrm>
          <a:prstGeom prst="bentConnector3">
            <a:avLst>
              <a:gd name="adj1" fmla="val 50000"/>
            </a:avLst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3" name="Elemento grafico 82" descr="Posta elettronica con riempimento a tinta unita">
            <a:extLst>
              <a:ext uri="{FF2B5EF4-FFF2-40B4-BE49-F238E27FC236}">
                <a16:creationId xmlns:a16="http://schemas.microsoft.com/office/drawing/2014/main" id="{1CE8C3BB-4247-C55C-030C-F99A03FB666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548063" y="2041356"/>
            <a:ext cx="705853" cy="705853"/>
          </a:xfrm>
          <a:prstGeom prst="rect">
            <a:avLst/>
          </a:prstGeom>
        </p:spPr>
      </p:pic>
      <p:sp>
        <p:nvSpPr>
          <p:cNvPr id="84" name="Titolo 1">
            <a:extLst>
              <a:ext uri="{FF2B5EF4-FFF2-40B4-BE49-F238E27FC236}">
                <a16:creationId xmlns:a16="http://schemas.microsoft.com/office/drawing/2014/main" id="{B5F1748E-DE73-9673-E306-5EEA39E1EE9F}"/>
              </a:ext>
            </a:extLst>
          </p:cNvPr>
          <p:cNvSpPr txBox="1">
            <a:spLocks/>
          </p:cNvSpPr>
          <p:nvPr/>
        </p:nvSpPr>
        <p:spPr>
          <a:xfrm>
            <a:off x="538653" y="2686832"/>
            <a:ext cx="2854253" cy="42587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1800" b="0" i="1" dirty="0">
                <a:latin typeface="+mn-lt"/>
              </a:rPr>
              <a:t>Formula una risposta personalizzata </a:t>
            </a:r>
          </a:p>
        </p:txBody>
      </p:sp>
      <p:grpSp>
        <p:nvGrpSpPr>
          <p:cNvPr id="85" name="Gruppo 84">
            <a:extLst>
              <a:ext uri="{FF2B5EF4-FFF2-40B4-BE49-F238E27FC236}">
                <a16:creationId xmlns:a16="http://schemas.microsoft.com/office/drawing/2014/main" id="{C5BA6AC5-6E89-8416-BDCE-305A41D8E0B4}"/>
              </a:ext>
            </a:extLst>
          </p:cNvPr>
          <p:cNvGrpSpPr/>
          <p:nvPr/>
        </p:nvGrpSpPr>
        <p:grpSpPr>
          <a:xfrm rot="16200000">
            <a:off x="5614736" y="5053262"/>
            <a:ext cx="770026" cy="1050758"/>
            <a:chOff x="5133474" y="3007895"/>
            <a:chExt cx="986589" cy="1981200"/>
          </a:xfrm>
        </p:grpSpPr>
        <p:sp>
          <p:nvSpPr>
            <p:cNvPr id="86" name="Freccia a gallone 85">
              <a:extLst>
                <a:ext uri="{FF2B5EF4-FFF2-40B4-BE49-F238E27FC236}">
                  <a16:creationId xmlns:a16="http://schemas.microsoft.com/office/drawing/2014/main" id="{75110A59-D615-1181-C81F-76910AE1CC7E}"/>
                </a:ext>
              </a:extLst>
            </p:cNvPr>
            <p:cNvSpPr/>
            <p:nvPr/>
          </p:nvSpPr>
          <p:spPr>
            <a:xfrm>
              <a:off x="5133474" y="3007895"/>
              <a:ext cx="561473" cy="1981200"/>
            </a:xfrm>
            <a:prstGeom prst="chevron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  <p:sp>
          <p:nvSpPr>
            <p:cNvPr id="87" name="Freccia a gallone 86">
              <a:extLst>
                <a:ext uri="{FF2B5EF4-FFF2-40B4-BE49-F238E27FC236}">
                  <a16:creationId xmlns:a16="http://schemas.microsoft.com/office/drawing/2014/main" id="{855D96FC-0053-5372-BC99-610363A9E2A6}"/>
                </a:ext>
              </a:extLst>
            </p:cNvPr>
            <p:cNvSpPr/>
            <p:nvPr/>
          </p:nvSpPr>
          <p:spPr>
            <a:xfrm>
              <a:off x="5438274" y="3120190"/>
              <a:ext cx="497305" cy="1732546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  <p:sp>
          <p:nvSpPr>
            <p:cNvPr id="88" name="Freccia a gallone 87">
              <a:extLst>
                <a:ext uri="{FF2B5EF4-FFF2-40B4-BE49-F238E27FC236}">
                  <a16:creationId xmlns:a16="http://schemas.microsoft.com/office/drawing/2014/main" id="{B05AD189-04E9-5E07-F37A-526E4D9AF8A4}"/>
                </a:ext>
              </a:extLst>
            </p:cNvPr>
            <p:cNvSpPr/>
            <p:nvPr/>
          </p:nvSpPr>
          <p:spPr>
            <a:xfrm>
              <a:off x="5710988" y="3192378"/>
              <a:ext cx="409075" cy="1612231"/>
            </a:xfrm>
            <a:prstGeom prst="chevron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29329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E1A70-27B0-6B0E-0778-6229F395A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524AA904-CB7A-2B24-BC20-66C92B932362}"/>
              </a:ext>
            </a:extLst>
          </p:cNvPr>
          <p:cNvSpPr/>
          <p:nvPr/>
        </p:nvSpPr>
        <p:spPr>
          <a:xfrm>
            <a:off x="0" y="5486399"/>
            <a:ext cx="7339263" cy="84221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1. </a:t>
            </a:r>
          </a:p>
        </p:txBody>
      </p:sp>
      <p:sp>
        <p:nvSpPr>
          <p:cNvPr id="26" name="Titolo 2">
            <a:extLst>
              <a:ext uri="{FF2B5EF4-FFF2-40B4-BE49-F238E27FC236}">
                <a16:creationId xmlns:a16="http://schemas.microsoft.com/office/drawing/2014/main" id="{524874C9-C7A3-5802-1508-3DD325290532}"/>
              </a:ext>
            </a:extLst>
          </p:cNvPr>
          <p:cNvSpPr txBox="1">
            <a:spLocks/>
          </p:cNvSpPr>
          <p:nvPr/>
        </p:nvSpPr>
        <p:spPr>
          <a:xfrm>
            <a:off x="0" y="5562274"/>
            <a:ext cx="7852611" cy="798421"/>
          </a:xfrm>
          <a:prstGeom prst="rect">
            <a:avLst/>
          </a:prstGeo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4800" b="1" kern="12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4000" dirty="0"/>
          </a:p>
        </p:txBody>
      </p:sp>
      <p:cxnSp>
        <p:nvCxnSpPr>
          <p:cNvPr id="25" name="Connettore diritto 24">
            <a:extLst>
              <a:ext uri="{FF2B5EF4-FFF2-40B4-BE49-F238E27FC236}">
                <a16:creationId xmlns:a16="http://schemas.microsoft.com/office/drawing/2014/main" id="{CDA3D80F-FE35-6930-B183-822C2404108C}"/>
              </a:ext>
            </a:extLst>
          </p:cNvPr>
          <p:cNvCxnSpPr/>
          <p:nvPr/>
        </p:nvCxnSpPr>
        <p:spPr>
          <a:xfrm>
            <a:off x="272716" y="1556084"/>
            <a:ext cx="0" cy="641684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EEE7FBD-843D-646C-6795-7A576CB0C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it-IT" smtClean="0"/>
              <a:pPr rtl="0"/>
              <a:t>17</a:t>
            </a:fld>
            <a:endParaRPr lang="it-IT" dirty="0"/>
          </a:p>
        </p:txBody>
      </p:sp>
      <p:sp>
        <p:nvSpPr>
          <p:cNvPr id="7" name="Titolo 2">
            <a:extLst>
              <a:ext uri="{FF2B5EF4-FFF2-40B4-BE49-F238E27FC236}">
                <a16:creationId xmlns:a16="http://schemas.microsoft.com/office/drawing/2014/main" id="{1EE7CDCC-B66E-D6C3-A022-77FC5122DB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369050"/>
          </a:xfrm>
        </p:spPr>
        <p:txBody>
          <a:bodyPr rtlCol="0"/>
          <a:lstStyle/>
          <a:p>
            <a:pPr algn="l" rtl="0">
              <a:lnSpc>
                <a:spcPct val="90000"/>
              </a:lnSpc>
            </a:pPr>
            <a:br>
              <a:rPr lang="it-IT" sz="4400" b="0" dirty="0">
                <a:solidFill>
                  <a:srgbClr val="000000"/>
                </a:solidFill>
              </a:rPr>
            </a:br>
            <a:br>
              <a:rPr lang="it-IT" sz="2000" b="0" dirty="0">
                <a:solidFill>
                  <a:srgbClr val="000000"/>
                </a:solidFill>
              </a:rPr>
            </a:br>
            <a:endParaRPr lang="it-IT" sz="440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8845F88C-DDAD-A605-A086-36C6984223F2}"/>
              </a:ext>
            </a:extLst>
          </p:cNvPr>
          <p:cNvSpPr/>
          <p:nvPr/>
        </p:nvSpPr>
        <p:spPr>
          <a:xfrm>
            <a:off x="256674" y="1050758"/>
            <a:ext cx="11462084" cy="46040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9" name="Immagine 28" descr="Immagine che contiene Viso umano, concerto, persona, microfono&#10;&#10;Il contenuto generato dall'IA potrebbe non essere corretto.">
            <a:extLst>
              <a:ext uri="{FF2B5EF4-FFF2-40B4-BE49-F238E27FC236}">
                <a16:creationId xmlns:a16="http://schemas.microsoft.com/office/drawing/2014/main" id="{69119CE2-F6D2-29E1-AA7A-A3444977EF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37540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054E77CD-8CD8-B0D4-68E8-36EA023E92DE}"/>
              </a:ext>
            </a:extLst>
          </p:cNvPr>
          <p:cNvSpPr/>
          <p:nvPr/>
        </p:nvSpPr>
        <p:spPr>
          <a:xfrm>
            <a:off x="3184358" y="2414337"/>
            <a:ext cx="8823159" cy="17084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4000" b="1" dirty="0">
                <a:latin typeface="+mj-lt"/>
              </a:rPr>
              <a:t> Modelli Large vs Modelli Quantizzati</a:t>
            </a:r>
          </a:p>
        </p:txBody>
      </p:sp>
      <p:pic>
        <p:nvPicPr>
          <p:cNvPr id="3" name="Elemento grafico 2" descr="Badge 4 con riempimento a tinta unita">
            <a:extLst>
              <a:ext uri="{FF2B5EF4-FFF2-40B4-BE49-F238E27FC236}">
                <a16:creationId xmlns:a16="http://schemas.microsoft.com/office/drawing/2014/main" id="{EAB65BE1-A502-3849-FFB9-1A2E32B556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547200" cy="54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4559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1C34A1-F021-0494-8316-A5D50BD6A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B75111C-A60A-7FD1-8F90-E82E3BB44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021" y="584400"/>
            <a:ext cx="11340000" cy="432000"/>
          </a:xfrm>
        </p:spPr>
        <p:txBody>
          <a:bodyPr rtlCol="0"/>
          <a:lstStyle/>
          <a:p>
            <a:pPr rtl="0"/>
            <a:r>
              <a:rPr lang="it-IT" dirty="0"/>
              <a:t>Dagli LLM alla Quantizzazione</a:t>
            </a:r>
          </a:p>
        </p:txBody>
      </p:sp>
      <p:sp>
        <p:nvSpPr>
          <p:cNvPr id="12" name="Rettangolo 11" descr="Blocco in evidenza a sinistra">
            <a:extLst>
              <a:ext uri="{FF2B5EF4-FFF2-40B4-BE49-F238E27FC236}">
                <a16:creationId xmlns:a16="http://schemas.microsoft.com/office/drawing/2014/main" id="{BC0E2189-94AC-1623-B74C-2F2B4781D2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1799" y="472043"/>
            <a:ext cx="1984175" cy="11482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it-IT" dirty="0"/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75791882-059C-D672-78EF-BBFF525A5C1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18</a:t>
            </a:fld>
            <a:endParaRPr lang="it-IT" dirty="0"/>
          </a:p>
        </p:txBody>
      </p:sp>
      <p:cxnSp>
        <p:nvCxnSpPr>
          <p:cNvPr id="6" name="Connettore diritto 5" descr="Divisore diapositiva">
            <a:extLst>
              <a:ext uri="{FF2B5EF4-FFF2-40B4-BE49-F238E27FC236}">
                <a16:creationId xmlns:a16="http://schemas.microsoft.com/office/drawing/2014/main" id="{E4D22C58-D032-1FB3-99E4-B222A8614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28211" y="2286002"/>
            <a:ext cx="553452" cy="95450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ttangolo 20">
            <a:extLst>
              <a:ext uri="{FF2B5EF4-FFF2-40B4-BE49-F238E27FC236}">
                <a16:creationId xmlns:a16="http://schemas.microsoft.com/office/drawing/2014/main" id="{0E83F4F8-0888-D161-DC8E-06B978D7CFCC}"/>
              </a:ext>
            </a:extLst>
          </p:cNvPr>
          <p:cNvSpPr/>
          <p:nvPr/>
        </p:nvSpPr>
        <p:spPr>
          <a:xfrm>
            <a:off x="521368" y="1307432"/>
            <a:ext cx="11534274" cy="978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C1D649A1-ACB0-6309-9842-AD5B2272A1E9}"/>
              </a:ext>
            </a:extLst>
          </p:cNvPr>
          <p:cNvSpPr/>
          <p:nvPr/>
        </p:nvSpPr>
        <p:spPr>
          <a:xfrm>
            <a:off x="414711" y="1227221"/>
            <a:ext cx="11368215" cy="639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dirty="0">
                <a:solidFill>
                  <a:schemeClr val="tx1"/>
                </a:solidFill>
              </a:rPr>
              <a:t>I Large Language Models (LLM) rappresentano lo stato dell’arte nella generazione del linguaggio, ma le loro dimensioni li rendono </a:t>
            </a:r>
            <a:r>
              <a:rPr lang="it-IT" b="1" dirty="0">
                <a:solidFill>
                  <a:schemeClr val="tx1"/>
                </a:solidFill>
              </a:rPr>
              <a:t>difficili da eseguire su larga scala o su dispositivi locali</a:t>
            </a:r>
            <a:r>
              <a:rPr lang="it-IT" dirty="0">
                <a:solidFill>
                  <a:schemeClr val="tx1"/>
                </a:solidFill>
              </a:rPr>
              <a:t>. </a:t>
            </a:r>
            <a:endParaRPr lang="it-IT" b="1" dirty="0">
              <a:solidFill>
                <a:schemeClr val="tx1"/>
              </a:solidFill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0D4A619-FC94-5A55-4961-0A8523DFC4B6}"/>
              </a:ext>
            </a:extLst>
          </p:cNvPr>
          <p:cNvSpPr/>
          <p:nvPr/>
        </p:nvSpPr>
        <p:spPr>
          <a:xfrm>
            <a:off x="0" y="5037224"/>
            <a:ext cx="1203158" cy="409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B6FAC427-FFBA-6718-4029-77DFD4332506}"/>
              </a:ext>
            </a:extLst>
          </p:cNvPr>
          <p:cNvSpPr/>
          <p:nvPr/>
        </p:nvSpPr>
        <p:spPr>
          <a:xfrm>
            <a:off x="360947" y="5205663"/>
            <a:ext cx="4523874" cy="633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7FECABE1-735A-9194-4865-1109A8B9C532}"/>
              </a:ext>
            </a:extLst>
          </p:cNvPr>
          <p:cNvSpPr/>
          <p:nvPr/>
        </p:nvSpPr>
        <p:spPr>
          <a:xfrm>
            <a:off x="0" y="5037221"/>
            <a:ext cx="5927558" cy="633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34" name="Connettore diritto 33" descr="Divisore diapositiva">
            <a:extLst>
              <a:ext uri="{FF2B5EF4-FFF2-40B4-BE49-F238E27FC236}">
                <a16:creationId xmlns:a16="http://schemas.microsoft.com/office/drawing/2014/main" id="{388CC52E-A754-D158-5737-F20A1603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28211" y="2286002"/>
            <a:ext cx="553452" cy="95450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: Rounded Corners 3">
            <a:extLst>
              <a:ext uri="{FF2B5EF4-FFF2-40B4-BE49-F238E27FC236}">
                <a16:creationId xmlns:a16="http://schemas.microsoft.com/office/drawing/2014/main" id="{F095848A-E215-8F92-E640-A7F4D218C68B}"/>
              </a:ext>
            </a:extLst>
          </p:cNvPr>
          <p:cNvSpPr/>
          <p:nvPr/>
        </p:nvSpPr>
        <p:spPr>
          <a:xfrm>
            <a:off x="3074703" y="4630322"/>
            <a:ext cx="1931670" cy="916334"/>
          </a:xfrm>
          <a:prstGeom prst="roundRect">
            <a:avLst>
              <a:gd name="adj" fmla="val 26193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sp>
        <p:nvSpPr>
          <p:cNvPr id="37" name="Rectangle: Rounded Corners 4">
            <a:extLst>
              <a:ext uri="{FF2B5EF4-FFF2-40B4-BE49-F238E27FC236}">
                <a16:creationId xmlns:a16="http://schemas.microsoft.com/office/drawing/2014/main" id="{D8139B98-96D1-1E88-53FC-5BE946E1DD36}"/>
              </a:ext>
            </a:extLst>
          </p:cNvPr>
          <p:cNvSpPr/>
          <p:nvPr/>
        </p:nvSpPr>
        <p:spPr>
          <a:xfrm>
            <a:off x="3211863" y="2065328"/>
            <a:ext cx="1657350" cy="3344169"/>
          </a:xfrm>
          <a:prstGeom prst="roundRect">
            <a:avLst>
              <a:gd name="adj" fmla="val 956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sp>
        <p:nvSpPr>
          <p:cNvPr id="38" name="TextBox 6">
            <a:extLst>
              <a:ext uri="{FF2B5EF4-FFF2-40B4-BE49-F238E27FC236}">
                <a16:creationId xmlns:a16="http://schemas.microsoft.com/office/drawing/2014/main" id="{028DCD1C-9AB2-B103-5D1B-B4F0183A0C81}"/>
              </a:ext>
            </a:extLst>
          </p:cNvPr>
          <p:cNvSpPr txBox="1"/>
          <p:nvPr/>
        </p:nvSpPr>
        <p:spPr>
          <a:xfrm>
            <a:off x="3365065" y="2612018"/>
            <a:ext cx="1383030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 err="1"/>
              <a:t>Troppi</a:t>
            </a:r>
            <a:r>
              <a:rPr lang="en-US" sz="2000" b="1" dirty="0"/>
              <a:t> </a:t>
            </a:r>
            <a:r>
              <a:rPr lang="en-US" sz="2000" b="1" dirty="0" err="1"/>
              <a:t>parametri</a:t>
            </a:r>
            <a:r>
              <a:rPr lang="en-US" sz="2000" b="1" dirty="0"/>
              <a:t> </a:t>
            </a:r>
          </a:p>
        </p:txBody>
      </p:sp>
      <p:sp>
        <p:nvSpPr>
          <p:cNvPr id="39" name="TextBox 7">
            <a:extLst>
              <a:ext uri="{FF2B5EF4-FFF2-40B4-BE49-F238E27FC236}">
                <a16:creationId xmlns:a16="http://schemas.microsoft.com/office/drawing/2014/main" id="{4A59124A-13A8-2045-5872-E158BF9DD211}"/>
              </a:ext>
            </a:extLst>
          </p:cNvPr>
          <p:cNvSpPr txBox="1"/>
          <p:nvPr/>
        </p:nvSpPr>
        <p:spPr>
          <a:xfrm>
            <a:off x="3349023" y="3679114"/>
            <a:ext cx="1383030" cy="181588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600" dirty="0"/>
              <a:t>LLM da </a:t>
            </a:r>
            <a:r>
              <a:rPr lang="it-IT" sz="1600" b="1" dirty="0"/>
              <a:t>decine di miliardi di parametri </a:t>
            </a:r>
            <a:r>
              <a:rPr lang="it-IT" sz="1600" dirty="0"/>
              <a:t>richiedono GPU dedicate e molta RAM</a:t>
            </a:r>
          </a:p>
          <a:p>
            <a:pPr algn="ctr"/>
            <a:endParaRPr lang="en-US" sz="1600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40" name="Straight Connector 8">
            <a:extLst>
              <a:ext uri="{FF2B5EF4-FFF2-40B4-BE49-F238E27FC236}">
                <a16:creationId xmlns:a16="http://schemas.microsoft.com/office/drawing/2014/main" id="{8DE10094-0B21-CAFD-BCB8-F952CC370246}"/>
              </a:ext>
            </a:extLst>
          </p:cNvPr>
          <p:cNvCxnSpPr>
            <a:cxnSpLocks/>
          </p:cNvCxnSpPr>
          <p:nvPr/>
        </p:nvCxnSpPr>
        <p:spPr>
          <a:xfrm>
            <a:off x="3349023" y="3607794"/>
            <a:ext cx="1383030" cy="0"/>
          </a:xfrm>
          <a:prstGeom prst="line">
            <a:avLst/>
          </a:prstGeom>
          <a:ln w="19050" cap="rnd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: Rounded Corners 10">
            <a:extLst>
              <a:ext uri="{FF2B5EF4-FFF2-40B4-BE49-F238E27FC236}">
                <a16:creationId xmlns:a16="http://schemas.microsoft.com/office/drawing/2014/main" id="{535EC9E3-40A6-A974-B770-EB6C3AE26999}"/>
              </a:ext>
            </a:extLst>
          </p:cNvPr>
          <p:cNvSpPr/>
          <p:nvPr/>
        </p:nvSpPr>
        <p:spPr>
          <a:xfrm>
            <a:off x="5194333" y="4630322"/>
            <a:ext cx="1931670" cy="916334"/>
          </a:xfrm>
          <a:prstGeom prst="roundRect">
            <a:avLst>
              <a:gd name="adj" fmla="val 26193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sp>
        <p:nvSpPr>
          <p:cNvPr id="42" name="Rectangle: Rounded Corners 11">
            <a:extLst>
              <a:ext uri="{FF2B5EF4-FFF2-40B4-BE49-F238E27FC236}">
                <a16:creationId xmlns:a16="http://schemas.microsoft.com/office/drawing/2014/main" id="{183A38ED-DAC5-4DDE-7B35-59FCF6DD2A81}"/>
              </a:ext>
            </a:extLst>
          </p:cNvPr>
          <p:cNvSpPr/>
          <p:nvPr/>
        </p:nvSpPr>
        <p:spPr>
          <a:xfrm>
            <a:off x="5331493" y="2065328"/>
            <a:ext cx="1657350" cy="3344169"/>
          </a:xfrm>
          <a:prstGeom prst="roundRect">
            <a:avLst>
              <a:gd name="adj" fmla="val 956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sp>
        <p:nvSpPr>
          <p:cNvPr id="43" name="TextBox 13">
            <a:extLst>
              <a:ext uri="{FF2B5EF4-FFF2-40B4-BE49-F238E27FC236}">
                <a16:creationId xmlns:a16="http://schemas.microsoft.com/office/drawing/2014/main" id="{AAA3ACEC-21AE-4BF9-A6F1-6AF7C31D00A3}"/>
              </a:ext>
            </a:extLst>
          </p:cNvPr>
          <p:cNvSpPr txBox="1"/>
          <p:nvPr/>
        </p:nvSpPr>
        <p:spPr>
          <a:xfrm>
            <a:off x="5468653" y="2576957"/>
            <a:ext cx="1383030" cy="1015663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 err="1"/>
              <a:t>Consumo</a:t>
            </a:r>
            <a:r>
              <a:rPr lang="en-US" sz="2000" b="1" dirty="0"/>
              <a:t> </a:t>
            </a:r>
          </a:p>
          <a:p>
            <a:pPr algn="ctr"/>
            <a:r>
              <a:rPr lang="en-US" sz="2000" b="1" dirty="0"/>
              <a:t>di </a:t>
            </a:r>
          </a:p>
          <a:p>
            <a:pPr algn="ctr"/>
            <a:r>
              <a:rPr lang="en-US" sz="2000" b="1" dirty="0"/>
              <a:t>Energia  </a:t>
            </a:r>
          </a:p>
        </p:txBody>
      </p:sp>
      <p:sp>
        <p:nvSpPr>
          <p:cNvPr id="44" name="TextBox 14">
            <a:extLst>
              <a:ext uri="{FF2B5EF4-FFF2-40B4-BE49-F238E27FC236}">
                <a16:creationId xmlns:a16="http://schemas.microsoft.com/office/drawing/2014/main" id="{5877DF7F-3192-79A4-1369-B47A9FB2599F}"/>
              </a:ext>
            </a:extLst>
          </p:cNvPr>
          <p:cNvSpPr txBox="1"/>
          <p:nvPr/>
        </p:nvSpPr>
        <p:spPr>
          <a:xfrm>
            <a:off x="5476674" y="3719219"/>
            <a:ext cx="1383030" cy="156966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600" dirty="0"/>
              <a:t>L’</a:t>
            </a:r>
            <a:r>
              <a:rPr lang="it-IT" sz="1600" b="1" dirty="0"/>
              <a:t>inferenza</a:t>
            </a:r>
            <a:r>
              <a:rPr lang="it-IT" sz="1600" dirty="0"/>
              <a:t> </a:t>
            </a:r>
            <a:r>
              <a:rPr lang="it-IT" sz="1600" b="1" dirty="0"/>
              <a:t>su CPU o mobile è lenta</a:t>
            </a:r>
            <a:r>
              <a:rPr lang="it-IT" sz="1600" dirty="0"/>
              <a:t> e inefficiente con modelli full-</a:t>
            </a:r>
            <a:r>
              <a:rPr lang="it-IT" sz="1600" dirty="0" err="1"/>
              <a:t>precision</a:t>
            </a:r>
            <a:endParaRPr lang="en-US" sz="1600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45" name="Straight Connector 15">
            <a:extLst>
              <a:ext uri="{FF2B5EF4-FFF2-40B4-BE49-F238E27FC236}">
                <a16:creationId xmlns:a16="http://schemas.microsoft.com/office/drawing/2014/main" id="{A8DF865B-B2CD-5395-01C7-F0EB19387471}"/>
              </a:ext>
            </a:extLst>
          </p:cNvPr>
          <p:cNvCxnSpPr>
            <a:cxnSpLocks/>
          </p:cNvCxnSpPr>
          <p:nvPr/>
        </p:nvCxnSpPr>
        <p:spPr>
          <a:xfrm>
            <a:off x="5468653" y="3607794"/>
            <a:ext cx="1383030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: Rounded Corners 17">
            <a:extLst>
              <a:ext uri="{FF2B5EF4-FFF2-40B4-BE49-F238E27FC236}">
                <a16:creationId xmlns:a16="http://schemas.microsoft.com/office/drawing/2014/main" id="{8B3F088B-D24A-31D5-8405-965EDAF65361}"/>
              </a:ext>
            </a:extLst>
          </p:cNvPr>
          <p:cNvSpPr/>
          <p:nvPr/>
        </p:nvSpPr>
        <p:spPr>
          <a:xfrm>
            <a:off x="7313963" y="4630322"/>
            <a:ext cx="1931670" cy="916334"/>
          </a:xfrm>
          <a:prstGeom prst="roundRect">
            <a:avLst>
              <a:gd name="adj" fmla="val 26193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sp>
        <p:nvSpPr>
          <p:cNvPr id="47" name="Rectangle: Rounded Corners 18">
            <a:extLst>
              <a:ext uri="{FF2B5EF4-FFF2-40B4-BE49-F238E27FC236}">
                <a16:creationId xmlns:a16="http://schemas.microsoft.com/office/drawing/2014/main" id="{B380EC96-C6F9-075C-630A-4E6BDAC473D4}"/>
              </a:ext>
            </a:extLst>
          </p:cNvPr>
          <p:cNvSpPr/>
          <p:nvPr/>
        </p:nvSpPr>
        <p:spPr>
          <a:xfrm>
            <a:off x="7451123" y="2065328"/>
            <a:ext cx="1657350" cy="3344169"/>
          </a:xfrm>
          <a:prstGeom prst="roundRect">
            <a:avLst>
              <a:gd name="adj" fmla="val 956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sp>
        <p:nvSpPr>
          <p:cNvPr id="48" name="TextBox 20">
            <a:extLst>
              <a:ext uri="{FF2B5EF4-FFF2-40B4-BE49-F238E27FC236}">
                <a16:creationId xmlns:a16="http://schemas.microsoft.com/office/drawing/2014/main" id="{E00465E0-DBE0-1A1E-69D1-536EC69A518B}"/>
              </a:ext>
            </a:extLst>
          </p:cNvPr>
          <p:cNvSpPr txBox="1"/>
          <p:nvPr/>
        </p:nvSpPr>
        <p:spPr>
          <a:xfrm>
            <a:off x="7516094" y="2609043"/>
            <a:ext cx="1515612" cy="1015663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 err="1"/>
              <a:t>Esigenza</a:t>
            </a:r>
            <a:r>
              <a:rPr lang="en-US" sz="2000" b="1" dirty="0"/>
              <a:t> </a:t>
            </a:r>
          </a:p>
          <a:p>
            <a:pPr algn="ctr"/>
            <a:r>
              <a:rPr lang="en-US" sz="2000" b="1" dirty="0"/>
              <a:t>di </a:t>
            </a:r>
          </a:p>
          <a:p>
            <a:pPr algn="ctr"/>
            <a:r>
              <a:rPr lang="en-US" sz="2000" b="1" dirty="0" err="1"/>
              <a:t>portabilità</a:t>
            </a:r>
            <a:endParaRPr lang="en-US" sz="2000" b="1" dirty="0"/>
          </a:p>
        </p:txBody>
      </p:sp>
      <p:sp>
        <p:nvSpPr>
          <p:cNvPr id="49" name="TextBox 21">
            <a:extLst>
              <a:ext uri="{FF2B5EF4-FFF2-40B4-BE49-F238E27FC236}">
                <a16:creationId xmlns:a16="http://schemas.microsoft.com/office/drawing/2014/main" id="{D3F65C04-11CF-7176-5FF1-7D97162D1FBD}"/>
              </a:ext>
            </a:extLst>
          </p:cNvPr>
          <p:cNvSpPr txBox="1"/>
          <p:nvPr/>
        </p:nvSpPr>
        <p:spPr>
          <a:xfrm>
            <a:off x="7596304" y="3751303"/>
            <a:ext cx="1383030" cy="156966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Eseguire </a:t>
            </a:r>
            <a:r>
              <a:rPr lang="it-IT" sz="1600" b="1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modelli LLM </a:t>
            </a:r>
            <a:r>
              <a:rPr lang="it-IT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anche su </a:t>
            </a:r>
            <a:r>
              <a:rPr lang="it-IT" sz="1600" b="1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Hardware</a:t>
            </a:r>
            <a:r>
              <a:rPr lang="it-IT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 con </a:t>
            </a:r>
            <a:r>
              <a:rPr lang="it-IT" sz="1600" b="1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risorse limitate </a:t>
            </a:r>
            <a:r>
              <a:rPr lang="it-IT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(Laptop, CPU)</a:t>
            </a:r>
            <a:endParaRPr lang="en-US" sz="1600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50" name="Straight Connector 22">
            <a:extLst>
              <a:ext uri="{FF2B5EF4-FFF2-40B4-BE49-F238E27FC236}">
                <a16:creationId xmlns:a16="http://schemas.microsoft.com/office/drawing/2014/main" id="{B118DCF1-3AEB-B58D-6216-A8BFC0E88A62}"/>
              </a:ext>
            </a:extLst>
          </p:cNvPr>
          <p:cNvCxnSpPr>
            <a:cxnSpLocks/>
          </p:cNvCxnSpPr>
          <p:nvPr/>
        </p:nvCxnSpPr>
        <p:spPr>
          <a:xfrm>
            <a:off x="7588283" y="3607794"/>
            <a:ext cx="1383030" cy="0"/>
          </a:xfrm>
          <a:prstGeom prst="line">
            <a:avLst/>
          </a:prstGeom>
          <a:ln w="19050" cap="rnd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CasellaDiTesto 54">
            <a:extLst>
              <a:ext uri="{FF2B5EF4-FFF2-40B4-BE49-F238E27FC236}">
                <a16:creationId xmlns:a16="http://schemas.microsoft.com/office/drawing/2014/main" id="{7A599895-E9AA-4831-749C-61476EF06F5A}"/>
              </a:ext>
            </a:extLst>
          </p:cNvPr>
          <p:cNvSpPr txBox="1"/>
          <p:nvPr/>
        </p:nvSpPr>
        <p:spPr>
          <a:xfrm>
            <a:off x="713875" y="5784865"/>
            <a:ext cx="10740188" cy="369332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Per</a:t>
            </a:r>
            <a:r>
              <a:rPr lang="it-IT" dirty="0">
                <a:solidFill>
                  <a:srgbClr val="1A0F49"/>
                </a:solidFill>
              </a:rPr>
              <a:t> </a:t>
            </a:r>
            <a:r>
              <a:rPr lang="it-IT" dirty="0">
                <a:solidFill>
                  <a:schemeClr val="bg1"/>
                </a:solidFill>
              </a:rPr>
              <a:t>portare l’AI in contesti reali, serve ridurre il peso computazionale dei modelli: nasce così la </a:t>
            </a:r>
            <a:r>
              <a:rPr lang="it-IT" b="1" dirty="0">
                <a:solidFill>
                  <a:schemeClr val="bg1"/>
                </a:solidFill>
              </a:rPr>
              <a:t>quantizzazione</a:t>
            </a:r>
            <a:r>
              <a:rPr lang="it-IT" dirty="0">
                <a:solidFill>
                  <a:srgbClr val="1A0F49"/>
                </a:solidFill>
              </a:rPr>
              <a:t>.</a:t>
            </a:r>
            <a:endParaRPr lang="it-IT" dirty="0"/>
          </a:p>
        </p:txBody>
      </p:sp>
      <p:pic>
        <p:nvPicPr>
          <p:cNvPr id="57" name="Elemento grafico 56" descr="Abaco con riempimento a tinta unita">
            <a:extLst>
              <a:ext uri="{FF2B5EF4-FFF2-40B4-BE49-F238E27FC236}">
                <a16:creationId xmlns:a16="http://schemas.microsoft.com/office/drawing/2014/main" id="{0E490012-A05F-86C0-01DB-C2343A0F20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34063" y="2181727"/>
            <a:ext cx="529390" cy="529390"/>
          </a:xfrm>
          <a:prstGeom prst="rect">
            <a:avLst/>
          </a:prstGeom>
        </p:spPr>
      </p:pic>
      <p:pic>
        <p:nvPicPr>
          <p:cNvPr id="59" name="Elemento grafico 58" descr="Fulmine con riempimento a tinta unita">
            <a:extLst>
              <a:ext uri="{FF2B5EF4-FFF2-40B4-BE49-F238E27FC236}">
                <a16:creationId xmlns:a16="http://schemas.microsoft.com/office/drawing/2014/main" id="{F8CECFD2-F287-2235-CDCF-0E0723223A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23548" y="2149642"/>
            <a:ext cx="501316" cy="501316"/>
          </a:xfrm>
          <a:prstGeom prst="rect">
            <a:avLst/>
          </a:prstGeom>
        </p:spPr>
      </p:pic>
      <p:pic>
        <p:nvPicPr>
          <p:cNvPr id="61" name="Elemento grafico 60" descr="Carrello portapacchi con riempimento a tinta unita">
            <a:extLst>
              <a:ext uri="{FF2B5EF4-FFF2-40B4-BE49-F238E27FC236}">
                <a16:creationId xmlns:a16="http://schemas.microsoft.com/office/drawing/2014/main" id="{A7B56F89-2880-9976-6089-96F54F45DE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16779" y="2025316"/>
            <a:ext cx="713874" cy="713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461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C2E5F-9B65-F549-E096-AF80795AA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10EC7CB-5B65-AE47-6CDD-A62D7D9DF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107" y="290393"/>
            <a:ext cx="11340000" cy="432000"/>
          </a:xfrm>
        </p:spPr>
        <p:txBody>
          <a:bodyPr rtlCol="0"/>
          <a:lstStyle/>
          <a:p>
            <a:pPr rtl="0"/>
            <a:r>
              <a:rPr lang="it-IT" dirty="0"/>
              <a:t>Le principali tecniche di Quantizzazione</a:t>
            </a:r>
          </a:p>
        </p:txBody>
      </p:sp>
      <p:sp>
        <p:nvSpPr>
          <p:cNvPr id="12" name="Rettangolo 11" descr="Blocco in evidenza a sinistra">
            <a:extLst>
              <a:ext uri="{FF2B5EF4-FFF2-40B4-BE49-F238E27FC236}">
                <a16:creationId xmlns:a16="http://schemas.microsoft.com/office/drawing/2014/main" id="{5E4D654F-0D81-3AB8-7249-21D259E01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0021" y="102839"/>
            <a:ext cx="1984175" cy="11482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it-IT" dirty="0"/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2FC72269-6372-333B-D217-558843DE5BC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19</a:t>
            </a:fld>
            <a:endParaRPr lang="it-IT" dirty="0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FA24112F-85DD-F687-AA75-383CAF33B6D2}"/>
              </a:ext>
            </a:extLst>
          </p:cNvPr>
          <p:cNvSpPr/>
          <p:nvPr/>
        </p:nvSpPr>
        <p:spPr>
          <a:xfrm>
            <a:off x="521368" y="1307432"/>
            <a:ext cx="11534274" cy="978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EC3601C8-76E5-0321-F27B-ED3804BB8BA3}"/>
              </a:ext>
            </a:extLst>
          </p:cNvPr>
          <p:cNvSpPr/>
          <p:nvPr/>
        </p:nvSpPr>
        <p:spPr>
          <a:xfrm>
            <a:off x="425999" y="737899"/>
            <a:ext cx="11368215" cy="639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dirty="0">
                <a:solidFill>
                  <a:schemeClr val="tx1"/>
                </a:solidFill>
              </a:rPr>
              <a:t>Per quantizzazione si intende la conversione dei parametri di un modello da numeri in alta precisione (FP32/FP16) a formati a precisione ridotta (INT8/INT4), mappando valori continui su un insieme discreto di livelli.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16A13D2-D39B-BA00-4094-BAB19E60F37E}"/>
              </a:ext>
            </a:extLst>
          </p:cNvPr>
          <p:cNvSpPr/>
          <p:nvPr/>
        </p:nvSpPr>
        <p:spPr>
          <a:xfrm>
            <a:off x="0" y="5037224"/>
            <a:ext cx="1203158" cy="409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4952887D-68CA-F853-852A-2911DF00ECEA}"/>
              </a:ext>
            </a:extLst>
          </p:cNvPr>
          <p:cNvSpPr/>
          <p:nvPr/>
        </p:nvSpPr>
        <p:spPr>
          <a:xfrm>
            <a:off x="360947" y="5205663"/>
            <a:ext cx="4523874" cy="633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0C67E9AC-4281-4B62-BEE5-675F2FA57070}"/>
              </a:ext>
            </a:extLst>
          </p:cNvPr>
          <p:cNvSpPr/>
          <p:nvPr/>
        </p:nvSpPr>
        <p:spPr>
          <a:xfrm>
            <a:off x="0" y="5037221"/>
            <a:ext cx="5927558" cy="633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0EBD6700-8364-2061-1454-FC40F48A02EB}"/>
              </a:ext>
            </a:extLst>
          </p:cNvPr>
          <p:cNvSpPr txBox="1"/>
          <p:nvPr/>
        </p:nvSpPr>
        <p:spPr>
          <a:xfrm>
            <a:off x="7386319" y="1468874"/>
            <a:ext cx="2805129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u="sng" cap="all" dirty="0" err="1"/>
              <a:t>Livello</a:t>
            </a:r>
            <a:r>
              <a:rPr lang="en-US" b="1" u="sng" cap="all" dirty="0"/>
              <a:t> di </a:t>
            </a:r>
            <a:r>
              <a:rPr lang="en-US" b="1" u="sng" cap="all" dirty="0" err="1"/>
              <a:t>accuratezza</a:t>
            </a:r>
            <a:endParaRPr lang="en-US" b="1" u="sng" cap="all" dirty="0"/>
          </a:p>
        </p:txBody>
      </p:sp>
      <p:graphicFrame>
        <p:nvGraphicFramePr>
          <p:cNvPr id="27" name="Tabella 26">
            <a:extLst>
              <a:ext uri="{FF2B5EF4-FFF2-40B4-BE49-F238E27FC236}">
                <a16:creationId xmlns:a16="http://schemas.microsoft.com/office/drawing/2014/main" id="{0DEC12C6-C8A0-FCAE-C7F5-E917F26C2D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197908"/>
              </p:ext>
            </p:extLst>
          </p:nvPr>
        </p:nvGraphicFramePr>
        <p:xfrm>
          <a:off x="918414" y="1897439"/>
          <a:ext cx="10692060" cy="43891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82010">
                  <a:extLst>
                    <a:ext uri="{9D8B030D-6E8A-4147-A177-3AD203B41FA5}">
                      <a16:colId xmlns:a16="http://schemas.microsoft.com/office/drawing/2014/main" val="2711994945"/>
                    </a:ext>
                  </a:extLst>
                </a:gridCol>
                <a:gridCol w="1782010">
                  <a:extLst>
                    <a:ext uri="{9D8B030D-6E8A-4147-A177-3AD203B41FA5}">
                      <a16:colId xmlns:a16="http://schemas.microsoft.com/office/drawing/2014/main" val="859558552"/>
                    </a:ext>
                  </a:extLst>
                </a:gridCol>
                <a:gridCol w="1782010">
                  <a:extLst>
                    <a:ext uri="{9D8B030D-6E8A-4147-A177-3AD203B41FA5}">
                      <a16:colId xmlns:a16="http://schemas.microsoft.com/office/drawing/2014/main" val="3148315217"/>
                    </a:ext>
                  </a:extLst>
                </a:gridCol>
                <a:gridCol w="1782010">
                  <a:extLst>
                    <a:ext uri="{9D8B030D-6E8A-4147-A177-3AD203B41FA5}">
                      <a16:colId xmlns:a16="http://schemas.microsoft.com/office/drawing/2014/main" val="1713084699"/>
                    </a:ext>
                  </a:extLst>
                </a:gridCol>
                <a:gridCol w="1782010">
                  <a:extLst>
                    <a:ext uri="{9D8B030D-6E8A-4147-A177-3AD203B41FA5}">
                      <a16:colId xmlns:a16="http://schemas.microsoft.com/office/drawing/2014/main" val="4142939463"/>
                    </a:ext>
                  </a:extLst>
                </a:gridCol>
                <a:gridCol w="1782010">
                  <a:extLst>
                    <a:ext uri="{9D8B030D-6E8A-4147-A177-3AD203B41FA5}">
                      <a16:colId xmlns:a16="http://schemas.microsoft.com/office/drawing/2014/main" val="829273844"/>
                    </a:ext>
                  </a:extLst>
                </a:gridCol>
              </a:tblGrid>
              <a:tr h="252144"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BASSO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MEDIO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ALTO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7728991"/>
                  </a:ext>
                </a:extLst>
              </a:tr>
              <a:tr h="651372">
                <a:tc>
                  <a:txBody>
                    <a:bodyPr/>
                    <a:lstStyle/>
                    <a:p>
                      <a:endParaRPr lang="it-IT" dirty="0"/>
                    </a:p>
                    <a:p>
                      <a:r>
                        <a:rPr lang="it-IT" b="1" dirty="0"/>
                        <a:t>PTQ</a:t>
                      </a:r>
                    </a:p>
                    <a:p>
                      <a:r>
                        <a:rPr lang="it-IT" sz="1200" b="1" dirty="0"/>
                        <a:t>Post Training </a:t>
                      </a:r>
                      <a:r>
                        <a:rPr lang="it-IT" sz="1200" b="1" dirty="0" err="1"/>
                        <a:t>Quantization</a:t>
                      </a:r>
                      <a:r>
                        <a:rPr lang="it-IT" sz="1200" b="1" dirty="0"/>
                        <a:t>   </a:t>
                      </a:r>
                      <a:r>
                        <a:rPr lang="it-IT" sz="1200" dirty="0"/>
                        <a:t>     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it-IT" sz="1400" dirty="0"/>
                    </a:p>
                    <a:p>
                      <a:pPr algn="ctr"/>
                      <a:r>
                        <a:rPr lang="it-IT" sz="1400" b="1" i="1" dirty="0"/>
                        <a:t>Quantizza i pesi dopo il training senza </a:t>
                      </a:r>
                      <a:r>
                        <a:rPr lang="it-IT" sz="1400" b="1" i="1" dirty="0" err="1"/>
                        <a:t>retraining</a:t>
                      </a:r>
                      <a:endParaRPr lang="it-IT" sz="1400" b="1" i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/>
                        <a:t>GPTQ</a:t>
                      </a:r>
                    </a:p>
                    <a:p>
                      <a:pPr algn="ctr"/>
                      <a:r>
                        <a:rPr lang="it-IT" sz="1400" b="1" dirty="0"/>
                        <a:t>(Ottimo per LLM-4 bit)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7074062"/>
                  </a:ext>
                </a:extLst>
              </a:tr>
              <a:tr h="945540">
                <a:tc>
                  <a:txBody>
                    <a:bodyPr/>
                    <a:lstStyle/>
                    <a:p>
                      <a:endParaRPr lang="it-IT" dirty="0"/>
                    </a:p>
                    <a:p>
                      <a:endParaRPr lang="it-IT" dirty="0"/>
                    </a:p>
                    <a:p>
                      <a:r>
                        <a:rPr lang="it-IT" b="1" dirty="0"/>
                        <a:t>QAT</a:t>
                      </a:r>
                    </a:p>
                    <a:p>
                      <a:r>
                        <a:rPr lang="it-IT" sz="12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Quantization</a:t>
                      </a:r>
                      <a:r>
                        <a:rPr lang="it-IT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it-IT" sz="12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Aware</a:t>
                      </a:r>
                      <a:r>
                        <a:rPr lang="it-IT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Training</a:t>
                      </a:r>
                      <a:endParaRPr lang="it-IT" sz="1200" b="1" dirty="0"/>
                    </a:p>
                    <a:p>
                      <a:endParaRPr lang="it-I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400" b="1" i="1" dirty="0"/>
                    </a:p>
                    <a:p>
                      <a:endParaRPr lang="it-IT" sz="1400" b="1" i="1" dirty="0"/>
                    </a:p>
                    <a:p>
                      <a:pPr algn="ctr"/>
                      <a:r>
                        <a:rPr lang="it-IT" sz="1400" b="1" i="1" dirty="0"/>
                        <a:t>Simula la quantizzazione durante l’addestramento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b="1" dirty="0"/>
                    </a:p>
                    <a:p>
                      <a:pPr algn="ctr"/>
                      <a:endParaRPr lang="it-IT" b="1" dirty="0"/>
                    </a:p>
                    <a:p>
                      <a:pPr algn="ctr"/>
                      <a:r>
                        <a:rPr lang="it-IT" b="1" dirty="0"/>
                        <a:t>QAT</a:t>
                      </a:r>
                    </a:p>
                    <a:p>
                      <a:pPr algn="ctr"/>
                      <a:r>
                        <a:rPr lang="it-IT" sz="1400" b="1" dirty="0"/>
                        <a:t>(Training-</a:t>
                      </a:r>
                      <a:r>
                        <a:rPr lang="it-IT" sz="1400" b="1" dirty="0" err="1"/>
                        <a:t>Aware</a:t>
                      </a:r>
                      <a:r>
                        <a:rPr lang="it-IT" sz="1400" b="1" dirty="0"/>
                        <a:t>, </a:t>
                      </a:r>
                      <a:r>
                        <a:rPr lang="it-IT" sz="1400" b="1" u="sng" dirty="0"/>
                        <a:t>preciso</a:t>
                      </a:r>
                      <a:r>
                        <a:rPr lang="it-IT" sz="1400" b="1" dirty="0"/>
                        <a:t>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8774679"/>
                  </a:ext>
                </a:extLst>
              </a:tr>
              <a:tr h="9455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1" dirty="0"/>
                        <a:t>GPTQ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Generalized</a:t>
                      </a:r>
                      <a:r>
                        <a:rPr lang="it-IT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Post-Training </a:t>
                      </a:r>
                      <a:r>
                        <a:rPr lang="it-IT" sz="12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Quantization</a:t>
                      </a:r>
                      <a:endParaRPr lang="it-IT" sz="1200" b="1" dirty="0"/>
                    </a:p>
                    <a:p>
                      <a:endParaRPr lang="it-I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400" b="1" i="1" dirty="0"/>
                    </a:p>
                    <a:p>
                      <a:pPr algn="ctr"/>
                      <a:r>
                        <a:rPr lang="it-IT" sz="1400" b="1" i="1" dirty="0"/>
                        <a:t>Ottimizza </a:t>
                      </a:r>
                      <a:r>
                        <a:rPr lang="it-IT" sz="1400" b="1" i="1" dirty="0" err="1"/>
                        <a:t>layer</a:t>
                      </a:r>
                      <a:r>
                        <a:rPr lang="it-IT" sz="1400" b="1" i="1" dirty="0"/>
                        <a:t> per </a:t>
                      </a:r>
                      <a:r>
                        <a:rPr lang="it-IT" sz="1400" b="1" i="1" dirty="0" err="1"/>
                        <a:t>layer</a:t>
                      </a:r>
                      <a:r>
                        <a:rPr lang="it-IT" sz="1400" b="1" i="1" dirty="0"/>
                        <a:t> dopo il training, minimizzando l’errore di quantizzazione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  <a:p>
                      <a:endParaRPr lang="it-IT" dirty="0"/>
                    </a:p>
                    <a:p>
                      <a:pPr algn="ctr"/>
                      <a:r>
                        <a:rPr lang="it-IT" b="1" dirty="0"/>
                        <a:t>PTQ</a:t>
                      </a:r>
                    </a:p>
                    <a:p>
                      <a:pPr algn="ctr"/>
                      <a:r>
                        <a:rPr lang="it-IT" b="1" i="1" dirty="0"/>
                        <a:t> </a:t>
                      </a:r>
                      <a:r>
                        <a:rPr lang="it-IT" sz="1400" b="1" i="1" dirty="0"/>
                        <a:t>(Rapido ma meno accurato)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8935203"/>
                  </a:ext>
                </a:extLst>
              </a:tr>
            </a:tbl>
          </a:graphicData>
        </a:graphic>
      </p:graphicFrame>
      <p:sp>
        <p:nvSpPr>
          <p:cNvPr id="28" name="Rettangolo 27">
            <a:extLst>
              <a:ext uri="{FF2B5EF4-FFF2-40B4-BE49-F238E27FC236}">
                <a16:creationId xmlns:a16="http://schemas.microsoft.com/office/drawing/2014/main" id="{2E291FF6-D54D-1872-465D-4BEFE80FE03D}"/>
              </a:ext>
            </a:extLst>
          </p:cNvPr>
          <p:cNvSpPr/>
          <p:nvPr/>
        </p:nvSpPr>
        <p:spPr>
          <a:xfrm rot="5400000">
            <a:off x="3863073" y="4116598"/>
            <a:ext cx="3826042" cy="33688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6A9D1252-A342-ABCE-849B-4327AD656524}"/>
              </a:ext>
            </a:extLst>
          </p:cNvPr>
          <p:cNvSpPr/>
          <p:nvPr/>
        </p:nvSpPr>
        <p:spPr>
          <a:xfrm rot="16200000">
            <a:off x="5173948" y="2804594"/>
            <a:ext cx="1199148" cy="31282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bg1"/>
                </a:solidFill>
              </a:rPr>
              <a:t>ALTO</a:t>
            </a: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FF111732-7589-5AB0-B13C-9DD495D961DF}"/>
              </a:ext>
            </a:extLst>
          </p:cNvPr>
          <p:cNvSpPr/>
          <p:nvPr/>
        </p:nvSpPr>
        <p:spPr>
          <a:xfrm rot="16200000">
            <a:off x="5171572" y="4003743"/>
            <a:ext cx="1199148" cy="31282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/>
              <a:t>MEDIO</a:t>
            </a:r>
          </a:p>
        </p:txBody>
      </p:sp>
      <p:sp>
        <p:nvSpPr>
          <p:cNvPr id="51" name="Rettangolo 50">
            <a:extLst>
              <a:ext uri="{FF2B5EF4-FFF2-40B4-BE49-F238E27FC236}">
                <a16:creationId xmlns:a16="http://schemas.microsoft.com/office/drawing/2014/main" id="{327B96E7-BFD9-622D-1048-BDEACC3CE800}"/>
              </a:ext>
            </a:extLst>
          </p:cNvPr>
          <p:cNvSpPr/>
          <p:nvPr/>
        </p:nvSpPr>
        <p:spPr>
          <a:xfrm rot="16200000">
            <a:off x="5171572" y="5394158"/>
            <a:ext cx="1199148" cy="31282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bg1"/>
                </a:solidFill>
              </a:rPr>
              <a:t>BASSO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18BD01-2F8C-62A6-AA02-F7A938D6D057}"/>
              </a:ext>
            </a:extLst>
          </p:cNvPr>
          <p:cNvSpPr txBox="1"/>
          <p:nvPr/>
        </p:nvSpPr>
        <p:spPr>
          <a:xfrm rot="16200000">
            <a:off x="3640964" y="4100373"/>
            <a:ext cx="3305513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cap="al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SFORZO DI </a:t>
            </a:r>
            <a:r>
              <a:rPr lang="en-US" b="1" cap="all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implementazione</a:t>
            </a:r>
            <a:endParaRPr lang="en-US" b="1" cap="all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8D8A9EAE-EBB7-A99B-AE9A-AA1BCA32A6C3}"/>
              </a:ext>
            </a:extLst>
          </p:cNvPr>
          <p:cNvSpPr txBox="1"/>
          <p:nvPr/>
        </p:nvSpPr>
        <p:spPr>
          <a:xfrm>
            <a:off x="528343" y="1545642"/>
            <a:ext cx="46798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tx1"/>
                </a:solidFill>
              </a:rPr>
              <a:t>Tre tecniche oggi più utilizzate per portare l’AI in produzione, anche su </a:t>
            </a:r>
            <a:r>
              <a:rPr lang="it-IT" b="1" dirty="0">
                <a:solidFill>
                  <a:schemeClr val="tx1"/>
                </a:solidFill>
              </a:rPr>
              <a:t>hardware limitato.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54278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27AB96-96F2-42D4-E609-E74992E81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E9A6914-260E-FB13-A3E4-6F9813857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021" y="584400"/>
            <a:ext cx="11340000" cy="432000"/>
          </a:xfrm>
        </p:spPr>
        <p:txBody>
          <a:bodyPr rtlCol="0"/>
          <a:lstStyle/>
          <a:p>
            <a:pPr rtl="0"/>
            <a:r>
              <a:rPr lang="it-IT" dirty="0" err="1"/>
              <a:t>Perfomance</a:t>
            </a:r>
            <a:r>
              <a:rPr lang="it-IT" dirty="0"/>
              <a:t> degli LLM vs Modelli Quantizzati</a:t>
            </a:r>
          </a:p>
        </p:txBody>
      </p:sp>
      <p:sp>
        <p:nvSpPr>
          <p:cNvPr id="12" name="Rettangolo 11" descr="Blocco in evidenza a sinistra">
            <a:extLst>
              <a:ext uri="{FF2B5EF4-FFF2-40B4-BE49-F238E27FC236}">
                <a16:creationId xmlns:a16="http://schemas.microsoft.com/office/drawing/2014/main" id="{754027FD-D353-AB04-5A25-820C614EBB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1799" y="472043"/>
            <a:ext cx="1984175" cy="11482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it-IT" dirty="0"/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57F7619B-95AC-82EF-569F-84E43681628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20</a:t>
            </a:fld>
            <a:endParaRPr lang="it-IT" dirty="0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37B04E5B-A19C-2398-DD14-C0EDE8568B93}"/>
              </a:ext>
            </a:extLst>
          </p:cNvPr>
          <p:cNvSpPr/>
          <p:nvPr/>
        </p:nvSpPr>
        <p:spPr>
          <a:xfrm>
            <a:off x="521368" y="1307432"/>
            <a:ext cx="11534274" cy="978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4B4AFCDC-63A8-8B23-0903-FB01AC944354}"/>
              </a:ext>
            </a:extLst>
          </p:cNvPr>
          <p:cNvSpPr/>
          <p:nvPr/>
        </p:nvSpPr>
        <p:spPr>
          <a:xfrm>
            <a:off x="414711" y="1066801"/>
            <a:ext cx="11368215" cy="639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dirty="0">
                <a:solidFill>
                  <a:schemeClr val="tx1"/>
                </a:solidFill>
              </a:rPr>
              <a:t>Si riporta di seguito una tabella comparativa in termini di performance dei modelli </a:t>
            </a:r>
            <a:r>
              <a:rPr lang="it-IT" b="1" dirty="0">
                <a:solidFill>
                  <a:schemeClr val="tx1"/>
                </a:solidFill>
              </a:rPr>
              <a:t>LLM</a:t>
            </a:r>
            <a:r>
              <a:rPr lang="it-IT" dirty="0">
                <a:solidFill>
                  <a:schemeClr val="tx1"/>
                </a:solidFill>
              </a:rPr>
              <a:t> (</a:t>
            </a:r>
            <a:r>
              <a:rPr lang="it-IT" b="1" dirty="0">
                <a:solidFill>
                  <a:schemeClr val="tx1"/>
                </a:solidFill>
              </a:rPr>
              <a:t>Full-Precision</a:t>
            </a:r>
            <a:r>
              <a:rPr lang="it-IT" dirty="0">
                <a:solidFill>
                  <a:schemeClr val="tx1"/>
                </a:solidFill>
              </a:rPr>
              <a:t>) vs i </a:t>
            </a:r>
            <a:r>
              <a:rPr lang="it-IT" b="1" dirty="0">
                <a:solidFill>
                  <a:schemeClr val="tx1"/>
                </a:solidFill>
              </a:rPr>
              <a:t>modelli quantizzati.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DBC52266-D9A0-7A62-40F7-76B13F603BFF}"/>
              </a:ext>
            </a:extLst>
          </p:cNvPr>
          <p:cNvSpPr/>
          <p:nvPr/>
        </p:nvSpPr>
        <p:spPr>
          <a:xfrm>
            <a:off x="0" y="5037224"/>
            <a:ext cx="1203158" cy="409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F03F48F4-A24B-C75A-8BDE-8857DDC333E8}"/>
              </a:ext>
            </a:extLst>
          </p:cNvPr>
          <p:cNvSpPr/>
          <p:nvPr/>
        </p:nvSpPr>
        <p:spPr>
          <a:xfrm>
            <a:off x="360947" y="5205663"/>
            <a:ext cx="4523874" cy="633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AB9FDFBD-8906-8632-FBD7-11B3A7A49CC2}"/>
              </a:ext>
            </a:extLst>
          </p:cNvPr>
          <p:cNvSpPr/>
          <p:nvPr/>
        </p:nvSpPr>
        <p:spPr>
          <a:xfrm>
            <a:off x="0" y="5037221"/>
            <a:ext cx="5927558" cy="633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5B5B9BE4-FF61-1FE7-35BA-51EC476D35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2627285"/>
              </p:ext>
            </p:extLst>
          </p:nvPr>
        </p:nvGraphicFramePr>
        <p:xfrm>
          <a:off x="1375611" y="1804737"/>
          <a:ext cx="9472863" cy="403508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157621">
                  <a:extLst>
                    <a:ext uri="{9D8B030D-6E8A-4147-A177-3AD203B41FA5}">
                      <a16:colId xmlns:a16="http://schemas.microsoft.com/office/drawing/2014/main" val="4139479144"/>
                    </a:ext>
                  </a:extLst>
                </a:gridCol>
                <a:gridCol w="3157621">
                  <a:extLst>
                    <a:ext uri="{9D8B030D-6E8A-4147-A177-3AD203B41FA5}">
                      <a16:colId xmlns:a16="http://schemas.microsoft.com/office/drawing/2014/main" val="1531728222"/>
                    </a:ext>
                  </a:extLst>
                </a:gridCol>
                <a:gridCol w="3157621">
                  <a:extLst>
                    <a:ext uri="{9D8B030D-6E8A-4147-A177-3AD203B41FA5}">
                      <a16:colId xmlns:a16="http://schemas.microsoft.com/office/drawing/2014/main" val="182974833"/>
                    </a:ext>
                  </a:extLst>
                </a:gridCol>
              </a:tblGrid>
              <a:tr h="499311">
                <a:tc>
                  <a:txBody>
                    <a:bodyPr/>
                    <a:lstStyle/>
                    <a:p>
                      <a:pPr algn="l"/>
                      <a:r>
                        <a:rPr lang="it-IT" dirty="0"/>
                        <a:t>Parametri </a:t>
                      </a:r>
                    </a:p>
                  </a:txBody>
                  <a:tcPr>
                    <a:solidFill>
                      <a:srgbClr val="1A0F4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dirty="0"/>
                        <a:t>LLM (Full-Precision)</a:t>
                      </a:r>
                    </a:p>
                  </a:txBody>
                  <a:tcPr>
                    <a:solidFill>
                      <a:srgbClr val="1A0F4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dirty="0"/>
                        <a:t>Modelli Quantizzati</a:t>
                      </a:r>
                    </a:p>
                  </a:txBody>
                  <a:tcPr>
                    <a:solidFill>
                      <a:srgbClr val="1A0F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3116206"/>
                  </a:ext>
                </a:extLst>
              </a:tr>
              <a:tr h="502214">
                <a:tc>
                  <a:txBody>
                    <a:bodyPr/>
                    <a:lstStyle/>
                    <a:p>
                      <a:pPr algn="l"/>
                      <a:r>
                        <a:rPr lang="it-IT" sz="1400" b="1" dirty="0"/>
                        <a:t>Precisione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400" b="1" i="1" dirty="0"/>
                        <a:t>Massima (</a:t>
                      </a:r>
                      <a:r>
                        <a:rPr lang="it-IT" sz="1400" b="1" i="1" dirty="0" err="1"/>
                        <a:t>floating</a:t>
                      </a:r>
                      <a:r>
                        <a:rPr lang="it-IT" sz="1400" b="1" i="1" dirty="0"/>
                        <a:t> point 32/16 bit)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400" b="1" i="1" dirty="0"/>
                        <a:t>Leggera perdita (~1–3%) gestibile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9306116"/>
                  </a:ext>
                </a:extLst>
              </a:tr>
              <a:tr h="499311">
                <a:tc>
                  <a:txBody>
                    <a:bodyPr/>
                    <a:lstStyle/>
                    <a:p>
                      <a:pPr algn="l"/>
                      <a:r>
                        <a:rPr lang="it-IT" sz="1400" b="1" dirty="0"/>
                        <a:t>Dimensione Modello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400" b="1" i="1" dirty="0"/>
                        <a:t>Alta (es. 13B = ~52GB in FP32)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400" b="1" i="1" dirty="0"/>
                        <a:t>Ridotta (es. 13B a 4-bit ≈ 6.5GB)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2260840"/>
                  </a:ext>
                </a:extLst>
              </a:tr>
              <a:tr h="499311">
                <a:tc>
                  <a:txBody>
                    <a:bodyPr/>
                    <a:lstStyle/>
                    <a:p>
                      <a:pPr algn="l"/>
                      <a:r>
                        <a:rPr lang="it-IT" sz="1400" b="1" dirty="0"/>
                        <a:t>Velocità di inferenza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400" b="1" i="1" dirty="0"/>
                        <a:t>Elevata su GPU, lenta su CPU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400" b="1" i="1" dirty="0"/>
                        <a:t>2×–5× più veloce, anche su CPU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4923192"/>
                  </a:ext>
                </a:extLst>
              </a:tr>
              <a:tr h="499311">
                <a:tc>
                  <a:txBody>
                    <a:bodyPr/>
                    <a:lstStyle/>
                    <a:p>
                      <a:pPr algn="l"/>
                      <a:r>
                        <a:rPr lang="it-IT" sz="1400" b="1" dirty="0"/>
                        <a:t>Memoria richiesta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400" b="1" i="1" dirty="0"/>
                        <a:t>20–80 GB RAM a seconda del modello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400" b="1" i="1" dirty="0"/>
                        <a:t>4–12 GB RAM anche su device locali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0497327"/>
                  </a:ext>
                </a:extLst>
              </a:tr>
              <a:tr h="499311">
                <a:tc>
                  <a:txBody>
                    <a:bodyPr/>
                    <a:lstStyle/>
                    <a:p>
                      <a:pPr algn="l"/>
                      <a:r>
                        <a:rPr lang="it-IT" sz="1400" b="1" dirty="0" err="1"/>
                        <a:t>Deployabilità</a:t>
                      </a:r>
                      <a:endParaRPr lang="it-IT" sz="14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400" b="1" i="1" dirty="0"/>
                        <a:t>Solo su server o cloud con GPU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400" b="1" i="1" dirty="0"/>
                        <a:t>Eseguibile su laptop, </a:t>
                      </a:r>
                      <a:r>
                        <a:rPr lang="it-IT" sz="1400" b="1" i="1" dirty="0" err="1"/>
                        <a:t>edge</a:t>
                      </a:r>
                      <a:r>
                        <a:rPr lang="it-IT" sz="1400" b="1" i="1" dirty="0"/>
                        <a:t>, mobile, browser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6907897"/>
                  </a:ext>
                </a:extLst>
              </a:tr>
              <a:tr h="499311">
                <a:tc>
                  <a:txBody>
                    <a:bodyPr/>
                    <a:lstStyle/>
                    <a:p>
                      <a:pPr algn="l"/>
                      <a:r>
                        <a:rPr lang="it-IT" sz="1400" b="1" dirty="0"/>
                        <a:t>Consumo Energetico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400" b="1" i="1" dirty="0"/>
                        <a:t>Elevato (soprattutto in batch GPU)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400" b="1" i="1" dirty="0"/>
                        <a:t>Ridotto, ideale per scenari embedded o sostenibili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0169428"/>
                  </a:ext>
                </a:extLst>
              </a:tr>
              <a:tr h="499311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/>
                        <a:t>Privacy</a:t>
                      </a:r>
                      <a:endParaRPr lang="it-IT" sz="14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400" b="1" i="1" dirty="0"/>
                        <a:t>Dati passano per server esterni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400" b="1" i="1" dirty="0"/>
                        <a:t>Dati restano sul dispositivo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5666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57113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3C5C2-70BF-8F7C-6DC7-1CEA4FF61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BDA2994A-B28F-945B-D898-8BF2CBE2E2FB}"/>
              </a:ext>
            </a:extLst>
          </p:cNvPr>
          <p:cNvSpPr/>
          <p:nvPr/>
        </p:nvSpPr>
        <p:spPr>
          <a:xfrm>
            <a:off x="0" y="5486399"/>
            <a:ext cx="7339263" cy="84221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1. </a:t>
            </a:r>
          </a:p>
        </p:txBody>
      </p:sp>
      <p:sp>
        <p:nvSpPr>
          <p:cNvPr id="26" name="Titolo 2">
            <a:extLst>
              <a:ext uri="{FF2B5EF4-FFF2-40B4-BE49-F238E27FC236}">
                <a16:creationId xmlns:a16="http://schemas.microsoft.com/office/drawing/2014/main" id="{4EF0B5D9-9AB9-36F5-993D-717CA41A776E}"/>
              </a:ext>
            </a:extLst>
          </p:cNvPr>
          <p:cNvSpPr txBox="1">
            <a:spLocks/>
          </p:cNvSpPr>
          <p:nvPr/>
        </p:nvSpPr>
        <p:spPr>
          <a:xfrm>
            <a:off x="0" y="5562274"/>
            <a:ext cx="7852611" cy="798421"/>
          </a:xfrm>
          <a:prstGeom prst="rect">
            <a:avLst/>
          </a:prstGeo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4800" b="1" kern="12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4000" dirty="0"/>
          </a:p>
        </p:txBody>
      </p:sp>
      <p:cxnSp>
        <p:nvCxnSpPr>
          <p:cNvPr id="25" name="Connettore diritto 24">
            <a:extLst>
              <a:ext uri="{FF2B5EF4-FFF2-40B4-BE49-F238E27FC236}">
                <a16:creationId xmlns:a16="http://schemas.microsoft.com/office/drawing/2014/main" id="{D6263463-C8B1-3BD8-4C04-91A067413598}"/>
              </a:ext>
            </a:extLst>
          </p:cNvPr>
          <p:cNvCxnSpPr/>
          <p:nvPr/>
        </p:nvCxnSpPr>
        <p:spPr>
          <a:xfrm>
            <a:off x="272716" y="1556084"/>
            <a:ext cx="0" cy="641684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8D9A496-3022-E77A-BA37-489BB6622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it-IT" smtClean="0"/>
              <a:pPr rtl="0"/>
              <a:t>21</a:t>
            </a:fld>
            <a:endParaRPr lang="it-IT" dirty="0"/>
          </a:p>
        </p:txBody>
      </p:sp>
      <p:sp>
        <p:nvSpPr>
          <p:cNvPr id="7" name="Titolo 2">
            <a:extLst>
              <a:ext uri="{FF2B5EF4-FFF2-40B4-BE49-F238E27FC236}">
                <a16:creationId xmlns:a16="http://schemas.microsoft.com/office/drawing/2014/main" id="{8D82B435-515D-3236-6623-330B8C72C7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369050"/>
          </a:xfrm>
        </p:spPr>
        <p:txBody>
          <a:bodyPr rtlCol="0"/>
          <a:lstStyle/>
          <a:p>
            <a:pPr algn="l" rtl="0">
              <a:lnSpc>
                <a:spcPct val="90000"/>
              </a:lnSpc>
            </a:pPr>
            <a:br>
              <a:rPr lang="it-IT" sz="4400" b="0" dirty="0">
                <a:solidFill>
                  <a:srgbClr val="000000"/>
                </a:solidFill>
              </a:rPr>
            </a:br>
            <a:br>
              <a:rPr lang="it-IT" sz="2000" b="0" dirty="0">
                <a:solidFill>
                  <a:srgbClr val="000000"/>
                </a:solidFill>
              </a:rPr>
            </a:br>
            <a:endParaRPr lang="it-IT" sz="440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E8E6B11B-0320-B068-0110-8F721B9828AC}"/>
              </a:ext>
            </a:extLst>
          </p:cNvPr>
          <p:cNvSpPr/>
          <p:nvPr/>
        </p:nvSpPr>
        <p:spPr>
          <a:xfrm>
            <a:off x="256674" y="1050758"/>
            <a:ext cx="11462084" cy="46040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9" name="Immagine 28" descr="Immagine che contiene Viso umano, concerto, persona, microfono&#10;&#10;Il contenuto generato dall'IA potrebbe non essere corretto.">
            <a:extLst>
              <a:ext uri="{FF2B5EF4-FFF2-40B4-BE49-F238E27FC236}">
                <a16:creationId xmlns:a16="http://schemas.microsoft.com/office/drawing/2014/main" id="{2536042A-1250-D0B0-EB63-A11D828E8C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37540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CF464C11-6874-7474-2588-BE887054A17E}"/>
              </a:ext>
            </a:extLst>
          </p:cNvPr>
          <p:cNvSpPr/>
          <p:nvPr/>
        </p:nvSpPr>
        <p:spPr>
          <a:xfrm>
            <a:off x="3184358" y="2414337"/>
            <a:ext cx="8823159" cy="17084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4000" b="1" dirty="0">
                <a:latin typeface="+mj-lt"/>
              </a:rPr>
              <a:t> Il nostro RAG: </a:t>
            </a:r>
            <a:r>
              <a:rPr lang="it-IT" sz="4000" b="1" dirty="0" err="1">
                <a:latin typeface="+mj-lt"/>
              </a:rPr>
              <a:t>Overview</a:t>
            </a:r>
            <a:r>
              <a:rPr lang="it-IT" sz="4000" b="1" dirty="0">
                <a:latin typeface="+mj-lt"/>
              </a:rPr>
              <a:t> AI Portal</a:t>
            </a:r>
          </a:p>
        </p:txBody>
      </p:sp>
      <p:pic>
        <p:nvPicPr>
          <p:cNvPr id="4" name="Elemento grafico 3" descr="Badge 5 con riempimento a tinta unita">
            <a:extLst>
              <a:ext uri="{FF2B5EF4-FFF2-40B4-BE49-F238E27FC236}">
                <a16:creationId xmlns:a16="http://schemas.microsoft.com/office/drawing/2014/main" id="{B92B3122-4C3D-C889-B375-6863F0B29E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505326" cy="50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9455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CCCA5-8F49-046F-0328-7A560E022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3BDB76E-7648-21F8-5685-00D77B043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021" y="584400"/>
            <a:ext cx="11340000" cy="432000"/>
          </a:xfrm>
        </p:spPr>
        <p:txBody>
          <a:bodyPr rtlCol="0"/>
          <a:lstStyle/>
          <a:p>
            <a:pPr rtl="0"/>
            <a:r>
              <a:rPr lang="it-IT" dirty="0"/>
              <a:t>Oltre l’AI Generativa : il bisogno di risposte fondate</a:t>
            </a:r>
          </a:p>
        </p:txBody>
      </p:sp>
      <p:sp>
        <p:nvSpPr>
          <p:cNvPr id="12" name="Rettangolo 11" descr="Blocco in evidenza a sinistra">
            <a:extLst>
              <a:ext uri="{FF2B5EF4-FFF2-40B4-BE49-F238E27FC236}">
                <a16:creationId xmlns:a16="http://schemas.microsoft.com/office/drawing/2014/main" id="{626BAB5F-8942-D134-3E2B-2857492B4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1799" y="472043"/>
            <a:ext cx="1984175" cy="11482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it-IT" dirty="0"/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AA22A721-E45B-44B8-5F5A-E5AD25CD230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22</a:t>
            </a:fld>
            <a:endParaRPr lang="it-IT" dirty="0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7030387D-E716-7096-0893-5B7C3F8AB884}"/>
              </a:ext>
            </a:extLst>
          </p:cNvPr>
          <p:cNvSpPr/>
          <p:nvPr/>
        </p:nvSpPr>
        <p:spPr>
          <a:xfrm>
            <a:off x="521368" y="1307432"/>
            <a:ext cx="11534274" cy="978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D2450D5D-A36B-82A1-4167-444648667858}"/>
              </a:ext>
            </a:extLst>
          </p:cNvPr>
          <p:cNvSpPr/>
          <p:nvPr/>
        </p:nvSpPr>
        <p:spPr>
          <a:xfrm>
            <a:off x="414711" y="1227221"/>
            <a:ext cx="11368215" cy="639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dirty="0">
                <a:solidFill>
                  <a:schemeClr val="tx1"/>
                </a:solidFill>
              </a:rPr>
              <a:t>I modelli generativi (</a:t>
            </a:r>
            <a:r>
              <a:rPr lang="it-IT" b="1" dirty="0">
                <a:solidFill>
                  <a:schemeClr val="tx1"/>
                </a:solidFill>
              </a:rPr>
              <a:t>LLM</a:t>
            </a:r>
            <a:r>
              <a:rPr lang="it-IT" dirty="0">
                <a:solidFill>
                  <a:schemeClr val="tx1"/>
                </a:solidFill>
              </a:rPr>
              <a:t>) hanno rivoluzionato il linguaggio naturale, ma </a:t>
            </a:r>
            <a:r>
              <a:rPr lang="it-IT" b="1" dirty="0">
                <a:solidFill>
                  <a:schemeClr val="tx1"/>
                </a:solidFill>
              </a:rPr>
              <a:t>non sanno tutto</a:t>
            </a:r>
            <a:r>
              <a:rPr lang="it-IT" dirty="0">
                <a:solidFill>
                  <a:schemeClr val="tx1"/>
                </a:solidFill>
              </a:rPr>
              <a:t>, e spesso inventano. In scenari critici – documentali, professionali, aziendali – serve </a:t>
            </a:r>
            <a:r>
              <a:rPr lang="it-IT" b="1" dirty="0">
                <a:solidFill>
                  <a:schemeClr val="tx1"/>
                </a:solidFill>
              </a:rPr>
              <a:t>un’AI che sappia recuperare fonti reali, aggiornabili e verificabili.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7B860F94-565B-FF55-5464-96B4CC2D0CB6}"/>
              </a:ext>
            </a:extLst>
          </p:cNvPr>
          <p:cNvSpPr/>
          <p:nvPr/>
        </p:nvSpPr>
        <p:spPr>
          <a:xfrm>
            <a:off x="0" y="4996682"/>
            <a:ext cx="5927558" cy="633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8930AF8D-A209-F4D7-CDE5-2190DCED559A}"/>
              </a:ext>
            </a:extLst>
          </p:cNvPr>
          <p:cNvGrpSpPr/>
          <p:nvPr/>
        </p:nvGrpSpPr>
        <p:grpSpPr>
          <a:xfrm rot="16200000">
            <a:off x="5614736" y="5053262"/>
            <a:ext cx="770026" cy="1050758"/>
            <a:chOff x="5133474" y="3007895"/>
            <a:chExt cx="986589" cy="1981200"/>
          </a:xfrm>
        </p:grpSpPr>
        <p:sp>
          <p:nvSpPr>
            <p:cNvPr id="13" name="Freccia a gallone 12">
              <a:extLst>
                <a:ext uri="{FF2B5EF4-FFF2-40B4-BE49-F238E27FC236}">
                  <a16:creationId xmlns:a16="http://schemas.microsoft.com/office/drawing/2014/main" id="{E249122C-F92E-05FF-9128-01A07806E987}"/>
                </a:ext>
              </a:extLst>
            </p:cNvPr>
            <p:cNvSpPr/>
            <p:nvPr/>
          </p:nvSpPr>
          <p:spPr>
            <a:xfrm>
              <a:off x="5133474" y="3007895"/>
              <a:ext cx="561473" cy="1981200"/>
            </a:xfrm>
            <a:prstGeom prst="chevron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  <p:sp>
          <p:nvSpPr>
            <p:cNvPr id="14" name="Freccia a gallone 13">
              <a:extLst>
                <a:ext uri="{FF2B5EF4-FFF2-40B4-BE49-F238E27FC236}">
                  <a16:creationId xmlns:a16="http://schemas.microsoft.com/office/drawing/2014/main" id="{5F5C58BF-820A-25D9-8877-70B663270F2B}"/>
                </a:ext>
              </a:extLst>
            </p:cNvPr>
            <p:cNvSpPr/>
            <p:nvPr/>
          </p:nvSpPr>
          <p:spPr>
            <a:xfrm>
              <a:off x="5438274" y="3120190"/>
              <a:ext cx="497305" cy="1732546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  <p:sp>
          <p:nvSpPr>
            <p:cNvPr id="15" name="Freccia a gallone 14">
              <a:extLst>
                <a:ext uri="{FF2B5EF4-FFF2-40B4-BE49-F238E27FC236}">
                  <a16:creationId xmlns:a16="http://schemas.microsoft.com/office/drawing/2014/main" id="{98A9AB24-3BC3-B45C-C837-C0C3E823BDB8}"/>
                </a:ext>
              </a:extLst>
            </p:cNvPr>
            <p:cNvSpPr/>
            <p:nvPr/>
          </p:nvSpPr>
          <p:spPr>
            <a:xfrm>
              <a:off x="5710988" y="3192378"/>
              <a:ext cx="409075" cy="1612231"/>
            </a:xfrm>
            <a:prstGeom prst="chevron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</p:grpSp>
      <p:sp>
        <p:nvSpPr>
          <p:cNvPr id="3" name="Titolo 1">
            <a:extLst>
              <a:ext uri="{FF2B5EF4-FFF2-40B4-BE49-F238E27FC236}">
                <a16:creationId xmlns:a16="http://schemas.microsoft.com/office/drawing/2014/main" id="{FA40A1C7-B150-FE0A-E9C6-99677C547C7B}"/>
              </a:ext>
            </a:extLst>
          </p:cNvPr>
          <p:cNvSpPr txBox="1">
            <a:spLocks/>
          </p:cNvSpPr>
          <p:nvPr/>
        </p:nvSpPr>
        <p:spPr>
          <a:xfrm>
            <a:off x="7576896" y="5921914"/>
            <a:ext cx="2264936" cy="42587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1800" dirty="0">
                <a:latin typeface="+mn-lt"/>
              </a:rPr>
              <a:t>Input in linguaggio naturale</a:t>
            </a:r>
          </a:p>
        </p:txBody>
      </p:sp>
      <p:pic>
        <p:nvPicPr>
          <p:cNvPr id="4" name="Elemento grafico 3" descr="Penna con piuma con riempimento a tinta unita">
            <a:extLst>
              <a:ext uri="{FF2B5EF4-FFF2-40B4-BE49-F238E27FC236}">
                <a16:creationId xmlns:a16="http://schemas.microsoft.com/office/drawing/2014/main" id="{3F359074-593F-5A97-1BCB-05D10A7303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12138" y="5292481"/>
            <a:ext cx="673768" cy="673768"/>
          </a:xfrm>
          <a:prstGeom prst="rect">
            <a:avLst/>
          </a:prstGeom>
        </p:spPr>
      </p:pic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6BDE199F-0054-BCF8-FF61-1542878001B5}"/>
              </a:ext>
            </a:extLst>
          </p:cNvPr>
          <p:cNvSpPr/>
          <p:nvPr/>
        </p:nvSpPr>
        <p:spPr>
          <a:xfrm rot="21169846" flipH="1">
            <a:off x="8463684" y="4927844"/>
            <a:ext cx="428367" cy="826979"/>
          </a:xfrm>
          <a:custGeom>
            <a:avLst/>
            <a:gdLst>
              <a:gd name="connsiteX0" fmla="*/ 465221 w 1427497"/>
              <a:gd name="connsiteY0" fmla="*/ 0 h 3294056"/>
              <a:gd name="connsiteX1" fmla="*/ 1419727 w 1427497"/>
              <a:gd name="connsiteY1" fmla="*/ 3064042 h 3294056"/>
              <a:gd name="connsiteX2" fmla="*/ 0 w 1427497"/>
              <a:gd name="connsiteY2" fmla="*/ 2839452 h 3294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27497" h="3294056">
                <a:moveTo>
                  <a:pt x="465221" y="0"/>
                </a:moveTo>
                <a:cubicBezTo>
                  <a:pt x="981242" y="1295400"/>
                  <a:pt x="1497264" y="2590800"/>
                  <a:pt x="1419727" y="3064042"/>
                </a:cubicBezTo>
                <a:cubicBezTo>
                  <a:pt x="1342190" y="3537284"/>
                  <a:pt x="671095" y="3188368"/>
                  <a:pt x="0" y="2839452"/>
                </a:cubicBezTo>
              </a:path>
            </a:pathLst>
          </a:cu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" name="Elemento grafico 9" descr="Database con riempimento a tinta unita">
            <a:extLst>
              <a:ext uri="{FF2B5EF4-FFF2-40B4-BE49-F238E27FC236}">
                <a16:creationId xmlns:a16="http://schemas.microsoft.com/office/drawing/2014/main" id="{2A099269-1E87-EE6D-8FB9-0BCF3AEDDF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74991" y="4213648"/>
            <a:ext cx="774031" cy="774031"/>
          </a:xfrm>
          <a:prstGeom prst="rect">
            <a:avLst/>
          </a:prstGeom>
        </p:spPr>
      </p:pic>
      <p:sp>
        <p:nvSpPr>
          <p:cNvPr id="16" name="Titolo 1">
            <a:extLst>
              <a:ext uri="{FF2B5EF4-FFF2-40B4-BE49-F238E27FC236}">
                <a16:creationId xmlns:a16="http://schemas.microsoft.com/office/drawing/2014/main" id="{5031F1F4-BB6F-3C75-542A-B2300A4CE4BE}"/>
              </a:ext>
            </a:extLst>
          </p:cNvPr>
          <p:cNvSpPr txBox="1">
            <a:spLocks/>
          </p:cNvSpPr>
          <p:nvPr/>
        </p:nvSpPr>
        <p:spPr>
          <a:xfrm>
            <a:off x="9092874" y="4397914"/>
            <a:ext cx="2919665" cy="42587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800" dirty="0">
                <a:latin typeface="+mn-lt"/>
              </a:rPr>
              <a:t>Recupera i </a:t>
            </a:r>
            <a:r>
              <a:rPr lang="it-IT" sz="1800" dirty="0" err="1">
                <a:latin typeface="+mn-lt"/>
              </a:rPr>
              <a:t>chunk</a:t>
            </a:r>
            <a:r>
              <a:rPr lang="it-IT" sz="1800" dirty="0">
                <a:latin typeface="+mn-lt"/>
              </a:rPr>
              <a:t> più rilevanti da una base di documenti indicizzati </a:t>
            </a:r>
          </a:p>
        </p:txBody>
      </p:sp>
      <p:sp>
        <p:nvSpPr>
          <p:cNvPr id="17" name="Figura a mano libera: forma 16">
            <a:extLst>
              <a:ext uri="{FF2B5EF4-FFF2-40B4-BE49-F238E27FC236}">
                <a16:creationId xmlns:a16="http://schemas.microsoft.com/office/drawing/2014/main" id="{050B2F14-5DC9-BC31-035F-FDB41C75D9BD}"/>
              </a:ext>
            </a:extLst>
          </p:cNvPr>
          <p:cNvSpPr/>
          <p:nvPr/>
        </p:nvSpPr>
        <p:spPr>
          <a:xfrm rot="18638064">
            <a:off x="8660745" y="3556875"/>
            <a:ext cx="328457" cy="895288"/>
          </a:xfrm>
          <a:custGeom>
            <a:avLst/>
            <a:gdLst>
              <a:gd name="connsiteX0" fmla="*/ 465221 w 1427497"/>
              <a:gd name="connsiteY0" fmla="*/ 0 h 3294056"/>
              <a:gd name="connsiteX1" fmla="*/ 1419727 w 1427497"/>
              <a:gd name="connsiteY1" fmla="*/ 3064042 h 3294056"/>
              <a:gd name="connsiteX2" fmla="*/ 0 w 1427497"/>
              <a:gd name="connsiteY2" fmla="*/ 2839452 h 3294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27497" h="3294056">
                <a:moveTo>
                  <a:pt x="465221" y="0"/>
                </a:moveTo>
                <a:cubicBezTo>
                  <a:pt x="981242" y="1295400"/>
                  <a:pt x="1497264" y="2590800"/>
                  <a:pt x="1419727" y="3064042"/>
                </a:cubicBezTo>
                <a:cubicBezTo>
                  <a:pt x="1342190" y="3537284"/>
                  <a:pt x="671095" y="3188368"/>
                  <a:pt x="0" y="2839452"/>
                </a:cubicBezTo>
              </a:path>
            </a:pathLst>
          </a:cu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8" name="Elemento grafico 17" descr="Domande con riempimento a tinta unita">
            <a:extLst>
              <a:ext uri="{FF2B5EF4-FFF2-40B4-BE49-F238E27FC236}">
                <a16:creationId xmlns:a16="http://schemas.microsoft.com/office/drawing/2014/main" id="{1A1F4F7B-13C1-D418-B88F-8080DBAC87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49613" y="3190964"/>
            <a:ext cx="657726" cy="657726"/>
          </a:xfrm>
          <a:prstGeom prst="rect">
            <a:avLst/>
          </a:prstGeom>
        </p:spPr>
      </p:pic>
      <p:sp>
        <p:nvSpPr>
          <p:cNvPr id="19" name="Titolo 1">
            <a:extLst>
              <a:ext uri="{FF2B5EF4-FFF2-40B4-BE49-F238E27FC236}">
                <a16:creationId xmlns:a16="http://schemas.microsoft.com/office/drawing/2014/main" id="{1440AD9F-0C84-F5F4-BA8A-10334E18813B}"/>
              </a:ext>
            </a:extLst>
          </p:cNvPr>
          <p:cNvSpPr txBox="1">
            <a:spLocks/>
          </p:cNvSpPr>
          <p:nvPr/>
        </p:nvSpPr>
        <p:spPr>
          <a:xfrm>
            <a:off x="8715885" y="3315073"/>
            <a:ext cx="2919665" cy="42587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800" dirty="0">
                <a:latin typeface="+mn-lt"/>
              </a:rPr>
              <a:t>LLM + più prompt con contesto</a:t>
            </a:r>
          </a:p>
        </p:txBody>
      </p:sp>
      <p:sp>
        <p:nvSpPr>
          <p:cNvPr id="22" name="Figura a mano libera: forma 21">
            <a:extLst>
              <a:ext uri="{FF2B5EF4-FFF2-40B4-BE49-F238E27FC236}">
                <a16:creationId xmlns:a16="http://schemas.microsoft.com/office/drawing/2014/main" id="{234E4EDF-0E21-141F-445A-BC175493F612}"/>
              </a:ext>
            </a:extLst>
          </p:cNvPr>
          <p:cNvSpPr/>
          <p:nvPr/>
        </p:nvSpPr>
        <p:spPr>
          <a:xfrm rot="3357694" flipH="1">
            <a:off x="8128637" y="2556679"/>
            <a:ext cx="354411" cy="895288"/>
          </a:xfrm>
          <a:custGeom>
            <a:avLst/>
            <a:gdLst>
              <a:gd name="connsiteX0" fmla="*/ 465221 w 1427497"/>
              <a:gd name="connsiteY0" fmla="*/ 0 h 3294056"/>
              <a:gd name="connsiteX1" fmla="*/ 1419727 w 1427497"/>
              <a:gd name="connsiteY1" fmla="*/ 3064042 h 3294056"/>
              <a:gd name="connsiteX2" fmla="*/ 0 w 1427497"/>
              <a:gd name="connsiteY2" fmla="*/ 2839452 h 3294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27497" h="3294056">
                <a:moveTo>
                  <a:pt x="465221" y="0"/>
                </a:moveTo>
                <a:cubicBezTo>
                  <a:pt x="981242" y="1295400"/>
                  <a:pt x="1497264" y="2590800"/>
                  <a:pt x="1419727" y="3064042"/>
                </a:cubicBezTo>
                <a:cubicBezTo>
                  <a:pt x="1342190" y="3537284"/>
                  <a:pt x="671095" y="3188368"/>
                  <a:pt x="0" y="2839452"/>
                </a:cubicBezTo>
              </a:path>
            </a:pathLst>
          </a:cu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3" name="Elemento grafico 22" descr="Recensione cliente con riempimento a tinta unita">
            <a:extLst>
              <a:ext uri="{FF2B5EF4-FFF2-40B4-BE49-F238E27FC236}">
                <a16:creationId xmlns:a16="http://schemas.microsoft.com/office/drawing/2014/main" id="{426FB0D2-3FD0-C0A9-0CA6-49B2EFCAD5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619634" y="2380838"/>
            <a:ext cx="545431" cy="545431"/>
          </a:xfrm>
          <a:prstGeom prst="rect">
            <a:avLst/>
          </a:prstGeom>
        </p:spPr>
      </p:pic>
      <p:sp>
        <p:nvSpPr>
          <p:cNvPr id="24" name="Titolo 1">
            <a:extLst>
              <a:ext uri="{FF2B5EF4-FFF2-40B4-BE49-F238E27FC236}">
                <a16:creationId xmlns:a16="http://schemas.microsoft.com/office/drawing/2014/main" id="{D3BE78ED-042F-F01B-B62E-FC60FD14DD17}"/>
              </a:ext>
            </a:extLst>
          </p:cNvPr>
          <p:cNvSpPr txBox="1">
            <a:spLocks/>
          </p:cNvSpPr>
          <p:nvPr/>
        </p:nvSpPr>
        <p:spPr>
          <a:xfrm>
            <a:off x="9213191" y="2448800"/>
            <a:ext cx="2919665" cy="42587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800" dirty="0">
                <a:latin typeface="+mn-lt"/>
              </a:rPr>
              <a:t>Risposta dettagliata generata con fonti</a:t>
            </a:r>
          </a:p>
        </p:txBody>
      </p:sp>
      <p:sp>
        <p:nvSpPr>
          <p:cNvPr id="25" name="Rettangolo 24" descr="Blocco in evidenza a sinistra">
            <a:extLst>
              <a:ext uri="{FF2B5EF4-FFF2-40B4-BE49-F238E27FC236}">
                <a16:creationId xmlns:a16="http://schemas.microsoft.com/office/drawing/2014/main" id="{705C8362-C0E6-0609-1CED-5F6D1C243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60039" y="2280575"/>
            <a:ext cx="1477215" cy="8153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it-IT" dirty="0"/>
          </a:p>
        </p:txBody>
      </p:sp>
      <p:sp>
        <p:nvSpPr>
          <p:cNvPr id="26" name="Titolo 1">
            <a:extLst>
              <a:ext uri="{FF2B5EF4-FFF2-40B4-BE49-F238E27FC236}">
                <a16:creationId xmlns:a16="http://schemas.microsoft.com/office/drawing/2014/main" id="{6748CDEC-7107-5040-3D45-49700E67FC36}"/>
              </a:ext>
            </a:extLst>
          </p:cNvPr>
          <p:cNvSpPr txBox="1">
            <a:spLocks/>
          </p:cNvSpPr>
          <p:nvPr/>
        </p:nvSpPr>
        <p:spPr>
          <a:xfrm>
            <a:off x="7713253" y="1951495"/>
            <a:ext cx="2919665" cy="42587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800" dirty="0">
                <a:latin typeface="+mn-lt"/>
              </a:rPr>
              <a:t>Quello che vorremmo </a:t>
            </a:r>
          </a:p>
        </p:txBody>
      </p:sp>
      <p:cxnSp>
        <p:nvCxnSpPr>
          <p:cNvPr id="28" name="Connettore diritto 27">
            <a:extLst>
              <a:ext uri="{FF2B5EF4-FFF2-40B4-BE49-F238E27FC236}">
                <a16:creationId xmlns:a16="http://schemas.microsoft.com/office/drawing/2014/main" id="{0457217D-BF82-69A8-DE91-C4C519BF7354}"/>
              </a:ext>
            </a:extLst>
          </p:cNvPr>
          <p:cNvCxnSpPr>
            <a:cxnSpLocks/>
          </p:cNvCxnSpPr>
          <p:nvPr/>
        </p:nvCxnSpPr>
        <p:spPr>
          <a:xfrm>
            <a:off x="674735" y="3074223"/>
            <a:ext cx="0" cy="41178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ttangolo 28">
            <a:extLst>
              <a:ext uri="{FF2B5EF4-FFF2-40B4-BE49-F238E27FC236}">
                <a16:creationId xmlns:a16="http://schemas.microsoft.com/office/drawing/2014/main" id="{AC6FAB65-0F0A-E92A-EDC5-3A459772241E}"/>
              </a:ext>
            </a:extLst>
          </p:cNvPr>
          <p:cNvSpPr/>
          <p:nvPr/>
        </p:nvSpPr>
        <p:spPr>
          <a:xfrm>
            <a:off x="857013" y="2747693"/>
            <a:ext cx="4750847" cy="351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b="1" dirty="0">
                <a:solidFill>
                  <a:schemeClr val="tx1"/>
                </a:solidFill>
              </a:rPr>
              <a:t>Allucinazioni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BA77BB41-B0FB-6E7B-AB39-CE3667BC921E}"/>
              </a:ext>
            </a:extLst>
          </p:cNvPr>
          <p:cNvSpPr/>
          <p:nvPr/>
        </p:nvSpPr>
        <p:spPr>
          <a:xfrm>
            <a:off x="857013" y="3476548"/>
            <a:ext cx="4750847" cy="351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b="1" dirty="0">
                <a:solidFill>
                  <a:schemeClr val="tx1"/>
                </a:solidFill>
              </a:rPr>
              <a:t>Nessun riferimento a documenti reali </a:t>
            </a:r>
            <a:endParaRPr lang="it-IT" dirty="0">
              <a:solidFill>
                <a:schemeClr val="tx1"/>
              </a:solidFill>
            </a:endParaRPr>
          </a:p>
        </p:txBody>
      </p:sp>
      <p:cxnSp>
        <p:nvCxnSpPr>
          <p:cNvPr id="37" name="Connettore diritto 36">
            <a:extLst>
              <a:ext uri="{FF2B5EF4-FFF2-40B4-BE49-F238E27FC236}">
                <a16:creationId xmlns:a16="http://schemas.microsoft.com/office/drawing/2014/main" id="{AD553F3C-2D04-75E4-F387-5044DFCA3088}"/>
              </a:ext>
            </a:extLst>
          </p:cNvPr>
          <p:cNvCxnSpPr>
            <a:cxnSpLocks/>
          </p:cNvCxnSpPr>
          <p:nvPr/>
        </p:nvCxnSpPr>
        <p:spPr>
          <a:xfrm>
            <a:off x="682756" y="3908413"/>
            <a:ext cx="0" cy="41178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ttangolo 40">
            <a:extLst>
              <a:ext uri="{FF2B5EF4-FFF2-40B4-BE49-F238E27FC236}">
                <a16:creationId xmlns:a16="http://schemas.microsoft.com/office/drawing/2014/main" id="{9A4CE18C-538A-D526-F5CC-F813FC1068AA}"/>
              </a:ext>
            </a:extLst>
          </p:cNvPr>
          <p:cNvSpPr/>
          <p:nvPr/>
        </p:nvSpPr>
        <p:spPr>
          <a:xfrm>
            <a:off x="857013" y="5136532"/>
            <a:ext cx="4750847" cy="351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b="1" dirty="0">
                <a:solidFill>
                  <a:schemeClr val="tx1"/>
                </a:solidFill>
              </a:rPr>
              <a:t>Difficoltà di </a:t>
            </a:r>
            <a:r>
              <a:rPr lang="it-IT" b="1" dirty="0" err="1">
                <a:solidFill>
                  <a:schemeClr val="tx1"/>
                </a:solidFill>
              </a:rPr>
              <a:t>audibilità</a:t>
            </a:r>
            <a:r>
              <a:rPr lang="it-IT" b="1" dirty="0">
                <a:solidFill>
                  <a:schemeClr val="tx1"/>
                </a:solidFill>
              </a:rPr>
              <a:t> e controllo</a:t>
            </a:r>
          </a:p>
        </p:txBody>
      </p:sp>
      <p:cxnSp>
        <p:nvCxnSpPr>
          <p:cNvPr id="44" name="Connettore diritto 43">
            <a:extLst>
              <a:ext uri="{FF2B5EF4-FFF2-40B4-BE49-F238E27FC236}">
                <a16:creationId xmlns:a16="http://schemas.microsoft.com/office/drawing/2014/main" id="{D2E90763-FD53-FD97-5C6E-7A5F4392A8B4}"/>
              </a:ext>
            </a:extLst>
          </p:cNvPr>
          <p:cNvCxnSpPr>
            <a:cxnSpLocks/>
          </p:cNvCxnSpPr>
          <p:nvPr/>
        </p:nvCxnSpPr>
        <p:spPr>
          <a:xfrm>
            <a:off x="690777" y="4726560"/>
            <a:ext cx="0" cy="41178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ttangolo 44">
            <a:extLst>
              <a:ext uri="{FF2B5EF4-FFF2-40B4-BE49-F238E27FC236}">
                <a16:creationId xmlns:a16="http://schemas.microsoft.com/office/drawing/2014/main" id="{3C7C7F12-D9D5-F386-DC33-9178992F12D2}"/>
              </a:ext>
            </a:extLst>
          </p:cNvPr>
          <p:cNvSpPr/>
          <p:nvPr/>
        </p:nvSpPr>
        <p:spPr>
          <a:xfrm>
            <a:off x="857013" y="4296709"/>
            <a:ext cx="4750847" cy="351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b="1" dirty="0">
                <a:solidFill>
                  <a:schemeClr val="tx1"/>
                </a:solidFill>
              </a:rPr>
              <a:t>Conoscenza statica, ferma al </a:t>
            </a:r>
            <a:r>
              <a:rPr lang="it-IT" b="1" dirty="0" err="1">
                <a:solidFill>
                  <a:schemeClr val="tx1"/>
                </a:solidFill>
              </a:rPr>
              <a:t>pretraining</a:t>
            </a:r>
            <a:r>
              <a:rPr lang="it-IT" b="1" dirty="0">
                <a:solidFill>
                  <a:schemeClr val="tx1"/>
                </a:solidFill>
              </a:rPr>
              <a:t> 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46" name="Titolo 1">
            <a:extLst>
              <a:ext uri="{FF2B5EF4-FFF2-40B4-BE49-F238E27FC236}">
                <a16:creationId xmlns:a16="http://schemas.microsoft.com/office/drawing/2014/main" id="{5A6FA3CE-9862-2EF6-8D72-3E025FD6AD8A}"/>
              </a:ext>
            </a:extLst>
          </p:cNvPr>
          <p:cNvSpPr txBox="1">
            <a:spLocks/>
          </p:cNvSpPr>
          <p:nvPr/>
        </p:nvSpPr>
        <p:spPr>
          <a:xfrm>
            <a:off x="521368" y="2120177"/>
            <a:ext cx="2919665" cy="42587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800" dirty="0">
                <a:latin typeface="+mn-lt"/>
              </a:rPr>
              <a:t>Problematiche degli LLM </a:t>
            </a:r>
          </a:p>
        </p:txBody>
      </p:sp>
      <p:pic>
        <p:nvPicPr>
          <p:cNvPr id="52" name="Elemento grafico 51" descr="Chiudi con riempimento a tinta unita">
            <a:extLst>
              <a:ext uri="{FF2B5EF4-FFF2-40B4-BE49-F238E27FC236}">
                <a16:creationId xmlns:a16="http://schemas.microsoft.com/office/drawing/2014/main" id="{8DD63A13-AC11-E681-A966-5A42D0B9E08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02020" y="2659840"/>
            <a:ext cx="517358" cy="517358"/>
          </a:xfrm>
          <a:prstGeom prst="rect">
            <a:avLst/>
          </a:prstGeom>
        </p:spPr>
      </p:pic>
      <p:sp>
        <p:nvSpPr>
          <p:cNvPr id="55" name="Rettangolo 54" descr="Blocco in evidenza a sinistra">
            <a:extLst>
              <a:ext uri="{FF2B5EF4-FFF2-40B4-BE49-F238E27FC236}">
                <a16:creationId xmlns:a16="http://schemas.microsoft.com/office/drawing/2014/main" id="{695B731C-EFEB-7D2A-2538-B6AE689419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7036" y="2571607"/>
            <a:ext cx="1477215" cy="8153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it-IT" dirty="0"/>
          </a:p>
        </p:txBody>
      </p:sp>
      <p:pic>
        <p:nvPicPr>
          <p:cNvPr id="61" name="Elemento grafico 60" descr="Chiudi con riempimento a tinta unita">
            <a:extLst>
              <a:ext uri="{FF2B5EF4-FFF2-40B4-BE49-F238E27FC236}">
                <a16:creationId xmlns:a16="http://schemas.microsoft.com/office/drawing/2014/main" id="{4CF3ECD2-2713-50C0-CDBE-F4C77834D93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26083" y="3421840"/>
            <a:ext cx="517358" cy="517358"/>
          </a:xfrm>
          <a:prstGeom prst="rect">
            <a:avLst/>
          </a:prstGeom>
        </p:spPr>
      </p:pic>
      <p:pic>
        <p:nvPicPr>
          <p:cNvPr id="62" name="Elemento grafico 61" descr="Chiudi con riempimento a tinta unita">
            <a:extLst>
              <a:ext uri="{FF2B5EF4-FFF2-40B4-BE49-F238E27FC236}">
                <a16:creationId xmlns:a16="http://schemas.microsoft.com/office/drawing/2014/main" id="{B8D5D391-4F8B-0A9F-8F9B-1F9FEA062B9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26083" y="5058135"/>
            <a:ext cx="517358" cy="517358"/>
          </a:xfrm>
          <a:prstGeom prst="rect">
            <a:avLst/>
          </a:prstGeom>
        </p:spPr>
      </p:pic>
      <p:pic>
        <p:nvPicPr>
          <p:cNvPr id="63" name="Elemento grafico 62" descr="Chiudi con riempimento a tinta unita">
            <a:extLst>
              <a:ext uri="{FF2B5EF4-FFF2-40B4-BE49-F238E27FC236}">
                <a16:creationId xmlns:a16="http://schemas.microsoft.com/office/drawing/2014/main" id="{92CD3374-4CE1-411F-BC13-53348EAE6C1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34104" y="4231966"/>
            <a:ext cx="517358" cy="517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4795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A7285-2BE5-469E-FC8F-C690ABBD8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E218CF7-4FE6-8BF2-A8F9-E39A96341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021" y="584400"/>
            <a:ext cx="11340000" cy="432000"/>
          </a:xfrm>
        </p:spPr>
        <p:txBody>
          <a:bodyPr rtlCol="0"/>
          <a:lstStyle/>
          <a:p>
            <a:pPr rtl="0"/>
            <a:r>
              <a:rPr lang="it-IT" dirty="0"/>
              <a:t>Il RAG : (</a:t>
            </a:r>
            <a:r>
              <a:rPr lang="it-IT" dirty="0" err="1"/>
              <a:t>Retrieval-Augmented</a:t>
            </a:r>
            <a:r>
              <a:rPr lang="it-IT" dirty="0"/>
              <a:t> Generation)</a:t>
            </a:r>
          </a:p>
        </p:txBody>
      </p:sp>
      <p:sp>
        <p:nvSpPr>
          <p:cNvPr id="12" name="Rettangolo 11" descr="Blocco in evidenza a sinistra">
            <a:extLst>
              <a:ext uri="{FF2B5EF4-FFF2-40B4-BE49-F238E27FC236}">
                <a16:creationId xmlns:a16="http://schemas.microsoft.com/office/drawing/2014/main" id="{B319AE94-8E69-2EC3-ACAE-2C9DD0865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1799" y="472043"/>
            <a:ext cx="1984175" cy="11482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it-IT" dirty="0"/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B350C9BB-F85C-5EB9-3F18-C6B59D028DD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23</a:t>
            </a:fld>
            <a:endParaRPr lang="it-IT" dirty="0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92F7B9A1-1558-702C-7F06-72A44AF5A8A8}"/>
              </a:ext>
            </a:extLst>
          </p:cNvPr>
          <p:cNvSpPr/>
          <p:nvPr/>
        </p:nvSpPr>
        <p:spPr>
          <a:xfrm>
            <a:off x="521368" y="1307432"/>
            <a:ext cx="11534274" cy="978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2918B664-3BAB-5BF6-1A6E-66D35562FF9D}"/>
              </a:ext>
            </a:extLst>
          </p:cNvPr>
          <p:cNvSpPr/>
          <p:nvPr/>
        </p:nvSpPr>
        <p:spPr>
          <a:xfrm>
            <a:off x="414711" y="1227221"/>
            <a:ext cx="11368215" cy="639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dirty="0">
                <a:solidFill>
                  <a:schemeClr val="tx1"/>
                </a:solidFill>
              </a:rPr>
              <a:t>Il RAG combina modelli generativi (es. LLM) con un meccanismo di recupero di informazioni da fonti esterne (database, documenti). Questo permette all’AI di </a:t>
            </a:r>
            <a:r>
              <a:rPr lang="it-IT" b="1" dirty="0">
                <a:solidFill>
                  <a:schemeClr val="tx1"/>
                </a:solidFill>
              </a:rPr>
              <a:t>produrre risposte aggiornate, fondate e specifiche</a:t>
            </a:r>
            <a:r>
              <a:rPr lang="it-IT" dirty="0">
                <a:solidFill>
                  <a:schemeClr val="tx1"/>
                </a:solidFill>
              </a:rPr>
              <a:t>, anche su conoscenze non contenute nei suoi pesi.</a:t>
            </a:r>
          </a:p>
        </p:txBody>
      </p:sp>
      <p:sp>
        <p:nvSpPr>
          <p:cNvPr id="54" name="Oval 10">
            <a:extLst>
              <a:ext uri="{FF2B5EF4-FFF2-40B4-BE49-F238E27FC236}">
                <a16:creationId xmlns:a16="http://schemas.microsoft.com/office/drawing/2014/main" id="{BC107794-5AC8-7194-0C3A-C7DB39F9B955}"/>
              </a:ext>
            </a:extLst>
          </p:cNvPr>
          <p:cNvSpPr/>
          <p:nvPr/>
        </p:nvSpPr>
        <p:spPr>
          <a:xfrm>
            <a:off x="1114313" y="3296514"/>
            <a:ext cx="1225076" cy="11640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6345" cap="flat">
            <a:solidFill>
              <a:schemeClr val="accent1">
                <a:lumMod val="40000"/>
                <a:lumOff val="60000"/>
              </a:schemeClr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56" name="Arc 11">
            <a:extLst>
              <a:ext uri="{FF2B5EF4-FFF2-40B4-BE49-F238E27FC236}">
                <a16:creationId xmlns:a16="http://schemas.microsoft.com/office/drawing/2014/main" id="{5AB9328D-7F59-0847-B8FC-D1C4458A1453}"/>
              </a:ext>
            </a:extLst>
          </p:cNvPr>
          <p:cNvSpPr/>
          <p:nvPr/>
        </p:nvSpPr>
        <p:spPr>
          <a:xfrm>
            <a:off x="882577" y="3076327"/>
            <a:ext cx="1688558" cy="1604378"/>
          </a:xfrm>
          <a:custGeom>
            <a:avLst>
              <a:gd name="f12" fmla="val 90"/>
              <a:gd name="f13" fmla="val 270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ss"/>
              <a:gd name="f9" fmla="val 0"/>
              <a:gd name="f10" fmla="*/ 5419351 1 1725033"/>
              <a:gd name="f11" fmla="+- 0 0 1"/>
              <a:gd name="f12" fmla="val 90"/>
              <a:gd name="f13" fmla="val 270"/>
              <a:gd name="f14" fmla="+- 0 0 -180"/>
              <a:gd name="f15" fmla="abs f6"/>
              <a:gd name="f16" fmla="abs f7"/>
              <a:gd name="f17" fmla="abs f8"/>
              <a:gd name="f18" fmla="val f9"/>
              <a:gd name="f19" fmla="+- 0 0 f12"/>
              <a:gd name="f20" fmla="+- 0 0 f13"/>
              <a:gd name="f21" fmla="*/ f14 f2 1"/>
              <a:gd name="f22" fmla="?: f15 f6 1"/>
              <a:gd name="f23" fmla="?: f16 f7 1"/>
              <a:gd name="f24" fmla="?: f17 f8 1"/>
              <a:gd name="f25" fmla="*/ f19 f2 1"/>
              <a:gd name="f26" fmla="*/ f20 f2 1"/>
              <a:gd name="f27" fmla="*/ f21 1 f5"/>
              <a:gd name="f28" fmla="*/ f22 1 21600"/>
              <a:gd name="f29" fmla="*/ f23 1 21600"/>
              <a:gd name="f30" fmla="*/ 21600 f22 1"/>
              <a:gd name="f31" fmla="*/ 21600 f23 1"/>
              <a:gd name="f32" fmla="*/ f25 1 f5"/>
              <a:gd name="f33" fmla="*/ f26 1 f5"/>
              <a:gd name="f34" fmla="+- f27 0 f3"/>
              <a:gd name="f35" fmla="min f29 f28"/>
              <a:gd name="f36" fmla="*/ f30 1 f24"/>
              <a:gd name="f37" fmla="*/ f31 1 f24"/>
              <a:gd name="f38" fmla="+- f32 0 f3"/>
              <a:gd name="f39" fmla="+- f33 0 f3"/>
              <a:gd name="f40" fmla="val f36"/>
              <a:gd name="f41" fmla="val f37"/>
              <a:gd name="f42" fmla="+- 0 0 f38"/>
              <a:gd name="f43" fmla="+- 0 0 f39"/>
              <a:gd name="f44" fmla="+- f41 0 f18"/>
              <a:gd name="f45" fmla="+- f40 0 f18"/>
              <a:gd name="f46" fmla="val f42"/>
              <a:gd name="f47" fmla="val f43"/>
              <a:gd name="f48" fmla="*/ f44 1 2"/>
              <a:gd name="f49" fmla="*/ f45 1 2"/>
              <a:gd name="f50" fmla="+- f47 0 f46"/>
              <a:gd name="f51" fmla="+- f46 f3 0"/>
              <a:gd name="f52" fmla="+- f47 f3 0"/>
              <a:gd name="f53" fmla="+- 21600000 0 f46"/>
              <a:gd name="f54" fmla="+- f3 0 f46"/>
              <a:gd name="f55" fmla="+- 27000000 0 f46"/>
              <a:gd name="f56" fmla="+- f2 0 f46"/>
              <a:gd name="f57" fmla="+- 32400000 0 f46"/>
              <a:gd name="f58" fmla="+- f4 0 f46"/>
              <a:gd name="f59" fmla="+- 37800000 0 f46"/>
              <a:gd name="f60" fmla="+- f18 f48 0"/>
              <a:gd name="f61" fmla="+- f18 f49 0"/>
              <a:gd name="f62" fmla="+- f50 21600000 0"/>
              <a:gd name="f63" fmla="*/ f51 f10 1"/>
              <a:gd name="f64" fmla="*/ f52 f10 1"/>
              <a:gd name="f65" fmla="?: f54 f54 f55"/>
              <a:gd name="f66" fmla="?: f56 f56 f57"/>
              <a:gd name="f67" fmla="?: f58 f58 f59"/>
              <a:gd name="f68" fmla="*/ f49 f35 1"/>
              <a:gd name="f69" fmla="*/ f48 f35 1"/>
              <a:gd name="f70" fmla="?: f50 f50 f62"/>
              <a:gd name="f71" fmla="*/ f63 1 f2"/>
              <a:gd name="f72" fmla="*/ f64 1 f2"/>
              <a:gd name="f73" fmla="*/ f61 f35 1"/>
              <a:gd name="f74" fmla="*/ f60 f35 1"/>
              <a:gd name="f75" fmla="+- 0 0 f71"/>
              <a:gd name="f76" fmla="+- 0 0 f72"/>
              <a:gd name="f77" fmla="+- f70 0 f53"/>
              <a:gd name="f78" fmla="+- f70 0 f65"/>
              <a:gd name="f79" fmla="+- f70 0 f66"/>
              <a:gd name="f80" fmla="+- f70 0 f67"/>
              <a:gd name="f81" fmla="+- 0 0 f75"/>
              <a:gd name="f82" fmla="+- 0 0 f76"/>
              <a:gd name="f83" fmla="*/ f81 f2 1"/>
              <a:gd name="f84" fmla="*/ f82 f2 1"/>
              <a:gd name="f85" fmla="*/ f83 1 f10"/>
              <a:gd name="f86" fmla="*/ f84 1 f10"/>
              <a:gd name="f87" fmla="+- f85 0 f3"/>
              <a:gd name="f88" fmla="+- f86 0 f3"/>
              <a:gd name="f89" fmla="sin 1 f87"/>
              <a:gd name="f90" fmla="cos 1 f87"/>
              <a:gd name="f91" fmla="sin 1 f88"/>
              <a:gd name="f92" fmla="cos 1 f88"/>
              <a:gd name="f93" fmla="+- 0 0 f89"/>
              <a:gd name="f94" fmla="+- 0 0 f90"/>
              <a:gd name="f95" fmla="+- 0 0 f91"/>
              <a:gd name="f96" fmla="+- 0 0 f92"/>
              <a:gd name="f97" fmla="+- 0 0 f93"/>
              <a:gd name="f98" fmla="+- 0 0 f94"/>
              <a:gd name="f99" fmla="+- 0 0 f95"/>
              <a:gd name="f100" fmla="+- 0 0 f96"/>
              <a:gd name="f101" fmla="*/ f97 f49 1"/>
              <a:gd name="f102" fmla="*/ f98 f48 1"/>
              <a:gd name="f103" fmla="*/ f99 f49 1"/>
              <a:gd name="f104" fmla="*/ f100 f48 1"/>
              <a:gd name="f105" fmla="+- 0 0 f102"/>
              <a:gd name="f106" fmla="+- 0 0 f101"/>
              <a:gd name="f107" fmla="+- 0 0 f104"/>
              <a:gd name="f108" fmla="+- 0 0 f103"/>
              <a:gd name="f109" fmla="+- 0 0 f105"/>
              <a:gd name="f110" fmla="+- 0 0 f106"/>
              <a:gd name="f111" fmla="+- 0 0 f107"/>
              <a:gd name="f112" fmla="+- 0 0 f108"/>
              <a:gd name="f113" fmla="at2 f109 f110"/>
              <a:gd name="f114" fmla="at2 f111 f112"/>
              <a:gd name="f115" fmla="+- f113 f3 0"/>
              <a:gd name="f116" fmla="+- f114 f3 0"/>
              <a:gd name="f117" fmla="*/ f115 f10 1"/>
              <a:gd name="f118" fmla="*/ f116 f10 1"/>
              <a:gd name="f119" fmla="*/ f117 1 f2"/>
              <a:gd name="f120" fmla="*/ f118 1 f2"/>
              <a:gd name="f121" fmla="+- 0 0 f119"/>
              <a:gd name="f122" fmla="+- 0 0 f120"/>
              <a:gd name="f123" fmla="val f121"/>
              <a:gd name="f124" fmla="val f122"/>
              <a:gd name="f125" fmla="+- 0 0 f123"/>
              <a:gd name="f126" fmla="+- 0 0 f124"/>
              <a:gd name="f127" fmla="*/ f125 f2 1"/>
              <a:gd name="f128" fmla="*/ f126 f2 1"/>
              <a:gd name="f129" fmla="*/ f127 1 f10"/>
              <a:gd name="f130" fmla="*/ f128 1 f10"/>
              <a:gd name="f131" fmla="+- f129 0 f3"/>
              <a:gd name="f132" fmla="+- f130 0 f3"/>
              <a:gd name="f133" fmla="cos 1 f131"/>
              <a:gd name="f134" fmla="sin 1 f131"/>
              <a:gd name="f135" fmla="cos 1 f132"/>
              <a:gd name="f136" fmla="sin 1 f132"/>
              <a:gd name="f137" fmla="+- 0 0 f133"/>
              <a:gd name="f138" fmla="+- 0 0 f134"/>
              <a:gd name="f139" fmla="+- 0 0 f135"/>
              <a:gd name="f140" fmla="+- 0 0 f136"/>
              <a:gd name="f141" fmla="*/ f11 f137 1"/>
              <a:gd name="f142" fmla="*/ f11 f138 1"/>
              <a:gd name="f143" fmla="*/ f11 f139 1"/>
              <a:gd name="f144" fmla="*/ f11 f140 1"/>
              <a:gd name="f145" fmla="*/ f141 f49 1"/>
              <a:gd name="f146" fmla="*/ f142 f48 1"/>
              <a:gd name="f147" fmla="*/ f143 f49 1"/>
              <a:gd name="f148" fmla="*/ f144 f48 1"/>
              <a:gd name="f149" fmla="+- f61 f145 0"/>
              <a:gd name="f150" fmla="+- f60 f146 0"/>
              <a:gd name="f151" fmla="+- f61 f147 0"/>
              <a:gd name="f152" fmla="+- f60 f148 0"/>
              <a:gd name="f153" fmla="max f149 f151"/>
              <a:gd name="f154" fmla="max f150 f152"/>
              <a:gd name="f155" fmla="min f149 f151"/>
              <a:gd name="f156" fmla="min f150 f152"/>
              <a:gd name="f157" fmla="*/ f149 f35 1"/>
              <a:gd name="f158" fmla="*/ f150 f35 1"/>
              <a:gd name="f159" fmla="*/ f151 f35 1"/>
              <a:gd name="f160" fmla="*/ f152 f35 1"/>
              <a:gd name="f161" fmla="?: f77 f40 f153"/>
              <a:gd name="f162" fmla="?: f78 f41 f154"/>
              <a:gd name="f163" fmla="?: f79 f18 f155"/>
              <a:gd name="f164" fmla="?: f80 f18 f156"/>
              <a:gd name="f165" fmla="*/ f163 f35 1"/>
              <a:gd name="f166" fmla="*/ f164 f35 1"/>
              <a:gd name="f167" fmla="*/ f161 f35 1"/>
              <a:gd name="f168" fmla="*/ f162 f3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157" y="f158"/>
              </a:cxn>
              <a:cxn ang="f34">
                <a:pos x="f73" y="f74"/>
              </a:cxn>
              <a:cxn ang="f34">
                <a:pos x="f159" y="f160"/>
              </a:cxn>
            </a:cxnLst>
            <a:rect l="f165" t="f166" r="f167" b="f168"/>
            <a:pathLst>
              <a:path stroke="0">
                <a:moveTo>
                  <a:pt x="f157" y="f158"/>
                </a:moveTo>
                <a:arcTo wR="f68" hR="f69" stAng="f46" swAng="f70"/>
                <a:lnTo>
                  <a:pt x="f73" y="f74"/>
                </a:lnTo>
                <a:close/>
              </a:path>
              <a:path fill="none">
                <a:moveTo>
                  <a:pt x="f157" y="f158"/>
                </a:moveTo>
                <a:arcTo wR="f68" hR="f69" stAng="f46" swAng="f70"/>
              </a:path>
            </a:pathLst>
          </a:custGeom>
          <a:noFill/>
          <a:ln w="28575" cap="rnd">
            <a:solidFill>
              <a:srgbClr val="A8E8F4"/>
            </a:solidFill>
            <a:prstDash val="solid"/>
            <a:miter/>
            <a:tailEnd type="arrow"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7" name="Oval 12">
            <a:extLst>
              <a:ext uri="{FF2B5EF4-FFF2-40B4-BE49-F238E27FC236}">
                <a16:creationId xmlns:a16="http://schemas.microsoft.com/office/drawing/2014/main" id="{ACB5D25B-B38B-C392-8ACB-023D95C387E5}"/>
              </a:ext>
            </a:extLst>
          </p:cNvPr>
          <p:cNvSpPr/>
          <p:nvPr/>
        </p:nvSpPr>
        <p:spPr>
          <a:xfrm>
            <a:off x="2802881" y="3296514"/>
            <a:ext cx="1225076" cy="11640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chemeClr val="accent1">
              <a:lumMod val="75000"/>
            </a:schemeClr>
          </a:solidFill>
          <a:ln w="6345" cap="flat">
            <a:solidFill>
              <a:schemeClr val="accent1">
                <a:lumMod val="75000"/>
              </a:schemeClr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58" name="Arc 13">
            <a:extLst>
              <a:ext uri="{FF2B5EF4-FFF2-40B4-BE49-F238E27FC236}">
                <a16:creationId xmlns:a16="http://schemas.microsoft.com/office/drawing/2014/main" id="{6E1C7412-4183-D41A-E27B-D542C8EACD05}"/>
              </a:ext>
            </a:extLst>
          </p:cNvPr>
          <p:cNvSpPr/>
          <p:nvPr/>
        </p:nvSpPr>
        <p:spPr>
          <a:xfrm>
            <a:off x="2571135" y="3076327"/>
            <a:ext cx="1688558" cy="1604378"/>
          </a:xfrm>
          <a:custGeom>
            <a:avLst>
              <a:gd name="f12" fmla="val 270"/>
              <a:gd name="f13" fmla="val 83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ss"/>
              <a:gd name="f9" fmla="val 0"/>
              <a:gd name="f10" fmla="*/ 5419351 1 1725033"/>
              <a:gd name="f11" fmla="+- 0 0 1"/>
              <a:gd name="f12" fmla="val 270"/>
              <a:gd name="f13" fmla="val 83"/>
              <a:gd name="f14" fmla="+- 0 0 0"/>
              <a:gd name="f15" fmla="+- 0 0 -176"/>
              <a:gd name="f16" fmla="+- 0 0 -353"/>
              <a:gd name="f17" fmla="abs f6"/>
              <a:gd name="f18" fmla="abs f7"/>
              <a:gd name="f19" fmla="abs f8"/>
              <a:gd name="f20" fmla="val f9"/>
              <a:gd name="f21" fmla="+- 0 0 f12"/>
              <a:gd name="f22" fmla="+- 0 0 f13"/>
              <a:gd name="f23" fmla="*/ f14 f2 1"/>
              <a:gd name="f24" fmla="*/ f15 f2 1"/>
              <a:gd name="f25" fmla="*/ f16 f2 1"/>
              <a:gd name="f26" fmla="?: f17 f6 1"/>
              <a:gd name="f27" fmla="?: f18 f7 1"/>
              <a:gd name="f28" fmla="?: f19 f8 1"/>
              <a:gd name="f29" fmla="*/ f21 f2 1"/>
              <a:gd name="f30" fmla="*/ f22 f2 1"/>
              <a:gd name="f31" fmla="*/ f23 1 f5"/>
              <a:gd name="f32" fmla="*/ f24 1 f5"/>
              <a:gd name="f33" fmla="*/ f25 1 f5"/>
              <a:gd name="f34" fmla="*/ f26 1 21600"/>
              <a:gd name="f35" fmla="*/ f27 1 21600"/>
              <a:gd name="f36" fmla="*/ 21600 f26 1"/>
              <a:gd name="f37" fmla="*/ 21600 f27 1"/>
              <a:gd name="f38" fmla="*/ f29 1 f5"/>
              <a:gd name="f39" fmla="*/ f30 1 f5"/>
              <a:gd name="f40" fmla="+- f31 0 f3"/>
              <a:gd name="f41" fmla="+- f32 0 f3"/>
              <a:gd name="f42" fmla="+- f33 0 f3"/>
              <a:gd name="f43" fmla="min f35 f34"/>
              <a:gd name="f44" fmla="*/ f36 1 f28"/>
              <a:gd name="f45" fmla="*/ f37 1 f28"/>
              <a:gd name="f46" fmla="+- f38 0 f3"/>
              <a:gd name="f47" fmla="+- f39 0 f3"/>
              <a:gd name="f48" fmla="val f44"/>
              <a:gd name="f49" fmla="val f45"/>
              <a:gd name="f50" fmla="+- 0 0 f46"/>
              <a:gd name="f51" fmla="+- 0 0 f47"/>
              <a:gd name="f52" fmla="+- f49 0 f20"/>
              <a:gd name="f53" fmla="+- f48 0 f20"/>
              <a:gd name="f54" fmla="val f50"/>
              <a:gd name="f55" fmla="val f51"/>
              <a:gd name="f56" fmla="*/ f52 1 2"/>
              <a:gd name="f57" fmla="*/ f53 1 2"/>
              <a:gd name="f58" fmla="+- f55 0 f54"/>
              <a:gd name="f59" fmla="+- f54 f3 0"/>
              <a:gd name="f60" fmla="+- f55 f3 0"/>
              <a:gd name="f61" fmla="+- 21600000 0 f54"/>
              <a:gd name="f62" fmla="+- f3 0 f54"/>
              <a:gd name="f63" fmla="+- 27000000 0 f54"/>
              <a:gd name="f64" fmla="+- f2 0 f54"/>
              <a:gd name="f65" fmla="+- 32400000 0 f54"/>
              <a:gd name="f66" fmla="+- f4 0 f54"/>
              <a:gd name="f67" fmla="+- 37800000 0 f54"/>
              <a:gd name="f68" fmla="+- f20 f56 0"/>
              <a:gd name="f69" fmla="+- f20 f57 0"/>
              <a:gd name="f70" fmla="+- f58 21600000 0"/>
              <a:gd name="f71" fmla="*/ f59 f10 1"/>
              <a:gd name="f72" fmla="*/ f60 f10 1"/>
              <a:gd name="f73" fmla="?: f62 f62 f63"/>
              <a:gd name="f74" fmla="?: f64 f64 f65"/>
              <a:gd name="f75" fmla="?: f66 f66 f67"/>
              <a:gd name="f76" fmla="*/ f57 f43 1"/>
              <a:gd name="f77" fmla="*/ f56 f43 1"/>
              <a:gd name="f78" fmla="?: f58 f58 f70"/>
              <a:gd name="f79" fmla="*/ f71 1 f2"/>
              <a:gd name="f80" fmla="*/ f72 1 f2"/>
              <a:gd name="f81" fmla="*/ f69 f43 1"/>
              <a:gd name="f82" fmla="*/ f68 f43 1"/>
              <a:gd name="f83" fmla="+- 0 0 f79"/>
              <a:gd name="f84" fmla="+- 0 0 f80"/>
              <a:gd name="f85" fmla="+- f78 0 f61"/>
              <a:gd name="f86" fmla="+- f78 0 f73"/>
              <a:gd name="f87" fmla="+- f78 0 f74"/>
              <a:gd name="f88" fmla="+- f78 0 f75"/>
              <a:gd name="f89" fmla="+- 0 0 f83"/>
              <a:gd name="f90" fmla="+- 0 0 f84"/>
              <a:gd name="f91" fmla="*/ f89 f2 1"/>
              <a:gd name="f92" fmla="*/ f90 f2 1"/>
              <a:gd name="f93" fmla="*/ f91 1 f10"/>
              <a:gd name="f94" fmla="*/ f92 1 f10"/>
              <a:gd name="f95" fmla="+- f93 0 f3"/>
              <a:gd name="f96" fmla="+- f94 0 f3"/>
              <a:gd name="f97" fmla="sin 1 f95"/>
              <a:gd name="f98" fmla="cos 1 f95"/>
              <a:gd name="f99" fmla="sin 1 f96"/>
              <a:gd name="f100" fmla="cos 1 f96"/>
              <a:gd name="f101" fmla="+- 0 0 f97"/>
              <a:gd name="f102" fmla="+- 0 0 f98"/>
              <a:gd name="f103" fmla="+- 0 0 f99"/>
              <a:gd name="f104" fmla="+- 0 0 f100"/>
              <a:gd name="f105" fmla="+- 0 0 f101"/>
              <a:gd name="f106" fmla="+- 0 0 f102"/>
              <a:gd name="f107" fmla="+- 0 0 f103"/>
              <a:gd name="f108" fmla="+- 0 0 f104"/>
              <a:gd name="f109" fmla="*/ f105 f57 1"/>
              <a:gd name="f110" fmla="*/ f106 f56 1"/>
              <a:gd name="f111" fmla="*/ f107 f57 1"/>
              <a:gd name="f112" fmla="*/ f108 f56 1"/>
              <a:gd name="f113" fmla="+- 0 0 f110"/>
              <a:gd name="f114" fmla="+- 0 0 f109"/>
              <a:gd name="f115" fmla="+- 0 0 f112"/>
              <a:gd name="f116" fmla="+- 0 0 f111"/>
              <a:gd name="f117" fmla="+- 0 0 f113"/>
              <a:gd name="f118" fmla="+- 0 0 f114"/>
              <a:gd name="f119" fmla="+- 0 0 f115"/>
              <a:gd name="f120" fmla="+- 0 0 f116"/>
              <a:gd name="f121" fmla="at2 f117 f118"/>
              <a:gd name="f122" fmla="at2 f119 f120"/>
              <a:gd name="f123" fmla="+- f121 f3 0"/>
              <a:gd name="f124" fmla="+- f122 f3 0"/>
              <a:gd name="f125" fmla="*/ f123 f10 1"/>
              <a:gd name="f126" fmla="*/ f124 f10 1"/>
              <a:gd name="f127" fmla="*/ f125 1 f2"/>
              <a:gd name="f128" fmla="*/ f126 1 f2"/>
              <a:gd name="f129" fmla="+- 0 0 f127"/>
              <a:gd name="f130" fmla="+- 0 0 f128"/>
              <a:gd name="f131" fmla="val f129"/>
              <a:gd name="f132" fmla="val f130"/>
              <a:gd name="f133" fmla="+- 0 0 f131"/>
              <a:gd name="f134" fmla="+- 0 0 f132"/>
              <a:gd name="f135" fmla="*/ f133 f2 1"/>
              <a:gd name="f136" fmla="*/ f134 f2 1"/>
              <a:gd name="f137" fmla="*/ f135 1 f10"/>
              <a:gd name="f138" fmla="*/ f136 1 f10"/>
              <a:gd name="f139" fmla="+- f137 0 f3"/>
              <a:gd name="f140" fmla="+- f138 0 f3"/>
              <a:gd name="f141" fmla="cos 1 f139"/>
              <a:gd name="f142" fmla="sin 1 f139"/>
              <a:gd name="f143" fmla="cos 1 f140"/>
              <a:gd name="f144" fmla="sin 1 f140"/>
              <a:gd name="f145" fmla="+- 0 0 f141"/>
              <a:gd name="f146" fmla="+- 0 0 f142"/>
              <a:gd name="f147" fmla="+- 0 0 f143"/>
              <a:gd name="f148" fmla="+- 0 0 f144"/>
              <a:gd name="f149" fmla="*/ f11 f145 1"/>
              <a:gd name="f150" fmla="*/ f11 f146 1"/>
              <a:gd name="f151" fmla="*/ f11 f147 1"/>
              <a:gd name="f152" fmla="*/ f11 f148 1"/>
              <a:gd name="f153" fmla="*/ f149 f57 1"/>
              <a:gd name="f154" fmla="*/ f150 f56 1"/>
              <a:gd name="f155" fmla="*/ f151 f57 1"/>
              <a:gd name="f156" fmla="*/ f152 f56 1"/>
              <a:gd name="f157" fmla="+- f69 f153 0"/>
              <a:gd name="f158" fmla="+- f68 f154 0"/>
              <a:gd name="f159" fmla="+- f69 f155 0"/>
              <a:gd name="f160" fmla="+- f68 f156 0"/>
              <a:gd name="f161" fmla="max f157 f159"/>
              <a:gd name="f162" fmla="max f158 f160"/>
              <a:gd name="f163" fmla="min f157 f159"/>
              <a:gd name="f164" fmla="min f158 f160"/>
              <a:gd name="f165" fmla="*/ f157 f43 1"/>
              <a:gd name="f166" fmla="*/ f158 f43 1"/>
              <a:gd name="f167" fmla="*/ f159 f43 1"/>
              <a:gd name="f168" fmla="*/ f160 f43 1"/>
              <a:gd name="f169" fmla="?: f85 f48 f161"/>
              <a:gd name="f170" fmla="?: f86 f49 f162"/>
              <a:gd name="f171" fmla="?: f87 f20 f163"/>
              <a:gd name="f172" fmla="?: f88 f20 f164"/>
              <a:gd name="f173" fmla="*/ f171 f43 1"/>
              <a:gd name="f174" fmla="*/ f172 f43 1"/>
              <a:gd name="f175" fmla="*/ f169 f43 1"/>
              <a:gd name="f176" fmla="*/ f170 f4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0">
                <a:pos x="f165" y="f166"/>
              </a:cxn>
              <a:cxn ang="f41">
                <a:pos x="f81" y="f82"/>
              </a:cxn>
              <a:cxn ang="f42">
                <a:pos x="f167" y="f168"/>
              </a:cxn>
            </a:cxnLst>
            <a:rect l="f173" t="f174" r="f175" b="f176"/>
            <a:pathLst>
              <a:path stroke="0">
                <a:moveTo>
                  <a:pt x="f165" y="f166"/>
                </a:moveTo>
                <a:arcTo wR="f76" hR="f77" stAng="f54" swAng="f78"/>
                <a:lnTo>
                  <a:pt x="f81" y="f82"/>
                </a:lnTo>
                <a:close/>
              </a:path>
              <a:path fill="none">
                <a:moveTo>
                  <a:pt x="f165" y="f166"/>
                </a:moveTo>
                <a:arcTo wR="f76" hR="f77" stAng="f54" swAng="f78"/>
              </a:path>
            </a:pathLst>
          </a:custGeom>
          <a:noFill/>
          <a:ln w="28575" cap="rnd">
            <a:solidFill>
              <a:schemeClr val="accent1">
                <a:lumMod val="75000"/>
              </a:schemeClr>
            </a:solidFill>
            <a:prstDash val="solid"/>
            <a:miter/>
            <a:headEnd type="arrow"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9" name="Oval 14">
            <a:extLst>
              <a:ext uri="{FF2B5EF4-FFF2-40B4-BE49-F238E27FC236}">
                <a16:creationId xmlns:a16="http://schemas.microsoft.com/office/drawing/2014/main" id="{AAA62277-676C-07FC-EF41-6E32F2EB5E95}"/>
              </a:ext>
            </a:extLst>
          </p:cNvPr>
          <p:cNvSpPr/>
          <p:nvPr/>
        </p:nvSpPr>
        <p:spPr>
          <a:xfrm>
            <a:off x="4491439" y="3296514"/>
            <a:ext cx="1225076" cy="11640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chemeClr val="accent1">
              <a:lumMod val="50000"/>
            </a:schemeClr>
          </a:solidFill>
          <a:ln w="6345" cap="flat">
            <a:solidFill>
              <a:srgbClr val="6EA56C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60" name="Arc 15">
            <a:extLst>
              <a:ext uri="{FF2B5EF4-FFF2-40B4-BE49-F238E27FC236}">
                <a16:creationId xmlns:a16="http://schemas.microsoft.com/office/drawing/2014/main" id="{2AB85547-349A-C639-8FA9-9C161DF4F9D0}"/>
              </a:ext>
            </a:extLst>
          </p:cNvPr>
          <p:cNvSpPr/>
          <p:nvPr/>
        </p:nvSpPr>
        <p:spPr>
          <a:xfrm>
            <a:off x="4259703" y="3076327"/>
            <a:ext cx="1688558" cy="1604378"/>
          </a:xfrm>
          <a:custGeom>
            <a:avLst>
              <a:gd name="f12" fmla="val 98"/>
              <a:gd name="f13" fmla="val 270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ss"/>
              <a:gd name="f9" fmla="val 0"/>
              <a:gd name="f10" fmla="*/ 5419351 1 1725033"/>
              <a:gd name="f11" fmla="+- 0 0 1"/>
              <a:gd name="f12" fmla="val 98"/>
              <a:gd name="f13" fmla="val 270"/>
              <a:gd name="f14" fmla="+- 0 0 -188"/>
              <a:gd name="f15" fmla="+- 0 0 -184"/>
              <a:gd name="f16" fmla="+- 0 0 -180"/>
              <a:gd name="f17" fmla="abs f6"/>
              <a:gd name="f18" fmla="abs f7"/>
              <a:gd name="f19" fmla="abs f8"/>
              <a:gd name="f20" fmla="val f9"/>
              <a:gd name="f21" fmla="+- 0 0 f12"/>
              <a:gd name="f22" fmla="+- 0 0 f13"/>
              <a:gd name="f23" fmla="*/ f14 f2 1"/>
              <a:gd name="f24" fmla="*/ f15 f2 1"/>
              <a:gd name="f25" fmla="*/ f16 f2 1"/>
              <a:gd name="f26" fmla="?: f17 f6 1"/>
              <a:gd name="f27" fmla="?: f18 f7 1"/>
              <a:gd name="f28" fmla="?: f19 f8 1"/>
              <a:gd name="f29" fmla="*/ f21 f2 1"/>
              <a:gd name="f30" fmla="*/ f22 f2 1"/>
              <a:gd name="f31" fmla="*/ f23 1 f5"/>
              <a:gd name="f32" fmla="*/ f24 1 f5"/>
              <a:gd name="f33" fmla="*/ f25 1 f5"/>
              <a:gd name="f34" fmla="*/ f26 1 21600"/>
              <a:gd name="f35" fmla="*/ f27 1 21600"/>
              <a:gd name="f36" fmla="*/ 21600 f26 1"/>
              <a:gd name="f37" fmla="*/ 21600 f27 1"/>
              <a:gd name="f38" fmla="*/ f29 1 f5"/>
              <a:gd name="f39" fmla="*/ f30 1 f5"/>
              <a:gd name="f40" fmla="+- f31 0 f3"/>
              <a:gd name="f41" fmla="+- f32 0 f3"/>
              <a:gd name="f42" fmla="+- f33 0 f3"/>
              <a:gd name="f43" fmla="min f35 f34"/>
              <a:gd name="f44" fmla="*/ f36 1 f28"/>
              <a:gd name="f45" fmla="*/ f37 1 f28"/>
              <a:gd name="f46" fmla="+- f38 0 f3"/>
              <a:gd name="f47" fmla="+- f39 0 f3"/>
              <a:gd name="f48" fmla="val f44"/>
              <a:gd name="f49" fmla="val f45"/>
              <a:gd name="f50" fmla="+- 0 0 f46"/>
              <a:gd name="f51" fmla="+- 0 0 f47"/>
              <a:gd name="f52" fmla="+- f49 0 f20"/>
              <a:gd name="f53" fmla="+- f48 0 f20"/>
              <a:gd name="f54" fmla="val f50"/>
              <a:gd name="f55" fmla="val f51"/>
              <a:gd name="f56" fmla="*/ f52 1 2"/>
              <a:gd name="f57" fmla="*/ f53 1 2"/>
              <a:gd name="f58" fmla="+- f55 0 f54"/>
              <a:gd name="f59" fmla="+- f54 f3 0"/>
              <a:gd name="f60" fmla="+- f55 f3 0"/>
              <a:gd name="f61" fmla="+- 21600000 0 f54"/>
              <a:gd name="f62" fmla="+- f3 0 f54"/>
              <a:gd name="f63" fmla="+- 27000000 0 f54"/>
              <a:gd name="f64" fmla="+- f2 0 f54"/>
              <a:gd name="f65" fmla="+- 32400000 0 f54"/>
              <a:gd name="f66" fmla="+- f4 0 f54"/>
              <a:gd name="f67" fmla="+- 37800000 0 f54"/>
              <a:gd name="f68" fmla="+- f20 f56 0"/>
              <a:gd name="f69" fmla="+- f20 f57 0"/>
              <a:gd name="f70" fmla="+- f58 21600000 0"/>
              <a:gd name="f71" fmla="*/ f59 f10 1"/>
              <a:gd name="f72" fmla="*/ f60 f10 1"/>
              <a:gd name="f73" fmla="?: f62 f62 f63"/>
              <a:gd name="f74" fmla="?: f64 f64 f65"/>
              <a:gd name="f75" fmla="?: f66 f66 f67"/>
              <a:gd name="f76" fmla="*/ f57 f43 1"/>
              <a:gd name="f77" fmla="*/ f56 f43 1"/>
              <a:gd name="f78" fmla="?: f58 f58 f70"/>
              <a:gd name="f79" fmla="*/ f71 1 f2"/>
              <a:gd name="f80" fmla="*/ f72 1 f2"/>
              <a:gd name="f81" fmla="*/ f69 f43 1"/>
              <a:gd name="f82" fmla="*/ f68 f43 1"/>
              <a:gd name="f83" fmla="+- 0 0 f79"/>
              <a:gd name="f84" fmla="+- 0 0 f80"/>
              <a:gd name="f85" fmla="+- f78 0 f61"/>
              <a:gd name="f86" fmla="+- f78 0 f73"/>
              <a:gd name="f87" fmla="+- f78 0 f74"/>
              <a:gd name="f88" fmla="+- f78 0 f75"/>
              <a:gd name="f89" fmla="+- 0 0 f83"/>
              <a:gd name="f90" fmla="+- 0 0 f84"/>
              <a:gd name="f91" fmla="*/ f89 f2 1"/>
              <a:gd name="f92" fmla="*/ f90 f2 1"/>
              <a:gd name="f93" fmla="*/ f91 1 f10"/>
              <a:gd name="f94" fmla="*/ f92 1 f10"/>
              <a:gd name="f95" fmla="+- f93 0 f3"/>
              <a:gd name="f96" fmla="+- f94 0 f3"/>
              <a:gd name="f97" fmla="sin 1 f95"/>
              <a:gd name="f98" fmla="cos 1 f95"/>
              <a:gd name="f99" fmla="sin 1 f96"/>
              <a:gd name="f100" fmla="cos 1 f96"/>
              <a:gd name="f101" fmla="+- 0 0 f97"/>
              <a:gd name="f102" fmla="+- 0 0 f98"/>
              <a:gd name="f103" fmla="+- 0 0 f99"/>
              <a:gd name="f104" fmla="+- 0 0 f100"/>
              <a:gd name="f105" fmla="+- 0 0 f101"/>
              <a:gd name="f106" fmla="+- 0 0 f102"/>
              <a:gd name="f107" fmla="+- 0 0 f103"/>
              <a:gd name="f108" fmla="+- 0 0 f104"/>
              <a:gd name="f109" fmla="*/ f105 f57 1"/>
              <a:gd name="f110" fmla="*/ f106 f56 1"/>
              <a:gd name="f111" fmla="*/ f107 f57 1"/>
              <a:gd name="f112" fmla="*/ f108 f56 1"/>
              <a:gd name="f113" fmla="+- 0 0 f110"/>
              <a:gd name="f114" fmla="+- 0 0 f109"/>
              <a:gd name="f115" fmla="+- 0 0 f112"/>
              <a:gd name="f116" fmla="+- 0 0 f111"/>
              <a:gd name="f117" fmla="+- 0 0 f113"/>
              <a:gd name="f118" fmla="+- 0 0 f114"/>
              <a:gd name="f119" fmla="+- 0 0 f115"/>
              <a:gd name="f120" fmla="+- 0 0 f116"/>
              <a:gd name="f121" fmla="at2 f117 f118"/>
              <a:gd name="f122" fmla="at2 f119 f120"/>
              <a:gd name="f123" fmla="+- f121 f3 0"/>
              <a:gd name="f124" fmla="+- f122 f3 0"/>
              <a:gd name="f125" fmla="*/ f123 f10 1"/>
              <a:gd name="f126" fmla="*/ f124 f10 1"/>
              <a:gd name="f127" fmla="*/ f125 1 f2"/>
              <a:gd name="f128" fmla="*/ f126 1 f2"/>
              <a:gd name="f129" fmla="+- 0 0 f127"/>
              <a:gd name="f130" fmla="+- 0 0 f128"/>
              <a:gd name="f131" fmla="val f129"/>
              <a:gd name="f132" fmla="val f130"/>
              <a:gd name="f133" fmla="+- 0 0 f131"/>
              <a:gd name="f134" fmla="+- 0 0 f132"/>
              <a:gd name="f135" fmla="*/ f133 f2 1"/>
              <a:gd name="f136" fmla="*/ f134 f2 1"/>
              <a:gd name="f137" fmla="*/ f135 1 f10"/>
              <a:gd name="f138" fmla="*/ f136 1 f10"/>
              <a:gd name="f139" fmla="+- f137 0 f3"/>
              <a:gd name="f140" fmla="+- f138 0 f3"/>
              <a:gd name="f141" fmla="cos 1 f139"/>
              <a:gd name="f142" fmla="sin 1 f139"/>
              <a:gd name="f143" fmla="cos 1 f140"/>
              <a:gd name="f144" fmla="sin 1 f140"/>
              <a:gd name="f145" fmla="+- 0 0 f141"/>
              <a:gd name="f146" fmla="+- 0 0 f142"/>
              <a:gd name="f147" fmla="+- 0 0 f143"/>
              <a:gd name="f148" fmla="+- 0 0 f144"/>
              <a:gd name="f149" fmla="*/ f11 f145 1"/>
              <a:gd name="f150" fmla="*/ f11 f146 1"/>
              <a:gd name="f151" fmla="*/ f11 f147 1"/>
              <a:gd name="f152" fmla="*/ f11 f148 1"/>
              <a:gd name="f153" fmla="*/ f149 f57 1"/>
              <a:gd name="f154" fmla="*/ f150 f56 1"/>
              <a:gd name="f155" fmla="*/ f151 f57 1"/>
              <a:gd name="f156" fmla="*/ f152 f56 1"/>
              <a:gd name="f157" fmla="+- f69 f153 0"/>
              <a:gd name="f158" fmla="+- f68 f154 0"/>
              <a:gd name="f159" fmla="+- f69 f155 0"/>
              <a:gd name="f160" fmla="+- f68 f156 0"/>
              <a:gd name="f161" fmla="max f157 f159"/>
              <a:gd name="f162" fmla="max f158 f160"/>
              <a:gd name="f163" fmla="min f157 f159"/>
              <a:gd name="f164" fmla="min f158 f160"/>
              <a:gd name="f165" fmla="*/ f157 f43 1"/>
              <a:gd name="f166" fmla="*/ f158 f43 1"/>
              <a:gd name="f167" fmla="*/ f159 f43 1"/>
              <a:gd name="f168" fmla="*/ f160 f43 1"/>
              <a:gd name="f169" fmla="?: f85 f48 f161"/>
              <a:gd name="f170" fmla="?: f86 f49 f162"/>
              <a:gd name="f171" fmla="?: f87 f20 f163"/>
              <a:gd name="f172" fmla="?: f88 f20 f164"/>
              <a:gd name="f173" fmla="*/ f171 f43 1"/>
              <a:gd name="f174" fmla="*/ f172 f43 1"/>
              <a:gd name="f175" fmla="*/ f169 f43 1"/>
              <a:gd name="f176" fmla="*/ f170 f4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0">
                <a:pos x="f165" y="f166"/>
              </a:cxn>
              <a:cxn ang="f41">
                <a:pos x="f81" y="f82"/>
              </a:cxn>
              <a:cxn ang="f42">
                <a:pos x="f167" y="f168"/>
              </a:cxn>
            </a:cxnLst>
            <a:rect l="f173" t="f174" r="f175" b="f176"/>
            <a:pathLst>
              <a:path stroke="0">
                <a:moveTo>
                  <a:pt x="f165" y="f166"/>
                </a:moveTo>
                <a:arcTo wR="f76" hR="f77" stAng="f54" swAng="f78"/>
                <a:lnTo>
                  <a:pt x="f81" y="f82"/>
                </a:lnTo>
                <a:close/>
              </a:path>
              <a:path fill="none">
                <a:moveTo>
                  <a:pt x="f165" y="f166"/>
                </a:moveTo>
                <a:arcTo wR="f76" hR="f77" stAng="f54" swAng="f78"/>
              </a:path>
            </a:pathLst>
          </a:custGeom>
          <a:noFill/>
          <a:ln w="28575" cap="rnd">
            <a:solidFill>
              <a:schemeClr val="accent1">
                <a:lumMod val="50000"/>
              </a:schemeClr>
            </a:solidFill>
            <a:prstDash val="solid"/>
            <a:miter/>
            <a:tailEnd type="arrow"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64" name="Oval 16">
            <a:extLst>
              <a:ext uri="{FF2B5EF4-FFF2-40B4-BE49-F238E27FC236}">
                <a16:creationId xmlns:a16="http://schemas.microsoft.com/office/drawing/2014/main" id="{23874950-15DE-4E06-C2A1-E091B78AFDBF}"/>
              </a:ext>
            </a:extLst>
          </p:cNvPr>
          <p:cNvSpPr/>
          <p:nvPr/>
        </p:nvSpPr>
        <p:spPr>
          <a:xfrm>
            <a:off x="6179998" y="3296514"/>
            <a:ext cx="1225076" cy="11640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70C0"/>
          </a:solidFill>
          <a:ln w="6345" cap="flat">
            <a:solidFill>
              <a:srgbClr val="0070C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65" name="Arc 17">
            <a:extLst>
              <a:ext uri="{FF2B5EF4-FFF2-40B4-BE49-F238E27FC236}">
                <a16:creationId xmlns:a16="http://schemas.microsoft.com/office/drawing/2014/main" id="{930241FB-DE78-4828-822A-D8DDA2BA8B6C}"/>
              </a:ext>
            </a:extLst>
          </p:cNvPr>
          <p:cNvSpPr/>
          <p:nvPr/>
        </p:nvSpPr>
        <p:spPr>
          <a:xfrm>
            <a:off x="5948261" y="3076327"/>
            <a:ext cx="1688558" cy="1604378"/>
          </a:xfrm>
          <a:custGeom>
            <a:avLst>
              <a:gd name="f12" fmla="val 270"/>
              <a:gd name="f13" fmla="val 84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ss"/>
              <a:gd name="f9" fmla="val 0"/>
              <a:gd name="f10" fmla="*/ 5419351 1 1725033"/>
              <a:gd name="f11" fmla="+- 0 0 1"/>
              <a:gd name="f12" fmla="val 270"/>
              <a:gd name="f13" fmla="val 84"/>
              <a:gd name="f14" fmla="+- 0 0 0"/>
              <a:gd name="f15" fmla="+- 0 0 -177"/>
              <a:gd name="f16" fmla="+- 0 0 -354"/>
              <a:gd name="f17" fmla="abs f6"/>
              <a:gd name="f18" fmla="abs f7"/>
              <a:gd name="f19" fmla="abs f8"/>
              <a:gd name="f20" fmla="val f9"/>
              <a:gd name="f21" fmla="+- 0 0 f12"/>
              <a:gd name="f22" fmla="+- 0 0 f13"/>
              <a:gd name="f23" fmla="*/ f14 f2 1"/>
              <a:gd name="f24" fmla="*/ f15 f2 1"/>
              <a:gd name="f25" fmla="*/ f16 f2 1"/>
              <a:gd name="f26" fmla="?: f17 f6 1"/>
              <a:gd name="f27" fmla="?: f18 f7 1"/>
              <a:gd name="f28" fmla="?: f19 f8 1"/>
              <a:gd name="f29" fmla="*/ f21 f2 1"/>
              <a:gd name="f30" fmla="*/ f22 f2 1"/>
              <a:gd name="f31" fmla="*/ f23 1 f5"/>
              <a:gd name="f32" fmla="*/ f24 1 f5"/>
              <a:gd name="f33" fmla="*/ f25 1 f5"/>
              <a:gd name="f34" fmla="*/ f26 1 21600"/>
              <a:gd name="f35" fmla="*/ f27 1 21600"/>
              <a:gd name="f36" fmla="*/ 21600 f26 1"/>
              <a:gd name="f37" fmla="*/ 21600 f27 1"/>
              <a:gd name="f38" fmla="*/ f29 1 f5"/>
              <a:gd name="f39" fmla="*/ f30 1 f5"/>
              <a:gd name="f40" fmla="+- f31 0 f3"/>
              <a:gd name="f41" fmla="+- f32 0 f3"/>
              <a:gd name="f42" fmla="+- f33 0 f3"/>
              <a:gd name="f43" fmla="min f35 f34"/>
              <a:gd name="f44" fmla="*/ f36 1 f28"/>
              <a:gd name="f45" fmla="*/ f37 1 f28"/>
              <a:gd name="f46" fmla="+- f38 0 f3"/>
              <a:gd name="f47" fmla="+- f39 0 f3"/>
              <a:gd name="f48" fmla="val f44"/>
              <a:gd name="f49" fmla="val f45"/>
              <a:gd name="f50" fmla="+- 0 0 f46"/>
              <a:gd name="f51" fmla="+- 0 0 f47"/>
              <a:gd name="f52" fmla="+- f49 0 f20"/>
              <a:gd name="f53" fmla="+- f48 0 f20"/>
              <a:gd name="f54" fmla="val f50"/>
              <a:gd name="f55" fmla="val f51"/>
              <a:gd name="f56" fmla="*/ f52 1 2"/>
              <a:gd name="f57" fmla="*/ f53 1 2"/>
              <a:gd name="f58" fmla="+- f55 0 f54"/>
              <a:gd name="f59" fmla="+- f54 f3 0"/>
              <a:gd name="f60" fmla="+- f55 f3 0"/>
              <a:gd name="f61" fmla="+- 21600000 0 f54"/>
              <a:gd name="f62" fmla="+- f3 0 f54"/>
              <a:gd name="f63" fmla="+- 27000000 0 f54"/>
              <a:gd name="f64" fmla="+- f2 0 f54"/>
              <a:gd name="f65" fmla="+- 32400000 0 f54"/>
              <a:gd name="f66" fmla="+- f4 0 f54"/>
              <a:gd name="f67" fmla="+- 37800000 0 f54"/>
              <a:gd name="f68" fmla="+- f20 f56 0"/>
              <a:gd name="f69" fmla="+- f20 f57 0"/>
              <a:gd name="f70" fmla="+- f58 21600000 0"/>
              <a:gd name="f71" fmla="*/ f59 f10 1"/>
              <a:gd name="f72" fmla="*/ f60 f10 1"/>
              <a:gd name="f73" fmla="?: f62 f62 f63"/>
              <a:gd name="f74" fmla="?: f64 f64 f65"/>
              <a:gd name="f75" fmla="?: f66 f66 f67"/>
              <a:gd name="f76" fmla="*/ f57 f43 1"/>
              <a:gd name="f77" fmla="*/ f56 f43 1"/>
              <a:gd name="f78" fmla="?: f58 f58 f70"/>
              <a:gd name="f79" fmla="*/ f71 1 f2"/>
              <a:gd name="f80" fmla="*/ f72 1 f2"/>
              <a:gd name="f81" fmla="*/ f69 f43 1"/>
              <a:gd name="f82" fmla="*/ f68 f43 1"/>
              <a:gd name="f83" fmla="+- 0 0 f79"/>
              <a:gd name="f84" fmla="+- 0 0 f80"/>
              <a:gd name="f85" fmla="+- f78 0 f61"/>
              <a:gd name="f86" fmla="+- f78 0 f73"/>
              <a:gd name="f87" fmla="+- f78 0 f74"/>
              <a:gd name="f88" fmla="+- f78 0 f75"/>
              <a:gd name="f89" fmla="+- 0 0 f83"/>
              <a:gd name="f90" fmla="+- 0 0 f84"/>
              <a:gd name="f91" fmla="*/ f89 f2 1"/>
              <a:gd name="f92" fmla="*/ f90 f2 1"/>
              <a:gd name="f93" fmla="*/ f91 1 f10"/>
              <a:gd name="f94" fmla="*/ f92 1 f10"/>
              <a:gd name="f95" fmla="+- f93 0 f3"/>
              <a:gd name="f96" fmla="+- f94 0 f3"/>
              <a:gd name="f97" fmla="sin 1 f95"/>
              <a:gd name="f98" fmla="cos 1 f95"/>
              <a:gd name="f99" fmla="sin 1 f96"/>
              <a:gd name="f100" fmla="cos 1 f96"/>
              <a:gd name="f101" fmla="+- 0 0 f97"/>
              <a:gd name="f102" fmla="+- 0 0 f98"/>
              <a:gd name="f103" fmla="+- 0 0 f99"/>
              <a:gd name="f104" fmla="+- 0 0 f100"/>
              <a:gd name="f105" fmla="+- 0 0 f101"/>
              <a:gd name="f106" fmla="+- 0 0 f102"/>
              <a:gd name="f107" fmla="+- 0 0 f103"/>
              <a:gd name="f108" fmla="+- 0 0 f104"/>
              <a:gd name="f109" fmla="*/ f105 f57 1"/>
              <a:gd name="f110" fmla="*/ f106 f56 1"/>
              <a:gd name="f111" fmla="*/ f107 f57 1"/>
              <a:gd name="f112" fmla="*/ f108 f56 1"/>
              <a:gd name="f113" fmla="+- 0 0 f110"/>
              <a:gd name="f114" fmla="+- 0 0 f109"/>
              <a:gd name="f115" fmla="+- 0 0 f112"/>
              <a:gd name="f116" fmla="+- 0 0 f111"/>
              <a:gd name="f117" fmla="+- 0 0 f113"/>
              <a:gd name="f118" fmla="+- 0 0 f114"/>
              <a:gd name="f119" fmla="+- 0 0 f115"/>
              <a:gd name="f120" fmla="+- 0 0 f116"/>
              <a:gd name="f121" fmla="at2 f117 f118"/>
              <a:gd name="f122" fmla="at2 f119 f120"/>
              <a:gd name="f123" fmla="+- f121 f3 0"/>
              <a:gd name="f124" fmla="+- f122 f3 0"/>
              <a:gd name="f125" fmla="*/ f123 f10 1"/>
              <a:gd name="f126" fmla="*/ f124 f10 1"/>
              <a:gd name="f127" fmla="*/ f125 1 f2"/>
              <a:gd name="f128" fmla="*/ f126 1 f2"/>
              <a:gd name="f129" fmla="+- 0 0 f127"/>
              <a:gd name="f130" fmla="+- 0 0 f128"/>
              <a:gd name="f131" fmla="val f129"/>
              <a:gd name="f132" fmla="val f130"/>
              <a:gd name="f133" fmla="+- 0 0 f131"/>
              <a:gd name="f134" fmla="+- 0 0 f132"/>
              <a:gd name="f135" fmla="*/ f133 f2 1"/>
              <a:gd name="f136" fmla="*/ f134 f2 1"/>
              <a:gd name="f137" fmla="*/ f135 1 f10"/>
              <a:gd name="f138" fmla="*/ f136 1 f10"/>
              <a:gd name="f139" fmla="+- f137 0 f3"/>
              <a:gd name="f140" fmla="+- f138 0 f3"/>
              <a:gd name="f141" fmla="cos 1 f139"/>
              <a:gd name="f142" fmla="sin 1 f139"/>
              <a:gd name="f143" fmla="cos 1 f140"/>
              <a:gd name="f144" fmla="sin 1 f140"/>
              <a:gd name="f145" fmla="+- 0 0 f141"/>
              <a:gd name="f146" fmla="+- 0 0 f142"/>
              <a:gd name="f147" fmla="+- 0 0 f143"/>
              <a:gd name="f148" fmla="+- 0 0 f144"/>
              <a:gd name="f149" fmla="*/ f11 f145 1"/>
              <a:gd name="f150" fmla="*/ f11 f146 1"/>
              <a:gd name="f151" fmla="*/ f11 f147 1"/>
              <a:gd name="f152" fmla="*/ f11 f148 1"/>
              <a:gd name="f153" fmla="*/ f149 f57 1"/>
              <a:gd name="f154" fmla="*/ f150 f56 1"/>
              <a:gd name="f155" fmla="*/ f151 f57 1"/>
              <a:gd name="f156" fmla="*/ f152 f56 1"/>
              <a:gd name="f157" fmla="+- f69 f153 0"/>
              <a:gd name="f158" fmla="+- f68 f154 0"/>
              <a:gd name="f159" fmla="+- f69 f155 0"/>
              <a:gd name="f160" fmla="+- f68 f156 0"/>
              <a:gd name="f161" fmla="max f157 f159"/>
              <a:gd name="f162" fmla="max f158 f160"/>
              <a:gd name="f163" fmla="min f157 f159"/>
              <a:gd name="f164" fmla="min f158 f160"/>
              <a:gd name="f165" fmla="*/ f157 f43 1"/>
              <a:gd name="f166" fmla="*/ f158 f43 1"/>
              <a:gd name="f167" fmla="*/ f159 f43 1"/>
              <a:gd name="f168" fmla="*/ f160 f43 1"/>
              <a:gd name="f169" fmla="?: f85 f48 f161"/>
              <a:gd name="f170" fmla="?: f86 f49 f162"/>
              <a:gd name="f171" fmla="?: f87 f20 f163"/>
              <a:gd name="f172" fmla="?: f88 f20 f164"/>
              <a:gd name="f173" fmla="*/ f171 f43 1"/>
              <a:gd name="f174" fmla="*/ f172 f43 1"/>
              <a:gd name="f175" fmla="*/ f169 f43 1"/>
              <a:gd name="f176" fmla="*/ f170 f4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0">
                <a:pos x="f165" y="f166"/>
              </a:cxn>
              <a:cxn ang="f41">
                <a:pos x="f81" y="f82"/>
              </a:cxn>
              <a:cxn ang="f42">
                <a:pos x="f167" y="f168"/>
              </a:cxn>
            </a:cxnLst>
            <a:rect l="f173" t="f174" r="f175" b="f176"/>
            <a:pathLst>
              <a:path stroke="0">
                <a:moveTo>
                  <a:pt x="f165" y="f166"/>
                </a:moveTo>
                <a:arcTo wR="f76" hR="f77" stAng="f54" swAng="f78"/>
                <a:lnTo>
                  <a:pt x="f81" y="f82"/>
                </a:lnTo>
                <a:close/>
              </a:path>
              <a:path fill="none">
                <a:moveTo>
                  <a:pt x="f165" y="f166"/>
                </a:moveTo>
                <a:arcTo wR="f76" hR="f77" stAng="f54" swAng="f78"/>
              </a:path>
            </a:pathLst>
          </a:custGeom>
          <a:noFill/>
          <a:ln w="28575" cap="rnd">
            <a:solidFill>
              <a:srgbClr val="0070C0"/>
            </a:solidFill>
            <a:prstDash val="solid"/>
            <a:miter/>
            <a:headEnd type="arrow"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66" name="Oval 18">
            <a:extLst>
              <a:ext uri="{FF2B5EF4-FFF2-40B4-BE49-F238E27FC236}">
                <a16:creationId xmlns:a16="http://schemas.microsoft.com/office/drawing/2014/main" id="{D5AEA4DC-D1EE-4BFC-336A-979633CB958F}"/>
              </a:ext>
            </a:extLst>
          </p:cNvPr>
          <p:cNvSpPr/>
          <p:nvPr/>
        </p:nvSpPr>
        <p:spPr>
          <a:xfrm>
            <a:off x="7868565" y="3296514"/>
            <a:ext cx="1225076" cy="11640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B0F0"/>
          </a:solidFill>
          <a:ln w="6345" cap="flat">
            <a:solidFill>
              <a:srgbClr val="24447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67" name="Arc 19">
            <a:extLst>
              <a:ext uri="{FF2B5EF4-FFF2-40B4-BE49-F238E27FC236}">
                <a16:creationId xmlns:a16="http://schemas.microsoft.com/office/drawing/2014/main" id="{6BFE14A3-89F1-5669-0FD4-C760C9A6E28F}"/>
              </a:ext>
            </a:extLst>
          </p:cNvPr>
          <p:cNvSpPr/>
          <p:nvPr/>
        </p:nvSpPr>
        <p:spPr>
          <a:xfrm>
            <a:off x="7636820" y="3076327"/>
            <a:ext cx="1688558" cy="1604378"/>
          </a:xfrm>
          <a:custGeom>
            <a:avLst>
              <a:gd name="f12" fmla="val 98"/>
              <a:gd name="f13" fmla="val 270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ss"/>
              <a:gd name="f9" fmla="val 0"/>
              <a:gd name="f10" fmla="*/ 5419351 1 1725033"/>
              <a:gd name="f11" fmla="+- 0 0 1"/>
              <a:gd name="f12" fmla="val 98"/>
              <a:gd name="f13" fmla="val 270"/>
              <a:gd name="f14" fmla="+- 0 0 -188"/>
              <a:gd name="f15" fmla="+- 0 0 -184"/>
              <a:gd name="f16" fmla="+- 0 0 -180"/>
              <a:gd name="f17" fmla="abs f6"/>
              <a:gd name="f18" fmla="abs f7"/>
              <a:gd name="f19" fmla="abs f8"/>
              <a:gd name="f20" fmla="val f9"/>
              <a:gd name="f21" fmla="+- 0 0 f12"/>
              <a:gd name="f22" fmla="+- 0 0 f13"/>
              <a:gd name="f23" fmla="*/ f14 f2 1"/>
              <a:gd name="f24" fmla="*/ f15 f2 1"/>
              <a:gd name="f25" fmla="*/ f16 f2 1"/>
              <a:gd name="f26" fmla="?: f17 f6 1"/>
              <a:gd name="f27" fmla="?: f18 f7 1"/>
              <a:gd name="f28" fmla="?: f19 f8 1"/>
              <a:gd name="f29" fmla="*/ f21 f2 1"/>
              <a:gd name="f30" fmla="*/ f22 f2 1"/>
              <a:gd name="f31" fmla="*/ f23 1 f5"/>
              <a:gd name="f32" fmla="*/ f24 1 f5"/>
              <a:gd name="f33" fmla="*/ f25 1 f5"/>
              <a:gd name="f34" fmla="*/ f26 1 21600"/>
              <a:gd name="f35" fmla="*/ f27 1 21600"/>
              <a:gd name="f36" fmla="*/ 21600 f26 1"/>
              <a:gd name="f37" fmla="*/ 21600 f27 1"/>
              <a:gd name="f38" fmla="*/ f29 1 f5"/>
              <a:gd name="f39" fmla="*/ f30 1 f5"/>
              <a:gd name="f40" fmla="+- f31 0 f3"/>
              <a:gd name="f41" fmla="+- f32 0 f3"/>
              <a:gd name="f42" fmla="+- f33 0 f3"/>
              <a:gd name="f43" fmla="min f35 f34"/>
              <a:gd name="f44" fmla="*/ f36 1 f28"/>
              <a:gd name="f45" fmla="*/ f37 1 f28"/>
              <a:gd name="f46" fmla="+- f38 0 f3"/>
              <a:gd name="f47" fmla="+- f39 0 f3"/>
              <a:gd name="f48" fmla="val f44"/>
              <a:gd name="f49" fmla="val f45"/>
              <a:gd name="f50" fmla="+- 0 0 f46"/>
              <a:gd name="f51" fmla="+- 0 0 f47"/>
              <a:gd name="f52" fmla="+- f49 0 f20"/>
              <a:gd name="f53" fmla="+- f48 0 f20"/>
              <a:gd name="f54" fmla="val f50"/>
              <a:gd name="f55" fmla="val f51"/>
              <a:gd name="f56" fmla="*/ f52 1 2"/>
              <a:gd name="f57" fmla="*/ f53 1 2"/>
              <a:gd name="f58" fmla="+- f55 0 f54"/>
              <a:gd name="f59" fmla="+- f54 f3 0"/>
              <a:gd name="f60" fmla="+- f55 f3 0"/>
              <a:gd name="f61" fmla="+- 21600000 0 f54"/>
              <a:gd name="f62" fmla="+- f3 0 f54"/>
              <a:gd name="f63" fmla="+- 27000000 0 f54"/>
              <a:gd name="f64" fmla="+- f2 0 f54"/>
              <a:gd name="f65" fmla="+- 32400000 0 f54"/>
              <a:gd name="f66" fmla="+- f4 0 f54"/>
              <a:gd name="f67" fmla="+- 37800000 0 f54"/>
              <a:gd name="f68" fmla="+- f20 f56 0"/>
              <a:gd name="f69" fmla="+- f20 f57 0"/>
              <a:gd name="f70" fmla="+- f58 21600000 0"/>
              <a:gd name="f71" fmla="*/ f59 f10 1"/>
              <a:gd name="f72" fmla="*/ f60 f10 1"/>
              <a:gd name="f73" fmla="?: f62 f62 f63"/>
              <a:gd name="f74" fmla="?: f64 f64 f65"/>
              <a:gd name="f75" fmla="?: f66 f66 f67"/>
              <a:gd name="f76" fmla="*/ f57 f43 1"/>
              <a:gd name="f77" fmla="*/ f56 f43 1"/>
              <a:gd name="f78" fmla="?: f58 f58 f70"/>
              <a:gd name="f79" fmla="*/ f71 1 f2"/>
              <a:gd name="f80" fmla="*/ f72 1 f2"/>
              <a:gd name="f81" fmla="*/ f69 f43 1"/>
              <a:gd name="f82" fmla="*/ f68 f43 1"/>
              <a:gd name="f83" fmla="+- 0 0 f79"/>
              <a:gd name="f84" fmla="+- 0 0 f80"/>
              <a:gd name="f85" fmla="+- f78 0 f61"/>
              <a:gd name="f86" fmla="+- f78 0 f73"/>
              <a:gd name="f87" fmla="+- f78 0 f74"/>
              <a:gd name="f88" fmla="+- f78 0 f75"/>
              <a:gd name="f89" fmla="+- 0 0 f83"/>
              <a:gd name="f90" fmla="+- 0 0 f84"/>
              <a:gd name="f91" fmla="*/ f89 f2 1"/>
              <a:gd name="f92" fmla="*/ f90 f2 1"/>
              <a:gd name="f93" fmla="*/ f91 1 f10"/>
              <a:gd name="f94" fmla="*/ f92 1 f10"/>
              <a:gd name="f95" fmla="+- f93 0 f3"/>
              <a:gd name="f96" fmla="+- f94 0 f3"/>
              <a:gd name="f97" fmla="sin 1 f95"/>
              <a:gd name="f98" fmla="cos 1 f95"/>
              <a:gd name="f99" fmla="sin 1 f96"/>
              <a:gd name="f100" fmla="cos 1 f96"/>
              <a:gd name="f101" fmla="+- 0 0 f97"/>
              <a:gd name="f102" fmla="+- 0 0 f98"/>
              <a:gd name="f103" fmla="+- 0 0 f99"/>
              <a:gd name="f104" fmla="+- 0 0 f100"/>
              <a:gd name="f105" fmla="+- 0 0 f101"/>
              <a:gd name="f106" fmla="+- 0 0 f102"/>
              <a:gd name="f107" fmla="+- 0 0 f103"/>
              <a:gd name="f108" fmla="+- 0 0 f104"/>
              <a:gd name="f109" fmla="*/ f105 f57 1"/>
              <a:gd name="f110" fmla="*/ f106 f56 1"/>
              <a:gd name="f111" fmla="*/ f107 f57 1"/>
              <a:gd name="f112" fmla="*/ f108 f56 1"/>
              <a:gd name="f113" fmla="+- 0 0 f110"/>
              <a:gd name="f114" fmla="+- 0 0 f109"/>
              <a:gd name="f115" fmla="+- 0 0 f112"/>
              <a:gd name="f116" fmla="+- 0 0 f111"/>
              <a:gd name="f117" fmla="+- 0 0 f113"/>
              <a:gd name="f118" fmla="+- 0 0 f114"/>
              <a:gd name="f119" fmla="+- 0 0 f115"/>
              <a:gd name="f120" fmla="+- 0 0 f116"/>
              <a:gd name="f121" fmla="at2 f117 f118"/>
              <a:gd name="f122" fmla="at2 f119 f120"/>
              <a:gd name="f123" fmla="+- f121 f3 0"/>
              <a:gd name="f124" fmla="+- f122 f3 0"/>
              <a:gd name="f125" fmla="*/ f123 f10 1"/>
              <a:gd name="f126" fmla="*/ f124 f10 1"/>
              <a:gd name="f127" fmla="*/ f125 1 f2"/>
              <a:gd name="f128" fmla="*/ f126 1 f2"/>
              <a:gd name="f129" fmla="+- 0 0 f127"/>
              <a:gd name="f130" fmla="+- 0 0 f128"/>
              <a:gd name="f131" fmla="val f129"/>
              <a:gd name="f132" fmla="val f130"/>
              <a:gd name="f133" fmla="+- 0 0 f131"/>
              <a:gd name="f134" fmla="+- 0 0 f132"/>
              <a:gd name="f135" fmla="*/ f133 f2 1"/>
              <a:gd name="f136" fmla="*/ f134 f2 1"/>
              <a:gd name="f137" fmla="*/ f135 1 f10"/>
              <a:gd name="f138" fmla="*/ f136 1 f10"/>
              <a:gd name="f139" fmla="+- f137 0 f3"/>
              <a:gd name="f140" fmla="+- f138 0 f3"/>
              <a:gd name="f141" fmla="cos 1 f139"/>
              <a:gd name="f142" fmla="sin 1 f139"/>
              <a:gd name="f143" fmla="cos 1 f140"/>
              <a:gd name="f144" fmla="sin 1 f140"/>
              <a:gd name="f145" fmla="+- 0 0 f141"/>
              <a:gd name="f146" fmla="+- 0 0 f142"/>
              <a:gd name="f147" fmla="+- 0 0 f143"/>
              <a:gd name="f148" fmla="+- 0 0 f144"/>
              <a:gd name="f149" fmla="*/ f11 f145 1"/>
              <a:gd name="f150" fmla="*/ f11 f146 1"/>
              <a:gd name="f151" fmla="*/ f11 f147 1"/>
              <a:gd name="f152" fmla="*/ f11 f148 1"/>
              <a:gd name="f153" fmla="*/ f149 f57 1"/>
              <a:gd name="f154" fmla="*/ f150 f56 1"/>
              <a:gd name="f155" fmla="*/ f151 f57 1"/>
              <a:gd name="f156" fmla="*/ f152 f56 1"/>
              <a:gd name="f157" fmla="+- f69 f153 0"/>
              <a:gd name="f158" fmla="+- f68 f154 0"/>
              <a:gd name="f159" fmla="+- f69 f155 0"/>
              <a:gd name="f160" fmla="+- f68 f156 0"/>
              <a:gd name="f161" fmla="max f157 f159"/>
              <a:gd name="f162" fmla="max f158 f160"/>
              <a:gd name="f163" fmla="min f157 f159"/>
              <a:gd name="f164" fmla="min f158 f160"/>
              <a:gd name="f165" fmla="*/ f157 f43 1"/>
              <a:gd name="f166" fmla="*/ f158 f43 1"/>
              <a:gd name="f167" fmla="*/ f159 f43 1"/>
              <a:gd name="f168" fmla="*/ f160 f43 1"/>
              <a:gd name="f169" fmla="?: f85 f48 f161"/>
              <a:gd name="f170" fmla="?: f86 f49 f162"/>
              <a:gd name="f171" fmla="?: f87 f20 f163"/>
              <a:gd name="f172" fmla="?: f88 f20 f164"/>
              <a:gd name="f173" fmla="*/ f171 f43 1"/>
              <a:gd name="f174" fmla="*/ f172 f43 1"/>
              <a:gd name="f175" fmla="*/ f169 f43 1"/>
              <a:gd name="f176" fmla="*/ f170 f4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0">
                <a:pos x="f165" y="f166"/>
              </a:cxn>
              <a:cxn ang="f41">
                <a:pos x="f81" y="f82"/>
              </a:cxn>
              <a:cxn ang="f42">
                <a:pos x="f167" y="f168"/>
              </a:cxn>
            </a:cxnLst>
            <a:rect l="f173" t="f174" r="f175" b="f176"/>
            <a:pathLst>
              <a:path stroke="0">
                <a:moveTo>
                  <a:pt x="f165" y="f166"/>
                </a:moveTo>
                <a:arcTo wR="f76" hR="f77" stAng="f54" swAng="f78"/>
                <a:lnTo>
                  <a:pt x="f81" y="f82"/>
                </a:lnTo>
                <a:close/>
              </a:path>
              <a:path fill="none">
                <a:moveTo>
                  <a:pt x="f165" y="f166"/>
                </a:moveTo>
                <a:arcTo wR="f76" hR="f77" stAng="f54" swAng="f78"/>
              </a:path>
            </a:pathLst>
          </a:custGeom>
          <a:noFill/>
          <a:ln w="28575" cap="rnd">
            <a:solidFill>
              <a:srgbClr val="00B0F0"/>
            </a:solidFill>
            <a:prstDash val="solid"/>
            <a:miter/>
            <a:tailEnd type="arrow"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68" name="Oval 20">
            <a:extLst>
              <a:ext uri="{FF2B5EF4-FFF2-40B4-BE49-F238E27FC236}">
                <a16:creationId xmlns:a16="http://schemas.microsoft.com/office/drawing/2014/main" id="{AF601BF3-ED39-81D9-6A47-D08A2154E61E}"/>
              </a:ext>
            </a:extLst>
          </p:cNvPr>
          <p:cNvSpPr/>
          <p:nvPr/>
        </p:nvSpPr>
        <p:spPr>
          <a:xfrm>
            <a:off x="1267996" y="3442544"/>
            <a:ext cx="917710" cy="87195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F2F2F2"/>
              </a:gs>
            </a:gsLst>
            <a:lin ang="5400000"/>
          </a:gradFill>
          <a:ln cap="flat">
            <a:noFill/>
            <a:prstDash val="solid"/>
          </a:ln>
          <a:effectLst>
            <a:outerShdw dist="25402" dir="5400000" algn="tl">
              <a:srgbClr val="000000">
                <a:alpha val="42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69" name="Oval 21">
            <a:extLst>
              <a:ext uri="{FF2B5EF4-FFF2-40B4-BE49-F238E27FC236}">
                <a16:creationId xmlns:a16="http://schemas.microsoft.com/office/drawing/2014/main" id="{89929BCF-2492-23C5-ABAA-6C19E4F81E15}"/>
              </a:ext>
            </a:extLst>
          </p:cNvPr>
          <p:cNvSpPr/>
          <p:nvPr/>
        </p:nvSpPr>
        <p:spPr>
          <a:xfrm>
            <a:off x="2956564" y="3442544"/>
            <a:ext cx="917710" cy="87195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F2F2F2"/>
              </a:gs>
            </a:gsLst>
            <a:lin ang="5400000"/>
          </a:gradFill>
          <a:ln cap="flat">
            <a:noFill/>
            <a:prstDash val="solid"/>
          </a:ln>
          <a:effectLst>
            <a:outerShdw dist="25402" dir="5400000" algn="tl">
              <a:srgbClr val="000000">
                <a:alpha val="42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70" name="Oval 22">
            <a:extLst>
              <a:ext uri="{FF2B5EF4-FFF2-40B4-BE49-F238E27FC236}">
                <a16:creationId xmlns:a16="http://schemas.microsoft.com/office/drawing/2014/main" id="{A37000B3-E135-D3DC-9A08-D3D48B7C786E}"/>
              </a:ext>
            </a:extLst>
          </p:cNvPr>
          <p:cNvSpPr/>
          <p:nvPr/>
        </p:nvSpPr>
        <p:spPr>
          <a:xfrm>
            <a:off x="4645122" y="3442544"/>
            <a:ext cx="917710" cy="87195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F2F2F2"/>
              </a:gs>
            </a:gsLst>
            <a:lin ang="5400000"/>
          </a:gradFill>
          <a:ln cap="flat">
            <a:noFill/>
            <a:prstDash val="solid"/>
          </a:ln>
          <a:effectLst>
            <a:outerShdw dist="25402" dir="5400000" algn="tl">
              <a:srgbClr val="000000">
                <a:alpha val="42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71" name="Oval 29">
            <a:extLst>
              <a:ext uri="{FF2B5EF4-FFF2-40B4-BE49-F238E27FC236}">
                <a16:creationId xmlns:a16="http://schemas.microsoft.com/office/drawing/2014/main" id="{566A9FC8-B18D-E076-1F7D-6CC2311F55CE}"/>
              </a:ext>
            </a:extLst>
          </p:cNvPr>
          <p:cNvSpPr/>
          <p:nvPr/>
        </p:nvSpPr>
        <p:spPr>
          <a:xfrm>
            <a:off x="6333690" y="3442544"/>
            <a:ext cx="917710" cy="87195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F2F2F2"/>
              </a:gs>
            </a:gsLst>
            <a:lin ang="5400000"/>
          </a:gradFill>
          <a:ln cap="flat">
            <a:noFill/>
            <a:prstDash val="solid"/>
          </a:ln>
          <a:effectLst>
            <a:outerShdw dist="25402" dir="5400000" algn="tl">
              <a:srgbClr val="000000">
                <a:alpha val="42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72" name="Oval 30">
            <a:extLst>
              <a:ext uri="{FF2B5EF4-FFF2-40B4-BE49-F238E27FC236}">
                <a16:creationId xmlns:a16="http://schemas.microsoft.com/office/drawing/2014/main" id="{3CE85252-C1AA-DB39-477C-AABD1A4F0329}"/>
              </a:ext>
            </a:extLst>
          </p:cNvPr>
          <p:cNvSpPr/>
          <p:nvPr/>
        </p:nvSpPr>
        <p:spPr>
          <a:xfrm>
            <a:off x="8022249" y="3442544"/>
            <a:ext cx="917710" cy="87195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F2F2F2"/>
              </a:gs>
            </a:gsLst>
            <a:lin ang="5400000"/>
          </a:gradFill>
          <a:ln cap="flat">
            <a:noFill/>
            <a:prstDash val="solid"/>
          </a:ln>
          <a:effectLst>
            <a:outerShdw dist="25402" dir="5400000" algn="tl">
              <a:srgbClr val="000000">
                <a:alpha val="42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73" name="Graphic 59" descr="Puzzle outline">
            <a:extLst>
              <a:ext uri="{FF2B5EF4-FFF2-40B4-BE49-F238E27FC236}">
                <a16:creationId xmlns:a16="http://schemas.microsoft.com/office/drawing/2014/main" id="{C541334A-C1DB-DA30-AC1C-3A086A7853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3126706" y="3604201"/>
            <a:ext cx="577425" cy="54864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4" name="Graphic 60" descr="Rocket outline">
            <a:extLst>
              <a:ext uri="{FF2B5EF4-FFF2-40B4-BE49-F238E27FC236}">
                <a16:creationId xmlns:a16="http://schemas.microsoft.com/office/drawing/2014/main" id="{E33E5590-4E87-CC11-577B-E0843D5D8A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4815265" y="3604201"/>
            <a:ext cx="577425" cy="54864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5" name="Graphic 61" descr="Signal outline">
            <a:extLst>
              <a:ext uri="{FF2B5EF4-FFF2-40B4-BE49-F238E27FC236}">
                <a16:creationId xmlns:a16="http://schemas.microsoft.com/office/drawing/2014/main" id="{D45A3477-4BF5-01FF-F292-6614F98EB6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6503823" y="3604201"/>
            <a:ext cx="577425" cy="54864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6" name="Graphic 62" descr="Mountains outline">
            <a:extLst>
              <a:ext uri="{FF2B5EF4-FFF2-40B4-BE49-F238E27FC236}">
                <a16:creationId xmlns:a16="http://schemas.microsoft.com/office/drawing/2014/main" id="{D7F657CC-12D9-0861-57A0-88FF572723F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8192391" y="3604201"/>
            <a:ext cx="577425" cy="54864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7" name="Graphic 63" descr="Lightbulb outline">
            <a:extLst>
              <a:ext uri="{FF2B5EF4-FFF2-40B4-BE49-F238E27FC236}">
                <a16:creationId xmlns:a16="http://schemas.microsoft.com/office/drawing/2014/main" id="{75FA61D8-42BF-FB13-32A4-6866F8465C6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438139" y="3604201"/>
            <a:ext cx="577425" cy="54864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8" name="Oval 18">
            <a:extLst>
              <a:ext uri="{FF2B5EF4-FFF2-40B4-BE49-F238E27FC236}">
                <a16:creationId xmlns:a16="http://schemas.microsoft.com/office/drawing/2014/main" id="{33DBFB01-BDD0-C515-B951-D63FA00BE664}"/>
              </a:ext>
            </a:extLst>
          </p:cNvPr>
          <p:cNvSpPr/>
          <p:nvPr/>
        </p:nvSpPr>
        <p:spPr>
          <a:xfrm>
            <a:off x="9533313" y="3296514"/>
            <a:ext cx="1225076" cy="11640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2060"/>
          </a:solidFill>
          <a:ln w="6345" cap="flat">
            <a:solidFill>
              <a:srgbClr val="59678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Calisto MT"/>
            </a:endParaRPr>
          </a:p>
        </p:txBody>
      </p:sp>
      <p:sp>
        <p:nvSpPr>
          <p:cNvPr id="79" name="Oval 30">
            <a:extLst>
              <a:ext uri="{FF2B5EF4-FFF2-40B4-BE49-F238E27FC236}">
                <a16:creationId xmlns:a16="http://schemas.microsoft.com/office/drawing/2014/main" id="{8225BCFE-675D-A400-3071-F4037B799A27}"/>
              </a:ext>
            </a:extLst>
          </p:cNvPr>
          <p:cNvSpPr/>
          <p:nvPr/>
        </p:nvSpPr>
        <p:spPr>
          <a:xfrm>
            <a:off x="9686996" y="3442544"/>
            <a:ext cx="917710" cy="87195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F8F4F1"/>
          </a:solidFill>
          <a:ln cap="flat">
            <a:noFill/>
            <a:prstDash val="solid"/>
          </a:ln>
          <a:effectLst>
            <a:outerShdw dist="25402" dir="5400000" algn="tl">
              <a:srgbClr val="000000">
                <a:alpha val="42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Calisto MT"/>
            </a:endParaRPr>
          </a:p>
        </p:txBody>
      </p:sp>
      <p:pic>
        <p:nvPicPr>
          <p:cNvPr id="80" name="Elemento grafico 57" descr="Baseball contorno">
            <a:extLst>
              <a:ext uri="{FF2B5EF4-FFF2-40B4-BE49-F238E27FC236}">
                <a16:creationId xmlns:a16="http://schemas.microsoft.com/office/drawing/2014/main" id="{BD887DF0-3D68-75D1-C8D9-C24EF1373BD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742656" y="3495433"/>
            <a:ext cx="728383" cy="6920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1" name="Arc 19">
            <a:extLst>
              <a:ext uri="{FF2B5EF4-FFF2-40B4-BE49-F238E27FC236}">
                <a16:creationId xmlns:a16="http://schemas.microsoft.com/office/drawing/2014/main" id="{ADB101CF-757A-2C87-2472-6CC124EAA9C4}"/>
              </a:ext>
            </a:extLst>
          </p:cNvPr>
          <p:cNvSpPr/>
          <p:nvPr/>
        </p:nvSpPr>
        <p:spPr>
          <a:xfrm rot="10799991">
            <a:off x="9334184" y="3160991"/>
            <a:ext cx="1688558" cy="1604378"/>
          </a:xfrm>
          <a:custGeom>
            <a:avLst>
              <a:gd name="f12" fmla="val 98"/>
              <a:gd name="f13" fmla="val 270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ss"/>
              <a:gd name="f9" fmla="val 0"/>
              <a:gd name="f10" fmla="*/ 5419351 1 1725033"/>
              <a:gd name="f11" fmla="+- 0 0 1"/>
              <a:gd name="f12" fmla="val 98"/>
              <a:gd name="f13" fmla="val 270"/>
              <a:gd name="f14" fmla="+- 0 0 -188"/>
              <a:gd name="f15" fmla="+- 0 0 -184"/>
              <a:gd name="f16" fmla="+- 0 0 -180"/>
              <a:gd name="f17" fmla="abs f6"/>
              <a:gd name="f18" fmla="abs f7"/>
              <a:gd name="f19" fmla="abs f8"/>
              <a:gd name="f20" fmla="val f9"/>
              <a:gd name="f21" fmla="+- 0 0 f12"/>
              <a:gd name="f22" fmla="+- 0 0 f13"/>
              <a:gd name="f23" fmla="*/ f14 f2 1"/>
              <a:gd name="f24" fmla="*/ f15 f2 1"/>
              <a:gd name="f25" fmla="*/ f16 f2 1"/>
              <a:gd name="f26" fmla="?: f17 f6 1"/>
              <a:gd name="f27" fmla="?: f18 f7 1"/>
              <a:gd name="f28" fmla="?: f19 f8 1"/>
              <a:gd name="f29" fmla="*/ f21 f2 1"/>
              <a:gd name="f30" fmla="*/ f22 f2 1"/>
              <a:gd name="f31" fmla="*/ f23 1 f5"/>
              <a:gd name="f32" fmla="*/ f24 1 f5"/>
              <a:gd name="f33" fmla="*/ f25 1 f5"/>
              <a:gd name="f34" fmla="*/ f26 1 21600"/>
              <a:gd name="f35" fmla="*/ f27 1 21600"/>
              <a:gd name="f36" fmla="*/ 21600 f26 1"/>
              <a:gd name="f37" fmla="*/ 21600 f27 1"/>
              <a:gd name="f38" fmla="*/ f29 1 f5"/>
              <a:gd name="f39" fmla="*/ f30 1 f5"/>
              <a:gd name="f40" fmla="+- f31 0 f3"/>
              <a:gd name="f41" fmla="+- f32 0 f3"/>
              <a:gd name="f42" fmla="+- f33 0 f3"/>
              <a:gd name="f43" fmla="min f35 f34"/>
              <a:gd name="f44" fmla="*/ f36 1 f28"/>
              <a:gd name="f45" fmla="*/ f37 1 f28"/>
              <a:gd name="f46" fmla="+- f38 0 f3"/>
              <a:gd name="f47" fmla="+- f39 0 f3"/>
              <a:gd name="f48" fmla="val f44"/>
              <a:gd name="f49" fmla="val f45"/>
              <a:gd name="f50" fmla="+- 0 0 f46"/>
              <a:gd name="f51" fmla="+- 0 0 f47"/>
              <a:gd name="f52" fmla="+- f49 0 f20"/>
              <a:gd name="f53" fmla="+- f48 0 f20"/>
              <a:gd name="f54" fmla="val f50"/>
              <a:gd name="f55" fmla="val f51"/>
              <a:gd name="f56" fmla="*/ f52 1 2"/>
              <a:gd name="f57" fmla="*/ f53 1 2"/>
              <a:gd name="f58" fmla="+- f55 0 f54"/>
              <a:gd name="f59" fmla="+- f54 f3 0"/>
              <a:gd name="f60" fmla="+- f55 f3 0"/>
              <a:gd name="f61" fmla="+- 21600000 0 f54"/>
              <a:gd name="f62" fmla="+- f3 0 f54"/>
              <a:gd name="f63" fmla="+- 27000000 0 f54"/>
              <a:gd name="f64" fmla="+- f2 0 f54"/>
              <a:gd name="f65" fmla="+- 32400000 0 f54"/>
              <a:gd name="f66" fmla="+- f4 0 f54"/>
              <a:gd name="f67" fmla="+- 37800000 0 f54"/>
              <a:gd name="f68" fmla="+- f20 f56 0"/>
              <a:gd name="f69" fmla="+- f20 f57 0"/>
              <a:gd name="f70" fmla="+- f58 21600000 0"/>
              <a:gd name="f71" fmla="*/ f59 f10 1"/>
              <a:gd name="f72" fmla="*/ f60 f10 1"/>
              <a:gd name="f73" fmla="?: f62 f62 f63"/>
              <a:gd name="f74" fmla="?: f64 f64 f65"/>
              <a:gd name="f75" fmla="?: f66 f66 f67"/>
              <a:gd name="f76" fmla="*/ f57 f43 1"/>
              <a:gd name="f77" fmla="*/ f56 f43 1"/>
              <a:gd name="f78" fmla="?: f58 f58 f70"/>
              <a:gd name="f79" fmla="*/ f71 1 f2"/>
              <a:gd name="f80" fmla="*/ f72 1 f2"/>
              <a:gd name="f81" fmla="*/ f69 f43 1"/>
              <a:gd name="f82" fmla="*/ f68 f43 1"/>
              <a:gd name="f83" fmla="+- 0 0 f79"/>
              <a:gd name="f84" fmla="+- 0 0 f80"/>
              <a:gd name="f85" fmla="+- f78 0 f61"/>
              <a:gd name="f86" fmla="+- f78 0 f73"/>
              <a:gd name="f87" fmla="+- f78 0 f74"/>
              <a:gd name="f88" fmla="+- f78 0 f75"/>
              <a:gd name="f89" fmla="+- 0 0 f83"/>
              <a:gd name="f90" fmla="+- 0 0 f84"/>
              <a:gd name="f91" fmla="*/ f89 f2 1"/>
              <a:gd name="f92" fmla="*/ f90 f2 1"/>
              <a:gd name="f93" fmla="*/ f91 1 f10"/>
              <a:gd name="f94" fmla="*/ f92 1 f10"/>
              <a:gd name="f95" fmla="+- f93 0 f3"/>
              <a:gd name="f96" fmla="+- f94 0 f3"/>
              <a:gd name="f97" fmla="sin 1 f95"/>
              <a:gd name="f98" fmla="cos 1 f95"/>
              <a:gd name="f99" fmla="sin 1 f96"/>
              <a:gd name="f100" fmla="cos 1 f96"/>
              <a:gd name="f101" fmla="+- 0 0 f97"/>
              <a:gd name="f102" fmla="+- 0 0 f98"/>
              <a:gd name="f103" fmla="+- 0 0 f99"/>
              <a:gd name="f104" fmla="+- 0 0 f100"/>
              <a:gd name="f105" fmla="+- 0 0 f101"/>
              <a:gd name="f106" fmla="+- 0 0 f102"/>
              <a:gd name="f107" fmla="+- 0 0 f103"/>
              <a:gd name="f108" fmla="+- 0 0 f104"/>
              <a:gd name="f109" fmla="*/ f105 f57 1"/>
              <a:gd name="f110" fmla="*/ f106 f56 1"/>
              <a:gd name="f111" fmla="*/ f107 f57 1"/>
              <a:gd name="f112" fmla="*/ f108 f56 1"/>
              <a:gd name="f113" fmla="+- 0 0 f110"/>
              <a:gd name="f114" fmla="+- 0 0 f109"/>
              <a:gd name="f115" fmla="+- 0 0 f112"/>
              <a:gd name="f116" fmla="+- 0 0 f111"/>
              <a:gd name="f117" fmla="+- 0 0 f113"/>
              <a:gd name="f118" fmla="+- 0 0 f114"/>
              <a:gd name="f119" fmla="+- 0 0 f115"/>
              <a:gd name="f120" fmla="+- 0 0 f116"/>
              <a:gd name="f121" fmla="at2 f117 f118"/>
              <a:gd name="f122" fmla="at2 f119 f120"/>
              <a:gd name="f123" fmla="+- f121 f3 0"/>
              <a:gd name="f124" fmla="+- f122 f3 0"/>
              <a:gd name="f125" fmla="*/ f123 f10 1"/>
              <a:gd name="f126" fmla="*/ f124 f10 1"/>
              <a:gd name="f127" fmla="*/ f125 1 f2"/>
              <a:gd name="f128" fmla="*/ f126 1 f2"/>
              <a:gd name="f129" fmla="+- 0 0 f127"/>
              <a:gd name="f130" fmla="+- 0 0 f128"/>
              <a:gd name="f131" fmla="val f129"/>
              <a:gd name="f132" fmla="val f130"/>
              <a:gd name="f133" fmla="+- 0 0 f131"/>
              <a:gd name="f134" fmla="+- 0 0 f132"/>
              <a:gd name="f135" fmla="*/ f133 f2 1"/>
              <a:gd name="f136" fmla="*/ f134 f2 1"/>
              <a:gd name="f137" fmla="*/ f135 1 f10"/>
              <a:gd name="f138" fmla="*/ f136 1 f10"/>
              <a:gd name="f139" fmla="+- f137 0 f3"/>
              <a:gd name="f140" fmla="+- f138 0 f3"/>
              <a:gd name="f141" fmla="cos 1 f139"/>
              <a:gd name="f142" fmla="sin 1 f139"/>
              <a:gd name="f143" fmla="cos 1 f140"/>
              <a:gd name="f144" fmla="sin 1 f140"/>
              <a:gd name="f145" fmla="+- 0 0 f141"/>
              <a:gd name="f146" fmla="+- 0 0 f142"/>
              <a:gd name="f147" fmla="+- 0 0 f143"/>
              <a:gd name="f148" fmla="+- 0 0 f144"/>
              <a:gd name="f149" fmla="*/ f11 f145 1"/>
              <a:gd name="f150" fmla="*/ f11 f146 1"/>
              <a:gd name="f151" fmla="*/ f11 f147 1"/>
              <a:gd name="f152" fmla="*/ f11 f148 1"/>
              <a:gd name="f153" fmla="*/ f149 f57 1"/>
              <a:gd name="f154" fmla="*/ f150 f56 1"/>
              <a:gd name="f155" fmla="*/ f151 f57 1"/>
              <a:gd name="f156" fmla="*/ f152 f56 1"/>
              <a:gd name="f157" fmla="+- f69 f153 0"/>
              <a:gd name="f158" fmla="+- f68 f154 0"/>
              <a:gd name="f159" fmla="+- f69 f155 0"/>
              <a:gd name="f160" fmla="+- f68 f156 0"/>
              <a:gd name="f161" fmla="max f157 f159"/>
              <a:gd name="f162" fmla="max f158 f160"/>
              <a:gd name="f163" fmla="min f157 f159"/>
              <a:gd name="f164" fmla="min f158 f160"/>
              <a:gd name="f165" fmla="*/ f157 f43 1"/>
              <a:gd name="f166" fmla="*/ f158 f43 1"/>
              <a:gd name="f167" fmla="*/ f159 f43 1"/>
              <a:gd name="f168" fmla="*/ f160 f43 1"/>
              <a:gd name="f169" fmla="?: f85 f48 f161"/>
              <a:gd name="f170" fmla="?: f86 f49 f162"/>
              <a:gd name="f171" fmla="?: f87 f20 f163"/>
              <a:gd name="f172" fmla="?: f88 f20 f164"/>
              <a:gd name="f173" fmla="*/ f171 f43 1"/>
              <a:gd name="f174" fmla="*/ f172 f43 1"/>
              <a:gd name="f175" fmla="*/ f169 f43 1"/>
              <a:gd name="f176" fmla="*/ f170 f4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0">
                <a:pos x="f165" y="f166"/>
              </a:cxn>
              <a:cxn ang="f41">
                <a:pos x="f81" y="f82"/>
              </a:cxn>
              <a:cxn ang="f42">
                <a:pos x="f167" y="f168"/>
              </a:cxn>
            </a:cxnLst>
            <a:rect l="f173" t="f174" r="f175" b="f176"/>
            <a:pathLst>
              <a:path stroke="0">
                <a:moveTo>
                  <a:pt x="f165" y="f166"/>
                </a:moveTo>
                <a:arcTo wR="f76" hR="f77" stAng="f54" swAng="f78"/>
                <a:lnTo>
                  <a:pt x="f81" y="f82"/>
                </a:lnTo>
                <a:close/>
              </a:path>
              <a:path fill="none">
                <a:moveTo>
                  <a:pt x="f165" y="f166"/>
                </a:moveTo>
                <a:arcTo wR="f76" hR="f77" stAng="f54" swAng="f78"/>
              </a:path>
            </a:pathLst>
          </a:custGeom>
          <a:noFill/>
          <a:ln w="28575" cap="rnd">
            <a:solidFill>
              <a:srgbClr val="002060"/>
            </a:solidFill>
            <a:prstDash val="solid"/>
            <a:miter/>
            <a:tailEnd type="arrow"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C55C4B"/>
              </a:solidFill>
              <a:uFillTx/>
              <a:latin typeface="Calibri"/>
            </a:endParaRPr>
          </a:p>
        </p:txBody>
      </p:sp>
      <p:grpSp>
        <p:nvGrpSpPr>
          <p:cNvPr id="7" name="Group 33">
            <a:extLst>
              <a:ext uri="{FF2B5EF4-FFF2-40B4-BE49-F238E27FC236}">
                <a16:creationId xmlns:a16="http://schemas.microsoft.com/office/drawing/2014/main" id="{83CBBE7A-E615-8477-76FD-E94C7E44BC08}"/>
              </a:ext>
            </a:extLst>
          </p:cNvPr>
          <p:cNvGrpSpPr/>
          <p:nvPr/>
        </p:nvGrpSpPr>
        <p:grpSpPr>
          <a:xfrm>
            <a:off x="371948" y="4704949"/>
            <a:ext cx="2709806" cy="1257387"/>
            <a:chOff x="515291" y="4111496"/>
            <a:chExt cx="2709806" cy="1257387"/>
          </a:xfrm>
        </p:grpSpPr>
        <p:sp>
          <p:nvSpPr>
            <p:cNvPr id="51" name="TextBox 34">
              <a:extLst>
                <a:ext uri="{FF2B5EF4-FFF2-40B4-BE49-F238E27FC236}">
                  <a16:creationId xmlns:a16="http://schemas.microsoft.com/office/drawing/2014/main" id="{AFE37E2F-314B-FD14-0597-B369624408C5}"/>
                </a:ext>
              </a:extLst>
            </p:cNvPr>
            <p:cNvSpPr txBox="1"/>
            <p:nvPr/>
          </p:nvSpPr>
          <p:spPr>
            <a:xfrm>
              <a:off x="515291" y="4111496"/>
              <a:ext cx="2709806" cy="58477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45720" rIns="0" bIns="45720" anchor="b" anchorCtr="1" compatLnSpc="1">
              <a:spAutoFit/>
            </a:bodyPr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600" b="1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Input </a:t>
              </a:r>
              <a:r>
                <a:rPr lang="en-US" sz="1600" b="1" dirty="0" err="1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utente</a:t>
              </a:r>
              <a:r>
                <a:rPr lang="en-US" sz="1600" b="1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 in </a:t>
              </a:r>
              <a:r>
                <a:rPr lang="en-US" sz="1600" b="1" dirty="0" err="1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linguaggio</a:t>
              </a:r>
              <a:r>
                <a:rPr lang="en-US" sz="1600" b="1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 </a:t>
              </a:r>
              <a:r>
                <a:rPr lang="en-US" sz="1600" b="1" dirty="0" err="1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naturale</a:t>
              </a:r>
              <a:endParaRPr lang="en-US" sz="1600" b="1" i="0" u="none" strike="noStrike" kern="1200" cap="none" spc="0" baseline="0" dirty="0">
                <a:solidFill>
                  <a:schemeClr val="accent1">
                    <a:lumMod val="40000"/>
                    <a:lumOff val="60000"/>
                  </a:schemeClr>
                </a:solidFill>
                <a:uFillTx/>
              </a:endParaRPr>
            </a:p>
          </p:txBody>
        </p:sp>
        <p:sp>
          <p:nvSpPr>
            <p:cNvPr id="53" name="TextBox 35">
              <a:extLst>
                <a:ext uri="{FF2B5EF4-FFF2-40B4-BE49-F238E27FC236}">
                  <a16:creationId xmlns:a16="http://schemas.microsoft.com/office/drawing/2014/main" id="{2E0493BA-26B2-CCB4-6E8A-E3BE99079A85}"/>
                </a:ext>
              </a:extLst>
            </p:cNvPr>
            <p:cNvSpPr txBox="1"/>
            <p:nvPr/>
          </p:nvSpPr>
          <p:spPr>
            <a:xfrm>
              <a:off x="515291" y="4630219"/>
              <a:ext cx="2709806" cy="73866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45720" rIns="0" bIns="45720" anchor="t" anchorCtr="1" compatLnSpc="1">
              <a:spAutoFit/>
            </a:bodyPr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400" dirty="0" err="1">
                  <a:solidFill>
                    <a:srgbClr val="595959"/>
                  </a:solidFill>
                </a:rPr>
                <a:t>L’utente</a:t>
              </a:r>
              <a:r>
                <a:rPr lang="en-US" sz="1400" dirty="0">
                  <a:solidFill>
                    <a:srgbClr val="595959"/>
                  </a:solidFill>
                </a:rPr>
                <a:t> pone </a:t>
              </a:r>
              <a:r>
                <a:rPr lang="en-US" sz="1400" dirty="0" err="1">
                  <a:solidFill>
                    <a:srgbClr val="595959"/>
                  </a:solidFill>
                </a:rPr>
                <a:t>una</a:t>
              </a:r>
              <a:r>
                <a:rPr lang="en-US" sz="1400" dirty="0">
                  <a:solidFill>
                    <a:srgbClr val="595959"/>
                  </a:solidFill>
                </a:rPr>
                <a:t> </a:t>
              </a:r>
              <a:r>
                <a:rPr lang="en-US" sz="1400" dirty="0" err="1">
                  <a:solidFill>
                    <a:srgbClr val="595959"/>
                  </a:solidFill>
                </a:rPr>
                <a:t>domanda</a:t>
              </a:r>
              <a:r>
                <a:rPr lang="en-US" sz="1400" dirty="0">
                  <a:solidFill>
                    <a:srgbClr val="595959"/>
                  </a:solidFill>
                </a:rPr>
                <a:t> </a:t>
              </a:r>
              <a:r>
                <a:rPr lang="en-US" sz="1400" dirty="0" err="1">
                  <a:solidFill>
                    <a:srgbClr val="595959"/>
                  </a:solidFill>
                </a:rPr>
                <a:t>testuale</a:t>
              </a:r>
              <a:r>
                <a:rPr lang="en-US" sz="1400" dirty="0">
                  <a:solidFill>
                    <a:srgbClr val="595959"/>
                  </a:solidFill>
                </a:rPr>
                <a:t>. Questa </a:t>
              </a:r>
              <a:r>
                <a:rPr lang="en-US" sz="1400" dirty="0" err="1">
                  <a:solidFill>
                    <a:srgbClr val="595959"/>
                  </a:solidFill>
                </a:rPr>
                <a:t>viene</a:t>
              </a:r>
              <a:r>
                <a:rPr lang="en-US" sz="1400" dirty="0">
                  <a:solidFill>
                    <a:srgbClr val="595959"/>
                  </a:solidFill>
                </a:rPr>
                <a:t> </a:t>
              </a:r>
              <a:r>
                <a:rPr lang="en-US" sz="1400" b="1" dirty="0" err="1">
                  <a:solidFill>
                    <a:srgbClr val="595959"/>
                  </a:solidFill>
                </a:rPr>
                <a:t>processata</a:t>
              </a:r>
              <a:r>
                <a:rPr lang="en-US" sz="1400" dirty="0">
                  <a:solidFill>
                    <a:srgbClr val="595959"/>
                  </a:solidFill>
                </a:rPr>
                <a:t> (</a:t>
              </a:r>
              <a:r>
                <a:rPr lang="en-US" sz="1400" b="1" dirty="0" err="1">
                  <a:solidFill>
                    <a:srgbClr val="595959"/>
                  </a:solidFill>
                </a:rPr>
                <a:t>normalizzazione</a:t>
              </a:r>
              <a:r>
                <a:rPr lang="en-US" sz="1400" dirty="0">
                  <a:solidFill>
                    <a:srgbClr val="595959"/>
                  </a:solidFill>
                </a:rPr>
                <a:t> e </a:t>
              </a:r>
              <a:r>
                <a:rPr lang="en-US" sz="1400" b="1" dirty="0" err="1">
                  <a:solidFill>
                    <a:srgbClr val="595959"/>
                  </a:solidFill>
                </a:rPr>
                <a:t>pulizia</a:t>
              </a:r>
              <a:r>
                <a:rPr lang="en-US" sz="1400" dirty="0">
                  <a:solidFill>
                    <a:srgbClr val="595959"/>
                  </a:solidFill>
                </a:rPr>
                <a:t>)</a:t>
              </a:r>
              <a:endParaRPr lang="en-US" sz="1400" b="0" i="0" u="none" strike="noStrike" kern="1200" cap="none" spc="0" baseline="0" dirty="0">
                <a:solidFill>
                  <a:srgbClr val="595959"/>
                </a:solidFill>
                <a:uFillTx/>
              </a:endParaRPr>
            </a:p>
          </p:txBody>
        </p:sp>
      </p:grpSp>
      <p:grpSp>
        <p:nvGrpSpPr>
          <p:cNvPr id="20" name="Group 33">
            <a:extLst>
              <a:ext uri="{FF2B5EF4-FFF2-40B4-BE49-F238E27FC236}">
                <a16:creationId xmlns:a16="http://schemas.microsoft.com/office/drawing/2014/main" id="{C663F358-092E-20ED-07BA-4646D8E817E5}"/>
              </a:ext>
            </a:extLst>
          </p:cNvPr>
          <p:cNvGrpSpPr/>
          <p:nvPr/>
        </p:nvGrpSpPr>
        <p:grpSpPr>
          <a:xfrm>
            <a:off x="1612222" y="1931522"/>
            <a:ext cx="3689694" cy="1075335"/>
            <a:chOff x="2212765" y="1811309"/>
            <a:chExt cx="2743210" cy="1075335"/>
          </a:xfrm>
        </p:grpSpPr>
        <p:sp>
          <p:nvSpPr>
            <p:cNvPr id="49" name="TextBox 34">
              <a:extLst>
                <a:ext uri="{FF2B5EF4-FFF2-40B4-BE49-F238E27FC236}">
                  <a16:creationId xmlns:a16="http://schemas.microsoft.com/office/drawing/2014/main" id="{F342F047-E983-4EE0-3E56-E9AE9EBB0069}"/>
                </a:ext>
              </a:extLst>
            </p:cNvPr>
            <p:cNvSpPr txBox="1"/>
            <p:nvPr/>
          </p:nvSpPr>
          <p:spPr>
            <a:xfrm>
              <a:off x="2212765" y="1811309"/>
              <a:ext cx="2743210" cy="33855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45720" rIns="0" bIns="45720" anchor="b" anchorCtr="1" compatLnSpc="1">
              <a:spAutoFit/>
            </a:bodyPr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600" b="1" dirty="0" err="1">
                  <a:solidFill>
                    <a:schemeClr val="accent1">
                      <a:lumMod val="75000"/>
                    </a:schemeClr>
                  </a:solidFill>
                </a:rPr>
                <a:t>Tokenizzazione</a:t>
              </a:r>
              <a:r>
                <a:rPr lang="en-US" sz="1600" b="1" dirty="0">
                  <a:solidFill>
                    <a:schemeClr val="accent1">
                      <a:lumMod val="75000"/>
                    </a:schemeClr>
                  </a:solidFill>
                </a:rPr>
                <a:t> ed Embedding</a:t>
              </a:r>
              <a:endParaRPr lang="en-US" sz="1600" b="1" i="0" u="none" strike="noStrike" kern="1200" cap="none" spc="0" baseline="0" dirty="0">
                <a:solidFill>
                  <a:schemeClr val="accent1">
                    <a:lumMod val="75000"/>
                  </a:schemeClr>
                </a:solidFill>
                <a:uFillTx/>
              </a:endParaRPr>
            </a:p>
          </p:txBody>
        </p:sp>
        <p:sp>
          <p:nvSpPr>
            <p:cNvPr id="50" name="TextBox 35">
              <a:extLst>
                <a:ext uri="{FF2B5EF4-FFF2-40B4-BE49-F238E27FC236}">
                  <a16:creationId xmlns:a16="http://schemas.microsoft.com/office/drawing/2014/main" id="{2FA3E029-BC44-2E38-5254-2028DB7B804B}"/>
                </a:ext>
              </a:extLst>
            </p:cNvPr>
            <p:cNvSpPr txBox="1"/>
            <p:nvPr/>
          </p:nvSpPr>
          <p:spPr>
            <a:xfrm>
              <a:off x="2212765" y="2147980"/>
              <a:ext cx="2709806" cy="73866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45720" rIns="0" bIns="45720" anchor="t" anchorCtr="1" compatLnSpc="1">
              <a:spAutoFit/>
            </a:bodyPr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it-IT" sz="1400" dirty="0"/>
                <a:t>La query utente viene tokenizzata e convertita in un </a:t>
              </a:r>
              <a:r>
                <a:rPr lang="it-IT" sz="1400" b="1" dirty="0" err="1"/>
                <a:t>embedding</a:t>
              </a:r>
              <a:r>
                <a:rPr lang="it-IT" sz="1400" b="1" dirty="0"/>
                <a:t> vettoriale</a:t>
              </a:r>
              <a:r>
                <a:rPr lang="it-IT" sz="1400" dirty="0"/>
                <a:t> tramite un modello (es. OpenAI, SBERT, etc.).</a:t>
              </a:r>
              <a:endParaRPr lang="en-US" sz="1400" b="0" i="0" u="none" strike="noStrike" kern="1200" cap="none" spc="0" baseline="0" dirty="0">
                <a:solidFill>
                  <a:srgbClr val="595959"/>
                </a:solidFill>
                <a:uFillTx/>
              </a:endParaRPr>
            </a:p>
          </p:txBody>
        </p:sp>
      </p:grpSp>
      <p:grpSp>
        <p:nvGrpSpPr>
          <p:cNvPr id="27" name="Group 33">
            <a:extLst>
              <a:ext uri="{FF2B5EF4-FFF2-40B4-BE49-F238E27FC236}">
                <a16:creationId xmlns:a16="http://schemas.microsoft.com/office/drawing/2014/main" id="{EBF28F23-C163-A621-972A-EF188E497576}"/>
              </a:ext>
            </a:extLst>
          </p:cNvPr>
          <p:cNvGrpSpPr/>
          <p:nvPr/>
        </p:nvGrpSpPr>
        <p:grpSpPr>
          <a:xfrm>
            <a:off x="3740607" y="4689557"/>
            <a:ext cx="2718273" cy="1341575"/>
            <a:chOff x="3883950" y="4248503"/>
            <a:chExt cx="2718273" cy="1341575"/>
          </a:xfrm>
        </p:grpSpPr>
        <p:sp>
          <p:nvSpPr>
            <p:cNvPr id="47" name="TextBox 34">
              <a:extLst>
                <a:ext uri="{FF2B5EF4-FFF2-40B4-BE49-F238E27FC236}">
                  <a16:creationId xmlns:a16="http://schemas.microsoft.com/office/drawing/2014/main" id="{2FF691FB-CAB4-AD03-A23C-311C7613BF52}"/>
                </a:ext>
              </a:extLst>
            </p:cNvPr>
            <p:cNvSpPr txBox="1"/>
            <p:nvPr/>
          </p:nvSpPr>
          <p:spPr>
            <a:xfrm>
              <a:off x="3883950" y="4248503"/>
              <a:ext cx="2709806" cy="338556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45720" rIns="0" bIns="45720" anchor="b" anchorCtr="1" compatLnSpc="1">
              <a:spAutoFit/>
            </a:bodyPr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600" b="1" dirty="0" err="1">
                  <a:solidFill>
                    <a:schemeClr val="accent1">
                      <a:lumMod val="50000"/>
                    </a:schemeClr>
                  </a:solidFill>
                </a:rPr>
                <a:t>Ricerca</a:t>
              </a:r>
              <a:r>
                <a:rPr lang="en-US" sz="1600" b="1" dirty="0"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  <a:r>
                <a:rPr lang="en-US" sz="1600" b="1" dirty="0" err="1">
                  <a:solidFill>
                    <a:schemeClr val="accent1">
                      <a:lumMod val="50000"/>
                    </a:schemeClr>
                  </a:solidFill>
                </a:rPr>
                <a:t>Vettoriale</a:t>
              </a:r>
              <a:endParaRPr lang="en-US" sz="1600" b="1" i="0" u="none" strike="noStrike" kern="1200" cap="none" spc="0" baseline="0" dirty="0">
                <a:solidFill>
                  <a:schemeClr val="accent1">
                    <a:lumMod val="50000"/>
                  </a:schemeClr>
                </a:solidFill>
                <a:uFillTx/>
              </a:endParaRPr>
            </a:p>
          </p:txBody>
        </p:sp>
        <p:sp>
          <p:nvSpPr>
            <p:cNvPr id="48" name="TextBox 35">
              <a:extLst>
                <a:ext uri="{FF2B5EF4-FFF2-40B4-BE49-F238E27FC236}">
                  <a16:creationId xmlns:a16="http://schemas.microsoft.com/office/drawing/2014/main" id="{33C841C3-C11E-9CCF-9D86-52E6C90A7B32}"/>
                </a:ext>
              </a:extLst>
            </p:cNvPr>
            <p:cNvSpPr txBox="1"/>
            <p:nvPr/>
          </p:nvSpPr>
          <p:spPr>
            <a:xfrm>
              <a:off x="3892417" y="4635971"/>
              <a:ext cx="2709806" cy="95410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45720" rIns="0" bIns="45720" anchor="t" anchorCtr="1" compatLnSpc="1">
              <a:spAutoFit/>
            </a:bodyPr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it-IT" sz="1400" dirty="0"/>
                <a:t>Il sistema cerca i </a:t>
              </a:r>
              <a:r>
                <a:rPr lang="it-IT" sz="1400" b="1" dirty="0" err="1"/>
                <a:t>chunk</a:t>
              </a:r>
              <a:r>
                <a:rPr lang="it-IT" sz="1400" b="1" dirty="0"/>
                <a:t> di testo</a:t>
              </a:r>
              <a:r>
                <a:rPr lang="it-IT" sz="1400" dirty="0"/>
                <a:t> più simili nel database vettoriale (FAISS, </a:t>
              </a:r>
              <a:r>
                <a:rPr lang="it-IT" sz="1400" dirty="0" err="1"/>
                <a:t>Qdrant</a:t>
              </a:r>
              <a:r>
                <a:rPr lang="it-IT" sz="1400" dirty="0"/>
                <a:t>, Chroma, Azure AI </a:t>
              </a:r>
              <a:r>
                <a:rPr lang="it-IT" sz="1400" dirty="0" err="1"/>
                <a:t>Search</a:t>
              </a:r>
              <a:r>
                <a:rPr lang="it-IT" sz="1400" dirty="0"/>
                <a:t>...).</a:t>
              </a:r>
              <a:endParaRPr lang="en-US" sz="1400" b="0" i="0" u="none" strike="noStrike" kern="1200" cap="none" spc="0" baseline="0" dirty="0">
                <a:solidFill>
                  <a:srgbClr val="595959"/>
                </a:solidFill>
                <a:uFillTx/>
                <a:latin typeface="Calisto MT"/>
              </a:endParaRPr>
            </a:p>
          </p:txBody>
        </p:sp>
      </p:grpSp>
      <p:grpSp>
        <p:nvGrpSpPr>
          <p:cNvPr id="31" name="Group 33">
            <a:extLst>
              <a:ext uri="{FF2B5EF4-FFF2-40B4-BE49-F238E27FC236}">
                <a16:creationId xmlns:a16="http://schemas.microsoft.com/office/drawing/2014/main" id="{2337D3A8-2539-5C3C-69E4-0D830DA2A76B}"/>
              </a:ext>
            </a:extLst>
          </p:cNvPr>
          <p:cNvGrpSpPr/>
          <p:nvPr/>
        </p:nvGrpSpPr>
        <p:grpSpPr>
          <a:xfrm>
            <a:off x="5453675" y="1939541"/>
            <a:ext cx="2709806" cy="1354948"/>
            <a:chOff x="5580976" y="1650887"/>
            <a:chExt cx="2709806" cy="1354948"/>
          </a:xfrm>
        </p:grpSpPr>
        <p:sp>
          <p:nvSpPr>
            <p:cNvPr id="42" name="TextBox 34">
              <a:extLst>
                <a:ext uri="{FF2B5EF4-FFF2-40B4-BE49-F238E27FC236}">
                  <a16:creationId xmlns:a16="http://schemas.microsoft.com/office/drawing/2014/main" id="{0EEF23ED-3ABF-D0CA-8884-724E6D7C2261}"/>
                </a:ext>
              </a:extLst>
            </p:cNvPr>
            <p:cNvSpPr txBox="1"/>
            <p:nvPr/>
          </p:nvSpPr>
          <p:spPr>
            <a:xfrm>
              <a:off x="5580976" y="1650887"/>
              <a:ext cx="2709806" cy="338556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45720" rIns="0" bIns="45720" anchor="b" anchorCtr="1" compatLnSpc="1">
              <a:spAutoFit/>
            </a:bodyPr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600" b="1" dirty="0">
                  <a:solidFill>
                    <a:srgbClr val="0070C0"/>
                  </a:solidFill>
                  <a:latin typeface="Calisto MT"/>
                </a:rPr>
                <a:t>Reranking </a:t>
              </a:r>
              <a:r>
                <a:rPr lang="en-US" sz="1600" b="1" dirty="0" err="1">
                  <a:solidFill>
                    <a:srgbClr val="0070C0"/>
                  </a:solidFill>
                  <a:latin typeface="Calisto MT"/>
                </a:rPr>
                <a:t>semantico</a:t>
              </a:r>
              <a:endParaRPr lang="en-US" sz="1600" b="1" i="0" u="none" strike="noStrike" kern="1200" cap="none" spc="0" baseline="0" dirty="0">
                <a:solidFill>
                  <a:srgbClr val="0070C0"/>
                </a:solidFill>
                <a:uFillTx/>
                <a:latin typeface="Calisto MT"/>
              </a:endParaRPr>
            </a:p>
          </p:txBody>
        </p:sp>
        <p:sp>
          <p:nvSpPr>
            <p:cNvPr id="43" name="TextBox 35">
              <a:extLst>
                <a:ext uri="{FF2B5EF4-FFF2-40B4-BE49-F238E27FC236}">
                  <a16:creationId xmlns:a16="http://schemas.microsoft.com/office/drawing/2014/main" id="{1F696F40-2476-BE82-1E40-1CBEB9FB16E7}"/>
                </a:ext>
              </a:extLst>
            </p:cNvPr>
            <p:cNvSpPr txBox="1"/>
            <p:nvPr/>
          </p:nvSpPr>
          <p:spPr>
            <a:xfrm>
              <a:off x="5580976" y="2051728"/>
              <a:ext cx="2709806" cy="95410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45720" rIns="0" bIns="45720" anchor="t" anchorCtr="1" compatLnSpc="1">
              <a:spAutoFit/>
            </a:bodyPr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it-IT" sz="1400" dirty="0"/>
                <a:t>I top-N risultati vengono </a:t>
              </a:r>
              <a:r>
                <a:rPr lang="it-IT" sz="1400" b="1" dirty="0"/>
                <a:t>riordinati</a:t>
              </a:r>
              <a:r>
                <a:rPr lang="it-IT" sz="1400" dirty="0"/>
                <a:t> (</a:t>
              </a:r>
              <a:r>
                <a:rPr lang="it-IT" sz="1400" dirty="0" err="1"/>
                <a:t>reranked</a:t>
              </a:r>
              <a:r>
                <a:rPr lang="it-IT" sz="1400" dirty="0"/>
                <a:t>) da un modello </a:t>
              </a:r>
              <a:r>
                <a:rPr lang="it-IT" sz="1400" b="1" dirty="0"/>
                <a:t>cross-encoder</a:t>
              </a:r>
              <a:r>
                <a:rPr lang="it-IT" sz="1400" dirty="0"/>
                <a:t> o transformer (es. BGE-</a:t>
              </a:r>
              <a:r>
                <a:rPr lang="it-IT" sz="1400" dirty="0" err="1"/>
                <a:t>reranker</a:t>
              </a:r>
              <a:r>
                <a:rPr lang="it-IT" sz="1400" dirty="0"/>
                <a:t>).</a:t>
              </a:r>
              <a:endParaRPr lang="en-US" sz="1400" b="0" i="0" u="none" strike="noStrike" kern="1200" cap="none" spc="0" baseline="0" dirty="0">
                <a:solidFill>
                  <a:srgbClr val="595959"/>
                </a:solidFill>
                <a:uFillTx/>
                <a:latin typeface="Calisto MT"/>
              </a:endParaRPr>
            </a:p>
          </p:txBody>
        </p:sp>
      </p:grpSp>
      <p:grpSp>
        <p:nvGrpSpPr>
          <p:cNvPr id="33" name="Group 33">
            <a:extLst>
              <a:ext uri="{FF2B5EF4-FFF2-40B4-BE49-F238E27FC236}">
                <a16:creationId xmlns:a16="http://schemas.microsoft.com/office/drawing/2014/main" id="{510E7493-1F03-8CFD-C744-A8CD4D67D73F}"/>
              </a:ext>
            </a:extLst>
          </p:cNvPr>
          <p:cNvGrpSpPr/>
          <p:nvPr/>
        </p:nvGrpSpPr>
        <p:grpSpPr>
          <a:xfrm>
            <a:off x="7134988" y="4734602"/>
            <a:ext cx="2847798" cy="1075335"/>
            <a:chOff x="7278331" y="4293548"/>
            <a:chExt cx="2847798" cy="1075335"/>
          </a:xfrm>
        </p:grpSpPr>
        <p:sp>
          <p:nvSpPr>
            <p:cNvPr id="39" name="TextBox 34">
              <a:extLst>
                <a:ext uri="{FF2B5EF4-FFF2-40B4-BE49-F238E27FC236}">
                  <a16:creationId xmlns:a16="http://schemas.microsoft.com/office/drawing/2014/main" id="{4D8564CE-A092-1483-B401-0E5AC0B88C39}"/>
                </a:ext>
              </a:extLst>
            </p:cNvPr>
            <p:cNvSpPr txBox="1"/>
            <p:nvPr/>
          </p:nvSpPr>
          <p:spPr>
            <a:xfrm>
              <a:off x="7278331" y="4293548"/>
              <a:ext cx="2819138" cy="33855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45720" rIns="0" bIns="45720" anchor="b" anchorCtr="1" compatLnSpc="1">
              <a:spAutoFit/>
            </a:bodyPr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600" b="1" dirty="0">
                  <a:solidFill>
                    <a:srgbClr val="00B0F0"/>
                  </a:solidFill>
                </a:rPr>
                <a:t>Prompt con contest </a:t>
              </a:r>
              <a:r>
                <a:rPr lang="en-US" sz="1600" b="1" dirty="0" err="1">
                  <a:solidFill>
                    <a:srgbClr val="00B0F0"/>
                  </a:solidFill>
                </a:rPr>
                <a:t>selezionato</a:t>
              </a:r>
              <a:endParaRPr lang="en-US" sz="1600" b="1" i="0" u="none" strike="noStrike" kern="1200" cap="none" spc="0" baseline="0" dirty="0">
                <a:solidFill>
                  <a:srgbClr val="00B0F0"/>
                </a:solidFill>
                <a:uFillTx/>
              </a:endParaRPr>
            </a:p>
          </p:txBody>
        </p:sp>
        <p:sp>
          <p:nvSpPr>
            <p:cNvPr id="40" name="TextBox 35">
              <a:extLst>
                <a:ext uri="{FF2B5EF4-FFF2-40B4-BE49-F238E27FC236}">
                  <a16:creationId xmlns:a16="http://schemas.microsoft.com/office/drawing/2014/main" id="{3F585C57-7DDE-ED7A-049A-1C553A826491}"/>
                </a:ext>
              </a:extLst>
            </p:cNvPr>
            <p:cNvSpPr txBox="1"/>
            <p:nvPr/>
          </p:nvSpPr>
          <p:spPr>
            <a:xfrm>
              <a:off x="7278331" y="4630219"/>
              <a:ext cx="2847798" cy="73866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45720" rIns="0" bIns="45720" anchor="t" anchorCtr="1" compatLnSpc="1">
              <a:spAutoFit/>
            </a:bodyPr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it-IT" sz="1400" dirty="0"/>
                <a:t>Può includere: istruzioni, ruolo utente, contesto passato, fonti formattate.</a:t>
              </a:r>
              <a:endParaRPr lang="en-US" sz="1400" b="0" i="0" u="none" strike="noStrike" kern="1200" cap="none" spc="0" baseline="0" dirty="0">
                <a:solidFill>
                  <a:srgbClr val="595959"/>
                </a:solidFill>
                <a:uFillTx/>
                <a:latin typeface="Calisto MT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CB2F33A-153B-19F0-5086-CDDDFEE5E91B}"/>
              </a:ext>
            </a:extLst>
          </p:cNvPr>
          <p:cNvGrpSpPr/>
          <p:nvPr/>
        </p:nvGrpSpPr>
        <p:grpSpPr>
          <a:xfrm>
            <a:off x="8678925" y="1939542"/>
            <a:ext cx="3141128" cy="1075337"/>
            <a:chOff x="8822268" y="1811307"/>
            <a:chExt cx="3141128" cy="107533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CD7A6B4-8EAC-0537-61FB-FCE453CA6873}"/>
                </a:ext>
              </a:extLst>
            </p:cNvPr>
            <p:cNvSpPr txBox="1"/>
            <p:nvPr/>
          </p:nvSpPr>
          <p:spPr>
            <a:xfrm>
              <a:off x="8966899" y="1811307"/>
              <a:ext cx="2709815" cy="338556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45720" rIns="0" bIns="45720" anchor="b" anchorCtr="1" compatLnSpc="1">
              <a:spAutoFit/>
            </a:bodyPr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600" b="1" dirty="0" err="1">
                  <a:solidFill>
                    <a:srgbClr val="002060"/>
                  </a:solidFill>
                  <a:latin typeface="Calisto MT"/>
                </a:rPr>
                <a:t>Generazione</a:t>
              </a:r>
              <a:r>
                <a:rPr lang="en-US" sz="1600" b="1" dirty="0">
                  <a:solidFill>
                    <a:srgbClr val="002060"/>
                  </a:solidFill>
                  <a:latin typeface="Calisto MT"/>
                </a:rPr>
                <a:t> </a:t>
              </a:r>
              <a:r>
                <a:rPr lang="en-US" sz="1600" b="1" dirty="0" err="1">
                  <a:solidFill>
                    <a:srgbClr val="002060"/>
                  </a:solidFill>
                  <a:latin typeface="Calisto MT"/>
                </a:rPr>
                <a:t>della</a:t>
              </a:r>
              <a:r>
                <a:rPr lang="en-US" sz="1600" b="1" dirty="0">
                  <a:solidFill>
                    <a:srgbClr val="002060"/>
                  </a:solidFill>
                  <a:latin typeface="Calisto MT"/>
                </a:rPr>
                <a:t> </a:t>
              </a:r>
              <a:r>
                <a:rPr lang="en-US" sz="1600" b="1" dirty="0" err="1">
                  <a:solidFill>
                    <a:srgbClr val="002060"/>
                  </a:solidFill>
                  <a:latin typeface="Calisto MT"/>
                </a:rPr>
                <a:t>risposta</a:t>
              </a:r>
              <a:endParaRPr lang="en-US" sz="1600" b="1" i="0" u="none" strike="noStrike" kern="1200" cap="none" spc="0" baseline="0" dirty="0">
                <a:solidFill>
                  <a:srgbClr val="002060"/>
                </a:solidFill>
                <a:uFillTx/>
                <a:latin typeface="Calisto MT"/>
              </a:endParaRPr>
            </a:p>
          </p:txBody>
        </p:sp>
        <p:sp>
          <p:nvSpPr>
            <p:cNvPr id="38" name="TextBox 35">
              <a:extLst>
                <a:ext uri="{FF2B5EF4-FFF2-40B4-BE49-F238E27FC236}">
                  <a16:creationId xmlns:a16="http://schemas.microsoft.com/office/drawing/2014/main" id="{F513A779-9CAE-27B7-59BB-D40E7DDBB31C}"/>
                </a:ext>
              </a:extLst>
            </p:cNvPr>
            <p:cNvSpPr txBox="1"/>
            <p:nvPr/>
          </p:nvSpPr>
          <p:spPr>
            <a:xfrm>
              <a:off x="8822268" y="2147980"/>
              <a:ext cx="3141128" cy="73866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45720" rIns="0" bIns="45720" anchor="t" anchorCtr="1" compatLnSpc="1">
              <a:spAutoFit/>
            </a:bodyPr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it-IT" sz="1400" dirty="0"/>
                <a:t>L’LLM genera il testo finale, basandosi </a:t>
              </a:r>
              <a:r>
                <a:rPr lang="it-IT" sz="1400" b="1" dirty="0"/>
                <a:t>sul contesto recuperato</a:t>
              </a:r>
              <a:r>
                <a:rPr lang="it-IT" sz="1400" dirty="0"/>
                <a:t> e formattato nel prompt.</a:t>
              </a:r>
              <a:endParaRPr lang="en-US" sz="1400" b="0" i="0" u="none" strike="noStrike" kern="1200" cap="none" spc="0" baseline="0" dirty="0">
                <a:solidFill>
                  <a:srgbClr val="595959"/>
                </a:solidFill>
                <a:uFillTx/>
                <a:latin typeface="Calisto M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01050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69836-DA35-E4B3-9246-9803F44E1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E42D9E2-DC27-12F0-8546-1B9FE36D3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021" y="584400"/>
            <a:ext cx="11340000" cy="432000"/>
          </a:xfrm>
        </p:spPr>
        <p:txBody>
          <a:bodyPr rtlCol="0"/>
          <a:lstStyle/>
          <a:p>
            <a:pPr rtl="0"/>
            <a:r>
              <a:rPr lang="it-IT" dirty="0"/>
              <a:t>AI PORTAL </a:t>
            </a:r>
          </a:p>
        </p:txBody>
      </p:sp>
      <p:sp>
        <p:nvSpPr>
          <p:cNvPr id="12" name="Rettangolo 11" descr="Blocco in evidenza a sinistra">
            <a:extLst>
              <a:ext uri="{FF2B5EF4-FFF2-40B4-BE49-F238E27FC236}">
                <a16:creationId xmlns:a16="http://schemas.microsoft.com/office/drawing/2014/main" id="{57A967EC-E829-2F26-698F-0ABE0D01F9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1799" y="472043"/>
            <a:ext cx="1984175" cy="11482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it-IT" dirty="0"/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B58C8ABB-C8AC-C952-C353-FAC31288E44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24</a:t>
            </a:fld>
            <a:endParaRPr lang="it-IT" dirty="0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9458D6BF-FA96-8452-81BD-30C80320DF4D}"/>
              </a:ext>
            </a:extLst>
          </p:cNvPr>
          <p:cNvSpPr/>
          <p:nvPr/>
        </p:nvSpPr>
        <p:spPr>
          <a:xfrm>
            <a:off x="521368" y="1307432"/>
            <a:ext cx="11534274" cy="978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DB339AB1-2A53-60F7-C080-F2A6324310C8}"/>
              </a:ext>
            </a:extLst>
          </p:cNvPr>
          <p:cNvSpPr/>
          <p:nvPr/>
        </p:nvSpPr>
        <p:spPr>
          <a:xfrm>
            <a:off x="414711" y="1227221"/>
            <a:ext cx="11368215" cy="639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dirty="0">
                <a:solidFill>
                  <a:schemeClr val="tx1"/>
                </a:solidFill>
              </a:rPr>
              <a:t>AI Portal è una piattaforma basata su RAG che consente di interrogare in linguaggio naturale </a:t>
            </a:r>
            <a:r>
              <a:rPr lang="it-IT" b="1" dirty="0">
                <a:solidFill>
                  <a:schemeClr val="tx1"/>
                </a:solidFill>
              </a:rPr>
              <a:t>documenti aziendali</a:t>
            </a:r>
            <a:r>
              <a:rPr lang="it-IT" dirty="0">
                <a:solidFill>
                  <a:schemeClr val="tx1"/>
                </a:solidFill>
              </a:rPr>
              <a:t>, </a:t>
            </a:r>
            <a:r>
              <a:rPr lang="it-IT" b="1" dirty="0">
                <a:solidFill>
                  <a:schemeClr val="tx1"/>
                </a:solidFill>
              </a:rPr>
              <a:t>file strutturati</a:t>
            </a:r>
            <a:r>
              <a:rPr lang="it-IT" dirty="0">
                <a:solidFill>
                  <a:schemeClr val="tx1"/>
                </a:solidFill>
              </a:rPr>
              <a:t> e </a:t>
            </a:r>
            <a:r>
              <a:rPr lang="it-IT" b="1" dirty="0">
                <a:solidFill>
                  <a:schemeClr val="tx1"/>
                </a:solidFill>
              </a:rPr>
              <a:t>sistemi gestionali</a:t>
            </a:r>
            <a:r>
              <a:rPr lang="it-IT" dirty="0">
                <a:solidFill>
                  <a:schemeClr val="tx1"/>
                </a:solidFill>
              </a:rPr>
              <a:t>, attivando </a:t>
            </a:r>
            <a:r>
              <a:rPr lang="it-IT" b="1" dirty="0">
                <a:solidFill>
                  <a:schemeClr val="tx1"/>
                </a:solidFill>
              </a:rPr>
              <a:t>agenti intelligenti</a:t>
            </a:r>
            <a:r>
              <a:rPr lang="it-IT" dirty="0">
                <a:solidFill>
                  <a:schemeClr val="tx1"/>
                </a:solidFill>
              </a:rPr>
              <a:t> per rispondere, analizzare e agire con precisione.</a:t>
            </a:r>
          </a:p>
        </p:txBody>
      </p:sp>
      <p:cxnSp>
        <p:nvCxnSpPr>
          <p:cNvPr id="9" name="Connettore diritto 8" descr="Divisore diapositiva">
            <a:extLst>
              <a:ext uri="{FF2B5EF4-FFF2-40B4-BE49-F238E27FC236}">
                <a16:creationId xmlns:a16="http://schemas.microsoft.com/office/drawing/2014/main" id="{F4EC5A64-0674-C635-29C9-8D555593D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28211" y="2566737"/>
            <a:ext cx="553452" cy="95450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: Rounded Corners 3">
            <a:extLst>
              <a:ext uri="{FF2B5EF4-FFF2-40B4-BE49-F238E27FC236}">
                <a16:creationId xmlns:a16="http://schemas.microsoft.com/office/drawing/2014/main" id="{E0E1CF33-FEBC-0A40-4731-854B3BD71567}"/>
              </a:ext>
            </a:extLst>
          </p:cNvPr>
          <p:cNvSpPr/>
          <p:nvPr/>
        </p:nvSpPr>
        <p:spPr>
          <a:xfrm>
            <a:off x="3074703" y="4911057"/>
            <a:ext cx="1931670" cy="916334"/>
          </a:xfrm>
          <a:prstGeom prst="roundRect">
            <a:avLst>
              <a:gd name="adj" fmla="val 26193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sp>
        <p:nvSpPr>
          <p:cNvPr id="11" name="Rectangle: Rounded Corners 4">
            <a:extLst>
              <a:ext uri="{FF2B5EF4-FFF2-40B4-BE49-F238E27FC236}">
                <a16:creationId xmlns:a16="http://schemas.microsoft.com/office/drawing/2014/main" id="{D5882DDB-E68F-48AC-34D8-8E552A6F7661}"/>
              </a:ext>
            </a:extLst>
          </p:cNvPr>
          <p:cNvSpPr/>
          <p:nvPr/>
        </p:nvSpPr>
        <p:spPr>
          <a:xfrm>
            <a:off x="3211863" y="2346063"/>
            <a:ext cx="1657350" cy="3344169"/>
          </a:xfrm>
          <a:prstGeom prst="roundRect">
            <a:avLst>
              <a:gd name="adj" fmla="val 956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2048D4A1-AEF5-300B-00B1-D52384025B8A}"/>
              </a:ext>
            </a:extLst>
          </p:cNvPr>
          <p:cNvSpPr txBox="1"/>
          <p:nvPr/>
        </p:nvSpPr>
        <p:spPr>
          <a:xfrm>
            <a:off x="3212664" y="2865713"/>
            <a:ext cx="1640073" cy="1015663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 err="1"/>
              <a:t>Comprensione</a:t>
            </a:r>
            <a:r>
              <a:rPr lang="en-US" sz="2000" b="1" dirty="0"/>
              <a:t> file </a:t>
            </a:r>
          </a:p>
          <a:p>
            <a:pPr algn="ctr"/>
            <a:r>
              <a:rPr lang="en-US" sz="2000" b="1" dirty="0" err="1"/>
              <a:t>strutturati</a:t>
            </a:r>
            <a:r>
              <a:rPr lang="en-US" sz="2000" b="1" dirty="0"/>
              <a:t> </a:t>
            </a: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5FDE6823-86FF-4386-B80D-1E4A1C02DC53}"/>
              </a:ext>
            </a:extLst>
          </p:cNvPr>
          <p:cNvSpPr txBox="1"/>
          <p:nvPr/>
        </p:nvSpPr>
        <p:spPr>
          <a:xfrm>
            <a:off x="3352800" y="3935786"/>
            <a:ext cx="1315453" cy="181588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600" b="1" dirty="0"/>
              <a:t>Parser e Chunking su: </a:t>
            </a:r>
          </a:p>
          <a:p>
            <a:pPr marL="342900" indent="-342900">
              <a:buAutoNum type="arabicPeriod"/>
            </a:pPr>
            <a:r>
              <a:rPr lang="it-IT" sz="1600" b="1" dirty="0"/>
              <a:t>PDF</a:t>
            </a:r>
          </a:p>
          <a:p>
            <a:pPr marL="342900" indent="-342900">
              <a:buAutoNum type="arabicPeriod"/>
            </a:pPr>
            <a:r>
              <a:rPr lang="it-IT" sz="1600" b="1" dirty="0"/>
              <a:t>Excel</a:t>
            </a:r>
          </a:p>
          <a:p>
            <a:pPr marL="342900" indent="-342900">
              <a:buAutoNum type="arabicPeriod"/>
            </a:pPr>
            <a:r>
              <a:rPr lang="it-IT" sz="1600" b="1" dirty="0"/>
              <a:t>Word</a:t>
            </a:r>
          </a:p>
          <a:p>
            <a:pPr marL="342900" indent="-342900">
              <a:buAutoNum type="arabicPeriod"/>
            </a:pPr>
            <a:r>
              <a:rPr lang="it-IT" sz="1600" b="1" dirty="0"/>
              <a:t>SQL </a:t>
            </a:r>
          </a:p>
          <a:p>
            <a:pPr algn="ctr"/>
            <a:endParaRPr lang="en-US" sz="1600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5" name="Straight Connector 8">
            <a:extLst>
              <a:ext uri="{FF2B5EF4-FFF2-40B4-BE49-F238E27FC236}">
                <a16:creationId xmlns:a16="http://schemas.microsoft.com/office/drawing/2014/main" id="{19483855-3048-150B-EEB3-CFFAF257F6D7}"/>
              </a:ext>
            </a:extLst>
          </p:cNvPr>
          <p:cNvCxnSpPr>
            <a:cxnSpLocks/>
          </p:cNvCxnSpPr>
          <p:nvPr/>
        </p:nvCxnSpPr>
        <p:spPr>
          <a:xfrm>
            <a:off x="3349023" y="3888529"/>
            <a:ext cx="1383030" cy="0"/>
          </a:xfrm>
          <a:prstGeom prst="line">
            <a:avLst/>
          </a:prstGeom>
          <a:ln w="19050" cap="rnd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: Rounded Corners 10">
            <a:extLst>
              <a:ext uri="{FF2B5EF4-FFF2-40B4-BE49-F238E27FC236}">
                <a16:creationId xmlns:a16="http://schemas.microsoft.com/office/drawing/2014/main" id="{2F34B9D5-482E-F257-D81B-F354B50A8510}"/>
              </a:ext>
            </a:extLst>
          </p:cNvPr>
          <p:cNvSpPr/>
          <p:nvPr/>
        </p:nvSpPr>
        <p:spPr>
          <a:xfrm>
            <a:off x="5194333" y="4903036"/>
            <a:ext cx="1931670" cy="916334"/>
          </a:xfrm>
          <a:prstGeom prst="roundRect">
            <a:avLst>
              <a:gd name="adj" fmla="val 26193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sp>
        <p:nvSpPr>
          <p:cNvPr id="17" name="Rectangle: Rounded Corners 11">
            <a:extLst>
              <a:ext uri="{FF2B5EF4-FFF2-40B4-BE49-F238E27FC236}">
                <a16:creationId xmlns:a16="http://schemas.microsoft.com/office/drawing/2014/main" id="{C8373F55-80B2-9741-B7EF-09792178FF46}"/>
              </a:ext>
            </a:extLst>
          </p:cNvPr>
          <p:cNvSpPr/>
          <p:nvPr/>
        </p:nvSpPr>
        <p:spPr>
          <a:xfrm>
            <a:off x="5331493" y="2338042"/>
            <a:ext cx="1657350" cy="3344169"/>
          </a:xfrm>
          <a:prstGeom prst="roundRect">
            <a:avLst>
              <a:gd name="adj" fmla="val 956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sp>
        <p:nvSpPr>
          <p:cNvPr id="18" name="TextBox 13">
            <a:extLst>
              <a:ext uri="{FF2B5EF4-FFF2-40B4-BE49-F238E27FC236}">
                <a16:creationId xmlns:a16="http://schemas.microsoft.com/office/drawing/2014/main" id="{70D46D09-A52D-2361-6C09-F5993A85990D}"/>
              </a:ext>
            </a:extLst>
          </p:cNvPr>
          <p:cNvSpPr txBox="1"/>
          <p:nvPr/>
        </p:nvSpPr>
        <p:spPr>
          <a:xfrm>
            <a:off x="5468653" y="2916818"/>
            <a:ext cx="1383030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/>
              <a:t>Orchestra </a:t>
            </a:r>
            <a:r>
              <a:rPr lang="en-US" sz="2000" b="1" dirty="0" err="1"/>
              <a:t>Agenti</a:t>
            </a:r>
            <a:r>
              <a:rPr lang="en-US" sz="2000" b="1" dirty="0"/>
              <a:t> </a:t>
            </a:r>
          </a:p>
        </p:txBody>
      </p:sp>
      <p:sp>
        <p:nvSpPr>
          <p:cNvPr id="19" name="TextBox 14">
            <a:extLst>
              <a:ext uri="{FF2B5EF4-FFF2-40B4-BE49-F238E27FC236}">
                <a16:creationId xmlns:a16="http://schemas.microsoft.com/office/drawing/2014/main" id="{F15FF2A3-2CA3-271C-0F98-DF56C0DE5072}"/>
              </a:ext>
            </a:extLst>
          </p:cNvPr>
          <p:cNvSpPr txBox="1"/>
          <p:nvPr/>
        </p:nvSpPr>
        <p:spPr>
          <a:xfrm>
            <a:off x="5358062" y="3927763"/>
            <a:ext cx="1605914" cy="181588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AutoNum type="arabicPeriod"/>
            </a:pPr>
            <a:r>
              <a:rPr lang="it-IT" sz="1600" b="1" noProof="1"/>
              <a:t>Agente Excel: calcoli, pattern automatici</a:t>
            </a:r>
          </a:p>
          <a:p>
            <a:pPr marL="342900" indent="-342900">
              <a:buAutoNum type="arabicPeriod"/>
            </a:pPr>
            <a:r>
              <a:rPr lang="it-IT" sz="1600" b="1" noProof="1"/>
              <a:t>Agente SQL: query, join …</a:t>
            </a:r>
          </a:p>
          <a:p>
            <a:pPr marL="342900" indent="-342900" algn="ctr">
              <a:buAutoNum type="arabicPeriod"/>
            </a:pPr>
            <a:endParaRPr lang="en-US" sz="1600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22" name="Straight Connector 15">
            <a:extLst>
              <a:ext uri="{FF2B5EF4-FFF2-40B4-BE49-F238E27FC236}">
                <a16:creationId xmlns:a16="http://schemas.microsoft.com/office/drawing/2014/main" id="{BD92DE9D-FC7E-9DE2-C56F-FF227C4E860C}"/>
              </a:ext>
            </a:extLst>
          </p:cNvPr>
          <p:cNvCxnSpPr>
            <a:cxnSpLocks/>
          </p:cNvCxnSpPr>
          <p:nvPr/>
        </p:nvCxnSpPr>
        <p:spPr>
          <a:xfrm>
            <a:off x="5468653" y="3880508"/>
            <a:ext cx="1383030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: Rounded Corners 17">
            <a:extLst>
              <a:ext uri="{FF2B5EF4-FFF2-40B4-BE49-F238E27FC236}">
                <a16:creationId xmlns:a16="http://schemas.microsoft.com/office/drawing/2014/main" id="{5849FF9B-3BDC-632B-3FA7-9DBE76660871}"/>
              </a:ext>
            </a:extLst>
          </p:cNvPr>
          <p:cNvSpPr/>
          <p:nvPr/>
        </p:nvSpPr>
        <p:spPr>
          <a:xfrm>
            <a:off x="7313963" y="4911057"/>
            <a:ext cx="1931670" cy="916334"/>
          </a:xfrm>
          <a:prstGeom prst="roundRect">
            <a:avLst>
              <a:gd name="adj" fmla="val 26193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sp>
        <p:nvSpPr>
          <p:cNvPr id="24" name="Rectangle: Rounded Corners 18">
            <a:extLst>
              <a:ext uri="{FF2B5EF4-FFF2-40B4-BE49-F238E27FC236}">
                <a16:creationId xmlns:a16="http://schemas.microsoft.com/office/drawing/2014/main" id="{5B092AE7-98C1-82F0-5808-E726B3228804}"/>
              </a:ext>
            </a:extLst>
          </p:cNvPr>
          <p:cNvSpPr/>
          <p:nvPr/>
        </p:nvSpPr>
        <p:spPr>
          <a:xfrm>
            <a:off x="7451123" y="2346063"/>
            <a:ext cx="1657350" cy="3344169"/>
          </a:xfrm>
          <a:prstGeom prst="roundRect">
            <a:avLst>
              <a:gd name="adj" fmla="val 956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sp>
        <p:nvSpPr>
          <p:cNvPr id="25" name="TextBox 20">
            <a:extLst>
              <a:ext uri="{FF2B5EF4-FFF2-40B4-BE49-F238E27FC236}">
                <a16:creationId xmlns:a16="http://schemas.microsoft.com/office/drawing/2014/main" id="{B0B8E7A3-0691-AEA1-F3D2-67C2D05C201C}"/>
              </a:ext>
            </a:extLst>
          </p:cNvPr>
          <p:cNvSpPr txBox="1"/>
          <p:nvPr/>
        </p:nvSpPr>
        <p:spPr>
          <a:xfrm>
            <a:off x="7516094" y="2889777"/>
            <a:ext cx="1515612" cy="1015663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 err="1"/>
              <a:t>Integrazione</a:t>
            </a:r>
            <a:r>
              <a:rPr lang="en-US" sz="2000" b="1" dirty="0"/>
              <a:t> con CRM e </a:t>
            </a:r>
            <a:r>
              <a:rPr lang="en-US" sz="2000" b="1" dirty="0" err="1"/>
              <a:t>gestionale</a:t>
            </a:r>
            <a:endParaRPr lang="en-US" sz="2000" b="1" dirty="0"/>
          </a:p>
        </p:txBody>
      </p:sp>
      <p:sp>
        <p:nvSpPr>
          <p:cNvPr id="26" name="TextBox 21">
            <a:extLst>
              <a:ext uri="{FF2B5EF4-FFF2-40B4-BE49-F238E27FC236}">
                <a16:creationId xmlns:a16="http://schemas.microsoft.com/office/drawing/2014/main" id="{BBA60457-EC09-437D-190E-FE3C29BB5F28}"/>
              </a:ext>
            </a:extLst>
          </p:cNvPr>
          <p:cNvSpPr txBox="1"/>
          <p:nvPr/>
        </p:nvSpPr>
        <p:spPr>
          <a:xfrm>
            <a:off x="7484009" y="3959848"/>
            <a:ext cx="1603844" cy="132343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600" b="1" noProof="1"/>
              <a:t>Può connettersi via API o export a: </a:t>
            </a:r>
          </a:p>
          <a:p>
            <a:pPr marL="342900" indent="-342900">
              <a:buAutoNum type="arabicPeriod"/>
            </a:pPr>
            <a:r>
              <a:rPr lang="it-IT" sz="1600" b="1" noProof="1"/>
              <a:t>CRM (es. SalesForce)</a:t>
            </a:r>
          </a:p>
          <a:p>
            <a:pPr marL="342900" indent="-342900">
              <a:buAutoNum type="arabicPeriod"/>
            </a:pPr>
            <a:r>
              <a:rPr lang="it-IT" sz="1600" b="1" noProof="1"/>
              <a:t>Sistemi ERP</a:t>
            </a:r>
            <a:endParaRPr lang="en-US" sz="1600" b="1" noProof="1"/>
          </a:p>
        </p:txBody>
      </p:sp>
      <p:cxnSp>
        <p:nvCxnSpPr>
          <p:cNvPr id="28" name="Straight Connector 22">
            <a:extLst>
              <a:ext uri="{FF2B5EF4-FFF2-40B4-BE49-F238E27FC236}">
                <a16:creationId xmlns:a16="http://schemas.microsoft.com/office/drawing/2014/main" id="{D3BB31B7-3FE3-ECE8-356B-82E6F98AE979}"/>
              </a:ext>
            </a:extLst>
          </p:cNvPr>
          <p:cNvCxnSpPr>
            <a:cxnSpLocks/>
          </p:cNvCxnSpPr>
          <p:nvPr/>
        </p:nvCxnSpPr>
        <p:spPr>
          <a:xfrm>
            <a:off x="7588283" y="3888529"/>
            <a:ext cx="1383030" cy="0"/>
          </a:xfrm>
          <a:prstGeom prst="line">
            <a:avLst/>
          </a:prstGeom>
          <a:ln w="19050" cap="rnd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Elemento grafico 29" descr="Riflesso con riempimento a tinta unita">
            <a:extLst>
              <a:ext uri="{FF2B5EF4-FFF2-40B4-BE49-F238E27FC236}">
                <a16:creationId xmlns:a16="http://schemas.microsoft.com/office/drawing/2014/main" id="{ED68DEBB-F670-393A-AB88-EBC8662CBB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15263" y="2342147"/>
            <a:ext cx="629653" cy="629653"/>
          </a:xfrm>
          <a:prstGeom prst="rect">
            <a:avLst/>
          </a:prstGeom>
        </p:spPr>
      </p:pic>
      <p:pic>
        <p:nvPicPr>
          <p:cNvPr id="32" name="Elemento grafico 31" descr="Cieco con riempimento a tinta unita">
            <a:extLst>
              <a:ext uri="{FF2B5EF4-FFF2-40B4-BE49-F238E27FC236}">
                <a16:creationId xmlns:a16="http://schemas.microsoft.com/office/drawing/2014/main" id="{0FC4EA97-E706-4BF7-B13F-538C5FDEBB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16779" y="2330115"/>
            <a:ext cx="705853" cy="705853"/>
          </a:xfrm>
          <a:prstGeom prst="rect">
            <a:avLst/>
          </a:prstGeom>
        </p:spPr>
      </p:pic>
      <p:sp>
        <p:nvSpPr>
          <p:cNvPr id="37" name="Rectangle: Rounded Corners 17">
            <a:extLst>
              <a:ext uri="{FF2B5EF4-FFF2-40B4-BE49-F238E27FC236}">
                <a16:creationId xmlns:a16="http://schemas.microsoft.com/office/drawing/2014/main" id="{9407FA58-F032-5EAB-F5A4-96EC703CD96C}"/>
              </a:ext>
            </a:extLst>
          </p:cNvPr>
          <p:cNvSpPr/>
          <p:nvPr/>
        </p:nvSpPr>
        <p:spPr>
          <a:xfrm>
            <a:off x="1025458" y="4927099"/>
            <a:ext cx="1931670" cy="916334"/>
          </a:xfrm>
          <a:prstGeom prst="roundRect">
            <a:avLst>
              <a:gd name="adj" fmla="val 26193"/>
            </a:avLst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sp>
        <p:nvSpPr>
          <p:cNvPr id="41" name="Rectangle: Rounded Corners 18">
            <a:extLst>
              <a:ext uri="{FF2B5EF4-FFF2-40B4-BE49-F238E27FC236}">
                <a16:creationId xmlns:a16="http://schemas.microsoft.com/office/drawing/2014/main" id="{63DF40EF-9448-E0DE-36AC-0E02A004B28C}"/>
              </a:ext>
            </a:extLst>
          </p:cNvPr>
          <p:cNvSpPr/>
          <p:nvPr/>
        </p:nvSpPr>
        <p:spPr>
          <a:xfrm>
            <a:off x="1162618" y="2362105"/>
            <a:ext cx="1657350" cy="3344169"/>
          </a:xfrm>
          <a:prstGeom prst="roundRect">
            <a:avLst>
              <a:gd name="adj" fmla="val 956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 dirty="0"/>
          </a:p>
        </p:txBody>
      </p:sp>
      <p:sp>
        <p:nvSpPr>
          <p:cNvPr id="44" name="TextBox 20">
            <a:extLst>
              <a:ext uri="{FF2B5EF4-FFF2-40B4-BE49-F238E27FC236}">
                <a16:creationId xmlns:a16="http://schemas.microsoft.com/office/drawing/2014/main" id="{4D306EA3-8C35-51C4-B767-1F850D1B5933}"/>
              </a:ext>
            </a:extLst>
          </p:cNvPr>
          <p:cNvSpPr txBox="1"/>
          <p:nvPr/>
        </p:nvSpPr>
        <p:spPr>
          <a:xfrm>
            <a:off x="1243631" y="2884734"/>
            <a:ext cx="1515612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 err="1"/>
              <a:t>Ricerca</a:t>
            </a:r>
            <a:r>
              <a:rPr lang="en-US" sz="2000" b="1" dirty="0"/>
              <a:t> </a:t>
            </a:r>
            <a:r>
              <a:rPr lang="en-US" sz="2000" b="1" dirty="0" err="1"/>
              <a:t>Multicanale</a:t>
            </a:r>
            <a:endParaRPr lang="en-US" sz="2000" b="1" dirty="0"/>
          </a:p>
        </p:txBody>
      </p:sp>
      <p:sp>
        <p:nvSpPr>
          <p:cNvPr id="45" name="TextBox 21">
            <a:extLst>
              <a:ext uri="{FF2B5EF4-FFF2-40B4-BE49-F238E27FC236}">
                <a16:creationId xmlns:a16="http://schemas.microsoft.com/office/drawing/2014/main" id="{B0E59B74-9B79-1D2E-A3D5-20C7DB27185D}"/>
              </a:ext>
            </a:extLst>
          </p:cNvPr>
          <p:cNvSpPr txBox="1"/>
          <p:nvPr/>
        </p:nvSpPr>
        <p:spPr>
          <a:xfrm>
            <a:off x="1219197" y="3943806"/>
            <a:ext cx="1620253" cy="181588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AutoNum type="arabicPeriod"/>
            </a:pPr>
            <a:r>
              <a:rPr lang="it-IT" sz="1600" b="1" noProof="1"/>
              <a:t>Base Documentale (PDF, Word, Excel, CSV)</a:t>
            </a:r>
          </a:p>
          <a:p>
            <a:pPr marL="342900" indent="-342900">
              <a:buAutoNum type="arabicPeriod"/>
            </a:pPr>
            <a:r>
              <a:rPr lang="it-IT" sz="1600" b="1" noProof="1"/>
              <a:t>Web </a:t>
            </a:r>
          </a:p>
          <a:p>
            <a:pPr marL="342900" indent="-342900">
              <a:buAutoNum type="arabicPeriod"/>
            </a:pPr>
            <a:r>
              <a:rPr lang="it-IT" sz="1600" b="1" noProof="1"/>
              <a:t>LLM</a:t>
            </a:r>
          </a:p>
          <a:p>
            <a:pPr algn="ctr"/>
            <a:endParaRPr lang="it-IT" sz="1600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46" name="Straight Connector 22">
            <a:extLst>
              <a:ext uri="{FF2B5EF4-FFF2-40B4-BE49-F238E27FC236}">
                <a16:creationId xmlns:a16="http://schemas.microsoft.com/office/drawing/2014/main" id="{F69F0AE7-DC52-3317-1A0D-B31380A67EE4}"/>
              </a:ext>
            </a:extLst>
          </p:cNvPr>
          <p:cNvCxnSpPr>
            <a:cxnSpLocks/>
          </p:cNvCxnSpPr>
          <p:nvPr/>
        </p:nvCxnSpPr>
        <p:spPr>
          <a:xfrm>
            <a:off x="1299778" y="3904571"/>
            <a:ext cx="1383030" cy="0"/>
          </a:xfrm>
          <a:prstGeom prst="line">
            <a:avLst/>
          </a:prstGeom>
          <a:ln w="19050" cap="rnd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: Rounded Corners 17">
            <a:extLst>
              <a:ext uri="{FF2B5EF4-FFF2-40B4-BE49-F238E27FC236}">
                <a16:creationId xmlns:a16="http://schemas.microsoft.com/office/drawing/2014/main" id="{E03670BD-0DAD-7D30-6BC9-F59088F90E62}"/>
              </a:ext>
            </a:extLst>
          </p:cNvPr>
          <p:cNvSpPr/>
          <p:nvPr/>
        </p:nvSpPr>
        <p:spPr>
          <a:xfrm>
            <a:off x="9431521" y="4903036"/>
            <a:ext cx="1931670" cy="916334"/>
          </a:xfrm>
          <a:prstGeom prst="roundRect">
            <a:avLst>
              <a:gd name="adj" fmla="val 26193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sp>
        <p:nvSpPr>
          <p:cNvPr id="61" name="Rectangle: Rounded Corners 18">
            <a:extLst>
              <a:ext uri="{FF2B5EF4-FFF2-40B4-BE49-F238E27FC236}">
                <a16:creationId xmlns:a16="http://schemas.microsoft.com/office/drawing/2014/main" id="{20F8A920-5F03-6453-C33C-1720FC434990}"/>
              </a:ext>
            </a:extLst>
          </p:cNvPr>
          <p:cNvSpPr/>
          <p:nvPr/>
        </p:nvSpPr>
        <p:spPr>
          <a:xfrm>
            <a:off x="9568681" y="2338042"/>
            <a:ext cx="1657350" cy="3344169"/>
          </a:xfrm>
          <a:prstGeom prst="roundRect">
            <a:avLst>
              <a:gd name="adj" fmla="val 956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 dirty="0"/>
          </a:p>
        </p:txBody>
      </p:sp>
      <p:sp>
        <p:nvSpPr>
          <p:cNvPr id="62" name="TextBox 20">
            <a:extLst>
              <a:ext uri="{FF2B5EF4-FFF2-40B4-BE49-F238E27FC236}">
                <a16:creationId xmlns:a16="http://schemas.microsoft.com/office/drawing/2014/main" id="{1DB10689-598C-B2D3-04E0-7EB1EF1EADFD}"/>
              </a:ext>
            </a:extLst>
          </p:cNvPr>
          <p:cNvSpPr txBox="1"/>
          <p:nvPr/>
        </p:nvSpPr>
        <p:spPr>
          <a:xfrm>
            <a:off x="9633652" y="2924838"/>
            <a:ext cx="1515612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 err="1"/>
              <a:t>Interfaccia</a:t>
            </a:r>
            <a:r>
              <a:rPr lang="en-US" sz="2000" b="1" dirty="0"/>
              <a:t> </a:t>
            </a:r>
            <a:r>
              <a:rPr lang="en-US" sz="2000" b="1" dirty="0" err="1"/>
              <a:t>dinamica</a:t>
            </a:r>
            <a:r>
              <a:rPr lang="en-US" sz="2000" b="1" dirty="0"/>
              <a:t> </a:t>
            </a:r>
          </a:p>
        </p:txBody>
      </p:sp>
      <p:sp>
        <p:nvSpPr>
          <p:cNvPr id="63" name="TextBox 21">
            <a:extLst>
              <a:ext uri="{FF2B5EF4-FFF2-40B4-BE49-F238E27FC236}">
                <a16:creationId xmlns:a16="http://schemas.microsoft.com/office/drawing/2014/main" id="{61311508-766A-AE32-28FB-C85BE566A547}"/>
              </a:ext>
            </a:extLst>
          </p:cNvPr>
          <p:cNvSpPr txBox="1"/>
          <p:nvPr/>
        </p:nvSpPr>
        <p:spPr>
          <a:xfrm>
            <a:off x="9585525" y="3919743"/>
            <a:ext cx="1668011" cy="181588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600" b="1" noProof="1"/>
              <a:t>Funzionalità accessibili via chat</a:t>
            </a:r>
          </a:p>
          <a:p>
            <a:pPr marL="342900" indent="-342900">
              <a:buAutoNum type="arabicPeriod"/>
            </a:pPr>
            <a:r>
              <a:rPr lang="it-IT" sz="1600" b="1" noProof="1"/>
              <a:t>Mappe concettuali</a:t>
            </a:r>
          </a:p>
          <a:p>
            <a:pPr marL="342900" indent="-342900">
              <a:buAutoNum type="arabicPeriod"/>
            </a:pPr>
            <a:r>
              <a:rPr lang="it-IT" sz="1600" b="1" noProof="1"/>
              <a:t>Risposte con citazioni e fonti </a:t>
            </a:r>
            <a:endParaRPr lang="en-US" sz="1600" b="1" noProof="1"/>
          </a:p>
        </p:txBody>
      </p:sp>
      <p:cxnSp>
        <p:nvCxnSpPr>
          <p:cNvPr id="82" name="Straight Connector 22">
            <a:extLst>
              <a:ext uri="{FF2B5EF4-FFF2-40B4-BE49-F238E27FC236}">
                <a16:creationId xmlns:a16="http://schemas.microsoft.com/office/drawing/2014/main" id="{371A68C3-5F4A-B3A6-99FC-D3AFF86D20D6}"/>
              </a:ext>
            </a:extLst>
          </p:cNvPr>
          <p:cNvCxnSpPr>
            <a:cxnSpLocks/>
          </p:cNvCxnSpPr>
          <p:nvPr/>
        </p:nvCxnSpPr>
        <p:spPr>
          <a:xfrm>
            <a:off x="9705841" y="3880508"/>
            <a:ext cx="1383030" cy="0"/>
          </a:xfrm>
          <a:prstGeom prst="line">
            <a:avLst/>
          </a:prstGeom>
          <a:ln w="19050" cap="rnd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4" name="Picture 2" descr="Icona Di Supervisione Illustrazioni, Vettoriali E Clipart Stock – (129  Illustrazioni Stock)">
            <a:extLst>
              <a:ext uri="{FF2B5EF4-FFF2-40B4-BE49-F238E27FC236}">
                <a16:creationId xmlns:a16="http://schemas.microsoft.com/office/drawing/2014/main" id="{C062F2B0-34DD-67EC-D087-A7695DD503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548" y="2334126"/>
            <a:ext cx="666484" cy="66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Elemento grafico 85" descr="Web design con riempimento a tinta unita">
            <a:extLst>
              <a:ext uri="{FF2B5EF4-FFF2-40B4-BE49-F238E27FC236}">
                <a16:creationId xmlns:a16="http://schemas.microsoft.com/office/drawing/2014/main" id="{22F1FF5F-FA32-FE44-6E9D-14AC08E3E5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050379" y="2378242"/>
            <a:ext cx="649705" cy="649705"/>
          </a:xfrm>
          <a:prstGeom prst="rect">
            <a:avLst/>
          </a:prstGeom>
        </p:spPr>
      </p:pic>
      <p:pic>
        <p:nvPicPr>
          <p:cNvPr id="88" name="Elemento grafico 87" descr="Apri cartella con riempimento a tinta unita">
            <a:extLst>
              <a:ext uri="{FF2B5EF4-FFF2-40B4-BE49-F238E27FC236}">
                <a16:creationId xmlns:a16="http://schemas.microsoft.com/office/drawing/2014/main" id="{F1047210-02EA-0730-57D4-69E29DEDFCF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29790" y="2358189"/>
            <a:ext cx="645695" cy="645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5440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84A5C1-868E-D758-52DE-755C61C51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ttangolo con angoli arrotondati 41">
            <a:extLst>
              <a:ext uri="{FF2B5EF4-FFF2-40B4-BE49-F238E27FC236}">
                <a16:creationId xmlns:a16="http://schemas.microsoft.com/office/drawing/2014/main" id="{86BFBF99-5AB4-908E-21CE-3362752E0DCD}"/>
              </a:ext>
            </a:extLst>
          </p:cNvPr>
          <p:cNvSpPr/>
          <p:nvPr/>
        </p:nvSpPr>
        <p:spPr>
          <a:xfrm>
            <a:off x="224589" y="1852863"/>
            <a:ext cx="11405937" cy="417094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40" name="Rettangolo con angoli arrotondati 39">
            <a:extLst>
              <a:ext uri="{FF2B5EF4-FFF2-40B4-BE49-F238E27FC236}">
                <a16:creationId xmlns:a16="http://schemas.microsoft.com/office/drawing/2014/main" id="{E0122517-6099-40B1-0549-AF526EA50F23}"/>
              </a:ext>
            </a:extLst>
          </p:cNvPr>
          <p:cNvSpPr/>
          <p:nvPr/>
        </p:nvSpPr>
        <p:spPr>
          <a:xfrm>
            <a:off x="136359" y="1692443"/>
            <a:ext cx="11927304" cy="4580020"/>
          </a:xfrm>
          <a:prstGeom prst="round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98A69C1-60CC-5DDA-34C7-92E3B2427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021" y="584400"/>
            <a:ext cx="11340000" cy="432000"/>
          </a:xfrm>
        </p:spPr>
        <p:txBody>
          <a:bodyPr rtlCol="0"/>
          <a:lstStyle/>
          <a:p>
            <a:pPr rtl="0"/>
            <a:r>
              <a:rPr lang="it-IT" dirty="0"/>
              <a:t>AI PORTAL : Alcune Funzionalità 1/2 </a:t>
            </a:r>
          </a:p>
        </p:txBody>
      </p:sp>
      <p:sp>
        <p:nvSpPr>
          <p:cNvPr id="12" name="Rettangolo 11" descr="Blocco in evidenza a sinistra">
            <a:extLst>
              <a:ext uri="{FF2B5EF4-FFF2-40B4-BE49-F238E27FC236}">
                <a16:creationId xmlns:a16="http://schemas.microsoft.com/office/drawing/2014/main" id="{DD1B1896-6CB0-11C3-F3D4-0443F1DE0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1799" y="472043"/>
            <a:ext cx="1984175" cy="11482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5AFB4866-9123-6357-5008-0EE71B9C0F5A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B51A1E-902D-48AF-9020-955120F399B6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2D86426A-95DC-A9B6-AC58-923EAAE8C7B8}"/>
              </a:ext>
            </a:extLst>
          </p:cNvPr>
          <p:cNvSpPr/>
          <p:nvPr/>
        </p:nvSpPr>
        <p:spPr>
          <a:xfrm>
            <a:off x="521368" y="1307432"/>
            <a:ext cx="11534274" cy="978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EE9DF8F0-3974-5293-25EA-941738B209A5}"/>
              </a:ext>
            </a:extLst>
          </p:cNvPr>
          <p:cNvSpPr/>
          <p:nvPr/>
        </p:nvSpPr>
        <p:spPr>
          <a:xfrm>
            <a:off x="414711" y="986591"/>
            <a:ext cx="11368215" cy="639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Alcuni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esempi pratici del nostro 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AI Portal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in azione: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: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pic>
        <p:nvPicPr>
          <p:cNvPr id="4" name="Immagine 3" descr="Immagine che contiene schermata, Software multimediale, testo, software&#10;&#10;Il contenuto generato dall'IA potrebbe non essere corretto.">
            <a:extLst>
              <a:ext uri="{FF2B5EF4-FFF2-40B4-BE49-F238E27FC236}">
                <a16:creationId xmlns:a16="http://schemas.microsoft.com/office/drawing/2014/main" id="{E20BCDD8-977E-EBB4-3868-A69691E8F6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865" y="2117556"/>
            <a:ext cx="5046598" cy="2543537"/>
          </a:xfrm>
          <a:prstGeom prst="rect">
            <a:avLst/>
          </a:prstGeom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9EF40D55-5CB2-5325-B203-99A37F35A0FF}"/>
              </a:ext>
            </a:extLst>
          </p:cNvPr>
          <p:cNvGrpSpPr/>
          <p:nvPr/>
        </p:nvGrpSpPr>
        <p:grpSpPr>
          <a:xfrm rot="5400000">
            <a:off x="2735178" y="3649577"/>
            <a:ext cx="449178" cy="2478506"/>
            <a:chOff x="5133474" y="3007895"/>
            <a:chExt cx="986589" cy="1981200"/>
          </a:xfrm>
        </p:grpSpPr>
        <p:sp>
          <p:nvSpPr>
            <p:cNvPr id="6" name="Freccia a gallone 5">
              <a:extLst>
                <a:ext uri="{FF2B5EF4-FFF2-40B4-BE49-F238E27FC236}">
                  <a16:creationId xmlns:a16="http://schemas.microsoft.com/office/drawing/2014/main" id="{AF33A5BF-CD50-38AB-72EF-AC95750328BC}"/>
                </a:ext>
              </a:extLst>
            </p:cNvPr>
            <p:cNvSpPr/>
            <p:nvPr/>
          </p:nvSpPr>
          <p:spPr>
            <a:xfrm>
              <a:off x="5133474" y="3007895"/>
              <a:ext cx="561473" cy="1981200"/>
            </a:xfrm>
            <a:prstGeom prst="chevron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" name="Freccia a gallone 6">
              <a:extLst>
                <a:ext uri="{FF2B5EF4-FFF2-40B4-BE49-F238E27FC236}">
                  <a16:creationId xmlns:a16="http://schemas.microsoft.com/office/drawing/2014/main" id="{D0B5780D-148E-CADB-6BE5-7EFD8B769D77}"/>
                </a:ext>
              </a:extLst>
            </p:cNvPr>
            <p:cNvSpPr/>
            <p:nvPr/>
          </p:nvSpPr>
          <p:spPr>
            <a:xfrm>
              <a:off x="5438274" y="3120190"/>
              <a:ext cx="497305" cy="1732546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0" name="Freccia a gallone 19">
              <a:extLst>
                <a:ext uri="{FF2B5EF4-FFF2-40B4-BE49-F238E27FC236}">
                  <a16:creationId xmlns:a16="http://schemas.microsoft.com/office/drawing/2014/main" id="{E786C63E-D9DD-D392-65F3-B6898F836BEA}"/>
                </a:ext>
              </a:extLst>
            </p:cNvPr>
            <p:cNvSpPr/>
            <p:nvPr/>
          </p:nvSpPr>
          <p:spPr>
            <a:xfrm>
              <a:off x="5710988" y="3192378"/>
              <a:ext cx="409075" cy="1612231"/>
            </a:xfrm>
            <a:prstGeom prst="chevron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sp>
        <p:nvSpPr>
          <p:cNvPr id="27" name="Titolo 1">
            <a:extLst>
              <a:ext uri="{FF2B5EF4-FFF2-40B4-BE49-F238E27FC236}">
                <a16:creationId xmlns:a16="http://schemas.microsoft.com/office/drawing/2014/main" id="{824A8D47-9561-F7AC-1311-F0649BA42B26}"/>
              </a:ext>
            </a:extLst>
          </p:cNvPr>
          <p:cNvSpPr txBox="1">
            <a:spLocks/>
          </p:cNvSpPr>
          <p:nvPr/>
        </p:nvSpPr>
        <p:spPr>
          <a:xfrm>
            <a:off x="558474" y="5328354"/>
            <a:ext cx="5040221" cy="42587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j-ea"/>
                <a:cs typeface="+mj-cs"/>
              </a:rPr>
              <a:t>Nella sezione «</a:t>
            </a:r>
            <a:r>
              <a:rPr kumimoji="0" lang="it-IT" sz="1800" b="1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j-ea"/>
                <a:cs typeface="+mj-cs"/>
              </a:rPr>
              <a:t>dashboard</a:t>
            </a:r>
            <a:r>
              <a:rPr kumimoji="0" lang="it-IT" sz="18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j-ea"/>
                <a:cs typeface="+mj-cs"/>
              </a:rPr>
              <a:t>» è possibile visionare il </a:t>
            </a:r>
            <a:r>
              <a:rPr kumimoji="0" lang="it-IT" sz="1800" b="1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j-ea"/>
                <a:cs typeface="+mj-cs"/>
              </a:rPr>
              <a:t>numero totale di documenti indicizzati</a:t>
            </a:r>
            <a:r>
              <a:rPr kumimoji="0" lang="it-IT" sz="18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j-ea"/>
                <a:cs typeface="+mj-cs"/>
              </a:rPr>
              <a:t>, il numero totale di </a:t>
            </a:r>
            <a:r>
              <a:rPr kumimoji="0" lang="it-IT" sz="1800" b="1" i="0" u="none" strike="noStrike" kern="1200" cap="none" spc="-15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j-ea"/>
                <a:cs typeface="+mj-cs"/>
              </a:rPr>
              <a:t>chunks</a:t>
            </a:r>
            <a:r>
              <a:rPr kumimoji="0" lang="it-IT" sz="18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j-ea"/>
                <a:cs typeface="+mj-cs"/>
              </a:rPr>
              <a:t> e altre statistiche di  routine</a:t>
            </a:r>
          </a:p>
        </p:txBody>
      </p:sp>
      <p:pic>
        <p:nvPicPr>
          <p:cNvPr id="31" name="Immagine 30" descr="Immagine che contiene schermata, software, testo, Software multimediale&#10;&#10;Il contenuto generato dall'IA potrebbe non essere corretto.">
            <a:extLst>
              <a:ext uri="{FF2B5EF4-FFF2-40B4-BE49-F238E27FC236}">
                <a16:creationId xmlns:a16="http://schemas.microsoft.com/office/drawing/2014/main" id="{3CAC8987-964F-BFA3-B085-30D7AB0A11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9676" y="2149639"/>
            <a:ext cx="4744232" cy="2545200"/>
          </a:xfrm>
          <a:prstGeom prst="rect">
            <a:avLst/>
          </a:prstGeom>
        </p:spPr>
      </p:pic>
      <p:grpSp>
        <p:nvGrpSpPr>
          <p:cNvPr id="33" name="Gruppo 32">
            <a:extLst>
              <a:ext uri="{FF2B5EF4-FFF2-40B4-BE49-F238E27FC236}">
                <a16:creationId xmlns:a16="http://schemas.microsoft.com/office/drawing/2014/main" id="{C3B088EA-A969-A34C-EF66-2CFF2BECA0ED}"/>
              </a:ext>
            </a:extLst>
          </p:cNvPr>
          <p:cNvGrpSpPr/>
          <p:nvPr/>
        </p:nvGrpSpPr>
        <p:grpSpPr>
          <a:xfrm rot="5400000">
            <a:off x="8943472" y="3665619"/>
            <a:ext cx="449178" cy="2478506"/>
            <a:chOff x="5133474" y="3007895"/>
            <a:chExt cx="986589" cy="1981200"/>
          </a:xfrm>
        </p:grpSpPr>
        <p:sp>
          <p:nvSpPr>
            <p:cNvPr id="34" name="Freccia a gallone 33">
              <a:extLst>
                <a:ext uri="{FF2B5EF4-FFF2-40B4-BE49-F238E27FC236}">
                  <a16:creationId xmlns:a16="http://schemas.microsoft.com/office/drawing/2014/main" id="{EC1B63C8-C2E5-CDD6-CC71-8EAA1EB17223}"/>
                </a:ext>
              </a:extLst>
            </p:cNvPr>
            <p:cNvSpPr/>
            <p:nvPr/>
          </p:nvSpPr>
          <p:spPr>
            <a:xfrm>
              <a:off x="5133474" y="3007895"/>
              <a:ext cx="561473" cy="1981200"/>
            </a:xfrm>
            <a:prstGeom prst="chevron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5" name="Freccia a gallone 34">
              <a:extLst>
                <a:ext uri="{FF2B5EF4-FFF2-40B4-BE49-F238E27FC236}">
                  <a16:creationId xmlns:a16="http://schemas.microsoft.com/office/drawing/2014/main" id="{950A8B95-1701-5CD0-1648-626EE849451F}"/>
                </a:ext>
              </a:extLst>
            </p:cNvPr>
            <p:cNvSpPr/>
            <p:nvPr/>
          </p:nvSpPr>
          <p:spPr>
            <a:xfrm>
              <a:off x="5438274" y="3120190"/>
              <a:ext cx="497305" cy="1732546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8" name="Freccia a gallone 37">
              <a:extLst>
                <a:ext uri="{FF2B5EF4-FFF2-40B4-BE49-F238E27FC236}">
                  <a16:creationId xmlns:a16="http://schemas.microsoft.com/office/drawing/2014/main" id="{95DC99CB-95B5-8AAF-C856-738C73083718}"/>
                </a:ext>
              </a:extLst>
            </p:cNvPr>
            <p:cNvSpPr/>
            <p:nvPr/>
          </p:nvSpPr>
          <p:spPr>
            <a:xfrm>
              <a:off x="5710988" y="3192378"/>
              <a:ext cx="409075" cy="1612231"/>
            </a:xfrm>
            <a:prstGeom prst="chevron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sp>
        <p:nvSpPr>
          <p:cNvPr id="39" name="Titolo 1">
            <a:extLst>
              <a:ext uri="{FF2B5EF4-FFF2-40B4-BE49-F238E27FC236}">
                <a16:creationId xmlns:a16="http://schemas.microsoft.com/office/drawing/2014/main" id="{74FBE650-7FEA-71E6-D6E0-59059B32324F}"/>
              </a:ext>
            </a:extLst>
          </p:cNvPr>
          <p:cNvSpPr txBox="1">
            <a:spLocks/>
          </p:cNvSpPr>
          <p:nvPr/>
        </p:nvSpPr>
        <p:spPr>
          <a:xfrm>
            <a:off x="6526137" y="5304290"/>
            <a:ext cx="5040221" cy="42587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j-ea"/>
                <a:cs typeface="+mj-cs"/>
              </a:rPr>
              <a:t>Nella sezione «</a:t>
            </a:r>
            <a:r>
              <a:rPr kumimoji="0" lang="it-IT" sz="1800" b="1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j-ea"/>
                <a:cs typeface="+mj-cs"/>
              </a:rPr>
              <a:t>chat</a:t>
            </a:r>
            <a:r>
              <a:rPr kumimoji="0" lang="it-IT" sz="18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j-ea"/>
                <a:cs typeface="+mj-cs"/>
              </a:rPr>
              <a:t>»  avviene la</a:t>
            </a:r>
            <a:r>
              <a:rPr kumimoji="0" lang="it-IT" sz="1800" b="1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j-ea"/>
                <a:cs typeface="+mj-cs"/>
              </a:rPr>
              <a:t> conversazione </a:t>
            </a:r>
            <a:r>
              <a:rPr kumimoji="0" lang="it-IT" sz="18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j-ea"/>
                <a:cs typeface="+mj-cs"/>
              </a:rPr>
              <a:t>con l’AI Portal, la capacità di generare risposte e quella di creare delle </a:t>
            </a:r>
            <a:r>
              <a:rPr kumimoji="0" lang="it-IT" sz="1800" b="1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j-ea"/>
                <a:cs typeface="+mj-cs"/>
              </a:rPr>
              <a:t>mappe concettuali</a:t>
            </a:r>
            <a:r>
              <a:rPr kumimoji="0" lang="it-IT" sz="18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j-ea"/>
                <a:cs typeface="+mj-cs"/>
              </a:rPr>
              <a:t> con i  nodi </a:t>
            </a:r>
            <a:r>
              <a:rPr kumimoji="0" lang="it-IT" sz="1800" b="1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j-ea"/>
                <a:cs typeface="+mj-cs"/>
              </a:rPr>
              <a:t>espandibili</a:t>
            </a:r>
          </a:p>
        </p:txBody>
      </p:sp>
    </p:spTree>
    <p:extLst>
      <p:ext uri="{BB962C8B-B14F-4D97-AF65-F5344CB8AC3E}">
        <p14:creationId xmlns:p14="http://schemas.microsoft.com/office/powerpoint/2010/main" val="36781145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AF2E49-0DA8-4896-CA4B-5F2E6E045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ttangolo con angoli arrotondati 41">
            <a:extLst>
              <a:ext uri="{FF2B5EF4-FFF2-40B4-BE49-F238E27FC236}">
                <a16:creationId xmlns:a16="http://schemas.microsoft.com/office/drawing/2014/main" id="{BA13EA8E-7F66-25F9-BC8E-6D1B11C944EF}"/>
              </a:ext>
            </a:extLst>
          </p:cNvPr>
          <p:cNvSpPr/>
          <p:nvPr/>
        </p:nvSpPr>
        <p:spPr>
          <a:xfrm>
            <a:off x="224589" y="1852863"/>
            <a:ext cx="11405937" cy="417094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40" name="Rettangolo con angoli arrotondati 39">
            <a:extLst>
              <a:ext uri="{FF2B5EF4-FFF2-40B4-BE49-F238E27FC236}">
                <a16:creationId xmlns:a16="http://schemas.microsoft.com/office/drawing/2014/main" id="{4BD13773-A498-8201-6EFC-EF3D37159161}"/>
              </a:ext>
            </a:extLst>
          </p:cNvPr>
          <p:cNvSpPr/>
          <p:nvPr/>
        </p:nvSpPr>
        <p:spPr>
          <a:xfrm>
            <a:off x="136359" y="1692443"/>
            <a:ext cx="11927304" cy="4580020"/>
          </a:xfrm>
          <a:prstGeom prst="round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A1AD5B57-95F8-2015-6280-9A931CBF8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021" y="584400"/>
            <a:ext cx="11340000" cy="432000"/>
          </a:xfrm>
        </p:spPr>
        <p:txBody>
          <a:bodyPr rtlCol="0"/>
          <a:lstStyle/>
          <a:p>
            <a:pPr rtl="0"/>
            <a:r>
              <a:rPr lang="it-IT" dirty="0"/>
              <a:t>AI PORTAL : Alcune Funzionalità 2/2  </a:t>
            </a:r>
          </a:p>
        </p:txBody>
      </p:sp>
      <p:sp>
        <p:nvSpPr>
          <p:cNvPr id="12" name="Rettangolo 11" descr="Blocco in evidenza a sinistra">
            <a:extLst>
              <a:ext uri="{FF2B5EF4-FFF2-40B4-BE49-F238E27FC236}">
                <a16:creationId xmlns:a16="http://schemas.microsoft.com/office/drawing/2014/main" id="{21407EF9-97B4-0F6A-8F14-66518E779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1799" y="472043"/>
            <a:ext cx="1984175" cy="11482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C8702307-AC5D-7607-8C34-EB93D0BE00A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B51A1E-902D-48AF-9020-955120F399B6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6955C335-CCBA-02B9-04B5-45AC699E4DA6}"/>
              </a:ext>
            </a:extLst>
          </p:cNvPr>
          <p:cNvSpPr/>
          <p:nvPr/>
        </p:nvSpPr>
        <p:spPr>
          <a:xfrm>
            <a:off x="521368" y="1307432"/>
            <a:ext cx="11534274" cy="978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ABC93B6E-9CF0-AC0E-308D-9A539976C322}"/>
              </a:ext>
            </a:extLst>
          </p:cNvPr>
          <p:cNvSpPr/>
          <p:nvPr/>
        </p:nvSpPr>
        <p:spPr>
          <a:xfrm>
            <a:off x="414711" y="986591"/>
            <a:ext cx="11368215" cy="639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Alcuni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esempi pratici del nostro 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AI Portal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in azione: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: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EA216684-EBFA-279B-FC7E-82FF0CA0780C}"/>
              </a:ext>
            </a:extLst>
          </p:cNvPr>
          <p:cNvGrpSpPr/>
          <p:nvPr/>
        </p:nvGrpSpPr>
        <p:grpSpPr>
          <a:xfrm rot="5400000">
            <a:off x="2735178" y="3649577"/>
            <a:ext cx="449178" cy="2478506"/>
            <a:chOff x="5133474" y="3007895"/>
            <a:chExt cx="986589" cy="1981200"/>
          </a:xfrm>
        </p:grpSpPr>
        <p:sp>
          <p:nvSpPr>
            <p:cNvPr id="6" name="Freccia a gallone 5">
              <a:extLst>
                <a:ext uri="{FF2B5EF4-FFF2-40B4-BE49-F238E27FC236}">
                  <a16:creationId xmlns:a16="http://schemas.microsoft.com/office/drawing/2014/main" id="{9E646DBC-4603-5610-DC6B-CE8F7D9F6571}"/>
                </a:ext>
              </a:extLst>
            </p:cNvPr>
            <p:cNvSpPr/>
            <p:nvPr/>
          </p:nvSpPr>
          <p:spPr>
            <a:xfrm>
              <a:off x="5133474" y="3007895"/>
              <a:ext cx="561473" cy="1981200"/>
            </a:xfrm>
            <a:prstGeom prst="chevron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" name="Freccia a gallone 6">
              <a:extLst>
                <a:ext uri="{FF2B5EF4-FFF2-40B4-BE49-F238E27FC236}">
                  <a16:creationId xmlns:a16="http://schemas.microsoft.com/office/drawing/2014/main" id="{DCB36067-3D41-E3DD-48BC-AA1676C62944}"/>
                </a:ext>
              </a:extLst>
            </p:cNvPr>
            <p:cNvSpPr/>
            <p:nvPr/>
          </p:nvSpPr>
          <p:spPr>
            <a:xfrm>
              <a:off x="5438274" y="3120190"/>
              <a:ext cx="497305" cy="1732546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0" name="Freccia a gallone 19">
              <a:extLst>
                <a:ext uri="{FF2B5EF4-FFF2-40B4-BE49-F238E27FC236}">
                  <a16:creationId xmlns:a16="http://schemas.microsoft.com/office/drawing/2014/main" id="{19DF8821-5363-B46D-E0C1-C3E2D45A50A9}"/>
                </a:ext>
              </a:extLst>
            </p:cNvPr>
            <p:cNvSpPr/>
            <p:nvPr/>
          </p:nvSpPr>
          <p:spPr>
            <a:xfrm>
              <a:off x="5710988" y="3192378"/>
              <a:ext cx="409075" cy="1612231"/>
            </a:xfrm>
            <a:prstGeom prst="chevron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sp>
        <p:nvSpPr>
          <p:cNvPr id="27" name="Titolo 1">
            <a:extLst>
              <a:ext uri="{FF2B5EF4-FFF2-40B4-BE49-F238E27FC236}">
                <a16:creationId xmlns:a16="http://schemas.microsoft.com/office/drawing/2014/main" id="{0F0C0CFD-F06F-EC85-8249-579C861F790F}"/>
              </a:ext>
            </a:extLst>
          </p:cNvPr>
          <p:cNvSpPr txBox="1">
            <a:spLocks/>
          </p:cNvSpPr>
          <p:nvPr/>
        </p:nvSpPr>
        <p:spPr>
          <a:xfrm>
            <a:off x="558474" y="5328354"/>
            <a:ext cx="5040221" cy="42587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j-ea"/>
                <a:cs typeface="+mj-cs"/>
              </a:rPr>
              <a:t>Nella sezione «</a:t>
            </a:r>
            <a:r>
              <a:rPr kumimoji="0" lang="it-IT" sz="1800" b="1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j-ea"/>
                <a:cs typeface="+mj-cs"/>
              </a:rPr>
              <a:t>chat</a:t>
            </a:r>
            <a:r>
              <a:rPr kumimoji="0" lang="it-IT" sz="18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j-ea"/>
                <a:cs typeface="+mj-cs"/>
              </a:rPr>
              <a:t>» è possibile visionare una conversazione in linguaggio naturale con l’AI generativa rispetto ad alcune informazioni contenute nel documento</a:t>
            </a:r>
          </a:p>
        </p:txBody>
      </p:sp>
      <p:grpSp>
        <p:nvGrpSpPr>
          <p:cNvPr id="33" name="Gruppo 32">
            <a:extLst>
              <a:ext uri="{FF2B5EF4-FFF2-40B4-BE49-F238E27FC236}">
                <a16:creationId xmlns:a16="http://schemas.microsoft.com/office/drawing/2014/main" id="{B2E4325C-BC0B-F849-9C87-6A0B36F26882}"/>
              </a:ext>
            </a:extLst>
          </p:cNvPr>
          <p:cNvGrpSpPr/>
          <p:nvPr/>
        </p:nvGrpSpPr>
        <p:grpSpPr>
          <a:xfrm rot="5400000">
            <a:off x="8943472" y="3665619"/>
            <a:ext cx="449178" cy="2478506"/>
            <a:chOff x="5133474" y="3007895"/>
            <a:chExt cx="986589" cy="1981200"/>
          </a:xfrm>
        </p:grpSpPr>
        <p:sp>
          <p:nvSpPr>
            <p:cNvPr id="34" name="Freccia a gallone 33">
              <a:extLst>
                <a:ext uri="{FF2B5EF4-FFF2-40B4-BE49-F238E27FC236}">
                  <a16:creationId xmlns:a16="http://schemas.microsoft.com/office/drawing/2014/main" id="{EE41B7A7-D1FE-8134-F394-709C3DB363C2}"/>
                </a:ext>
              </a:extLst>
            </p:cNvPr>
            <p:cNvSpPr/>
            <p:nvPr/>
          </p:nvSpPr>
          <p:spPr>
            <a:xfrm>
              <a:off x="5133474" y="3007895"/>
              <a:ext cx="561473" cy="1981200"/>
            </a:xfrm>
            <a:prstGeom prst="chevron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5" name="Freccia a gallone 34">
              <a:extLst>
                <a:ext uri="{FF2B5EF4-FFF2-40B4-BE49-F238E27FC236}">
                  <a16:creationId xmlns:a16="http://schemas.microsoft.com/office/drawing/2014/main" id="{99C9CA61-1CE7-F8A9-6E41-C291412C1C54}"/>
                </a:ext>
              </a:extLst>
            </p:cNvPr>
            <p:cNvSpPr/>
            <p:nvPr/>
          </p:nvSpPr>
          <p:spPr>
            <a:xfrm>
              <a:off x="5438274" y="3120190"/>
              <a:ext cx="497305" cy="1732546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8" name="Freccia a gallone 37">
              <a:extLst>
                <a:ext uri="{FF2B5EF4-FFF2-40B4-BE49-F238E27FC236}">
                  <a16:creationId xmlns:a16="http://schemas.microsoft.com/office/drawing/2014/main" id="{C6185E46-E057-036C-FAB1-5EC0D2BEF83E}"/>
                </a:ext>
              </a:extLst>
            </p:cNvPr>
            <p:cNvSpPr/>
            <p:nvPr/>
          </p:nvSpPr>
          <p:spPr>
            <a:xfrm>
              <a:off x="5710988" y="3192378"/>
              <a:ext cx="409075" cy="1612231"/>
            </a:xfrm>
            <a:prstGeom prst="chevron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sp>
        <p:nvSpPr>
          <p:cNvPr id="39" name="Titolo 1">
            <a:extLst>
              <a:ext uri="{FF2B5EF4-FFF2-40B4-BE49-F238E27FC236}">
                <a16:creationId xmlns:a16="http://schemas.microsoft.com/office/drawing/2014/main" id="{8F74FABE-8702-68A7-3DF3-6DD912DF320B}"/>
              </a:ext>
            </a:extLst>
          </p:cNvPr>
          <p:cNvSpPr txBox="1">
            <a:spLocks/>
          </p:cNvSpPr>
          <p:nvPr/>
        </p:nvSpPr>
        <p:spPr>
          <a:xfrm>
            <a:off x="6734683" y="5432626"/>
            <a:ext cx="5040221" cy="42587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j-ea"/>
                <a:cs typeface="+mj-cs"/>
              </a:rPr>
              <a:t>Come è possibile notare, è possibile inserire come tag il documento in modo tale che la ricerca vettoriale in fase di generazione della risposta avvenga solo su quello specifico documento e non su tutti i documenti indicizzati,</a:t>
            </a:r>
            <a:endParaRPr kumimoji="0" lang="it-IT" sz="1800" b="1" i="0" u="none" strike="noStrike" kern="1200" cap="none" spc="-1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j-ea"/>
              <a:cs typeface="+mj-cs"/>
            </a:endParaRPr>
          </a:p>
        </p:txBody>
      </p:sp>
      <p:pic>
        <p:nvPicPr>
          <p:cNvPr id="9" name="Immagine 8" descr="Immagine che contiene testo, software, Software multimediale, schermata&#10;&#10;Il contenuto generato dall'IA potrebbe non essere corretto.">
            <a:extLst>
              <a:ext uri="{FF2B5EF4-FFF2-40B4-BE49-F238E27FC236}">
                <a16:creationId xmlns:a16="http://schemas.microsoft.com/office/drawing/2014/main" id="{EA0124A1-9F1B-4E0C-E058-BD2581E134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274" y="1965158"/>
            <a:ext cx="4278427" cy="2674017"/>
          </a:xfrm>
          <a:prstGeom prst="rect">
            <a:avLst/>
          </a:prstGeom>
        </p:spPr>
      </p:pic>
      <p:pic>
        <p:nvPicPr>
          <p:cNvPr id="11" name="Immagine 10" descr="Immagine che contiene testo, schermata, software, Software multimediale&#10;&#10;Il contenuto generato dall'IA potrebbe non essere corretto.">
            <a:extLst>
              <a:ext uri="{FF2B5EF4-FFF2-40B4-BE49-F238E27FC236}">
                <a16:creationId xmlns:a16="http://schemas.microsoft.com/office/drawing/2014/main" id="{AEB28C82-E987-385E-A44A-9A2EF4C2F4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0612" y="1957136"/>
            <a:ext cx="4347410" cy="2717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4197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B9717F-0B58-F0F9-F92B-6696361A0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99BFE142-05F6-8743-D6B2-432904DD52CF}"/>
              </a:ext>
            </a:extLst>
          </p:cNvPr>
          <p:cNvSpPr/>
          <p:nvPr/>
        </p:nvSpPr>
        <p:spPr>
          <a:xfrm>
            <a:off x="0" y="5486399"/>
            <a:ext cx="7339263" cy="84221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1. </a:t>
            </a:r>
          </a:p>
        </p:txBody>
      </p:sp>
      <p:sp>
        <p:nvSpPr>
          <p:cNvPr id="26" name="Titolo 2">
            <a:extLst>
              <a:ext uri="{FF2B5EF4-FFF2-40B4-BE49-F238E27FC236}">
                <a16:creationId xmlns:a16="http://schemas.microsoft.com/office/drawing/2014/main" id="{B902D1DA-12E5-FE13-1555-E812A0E57B01}"/>
              </a:ext>
            </a:extLst>
          </p:cNvPr>
          <p:cNvSpPr txBox="1">
            <a:spLocks/>
          </p:cNvSpPr>
          <p:nvPr/>
        </p:nvSpPr>
        <p:spPr>
          <a:xfrm>
            <a:off x="0" y="5562274"/>
            <a:ext cx="7852611" cy="798421"/>
          </a:xfrm>
          <a:prstGeom prst="rect">
            <a:avLst/>
          </a:prstGeo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4800" b="1" kern="12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4000" dirty="0"/>
          </a:p>
        </p:txBody>
      </p:sp>
      <p:cxnSp>
        <p:nvCxnSpPr>
          <p:cNvPr id="25" name="Connettore diritto 24">
            <a:extLst>
              <a:ext uri="{FF2B5EF4-FFF2-40B4-BE49-F238E27FC236}">
                <a16:creationId xmlns:a16="http://schemas.microsoft.com/office/drawing/2014/main" id="{A138353C-0C13-BE09-FE88-C8E17D265E32}"/>
              </a:ext>
            </a:extLst>
          </p:cNvPr>
          <p:cNvCxnSpPr/>
          <p:nvPr/>
        </p:nvCxnSpPr>
        <p:spPr>
          <a:xfrm>
            <a:off x="272716" y="1556084"/>
            <a:ext cx="0" cy="641684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457F75B-7234-F499-A879-B956D9792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it-IT" smtClean="0"/>
              <a:pPr rtl="0"/>
              <a:t>27</a:t>
            </a:fld>
            <a:endParaRPr lang="it-IT" dirty="0"/>
          </a:p>
        </p:txBody>
      </p:sp>
      <p:sp>
        <p:nvSpPr>
          <p:cNvPr id="7" name="Titolo 2">
            <a:extLst>
              <a:ext uri="{FF2B5EF4-FFF2-40B4-BE49-F238E27FC236}">
                <a16:creationId xmlns:a16="http://schemas.microsoft.com/office/drawing/2014/main" id="{5B0D343E-E2CE-4B16-C60B-BCC2070BC6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369050"/>
          </a:xfrm>
        </p:spPr>
        <p:txBody>
          <a:bodyPr rtlCol="0"/>
          <a:lstStyle/>
          <a:p>
            <a:pPr algn="l" rtl="0">
              <a:lnSpc>
                <a:spcPct val="90000"/>
              </a:lnSpc>
            </a:pPr>
            <a:br>
              <a:rPr lang="it-IT" sz="4400" b="0" dirty="0">
                <a:solidFill>
                  <a:srgbClr val="000000"/>
                </a:solidFill>
              </a:rPr>
            </a:br>
            <a:br>
              <a:rPr lang="it-IT" sz="2000" b="0" dirty="0">
                <a:solidFill>
                  <a:srgbClr val="000000"/>
                </a:solidFill>
              </a:rPr>
            </a:br>
            <a:endParaRPr lang="it-IT" sz="440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E2C125A9-4651-9875-FF20-6DA4E6271871}"/>
              </a:ext>
            </a:extLst>
          </p:cNvPr>
          <p:cNvSpPr/>
          <p:nvPr/>
        </p:nvSpPr>
        <p:spPr>
          <a:xfrm>
            <a:off x="256674" y="1050758"/>
            <a:ext cx="11462084" cy="46040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9" name="Immagine 28" descr="Immagine che contiene Viso umano, concerto, persona, microfono&#10;&#10;Il contenuto generato dall'IA potrebbe non essere corretto.">
            <a:extLst>
              <a:ext uri="{FF2B5EF4-FFF2-40B4-BE49-F238E27FC236}">
                <a16:creationId xmlns:a16="http://schemas.microsoft.com/office/drawing/2014/main" id="{EBDD640E-48E1-4142-2B97-8EA7532BD5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37540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73BC4ABC-A9F8-A119-B220-93A3A21C54DE}"/>
              </a:ext>
            </a:extLst>
          </p:cNvPr>
          <p:cNvSpPr/>
          <p:nvPr/>
        </p:nvSpPr>
        <p:spPr>
          <a:xfrm>
            <a:off x="3184358" y="2414337"/>
            <a:ext cx="8823159" cy="17084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4000" b="1" dirty="0">
                <a:latin typeface="+mj-lt"/>
              </a:rPr>
              <a:t> Case Study : Il caso </a:t>
            </a:r>
            <a:r>
              <a:rPr lang="it-IT" sz="4000" b="1" dirty="0" err="1">
                <a:latin typeface="+mj-lt"/>
              </a:rPr>
              <a:t>AllconsUP</a:t>
            </a:r>
            <a:endParaRPr lang="it-IT" sz="4000" b="1" dirty="0">
              <a:latin typeface="+mj-lt"/>
            </a:endParaRPr>
          </a:p>
        </p:txBody>
      </p:sp>
      <p:pic>
        <p:nvPicPr>
          <p:cNvPr id="3" name="Elemento grafico 2" descr="Badge 6 con riempimento a tinta unita">
            <a:extLst>
              <a:ext uri="{FF2B5EF4-FFF2-40B4-BE49-F238E27FC236}">
                <a16:creationId xmlns:a16="http://schemas.microsoft.com/office/drawing/2014/main" id="{8B4F2080-3A17-7DA0-0FC4-3018C7CBBA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517356" cy="517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7153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16A58-FC43-CED8-E381-6FE5A4EC2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10F2C4F-1E60-5FDC-05BB-9550F8856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021" y="584400"/>
            <a:ext cx="11340000" cy="432000"/>
          </a:xfrm>
        </p:spPr>
        <p:txBody>
          <a:bodyPr rtlCol="0"/>
          <a:lstStyle/>
          <a:p>
            <a:pPr rtl="0"/>
            <a:r>
              <a:rPr lang="it-IT" dirty="0"/>
              <a:t>Case Study : Il caso </a:t>
            </a:r>
            <a:r>
              <a:rPr lang="it-IT" dirty="0" err="1"/>
              <a:t>AllConsUP</a:t>
            </a:r>
            <a:endParaRPr lang="it-IT" dirty="0"/>
          </a:p>
        </p:txBody>
      </p:sp>
      <p:sp>
        <p:nvSpPr>
          <p:cNvPr id="12" name="Rettangolo 11" descr="Blocco in evidenza a sinistra">
            <a:extLst>
              <a:ext uri="{FF2B5EF4-FFF2-40B4-BE49-F238E27FC236}">
                <a16:creationId xmlns:a16="http://schemas.microsoft.com/office/drawing/2014/main" id="{DA73F249-2478-6AF9-3236-3E7C7182DE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1799" y="472043"/>
            <a:ext cx="1984175" cy="11482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it-IT" dirty="0"/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9A07F8C6-A071-ED73-96A3-0309542BFD9B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28</a:t>
            </a:fld>
            <a:endParaRPr lang="it-IT" dirty="0"/>
          </a:p>
        </p:txBody>
      </p:sp>
      <p:cxnSp>
        <p:nvCxnSpPr>
          <p:cNvPr id="6" name="Connettore diritto 5" descr="Divisore diapositiva">
            <a:extLst>
              <a:ext uri="{FF2B5EF4-FFF2-40B4-BE49-F238E27FC236}">
                <a16:creationId xmlns:a16="http://schemas.microsoft.com/office/drawing/2014/main" id="{63A0A414-1C72-165C-818D-E191F5BEE7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28211" y="2606842"/>
            <a:ext cx="553452" cy="95450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ttangolo 20">
            <a:extLst>
              <a:ext uri="{FF2B5EF4-FFF2-40B4-BE49-F238E27FC236}">
                <a16:creationId xmlns:a16="http://schemas.microsoft.com/office/drawing/2014/main" id="{60DCFE5F-02D9-30DA-CAE4-DBB97B8C4DCB}"/>
              </a:ext>
            </a:extLst>
          </p:cNvPr>
          <p:cNvSpPr/>
          <p:nvPr/>
        </p:nvSpPr>
        <p:spPr>
          <a:xfrm>
            <a:off x="521368" y="1307432"/>
            <a:ext cx="11534274" cy="978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CC926F8E-444A-095A-D1CA-935997762C6F}"/>
              </a:ext>
            </a:extLst>
          </p:cNvPr>
          <p:cNvSpPr/>
          <p:nvPr/>
        </p:nvSpPr>
        <p:spPr>
          <a:xfrm>
            <a:off x="414711" y="1227221"/>
            <a:ext cx="11833435" cy="639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dirty="0">
                <a:solidFill>
                  <a:schemeClr val="tx1"/>
                </a:solidFill>
              </a:rPr>
              <a:t>Sistema ibrido basato su </a:t>
            </a:r>
            <a:r>
              <a:rPr lang="it-IT" b="1" dirty="0">
                <a:solidFill>
                  <a:schemeClr val="tx1"/>
                </a:solidFill>
              </a:rPr>
              <a:t>Computer Vision e Generative AI</a:t>
            </a:r>
            <a:r>
              <a:rPr lang="it-IT" dirty="0">
                <a:solidFill>
                  <a:schemeClr val="tx1"/>
                </a:solidFill>
              </a:rPr>
              <a:t> per rilevare </a:t>
            </a:r>
            <a:r>
              <a:rPr lang="it-IT" b="1" dirty="0">
                <a:solidFill>
                  <a:schemeClr val="tx1"/>
                </a:solidFill>
              </a:rPr>
              <a:t>non conformità nei macchinari industriali</a:t>
            </a:r>
            <a:r>
              <a:rPr lang="it-IT" dirty="0">
                <a:solidFill>
                  <a:schemeClr val="tx1"/>
                </a:solidFill>
              </a:rPr>
              <a:t>. In caso di anomalia, un </a:t>
            </a:r>
            <a:r>
              <a:rPr lang="it-IT" b="1" dirty="0">
                <a:solidFill>
                  <a:schemeClr val="tx1"/>
                </a:solidFill>
              </a:rPr>
              <a:t>modello probabilistico</a:t>
            </a:r>
            <a:r>
              <a:rPr lang="it-IT" dirty="0">
                <a:solidFill>
                  <a:schemeClr val="tx1"/>
                </a:solidFill>
              </a:rPr>
              <a:t> stima il </a:t>
            </a:r>
            <a:r>
              <a:rPr lang="it-IT" b="1" dirty="0">
                <a:solidFill>
                  <a:schemeClr val="tx1"/>
                </a:solidFill>
              </a:rPr>
              <a:t>rischio di infortunio</a:t>
            </a:r>
            <a:r>
              <a:rPr lang="it-IT" dirty="0">
                <a:solidFill>
                  <a:schemeClr val="tx1"/>
                </a:solidFill>
              </a:rPr>
              <a:t> e </a:t>
            </a:r>
            <a:r>
              <a:rPr lang="it-IT" b="1" dirty="0">
                <a:solidFill>
                  <a:schemeClr val="tx1"/>
                </a:solidFill>
              </a:rPr>
              <a:t>danno operativo</a:t>
            </a:r>
            <a:r>
              <a:rPr lang="it-IT" dirty="0">
                <a:solidFill>
                  <a:schemeClr val="tx1"/>
                </a:solidFill>
              </a:rPr>
              <a:t>.</a:t>
            </a:r>
            <a:endParaRPr lang="it-IT" dirty="0">
              <a:ln w="0"/>
              <a:solidFill>
                <a:schemeClr val="tx1"/>
              </a:solidFill>
            </a:endParaRPr>
          </a:p>
        </p:txBody>
      </p:sp>
      <p:sp>
        <p:nvSpPr>
          <p:cNvPr id="3" name="Rectangle: Rounded Corners 3">
            <a:extLst>
              <a:ext uri="{FF2B5EF4-FFF2-40B4-BE49-F238E27FC236}">
                <a16:creationId xmlns:a16="http://schemas.microsoft.com/office/drawing/2014/main" id="{27C2FDB3-32AA-043E-3221-44B9123F5F70}"/>
              </a:ext>
            </a:extLst>
          </p:cNvPr>
          <p:cNvSpPr/>
          <p:nvPr/>
        </p:nvSpPr>
        <p:spPr>
          <a:xfrm>
            <a:off x="3074703" y="4951162"/>
            <a:ext cx="1931670" cy="916334"/>
          </a:xfrm>
          <a:prstGeom prst="roundRect">
            <a:avLst>
              <a:gd name="adj" fmla="val 26193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sp>
        <p:nvSpPr>
          <p:cNvPr id="4" name="Rectangle: Rounded Corners 4">
            <a:extLst>
              <a:ext uri="{FF2B5EF4-FFF2-40B4-BE49-F238E27FC236}">
                <a16:creationId xmlns:a16="http://schemas.microsoft.com/office/drawing/2014/main" id="{A5CED329-334E-39CB-362B-136CEBD4B954}"/>
              </a:ext>
            </a:extLst>
          </p:cNvPr>
          <p:cNvSpPr/>
          <p:nvPr/>
        </p:nvSpPr>
        <p:spPr>
          <a:xfrm>
            <a:off x="3211863" y="2386168"/>
            <a:ext cx="1657350" cy="3344169"/>
          </a:xfrm>
          <a:prstGeom prst="roundRect">
            <a:avLst>
              <a:gd name="adj" fmla="val 956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CA0AB2-ED13-3CF6-AC10-6C9C79AFC5E4}"/>
              </a:ext>
            </a:extLst>
          </p:cNvPr>
          <p:cNvSpPr txBox="1"/>
          <p:nvPr/>
        </p:nvSpPr>
        <p:spPr>
          <a:xfrm>
            <a:off x="3349023" y="2590021"/>
            <a:ext cx="1383030" cy="132343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/>
              <a:t> </a:t>
            </a:r>
          </a:p>
          <a:p>
            <a:pPr algn="ctr"/>
            <a:r>
              <a:rPr lang="en-US" sz="2000" b="1" dirty="0" err="1"/>
              <a:t>RilevazioneNon</a:t>
            </a:r>
            <a:r>
              <a:rPr lang="en-US" sz="2000" b="1" dirty="0"/>
              <a:t> </a:t>
            </a:r>
          </a:p>
          <a:p>
            <a:pPr algn="ctr"/>
            <a:r>
              <a:rPr lang="en-US" sz="2000" b="1" dirty="0" err="1"/>
              <a:t>Conformità</a:t>
            </a:r>
            <a:endParaRPr lang="en-US" sz="2000" b="1" dirty="0"/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7A030E82-03F7-E30F-16D1-BCC8F3D34B90}"/>
              </a:ext>
            </a:extLst>
          </p:cNvPr>
          <p:cNvSpPr txBox="1"/>
          <p:nvPr/>
        </p:nvSpPr>
        <p:spPr>
          <a:xfrm>
            <a:off x="3349023" y="3943807"/>
            <a:ext cx="1383030" cy="206210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600" dirty="0"/>
              <a:t>Date le immagini dei </a:t>
            </a:r>
            <a:r>
              <a:rPr lang="it-IT" sz="1600" b="1" dirty="0"/>
              <a:t>macchinari </a:t>
            </a:r>
            <a:r>
              <a:rPr lang="it-IT" sz="1600" dirty="0"/>
              <a:t>come</a:t>
            </a:r>
            <a:r>
              <a:rPr lang="it-IT" sz="1600" b="1" dirty="0"/>
              <a:t> input</a:t>
            </a:r>
            <a:r>
              <a:rPr lang="it-IT" sz="1600" dirty="0"/>
              <a:t>, si identificano potenziali difetti</a:t>
            </a:r>
          </a:p>
          <a:p>
            <a:pPr algn="ctr"/>
            <a:endParaRPr lang="en-US" sz="1600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0" name="Straight Connector 8">
            <a:extLst>
              <a:ext uri="{FF2B5EF4-FFF2-40B4-BE49-F238E27FC236}">
                <a16:creationId xmlns:a16="http://schemas.microsoft.com/office/drawing/2014/main" id="{242A8FA5-A4F1-A759-F2C4-9A75B367E4CE}"/>
              </a:ext>
            </a:extLst>
          </p:cNvPr>
          <p:cNvCxnSpPr>
            <a:cxnSpLocks/>
          </p:cNvCxnSpPr>
          <p:nvPr/>
        </p:nvCxnSpPr>
        <p:spPr>
          <a:xfrm>
            <a:off x="3349023" y="3928634"/>
            <a:ext cx="1383030" cy="0"/>
          </a:xfrm>
          <a:prstGeom prst="line">
            <a:avLst/>
          </a:prstGeom>
          <a:ln w="19050" cap="rnd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52FCCEB-9AB2-E5D5-AB23-4C2570794A25}"/>
              </a:ext>
            </a:extLst>
          </p:cNvPr>
          <p:cNvSpPr/>
          <p:nvPr/>
        </p:nvSpPr>
        <p:spPr>
          <a:xfrm>
            <a:off x="5194333" y="4951162"/>
            <a:ext cx="1931670" cy="916334"/>
          </a:xfrm>
          <a:prstGeom prst="roundRect">
            <a:avLst>
              <a:gd name="adj" fmla="val 26193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sp>
        <p:nvSpPr>
          <p:cNvPr id="13" name="Rectangle: Rounded Corners 11">
            <a:extLst>
              <a:ext uri="{FF2B5EF4-FFF2-40B4-BE49-F238E27FC236}">
                <a16:creationId xmlns:a16="http://schemas.microsoft.com/office/drawing/2014/main" id="{E1D06395-E877-9336-E1E6-B08470497BCF}"/>
              </a:ext>
            </a:extLst>
          </p:cNvPr>
          <p:cNvSpPr/>
          <p:nvPr/>
        </p:nvSpPr>
        <p:spPr>
          <a:xfrm>
            <a:off x="5331493" y="2386168"/>
            <a:ext cx="1657350" cy="3344169"/>
          </a:xfrm>
          <a:prstGeom prst="roundRect">
            <a:avLst>
              <a:gd name="adj" fmla="val 956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3C9FE96B-9AB9-1B8C-DDE3-E0EBD139451A}"/>
              </a:ext>
            </a:extLst>
          </p:cNvPr>
          <p:cNvSpPr txBox="1"/>
          <p:nvPr/>
        </p:nvSpPr>
        <p:spPr>
          <a:xfrm>
            <a:off x="5468653" y="2897798"/>
            <a:ext cx="1383030" cy="1015663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/>
              <a:t>Stima</a:t>
            </a:r>
          </a:p>
          <a:p>
            <a:pPr algn="ctr"/>
            <a:r>
              <a:rPr lang="en-US" sz="2000" b="1" dirty="0"/>
              <a:t> </a:t>
            </a:r>
            <a:r>
              <a:rPr lang="en-US" sz="2000" b="1" dirty="0" err="1"/>
              <a:t>Indice</a:t>
            </a:r>
            <a:r>
              <a:rPr lang="en-US" sz="2000" b="1" dirty="0"/>
              <a:t> di </a:t>
            </a:r>
            <a:r>
              <a:rPr lang="en-US" sz="2000" b="1" dirty="0" err="1"/>
              <a:t>rischio</a:t>
            </a:r>
            <a:r>
              <a:rPr lang="en-US" sz="2000" b="1" dirty="0"/>
              <a:t> </a:t>
            </a:r>
          </a:p>
        </p:txBody>
      </p:sp>
      <p:sp>
        <p:nvSpPr>
          <p:cNvPr id="16" name="TextBox 14">
            <a:extLst>
              <a:ext uri="{FF2B5EF4-FFF2-40B4-BE49-F238E27FC236}">
                <a16:creationId xmlns:a16="http://schemas.microsoft.com/office/drawing/2014/main" id="{98DC0CDC-6C63-CC31-2463-CA0A5DC9F585}"/>
              </a:ext>
            </a:extLst>
          </p:cNvPr>
          <p:cNvSpPr txBox="1"/>
          <p:nvPr/>
        </p:nvSpPr>
        <p:spPr>
          <a:xfrm>
            <a:off x="5476674" y="3951828"/>
            <a:ext cx="1383030" cy="156966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600" noProof="1"/>
              <a:t>In caso di </a:t>
            </a:r>
            <a:r>
              <a:rPr lang="it-IT" sz="1600" b="1" noProof="1"/>
              <a:t>non conformità </a:t>
            </a:r>
            <a:r>
              <a:rPr lang="it-IT" sz="1600" noProof="1"/>
              <a:t>si stimano gli indici di </a:t>
            </a:r>
            <a:r>
              <a:rPr lang="it-IT" sz="1600" b="1" noProof="1"/>
              <a:t>probabilità</a:t>
            </a:r>
            <a:r>
              <a:rPr lang="it-IT" sz="1600" noProof="1"/>
              <a:t> e di </a:t>
            </a:r>
            <a:r>
              <a:rPr lang="it-IT" sz="1600" b="1" noProof="1"/>
              <a:t>danno</a:t>
            </a:r>
            <a:endParaRPr lang="en-US" sz="1600" b="1" noProof="1"/>
          </a:p>
        </p:txBody>
      </p:sp>
      <p:cxnSp>
        <p:nvCxnSpPr>
          <p:cNvPr id="17" name="Straight Connector 15">
            <a:extLst>
              <a:ext uri="{FF2B5EF4-FFF2-40B4-BE49-F238E27FC236}">
                <a16:creationId xmlns:a16="http://schemas.microsoft.com/office/drawing/2014/main" id="{81AB78D2-F6C3-8AE6-870C-3A663C622194}"/>
              </a:ext>
            </a:extLst>
          </p:cNvPr>
          <p:cNvCxnSpPr>
            <a:cxnSpLocks/>
          </p:cNvCxnSpPr>
          <p:nvPr/>
        </p:nvCxnSpPr>
        <p:spPr>
          <a:xfrm>
            <a:off x="5468653" y="3928634"/>
            <a:ext cx="1383030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C84B915-DDA0-27B5-6593-DCC38A79CCC4}"/>
              </a:ext>
            </a:extLst>
          </p:cNvPr>
          <p:cNvSpPr/>
          <p:nvPr/>
        </p:nvSpPr>
        <p:spPr>
          <a:xfrm>
            <a:off x="7313963" y="4951162"/>
            <a:ext cx="1931670" cy="916334"/>
          </a:xfrm>
          <a:prstGeom prst="roundRect">
            <a:avLst>
              <a:gd name="adj" fmla="val 26193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4815141D-6C58-FAE4-0476-2B5E3B349E6B}"/>
              </a:ext>
            </a:extLst>
          </p:cNvPr>
          <p:cNvSpPr/>
          <p:nvPr/>
        </p:nvSpPr>
        <p:spPr>
          <a:xfrm>
            <a:off x="7451123" y="2386168"/>
            <a:ext cx="1657350" cy="3344169"/>
          </a:xfrm>
          <a:prstGeom prst="roundRect">
            <a:avLst>
              <a:gd name="adj" fmla="val 956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sp>
        <p:nvSpPr>
          <p:cNvPr id="23" name="TextBox 20">
            <a:extLst>
              <a:ext uri="{FF2B5EF4-FFF2-40B4-BE49-F238E27FC236}">
                <a16:creationId xmlns:a16="http://schemas.microsoft.com/office/drawing/2014/main" id="{FFAD4998-61D8-F117-7C30-A13C182D5F3D}"/>
              </a:ext>
            </a:extLst>
          </p:cNvPr>
          <p:cNvSpPr txBox="1"/>
          <p:nvPr/>
        </p:nvSpPr>
        <p:spPr>
          <a:xfrm>
            <a:off x="7508074" y="2905818"/>
            <a:ext cx="1515612" cy="1015663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 err="1"/>
              <a:t>Stesura</a:t>
            </a:r>
            <a:endParaRPr lang="en-US" sz="2000" b="1" dirty="0"/>
          </a:p>
          <a:p>
            <a:pPr algn="ctr"/>
            <a:r>
              <a:rPr lang="en-US" sz="2000" b="1" dirty="0"/>
              <a:t> DVR </a:t>
            </a:r>
            <a:r>
              <a:rPr lang="en-US" sz="2000" b="1" dirty="0" err="1"/>
              <a:t>automatica</a:t>
            </a:r>
            <a:r>
              <a:rPr lang="en-US" sz="2000" b="1" dirty="0"/>
              <a:t> </a:t>
            </a:r>
          </a:p>
        </p:txBody>
      </p:sp>
      <p:sp>
        <p:nvSpPr>
          <p:cNvPr id="24" name="TextBox 21">
            <a:extLst>
              <a:ext uri="{FF2B5EF4-FFF2-40B4-BE49-F238E27FC236}">
                <a16:creationId xmlns:a16="http://schemas.microsoft.com/office/drawing/2014/main" id="{EB88BFAC-5665-7AC4-8A41-9274C8B8CBEF}"/>
              </a:ext>
            </a:extLst>
          </p:cNvPr>
          <p:cNvSpPr txBox="1"/>
          <p:nvPr/>
        </p:nvSpPr>
        <p:spPr>
          <a:xfrm>
            <a:off x="7604325" y="3943806"/>
            <a:ext cx="1383030" cy="181588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noProof="1"/>
              <a:t>Redazione del documento finale </a:t>
            </a:r>
            <a:r>
              <a:rPr lang="en-US" sz="1600" b="1" noProof="1"/>
              <a:t>automatica</a:t>
            </a:r>
            <a:r>
              <a:rPr lang="en-US" sz="1600" noProof="1"/>
              <a:t> riducendo </a:t>
            </a:r>
            <a:r>
              <a:rPr lang="en-US" sz="1600" b="1" noProof="1"/>
              <a:t>il tempo </a:t>
            </a:r>
            <a:r>
              <a:rPr lang="en-US" sz="1600" noProof="1"/>
              <a:t>di</a:t>
            </a:r>
            <a:r>
              <a:rPr lang="en-US" sz="1600" b="1" noProof="1"/>
              <a:t> stesura</a:t>
            </a:r>
          </a:p>
        </p:txBody>
      </p:sp>
      <p:cxnSp>
        <p:nvCxnSpPr>
          <p:cNvPr id="25" name="Straight Connector 22">
            <a:extLst>
              <a:ext uri="{FF2B5EF4-FFF2-40B4-BE49-F238E27FC236}">
                <a16:creationId xmlns:a16="http://schemas.microsoft.com/office/drawing/2014/main" id="{93D34603-E6DF-DA98-1EB4-3D9B426805D9}"/>
              </a:ext>
            </a:extLst>
          </p:cNvPr>
          <p:cNvCxnSpPr>
            <a:cxnSpLocks/>
          </p:cNvCxnSpPr>
          <p:nvPr/>
        </p:nvCxnSpPr>
        <p:spPr>
          <a:xfrm>
            <a:off x="7588283" y="3928634"/>
            <a:ext cx="1383030" cy="0"/>
          </a:xfrm>
          <a:prstGeom prst="line">
            <a:avLst/>
          </a:prstGeom>
          <a:ln w="19050" cap="rnd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magine 4" descr="Immagine che contiene ingranaggio, cerchio&#10;&#10;Descrizione generata automaticamente">
            <a:extLst>
              <a:ext uri="{FF2B5EF4-FFF2-40B4-BE49-F238E27FC236}">
                <a16:creationId xmlns:a16="http://schemas.microsoft.com/office/drawing/2014/main" id="{99DE92CA-F897-726E-91BD-56CA95EDEC42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509" y="2462463"/>
            <a:ext cx="505326" cy="505326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D3B7A01B-D24D-D46A-4DDA-BCD0EC00861B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919" y="2354181"/>
            <a:ext cx="605588" cy="605588"/>
          </a:xfrm>
          <a:prstGeom prst="rect">
            <a:avLst/>
          </a:prstGeom>
        </p:spPr>
      </p:pic>
      <p:pic>
        <p:nvPicPr>
          <p:cNvPr id="22" name="Immagine 21" descr="Immagine che contiene triangolo&#10;&#10;Descrizione generata automaticamente">
            <a:extLst>
              <a:ext uri="{FF2B5EF4-FFF2-40B4-BE49-F238E27FC236}">
                <a16:creationId xmlns:a16="http://schemas.microsoft.com/office/drawing/2014/main" id="{F852D76F-179A-22FD-D873-C7AC21526520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184" y="2360016"/>
            <a:ext cx="565843" cy="56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4731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C4F738-900C-C7C7-B4BB-795E756B0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1A2373E-3493-9F73-3AE3-CEDDD7F4C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021" y="584400"/>
            <a:ext cx="11340000" cy="432000"/>
          </a:xfrm>
        </p:spPr>
        <p:txBody>
          <a:bodyPr rtlCol="0"/>
          <a:lstStyle/>
          <a:p>
            <a:pPr rtl="0"/>
            <a:r>
              <a:rPr lang="it-IT" dirty="0"/>
              <a:t>Rilevazione non conformità</a:t>
            </a:r>
          </a:p>
        </p:txBody>
      </p:sp>
      <p:sp>
        <p:nvSpPr>
          <p:cNvPr id="12" name="Rettangolo 11" descr="Blocco in evidenza a sinistra">
            <a:extLst>
              <a:ext uri="{FF2B5EF4-FFF2-40B4-BE49-F238E27FC236}">
                <a16:creationId xmlns:a16="http://schemas.microsoft.com/office/drawing/2014/main" id="{A6BE9BB5-3C98-1454-DCE4-859BFF929C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1799" y="472043"/>
            <a:ext cx="1984175" cy="11482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it-IT" dirty="0"/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F69DD3A7-EF8E-6876-DB49-2ABE48F874B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29</a:t>
            </a:fld>
            <a:endParaRPr lang="it-IT" dirty="0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34ABA520-0818-4E45-AB27-E587EF0CFAE5}"/>
              </a:ext>
            </a:extLst>
          </p:cNvPr>
          <p:cNvSpPr/>
          <p:nvPr/>
        </p:nvSpPr>
        <p:spPr>
          <a:xfrm>
            <a:off x="521368" y="1307432"/>
            <a:ext cx="11534274" cy="978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5E84A16B-DF2D-31C8-C641-1525365D5F07}"/>
              </a:ext>
            </a:extLst>
          </p:cNvPr>
          <p:cNvSpPr/>
          <p:nvPr/>
        </p:nvSpPr>
        <p:spPr>
          <a:xfrm>
            <a:off x="358565" y="1195137"/>
            <a:ext cx="11833435" cy="639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dirty="0">
                <a:ln w="0"/>
                <a:solidFill>
                  <a:schemeClr val="tx1"/>
                </a:solidFill>
              </a:rPr>
              <a:t>Passando ai modelli di computer vision le </a:t>
            </a:r>
            <a:r>
              <a:rPr lang="it-IT" b="1" dirty="0">
                <a:ln w="0"/>
                <a:solidFill>
                  <a:schemeClr val="tx1"/>
                </a:solidFill>
              </a:rPr>
              <a:t>immagini di un macchinario dalle quattro angolazioni</a:t>
            </a:r>
            <a:r>
              <a:rPr lang="it-IT" dirty="0">
                <a:ln w="0"/>
                <a:solidFill>
                  <a:schemeClr val="tx1"/>
                </a:solidFill>
              </a:rPr>
              <a:t>, il modello rileva potenziali non conformità. Nel caso in cui le non conformità siano presenti, mediante la Generative AI si stila una lista di anomalie</a:t>
            </a:r>
          </a:p>
        </p:txBody>
      </p:sp>
      <p:sp>
        <p:nvSpPr>
          <p:cNvPr id="44" name="Freeform: Shape 2">
            <a:extLst>
              <a:ext uri="{FF2B5EF4-FFF2-40B4-BE49-F238E27FC236}">
                <a16:creationId xmlns:a16="http://schemas.microsoft.com/office/drawing/2014/main" id="{C34C7E9C-68D9-FB50-3EC3-D34DF32F75E7}"/>
              </a:ext>
            </a:extLst>
          </p:cNvPr>
          <p:cNvSpPr/>
          <p:nvPr/>
        </p:nvSpPr>
        <p:spPr>
          <a:xfrm>
            <a:off x="1042784" y="3429988"/>
            <a:ext cx="2081795" cy="852781"/>
          </a:xfrm>
          <a:custGeom>
            <a:avLst/>
            <a:gdLst>
              <a:gd name="connsiteX0" fmla="*/ 2282933 w 2715894"/>
              <a:gd name="connsiteY0" fmla="*/ 0 h 1112704"/>
              <a:gd name="connsiteX1" fmla="*/ 2676333 w 2715894"/>
              <a:gd name="connsiteY1" fmla="*/ 162952 h 1112704"/>
              <a:gd name="connsiteX2" fmla="*/ 2715894 w 2715894"/>
              <a:gd name="connsiteY2" fmla="*/ 210900 h 1112704"/>
              <a:gd name="connsiteX3" fmla="*/ 2316818 w 2715894"/>
              <a:gd name="connsiteY3" fmla="*/ 210900 h 1112704"/>
              <a:gd name="connsiteX4" fmla="*/ 2282932 w 2715894"/>
              <a:gd name="connsiteY4" fmla="*/ 207484 h 1112704"/>
              <a:gd name="connsiteX5" fmla="*/ 1934065 w 2715894"/>
              <a:gd name="connsiteY5" fmla="*/ 556351 h 1112704"/>
              <a:gd name="connsiteX6" fmla="*/ 2282932 w 2715894"/>
              <a:gd name="connsiteY6" fmla="*/ 905218 h 1112704"/>
              <a:gd name="connsiteX7" fmla="*/ 2284733 w 2715894"/>
              <a:gd name="connsiteY7" fmla="*/ 905037 h 1112704"/>
              <a:gd name="connsiteX8" fmla="*/ 2284733 w 2715894"/>
              <a:gd name="connsiteY8" fmla="*/ 905219 h 1112704"/>
              <a:gd name="connsiteX9" fmla="*/ 2713077 w 2715894"/>
              <a:gd name="connsiteY9" fmla="*/ 905219 h 1112704"/>
              <a:gd name="connsiteX10" fmla="*/ 2676333 w 2715894"/>
              <a:gd name="connsiteY10" fmla="*/ 949753 h 1112704"/>
              <a:gd name="connsiteX11" fmla="*/ 2282933 w 2715894"/>
              <a:gd name="connsiteY11" fmla="*/ 1112704 h 1112704"/>
              <a:gd name="connsiteX12" fmla="*/ 1737884 w 2715894"/>
              <a:gd name="connsiteY12" fmla="*/ 668477 h 1112704"/>
              <a:gd name="connsiteX13" fmla="*/ 1737132 w 2715894"/>
              <a:gd name="connsiteY13" fmla="*/ 661014 h 1112704"/>
              <a:gd name="connsiteX14" fmla="*/ 229338 w 2715894"/>
              <a:gd name="connsiteY14" fmla="*/ 661014 h 1112704"/>
              <a:gd name="connsiteX15" fmla="*/ 193864 w 2715894"/>
              <a:gd name="connsiteY15" fmla="*/ 684932 h 1112704"/>
              <a:gd name="connsiteX16" fmla="*/ 139546 w 2715894"/>
              <a:gd name="connsiteY16" fmla="*/ 695898 h 1112704"/>
              <a:gd name="connsiteX17" fmla="*/ 0 w 2715894"/>
              <a:gd name="connsiteY17" fmla="*/ 556352 h 1112704"/>
              <a:gd name="connsiteX18" fmla="*/ 139546 w 2715894"/>
              <a:gd name="connsiteY18" fmla="*/ 416806 h 1112704"/>
              <a:gd name="connsiteX19" fmla="*/ 193864 w 2715894"/>
              <a:gd name="connsiteY19" fmla="*/ 427772 h 1112704"/>
              <a:gd name="connsiteX20" fmla="*/ 229343 w 2715894"/>
              <a:gd name="connsiteY20" fmla="*/ 451693 h 1112704"/>
              <a:gd name="connsiteX21" fmla="*/ 1737132 w 2715894"/>
              <a:gd name="connsiteY21" fmla="*/ 451693 h 1112704"/>
              <a:gd name="connsiteX22" fmla="*/ 1737884 w 2715894"/>
              <a:gd name="connsiteY22" fmla="*/ 444228 h 1112704"/>
              <a:gd name="connsiteX23" fmla="*/ 2282933 w 2715894"/>
              <a:gd name="connsiteY23" fmla="*/ 0 h 1112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715894" h="1112704">
                <a:moveTo>
                  <a:pt x="2282933" y="0"/>
                </a:moveTo>
                <a:cubicBezTo>
                  <a:pt x="2436566" y="0"/>
                  <a:pt x="2575654" y="62272"/>
                  <a:pt x="2676333" y="162952"/>
                </a:cubicBezTo>
                <a:lnTo>
                  <a:pt x="2715894" y="210900"/>
                </a:lnTo>
                <a:lnTo>
                  <a:pt x="2316818" y="210900"/>
                </a:lnTo>
                <a:lnTo>
                  <a:pt x="2282932" y="207484"/>
                </a:lnTo>
                <a:cubicBezTo>
                  <a:pt x="2090258" y="207484"/>
                  <a:pt x="1934065" y="363677"/>
                  <a:pt x="1934065" y="556351"/>
                </a:cubicBezTo>
                <a:cubicBezTo>
                  <a:pt x="1934065" y="749025"/>
                  <a:pt x="2090258" y="905218"/>
                  <a:pt x="2282932" y="905218"/>
                </a:cubicBezTo>
                <a:lnTo>
                  <a:pt x="2284733" y="905037"/>
                </a:lnTo>
                <a:lnTo>
                  <a:pt x="2284733" y="905219"/>
                </a:lnTo>
                <a:lnTo>
                  <a:pt x="2713077" y="905219"/>
                </a:lnTo>
                <a:lnTo>
                  <a:pt x="2676333" y="949753"/>
                </a:lnTo>
                <a:cubicBezTo>
                  <a:pt x="2575654" y="1050432"/>
                  <a:pt x="2436566" y="1112704"/>
                  <a:pt x="2282933" y="1112704"/>
                </a:cubicBezTo>
                <a:cubicBezTo>
                  <a:pt x="2014076" y="1112704"/>
                  <a:pt x="1789762" y="921997"/>
                  <a:pt x="1737884" y="668477"/>
                </a:cubicBezTo>
                <a:lnTo>
                  <a:pt x="1737132" y="661014"/>
                </a:lnTo>
                <a:lnTo>
                  <a:pt x="229338" y="661014"/>
                </a:lnTo>
                <a:lnTo>
                  <a:pt x="193864" y="684932"/>
                </a:lnTo>
                <a:cubicBezTo>
                  <a:pt x="177169" y="691993"/>
                  <a:pt x="158813" y="695898"/>
                  <a:pt x="139546" y="695898"/>
                </a:cubicBezTo>
                <a:cubicBezTo>
                  <a:pt x="62477" y="695898"/>
                  <a:pt x="0" y="633421"/>
                  <a:pt x="0" y="556352"/>
                </a:cubicBezTo>
                <a:cubicBezTo>
                  <a:pt x="0" y="479283"/>
                  <a:pt x="62477" y="416806"/>
                  <a:pt x="139546" y="416806"/>
                </a:cubicBezTo>
                <a:cubicBezTo>
                  <a:pt x="158813" y="416806"/>
                  <a:pt x="177169" y="420711"/>
                  <a:pt x="193864" y="427772"/>
                </a:cubicBezTo>
                <a:lnTo>
                  <a:pt x="229343" y="451693"/>
                </a:lnTo>
                <a:lnTo>
                  <a:pt x="1737132" y="451693"/>
                </a:lnTo>
                <a:lnTo>
                  <a:pt x="1737884" y="444228"/>
                </a:lnTo>
                <a:cubicBezTo>
                  <a:pt x="1789762" y="190707"/>
                  <a:pt x="2014076" y="0"/>
                  <a:pt x="2282933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45" name="Freeform: Shape 3">
            <a:extLst>
              <a:ext uri="{FF2B5EF4-FFF2-40B4-BE49-F238E27FC236}">
                <a16:creationId xmlns:a16="http://schemas.microsoft.com/office/drawing/2014/main" id="{B0ABFEC4-5683-F7BE-0A33-7832FEE4A6A1}"/>
              </a:ext>
            </a:extLst>
          </p:cNvPr>
          <p:cNvSpPr/>
          <p:nvPr/>
        </p:nvSpPr>
        <p:spPr>
          <a:xfrm>
            <a:off x="2654366" y="3429988"/>
            <a:ext cx="2081795" cy="852781"/>
          </a:xfrm>
          <a:custGeom>
            <a:avLst/>
            <a:gdLst>
              <a:gd name="connsiteX0" fmla="*/ 2282933 w 2715894"/>
              <a:gd name="connsiteY0" fmla="*/ 0 h 1112704"/>
              <a:gd name="connsiteX1" fmla="*/ 2676333 w 2715894"/>
              <a:gd name="connsiteY1" fmla="*/ 162952 h 1112704"/>
              <a:gd name="connsiteX2" fmla="*/ 2715894 w 2715894"/>
              <a:gd name="connsiteY2" fmla="*/ 210900 h 1112704"/>
              <a:gd name="connsiteX3" fmla="*/ 2316818 w 2715894"/>
              <a:gd name="connsiteY3" fmla="*/ 210900 h 1112704"/>
              <a:gd name="connsiteX4" fmla="*/ 2282932 w 2715894"/>
              <a:gd name="connsiteY4" fmla="*/ 207484 h 1112704"/>
              <a:gd name="connsiteX5" fmla="*/ 1934065 w 2715894"/>
              <a:gd name="connsiteY5" fmla="*/ 556351 h 1112704"/>
              <a:gd name="connsiteX6" fmla="*/ 2282932 w 2715894"/>
              <a:gd name="connsiteY6" fmla="*/ 905218 h 1112704"/>
              <a:gd name="connsiteX7" fmla="*/ 2284733 w 2715894"/>
              <a:gd name="connsiteY7" fmla="*/ 905037 h 1112704"/>
              <a:gd name="connsiteX8" fmla="*/ 2284733 w 2715894"/>
              <a:gd name="connsiteY8" fmla="*/ 905219 h 1112704"/>
              <a:gd name="connsiteX9" fmla="*/ 2713077 w 2715894"/>
              <a:gd name="connsiteY9" fmla="*/ 905219 h 1112704"/>
              <a:gd name="connsiteX10" fmla="*/ 2676333 w 2715894"/>
              <a:gd name="connsiteY10" fmla="*/ 949753 h 1112704"/>
              <a:gd name="connsiteX11" fmla="*/ 2282933 w 2715894"/>
              <a:gd name="connsiteY11" fmla="*/ 1112704 h 1112704"/>
              <a:gd name="connsiteX12" fmla="*/ 1737884 w 2715894"/>
              <a:gd name="connsiteY12" fmla="*/ 668477 h 1112704"/>
              <a:gd name="connsiteX13" fmla="*/ 1737132 w 2715894"/>
              <a:gd name="connsiteY13" fmla="*/ 661014 h 1112704"/>
              <a:gd name="connsiteX14" fmla="*/ 229338 w 2715894"/>
              <a:gd name="connsiteY14" fmla="*/ 661014 h 1112704"/>
              <a:gd name="connsiteX15" fmla="*/ 193864 w 2715894"/>
              <a:gd name="connsiteY15" fmla="*/ 684932 h 1112704"/>
              <a:gd name="connsiteX16" fmla="*/ 139546 w 2715894"/>
              <a:gd name="connsiteY16" fmla="*/ 695898 h 1112704"/>
              <a:gd name="connsiteX17" fmla="*/ 0 w 2715894"/>
              <a:gd name="connsiteY17" fmla="*/ 556352 h 1112704"/>
              <a:gd name="connsiteX18" fmla="*/ 139546 w 2715894"/>
              <a:gd name="connsiteY18" fmla="*/ 416806 h 1112704"/>
              <a:gd name="connsiteX19" fmla="*/ 193864 w 2715894"/>
              <a:gd name="connsiteY19" fmla="*/ 427772 h 1112704"/>
              <a:gd name="connsiteX20" fmla="*/ 229343 w 2715894"/>
              <a:gd name="connsiteY20" fmla="*/ 451693 h 1112704"/>
              <a:gd name="connsiteX21" fmla="*/ 1737132 w 2715894"/>
              <a:gd name="connsiteY21" fmla="*/ 451693 h 1112704"/>
              <a:gd name="connsiteX22" fmla="*/ 1737884 w 2715894"/>
              <a:gd name="connsiteY22" fmla="*/ 444228 h 1112704"/>
              <a:gd name="connsiteX23" fmla="*/ 2282933 w 2715894"/>
              <a:gd name="connsiteY23" fmla="*/ 0 h 1112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715894" h="1112704">
                <a:moveTo>
                  <a:pt x="2282933" y="0"/>
                </a:moveTo>
                <a:cubicBezTo>
                  <a:pt x="2436566" y="0"/>
                  <a:pt x="2575654" y="62272"/>
                  <a:pt x="2676333" y="162952"/>
                </a:cubicBezTo>
                <a:lnTo>
                  <a:pt x="2715894" y="210900"/>
                </a:lnTo>
                <a:lnTo>
                  <a:pt x="2316818" y="210900"/>
                </a:lnTo>
                <a:lnTo>
                  <a:pt x="2282932" y="207484"/>
                </a:lnTo>
                <a:cubicBezTo>
                  <a:pt x="2090258" y="207484"/>
                  <a:pt x="1934065" y="363677"/>
                  <a:pt x="1934065" y="556351"/>
                </a:cubicBezTo>
                <a:cubicBezTo>
                  <a:pt x="1934065" y="749025"/>
                  <a:pt x="2090258" y="905218"/>
                  <a:pt x="2282932" y="905218"/>
                </a:cubicBezTo>
                <a:lnTo>
                  <a:pt x="2284733" y="905037"/>
                </a:lnTo>
                <a:lnTo>
                  <a:pt x="2284733" y="905219"/>
                </a:lnTo>
                <a:lnTo>
                  <a:pt x="2713077" y="905219"/>
                </a:lnTo>
                <a:lnTo>
                  <a:pt x="2676333" y="949753"/>
                </a:lnTo>
                <a:cubicBezTo>
                  <a:pt x="2575654" y="1050432"/>
                  <a:pt x="2436566" y="1112704"/>
                  <a:pt x="2282933" y="1112704"/>
                </a:cubicBezTo>
                <a:cubicBezTo>
                  <a:pt x="2014076" y="1112704"/>
                  <a:pt x="1789762" y="921997"/>
                  <a:pt x="1737884" y="668477"/>
                </a:cubicBezTo>
                <a:lnTo>
                  <a:pt x="1737132" y="661014"/>
                </a:lnTo>
                <a:lnTo>
                  <a:pt x="229338" y="661014"/>
                </a:lnTo>
                <a:lnTo>
                  <a:pt x="193864" y="684932"/>
                </a:lnTo>
                <a:cubicBezTo>
                  <a:pt x="177169" y="691993"/>
                  <a:pt x="158813" y="695898"/>
                  <a:pt x="139546" y="695898"/>
                </a:cubicBezTo>
                <a:cubicBezTo>
                  <a:pt x="62477" y="695898"/>
                  <a:pt x="0" y="633421"/>
                  <a:pt x="0" y="556352"/>
                </a:cubicBezTo>
                <a:cubicBezTo>
                  <a:pt x="0" y="479283"/>
                  <a:pt x="62477" y="416806"/>
                  <a:pt x="139546" y="416806"/>
                </a:cubicBezTo>
                <a:cubicBezTo>
                  <a:pt x="158813" y="416806"/>
                  <a:pt x="177169" y="420711"/>
                  <a:pt x="193864" y="427772"/>
                </a:cubicBezTo>
                <a:lnTo>
                  <a:pt x="229343" y="451693"/>
                </a:lnTo>
                <a:lnTo>
                  <a:pt x="1737132" y="451693"/>
                </a:lnTo>
                <a:lnTo>
                  <a:pt x="1737884" y="444228"/>
                </a:lnTo>
                <a:cubicBezTo>
                  <a:pt x="1789762" y="190707"/>
                  <a:pt x="2014076" y="0"/>
                  <a:pt x="2282933" y="0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46" name="Freeform: Shape 4">
            <a:extLst>
              <a:ext uri="{FF2B5EF4-FFF2-40B4-BE49-F238E27FC236}">
                <a16:creationId xmlns:a16="http://schemas.microsoft.com/office/drawing/2014/main" id="{026A1723-BE2D-191C-A51E-BDE0B42AD319}"/>
              </a:ext>
            </a:extLst>
          </p:cNvPr>
          <p:cNvSpPr/>
          <p:nvPr/>
        </p:nvSpPr>
        <p:spPr>
          <a:xfrm>
            <a:off x="4265948" y="3429988"/>
            <a:ext cx="2081795" cy="852781"/>
          </a:xfrm>
          <a:custGeom>
            <a:avLst/>
            <a:gdLst>
              <a:gd name="connsiteX0" fmla="*/ 2282933 w 2715894"/>
              <a:gd name="connsiteY0" fmla="*/ 0 h 1112704"/>
              <a:gd name="connsiteX1" fmla="*/ 2676333 w 2715894"/>
              <a:gd name="connsiteY1" fmla="*/ 162952 h 1112704"/>
              <a:gd name="connsiteX2" fmla="*/ 2715894 w 2715894"/>
              <a:gd name="connsiteY2" fmla="*/ 210900 h 1112704"/>
              <a:gd name="connsiteX3" fmla="*/ 2316818 w 2715894"/>
              <a:gd name="connsiteY3" fmla="*/ 210900 h 1112704"/>
              <a:gd name="connsiteX4" fmla="*/ 2282932 w 2715894"/>
              <a:gd name="connsiteY4" fmla="*/ 207484 h 1112704"/>
              <a:gd name="connsiteX5" fmla="*/ 1934065 w 2715894"/>
              <a:gd name="connsiteY5" fmla="*/ 556351 h 1112704"/>
              <a:gd name="connsiteX6" fmla="*/ 2282932 w 2715894"/>
              <a:gd name="connsiteY6" fmla="*/ 905218 h 1112704"/>
              <a:gd name="connsiteX7" fmla="*/ 2284733 w 2715894"/>
              <a:gd name="connsiteY7" fmla="*/ 905037 h 1112704"/>
              <a:gd name="connsiteX8" fmla="*/ 2284733 w 2715894"/>
              <a:gd name="connsiteY8" fmla="*/ 905219 h 1112704"/>
              <a:gd name="connsiteX9" fmla="*/ 2713077 w 2715894"/>
              <a:gd name="connsiteY9" fmla="*/ 905219 h 1112704"/>
              <a:gd name="connsiteX10" fmla="*/ 2676333 w 2715894"/>
              <a:gd name="connsiteY10" fmla="*/ 949753 h 1112704"/>
              <a:gd name="connsiteX11" fmla="*/ 2282933 w 2715894"/>
              <a:gd name="connsiteY11" fmla="*/ 1112704 h 1112704"/>
              <a:gd name="connsiteX12" fmla="*/ 1737884 w 2715894"/>
              <a:gd name="connsiteY12" fmla="*/ 668477 h 1112704"/>
              <a:gd name="connsiteX13" fmla="*/ 1737132 w 2715894"/>
              <a:gd name="connsiteY13" fmla="*/ 661014 h 1112704"/>
              <a:gd name="connsiteX14" fmla="*/ 229338 w 2715894"/>
              <a:gd name="connsiteY14" fmla="*/ 661014 h 1112704"/>
              <a:gd name="connsiteX15" fmla="*/ 193864 w 2715894"/>
              <a:gd name="connsiteY15" fmla="*/ 684932 h 1112704"/>
              <a:gd name="connsiteX16" fmla="*/ 139546 w 2715894"/>
              <a:gd name="connsiteY16" fmla="*/ 695898 h 1112704"/>
              <a:gd name="connsiteX17" fmla="*/ 0 w 2715894"/>
              <a:gd name="connsiteY17" fmla="*/ 556352 h 1112704"/>
              <a:gd name="connsiteX18" fmla="*/ 139546 w 2715894"/>
              <a:gd name="connsiteY18" fmla="*/ 416806 h 1112704"/>
              <a:gd name="connsiteX19" fmla="*/ 193864 w 2715894"/>
              <a:gd name="connsiteY19" fmla="*/ 427772 h 1112704"/>
              <a:gd name="connsiteX20" fmla="*/ 229343 w 2715894"/>
              <a:gd name="connsiteY20" fmla="*/ 451693 h 1112704"/>
              <a:gd name="connsiteX21" fmla="*/ 1737132 w 2715894"/>
              <a:gd name="connsiteY21" fmla="*/ 451693 h 1112704"/>
              <a:gd name="connsiteX22" fmla="*/ 1737884 w 2715894"/>
              <a:gd name="connsiteY22" fmla="*/ 444228 h 1112704"/>
              <a:gd name="connsiteX23" fmla="*/ 2282933 w 2715894"/>
              <a:gd name="connsiteY23" fmla="*/ 0 h 1112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715894" h="1112704">
                <a:moveTo>
                  <a:pt x="2282933" y="0"/>
                </a:moveTo>
                <a:cubicBezTo>
                  <a:pt x="2436566" y="0"/>
                  <a:pt x="2575654" y="62272"/>
                  <a:pt x="2676333" y="162952"/>
                </a:cubicBezTo>
                <a:lnTo>
                  <a:pt x="2715894" y="210900"/>
                </a:lnTo>
                <a:lnTo>
                  <a:pt x="2316818" y="210900"/>
                </a:lnTo>
                <a:lnTo>
                  <a:pt x="2282932" y="207484"/>
                </a:lnTo>
                <a:cubicBezTo>
                  <a:pt x="2090258" y="207484"/>
                  <a:pt x="1934065" y="363677"/>
                  <a:pt x="1934065" y="556351"/>
                </a:cubicBezTo>
                <a:cubicBezTo>
                  <a:pt x="1934065" y="749025"/>
                  <a:pt x="2090258" y="905218"/>
                  <a:pt x="2282932" y="905218"/>
                </a:cubicBezTo>
                <a:lnTo>
                  <a:pt x="2284733" y="905037"/>
                </a:lnTo>
                <a:lnTo>
                  <a:pt x="2284733" y="905219"/>
                </a:lnTo>
                <a:lnTo>
                  <a:pt x="2713077" y="905219"/>
                </a:lnTo>
                <a:lnTo>
                  <a:pt x="2676333" y="949753"/>
                </a:lnTo>
                <a:cubicBezTo>
                  <a:pt x="2575654" y="1050432"/>
                  <a:pt x="2436566" y="1112704"/>
                  <a:pt x="2282933" y="1112704"/>
                </a:cubicBezTo>
                <a:cubicBezTo>
                  <a:pt x="2014076" y="1112704"/>
                  <a:pt x="1789762" y="921997"/>
                  <a:pt x="1737884" y="668477"/>
                </a:cubicBezTo>
                <a:lnTo>
                  <a:pt x="1737132" y="661014"/>
                </a:lnTo>
                <a:lnTo>
                  <a:pt x="229338" y="661014"/>
                </a:lnTo>
                <a:lnTo>
                  <a:pt x="193864" y="684932"/>
                </a:lnTo>
                <a:cubicBezTo>
                  <a:pt x="177169" y="691993"/>
                  <a:pt x="158813" y="695898"/>
                  <a:pt x="139546" y="695898"/>
                </a:cubicBezTo>
                <a:cubicBezTo>
                  <a:pt x="62477" y="695898"/>
                  <a:pt x="0" y="633421"/>
                  <a:pt x="0" y="556352"/>
                </a:cubicBezTo>
                <a:cubicBezTo>
                  <a:pt x="0" y="479283"/>
                  <a:pt x="62477" y="416806"/>
                  <a:pt x="139546" y="416806"/>
                </a:cubicBezTo>
                <a:cubicBezTo>
                  <a:pt x="158813" y="416806"/>
                  <a:pt x="177169" y="420711"/>
                  <a:pt x="193864" y="427772"/>
                </a:cubicBezTo>
                <a:lnTo>
                  <a:pt x="229343" y="451693"/>
                </a:lnTo>
                <a:lnTo>
                  <a:pt x="1737132" y="451693"/>
                </a:lnTo>
                <a:lnTo>
                  <a:pt x="1737884" y="444228"/>
                </a:lnTo>
                <a:cubicBezTo>
                  <a:pt x="1789762" y="190707"/>
                  <a:pt x="2014076" y="0"/>
                  <a:pt x="2282933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47" name="Freeform: Shape 5">
            <a:extLst>
              <a:ext uri="{FF2B5EF4-FFF2-40B4-BE49-F238E27FC236}">
                <a16:creationId xmlns:a16="http://schemas.microsoft.com/office/drawing/2014/main" id="{A63F47CC-9D3E-B0BF-D514-372471716DA0}"/>
              </a:ext>
            </a:extLst>
          </p:cNvPr>
          <p:cNvSpPr/>
          <p:nvPr/>
        </p:nvSpPr>
        <p:spPr>
          <a:xfrm>
            <a:off x="5877530" y="3429988"/>
            <a:ext cx="2081795" cy="852781"/>
          </a:xfrm>
          <a:custGeom>
            <a:avLst/>
            <a:gdLst>
              <a:gd name="connsiteX0" fmla="*/ 2282933 w 2715894"/>
              <a:gd name="connsiteY0" fmla="*/ 0 h 1112704"/>
              <a:gd name="connsiteX1" fmla="*/ 2676333 w 2715894"/>
              <a:gd name="connsiteY1" fmla="*/ 162952 h 1112704"/>
              <a:gd name="connsiteX2" fmla="*/ 2715894 w 2715894"/>
              <a:gd name="connsiteY2" fmla="*/ 210900 h 1112704"/>
              <a:gd name="connsiteX3" fmla="*/ 2316818 w 2715894"/>
              <a:gd name="connsiteY3" fmla="*/ 210900 h 1112704"/>
              <a:gd name="connsiteX4" fmla="*/ 2282932 w 2715894"/>
              <a:gd name="connsiteY4" fmla="*/ 207484 h 1112704"/>
              <a:gd name="connsiteX5" fmla="*/ 1934065 w 2715894"/>
              <a:gd name="connsiteY5" fmla="*/ 556351 h 1112704"/>
              <a:gd name="connsiteX6" fmla="*/ 2282932 w 2715894"/>
              <a:gd name="connsiteY6" fmla="*/ 905218 h 1112704"/>
              <a:gd name="connsiteX7" fmla="*/ 2284733 w 2715894"/>
              <a:gd name="connsiteY7" fmla="*/ 905037 h 1112704"/>
              <a:gd name="connsiteX8" fmla="*/ 2284733 w 2715894"/>
              <a:gd name="connsiteY8" fmla="*/ 905219 h 1112704"/>
              <a:gd name="connsiteX9" fmla="*/ 2713077 w 2715894"/>
              <a:gd name="connsiteY9" fmla="*/ 905219 h 1112704"/>
              <a:gd name="connsiteX10" fmla="*/ 2676333 w 2715894"/>
              <a:gd name="connsiteY10" fmla="*/ 949753 h 1112704"/>
              <a:gd name="connsiteX11" fmla="*/ 2282933 w 2715894"/>
              <a:gd name="connsiteY11" fmla="*/ 1112704 h 1112704"/>
              <a:gd name="connsiteX12" fmla="*/ 1737884 w 2715894"/>
              <a:gd name="connsiteY12" fmla="*/ 668477 h 1112704"/>
              <a:gd name="connsiteX13" fmla="*/ 1737132 w 2715894"/>
              <a:gd name="connsiteY13" fmla="*/ 661014 h 1112704"/>
              <a:gd name="connsiteX14" fmla="*/ 229338 w 2715894"/>
              <a:gd name="connsiteY14" fmla="*/ 661014 h 1112704"/>
              <a:gd name="connsiteX15" fmla="*/ 193864 w 2715894"/>
              <a:gd name="connsiteY15" fmla="*/ 684932 h 1112704"/>
              <a:gd name="connsiteX16" fmla="*/ 139546 w 2715894"/>
              <a:gd name="connsiteY16" fmla="*/ 695898 h 1112704"/>
              <a:gd name="connsiteX17" fmla="*/ 0 w 2715894"/>
              <a:gd name="connsiteY17" fmla="*/ 556352 h 1112704"/>
              <a:gd name="connsiteX18" fmla="*/ 139546 w 2715894"/>
              <a:gd name="connsiteY18" fmla="*/ 416806 h 1112704"/>
              <a:gd name="connsiteX19" fmla="*/ 193864 w 2715894"/>
              <a:gd name="connsiteY19" fmla="*/ 427772 h 1112704"/>
              <a:gd name="connsiteX20" fmla="*/ 229343 w 2715894"/>
              <a:gd name="connsiteY20" fmla="*/ 451693 h 1112704"/>
              <a:gd name="connsiteX21" fmla="*/ 1737132 w 2715894"/>
              <a:gd name="connsiteY21" fmla="*/ 451693 h 1112704"/>
              <a:gd name="connsiteX22" fmla="*/ 1737884 w 2715894"/>
              <a:gd name="connsiteY22" fmla="*/ 444228 h 1112704"/>
              <a:gd name="connsiteX23" fmla="*/ 2282933 w 2715894"/>
              <a:gd name="connsiteY23" fmla="*/ 0 h 1112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715894" h="1112704">
                <a:moveTo>
                  <a:pt x="2282933" y="0"/>
                </a:moveTo>
                <a:cubicBezTo>
                  <a:pt x="2436566" y="0"/>
                  <a:pt x="2575654" y="62272"/>
                  <a:pt x="2676333" y="162952"/>
                </a:cubicBezTo>
                <a:lnTo>
                  <a:pt x="2715894" y="210900"/>
                </a:lnTo>
                <a:lnTo>
                  <a:pt x="2316818" y="210900"/>
                </a:lnTo>
                <a:lnTo>
                  <a:pt x="2282932" y="207484"/>
                </a:lnTo>
                <a:cubicBezTo>
                  <a:pt x="2090258" y="207484"/>
                  <a:pt x="1934065" y="363677"/>
                  <a:pt x="1934065" y="556351"/>
                </a:cubicBezTo>
                <a:cubicBezTo>
                  <a:pt x="1934065" y="749025"/>
                  <a:pt x="2090258" y="905218"/>
                  <a:pt x="2282932" y="905218"/>
                </a:cubicBezTo>
                <a:lnTo>
                  <a:pt x="2284733" y="905037"/>
                </a:lnTo>
                <a:lnTo>
                  <a:pt x="2284733" y="905219"/>
                </a:lnTo>
                <a:lnTo>
                  <a:pt x="2713077" y="905219"/>
                </a:lnTo>
                <a:lnTo>
                  <a:pt x="2676333" y="949753"/>
                </a:lnTo>
                <a:cubicBezTo>
                  <a:pt x="2575654" y="1050432"/>
                  <a:pt x="2436566" y="1112704"/>
                  <a:pt x="2282933" y="1112704"/>
                </a:cubicBezTo>
                <a:cubicBezTo>
                  <a:pt x="2014076" y="1112704"/>
                  <a:pt x="1789762" y="921997"/>
                  <a:pt x="1737884" y="668477"/>
                </a:cubicBezTo>
                <a:lnTo>
                  <a:pt x="1737132" y="661014"/>
                </a:lnTo>
                <a:lnTo>
                  <a:pt x="229338" y="661014"/>
                </a:lnTo>
                <a:lnTo>
                  <a:pt x="193864" y="684932"/>
                </a:lnTo>
                <a:cubicBezTo>
                  <a:pt x="177169" y="691993"/>
                  <a:pt x="158813" y="695898"/>
                  <a:pt x="139546" y="695898"/>
                </a:cubicBezTo>
                <a:cubicBezTo>
                  <a:pt x="62477" y="695898"/>
                  <a:pt x="0" y="633421"/>
                  <a:pt x="0" y="556352"/>
                </a:cubicBezTo>
                <a:cubicBezTo>
                  <a:pt x="0" y="479283"/>
                  <a:pt x="62477" y="416806"/>
                  <a:pt x="139546" y="416806"/>
                </a:cubicBezTo>
                <a:cubicBezTo>
                  <a:pt x="158813" y="416806"/>
                  <a:pt x="177169" y="420711"/>
                  <a:pt x="193864" y="427772"/>
                </a:cubicBezTo>
                <a:lnTo>
                  <a:pt x="229343" y="451693"/>
                </a:lnTo>
                <a:lnTo>
                  <a:pt x="1737132" y="451693"/>
                </a:lnTo>
                <a:lnTo>
                  <a:pt x="1737884" y="444228"/>
                </a:lnTo>
                <a:cubicBezTo>
                  <a:pt x="1789762" y="190707"/>
                  <a:pt x="2014076" y="0"/>
                  <a:pt x="228293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48" name="TextBox 6">
            <a:extLst>
              <a:ext uri="{FF2B5EF4-FFF2-40B4-BE49-F238E27FC236}">
                <a16:creationId xmlns:a16="http://schemas.microsoft.com/office/drawing/2014/main" id="{CBBBDAFE-279C-CB7A-B0C8-24073786179F}"/>
              </a:ext>
            </a:extLst>
          </p:cNvPr>
          <p:cNvSpPr txBox="1"/>
          <p:nvPr/>
        </p:nvSpPr>
        <p:spPr>
          <a:xfrm>
            <a:off x="259121" y="2927143"/>
            <a:ext cx="1831578" cy="5975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 err="1"/>
              <a:t>Caricamento</a:t>
            </a:r>
            <a:r>
              <a:rPr lang="en-US" sz="1600" b="1" dirty="0"/>
              <a:t> </a:t>
            </a:r>
            <a:r>
              <a:rPr lang="en-US" sz="1600" b="1" dirty="0" err="1"/>
              <a:t>immagini</a:t>
            </a:r>
            <a:endParaRPr lang="en-US" sz="1600" b="1" dirty="0"/>
          </a:p>
        </p:txBody>
      </p:sp>
      <p:sp>
        <p:nvSpPr>
          <p:cNvPr id="49" name="TextBox 7">
            <a:extLst>
              <a:ext uri="{FF2B5EF4-FFF2-40B4-BE49-F238E27FC236}">
                <a16:creationId xmlns:a16="http://schemas.microsoft.com/office/drawing/2014/main" id="{F1FE9E4E-FD08-8B6C-9EAA-A96E7B63F77B}"/>
              </a:ext>
            </a:extLst>
          </p:cNvPr>
          <p:cNvSpPr txBox="1"/>
          <p:nvPr/>
        </p:nvSpPr>
        <p:spPr>
          <a:xfrm>
            <a:off x="2927064" y="4448950"/>
            <a:ext cx="2993534" cy="5975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 err="1"/>
              <a:t>Utilizzo</a:t>
            </a:r>
            <a:r>
              <a:rPr lang="en-US" sz="1600" b="1" dirty="0"/>
              <a:t> </a:t>
            </a:r>
            <a:r>
              <a:rPr lang="en-US" sz="1600" b="1" dirty="0" err="1"/>
              <a:t>modelli</a:t>
            </a:r>
            <a:r>
              <a:rPr lang="en-US" sz="1600" b="1" dirty="0"/>
              <a:t> di Computer </a:t>
            </a:r>
          </a:p>
          <a:p>
            <a:pPr algn="ctr"/>
            <a:r>
              <a:rPr lang="en-US" sz="1600" b="1" dirty="0"/>
              <a:t>Vision per </a:t>
            </a:r>
            <a:r>
              <a:rPr lang="en-US" sz="1600" b="1" dirty="0" err="1"/>
              <a:t>rilevazione</a:t>
            </a:r>
            <a:r>
              <a:rPr lang="en-US" sz="1600" b="1" dirty="0"/>
              <a:t> </a:t>
            </a:r>
            <a:r>
              <a:rPr lang="en-US" sz="1600" b="1" dirty="0" err="1"/>
              <a:t>anomalie</a:t>
            </a:r>
            <a:endParaRPr lang="en-US" sz="1600" b="1" dirty="0"/>
          </a:p>
        </p:txBody>
      </p:sp>
      <p:sp>
        <p:nvSpPr>
          <p:cNvPr id="50" name="TextBox 8">
            <a:extLst>
              <a:ext uri="{FF2B5EF4-FFF2-40B4-BE49-F238E27FC236}">
                <a16:creationId xmlns:a16="http://schemas.microsoft.com/office/drawing/2014/main" id="{27F4E4E3-10B4-B644-9DFE-80F90ACB5A41}"/>
              </a:ext>
            </a:extLst>
          </p:cNvPr>
          <p:cNvSpPr txBox="1"/>
          <p:nvPr/>
        </p:nvSpPr>
        <p:spPr>
          <a:xfrm>
            <a:off x="5104353" y="2875065"/>
            <a:ext cx="1786094" cy="34595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/>
              <a:t>Passaggio a LLM</a:t>
            </a:r>
          </a:p>
        </p:txBody>
      </p:sp>
      <p:pic>
        <p:nvPicPr>
          <p:cNvPr id="55" name="Immagine 54">
            <a:extLst>
              <a:ext uri="{FF2B5EF4-FFF2-40B4-BE49-F238E27FC236}">
                <a16:creationId xmlns:a16="http://schemas.microsoft.com/office/drawing/2014/main" id="{FACBA801-A3BC-B2F4-45D2-06D594CC06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4439" y="2380733"/>
            <a:ext cx="4019853" cy="3192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4125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B1298-C568-DD93-5236-4477A849C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AE759C9-67A6-657B-D7B2-D4A13DC90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021" y="584400"/>
            <a:ext cx="11340000" cy="432000"/>
          </a:xfrm>
        </p:spPr>
        <p:txBody>
          <a:bodyPr rtlCol="0"/>
          <a:lstStyle/>
          <a:p>
            <a:pPr rtl="0"/>
            <a:r>
              <a:rPr lang="it-IT" dirty="0"/>
              <a:t>Stima Indice di Rischio </a:t>
            </a:r>
          </a:p>
        </p:txBody>
      </p:sp>
      <p:sp>
        <p:nvSpPr>
          <p:cNvPr id="12" name="Rettangolo 11" descr="Blocco in evidenza a sinistra">
            <a:extLst>
              <a:ext uri="{FF2B5EF4-FFF2-40B4-BE49-F238E27FC236}">
                <a16:creationId xmlns:a16="http://schemas.microsoft.com/office/drawing/2014/main" id="{2087C90A-BE37-B02D-6721-60ADB8F212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1799" y="472043"/>
            <a:ext cx="1984175" cy="11482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it-IT" dirty="0"/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66017D30-8AA8-AB16-BB13-077C87D76D5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30</a:t>
            </a:fld>
            <a:endParaRPr lang="it-IT" dirty="0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AB752ABF-1852-A5E4-3CFD-53F2FFC84832}"/>
              </a:ext>
            </a:extLst>
          </p:cNvPr>
          <p:cNvSpPr/>
          <p:nvPr/>
        </p:nvSpPr>
        <p:spPr>
          <a:xfrm>
            <a:off x="521368" y="1307432"/>
            <a:ext cx="11534274" cy="978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B5DF9412-5B7B-5E43-4442-95060351CDDA}"/>
              </a:ext>
            </a:extLst>
          </p:cNvPr>
          <p:cNvSpPr/>
          <p:nvPr/>
        </p:nvSpPr>
        <p:spPr>
          <a:xfrm>
            <a:off x="358565" y="1515979"/>
            <a:ext cx="11833435" cy="639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dirty="0">
                <a:solidFill>
                  <a:schemeClr val="tx1"/>
                </a:solidFill>
              </a:rPr>
              <a:t>Nel caso in cui </a:t>
            </a:r>
            <a:r>
              <a:rPr lang="it-IT" b="1" dirty="0">
                <a:solidFill>
                  <a:schemeClr val="tx1"/>
                </a:solidFill>
              </a:rPr>
              <a:t>NON</a:t>
            </a:r>
            <a:r>
              <a:rPr lang="it-IT" dirty="0">
                <a:solidFill>
                  <a:schemeClr val="tx1"/>
                </a:solidFill>
              </a:rPr>
              <a:t> ci sia il riconoscimento di Non Conformità nel macchinario, gli indici di probabilità e danno saranno pari a </a:t>
            </a:r>
            <a:r>
              <a:rPr lang="it-IT" b="1" dirty="0">
                <a:solidFill>
                  <a:schemeClr val="tx1"/>
                </a:solidFill>
              </a:rPr>
              <a:t>1. </a:t>
            </a:r>
            <a:r>
              <a:rPr lang="it-IT" dirty="0">
                <a:solidFill>
                  <a:schemeClr val="tx1"/>
                </a:solidFill>
              </a:rPr>
              <a:t>Altrimenti si procederà al calcolo di indice di probabilità e danno su base statistica partendo da una elaborazione dei dati di </a:t>
            </a:r>
            <a:r>
              <a:rPr lang="it-IT" b="1" dirty="0">
                <a:solidFill>
                  <a:schemeClr val="tx1"/>
                </a:solidFill>
              </a:rPr>
              <a:t>ISTAT</a:t>
            </a:r>
            <a:r>
              <a:rPr lang="it-IT" dirty="0">
                <a:solidFill>
                  <a:schemeClr val="tx1"/>
                </a:solidFill>
              </a:rPr>
              <a:t> ed </a:t>
            </a:r>
            <a:r>
              <a:rPr lang="it-IT" b="1" dirty="0">
                <a:solidFill>
                  <a:schemeClr val="tx1"/>
                </a:solidFill>
              </a:rPr>
              <a:t>INAIL</a:t>
            </a:r>
          </a:p>
          <a:p>
            <a:pPr algn="just"/>
            <a:endParaRPr lang="it-IT" b="1" dirty="0">
              <a:solidFill>
                <a:schemeClr val="tx1"/>
              </a:solidFill>
            </a:endParaRPr>
          </a:p>
          <a:p>
            <a:pPr algn="just"/>
            <a:endParaRPr lang="it-IT" dirty="0">
              <a:ln w="0"/>
              <a:solidFill>
                <a:schemeClr val="tx1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0F3B0C7-5EA0-31DA-E3CD-F4674FCE84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841" y="2560471"/>
            <a:ext cx="3848298" cy="3245017"/>
          </a:xfrm>
          <a:prstGeom prst="rect">
            <a:avLst/>
          </a:prstGeom>
        </p:spPr>
      </p:pic>
      <p:grpSp>
        <p:nvGrpSpPr>
          <p:cNvPr id="4" name="Gruppo 3">
            <a:extLst>
              <a:ext uri="{FF2B5EF4-FFF2-40B4-BE49-F238E27FC236}">
                <a16:creationId xmlns:a16="http://schemas.microsoft.com/office/drawing/2014/main" id="{B01375DB-15A9-678C-D05B-6BDB440D0A64}"/>
              </a:ext>
            </a:extLst>
          </p:cNvPr>
          <p:cNvGrpSpPr/>
          <p:nvPr/>
        </p:nvGrpSpPr>
        <p:grpSpPr>
          <a:xfrm rot="16200000">
            <a:off x="5614736" y="5053262"/>
            <a:ext cx="770026" cy="1050758"/>
            <a:chOff x="5133474" y="3007895"/>
            <a:chExt cx="986589" cy="1981200"/>
          </a:xfrm>
        </p:grpSpPr>
        <p:sp>
          <p:nvSpPr>
            <p:cNvPr id="5" name="Freccia a gallone 4">
              <a:extLst>
                <a:ext uri="{FF2B5EF4-FFF2-40B4-BE49-F238E27FC236}">
                  <a16:creationId xmlns:a16="http://schemas.microsoft.com/office/drawing/2014/main" id="{585160DE-C1C8-453C-2952-25E55059F39D}"/>
                </a:ext>
              </a:extLst>
            </p:cNvPr>
            <p:cNvSpPr/>
            <p:nvPr/>
          </p:nvSpPr>
          <p:spPr>
            <a:xfrm>
              <a:off x="5133474" y="3007895"/>
              <a:ext cx="561473" cy="1981200"/>
            </a:xfrm>
            <a:prstGeom prst="chevron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  <p:sp>
          <p:nvSpPr>
            <p:cNvPr id="6" name="Freccia a gallone 5">
              <a:extLst>
                <a:ext uri="{FF2B5EF4-FFF2-40B4-BE49-F238E27FC236}">
                  <a16:creationId xmlns:a16="http://schemas.microsoft.com/office/drawing/2014/main" id="{B47529BF-A346-B3CE-2E80-B590D12417F6}"/>
                </a:ext>
              </a:extLst>
            </p:cNvPr>
            <p:cNvSpPr/>
            <p:nvPr/>
          </p:nvSpPr>
          <p:spPr>
            <a:xfrm>
              <a:off x="5438274" y="3120190"/>
              <a:ext cx="497305" cy="1732546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  <p:sp>
          <p:nvSpPr>
            <p:cNvPr id="7" name="Freccia a gallone 6">
              <a:extLst>
                <a:ext uri="{FF2B5EF4-FFF2-40B4-BE49-F238E27FC236}">
                  <a16:creationId xmlns:a16="http://schemas.microsoft.com/office/drawing/2014/main" id="{E98E0D9E-C836-87F3-A84A-75206DFB9D0C}"/>
                </a:ext>
              </a:extLst>
            </p:cNvPr>
            <p:cNvSpPr/>
            <p:nvPr/>
          </p:nvSpPr>
          <p:spPr>
            <a:xfrm>
              <a:off x="5710988" y="3192378"/>
              <a:ext cx="409075" cy="1612231"/>
            </a:xfrm>
            <a:prstGeom prst="chevron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</p:grpSp>
      <p:cxnSp>
        <p:nvCxnSpPr>
          <p:cNvPr id="9" name="Connettore diritto 8">
            <a:extLst>
              <a:ext uri="{FF2B5EF4-FFF2-40B4-BE49-F238E27FC236}">
                <a16:creationId xmlns:a16="http://schemas.microsoft.com/office/drawing/2014/main" id="{D2A6384A-3F0A-CDEA-B5D8-F0EEBA2966BA}"/>
              </a:ext>
            </a:extLst>
          </p:cNvPr>
          <p:cNvCxnSpPr>
            <a:cxnSpLocks/>
          </p:cNvCxnSpPr>
          <p:nvPr/>
        </p:nvCxnSpPr>
        <p:spPr>
          <a:xfrm>
            <a:off x="6986336" y="2924972"/>
            <a:ext cx="0" cy="41178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Elemento grafico 9" descr="Badge 1 con riempimento a tinta unita">
            <a:extLst>
              <a:ext uri="{FF2B5EF4-FFF2-40B4-BE49-F238E27FC236}">
                <a16:creationId xmlns:a16="http://schemas.microsoft.com/office/drawing/2014/main" id="{D4935DF9-2DF3-3031-701E-7880AFC16C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13620" y="2435688"/>
            <a:ext cx="545431" cy="545431"/>
          </a:xfrm>
          <a:prstGeom prst="rect">
            <a:avLst/>
          </a:prstGeom>
        </p:spPr>
      </p:pic>
      <p:pic>
        <p:nvPicPr>
          <p:cNvPr id="11" name="Elemento grafico 10" descr="Badge con riempimento a tinta unita">
            <a:extLst>
              <a:ext uri="{FF2B5EF4-FFF2-40B4-BE49-F238E27FC236}">
                <a16:creationId xmlns:a16="http://schemas.microsoft.com/office/drawing/2014/main" id="{4E194A2A-45B0-5DFC-7C95-0183BD1D79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29663" y="3268574"/>
            <a:ext cx="547200" cy="547200"/>
          </a:xfrm>
          <a:prstGeom prst="rect">
            <a:avLst/>
          </a:prstGeom>
        </p:spPr>
      </p:pic>
      <p:pic>
        <p:nvPicPr>
          <p:cNvPr id="13" name="Elemento grafico 12" descr="Badge 3 con riempimento a tinta unita">
            <a:extLst>
              <a:ext uri="{FF2B5EF4-FFF2-40B4-BE49-F238E27FC236}">
                <a16:creationId xmlns:a16="http://schemas.microsoft.com/office/drawing/2014/main" id="{2D029952-1E26-52B5-FA8D-387D4EDF2E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37684" y="4094743"/>
            <a:ext cx="547200" cy="547200"/>
          </a:xfrm>
          <a:prstGeom prst="rect">
            <a:avLst/>
          </a:prstGeom>
        </p:spPr>
      </p:pic>
      <p:sp>
        <p:nvSpPr>
          <p:cNvPr id="14" name="Rettangolo 13">
            <a:extLst>
              <a:ext uri="{FF2B5EF4-FFF2-40B4-BE49-F238E27FC236}">
                <a16:creationId xmlns:a16="http://schemas.microsoft.com/office/drawing/2014/main" id="{EAC8D0E4-84C9-2477-34B6-1694A0FFDE58}"/>
              </a:ext>
            </a:extLst>
          </p:cNvPr>
          <p:cNvSpPr/>
          <p:nvPr/>
        </p:nvSpPr>
        <p:spPr>
          <a:xfrm>
            <a:off x="7216562" y="2557414"/>
            <a:ext cx="4750847" cy="351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1200" dirty="0">
                <a:solidFill>
                  <a:schemeClr val="tx1"/>
                </a:solidFill>
              </a:rPr>
              <a:t>In caso di non conformità o anomalie di sicurezza sulle macchine l’i</a:t>
            </a:r>
            <a:r>
              <a:rPr lang="it-IT" sz="1200" b="1" dirty="0">
                <a:solidFill>
                  <a:schemeClr val="tx1"/>
                </a:solidFill>
              </a:rPr>
              <a:t>ndice di probabilità e danno sarà 1, </a:t>
            </a:r>
            <a:r>
              <a:rPr lang="it-IT" sz="1200" dirty="0">
                <a:solidFill>
                  <a:schemeClr val="tx1"/>
                </a:solidFill>
              </a:rPr>
              <a:t>quindi </a:t>
            </a:r>
            <a:r>
              <a:rPr lang="it-IT" sz="1200" b="1" dirty="0">
                <a:solidFill>
                  <a:schemeClr val="tx1"/>
                </a:solidFill>
              </a:rPr>
              <a:t>rischio non rilevante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412ACA68-C59D-CDD1-B7E7-72B44ECCD880}"/>
              </a:ext>
            </a:extLst>
          </p:cNvPr>
          <p:cNvSpPr/>
          <p:nvPr/>
        </p:nvSpPr>
        <p:spPr>
          <a:xfrm>
            <a:off x="7256668" y="3359519"/>
            <a:ext cx="4750847" cy="351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1200" dirty="0">
                <a:solidFill>
                  <a:schemeClr val="tx1"/>
                </a:solidFill>
              </a:rPr>
              <a:t>Nel caso di indice di rischio pari a </a:t>
            </a:r>
            <a:r>
              <a:rPr lang="it-IT" sz="1200" b="1" dirty="0">
                <a:solidFill>
                  <a:schemeClr val="tx1"/>
                </a:solidFill>
              </a:rPr>
              <a:t>2</a:t>
            </a:r>
            <a:r>
              <a:rPr lang="it-IT" sz="1200" dirty="0">
                <a:solidFill>
                  <a:schemeClr val="tx1"/>
                </a:solidFill>
              </a:rPr>
              <a:t> </a:t>
            </a:r>
            <a:r>
              <a:rPr lang="it-IT" sz="1200" b="1" dirty="0">
                <a:solidFill>
                  <a:schemeClr val="tx1"/>
                </a:solidFill>
              </a:rPr>
              <a:t>identifichiamo un rischio lieve  </a:t>
            </a:r>
          </a:p>
        </p:txBody>
      </p:sp>
      <p:cxnSp>
        <p:nvCxnSpPr>
          <p:cNvPr id="16" name="Connettore diritto 15">
            <a:extLst>
              <a:ext uri="{FF2B5EF4-FFF2-40B4-BE49-F238E27FC236}">
                <a16:creationId xmlns:a16="http://schemas.microsoft.com/office/drawing/2014/main" id="{8CD24C21-CA43-3732-CD6A-2E8977BC815A}"/>
              </a:ext>
            </a:extLst>
          </p:cNvPr>
          <p:cNvCxnSpPr>
            <a:cxnSpLocks/>
          </p:cNvCxnSpPr>
          <p:nvPr/>
        </p:nvCxnSpPr>
        <p:spPr>
          <a:xfrm>
            <a:off x="6994357" y="3759162"/>
            <a:ext cx="0" cy="41178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ttangolo 16">
            <a:extLst>
              <a:ext uri="{FF2B5EF4-FFF2-40B4-BE49-F238E27FC236}">
                <a16:creationId xmlns:a16="http://schemas.microsoft.com/office/drawing/2014/main" id="{44DC3533-55E5-961D-887A-4E0AA53B6174}"/>
              </a:ext>
            </a:extLst>
          </p:cNvPr>
          <p:cNvSpPr/>
          <p:nvPr/>
        </p:nvSpPr>
        <p:spPr>
          <a:xfrm>
            <a:off x="7288753" y="5132172"/>
            <a:ext cx="4750847" cy="351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1200" dirty="0">
                <a:solidFill>
                  <a:schemeClr val="tx1"/>
                </a:solidFill>
              </a:rPr>
              <a:t>Nel caso di indice di rischio pari a </a:t>
            </a:r>
            <a:r>
              <a:rPr lang="it-IT" sz="1200" b="1" dirty="0">
                <a:solidFill>
                  <a:schemeClr val="tx1"/>
                </a:solidFill>
              </a:rPr>
              <a:t>4</a:t>
            </a:r>
            <a:r>
              <a:rPr lang="it-IT" sz="1200" dirty="0">
                <a:solidFill>
                  <a:schemeClr val="tx1"/>
                </a:solidFill>
              </a:rPr>
              <a:t> </a:t>
            </a:r>
            <a:r>
              <a:rPr lang="it-IT" sz="1200" b="1" dirty="0">
                <a:solidFill>
                  <a:schemeClr val="tx1"/>
                </a:solidFill>
              </a:rPr>
              <a:t>identifichiamo un rischio grave  </a:t>
            </a:r>
          </a:p>
          <a:p>
            <a:pPr algn="just"/>
            <a:endParaRPr lang="it-IT" sz="1200" dirty="0">
              <a:solidFill>
                <a:schemeClr val="tx1"/>
              </a:solidFill>
            </a:endParaRPr>
          </a:p>
        </p:txBody>
      </p:sp>
      <p:cxnSp>
        <p:nvCxnSpPr>
          <p:cNvPr id="18" name="Connettore diritto 17">
            <a:extLst>
              <a:ext uri="{FF2B5EF4-FFF2-40B4-BE49-F238E27FC236}">
                <a16:creationId xmlns:a16="http://schemas.microsoft.com/office/drawing/2014/main" id="{F09ACFD6-0777-FD9C-BF41-D45218BBAAF9}"/>
              </a:ext>
            </a:extLst>
          </p:cNvPr>
          <p:cNvCxnSpPr>
            <a:cxnSpLocks/>
          </p:cNvCxnSpPr>
          <p:nvPr/>
        </p:nvCxnSpPr>
        <p:spPr>
          <a:xfrm>
            <a:off x="7002378" y="4577309"/>
            <a:ext cx="0" cy="41178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Elemento grafico 18" descr="Badge 4 con riempimento a tinta unita">
            <a:extLst>
              <a:ext uri="{FF2B5EF4-FFF2-40B4-BE49-F238E27FC236}">
                <a16:creationId xmlns:a16="http://schemas.microsoft.com/office/drawing/2014/main" id="{A2BEB3E2-C692-608E-C024-CB3E3693C4B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45706" y="4936954"/>
            <a:ext cx="547200" cy="547200"/>
          </a:xfrm>
          <a:prstGeom prst="rect">
            <a:avLst/>
          </a:prstGeom>
        </p:spPr>
      </p:pic>
      <p:sp>
        <p:nvSpPr>
          <p:cNvPr id="20" name="Rettangolo 19">
            <a:extLst>
              <a:ext uri="{FF2B5EF4-FFF2-40B4-BE49-F238E27FC236}">
                <a16:creationId xmlns:a16="http://schemas.microsoft.com/office/drawing/2014/main" id="{FCEBA111-56F9-E4B1-B3D9-495161B85C6C}"/>
              </a:ext>
            </a:extLst>
          </p:cNvPr>
          <p:cNvSpPr/>
          <p:nvPr/>
        </p:nvSpPr>
        <p:spPr>
          <a:xfrm>
            <a:off x="7256668" y="4265897"/>
            <a:ext cx="4750847" cy="351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1200" dirty="0">
                <a:solidFill>
                  <a:schemeClr val="tx1"/>
                </a:solidFill>
              </a:rPr>
              <a:t>Nel caso di indice di rischio pari a </a:t>
            </a:r>
            <a:r>
              <a:rPr lang="it-IT" sz="1200" b="1" dirty="0">
                <a:solidFill>
                  <a:schemeClr val="tx1"/>
                </a:solidFill>
              </a:rPr>
              <a:t>3</a:t>
            </a:r>
            <a:r>
              <a:rPr lang="it-IT" sz="1200" dirty="0">
                <a:solidFill>
                  <a:schemeClr val="tx1"/>
                </a:solidFill>
              </a:rPr>
              <a:t> </a:t>
            </a:r>
            <a:r>
              <a:rPr lang="it-IT" sz="1200" b="1" dirty="0">
                <a:solidFill>
                  <a:schemeClr val="tx1"/>
                </a:solidFill>
              </a:rPr>
              <a:t>identifichiamo un rischio moderato  </a:t>
            </a:r>
          </a:p>
          <a:p>
            <a:pPr algn="just"/>
            <a:endParaRPr lang="it-IT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0345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E89E1-7817-91FB-4834-A6CF25020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F82DD04-49F7-7A1D-C5C3-36C69BA5B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021" y="584400"/>
            <a:ext cx="11340000" cy="432000"/>
          </a:xfrm>
        </p:spPr>
        <p:txBody>
          <a:bodyPr rtlCol="0"/>
          <a:lstStyle/>
          <a:p>
            <a:pPr rtl="0"/>
            <a:r>
              <a:rPr lang="it-IT" dirty="0"/>
              <a:t>La Base Dati 1/2</a:t>
            </a:r>
          </a:p>
        </p:txBody>
      </p:sp>
      <p:sp>
        <p:nvSpPr>
          <p:cNvPr id="12" name="Rettangolo 11" descr="Blocco in evidenza a sinistra">
            <a:extLst>
              <a:ext uri="{FF2B5EF4-FFF2-40B4-BE49-F238E27FC236}">
                <a16:creationId xmlns:a16="http://schemas.microsoft.com/office/drawing/2014/main" id="{4EBD3DEB-B07F-162F-17DA-307C2E5F7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1799" y="472043"/>
            <a:ext cx="1984175" cy="11482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it-IT" dirty="0"/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ABFB851A-61CD-B8CD-986E-28885B0326C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31</a:t>
            </a:fld>
            <a:endParaRPr lang="it-IT" dirty="0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A00BA76B-AF6B-796C-1EB6-A2822BAEA522}"/>
              </a:ext>
            </a:extLst>
          </p:cNvPr>
          <p:cNvSpPr/>
          <p:nvPr/>
        </p:nvSpPr>
        <p:spPr>
          <a:xfrm>
            <a:off x="521368" y="1307432"/>
            <a:ext cx="11534274" cy="978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11667248-E56C-F4E5-D708-BD5E3FD0FDD4}"/>
              </a:ext>
            </a:extLst>
          </p:cNvPr>
          <p:cNvSpPr/>
          <p:nvPr/>
        </p:nvSpPr>
        <p:spPr>
          <a:xfrm>
            <a:off x="358565" y="1515979"/>
            <a:ext cx="11833435" cy="639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1800" i="0" u="none" strike="noStrike" kern="1200" cap="none" spc="0" baseline="0" dirty="0">
                <a:solidFill>
                  <a:srgbClr val="000000"/>
                </a:solidFill>
                <a:uFillTx/>
              </a:rPr>
              <a:t>Partendo dagli Open Data </a:t>
            </a:r>
            <a:r>
              <a:rPr lang="it-IT" sz="1800" i="0" u="none" strike="noStrike" kern="1200" cap="none" spc="0" baseline="0">
                <a:solidFill>
                  <a:srgbClr val="000000"/>
                </a:solidFill>
                <a:uFillTx/>
              </a:rPr>
              <a:t>di Inail </a:t>
            </a:r>
            <a:r>
              <a:rPr lang="it-IT">
                <a:solidFill>
                  <a:srgbClr val="000000"/>
                </a:solidFill>
              </a:rPr>
              <a:t>e </a:t>
            </a:r>
            <a:r>
              <a:rPr lang="it-IT" dirty="0">
                <a:solidFill>
                  <a:srgbClr val="000000"/>
                </a:solidFill>
              </a:rPr>
              <a:t>Istat, si è potuto individuare uno </a:t>
            </a:r>
            <a:r>
              <a:rPr lang="it-IT" b="1" dirty="0">
                <a:solidFill>
                  <a:srgbClr val="000000"/>
                </a:solidFill>
              </a:rPr>
              <a:t>sbilanciamento</a:t>
            </a:r>
            <a:r>
              <a:rPr lang="it-IT" dirty="0">
                <a:solidFill>
                  <a:srgbClr val="000000"/>
                </a:solidFill>
              </a:rPr>
              <a:t> e una base dati che aveva di sicuro bisogno di </a:t>
            </a:r>
            <a:r>
              <a:rPr lang="it-IT" b="1" dirty="0">
                <a:solidFill>
                  <a:srgbClr val="000000"/>
                </a:solidFill>
              </a:rPr>
              <a:t>manipolazione</a:t>
            </a:r>
            <a:r>
              <a:rPr lang="it-IT" dirty="0">
                <a:solidFill>
                  <a:srgbClr val="000000"/>
                </a:solidFill>
              </a:rPr>
              <a:t> e </a:t>
            </a:r>
            <a:r>
              <a:rPr lang="it-IT" b="1" dirty="0">
                <a:solidFill>
                  <a:srgbClr val="000000"/>
                </a:solidFill>
              </a:rPr>
              <a:t>correzione statistica </a:t>
            </a:r>
            <a:r>
              <a:rPr lang="it-IT" dirty="0">
                <a:solidFill>
                  <a:srgbClr val="000000"/>
                </a:solidFill>
              </a:rPr>
              <a:t>prima di procedere con l’applicazione dei modelli. Viene riportato per semplicità un bar-plot di come si presentavano le distribuzioni delle malattie per macro-settori di attività</a:t>
            </a:r>
            <a:endParaRPr lang="it-IT" sz="1800" i="0" u="none" strike="noStrike" kern="1200" cap="none" spc="0" baseline="0" dirty="0">
              <a:solidFill>
                <a:srgbClr val="000000"/>
              </a:solidFill>
              <a:uFillTx/>
            </a:endParaRPr>
          </a:p>
          <a:p>
            <a:pPr algn="just"/>
            <a:endParaRPr lang="it-IT" b="1" dirty="0">
              <a:solidFill>
                <a:schemeClr val="tx1"/>
              </a:solidFill>
            </a:endParaRPr>
          </a:p>
          <a:p>
            <a:pPr algn="just"/>
            <a:endParaRPr lang="it-IT" dirty="0">
              <a:ln w="0"/>
              <a:solidFill>
                <a:schemeClr val="tx1"/>
              </a:solidFill>
            </a:endParaRPr>
          </a:p>
        </p:txBody>
      </p:sp>
      <p:pic>
        <p:nvPicPr>
          <p:cNvPr id="22" name="Immagine 21" descr="Immagine che contiene testo, diagramma, schermata, Diagramma&#10;&#10;Il contenuto generato dall'IA potrebbe non essere corretto.">
            <a:extLst>
              <a:ext uri="{FF2B5EF4-FFF2-40B4-BE49-F238E27FC236}">
                <a16:creationId xmlns:a16="http://schemas.microsoft.com/office/drawing/2014/main" id="{AAA50041-C864-9B8F-FDBF-7C6058D5FD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659" y="2119724"/>
            <a:ext cx="8381331" cy="4190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4950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AA9AEA-D3DA-F992-49F1-41E057F77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tangolo 23">
            <a:extLst>
              <a:ext uri="{FF2B5EF4-FFF2-40B4-BE49-F238E27FC236}">
                <a16:creationId xmlns:a16="http://schemas.microsoft.com/office/drawing/2014/main" id="{BFAC1514-1F45-551F-43AF-9BA2DA149A34}"/>
              </a:ext>
            </a:extLst>
          </p:cNvPr>
          <p:cNvSpPr/>
          <p:nvPr/>
        </p:nvSpPr>
        <p:spPr>
          <a:xfrm>
            <a:off x="475194" y="2421923"/>
            <a:ext cx="7293088" cy="288345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212FFFA-3ACC-E827-31E1-1D5794C75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021" y="584400"/>
            <a:ext cx="11340000" cy="432000"/>
          </a:xfrm>
        </p:spPr>
        <p:txBody>
          <a:bodyPr rtlCol="0"/>
          <a:lstStyle/>
          <a:p>
            <a:pPr rtl="0"/>
            <a:r>
              <a:rPr lang="it-IT" dirty="0"/>
              <a:t>La Base Dati 2/2</a:t>
            </a:r>
          </a:p>
        </p:txBody>
      </p:sp>
      <p:sp>
        <p:nvSpPr>
          <p:cNvPr id="12" name="Rettangolo 11" descr="Blocco in evidenza a sinistra">
            <a:extLst>
              <a:ext uri="{FF2B5EF4-FFF2-40B4-BE49-F238E27FC236}">
                <a16:creationId xmlns:a16="http://schemas.microsoft.com/office/drawing/2014/main" id="{6D37ABC9-148D-B75B-8E4C-B4DE72323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1799" y="472043"/>
            <a:ext cx="1984175" cy="11482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it-IT" dirty="0"/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B3B2D716-3748-0FAB-2EE1-EE324853DE63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32</a:t>
            </a:fld>
            <a:endParaRPr lang="it-IT" dirty="0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5365B101-3DC3-8676-A5FB-09838D007DF0}"/>
              </a:ext>
            </a:extLst>
          </p:cNvPr>
          <p:cNvSpPr/>
          <p:nvPr/>
        </p:nvSpPr>
        <p:spPr>
          <a:xfrm>
            <a:off x="521368" y="1307432"/>
            <a:ext cx="11534274" cy="978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DC643479-CA32-0C20-E4AF-2EF768E66458}"/>
              </a:ext>
            </a:extLst>
          </p:cNvPr>
          <p:cNvSpPr/>
          <p:nvPr/>
        </p:nvSpPr>
        <p:spPr>
          <a:xfrm>
            <a:off x="294396" y="1315453"/>
            <a:ext cx="11833435" cy="639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dirty="0">
                <a:solidFill>
                  <a:srgbClr val="000000"/>
                </a:solidFill>
              </a:rPr>
              <a:t>Sono state implementate delle attività di </a:t>
            </a:r>
            <a:r>
              <a:rPr lang="it-IT" b="1" dirty="0">
                <a:solidFill>
                  <a:srgbClr val="000000"/>
                </a:solidFill>
              </a:rPr>
              <a:t>pulizia</a:t>
            </a:r>
            <a:r>
              <a:rPr lang="it-IT" dirty="0">
                <a:solidFill>
                  <a:srgbClr val="000000"/>
                </a:solidFill>
              </a:rPr>
              <a:t> e </a:t>
            </a:r>
            <a:r>
              <a:rPr lang="it-IT" b="1" dirty="0">
                <a:solidFill>
                  <a:srgbClr val="000000"/>
                </a:solidFill>
              </a:rPr>
              <a:t>strutturazione</a:t>
            </a:r>
            <a:r>
              <a:rPr lang="it-IT" dirty="0">
                <a:solidFill>
                  <a:srgbClr val="000000"/>
                </a:solidFill>
              </a:rPr>
              <a:t> dei dati in modo da avere una </a:t>
            </a:r>
            <a:r>
              <a:rPr lang="it-IT" b="1" dirty="0">
                <a:solidFill>
                  <a:srgbClr val="000000"/>
                </a:solidFill>
              </a:rPr>
              <a:t>coerenza statistica </a:t>
            </a:r>
            <a:r>
              <a:rPr lang="it-IT" dirty="0">
                <a:solidFill>
                  <a:srgbClr val="000000"/>
                </a:solidFill>
              </a:rPr>
              <a:t>significativa.</a:t>
            </a:r>
            <a:endParaRPr lang="it-IT" dirty="0">
              <a:solidFill>
                <a:schemeClr val="tx1"/>
              </a:solidFill>
            </a:endParaRPr>
          </a:p>
          <a:p>
            <a:pPr algn="just"/>
            <a:endParaRPr lang="it-IT" dirty="0">
              <a:ln w="0"/>
              <a:solidFill>
                <a:schemeClr val="tx1"/>
              </a:solidFill>
            </a:endParaRP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A81ACA0B-8EE2-EEFD-778A-945D20979B7F}"/>
              </a:ext>
            </a:extLst>
          </p:cNvPr>
          <p:cNvGrpSpPr/>
          <p:nvPr/>
        </p:nvGrpSpPr>
        <p:grpSpPr>
          <a:xfrm>
            <a:off x="477732" y="2758900"/>
            <a:ext cx="11236537" cy="2848151"/>
            <a:chOff x="2640330" y="2029132"/>
            <a:chExt cx="7216140" cy="3460132"/>
          </a:xfrm>
        </p:grpSpPr>
        <p:sp>
          <p:nvSpPr>
            <p:cNvPr id="4" name="Rectangle 9">
              <a:extLst>
                <a:ext uri="{FF2B5EF4-FFF2-40B4-BE49-F238E27FC236}">
                  <a16:creationId xmlns:a16="http://schemas.microsoft.com/office/drawing/2014/main" id="{6841126A-E673-4AC9-0487-184403CA17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4936" y="2074376"/>
              <a:ext cx="5651534" cy="831583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15">
              <a:extLst>
                <a:ext uri="{FF2B5EF4-FFF2-40B4-BE49-F238E27FC236}">
                  <a16:creationId xmlns:a16="http://schemas.microsoft.com/office/drawing/2014/main" id="{13322DFF-AFEB-B55D-CBC9-7F864DCA32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4935" y="3171408"/>
              <a:ext cx="5651535" cy="831583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21">
              <a:extLst>
                <a:ext uri="{FF2B5EF4-FFF2-40B4-BE49-F238E27FC236}">
                  <a16:creationId xmlns:a16="http://schemas.microsoft.com/office/drawing/2014/main" id="{F908FFFE-2633-FB61-A0A7-E09D28C008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4935" y="4231230"/>
              <a:ext cx="5651535" cy="831583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7" name="Group 35">
              <a:extLst>
                <a:ext uri="{FF2B5EF4-FFF2-40B4-BE49-F238E27FC236}">
                  <a16:creationId xmlns:a16="http://schemas.microsoft.com/office/drawing/2014/main" id="{7BBA43B2-7CF1-DD5E-B88D-DDB477F3DD71}"/>
                </a:ext>
              </a:extLst>
            </p:cNvPr>
            <p:cNvGrpSpPr/>
            <p:nvPr/>
          </p:nvGrpSpPr>
          <p:grpSpPr>
            <a:xfrm>
              <a:off x="2640330" y="2185925"/>
              <a:ext cx="1680583" cy="3303339"/>
              <a:chOff x="4939457" y="1700092"/>
              <a:chExt cx="2050637" cy="3338894"/>
            </a:xfrm>
          </p:grpSpPr>
          <p:sp>
            <p:nvSpPr>
              <p:cNvPr id="19" name="Freeform 5">
                <a:extLst>
                  <a:ext uri="{FF2B5EF4-FFF2-40B4-BE49-F238E27FC236}">
                    <a16:creationId xmlns:a16="http://schemas.microsoft.com/office/drawing/2014/main" id="{5B0A4749-AF14-0616-CA73-7AF33E1C61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9457" y="1700092"/>
                <a:ext cx="2050637" cy="1198425"/>
              </a:xfrm>
              <a:custGeom>
                <a:avLst/>
                <a:gdLst>
                  <a:gd name="T0" fmla="*/ 423 w 423"/>
                  <a:gd name="T1" fmla="*/ 0 h 603"/>
                  <a:gd name="T2" fmla="*/ 423 w 423"/>
                  <a:gd name="T3" fmla="*/ 392 h 603"/>
                  <a:gd name="T4" fmla="*/ 211 w 423"/>
                  <a:gd name="T5" fmla="*/ 603 h 603"/>
                  <a:gd name="T6" fmla="*/ 0 w 423"/>
                  <a:gd name="T7" fmla="*/ 392 h 603"/>
                  <a:gd name="T8" fmla="*/ 0 w 423"/>
                  <a:gd name="T9" fmla="*/ 0 h 603"/>
                  <a:gd name="T10" fmla="*/ 211 w 423"/>
                  <a:gd name="T11" fmla="*/ 211 h 603"/>
                  <a:gd name="T12" fmla="*/ 423 w 423"/>
                  <a:gd name="T13" fmla="*/ 0 h 6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3" h="603">
                    <a:moveTo>
                      <a:pt x="423" y="0"/>
                    </a:moveTo>
                    <a:lnTo>
                      <a:pt x="423" y="392"/>
                    </a:lnTo>
                    <a:lnTo>
                      <a:pt x="211" y="603"/>
                    </a:lnTo>
                    <a:lnTo>
                      <a:pt x="0" y="392"/>
                    </a:lnTo>
                    <a:lnTo>
                      <a:pt x="0" y="0"/>
                    </a:lnTo>
                    <a:lnTo>
                      <a:pt x="211" y="211"/>
                    </a:lnTo>
                    <a:lnTo>
                      <a:pt x="423" y="0"/>
                    </a:lnTo>
                    <a:close/>
                  </a:path>
                </a:pathLst>
              </a:custGeom>
              <a:solidFill>
                <a:srgbClr val="3A5C84">
                  <a:lumMod val="50000"/>
                </a:srgbClr>
              </a:solidFill>
              <a:ln>
                <a:noFill/>
              </a:ln>
            </p:spPr>
            <p:txBody>
              <a:bodyPr vert="horz" wrap="square" lIns="68580" tIns="34290" rIns="68580" bIns="68580" numCol="1" anchor="b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3A5C84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Freeform 11">
                <a:extLst>
                  <a:ext uri="{FF2B5EF4-FFF2-40B4-BE49-F238E27FC236}">
                    <a16:creationId xmlns:a16="http://schemas.microsoft.com/office/drawing/2014/main" id="{5A35131D-7987-7813-6577-73FFA1137A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9457" y="2767345"/>
                <a:ext cx="2050637" cy="1200412"/>
              </a:xfrm>
              <a:custGeom>
                <a:avLst/>
                <a:gdLst>
                  <a:gd name="T0" fmla="*/ 423 w 423"/>
                  <a:gd name="T1" fmla="*/ 0 h 604"/>
                  <a:gd name="T2" fmla="*/ 423 w 423"/>
                  <a:gd name="T3" fmla="*/ 392 h 604"/>
                  <a:gd name="T4" fmla="*/ 211 w 423"/>
                  <a:gd name="T5" fmla="*/ 604 h 604"/>
                  <a:gd name="T6" fmla="*/ 0 w 423"/>
                  <a:gd name="T7" fmla="*/ 392 h 604"/>
                  <a:gd name="T8" fmla="*/ 0 w 423"/>
                  <a:gd name="T9" fmla="*/ 0 h 604"/>
                  <a:gd name="T10" fmla="*/ 211 w 423"/>
                  <a:gd name="T11" fmla="*/ 211 h 604"/>
                  <a:gd name="T12" fmla="*/ 423 w 423"/>
                  <a:gd name="T13" fmla="*/ 0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3" h="604">
                    <a:moveTo>
                      <a:pt x="423" y="0"/>
                    </a:moveTo>
                    <a:lnTo>
                      <a:pt x="423" y="392"/>
                    </a:lnTo>
                    <a:lnTo>
                      <a:pt x="211" y="604"/>
                    </a:lnTo>
                    <a:lnTo>
                      <a:pt x="0" y="392"/>
                    </a:lnTo>
                    <a:lnTo>
                      <a:pt x="0" y="0"/>
                    </a:lnTo>
                    <a:lnTo>
                      <a:pt x="211" y="211"/>
                    </a:lnTo>
                    <a:lnTo>
                      <a:pt x="423" y="0"/>
                    </a:ln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vert="horz" wrap="square" lIns="68580" tIns="34290" rIns="68580" bIns="68580" numCol="1" anchor="b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Freeform 17">
                <a:extLst>
                  <a:ext uri="{FF2B5EF4-FFF2-40B4-BE49-F238E27FC236}">
                    <a16:creationId xmlns:a16="http://schemas.microsoft.com/office/drawing/2014/main" id="{2909FE9A-40B0-633C-71F1-1389C9971E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9457" y="3838574"/>
                <a:ext cx="2050637" cy="1200412"/>
              </a:xfrm>
              <a:custGeom>
                <a:avLst/>
                <a:gdLst>
                  <a:gd name="T0" fmla="*/ 423 w 423"/>
                  <a:gd name="T1" fmla="*/ 0 h 604"/>
                  <a:gd name="T2" fmla="*/ 423 w 423"/>
                  <a:gd name="T3" fmla="*/ 392 h 604"/>
                  <a:gd name="T4" fmla="*/ 211 w 423"/>
                  <a:gd name="T5" fmla="*/ 604 h 604"/>
                  <a:gd name="T6" fmla="*/ 0 w 423"/>
                  <a:gd name="T7" fmla="*/ 392 h 604"/>
                  <a:gd name="T8" fmla="*/ 0 w 423"/>
                  <a:gd name="T9" fmla="*/ 0 h 604"/>
                  <a:gd name="T10" fmla="*/ 211 w 423"/>
                  <a:gd name="T11" fmla="*/ 211 h 604"/>
                  <a:gd name="T12" fmla="*/ 423 w 423"/>
                  <a:gd name="T13" fmla="*/ 0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3" h="604">
                    <a:moveTo>
                      <a:pt x="423" y="0"/>
                    </a:moveTo>
                    <a:lnTo>
                      <a:pt x="423" y="392"/>
                    </a:lnTo>
                    <a:lnTo>
                      <a:pt x="211" y="604"/>
                    </a:lnTo>
                    <a:lnTo>
                      <a:pt x="0" y="392"/>
                    </a:lnTo>
                    <a:lnTo>
                      <a:pt x="0" y="0"/>
                    </a:lnTo>
                    <a:lnTo>
                      <a:pt x="211" y="211"/>
                    </a:lnTo>
                    <a:lnTo>
                      <a:pt x="423" y="0"/>
                    </a:lnTo>
                    <a:close/>
                  </a:path>
                </a:pathLst>
              </a:custGeom>
              <a:solidFill>
                <a:srgbClr val="063951">
                  <a:lumMod val="75000"/>
                  <a:lumOff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68580" numCol="1" anchor="b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CC1E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9" name="TextBox 77">
              <a:extLst>
                <a:ext uri="{FF2B5EF4-FFF2-40B4-BE49-F238E27FC236}">
                  <a16:creationId xmlns:a16="http://schemas.microsoft.com/office/drawing/2014/main" id="{85FFE3B8-4CED-97EC-7947-748BC9317AA3}"/>
                </a:ext>
              </a:extLst>
            </p:cNvPr>
            <p:cNvSpPr txBox="1"/>
            <p:nvPr/>
          </p:nvSpPr>
          <p:spPr>
            <a:xfrm>
              <a:off x="4496730" y="2291742"/>
              <a:ext cx="1680583" cy="44869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Data Cleaning</a:t>
              </a:r>
            </a:p>
          </p:txBody>
        </p:sp>
        <p:sp>
          <p:nvSpPr>
            <p:cNvPr id="10" name="TextBox 78">
              <a:extLst>
                <a:ext uri="{FF2B5EF4-FFF2-40B4-BE49-F238E27FC236}">
                  <a16:creationId xmlns:a16="http://schemas.microsoft.com/office/drawing/2014/main" id="{72EB1FC3-DAEB-6905-2EF1-062CE75C3D2C}"/>
                </a:ext>
              </a:extLst>
            </p:cNvPr>
            <p:cNvSpPr txBox="1"/>
            <p:nvPr/>
          </p:nvSpPr>
          <p:spPr>
            <a:xfrm>
              <a:off x="6177313" y="2138708"/>
              <a:ext cx="3597598" cy="7852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t-IT" sz="1200" dirty="0"/>
                <a:t>È stata effettuata un’attività di </a:t>
              </a:r>
              <a:r>
                <a:rPr lang="it-IT" sz="1200" b="1" dirty="0"/>
                <a:t>data </a:t>
              </a:r>
              <a:r>
                <a:rPr lang="it-IT" sz="1200" b="1" dirty="0" err="1"/>
                <a:t>cleaning</a:t>
              </a:r>
              <a:r>
                <a:rPr lang="it-IT" sz="1200" dirty="0"/>
                <a:t> volta a rimuovere valori mancanti, </a:t>
              </a:r>
              <a:r>
                <a:rPr lang="it-IT" sz="1200" dirty="0" err="1"/>
                <a:t>outlier</a:t>
              </a:r>
              <a:r>
                <a:rPr lang="it-IT" sz="1200" dirty="0"/>
                <a:t> e formattazioni incoerenti, garantendo l’integrità e l’omogeneità del dataset prima dell’analisi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</a:endParaRPr>
            </a:p>
          </p:txBody>
        </p:sp>
        <p:sp>
          <p:nvSpPr>
            <p:cNvPr id="11" name="TextBox 80">
              <a:extLst>
                <a:ext uri="{FF2B5EF4-FFF2-40B4-BE49-F238E27FC236}">
                  <a16:creationId xmlns:a16="http://schemas.microsoft.com/office/drawing/2014/main" id="{7320F168-5C83-4962-12BC-9F2E36BF18B7}"/>
                </a:ext>
              </a:extLst>
            </p:cNvPr>
            <p:cNvSpPr txBox="1"/>
            <p:nvPr/>
          </p:nvSpPr>
          <p:spPr>
            <a:xfrm>
              <a:off x="4496730" y="3347630"/>
              <a:ext cx="1680583" cy="44869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dirty="0" err="1">
                  <a:solidFill>
                    <a:sysClr val="windowText" lastClr="000000"/>
                  </a:solidFill>
                </a:rPr>
                <a:t>Imputazione</a:t>
              </a:r>
              <a:endPara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TextBox 81">
              <a:extLst>
                <a:ext uri="{FF2B5EF4-FFF2-40B4-BE49-F238E27FC236}">
                  <a16:creationId xmlns:a16="http://schemas.microsoft.com/office/drawing/2014/main" id="{57592FA8-E7CA-A733-CC51-26A598EFA717}"/>
                </a:ext>
              </a:extLst>
            </p:cNvPr>
            <p:cNvSpPr txBox="1"/>
            <p:nvPr/>
          </p:nvSpPr>
          <p:spPr>
            <a:xfrm>
              <a:off x="6177312" y="3194595"/>
              <a:ext cx="3619348" cy="7852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t-IT" sz="1200" dirty="0"/>
                <a:t>I valori mancanti sono stati imputati utilizzando tecniche statistiche appropriate, tra modelli basati su distribuzioni condizionate, al fine di preservare la coerenza e la struttura informativa dei dati.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</a:endParaRPr>
            </a:p>
          </p:txBody>
        </p:sp>
        <p:sp>
          <p:nvSpPr>
            <p:cNvPr id="14" name="TextBox 83">
              <a:extLst>
                <a:ext uri="{FF2B5EF4-FFF2-40B4-BE49-F238E27FC236}">
                  <a16:creationId xmlns:a16="http://schemas.microsoft.com/office/drawing/2014/main" id="{036E1D85-3E51-3682-7D56-672777D75C0E}"/>
                </a:ext>
              </a:extLst>
            </p:cNvPr>
            <p:cNvSpPr txBox="1"/>
            <p:nvPr/>
          </p:nvSpPr>
          <p:spPr>
            <a:xfrm>
              <a:off x="4457211" y="4239192"/>
              <a:ext cx="1720101" cy="7852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Identificazione</a:t>
              </a: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Classi di </a:t>
              </a:r>
              <a:r>
                <a:rPr kumimoji="0" lang="en-US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rischio</a:t>
              </a:r>
              <a:endPara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TextBox 84">
              <a:extLst>
                <a:ext uri="{FF2B5EF4-FFF2-40B4-BE49-F238E27FC236}">
                  <a16:creationId xmlns:a16="http://schemas.microsoft.com/office/drawing/2014/main" id="{94F391C6-4E1B-5E6A-38B6-717639B10B68}"/>
                </a:ext>
              </a:extLst>
            </p:cNvPr>
            <p:cNvSpPr txBox="1"/>
            <p:nvPr/>
          </p:nvSpPr>
          <p:spPr>
            <a:xfrm>
              <a:off x="6177312" y="4142242"/>
              <a:ext cx="3657408" cy="100955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t-IT" sz="1200" dirty="0"/>
                <a:t>Sono stati confrontati due approcci per l’identificazione delle classi di rischio: uno basato su </a:t>
              </a:r>
              <a:r>
                <a:rPr lang="it-IT" sz="1200" b="1" dirty="0"/>
                <a:t>KNN con soglie derivate da clustering (K-Means)</a:t>
              </a:r>
              <a:r>
                <a:rPr lang="it-IT" sz="1200" dirty="0"/>
                <a:t> e l’altro su </a:t>
              </a:r>
              <a:r>
                <a:rPr lang="it-IT" sz="1200" b="1" dirty="0"/>
                <a:t>discretizzazione per quantili</a:t>
              </a:r>
              <a:r>
                <a:rPr lang="it-IT" sz="1200" dirty="0"/>
                <a:t>. Quest’ultimo è stato selezionato in quanto garantisce una segmentazione più equilibrata e rappresentativa della distribuzione dei dati.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EA2B78-B4A7-69CC-00CE-9157416B18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0330" y="2029132"/>
              <a:ext cx="1680583" cy="1101102"/>
            </a:xfrm>
            <a:custGeom>
              <a:avLst/>
              <a:gdLst>
                <a:gd name="T0" fmla="*/ 423 w 423"/>
                <a:gd name="T1" fmla="*/ 0 h 603"/>
                <a:gd name="T2" fmla="*/ 423 w 423"/>
                <a:gd name="T3" fmla="*/ 392 h 603"/>
                <a:gd name="T4" fmla="*/ 211 w 423"/>
                <a:gd name="T5" fmla="*/ 603 h 603"/>
                <a:gd name="T6" fmla="*/ 0 w 423"/>
                <a:gd name="T7" fmla="*/ 392 h 603"/>
                <a:gd name="T8" fmla="*/ 0 w 423"/>
                <a:gd name="T9" fmla="*/ 0 h 603"/>
                <a:gd name="T10" fmla="*/ 211 w 423"/>
                <a:gd name="T11" fmla="*/ 211 h 603"/>
                <a:gd name="T12" fmla="*/ 423 w 423"/>
                <a:gd name="T13" fmla="*/ 0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3" h="603">
                  <a:moveTo>
                    <a:pt x="423" y="0"/>
                  </a:moveTo>
                  <a:lnTo>
                    <a:pt x="423" y="392"/>
                  </a:lnTo>
                  <a:lnTo>
                    <a:pt x="211" y="603"/>
                  </a:lnTo>
                  <a:lnTo>
                    <a:pt x="0" y="392"/>
                  </a:lnTo>
                  <a:lnTo>
                    <a:pt x="0" y="0"/>
                  </a:lnTo>
                  <a:lnTo>
                    <a:pt x="211" y="211"/>
                  </a:lnTo>
                  <a:lnTo>
                    <a:pt x="423" y="0"/>
                  </a:lnTo>
                  <a:close/>
                </a:path>
              </a:pathLst>
            </a:custGeom>
            <a:solidFill>
              <a:srgbClr val="063951"/>
            </a:solidFill>
            <a:ln>
              <a:noFill/>
            </a:ln>
          </p:spPr>
          <p:txBody>
            <a:bodyPr vert="horz" wrap="square" lIns="68580" tIns="34290" rIns="68580" bIns="182880" numCol="1" anchor="b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3A5C84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01</a:t>
              </a:r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C2C19A83-A7DD-D1BD-2EC7-9137F14251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0330" y="3146735"/>
              <a:ext cx="1680583" cy="1187629"/>
            </a:xfrm>
            <a:custGeom>
              <a:avLst/>
              <a:gdLst>
                <a:gd name="T0" fmla="*/ 423 w 423"/>
                <a:gd name="T1" fmla="*/ 0 h 604"/>
                <a:gd name="T2" fmla="*/ 423 w 423"/>
                <a:gd name="T3" fmla="*/ 392 h 604"/>
                <a:gd name="T4" fmla="*/ 211 w 423"/>
                <a:gd name="T5" fmla="*/ 604 h 604"/>
                <a:gd name="T6" fmla="*/ 0 w 423"/>
                <a:gd name="T7" fmla="*/ 392 h 604"/>
                <a:gd name="T8" fmla="*/ 0 w 423"/>
                <a:gd name="T9" fmla="*/ 0 h 604"/>
                <a:gd name="T10" fmla="*/ 211 w 423"/>
                <a:gd name="T11" fmla="*/ 211 h 604"/>
                <a:gd name="T12" fmla="*/ 423 w 423"/>
                <a:gd name="T13" fmla="*/ 0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3" h="604">
                  <a:moveTo>
                    <a:pt x="423" y="0"/>
                  </a:moveTo>
                  <a:lnTo>
                    <a:pt x="423" y="392"/>
                  </a:lnTo>
                  <a:lnTo>
                    <a:pt x="211" y="604"/>
                  </a:lnTo>
                  <a:lnTo>
                    <a:pt x="0" y="392"/>
                  </a:lnTo>
                  <a:lnTo>
                    <a:pt x="0" y="0"/>
                  </a:lnTo>
                  <a:lnTo>
                    <a:pt x="211" y="211"/>
                  </a:lnTo>
                  <a:lnTo>
                    <a:pt x="423" y="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68580" tIns="34290" rIns="68580" bIns="182880" numCol="1" anchor="b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02</a:t>
              </a: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C797FFEB-ACE0-28A0-CF02-22BE29D9604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0330" y="4206557"/>
              <a:ext cx="1680583" cy="1266234"/>
            </a:xfrm>
            <a:custGeom>
              <a:avLst/>
              <a:gdLst>
                <a:gd name="T0" fmla="*/ 423 w 423"/>
                <a:gd name="T1" fmla="*/ 0 h 604"/>
                <a:gd name="T2" fmla="*/ 423 w 423"/>
                <a:gd name="T3" fmla="*/ 392 h 604"/>
                <a:gd name="T4" fmla="*/ 211 w 423"/>
                <a:gd name="T5" fmla="*/ 604 h 604"/>
                <a:gd name="T6" fmla="*/ 0 w 423"/>
                <a:gd name="T7" fmla="*/ 392 h 604"/>
                <a:gd name="T8" fmla="*/ 0 w 423"/>
                <a:gd name="T9" fmla="*/ 0 h 604"/>
                <a:gd name="T10" fmla="*/ 211 w 423"/>
                <a:gd name="T11" fmla="*/ 211 h 604"/>
                <a:gd name="T12" fmla="*/ 423 w 423"/>
                <a:gd name="T13" fmla="*/ 0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3" h="604">
                  <a:moveTo>
                    <a:pt x="423" y="0"/>
                  </a:moveTo>
                  <a:lnTo>
                    <a:pt x="423" y="392"/>
                  </a:lnTo>
                  <a:lnTo>
                    <a:pt x="211" y="604"/>
                  </a:lnTo>
                  <a:lnTo>
                    <a:pt x="0" y="392"/>
                  </a:lnTo>
                  <a:lnTo>
                    <a:pt x="0" y="0"/>
                  </a:lnTo>
                  <a:lnTo>
                    <a:pt x="211" y="211"/>
                  </a:lnTo>
                  <a:lnTo>
                    <a:pt x="423" y="0"/>
                  </a:lnTo>
                  <a:close/>
                </a:path>
              </a:pathLst>
            </a:custGeom>
            <a:solidFill>
              <a:srgbClr val="4CC1EF"/>
            </a:solidFill>
            <a:ln>
              <a:noFill/>
            </a:ln>
          </p:spPr>
          <p:txBody>
            <a:bodyPr vert="horz" wrap="square" lIns="68580" tIns="34290" rIns="68580" bIns="182880" numCol="1" anchor="b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CC1E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343383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D4E0F-856F-8B84-F9F4-4A944A1EE4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5D226C5-EFB9-6B4F-3F14-AA1436A12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021" y="584400"/>
            <a:ext cx="11340000" cy="432000"/>
          </a:xfrm>
        </p:spPr>
        <p:txBody>
          <a:bodyPr rtlCol="0"/>
          <a:lstStyle/>
          <a:p>
            <a:pPr rtl="0"/>
            <a:r>
              <a:rPr lang="it-IT" dirty="0"/>
              <a:t>Stesura DVR</a:t>
            </a:r>
          </a:p>
        </p:txBody>
      </p:sp>
      <p:sp>
        <p:nvSpPr>
          <p:cNvPr id="12" name="Rettangolo 11" descr="Blocco in evidenza a sinistra">
            <a:extLst>
              <a:ext uri="{FF2B5EF4-FFF2-40B4-BE49-F238E27FC236}">
                <a16:creationId xmlns:a16="http://schemas.microsoft.com/office/drawing/2014/main" id="{E9D34663-68FD-7867-8531-CD4196D87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1799" y="472043"/>
            <a:ext cx="1984175" cy="11482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it-IT" dirty="0"/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9FA812D9-43C3-4EE7-0F01-BF6F74841592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33</a:t>
            </a:fld>
            <a:endParaRPr lang="it-IT" dirty="0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D40D4851-9414-802A-EACC-B1AE8D80E2B1}"/>
              </a:ext>
            </a:extLst>
          </p:cNvPr>
          <p:cNvSpPr/>
          <p:nvPr/>
        </p:nvSpPr>
        <p:spPr>
          <a:xfrm>
            <a:off x="521368" y="1307432"/>
            <a:ext cx="11534274" cy="978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55128896-BD20-C122-E38A-E61C0097A6A4}"/>
              </a:ext>
            </a:extLst>
          </p:cNvPr>
          <p:cNvSpPr/>
          <p:nvPr/>
        </p:nvSpPr>
        <p:spPr>
          <a:xfrm>
            <a:off x="358565" y="1283368"/>
            <a:ext cx="11833435" cy="639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dirty="0">
                <a:solidFill>
                  <a:schemeClr val="tx1"/>
                </a:solidFill>
              </a:rPr>
              <a:t>Il sistema elabora i dati raccolti (immagini, valutazioni, rischi stimati) e </a:t>
            </a:r>
            <a:r>
              <a:rPr lang="it-IT" b="1" dirty="0">
                <a:solidFill>
                  <a:schemeClr val="tx1"/>
                </a:solidFill>
              </a:rPr>
              <a:t>genera automaticamente un DVR</a:t>
            </a:r>
            <a:r>
              <a:rPr lang="it-IT" dirty="0">
                <a:solidFill>
                  <a:schemeClr val="tx1"/>
                </a:solidFill>
              </a:rPr>
              <a:t> completo, coerente e personalizzato in </a:t>
            </a:r>
            <a:r>
              <a:rPr lang="it-IT" b="1" dirty="0">
                <a:solidFill>
                  <a:schemeClr val="tx1"/>
                </a:solidFill>
              </a:rPr>
              <a:t>formato Word</a:t>
            </a:r>
            <a:r>
              <a:rPr lang="it-IT" dirty="0">
                <a:solidFill>
                  <a:schemeClr val="tx1"/>
                </a:solidFill>
              </a:rPr>
              <a:t>.</a:t>
            </a:r>
            <a:endParaRPr lang="it-IT" b="1" dirty="0">
              <a:solidFill>
                <a:schemeClr val="tx1"/>
              </a:solidFill>
            </a:endParaRPr>
          </a:p>
          <a:p>
            <a:pPr algn="just"/>
            <a:endParaRPr lang="it-IT" dirty="0">
              <a:ln w="0"/>
              <a:solidFill>
                <a:schemeClr val="tx1"/>
              </a:solidFill>
            </a:endParaRPr>
          </a:p>
        </p:txBody>
      </p:sp>
      <p:pic>
        <p:nvPicPr>
          <p:cNvPr id="25" name="Elemento grafico 24" descr="Elenco di controllo contorno">
            <a:extLst>
              <a:ext uri="{FF2B5EF4-FFF2-40B4-BE49-F238E27FC236}">
                <a16:creationId xmlns:a16="http://schemas.microsoft.com/office/drawing/2014/main" id="{669BFBF7-82C5-3D16-18BF-1C8C0A9F77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7830" y="2458453"/>
            <a:ext cx="2855495" cy="2558716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grpSp>
        <p:nvGrpSpPr>
          <p:cNvPr id="26" name="Gruppo 25">
            <a:extLst>
              <a:ext uri="{FF2B5EF4-FFF2-40B4-BE49-F238E27FC236}">
                <a16:creationId xmlns:a16="http://schemas.microsoft.com/office/drawing/2014/main" id="{1FB96C6C-6002-0931-989F-1C46C31A48E0}"/>
              </a:ext>
            </a:extLst>
          </p:cNvPr>
          <p:cNvGrpSpPr/>
          <p:nvPr/>
        </p:nvGrpSpPr>
        <p:grpSpPr>
          <a:xfrm rot="16200000">
            <a:off x="5614736" y="5053262"/>
            <a:ext cx="770026" cy="1050758"/>
            <a:chOff x="5133474" y="3007895"/>
            <a:chExt cx="986589" cy="1981200"/>
          </a:xfrm>
        </p:grpSpPr>
        <p:sp>
          <p:nvSpPr>
            <p:cNvPr id="27" name="Freccia a gallone 26">
              <a:extLst>
                <a:ext uri="{FF2B5EF4-FFF2-40B4-BE49-F238E27FC236}">
                  <a16:creationId xmlns:a16="http://schemas.microsoft.com/office/drawing/2014/main" id="{C1FD5B3A-5425-816D-F1CB-5F130F445871}"/>
                </a:ext>
              </a:extLst>
            </p:cNvPr>
            <p:cNvSpPr/>
            <p:nvPr/>
          </p:nvSpPr>
          <p:spPr>
            <a:xfrm>
              <a:off x="5133474" y="3007895"/>
              <a:ext cx="561473" cy="1981200"/>
            </a:xfrm>
            <a:prstGeom prst="chevron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  <p:sp>
          <p:nvSpPr>
            <p:cNvPr id="28" name="Freccia a gallone 27">
              <a:extLst>
                <a:ext uri="{FF2B5EF4-FFF2-40B4-BE49-F238E27FC236}">
                  <a16:creationId xmlns:a16="http://schemas.microsoft.com/office/drawing/2014/main" id="{B798F08F-12AC-12AB-0294-D654158BF02C}"/>
                </a:ext>
              </a:extLst>
            </p:cNvPr>
            <p:cNvSpPr/>
            <p:nvPr/>
          </p:nvSpPr>
          <p:spPr>
            <a:xfrm>
              <a:off x="5438274" y="3120190"/>
              <a:ext cx="497305" cy="1732546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  <p:sp>
          <p:nvSpPr>
            <p:cNvPr id="29" name="Freccia a gallone 28">
              <a:extLst>
                <a:ext uri="{FF2B5EF4-FFF2-40B4-BE49-F238E27FC236}">
                  <a16:creationId xmlns:a16="http://schemas.microsoft.com/office/drawing/2014/main" id="{784F0421-4404-800B-EA7F-EBA24E14AF7C}"/>
                </a:ext>
              </a:extLst>
            </p:cNvPr>
            <p:cNvSpPr/>
            <p:nvPr/>
          </p:nvSpPr>
          <p:spPr>
            <a:xfrm>
              <a:off x="5710988" y="3192378"/>
              <a:ext cx="409075" cy="1612231"/>
            </a:xfrm>
            <a:prstGeom prst="chevron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</p:grpSp>
      <p:cxnSp>
        <p:nvCxnSpPr>
          <p:cNvPr id="30" name="Connettore diritto 29">
            <a:extLst>
              <a:ext uri="{FF2B5EF4-FFF2-40B4-BE49-F238E27FC236}">
                <a16:creationId xmlns:a16="http://schemas.microsoft.com/office/drawing/2014/main" id="{34201500-5D7A-B092-8E02-D24CA51ADF8D}"/>
              </a:ext>
            </a:extLst>
          </p:cNvPr>
          <p:cNvCxnSpPr>
            <a:cxnSpLocks/>
          </p:cNvCxnSpPr>
          <p:nvPr/>
        </p:nvCxnSpPr>
        <p:spPr>
          <a:xfrm>
            <a:off x="6986336" y="2604132"/>
            <a:ext cx="0" cy="41178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Elemento grafico 30" descr="Badge 1 con riempimento a tinta unita">
            <a:extLst>
              <a:ext uri="{FF2B5EF4-FFF2-40B4-BE49-F238E27FC236}">
                <a16:creationId xmlns:a16="http://schemas.microsoft.com/office/drawing/2014/main" id="{05AE7F06-3C23-FC7C-1447-66D0F0CFCD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13620" y="2114848"/>
            <a:ext cx="545431" cy="545431"/>
          </a:xfrm>
          <a:prstGeom prst="rect">
            <a:avLst/>
          </a:prstGeom>
        </p:spPr>
      </p:pic>
      <p:pic>
        <p:nvPicPr>
          <p:cNvPr id="32" name="Elemento grafico 31" descr="Badge con riempimento a tinta unita">
            <a:extLst>
              <a:ext uri="{FF2B5EF4-FFF2-40B4-BE49-F238E27FC236}">
                <a16:creationId xmlns:a16="http://schemas.microsoft.com/office/drawing/2014/main" id="{EBD632E9-6654-8B53-D0C3-D724402E9C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29663" y="2947734"/>
            <a:ext cx="547200" cy="547200"/>
          </a:xfrm>
          <a:prstGeom prst="rect">
            <a:avLst/>
          </a:prstGeom>
        </p:spPr>
      </p:pic>
      <p:pic>
        <p:nvPicPr>
          <p:cNvPr id="33" name="Elemento grafico 32" descr="Badge 3 con riempimento a tinta unita">
            <a:extLst>
              <a:ext uri="{FF2B5EF4-FFF2-40B4-BE49-F238E27FC236}">
                <a16:creationId xmlns:a16="http://schemas.microsoft.com/office/drawing/2014/main" id="{2EA5B2A3-CEC4-8579-7FA9-29403980BFA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737684" y="3773903"/>
            <a:ext cx="547200" cy="547200"/>
          </a:xfrm>
          <a:prstGeom prst="rect">
            <a:avLst/>
          </a:prstGeom>
        </p:spPr>
      </p:pic>
      <p:sp>
        <p:nvSpPr>
          <p:cNvPr id="34" name="Rettangolo 33">
            <a:extLst>
              <a:ext uri="{FF2B5EF4-FFF2-40B4-BE49-F238E27FC236}">
                <a16:creationId xmlns:a16="http://schemas.microsoft.com/office/drawing/2014/main" id="{E33B9D6E-1BE5-41A3-9157-27E0766E4FB1}"/>
              </a:ext>
            </a:extLst>
          </p:cNvPr>
          <p:cNvSpPr/>
          <p:nvPr/>
        </p:nvSpPr>
        <p:spPr>
          <a:xfrm>
            <a:off x="7216562" y="2236574"/>
            <a:ext cx="4750847" cy="351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1200" dirty="0">
                <a:solidFill>
                  <a:schemeClr val="tx1"/>
                </a:solidFill>
              </a:rPr>
              <a:t>Il DVR viene generato su un </a:t>
            </a:r>
            <a:r>
              <a:rPr lang="it-IT" sz="1200" b="1" dirty="0">
                <a:solidFill>
                  <a:schemeClr val="tx1"/>
                </a:solidFill>
              </a:rPr>
              <a:t>template Word precompilato</a:t>
            </a:r>
            <a:r>
              <a:rPr lang="it-IT" sz="1200" dirty="0">
                <a:solidFill>
                  <a:schemeClr val="tx1"/>
                </a:solidFill>
              </a:rPr>
              <a:t> con sezioni standard: descrizione rischi, valutazioni, misure preventive.</a:t>
            </a:r>
            <a:endParaRPr lang="it-IT" sz="1200" b="1" dirty="0">
              <a:solidFill>
                <a:schemeClr val="tx1"/>
              </a:solidFill>
            </a:endParaRPr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5313490A-F51E-7E52-3FAB-2AA87F26793F}"/>
              </a:ext>
            </a:extLst>
          </p:cNvPr>
          <p:cNvSpPr/>
          <p:nvPr/>
        </p:nvSpPr>
        <p:spPr>
          <a:xfrm>
            <a:off x="7256668" y="3038679"/>
            <a:ext cx="4750847" cy="351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1200" dirty="0">
                <a:solidFill>
                  <a:schemeClr val="tx1"/>
                </a:solidFill>
              </a:rPr>
              <a:t>L’AI redige testi coerenti e professionali (descrizione attività, analisi pericolo, prescrizioni tecniche), adattandosi al contesto.</a:t>
            </a:r>
            <a:endParaRPr lang="it-IT" sz="1200" b="1" dirty="0">
              <a:solidFill>
                <a:schemeClr val="tx1"/>
              </a:solidFill>
            </a:endParaRPr>
          </a:p>
        </p:txBody>
      </p:sp>
      <p:cxnSp>
        <p:nvCxnSpPr>
          <p:cNvPr id="37" name="Connettore diritto 36">
            <a:extLst>
              <a:ext uri="{FF2B5EF4-FFF2-40B4-BE49-F238E27FC236}">
                <a16:creationId xmlns:a16="http://schemas.microsoft.com/office/drawing/2014/main" id="{A2CEFC3D-8F7C-1FAE-D2CF-194D07797B7B}"/>
              </a:ext>
            </a:extLst>
          </p:cNvPr>
          <p:cNvCxnSpPr>
            <a:cxnSpLocks/>
          </p:cNvCxnSpPr>
          <p:nvPr/>
        </p:nvCxnSpPr>
        <p:spPr>
          <a:xfrm>
            <a:off x="6994357" y="3438322"/>
            <a:ext cx="0" cy="41178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ttangolo 37">
            <a:extLst>
              <a:ext uri="{FF2B5EF4-FFF2-40B4-BE49-F238E27FC236}">
                <a16:creationId xmlns:a16="http://schemas.microsoft.com/office/drawing/2014/main" id="{1C94A0A7-8DF4-4CA4-EBF7-D44DCA1C8492}"/>
              </a:ext>
            </a:extLst>
          </p:cNvPr>
          <p:cNvSpPr/>
          <p:nvPr/>
        </p:nvSpPr>
        <p:spPr>
          <a:xfrm>
            <a:off x="7288753" y="4723101"/>
            <a:ext cx="4750847" cy="351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1200" dirty="0">
                <a:solidFill>
                  <a:schemeClr val="tx1"/>
                </a:solidFill>
              </a:rPr>
              <a:t>Il documento viene </a:t>
            </a:r>
            <a:r>
              <a:rPr lang="it-IT" sz="1200" b="1" dirty="0">
                <a:solidFill>
                  <a:schemeClr val="tx1"/>
                </a:solidFill>
              </a:rPr>
              <a:t>esportato</a:t>
            </a:r>
            <a:r>
              <a:rPr lang="it-IT" sz="1200" dirty="0">
                <a:solidFill>
                  <a:schemeClr val="tx1"/>
                </a:solidFill>
              </a:rPr>
              <a:t> in formato Word, </a:t>
            </a:r>
            <a:r>
              <a:rPr lang="it-IT" sz="1200" b="1" dirty="0">
                <a:solidFill>
                  <a:schemeClr val="tx1"/>
                </a:solidFill>
              </a:rPr>
              <a:t>pronto per revisione e firma</a:t>
            </a:r>
            <a:endParaRPr lang="it-IT" sz="1200" dirty="0">
              <a:solidFill>
                <a:schemeClr val="tx1"/>
              </a:solidFill>
            </a:endParaRPr>
          </a:p>
        </p:txBody>
      </p:sp>
      <p:cxnSp>
        <p:nvCxnSpPr>
          <p:cNvPr id="39" name="Connettore diritto 38">
            <a:extLst>
              <a:ext uri="{FF2B5EF4-FFF2-40B4-BE49-F238E27FC236}">
                <a16:creationId xmlns:a16="http://schemas.microsoft.com/office/drawing/2014/main" id="{2471ED20-E507-8B85-8708-98C96C325C8B}"/>
              </a:ext>
            </a:extLst>
          </p:cNvPr>
          <p:cNvCxnSpPr>
            <a:cxnSpLocks/>
          </p:cNvCxnSpPr>
          <p:nvPr/>
        </p:nvCxnSpPr>
        <p:spPr>
          <a:xfrm>
            <a:off x="7002378" y="4256469"/>
            <a:ext cx="0" cy="41178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Elemento grafico 39" descr="Badge 4 con riempimento a tinta unita">
            <a:extLst>
              <a:ext uri="{FF2B5EF4-FFF2-40B4-BE49-F238E27FC236}">
                <a16:creationId xmlns:a16="http://schemas.microsoft.com/office/drawing/2014/main" id="{963EFD6A-24C3-B09B-FF0E-72E3B620D92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745706" y="4616114"/>
            <a:ext cx="547200" cy="547200"/>
          </a:xfrm>
          <a:prstGeom prst="rect">
            <a:avLst/>
          </a:prstGeom>
        </p:spPr>
      </p:pic>
      <p:sp>
        <p:nvSpPr>
          <p:cNvPr id="41" name="Rettangolo 40">
            <a:extLst>
              <a:ext uri="{FF2B5EF4-FFF2-40B4-BE49-F238E27FC236}">
                <a16:creationId xmlns:a16="http://schemas.microsoft.com/office/drawing/2014/main" id="{B78852BD-4E69-78F0-7FF0-1783DEF5FE1C}"/>
              </a:ext>
            </a:extLst>
          </p:cNvPr>
          <p:cNvSpPr/>
          <p:nvPr/>
        </p:nvSpPr>
        <p:spPr>
          <a:xfrm>
            <a:off x="7256668" y="3864847"/>
            <a:ext cx="4750847" cy="351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1200" dirty="0">
                <a:solidFill>
                  <a:schemeClr val="tx1"/>
                </a:solidFill>
              </a:rPr>
              <a:t>Il documento include </a:t>
            </a:r>
            <a:r>
              <a:rPr lang="it-IT" sz="1200" b="1" dirty="0">
                <a:solidFill>
                  <a:schemeClr val="tx1"/>
                </a:solidFill>
              </a:rPr>
              <a:t>immagini, tabelle, grafici</a:t>
            </a:r>
            <a:endParaRPr lang="it-IT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144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B76E0-69B0-72D6-6B66-A09EF25FE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ttangolo con angoli arrotondati 41">
            <a:extLst>
              <a:ext uri="{FF2B5EF4-FFF2-40B4-BE49-F238E27FC236}">
                <a16:creationId xmlns:a16="http://schemas.microsoft.com/office/drawing/2014/main" id="{4B0046EF-09C9-D7BA-A2ED-2F5728249E2C}"/>
              </a:ext>
            </a:extLst>
          </p:cNvPr>
          <p:cNvSpPr/>
          <p:nvPr/>
        </p:nvSpPr>
        <p:spPr>
          <a:xfrm>
            <a:off x="224589" y="1852863"/>
            <a:ext cx="11405937" cy="417094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40" name="Rettangolo con angoli arrotondati 39">
            <a:extLst>
              <a:ext uri="{FF2B5EF4-FFF2-40B4-BE49-F238E27FC236}">
                <a16:creationId xmlns:a16="http://schemas.microsoft.com/office/drawing/2014/main" id="{F6FD24E3-FA3A-726F-04C9-72D55732D421}"/>
              </a:ext>
            </a:extLst>
          </p:cNvPr>
          <p:cNvSpPr/>
          <p:nvPr/>
        </p:nvSpPr>
        <p:spPr>
          <a:xfrm>
            <a:off x="136358" y="1692443"/>
            <a:ext cx="11887199" cy="4580020"/>
          </a:xfrm>
          <a:prstGeom prst="round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86002A2-D831-1231-4C3D-A7949EF47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021" y="584400"/>
            <a:ext cx="11340000" cy="432000"/>
          </a:xfrm>
        </p:spPr>
        <p:txBody>
          <a:bodyPr rtlCol="0"/>
          <a:lstStyle/>
          <a:p>
            <a:pPr rtl="0"/>
            <a:r>
              <a:rPr lang="it-IT" dirty="0"/>
              <a:t>Alcune Funzionalità  </a:t>
            </a:r>
          </a:p>
        </p:txBody>
      </p:sp>
      <p:sp>
        <p:nvSpPr>
          <p:cNvPr id="12" name="Rettangolo 11" descr="Blocco in evidenza a sinistra">
            <a:extLst>
              <a:ext uri="{FF2B5EF4-FFF2-40B4-BE49-F238E27FC236}">
                <a16:creationId xmlns:a16="http://schemas.microsoft.com/office/drawing/2014/main" id="{B9FE31F0-A415-7FD5-D9B8-D1412ABD8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1799" y="472043"/>
            <a:ext cx="1984175" cy="11482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3F9CB783-0DF0-C498-BC68-E480B0903299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B51A1E-902D-48AF-9020-955120F399B6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8936DF9C-A946-310D-605F-1B2EFB93B38D}"/>
              </a:ext>
            </a:extLst>
          </p:cNvPr>
          <p:cNvSpPr/>
          <p:nvPr/>
        </p:nvSpPr>
        <p:spPr>
          <a:xfrm>
            <a:off x="521368" y="1307432"/>
            <a:ext cx="11534274" cy="978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F63A1D9B-F017-9819-8462-39BFB10884D4}"/>
              </a:ext>
            </a:extLst>
          </p:cNvPr>
          <p:cNvSpPr/>
          <p:nvPr/>
        </p:nvSpPr>
        <p:spPr>
          <a:xfrm>
            <a:off x="414711" y="986591"/>
            <a:ext cx="11368215" cy="639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Alcuni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esempi pratici dell’applicativo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in azione: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: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A9D08657-92EC-1E0B-3850-4D4DEB62BACB}"/>
              </a:ext>
            </a:extLst>
          </p:cNvPr>
          <p:cNvGrpSpPr/>
          <p:nvPr/>
        </p:nvGrpSpPr>
        <p:grpSpPr>
          <a:xfrm rot="5400000">
            <a:off x="2735178" y="3521241"/>
            <a:ext cx="449178" cy="2478506"/>
            <a:chOff x="5133474" y="3007895"/>
            <a:chExt cx="986589" cy="1981200"/>
          </a:xfrm>
        </p:grpSpPr>
        <p:sp>
          <p:nvSpPr>
            <p:cNvPr id="6" name="Freccia a gallone 5">
              <a:extLst>
                <a:ext uri="{FF2B5EF4-FFF2-40B4-BE49-F238E27FC236}">
                  <a16:creationId xmlns:a16="http://schemas.microsoft.com/office/drawing/2014/main" id="{B344B142-913C-4323-5A0D-7C884F5DB3AC}"/>
                </a:ext>
              </a:extLst>
            </p:cNvPr>
            <p:cNvSpPr/>
            <p:nvPr/>
          </p:nvSpPr>
          <p:spPr>
            <a:xfrm>
              <a:off x="5133474" y="3007895"/>
              <a:ext cx="561473" cy="1981200"/>
            </a:xfrm>
            <a:prstGeom prst="chevron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" name="Freccia a gallone 6">
              <a:extLst>
                <a:ext uri="{FF2B5EF4-FFF2-40B4-BE49-F238E27FC236}">
                  <a16:creationId xmlns:a16="http://schemas.microsoft.com/office/drawing/2014/main" id="{CB68E4FD-07C0-E541-D5A2-2AC72F3B7CA4}"/>
                </a:ext>
              </a:extLst>
            </p:cNvPr>
            <p:cNvSpPr/>
            <p:nvPr/>
          </p:nvSpPr>
          <p:spPr>
            <a:xfrm>
              <a:off x="5438274" y="3120190"/>
              <a:ext cx="497305" cy="1732546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0" name="Freccia a gallone 19">
              <a:extLst>
                <a:ext uri="{FF2B5EF4-FFF2-40B4-BE49-F238E27FC236}">
                  <a16:creationId xmlns:a16="http://schemas.microsoft.com/office/drawing/2014/main" id="{C674F8A7-CCDE-0A92-CDF2-36C6F670512C}"/>
                </a:ext>
              </a:extLst>
            </p:cNvPr>
            <p:cNvSpPr/>
            <p:nvPr/>
          </p:nvSpPr>
          <p:spPr>
            <a:xfrm>
              <a:off x="5710988" y="3192378"/>
              <a:ext cx="409075" cy="1612231"/>
            </a:xfrm>
            <a:prstGeom prst="chevron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sp>
        <p:nvSpPr>
          <p:cNvPr id="27" name="Titolo 1">
            <a:extLst>
              <a:ext uri="{FF2B5EF4-FFF2-40B4-BE49-F238E27FC236}">
                <a16:creationId xmlns:a16="http://schemas.microsoft.com/office/drawing/2014/main" id="{BDE0F7E2-7633-0B99-F575-BE68BFE87BC5}"/>
              </a:ext>
            </a:extLst>
          </p:cNvPr>
          <p:cNvSpPr txBox="1">
            <a:spLocks/>
          </p:cNvSpPr>
          <p:nvPr/>
        </p:nvSpPr>
        <p:spPr>
          <a:xfrm>
            <a:off x="558474" y="5328354"/>
            <a:ext cx="5216684" cy="42587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-15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ndara"/>
                <a:ea typeface="+mj-ea"/>
                <a:cs typeface="+mj-cs"/>
              </a:rPr>
              <a:t>Nella sezione è possibile individuare l’attività di computer vision.  In questa fase , caricata un’immagine, si identifica la conformità rispetto alla normativa in merito alla sicurezza vigente</a:t>
            </a:r>
          </a:p>
        </p:txBody>
      </p:sp>
      <p:sp>
        <p:nvSpPr>
          <p:cNvPr id="39" name="Titolo 1">
            <a:extLst>
              <a:ext uri="{FF2B5EF4-FFF2-40B4-BE49-F238E27FC236}">
                <a16:creationId xmlns:a16="http://schemas.microsoft.com/office/drawing/2014/main" id="{F405EA3E-21FD-D3DB-B679-10CA5485EA5A}"/>
              </a:ext>
            </a:extLst>
          </p:cNvPr>
          <p:cNvSpPr txBox="1">
            <a:spLocks/>
          </p:cNvSpPr>
          <p:nvPr/>
        </p:nvSpPr>
        <p:spPr>
          <a:xfrm>
            <a:off x="6518116" y="5480753"/>
            <a:ext cx="5040221" cy="42587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-15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ndara"/>
                <a:ea typeface="+mj-ea"/>
                <a:cs typeface="+mj-cs"/>
              </a:rPr>
              <a:t>Una volta processata l’immagine, l’AI generativa identifica in caso di non conformità quali siano le aree sulle quali effettuare interventi migliorativi e data una non conformità delle regole vigenti l’algoritmo probabilistico sviluppato identifica l’indice di rischio e di danno.</a:t>
            </a:r>
          </a:p>
        </p:txBody>
      </p:sp>
      <p:pic>
        <p:nvPicPr>
          <p:cNvPr id="4" name="Immagine 3" descr="Immagine che contiene testo, schermata, Sito Web, software&#10;&#10;Il contenuto generato dall'IA potrebbe non essere corretto.">
            <a:extLst>
              <a:ext uri="{FF2B5EF4-FFF2-40B4-BE49-F238E27FC236}">
                <a16:creationId xmlns:a16="http://schemas.microsoft.com/office/drawing/2014/main" id="{410E5F98-32D3-6B95-C4FA-6C86988B3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827" y="1876928"/>
            <a:ext cx="4458134" cy="2638036"/>
          </a:xfrm>
          <a:prstGeom prst="rect">
            <a:avLst/>
          </a:prstGeom>
        </p:spPr>
      </p:pic>
      <p:pic>
        <p:nvPicPr>
          <p:cNvPr id="13" name="Immagine 12" descr="Immagine che contiene testo, schermata, Carattere, numero&#10;&#10;Il contenuto generato dall'IA potrebbe non essere corretto.">
            <a:extLst>
              <a:ext uri="{FF2B5EF4-FFF2-40B4-BE49-F238E27FC236}">
                <a16:creationId xmlns:a16="http://schemas.microsoft.com/office/drawing/2014/main" id="{A65CCFB0-D830-9A36-7D12-B4459650D5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8842" y="1900867"/>
            <a:ext cx="4356878" cy="2681817"/>
          </a:xfrm>
          <a:prstGeom prst="rect">
            <a:avLst/>
          </a:prstGeom>
        </p:spPr>
      </p:pic>
      <p:grpSp>
        <p:nvGrpSpPr>
          <p:cNvPr id="33" name="Gruppo 32">
            <a:extLst>
              <a:ext uri="{FF2B5EF4-FFF2-40B4-BE49-F238E27FC236}">
                <a16:creationId xmlns:a16="http://schemas.microsoft.com/office/drawing/2014/main" id="{98A5FE5B-0605-206F-61DF-951CF31F1E60}"/>
              </a:ext>
            </a:extLst>
          </p:cNvPr>
          <p:cNvGrpSpPr/>
          <p:nvPr/>
        </p:nvGrpSpPr>
        <p:grpSpPr>
          <a:xfrm rot="5400000">
            <a:off x="8959514" y="3577388"/>
            <a:ext cx="449178" cy="2478506"/>
            <a:chOff x="5133474" y="3007895"/>
            <a:chExt cx="986589" cy="1981200"/>
          </a:xfrm>
        </p:grpSpPr>
        <p:sp>
          <p:nvSpPr>
            <p:cNvPr id="34" name="Freccia a gallone 33">
              <a:extLst>
                <a:ext uri="{FF2B5EF4-FFF2-40B4-BE49-F238E27FC236}">
                  <a16:creationId xmlns:a16="http://schemas.microsoft.com/office/drawing/2014/main" id="{9E3B2F5F-943F-823D-21A0-2657CD509937}"/>
                </a:ext>
              </a:extLst>
            </p:cNvPr>
            <p:cNvSpPr/>
            <p:nvPr/>
          </p:nvSpPr>
          <p:spPr>
            <a:xfrm>
              <a:off x="5133474" y="3007895"/>
              <a:ext cx="561473" cy="1981200"/>
            </a:xfrm>
            <a:prstGeom prst="chevron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5" name="Freccia a gallone 34">
              <a:extLst>
                <a:ext uri="{FF2B5EF4-FFF2-40B4-BE49-F238E27FC236}">
                  <a16:creationId xmlns:a16="http://schemas.microsoft.com/office/drawing/2014/main" id="{BF0D8371-19F9-C586-1683-4C2961AD8CFA}"/>
                </a:ext>
              </a:extLst>
            </p:cNvPr>
            <p:cNvSpPr/>
            <p:nvPr/>
          </p:nvSpPr>
          <p:spPr>
            <a:xfrm>
              <a:off x="5438274" y="3120190"/>
              <a:ext cx="497305" cy="1732546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8" name="Freccia a gallone 37">
              <a:extLst>
                <a:ext uri="{FF2B5EF4-FFF2-40B4-BE49-F238E27FC236}">
                  <a16:creationId xmlns:a16="http://schemas.microsoft.com/office/drawing/2014/main" id="{BA87F3BA-0B58-555D-AFAC-CF3C9E72697E}"/>
                </a:ext>
              </a:extLst>
            </p:cNvPr>
            <p:cNvSpPr/>
            <p:nvPr/>
          </p:nvSpPr>
          <p:spPr>
            <a:xfrm>
              <a:off x="5710988" y="3192378"/>
              <a:ext cx="409075" cy="1612231"/>
            </a:xfrm>
            <a:prstGeom prst="chevron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17744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D839F-7125-9C80-296C-F401F85B4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EA1A080B-6B9D-50D1-ABD3-DAF77DEB2858}"/>
              </a:ext>
            </a:extLst>
          </p:cNvPr>
          <p:cNvSpPr/>
          <p:nvPr/>
        </p:nvSpPr>
        <p:spPr>
          <a:xfrm>
            <a:off x="0" y="5486399"/>
            <a:ext cx="7339263" cy="84221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1. </a:t>
            </a:r>
          </a:p>
        </p:txBody>
      </p:sp>
      <p:sp>
        <p:nvSpPr>
          <p:cNvPr id="26" name="Titolo 2">
            <a:extLst>
              <a:ext uri="{FF2B5EF4-FFF2-40B4-BE49-F238E27FC236}">
                <a16:creationId xmlns:a16="http://schemas.microsoft.com/office/drawing/2014/main" id="{2402A635-3367-BC65-80D7-70907998F8E3}"/>
              </a:ext>
            </a:extLst>
          </p:cNvPr>
          <p:cNvSpPr txBox="1">
            <a:spLocks/>
          </p:cNvSpPr>
          <p:nvPr/>
        </p:nvSpPr>
        <p:spPr>
          <a:xfrm>
            <a:off x="0" y="5562274"/>
            <a:ext cx="7852611" cy="798421"/>
          </a:xfrm>
          <a:prstGeom prst="rect">
            <a:avLst/>
          </a:prstGeo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4800" b="1" kern="12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4000" dirty="0"/>
          </a:p>
        </p:txBody>
      </p:sp>
      <p:cxnSp>
        <p:nvCxnSpPr>
          <p:cNvPr id="25" name="Connettore diritto 24">
            <a:extLst>
              <a:ext uri="{FF2B5EF4-FFF2-40B4-BE49-F238E27FC236}">
                <a16:creationId xmlns:a16="http://schemas.microsoft.com/office/drawing/2014/main" id="{ACB6865E-FE30-DF84-7853-0410F6A807D1}"/>
              </a:ext>
            </a:extLst>
          </p:cNvPr>
          <p:cNvCxnSpPr/>
          <p:nvPr/>
        </p:nvCxnSpPr>
        <p:spPr>
          <a:xfrm>
            <a:off x="272716" y="1556084"/>
            <a:ext cx="0" cy="641684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34F266D-447A-CD4D-FADB-ED196B5EC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it-IT" smtClean="0"/>
              <a:pPr rtl="0"/>
              <a:t>35</a:t>
            </a:fld>
            <a:endParaRPr lang="it-IT" dirty="0"/>
          </a:p>
        </p:txBody>
      </p:sp>
      <p:sp>
        <p:nvSpPr>
          <p:cNvPr id="7" name="Titolo 2">
            <a:extLst>
              <a:ext uri="{FF2B5EF4-FFF2-40B4-BE49-F238E27FC236}">
                <a16:creationId xmlns:a16="http://schemas.microsoft.com/office/drawing/2014/main" id="{F31AFC32-0804-CE41-D46B-382CCCB6B6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369050"/>
          </a:xfrm>
        </p:spPr>
        <p:txBody>
          <a:bodyPr rtlCol="0"/>
          <a:lstStyle/>
          <a:p>
            <a:pPr algn="l" rtl="0">
              <a:lnSpc>
                <a:spcPct val="90000"/>
              </a:lnSpc>
            </a:pPr>
            <a:br>
              <a:rPr lang="it-IT" sz="4400" b="0" dirty="0">
                <a:solidFill>
                  <a:srgbClr val="000000"/>
                </a:solidFill>
              </a:rPr>
            </a:br>
            <a:br>
              <a:rPr lang="it-IT" sz="2000" b="0" dirty="0">
                <a:solidFill>
                  <a:srgbClr val="000000"/>
                </a:solidFill>
              </a:rPr>
            </a:br>
            <a:endParaRPr lang="it-IT" sz="440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9FE5699A-6811-E995-D841-63F8A625DB42}"/>
              </a:ext>
            </a:extLst>
          </p:cNvPr>
          <p:cNvSpPr/>
          <p:nvPr/>
        </p:nvSpPr>
        <p:spPr>
          <a:xfrm>
            <a:off x="256674" y="1050758"/>
            <a:ext cx="11462084" cy="46040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9" name="Immagine 28" descr="Immagine che contiene Viso umano, concerto, persona, microfono&#10;&#10;Il contenuto generato dall'IA potrebbe non essere corretto.">
            <a:extLst>
              <a:ext uri="{FF2B5EF4-FFF2-40B4-BE49-F238E27FC236}">
                <a16:creationId xmlns:a16="http://schemas.microsoft.com/office/drawing/2014/main" id="{BB3D9AB6-ED4B-1BC8-C417-49A85251B4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37540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AAE030DC-56F6-5A61-B7D9-F730F22C4A5D}"/>
              </a:ext>
            </a:extLst>
          </p:cNvPr>
          <p:cNvSpPr/>
          <p:nvPr/>
        </p:nvSpPr>
        <p:spPr>
          <a:xfrm>
            <a:off x="3184358" y="2414337"/>
            <a:ext cx="8823159" cy="17084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4000" b="1" dirty="0">
                <a:latin typeface="+mj-lt"/>
              </a:rPr>
              <a:t> Case Study : Schema </a:t>
            </a:r>
            <a:r>
              <a:rPr lang="it-IT" sz="4000" b="1" dirty="0" err="1">
                <a:latin typeface="+mj-lt"/>
              </a:rPr>
              <a:t>validator</a:t>
            </a:r>
            <a:endParaRPr lang="it-IT" sz="4000" b="1" dirty="0">
              <a:latin typeface="+mj-lt"/>
            </a:endParaRPr>
          </a:p>
        </p:txBody>
      </p:sp>
      <p:pic>
        <p:nvPicPr>
          <p:cNvPr id="4" name="Elemento grafico 3" descr="Badge 7 con riempimento a tinta unita">
            <a:extLst>
              <a:ext uri="{FF2B5EF4-FFF2-40B4-BE49-F238E27FC236}">
                <a16:creationId xmlns:a16="http://schemas.microsoft.com/office/drawing/2014/main" id="{9D60DA5B-A1E6-B64E-323C-CA1F147739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489284" cy="489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3776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5867DA-5EC2-9B92-6216-90CA692F62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53AAC2D-BD86-FAAF-DE77-2CE39F78F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021" y="584400"/>
            <a:ext cx="11340000" cy="432000"/>
          </a:xfrm>
        </p:spPr>
        <p:txBody>
          <a:bodyPr rtlCol="0"/>
          <a:lstStyle/>
          <a:p>
            <a:pPr rtl="0"/>
            <a:r>
              <a:rPr lang="it-IT" dirty="0"/>
              <a:t>Case Study : Il caso Schema </a:t>
            </a:r>
            <a:r>
              <a:rPr lang="it-IT" dirty="0" err="1"/>
              <a:t>Validator</a:t>
            </a:r>
            <a:r>
              <a:rPr lang="it-IT" dirty="0"/>
              <a:t>  </a:t>
            </a:r>
          </a:p>
        </p:txBody>
      </p:sp>
      <p:sp>
        <p:nvSpPr>
          <p:cNvPr id="12" name="Rettangolo 11" descr="Blocco in evidenza a sinistra">
            <a:extLst>
              <a:ext uri="{FF2B5EF4-FFF2-40B4-BE49-F238E27FC236}">
                <a16:creationId xmlns:a16="http://schemas.microsoft.com/office/drawing/2014/main" id="{E3502B89-57A9-5E47-7A99-97AB974B5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1799" y="472043"/>
            <a:ext cx="1984175" cy="11482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it-IT" dirty="0"/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191528E2-1090-D46F-0807-C8543EAD283F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36</a:t>
            </a:fld>
            <a:endParaRPr lang="it-IT" dirty="0"/>
          </a:p>
        </p:txBody>
      </p:sp>
      <p:cxnSp>
        <p:nvCxnSpPr>
          <p:cNvPr id="6" name="Connettore diritto 5" descr="Divisore diapositiva">
            <a:extLst>
              <a:ext uri="{FF2B5EF4-FFF2-40B4-BE49-F238E27FC236}">
                <a16:creationId xmlns:a16="http://schemas.microsoft.com/office/drawing/2014/main" id="{51332A0F-911E-3E98-1393-9C89253407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28211" y="2606842"/>
            <a:ext cx="553452" cy="95450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ttangolo 20">
            <a:extLst>
              <a:ext uri="{FF2B5EF4-FFF2-40B4-BE49-F238E27FC236}">
                <a16:creationId xmlns:a16="http://schemas.microsoft.com/office/drawing/2014/main" id="{CB91F92A-0917-F0D7-2081-1A5D60B2E012}"/>
              </a:ext>
            </a:extLst>
          </p:cNvPr>
          <p:cNvSpPr/>
          <p:nvPr/>
        </p:nvSpPr>
        <p:spPr>
          <a:xfrm>
            <a:off x="521368" y="1307432"/>
            <a:ext cx="11534274" cy="978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74F95E43-2DAC-D95A-7C18-3AEFC839F446}"/>
              </a:ext>
            </a:extLst>
          </p:cNvPr>
          <p:cNvSpPr/>
          <p:nvPr/>
        </p:nvSpPr>
        <p:spPr>
          <a:xfrm>
            <a:off x="414711" y="1227221"/>
            <a:ext cx="11833435" cy="639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dirty="0">
                <a:ln w="0"/>
                <a:solidFill>
                  <a:schemeClr val="tx1"/>
                </a:solidFill>
              </a:rPr>
              <a:t>È stato sviluppato un sistema di </a:t>
            </a:r>
            <a:r>
              <a:rPr lang="it-IT" b="1" dirty="0" err="1">
                <a:ln w="0"/>
                <a:solidFill>
                  <a:schemeClr val="tx1"/>
                </a:solidFill>
              </a:rPr>
              <a:t>Document</a:t>
            </a:r>
            <a:r>
              <a:rPr lang="it-IT" b="1" dirty="0">
                <a:ln w="0"/>
                <a:solidFill>
                  <a:schemeClr val="tx1"/>
                </a:solidFill>
              </a:rPr>
              <a:t> Intelligence </a:t>
            </a:r>
            <a:r>
              <a:rPr lang="it-IT" dirty="0">
                <a:ln w="0"/>
                <a:solidFill>
                  <a:schemeClr val="tx1"/>
                </a:solidFill>
              </a:rPr>
              <a:t>dedicato alla </a:t>
            </a:r>
            <a:r>
              <a:rPr lang="it-IT" b="1" dirty="0">
                <a:ln w="0"/>
                <a:solidFill>
                  <a:schemeClr val="tx1"/>
                </a:solidFill>
              </a:rPr>
              <a:t>verifica automatica </a:t>
            </a:r>
            <a:r>
              <a:rPr lang="it-IT" dirty="0">
                <a:ln w="0"/>
                <a:solidFill>
                  <a:schemeClr val="tx1"/>
                </a:solidFill>
              </a:rPr>
              <a:t>dei documenti di audit. L’obiettivo è supportare il revisore nel </a:t>
            </a:r>
            <a:r>
              <a:rPr lang="it-IT" b="1" dirty="0">
                <a:ln w="0"/>
                <a:solidFill>
                  <a:schemeClr val="tx1"/>
                </a:solidFill>
              </a:rPr>
              <a:t>controllo</a:t>
            </a:r>
            <a:r>
              <a:rPr lang="it-IT" dirty="0">
                <a:ln w="0"/>
                <a:solidFill>
                  <a:schemeClr val="tx1"/>
                </a:solidFill>
              </a:rPr>
              <a:t> dei contenuti, nel </a:t>
            </a:r>
            <a:r>
              <a:rPr lang="it-IT" b="1" dirty="0">
                <a:ln w="0"/>
                <a:solidFill>
                  <a:schemeClr val="tx1"/>
                </a:solidFill>
              </a:rPr>
              <a:t>confronto</a:t>
            </a:r>
            <a:r>
              <a:rPr lang="it-IT" dirty="0">
                <a:ln w="0"/>
                <a:solidFill>
                  <a:schemeClr val="tx1"/>
                </a:solidFill>
              </a:rPr>
              <a:t> con i requisiti normativi e nella redazione coerente dei moduli. </a:t>
            </a:r>
          </a:p>
        </p:txBody>
      </p:sp>
      <p:sp>
        <p:nvSpPr>
          <p:cNvPr id="3" name="Rectangle: Rounded Corners 3">
            <a:extLst>
              <a:ext uri="{FF2B5EF4-FFF2-40B4-BE49-F238E27FC236}">
                <a16:creationId xmlns:a16="http://schemas.microsoft.com/office/drawing/2014/main" id="{C56F712C-F76F-94A6-AA69-54335F543DE5}"/>
              </a:ext>
            </a:extLst>
          </p:cNvPr>
          <p:cNvSpPr/>
          <p:nvPr/>
        </p:nvSpPr>
        <p:spPr>
          <a:xfrm>
            <a:off x="3074703" y="4951162"/>
            <a:ext cx="1931670" cy="916334"/>
          </a:xfrm>
          <a:prstGeom prst="roundRect">
            <a:avLst>
              <a:gd name="adj" fmla="val 26193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sp>
        <p:nvSpPr>
          <p:cNvPr id="4" name="Rectangle: Rounded Corners 4">
            <a:extLst>
              <a:ext uri="{FF2B5EF4-FFF2-40B4-BE49-F238E27FC236}">
                <a16:creationId xmlns:a16="http://schemas.microsoft.com/office/drawing/2014/main" id="{D28B51E4-3019-0D43-855A-FF6423F86041}"/>
              </a:ext>
            </a:extLst>
          </p:cNvPr>
          <p:cNvSpPr/>
          <p:nvPr/>
        </p:nvSpPr>
        <p:spPr>
          <a:xfrm>
            <a:off x="3211863" y="2386168"/>
            <a:ext cx="1657350" cy="3344169"/>
          </a:xfrm>
          <a:prstGeom prst="roundRect">
            <a:avLst>
              <a:gd name="adj" fmla="val 956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B7CF9A-14CA-1308-308F-8ADB409D5A7D}"/>
              </a:ext>
            </a:extLst>
          </p:cNvPr>
          <p:cNvSpPr txBox="1"/>
          <p:nvPr/>
        </p:nvSpPr>
        <p:spPr>
          <a:xfrm>
            <a:off x="3349023" y="2590021"/>
            <a:ext cx="1383030" cy="132343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/>
              <a:t> </a:t>
            </a:r>
          </a:p>
          <a:p>
            <a:pPr algn="ctr"/>
            <a:r>
              <a:rPr lang="en-US" sz="2000" b="1" dirty="0" err="1"/>
              <a:t>Formazione</a:t>
            </a:r>
            <a:r>
              <a:rPr lang="en-US" sz="2000" b="1" dirty="0"/>
              <a:t> </a:t>
            </a:r>
            <a:r>
              <a:rPr lang="en-US" sz="2000" b="1" dirty="0" err="1"/>
              <a:t>Riferimenti</a:t>
            </a:r>
            <a:r>
              <a:rPr lang="en-US" sz="2000" b="1" dirty="0"/>
              <a:t> </a:t>
            </a:r>
            <a:r>
              <a:rPr lang="en-US" sz="2000" b="1" dirty="0" err="1"/>
              <a:t>Normativi</a:t>
            </a:r>
            <a:endParaRPr lang="en-US" sz="2000" b="1" dirty="0"/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5245AADF-1190-FF4A-4687-F95755F68BFE}"/>
              </a:ext>
            </a:extLst>
          </p:cNvPr>
          <p:cNvSpPr txBox="1"/>
          <p:nvPr/>
        </p:nvSpPr>
        <p:spPr>
          <a:xfrm>
            <a:off x="3349023" y="3943807"/>
            <a:ext cx="1383030" cy="181588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600" dirty="0"/>
              <a:t>L’AI apprende le </a:t>
            </a:r>
            <a:r>
              <a:rPr lang="it-IT" sz="1600" b="1" dirty="0"/>
              <a:t>strutture attese </a:t>
            </a:r>
            <a:r>
              <a:rPr lang="it-IT" sz="1600" dirty="0"/>
              <a:t>sulla base degli standard </a:t>
            </a:r>
          </a:p>
          <a:p>
            <a:pPr algn="ctr"/>
            <a:r>
              <a:rPr lang="it-IT" sz="1600" dirty="0"/>
              <a:t>(ISO, checklist)</a:t>
            </a:r>
          </a:p>
          <a:p>
            <a:pPr algn="ctr"/>
            <a:endParaRPr lang="en-US" sz="1600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0" name="Straight Connector 8">
            <a:extLst>
              <a:ext uri="{FF2B5EF4-FFF2-40B4-BE49-F238E27FC236}">
                <a16:creationId xmlns:a16="http://schemas.microsoft.com/office/drawing/2014/main" id="{DEF90A0B-F60F-A064-6D8C-9C44E298EF6C}"/>
              </a:ext>
            </a:extLst>
          </p:cNvPr>
          <p:cNvCxnSpPr>
            <a:cxnSpLocks/>
          </p:cNvCxnSpPr>
          <p:nvPr/>
        </p:nvCxnSpPr>
        <p:spPr>
          <a:xfrm>
            <a:off x="3349023" y="3928634"/>
            <a:ext cx="1383030" cy="0"/>
          </a:xfrm>
          <a:prstGeom prst="line">
            <a:avLst/>
          </a:prstGeom>
          <a:ln w="19050" cap="rnd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C0F90A8-721C-2A2B-BA34-4054FF8B1EA8}"/>
              </a:ext>
            </a:extLst>
          </p:cNvPr>
          <p:cNvSpPr/>
          <p:nvPr/>
        </p:nvSpPr>
        <p:spPr>
          <a:xfrm>
            <a:off x="5194333" y="4951162"/>
            <a:ext cx="1931670" cy="916334"/>
          </a:xfrm>
          <a:prstGeom prst="roundRect">
            <a:avLst>
              <a:gd name="adj" fmla="val 26193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sp>
        <p:nvSpPr>
          <p:cNvPr id="13" name="Rectangle: Rounded Corners 11">
            <a:extLst>
              <a:ext uri="{FF2B5EF4-FFF2-40B4-BE49-F238E27FC236}">
                <a16:creationId xmlns:a16="http://schemas.microsoft.com/office/drawing/2014/main" id="{C55A272A-2D66-C0AA-2AF7-43FA3BC79616}"/>
              </a:ext>
            </a:extLst>
          </p:cNvPr>
          <p:cNvSpPr/>
          <p:nvPr/>
        </p:nvSpPr>
        <p:spPr>
          <a:xfrm>
            <a:off x="5331493" y="2386168"/>
            <a:ext cx="1657350" cy="3344169"/>
          </a:xfrm>
          <a:prstGeom prst="roundRect">
            <a:avLst>
              <a:gd name="adj" fmla="val 956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DC4FCC13-8A3B-75B4-7CDC-545FD47BFD26}"/>
              </a:ext>
            </a:extLst>
          </p:cNvPr>
          <p:cNvSpPr txBox="1"/>
          <p:nvPr/>
        </p:nvSpPr>
        <p:spPr>
          <a:xfrm>
            <a:off x="5468653" y="2873734"/>
            <a:ext cx="1383030" cy="1015663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 err="1"/>
              <a:t>Analisi</a:t>
            </a:r>
            <a:r>
              <a:rPr lang="en-US" sz="2000" b="1" dirty="0"/>
              <a:t> </a:t>
            </a:r>
            <a:r>
              <a:rPr lang="en-US" sz="2000" b="1" dirty="0" err="1"/>
              <a:t>automatica</a:t>
            </a:r>
            <a:r>
              <a:rPr lang="en-US" sz="2000" b="1" dirty="0"/>
              <a:t> </a:t>
            </a:r>
            <a:r>
              <a:rPr lang="en-US" sz="2000" b="1" dirty="0" err="1"/>
              <a:t>degli</a:t>
            </a:r>
            <a:r>
              <a:rPr lang="en-US" sz="2000" b="1" dirty="0"/>
              <a:t> audit</a:t>
            </a:r>
          </a:p>
        </p:txBody>
      </p:sp>
      <p:sp>
        <p:nvSpPr>
          <p:cNvPr id="16" name="TextBox 14">
            <a:extLst>
              <a:ext uri="{FF2B5EF4-FFF2-40B4-BE49-F238E27FC236}">
                <a16:creationId xmlns:a16="http://schemas.microsoft.com/office/drawing/2014/main" id="{0E73F7AC-98EB-BDFA-E10B-13010B2D4221}"/>
              </a:ext>
            </a:extLst>
          </p:cNvPr>
          <p:cNvSpPr txBox="1"/>
          <p:nvPr/>
        </p:nvSpPr>
        <p:spPr>
          <a:xfrm>
            <a:off x="5476674" y="3951828"/>
            <a:ext cx="1383030" cy="181588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600" b="1" noProof="1"/>
              <a:t>Riconosce</a:t>
            </a:r>
            <a:r>
              <a:rPr lang="it-IT" sz="1600" noProof="1"/>
              <a:t>, </a:t>
            </a:r>
            <a:r>
              <a:rPr lang="it-IT" sz="1600" b="1" noProof="1"/>
              <a:t>confronta</a:t>
            </a:r>
            <a:r>
              <a:rPr lang="it-IT" sz="1600" noProof="1"/>
              <a:t> e </a:t>
            </a:r>
            <a:r>
              <a:rPr lang="it-IT" sz="1600" b="1" noProof="1"/>
              <a:t>valuta</a:t>
            </a:r>
            <a:r>
              <a:rPr lang="it-IT" sz="1600" noProof="1"/>
              <a:t> la completezza del contenuto rispetto agli standard</a:t>
            </a:r>
            <a:endParaRPr lang="en-US" sz="1600" noProof="1"/>
          </a:p>
        </p:txBody>
      </p:sp>
      <p:cxnSp>
        <p:nvCxnSpPr>
          <p:cNvPr id="17" name="Straight Connector 15">
            <a:extLst>
              <a:ext uri="{FF2B5EF4-FFF2-40B4-BE49-F238E27FC236}">
                <a16:creationId xmlns:a16="http://schemas.microsoft.com/office/drawing/2014/main" id="{4953FC8A-7B72-D17B-41B6-C31685F2C62F}"/>
              </a:ext>
            </a:extLst>
          </p:cNvPr>
          <p:cNvCxnSpPr>
            <a:cxnSpLocks/>
          </p:cNvCxnSpPr>
          <p:nvPr/>
        </p:nvCxnSpPr>
        <p:spPr>
          <a:xfrm>
            <a:off x="5468653" y="3928634"/>
            <a:ext cx="1383030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51547050-090C-62F7-B36A-58F3F4AA893F}"/>
              </a:ext>
            </a:extLst>
          </p:cNvPr>
          <p:cNvSpPr/>
          <p:nvPr/>
        </p:nvSpPr>
        <p:spPr>
          <a:xfrm>
            <a:off x="7313963" y="4951162"/>
            <a:ext cx="1931670" cy="916334"/>
          </a:xfrm>
          <a:prstGeom prst="roundRect">
            <a:avLst>
              <a:gd name="adj" fmla="val 26193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E6A5542D-2A55-91A9-EB11-F59303BE6503}"/>
              </a:ext>
            </a:extLst>
          </p:cNvPr>
          <p:cNvSpPr/>
          <p:nvPr/>
        </p:nvSpPr>
        <p:spPr>
          <a:xfrm>
            <a:off x="7451123" y="2386168"/>
            <a:ext cx="1657350" cy="3344169"/>
          </a:xfrm>
          <a:prstGeom prst="roundRect">
            <a:avLst>
              <a:gd name="adj" fmla="val 956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sp>
        <p:nvSpPr>
          <p:cNvPr id="23" name="TextBox 20">
            <a:extLst>
              <a:ext uri="{FF2B5EF4-FFF2-40B4-BE49-F238E27FC236}">
                <a16:creationId xmlns:a16="http://schemas.microsoft.com/office/drawing/2014/main" id="{FBF34412-A385-97F4-11A4-ADE015CCCDBC}"/>
              </a:ext>
            </a:extLst>
          </p:cNvPr>
          <p:cNvSpPr txBox="1"/>
          <p:nvPr/>
        </p:nvSpPr>
        <p:spPr>
          <a:xfrm>
            <a:off x="7508074" y="2881754"/>
            <a:ext cx="1515612" cy="1015663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 err="1"/>
              <a:t>Supporto</a:t>
            </a:r>
            <a:r>
              <a:rPr lang="en-US" sz="2000" b="1" dirty="0"/>
              <a:t> </a:t>
            </a:r>
            <a:r>
              <a:rPr lang="en-US" sz="2000" b="1" dirty="0" err="1"/>
              <a:t>alla</a:t>
            </a:r>
            <a:r>
              <a:rPr lang="en-US" sz="2000" b="1" dirty="0"/>
              <a:t> </a:t>
            </a:r>
            <a:r>
              <a:rPr lang="en-US" sz="2000" b="1" dirty="0" err="1"/>
              <a:t>compilazione</a:t>
            </a:r>
            <a:r>
              <a:rPr lang="en-US" sz="2000" b="1" dirty="0"/>
              <a:t> e scoring </a:t>
            </a:r>
          </a:p>
        </p:txBody>
      </p:sp>
      <p:sp>
        <p:nvSpPr>
          <p:cNvPr id="24" name="TextBox 21">
            <a:extLst>
              <a:ext uri="{FF2B5EF4-FFF2-40B4-BE49-F238E27FC236}">
                <a16:creationId xmlns:a16="http://schemas.microsoft.com/office/drawing/2014/main" id="{1C582EDB-0331-C796-5A0F-B2D410C9EB3B}"/>
              </a:ext>
            </a:extLst>
          </p:cNvPr>
          <p:cNvSpPr txBox="1"/>
          <p:nvPr/>
        </p:nvSpPr>
        <p:spPr>
          <a:xfrm>
            <a:off x="7604325" y="3943806"/>
            <a:ext cx="1383030" cy="181588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noProof="1"/>
              <a:t>Calcola uno </a:t>
            </a:r>
            <a:r>
              <a:rPr lang="en-US" sz="1600" b="1" noProof="1"/>
              <a:t>score</a:t>
            </a:r>
            <a:r>
              <a:rPr lang="en-US" sz="1600" noProof="1"/>
              <a:t> di </a:t>
            </a:r>
            <a:r>
              <a:rPr lang="en-US" sz="1600" b="1" noProof="1"/>
              <a:t>completezza</a:t>
            </a:r>
            <a:r>
              <a:rPr lang="en-US" sz="1600" noProof="1"/>
              <a:t> e </a:t>
            </a:r>
            <a:r>
              <a:rPr lang="en-US" sz="1600" b="1" noProof="1"/>
              <a:t>coerenza</a:t>
            </a:r>
            <a:r>
              <a:rPr lang="en-US" sz="1600" noProof="1"/>
              <a:t> e aiuta nella revisione documentale</a:t>
            </a:r>
          </a:p>
        </p:txBody>
      </p:sp>
      <p:cxnSp>
        <p:nvCxnSpPr>
          <p:cNvPr id="25" name="Straight Connector 22">
            <a:extLst>
              <a:ext uri="{FF2B5EF4-FFF2-40B4-BE49-F238E27FC236}">
                <a16:creationId xmlns:a16="http://schemas.microsoft.com/office/drawing/2014/main" id="{3FAB680F-D873-BCF3-16B2-6699A0EFCC23}"/>
              </a:ext>
            </a:extLst>
          </p:cNvPr>
          <p:cNvCxnSpPr>
            <a:cxnSpLocks/>
          </p:cNvCxnSpPr>
          <p:nvPr/>
        </p:nvCxnSpPr>
        <p:spPr>
          <a:xfrm>
            <a:off x="7588283" y="3928634"/>
            <a:ext cx="1383030" cy="0"/>
          </a:xfrm>
          <a:prstGeom prst="line">
            <a:avLst/>
          </a:prstGeom>
          <a:ln w="19050" cap="rnd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magine 19">
            <a:extLst>
              <a:ext uri="{FF2B5EF4-FFF2-40B4-BE49-F238E27FC236}">
                <a16:creationId xmlns:a16="http://schemas.microsoft.com/office/drawing/2014/main" id="{1BC573AB-4A6F-FF3F-DAC7-8178AE85B58B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729" y="2410329"/>
            <a:ext cx="605588" cy="605588"/>
          </a:xfrm>
          <a:prstGeom prst="rect">
            <a:avLst/>
          </a:prstGeom>
        </p:spPr>
      </p:pic>
      <p:pic>
        <p:nvPicPr>
          <p:cNvPr id="27" name="Elemento grafico 26" descr="Elenco di controllo contorno">
            <a:extLst>
              <a:ext uri="{FF2B5EF4-FFF2-40B4-BE49-F238E27FC236}">
                <a16:creationId xmlns:a16="http://schemas.microsoft.com/office/drawing/2014/main" id="{1FD8DB74-3A39-E427-9592-7B8F321CE6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88969" y="2418347"/>
            <a:ext cx="561474" cy="561474"/>
          </a:xfrm>
          <a:prstGeom prst="rect">
            <a:avLst/>
          </a:prstGeom>
        </p:spPr>
      </p:pic>
      <p:pic>
        <p:nvPicPr>
          <p:cNvPr id="29" name="Elemento grafico 28" descr="Brainstorming con riempimento a tinta unita">
            <a:extLst>
              <a:ext uri="{FF2B5EF4-FFF2-40B4-BE49-F238E27FC236}">
                <a16:creationId xmlns:a16="http://schemas.microsoft.com/office/drawing/2014/main" id="{C66F73B7-911C-A8FB-06DD-DC42F48673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79432" y="2394284"/>
            <a:ext cx="545432" cy="545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908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CED4C7-A7B6-1426-4213-C37429602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AFD9A7B-1399-A318-D1C5-BFC7D3EBE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021" y="584400"/>
            <a:ext cx="11340000" cy="432000"/>
          </a:xfrm>
        </p:spPr>
        <p:txBody>
          <a:bodyPr rtlCol="0"/>
          <a:lstStyle/>
          <a:p>
            <a:pPr rtl="0"/>
            <a:r>
              <a:rPr lang="it-IT" dirty="0"/>
              <a:t>Il workflow dell’applicativo </a:t>
            </a:r>
          </a:p>
        </p:txBody>
      </p:sp>
      <p:sp>
        <p:nvSpPr>
          <p:cNvPr id="12" name="Rettangolo 11" descr="Blocco in evidenza a sinistra">
            <a:extLst>
              <a:ext uri="{FF2B5EF4-FFF2-40B4-BE49-F238E27FC236}">
                <a16:creationId xmlns:a16="http://schemas.microsoft.com/office/drawing/2014/main" id="{34309435-14CB-800E-1BC1-61AD3FF23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1799" y="472043"/>
            <a:ext cx="1984175" cy="11482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it-IT" dirty="0"/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5608C65F-C5C0-7240-B14C-BC9294CC2E4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37</a:t>
            </a:fld>
            <a:endParaRPr lang="it-IT" dirty="0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E6167FA6-5BDE-1427-8F1F-2DC80C786574}"/>
              </a:ext>
            </a:extLst>
          </p:cNvPr>
          <p:cNvSpPr/>
          <p:nvPr/>
        </p:nvSpPr>
        <p:spPr>
          <a:xfrm>
            <a:off x="521368" y="1307432"/>
            <a:ext cx="11534274" cy="978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DA79CF28-7FA6-AB3B-3D8F-C58E346CD9CE}"/>
              </a:ext>
            </a:extLst>
          </p:cNvPr>
          <p:cNvSpPr/>
          <p:nvPr/>
        </p:nvSpPr>
        <p:spPr>
          <a:xfrm>
            <a:off x="414711" y="1114927"/>
            <a:ext cx="11833435" cy="639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dirty="0">
                <a:solidFill>
                  <a:schemeClr val="tx1"/>
                </a:solidFill>
              </a:rPr>
              <a:t>Il sistema </a:t>
            </a:r>
            <a:r>
              <a:rPr lang="it-IT" b="1" dirty="0">
                <a:solidFill>
                  <a:schemeClr val="tx1"/>
                </a:solidFill>
              </a:rPr>
              <a:t>analizza</a:t>
            </a:r>
            <a:r>
              <a:rPr lang="it-IT" dirty="0">
                <a:solidFill>
                  <a:schemeClr val="tx1"/>
                </a:solidFill>
              </a:rPr>
              <a:t> il documento di audit, </a:t>
            </a:r>
            <a:r>
              <a:rPr lang="it-IT" b="1" dirty="0">
                <a:solidFill>
                  <a:schemeClr val="tx1"/>
                </a:solidFill>
              </a:rPr>
              <a:t>confronta</a:t>
            </a:r>
            <a:r>
              <a:rPr lang="it-IT" dirty="0">
                <a:solidFill>
                  <a:schemeClr val="tx1"/>
                </a:solidFill>
              </a:rPr>
              <a:t> i contenuti con lo standard normativo e </a:t>
            </a:r>
            <a:r>
              <a:rPr lang="it-IT" b="1" dirty="0">
                <a:solidFill>
                  <a:schemeClr val="tx1"/>
                </a:solidFill>
              </a:rPr>
              <a:t>calcola</a:t>
            </a:r>
            <a:r>
              <a:rPr lang="it-IT" dirty="0">
                <a:solidFill>
                  <a:schemeClr val="tx1"/>
                </a:solidFill>
              </a:rPr>
              <a:t> uno score di completezza.</a:t>
            </a:r>
            <a:endParaRPr lang="it-IT" dirty="0">
              <a:ln w="0"/>
              <a:solidFill>
                <a:schemeClr val="tx1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47142B8-66F1-1E27-8650-F7FFEA65B6B8}"/>
              </a:ext>
            </a:extLst>
          </p:cNvPr>
          <p:cNvSpPr/>
          <p:nvPr/>
        </p:nvSpPr>
        <p:spPr>
          <a:xfrm>
            <a:off x="4186744" y="1776666"/>
            <a:ext cx="3818511" cy="3657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75" h="21169" extrusionOk="0">
                <a:moveTo>
                  <a:pt x="19033" y="9718"/>
                </a:moveTo>
                <a:cubicBezTo>
                  <a:pt x="18305" y="9470"/>
                  <a:pt x="17548" y="9574"/>
                  <a:pt x="16931" y="9940"/>
                </a:cubicBezTo>
                <a:cubicBezTo>
                  <a:pt x="16881" y="9969"/>
                  <a:pt x="16832" y="10000"/>
                  <a:pt x="16785" y="10034"/>
                </a:cubicBezTo>
                <a:cubicBezTo>
                  <a:pt x="16759" y="10052"/>
                  <a:pt x="16732" y="10070"/>
                  <a:pt x="16707" y="10090"/>
                </a:cubicBezTo>
                <a:cubicBezTo>
                  <a:pt x="16656" y="10127"/>
                  <a:pt x="16605" y="10163"/>
                  <a:pt x="16549" y="10194"/>
                </a:cubicBezTo>
                <a:cubicBezTo>
                  <a:pt x="15946" y="10523"/>
                  <a:pt x="15225" y="10607"/>
                  <a:pt x="14528" y="10370"/>
                </a:cubicBezTo>
                <a:cubicBezTo>
                  <a:pt x="13834" y="10134"/>
                  <a:pt x="13299" y="9622"/>
                  <a:pt x="12990" y="8986"/>
                </a:cubicBezTo>
                <a:cubicBezTo>
                  <a:pt x="12979" y="8936"/>
                  <a:pt x="12965" y="8888"/>
                  <a:pt x="12950" y="8839"/>
                </a:cubicBezTo>
                <a:cubicBezTo>
                  <a:pt x="12819" y="8413"/>
                  <a:pt x="12782" y="7955"/>
                  <a:pt x="12911" y="7529"/>
                </a:cubicBezTo>
                <a:cubicBezTo>
                  <a:pt x="12999" y="7237"/>
                  <a:pt x="13135" y="6955"/>
                  <a:pt x="13321" y="6696"/>
                </a:cubicBezTo>
                <a:cubicBezTo>
                  <a:pt x="13764" y="6078"/>
                  <a:pt x="14402" y="5710"/>
                  <a:pt x="15074" y="5614"/>
                </a:cubicBezTo>
                <a:cubicBezTo>
                  <a:pt x="15135" y="5605"/>
                  <a:pt x="15196" y="5605"/>
                  <a:pt x="15259" y="5605"/>
                </a:cubicBezTo>
                <a:cubicBezTo>
                  <a:pt x="15290" y="5605"/>
                  <a:pt x="15322" y="5605"/>
                  <a:pt x="15353" y="5604"/>
                </a:cubicBezTo>
                <a:cubicBezTo>
                  <a:pt x="15409" y="5602"/>
                  <a:pt x="15466" y="5596"/>
                  <a:pt x="15522" y="5591"/>
                </a:cubicBezTo>
                <a:cubicBezTo>
                  <a:pt x="16267" y="5512"/>
                  <a:pt x="16978" y="5100"/>
                  <a:pt x="17441" y="4387"/>
                </a:cubicBezTo>
                <a:cubicBezTo>
                  <a:pt x="18205" y="3211"/>
                  <a:pt x="17991" y="1567"/>
                  <a:pt x="16956" y="652"/>
                </a:cubicBezTo>
                <a:cubicBezTo>
                  <a:pt x="15789" y="-379"/>
                  <a:pt x="14058" y="-160"/>
                  <a:pt x="13148" y="1109"/>
                </a:cubicBezTo>
                <a:cubicBezTo>
                  <a:pt x="12685" y="1754"/>
                  <a:pt x="12527" y="2542"/>
                  <a:pt x="12649" y="3282"/>
                </a:cubicBezTo>
                <a:cubicBezTo>
                  <a:pt x="12660" y="3342"/>
                  <a:pt x="12670" y="3401"/>
                  <a:pt x="12683" y="3458"/>
                </a:cubicBezTo>
                <a:cubicBezTo>
                  <a:pt x="12690" y="3491"/>
                  <a:pt x="12699" y="3521"/>
                  <a:pt x="12707" y="3554"/>
                </a:cubicBezTo>
                <a:cubicBezTo>
                  <a:pt x="12724" y="3617"/>
                  <a:pt x="12739" y="3679"/>
                  <a:pt x="12748" y="3744"/>
                </a:cubicBezTo>
                <a:cubicBezTo>
                  <a:pt x="12841" y="4456"/>
                  <a:pt x="12676" y="5205"/>
                  <a:pt x="12234" y="5823"/>
                </a:cubicBezTo>
                <a:cubicBezTo>
                  <a:pt x="11786" y="6446"/>
                  <a:pt x="11139" y="6814"/>
                  <a:pt x="10459" y="6906"/>
                </a:cubicBezTo>
                <a:cubicBezTo>
                  <a:pt x="10438" y="6906"/>
                  <a:pt x="10420" y="6904"/>
                  <a:pt x="10401" y="6904"/>
                </a:cubicBezTo>
                <a:cubicBezTo>
                  <a:pt x="10365" y="6904"/>
                  <a:pt x="10331" y="6910"/>
                  <a:pt x="10296" y="6911"/>
                </a:cubicBezTo>
                <a:cubicBezTo>
                  <a:pt x="9603" y="6836"/>
                  <a:pt x="8942" y="6478"/>
                  <a:pt x="8478" y="5851"/>
                </a:cubicBezTo>
                <a:cubicBezTo>
                  <a:pt x="8027" y="5241"/>
                  <a:pt x="7854" y="4495"/>
                  <a:pt x="7937" y="3784"/>
                </a:cubicBezTo>
                <a:cubicBezTo>
                  <a:pt x="7944" y="3719"/>
                  <a:pt x="7959" y="3654"/>
                  <a:pt x="7976" y="3591"/>
                </a:cubicBezTo>
                <a:cubicBezTo>
                  <a:pt x="7985" y="3559"/>
                  <a:pt x="7991" y="3529"/>
                  <a:pt x="7998" y="3496"/>
                </a:cubicBezTo>
                <a:cubicBezTo>
                  <a:pt x="8010" y="3437"/>
                  <a:pt x="8020" y="3378"/>
                  <a:pt x="8030" y="3318"/>
                </a:cubicBezTo>
                <a:cubicBezTo>
                  <a:pt x="8147" y="2535"/>
                  <a:pt x="7954" y="1701"/>
                  <a:pt x="7419" y="1046"/>
                </a:cubicBezTo>
                <a:cubicBezTo>
                  <a:pt x="6539" y="-36"/>
                  <a:pt x="4983" y="-237"/>
                  <a:pt x="3883" y="591"/>
                </a:cubicBezTo>
                <a:cubicBezTo>
                  <a:pt x="2643" y="1524"/>
                  <a:pt x="2402" y="3352"/>
                  <a:pt x="3328" y="4606"/>
                </a:cubicBezTo>
                <a:cubicBezTo>
                  <a:pt x="3800" y="5244"/>
                  <a:pt x="4480" y="5607"/>
                  <a:pt x="5186" y="5672"/>
                </a:cubicBezTo>
                <a:cubicBezTo>
                  <a:pt x="5242" y="5677"/>
                  <a:pt x="5300" y="5681"/>
                  <a:pt x="5356" y="5683"/>
                </a:cubicBezTo>
                <a:cubicBezTo>
                  <a:pt x="5387" y="5683"/>
                  <a:pt x="5419" y="5683"/>
                  <a:pt x="5449" y="5683"/>
                </a:cubicBezTo>
                <a:cubicBezTo>
                  <a:pt x="5510" y="5681"/>
                  <a:pt x="5573" y="5681"/>
                  <a:pt x="5634" y="5690"/>
                </a:cubicBezTo>
                <a:cubicBezTo>
                  <a:pt x="6308" y="5776"/>
                  <a:pt x="6949" y="6135"/>
                  <a:pt x="7401" y="6744"/>
                </a:cubicBezTo>
                <a:cubicBezTo>
                  <a:pt x="7840" y="7339"/>
                  <a:pt x="8013" y="8061"/>
                  <a:pt x="7945" y="8756"/>
                </a:cubicBezTo>
                <a:cubicBezTo>
                  <a:pt x="7930" y="8801"/>
                  <a:pt x="7913" y="8846"/>
                  <a:pt x="7900" y="8893"/>
                </a:cubicBezTo>
                <a:cubicBezTo>
                  <a:pt x="7901" y="8884"/>
                  <a:pt x="7903" y="8875"/>
                  <a:pt x="7906" y="8866"/>
                </a:cubicBezTo>
                <a:cubicBezTo>
                  <a:pt x="7609" y="9549"/>
                  <a:pt x="7056" y="10104"/>
                  <a:pt x="6330" y="10357"/>
                </a:cubicBezTo>
                <a:cubicBezTo>
                  <a:pt x="5634" y="10600"/>
                  <a:pt x="4911" y="10519"/>
                  <a:pt x="4306" y="10196"/>
                </a:cubicBezTo>
                <a:cubicBezTo>
                  <a:pt x="4251" y="10167"/>
                  <a:pt x="4199" y="10129"/>
                  <a:pt x="4149" y="10093"/>
                </a:cubicBezTo>
                <a:cubicBezTo>
                  <a:pt x="4124" y="10075"/>
                  <a:pt x="4099" y="10055"/>
                  <a:pt x="4071" y="10039"/>
                </a:cubicBezTo>
                <a:cubicBezTo>
                  <a:pt x="4024" y="10007"/>
                  <a:pt x="3975" y="9976"/>
                  <a:pt x="3925" y="9948"/>
                </a:cubicBezTo>
                <a:cubicBezTo>
                  <a:pt x="3304" y="9585"/>
                  <a:pt x="2548" y="9486"/>
                  <a:pt x="1821" y="9739"/>
                </a:cubicBezTo>
                <a:cubicBezTo>
                  <a:pt x="393" y="10237"/>
                  <a:pt x="-366" y="11899"/>
                  <a:pt x="175" y="13402"/>
                </a:cubicBezTo>
                <a:cubicBezTo>
                  <a:pt x="656" y="14737"/>
                  <a:pt x="2054" y="15486"/>
                  <a:pt x="3354" y="15104"/>
                </a:cubicBezTo>
                <a:cubicBezTo>
                  <a:pt x="4141" y="14872"/>
                  <a:pt x="4740" y="14293"/>
                  <a:pt x="5054" y="13575"/>
                </a:cubicBezTo>
                <a:cubicBezTo>
                  <a:pt x="5078" y="13521"/>
                  <a:pt x="5100" y="13465"/>
                  <a:pt x="5120" y="13410"/>
                </a:cubicBezTo>
                <a:cubicBezTo>
                  <a:pt x="5132" y="13379"/>
                  <a:pt x="5142" y="13348"/>
                  <a:pt x="5152" y="13316"/>
                </a:cubicBezTo>
                <a:cubicBezTo>
                  <a:pt x="5173" y="13253"/>
                  <a:pt x="5193" y="13192"/>
                  <a:pt x="5222" y="13135"/>
                </a:cubicBezTo>
                <a:cubicBezTo>
                  <a:pt x="5527" y="12493"/>
                  <a:pt x="6064" y="11976"/>
                  <a:pt x="6759" y="11733"/>
                </a:cubicBezTo>
                <a:cubicBezTo>
                  <a:pt x="7341" y="11530"/>
                  <a:pt x="7942" y="11556"/>
                  <a:pt x="8477" y="11759"/>
                </a:cubicBezTo>
                <a:cubicBezTo>
                  <a:pt x="8648" y="11823"/>
                  <a:pt x="8806" y="11924"/>
                  <a:pt x="8957" y="12032"/>
                </a:cubicBezTo>
                <a:cubicBezTo>
                  <a:pt x="8960" y="12033"/>
                  <a:pt x="8964" y="12037"/>
                  <a:pt x="8967" y="12039"/>
                </a:cubicBezTo>
                <a:cubicBezTo>
                  <a:pt x="9468" y="12542"/>
                  <a:pt x="9785" y="13246"/>
                  <a:pt x="9795" y="14035"/>
                </a:cubicBezTo>
                <a:cubicBezTo>
                  <a:pt x="9805" y="14809"/>
                  <a:pt x="9515" y="15515"/>
                  <a:pt x="9042" y="16029"/>
                </a:cubicBezTo>
                <a:cubicBezTo>
                  <a:pt x="8999" y="16076"/>
                  <a:pt x="8950" y="16117"/>
                  <a:pt x="8903" y="16157"/>
                </a:cubicBezTo>
                <a:cubicBezTo>
                  <a:pt x="8879" y="16176"/>
                  <a:pt x="8853" y="16198"/>
                  <a:pt x="8830" y="16218"/>
                </a:cubicBezTo>
                <a:cubicBezTo>
                  <a:pt x="8785" y="16257"/>
                  <a:pt x="8745" y="16297"/>
                  <a:pt x="8702" y="16338"/>
                </a:cubicBezTo>
                <a:cubicBezTo>
                  <a:pt x="8161" y="16886"/>
                  <a:pt x="7839" y="17673"/>
                  <a:pt x="7888" y="18537"/>
                </a:cubicBezTo>
                <a:cubicBezTo>
                  <a:pt x="7969" y="19962"/>
                  <a:pt x="9093" y="21120"/>
                  <a:pt x="10440" y="21167"/>
                </a:cubicBezTo>
                <a:cubicBezTo>
                  <a:pt x="11960" y="21221"/>
                  <a:pt x="13197" y="19920"/>
                  <a:pt x="13179" y="18329"/>
                </a:cubicBezTo>
                <a:cubicBezTo>
                  <a:pt x="13169" y="17518"/>
                  <a:pt x="12834" y="16792"/>
                  <a:pt x="12310" y="16289"/>
                </a:cubicBezTo>
                <a:cubicBezTo>
                  <a:pt x="12268" y="16250"/>
                  <a:pt x="12225" y="16210"/>
                  <a:pt x="12181" y="16173"/>
                </a:cubicBezTo>
                <a:cubicBezTo>
                  <a:pt x="12157" y="16153"/>
                  <a:pt x="12132" y="16133"/>
                  <a:pt x="12106" y="16113"/>
                </a:cubicBezTo>
                <a:cubicBezTo>
                  <a:pt x="12057" y="16074"/>
                  <a:pt x="12006" y="16034"/>
                  <a:pt x="11962" y="15989"/>
                </a:cubicBezTo>
                <a:cubicBezTo>
                  <a:pt x="11477" y="15488"/>
                  <a:pt x="11170" y="14791"/>
                  <a:pt x="11161" y="14017"/>
                </a:cubicBezTo>
                <a:cubicBezTo>
                  <a:pt x="11158" y="13697"/>
                  <a:pt x="11205" y="13390"/>
                  <a:pt x="11295" y="13102"/>
                </a:cubicBezTo>
                <a:cubicBezTo>
                  <a:pt x="11453" y="12601"/>
                  <a:pt x="11774" y="12183"/>
                  <a:pt x="12154" y="11841"/>
                </a:cubicBezTo>
                <a:cubicBezTo>
                  <a:pt x="12278" y="11730"/>
                  <a:pt x="12391" y="11606"/>
                  <a:pt x="12495" y="11473"/>
                </a:cubicBezTo>
                <a:cubicBezTo>
                  <a:pt x="12352" y="11662"/>
                  <a:pt x="12191" y="11830"/>
                  <a:pt x="12011" y="11974"/>
                </a:cubicBezTo>
                <a:cubicBezTo>
                  <a:pt x="12631" y="11608"/>
                  <a:pt x="13386" y="11503"/>
                  <a:pt x="14115" y="11751"/>
                </a:cubicBezTo>
                <a:cubicBezTo>
                  <a:pt x="14813" y="11989"/>
                  <a:pt x="15351" y="12502"/>
                  <a:pt x="15661" y="13142"/>
                </a:cubicBezTo>
                <a:cubicBezTo>
                  <a:pt x="15690" y="13201"/>
                  <a:pt x="15711" y="13262"/>
                  <a:pt x="15731" y="13323"/>
                </a:cubicBezTo>
                <a:cubicBezTo>
                  <a:pt x="15741" y="13354"/>
                  <a:pt x="15751" y="13384"/>
                  <a:pt x="15763" y="13415"/>
                </a:cubicBezTo>
                <a:cubicBezTo>
                  <a:pt x="15784" y="13471"/>
                  <a:pt x="15807" y="13526"/>
                  <a:pt x="15831" y="13580"/>
                </a:cubicBezTo>
                <a:cubicBezTo>
                  <a:pt x="16148" y="14297"/>
                  <a:pt x="16752" y="14872"/>
                  <a:pt x="17542" y="15098"/>
                </a:cubicBezTo>
                <a:cubicBezTo>
                  <a:pt x="18843" y="15470"/>
                  <a:pt x="20238" y="14712"/>
                  <a:pt x="20710" y="13374"/>
                </a:cubicBezTo>
                <a:cubicBezTo>
                  <a:pt x="21234" y="11861"/>
                  <a:pt x="20465" y="10205"/>
                  <a:pt x="19033" y="9718"/>
                </a:cubicBezTo>
                <a:close/>
                <a:moveTo>
                  <a:pt x="7845" y="9114"/>
                </a:moveTo>
                <a:cubicBezTo>
                  <a:pt x="7856" y="9062"/>
                  <a:pt x="7867" y="9010"/>
                  <a:pt x="7881" y="8958"/>
                </a:cubicBezTo>
                <a:cubicBezTo>
                  <a:pt x="7867" y="9008"/>
                  <a:pt x="7856" y="9060"/>
                  <a:pt x="7845" y="9114"/>
                </a:cubicBezTo>
                <a:close/>
                <a:moveTo>
                  <a:pt x="7811" y="9326"/>
                </a:moveTo>
                <a:cubicBezTo>
                  <a:pt x="7815" y="9297"/>
                  <a:pt x="7818" y="9270"/>
                  <a:pt x="7823" y="9242"/>
                </a:cubicBezTo>
                <a:cubicBezTo>
                  <a:pt x="7818" y="9270"/>
                  <a:pt x="7815" y="9299"/>
                  <a:pt x="7811" y="9326"/>
                </a:cubicBezTo>
                <a:close/>
                <a:moveTo>
                  <a:pt x="12602" y="11306"/>
                </a:moveTo>
                <a:cubicBezTo>
                  <a:pt x="12573" y="11353"/>
                  <a:pt x="12541" y="11397"/>
                  <a:pt x="12508" y="11441"/>
                </a:cubicBezTo>
                <a:cubicBezTo>
                  <a:pt x="12542" y="11397"/>
                  <a:pt x="12573" y="11353"/>
                  <a:pt x="12602" y="1130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  <a:effectLst>
            <a:innerShdw blurRad="63500" dist="508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57B607CF-1EC5-1793-1A8B-F5829DBF033B}"/>
              </a:ext>
            </a:extLst>
          </p:cNvPr>
          <p:cNvSpPr/>
          <p:nvPr/>
        </p:nvSpPr>
        <p:spPr>
          <a:xfrm>
            <a:off x="5672117" y="3027866"/>
            <a:ext cx="844312" cy="844308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22" name="Circle">
            <a:extLst>
              <a:ext uri="{FF2B5EF4-FFF2-40B4-BE49-F238E27FC236}">
                <a16:creationId xmlns:a16="http://schemas.microsoft.com/office/drawing/2014/main" id="{C6F568C2-43D1-6730-A25E-680EA8808409}"/>
              </a:ext>
            </a:extLst>
          </p:cNvPr>
          <p:cNvSpPr/>
          <p:nvPr/>
        </p:nvSpPr>
        <p:spPr>
          <a:xfrm>
            <a:off x="4753972" y="1845209"/>
            <a:ext cx="844312" cy="844308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26" name="Circle">
            <a:extLst>
              <a:ext uri="{FF2B5EF4-FFF2-40B4-BE49-F238E27FC236}">
                <a16:creationId xmlns:a16="http://schemas.microsoft.com/office/drawing/2014/main" id="{AF0E8F23-DD14-BAC8-2BB0-E616B574E9F4}"/>
              </a:ext>
            </a:extLst>
          </p:cNvPr>
          <p:cNvSpPr/>
          <p:nvPr/>
        </p:nvSpPr>
        <p:spPr>
          <a:xfrm>
            <a:off x="6545842" y="1838747"/>
            <a:ext cx="844312" cy="844308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28" name="Circle">
            <a:extLst>
              <a:ext uri="{FF2B5EF4-FFF2-40B4-BE49-F238E27FC236}">
                <a16:creationId xmlns:a16="http://schemas.microsoft.com/office/drawing/2014/main" id="{E9CE9C34-57FD-AE77-E710-0D3637101001}"/>
              </a:ext>
            </a:extLst>
          </p:cNvPr>
          <p:cNvSpPr/>
          <p:nvPr/>
        </p:nvSpPr>
        <p:spPr>
          <a:xfrm>
            <a:off x="7099567" y="3483382"/>
            <a:ext cx="844309" cy="844308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dirty="0">
              <a:solidFill>
                <a:srgbClr val="FFFFFF"/>
              </a:solidFill>
            </a:endParaRPr>
          </a:p>
        </p:txBody>
      </p:sp>
      <p:sp>
        <p:nvSpPr>
          <p:cNvPr id="30" name="Circle">
            <a:extLst>
              <a:ext uri="{FF2B5EF4-FFF2-40B4-BE49-F238E27FC236}">
                <a16:creationId xmlns:a16="http://schemas.microsoft.com/office/drawing/2014/main" id="{DE5F36CD-BB1A-FEC8-F926-C0FBFB94971C}"/>
              </a:ext>
            </a:extLst>
          </p:cNvPr>
          <p:cNvSpPr/>
          <p:nvPr/>
        </p:nvSpPr>
        <p:spPr>
          <a:xfrm>
            <a:off x="5692519" y="4523323"/>
            <a:ext cx="844312" cy="844308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1" name="Circle">
            <a:extLst>
              <a:ext uri="{FF2B5EF4-FFF2-40B4-BE49-F238E27FC236}">
                <a16:creationId xmlns:a16="http://schemas.microsoft.com/office/drawing/2014/main" id="{E8FF08EE-40B1-18E8-2EC9-C452BDB3BAD6}"/>
              </a:ext>
            </a:extLst>
          </p:cNvPr>
          <p:cNvSpPr/>
          <p:nvPr/>
        </p:nvSpPr>
        <p:spPr>
          <a:xfrm>
            <a:off x="4244668" y="3496762"/>
            <a:ext cx="844312" cy="844308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32" name="Graphic 9" descr="Paperclip with solid fill">
            <a:extLst>
              <a:ext uri="{FF2B5EF4-FFF2-40B4-BE49-F238E27FC236}">
                <a16:creationId xmlns:a16="http://schemas.microsoft.com/office/drawing/2014/main" id="{92A3BC5E-CA22-ECFE-B71A-5945854A1C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866236" y="1957470"/>
            <a:ext cx="619786" cy="619785"/>
          </a:xfrm>
          <a:prstGeom prst="rect">
            <a:avLst/>
          </a:prstGeom>
        </p:spPr>
      </p:pic>
      <p:pic>
        <p:nvPicPr>
          <p:cNvPr id="34" name="Graphic 11" descr="Monitor with solid fill">
            <a:extLst>
              <a:ext uri="{FF2B5EF4-FFF2-40B4-BE49-F238E27FC236}">
                <a16:creationId xmlns:a16="http://schemas.microsoft.com/office/drawing/2014/main" id="{6AE17404-D4B8-2D0B-B788-94247A4FEA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211828" y="3595643"/>
            <a:ext cx="619786" cy="619785"/>
          </a:xfrm>
          <a:prstGeom prst="rect">
            <a:avLst/>
          </a:prstGeom>
        </p:spPr>
      </p:pic>
      <p:pic>
        <p:nvPicPr>
          <p:cNvPr id="35" name="Graphic 12" descr="Bar chart with solid fill">
            <a:extLst>
              <a:ext uri="{FF2B5EF4-FFF2-40B4-BE49-F238E27FC236}">
                <a16:creationId xmlns:a16="http://schemas.microsoft.com/office/drawing/2014/main" id="{C702C02D-897D-E6C3-EEFB-7B1CD2A1B1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804782" y="4635585"/>
            <a:ext cx="619786" cy="619785"/>
          </a:xfrm>
          <a:prstGeom prst="rect">
            <a:avLst/>
          </a:prstGeom>
        </p:spPr>
      </p:pic>
      <p:pic>
        <p:nvPicPr>
          <p:cNvPr id="38" name="Graphic 14" descr="Hierarchy with solid fill">
            <a:extLst>
              <a:ext uri="{FF2B5EF4-FFF2-40B4-BE49-F238E27FC236}">
                <a16:creationId xmlns:a16="http://schemas.microsoft.com/office/drawing/2014/main" id="{F12EDF13-5DB0-3772-F9B7-0DA8695E1CF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5793190" y="3148937"/>
            <a:ext cx="602167" cy="602167"/>
          </a:xfrm>
          <a:prstGeom prst="rect">
            <a:avLst/>
          </a:prstGeom>
        </p:spPr>
      </p:pic>
      <p:grpSp>
        <p:nvGrpSpPr>
          <p:cNvPr id="39" name="Group 60">
            <a:extLst>
              <a:ext uri="{FF2B5EF4-FFF2-40B4-BE49-F238E27FC236}">
                <a16:creationId xmlns:a16="http://schemas.microsoft.com/office/drawing/2014/main" id="{FDCD5AE0-E542-1E57-76FE-E99E633E92BE}"/>
              </a:ext>
            </a:extLst>
          </p:cNvPr>
          <p:cNvGrpSpPr/>
          <p:nvPr/>
        </p:nvGrpSpPr>
        <p:grpSpPr>
          <a:xfrm>
            <a:off x="1668378" y="1878544"/>
            <a:ext cx="2919663" cy="858588"/>
            <a:chOff x="-431049" y="2596988"/>
            <a:chExt cx="4579864" cy="1144783"/>
          </a:xfrm>
        </p:grpSpPr>
        <p:sp>
          <p:nvSpPr>
            <p:cNvPr id="40" name="TextBox 61">
              <a:extLst>
                <a:ext uri="{FF2B5EF4-FFF2-40B4-BE49-F238E27FC236}">
                  <a16:creationId xmlns:a16="http://schemas.microsoft.com/office/drawing/2014/main" id="{9725E871-3F01-2441-5BE5-19A1A80C7BEC}"/>
                </a:ext>
              </a:extLst>
            </p:cNvPr>
            <p:cNvSpPr txBox="1"/>
            <p:nvPr/>
          </p:nvSpPr>
          <p:spPr>
            <a:xfrm>
              <a:off x="-19364" y="2596988"/>
              <a:ext cx="3652316" cy="49244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accent6"/>
                  </a:solidFill>
                </a:rPr>
                <a:t>Upload del documento</a:t>
              </a:r>
            </a:p>
          </p:txBody>
        </p:sp>
        <p:sp>
          <p:nvSpPr>
            <p:cNvPr id="41" name="TextBox 62">
              <a:extLst>
                <a:ext uri="{FF2B5EF4-FFF2-40B4-BE49-F238E27FC236}">
                  <a16:creationId xmlns:a16="http://schemas.microsoft.com/office/drawing/2014/main" id="{C6C74005-4F05-F986-9D24-D42AD7DE9FAC}"/>
                </a:ext>
              </a:extLst>
            </p:cNvPr>
            <p:cNvSpPr txBox="1"/>
            <p:nvPr/>
          </p:nvSpPr>
          <p:spPr>
            <a:xfrm>
              <a:off x="-431049" y="3044145"/>
              <a:ext cx="4579864" cy="69762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it-IT" sz="1400" i="1" dirty="0"/>
                <a:t>L’utente carica il modulo compilato (</a:t>
              </a:r>
              <a:r>
                <a:rPr lang="it-IT" sz="1400" i="1" dirty="0" err="1"/>
                <a:t>form</a:t>
              </a:r>
              <a:r>
                <a:rPr lang="it-IT" sz="1400" i="1" dirty="0"/>
                <a:t> audit, checklist, verbale, ecc.)</a:t>
              </a:r>
              <a:r>
                <a:rPr lang="en-US" sz="1400" i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pic>
        <p:nvPicPr>
          <p:cNvPr id="43" name="Elemento grafico 42" descr="Ricerca contorno">
            <a:extLst>
              <a:ext uri="{FF2B5EF4-FFF2-40B4-BE49-F238E27FC236}">
                <a16:creationId xmlns:a16="http://schemas.microsoft.com/office/drawing/2014/main" id="{17B5F821-DCAF-1176-4B38-A54D042BB0D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661484" y="1933076"/>
            <a:ext cx="621632" cy="621632"/>
          </a:xfrm>
          <a:prstGeom prst="rect">
            <a:avLst/>
          </a:prstGeom>
        </p:spPr>
      </p:pic>
      <p:grpSp>
        <p:nvGrpSpPr>
          <p:cNvPr id="44" name="Group 60">
            <a:extLst>
              <a:ext uri="{FF2B5EF4-FFF2-40B4-BE49-F238E27FC236}">
                <a16:creationId xmlns:a16="http://schemas.microsoft.com/office/drawing/2014/main" id="{46FE05F5-44E5-64CB-518F-138683414567}"/>
              </a:ext>
            </a:extLst>
          </p:cNvPr>
          <p:cNvGrpSpPr/>
          <p:nvPr/>
        </p:nvGrpSpPr>
        <p:grpSpPr>
          <a:xfrm>
            <a:off x="7748335" y="1854482"/>
            <a:ext cx="3064043" cy="858589"/>
            <a:chOff x="-431051" y="2596987"/>
            <a:chExt cx="4806343" cy="1144784"/>
          </a:xfrm>
        </p:grpSpPr>
        <p:sp>
          <p:nvSpPr>
            <p:cNvPr id="45" name="TextBox 61">
              <a:extLst>
                <a:ext uri="{FF2B5EF4-FFF2-40B4-BE49-F238E27FC236}">
                  <a16:creationId xmlns:a16="http://schemas.microsoft.com/office/drawing/2014/main" id="{F2AA46AF-F13A-603F-ADAD-6A7A2FADA70D}"/>
                </a:ext>
              </a:extLst>
            </p:cNvPr>
            <p:cNvSpPr txBox="1"/>
            <p:nvPr/>
          </p:nvSpPr>
          <p:spPr>
            <a:xfrm>
              <a:off x="144201" y="2596987"/>
              <a:ext cx="3652316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rgbClr val="25C6E3"/>
                  </a:solidFill>
                </a:rPr>
                <a:t>Analisi Semantica</a:t>
              </a:r>
            </a:p>
          </p:txBody>
        </p:sp>
        <p:sp>
          <p:nvSpPr>
            <p:cNvPr id="46" name="TextBox 62">
              <a:extLst>
                <a:ext uri="{FF2B5EF4-FFF2-40B4-BE49-F238E27FC236}">
                  <a16:creationId xmlns:a16="http://schemas.microsoft.com/office/drawing/2014/main" id="{D419CD04-409F-438A-413A-EBDEB4890AAA}"/>
                </a:ext>
              </a:extLst>
            </p:cNvPr>
            <p:cNvSpPr txBox="1"/>
            <p:nvPr/>
          </p:nvSpPr>
          <p:spPr>
            <a:xfrm>
              <a:off x="-431051" y="3044145"/>
              <a:ext cx="4806343" cy="69762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it-IT" sz="1400" i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Il sistema analizza ogni sezione e le confronta con la normativa di riferimento</a:t>
              </a:r>
              <a:r>
                <a:rPr lang="en-US" sz="1400" i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</a:p>
          </p:txBody>
        </p:sp>
      </p:grpSp>
      <p:grpSp>
        <p:nvGrpSpPr>
          <p:cNvPr id="47" name="Group 60">
            <a:extLst>
              <a:ext uri="{FF2B5EF4-FFF2-40B4-BE49-F238E27FC236}">
                <a16:creationId xmlns:a16="http://schemas.microsoft.com/office/drawing/2014/main" id="{1B0F0D21-8ED7-03C2-1D87-E82B7ED835F7}"/>
              </a:ext>
            </a:extLst>
          </p:cNvPr>
          <p:cNvGrpSpPr/>
          <p:nvPr/>
        </p:nvGrpSpPr>
        <p:grpSpPr>
          <a:xfrm>
            <a:off x="8277724" y="3506819"/>
            <a:ext cx="3064043" cy="1074033"/>
            <a:chOff x="-431051" y="2596987"/>
            <a:chExt cx="4806343" cy="1432042"/>
          </a:xfrm>
        </p:grpSpPr>
        <p:sp>
          <p:nvSpPr>
            <p:cNvPr id="48" name="TextBox 61">
              <a:extLst>
                <a:ext uri="{FF2B5EF4-FFF2-40B4-BE49-F238E27FC236}">
                  <a16:creationId xmlns:a16="http://schemas.microsoft.com/office/drawing/2014/main" id="{3830961C-C80A-A82D-ACEB-D6133C960CED}"/>
                </a:ext>
              </a:extLst>
            </p:cNvPr>
            <p:cNvSpPr txBox="1"/>
            <p:nvPr/>
          </p:nvSpPr>
          <p:spPr>
            <a:xfrm>
              <a:off x="219693" y="2596987"/>
              <a:ext cx="3652316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rgbClr val="E80554"/>
                  </a:solidFill>
                </a:rPr>
                <a:t>Score di completezza</a:t>
              </a:r>
            </a:p>
          </p:txBody>
        </p:sp>
        <p:sp>
          <p:nvSpPr>
            <p:cNvPr id="49" name="TextBox 62">
              <a:extLst>
                <a:ext uri="{FF2B5EF4-FFF2-40B4-BE49-F238E27FC236}">
                  <a16:creationId xmlns:a16="http://schemas.microsoft.com/office/drawing/2014/main" id="{CEEA6E64-1189-A7BE-2D4A-E34FC21EA125}"/>
                </a:ext>
              </a:extLst>
            </p:cNvPr>
            <p:cNvSpPr txBox="1"/>
            <p:nvPr/>
          </p:nvSpPr>
          <p:spPr>
            <a:xfrm>
              <a:off x="-431051" y="3044145"/>
              <a:ext cx="4806343" cy="9848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it-IT" sz="1400" i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Viene calcolato uno score per ogni sezione in modo da validare la soddisfazione del requisito di compilazione</a:t>
              </a:r>
              <a:endParaRPr lang="en-US" sz="1400" i="1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0" name="Group 60">
            <a:extLst>
              <a:ext uri="{FF2B5EF4-FFF2-40B4-BE49-F238E27FC236}">
                <a16:creationId xmlns:a16="http://schemas.microsoft.com/office/drawing/2014/main" id="{33B9BAC6-2F54-4677-9581-4AE524BB6B60}"/>
              </a:ext>
            </a:extLst>
          </p:cNvPr>
          <p:cNvGrpSpPr/>
          <p:nvPr/>
        </p:nvGrpSpPr>
        <p:grpSpPr>
          <a:xfrm>
            <a:off x="1058777" y="3723388"/>
            <a:ext cx="3064043" cy="1074033"/>
            <a:chOff x="-431051" y="2596987"/>
            <a:chExt cx="4806343" cy="1432042"/>
          </a:xfrm>
        </p:grpSpPr>
        <p:sp>
          <p:nvSpPr>
            <p:cNvPr id="51" name="TextBox 61">
              <a:extLst>
                <a:ext uri="{FF2B5EF4-FFF2-40B4-BE49-F238E27FC236}">
                  <a16:creationId xmlns:a16="http://schemas.microsoft.com/office/drawing/2014/main" id="{8F11AA17-E3B9-53F9-A236-32EEECB25658}"/>
                </a:ext>
              </a:extLst>
            </p:cNvPr>
            <p:cNvSpPr txBox="1"/>
            <p:nvPr/>
          </p:nvSpPr>
          <p:spPr>
            <a:xfrm>
              <a:off x="-19364" y="2596987"/>
              <a:ext cx="3652316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rgbClr val="1A0F49"/>
                  </a:solidFill>
                </a:rPr>
                <a:t>Apertura di una modale</a:t>
              </a:r>
            </a:p>
          </p:txBody>
        </p:sp>
        <p:sp>
          <p:nvSpPr>
            <p:cNvPr id="52" name="TextBox 62">
              <a:extLst>
                <a:ext uri="{FF2B5EF4-FFF2-40B4-BE49-F238E27FC236}">
                  <a16:creationId xmlns:a16="http://schemas.microsoft.com/office/drawing/2014/main" id="{91E37A9D-9BA6-7C66-B9E7-A7E0505955B9}"/>
                </a:ext>
              </a:extLst>
            </p:cNvPr>
            <p:cNvSpPr txBox="1"/>
            <p:nvPr/>
          </p:nvSpPr>
          <p:spPr>
            <a:xfrm>
              <a:off x="-431051" y="3044145"/>
              <a:ext cx="4806343" cy="9848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it-IT" sz="1400" i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Apertura di una modale dove si può visionare la compilazione della sezione da parte dell’auditor</a:t>
              </a:r>
              <a:endParaRPr lang="en-US" sz="1400" i="1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6" name="Group 60">
            <a:extLst>
              <a:ext uri="{FF2B5EF4-FFF2-40B4-BE49-F238E27FC236}">
                <a16:creationId xmlns:a16="http://schemas.microsoft.com/office/drawing/2014/main" id="{347F318B-3321-6F14-8AD5-1ED483017314}"/>
              </a:ext>
            </a:extLst>
          </p:cNvPr>
          <p:cNvGrpSpPr/>
          <p:nvPr/>
        </p:nvGrpSpPr>
        <p:grpSpPr>
          <a:xfrm>
            <a:off x="4668251" y="5463955"/>
            <a:ext cx="3064043" cy="858589"/>
            <a:chOff x="-431051" y="2596989"/>
            <a:chExt cx="4806343" cy="1144783"/>
          </a:xfrm>
        </p:grpSpPr>
        <p:sp>
          <p:nvSpPr>
            <p:cNvPr id="57" name="TextBox 61">
              <a:extLst>
                <a:ext uri="{FF2B5EF4-FFF2-40B4-BE49-F238E27FC236}">
                  <a16:creationId xmlns:a16="http://schemas.microsoft.com/office/drawing/2014/main" id="{5F25FBD4-8E68-75EE-BB56-A9FD016B8671}"/>
                </a:ext>
              </a:extLst>
            </p:cNvPr>
            <p:cNvSpPr txBox="1"/>
            <p:nvPr/>
          </p:nvSpPr>
          <p:spPr>
            <a:xfrm>
              <a:off x="-19365" y="2596989"/>
              <a:ext cx="3652316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rgbClr val="EAD000"/>
                  </a:solidFill>
                </a:rPr>
                <a:t>Punti critici</a:t>
              </a:r>
            </a:p>
          </p:txBody>
        </p:sp>
        <p:sp>
          <p:nvSpPr>
            <p:cNvPr id="58" name="TextBox 62">
              <a:extLst>
                <a:ext uri="{FF2B5EF4-FFF2-40B4-BE49-F238E27FC236}">
                  <a16:creationId xmlns:a16="http://schemas.microsoft.com/office/drawing/2014/main" id="{CC941BB7-6E23-59F8-E7E7-6319E139C8D1}"/>
                </a:ext>
              </a:extLst>
            </p:cNvPr>
            <p:cNvSpPr txBox="1"/>
            <p:nvPr/>
          </p:nvSpPr>
          <p:spPr>
            <a:xfrm>
              <a:off x="-431051" y="3044147"/>
              <a:ext cx="4806343" cy="69762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it-IT" sz="1400" i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Il sistema mostra le aree non conformi e suggerisce dove intervenire</a:t>
              </a:r>
              <a:r>
                <a:rPr lang="en-US" sz="1400" i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</a:p>
          </p:txBody>
        </p:sp>
      </p:grpSp>
      <p:pic>
        <p:nvPicPr>
          <p:cNvPr id="60" name="Elemento grafico 59" descr="Web design con riempimento a tinta unita">
            <a:extLst>
              <a:ext uri="{FF2B5EF4-FFF2-40B4-BE49-F238E27FC236}">
                <a16:creationId xmlns:a16="http://schemas.microsoft.com/office/drawing/2014/main" id="{E5E0F1C0-343A-909B-D78E-7BF17C73A8A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347410" y="3601454"/>
            <a:ext cx="613610" cy="613610"/>
          </a:xfrm>
          <a:prstGeom prst="rect">
            <a:avLst/>
          </a:prstGeom>
        </p:spPr>
      </p:pic>
      <p:pic>
        <p:nvPicPr>
          <p:cNvPr id="62" name="Elemento grafico 61" descr="Abaco con riempimento a tinta unita">
            <a:extLst>
              <a:ext uri="{FF2B5EF4-FFF2-40B4-BE49-F238E27FC236}">
                <a16:creationId xmlns:a16="http://schemas.microsoft.com/office/drawing/2014/main" id="{120776AF-EA7F-7544-9F0E-3C9F803E90C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218948" y="3573378"/>
            <a:ext cx="617621" cy="617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0451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98814-B862-88A1-B463-BB6E891EB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ttangolo con angoli arrotondati 41">
            <a:extLst>
              <a:ext uri="{FF2B5EF4-FFF2-40B4-BE49-F238E27FC236}">
                <a16:creationId xmlns:a16="http://schemas.microsoft.com/office/drawing/2014/main" id="{A0DF67D3-1175-5D46-C2BD-0E5C574EB440}"/>
              </a:ext>
            </a:extLst>
          </p:cNvPr>
          <p:cNvSpPr/>
          <p:nvPr/>
        </p:nvSpPr>
        <p:spPr>
          <a:xfrm>
            <a:off x="224589" y="1852863"/>
            <a:ext cx="11405937" cy="417094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0" name="Rettangolo con angoli arrotondati 39">
            <a:extLst>
              <a:ext uri="{FF2B5EF4-FFF2-40B4-BE49-F238E27FC236}">
                <a16:creationId xmlns:a16="http://schemas.microsoft.com/office/drawing/2014/main" id="{430C8EEC-9492-E207-1702-46FB3A223419}"/>
              </a:ext>
            </a:extLst>
          </p:cNvPr>
          <p:cNvSpPr/>
          <p:nvPr/>
        </p:nvSpPr>
        <p:spPr>
          <a:xfrm>
            <a:off x="136358" y="1692443"/>
            <a:ext cx="11887199" cy="4580020"/>
          </a:xfrm>
          <a:prstGeom prst="round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B0FACFB-BC3D-DF78-739E-B865EA7EC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021" y="584400"/>
            <a:ext cx="11340000" cy="432000"/>
          </a:xfrm>
        </p:spPr>
        <p:txBody>
          <a:bodyPr rtlCol="0"/>
          <a:lstStyle/>
          <a:p>
            <a:pPr rtl="0"/>
            <a:r>
              <a:rPr lang="it-IT" dirty="0"/>
              <a:t>Alcune Funzionalità  </a:t>
            </a:r>
          </a:p>
        </p:txBody>
      </p:sp>
      <p:sp>
        <p:nvSpPr>
          <p:cNvPr id="12" name="Rettangolo 11" descr="Blocco in evidenza a sinistra">
            <a:extLst>
              <a:ext uri="{FF2B5EF4-FFF2-40B4-BE49-F238E27FC236}">
                <a16:creationId xmlns:a16="http://schemas.microsoft.com/office/drawing/2014/main" id="{C31D322C-7BDD-724B-2281-A827999D08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1799" y="472043"/>
            <a:ext cx="1984175" cy="11482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it-IT" dirty="0"/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84666A01-17FF-77C6-0729-28EB88F0527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38</a:t>
            </a:fld>
            <a:endParaRPr lang="it-IT" dirty="0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176F6941-83A2-F943-18DD-EFE7CF5383E6}"/>
              </a:ext>
            </a:extLst>
          </p:cNvPr>
          <p:cNvSpPr/>
          <p:nvPr/>
        </p:nvSpPr>
        <p:spPr>
          <a:xfrm>
            <a:off x="521368" y="1307432"/>
            <a:ext cx="11534274" cy="978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D0F06FF1-D8F4-D0B4-5BEB-1D21A8EAD39E}"/>
              </a:ext>
            </a:extLst>
          </p:cNvPr>
          <p:cNvSpPr/>
          <p:nvPr/>
        </p:nvSpPr>
        <p:spPr>
          <a:xfrm>
            <a:off x="414711" y="986591"/>
            <a:ext cx="11368215" cy="639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b="1" dirty="0">
                <a:solidFill>
                  <a:schemeClr val="tx1"/>
                </a:solidFill>
              </a:rPr>
              <a:t>Alcuni</a:t>
            </a:r>
            <a:r>
              <a:rPr lang="it-IT" dirty="0">
                <a:solidFill>
                  <a:schemeClr val="tx1"/>
                </a:solidFill>
              </a:rPr>
              <a:t> esempi pratici dell’applicativo</a:t>
            </a:r>
            <a:r>
              <a:rPr lang="it-IT" b="1" dirty="0">
                <a:solidFill>
                  <a:schemeClr val="tx1"/>
                </a:solidFill>
              </a:rPr>
              <a:t> </a:t>
            </a:r>
            <a:r>
              <a:rPr lang="it-IT" dirty="0">
                <a:solidFill>
                  <a:schemeClr val="tx1"/>
                </a:solidFill>
              </a:rPr>
              <a:t>in azione: </a:t>
            </a:r>
            <a:r>
              <a:rPr lang="it-IT" dirty="0"/>
              <a:t>:</a:t>
            </a:r>
            <a:endParaRPr lang="it-IT" dirty="0">
              <a:solidFill>
                <a:schemeClr val="tx1"/>
              </a:solidFill>
            </a:endParaRP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2093E322-0624-B2AC-BD2E-8E92ECD8F1AC}"/>
              </a:ext>
            </a:extLst>
          </p:cNvPr>
          <p:cNvGrpSpPr/>
          <p:nvPr/>
        </p:nvGrpSpPr>
        <p:grpSpPr>
          <a:xfrm rot="5400000">
            <a:off x="2735178" y="3649577"/>
            <a:ext cx="449178" cy="2478506"/>
            <a:chOff x="5133474" y="3007895"/>
            <a:chExt cx="986589" cy="1981200"/>
          </a:xfrm>
        </p:grpSpPr>
        <p:sp>
          <p:nvSpPr>
            <p:cNvPr id="6" name="Freccia a gallone 5">
              <a:extLst>
                <a:ext uri="{FF2B5EF4-FFF2-40B4-BE49-F238E27FC236}">
                  <a16:creationId xmlns:a16="http://schemas.microsoft.com/office/drawing/2014/main" id="{8FDDBCDA-F172-4CE1-484D-3BB73FCA7212}"/>
                </a:ext>
              </a:extLst>
            </p:cNvPr>
            <p:cNvSpPr/>
            <p:nvPr/>
          </p:nvSpPr>
          <p:spPr>
            <a:xfrm>
              <a:off x="5133474" y="3007895"/>
              <a:ext cx="561473" cy="1981200"/>
            </a:xfrm>
            <a:prstGeom prst="chevron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  <p:sp>
          <p:nvSpPr>
            <p:cNvPr id="7" name="Freccia a gallone 6">
              <a:extLst>
                <a:ext uri="{FF2B5EF4-FFF2-40B4-BE49-F238E27FC236}">
                  <a16:creationId xmlns:a16="http://schemas.microsoft.com/office/drawing/2014/main" id="{1A907E0E-16C5-8A4A-9112-C1B8F4C1F321}"/>
                </a:ext>
              </a:extLst>
            </p:cNvPr>
            <p:cNvSpPr/>
            <p:nvPr/>
          </p:nvSpPr>
          <p:spPr>
            <a:xfrm>
              <a:off x="5438274" y="3120190"/>
              <a:ext cx="497305" cy="1732546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  <p:sp>
          <p:nvSpPr>
            <p:cNvPr id="20" name="Freccia a gallone 19">
              <a:extLst>
                <a:ext uri="{FF2B5EF4-FFF2-40B4-BE49-F238E27FC236}">
                  <a16:creationId xmlns:a16="http://schemas.microsoft.com/office/drawing/2014/main" id="{C95E637B-B6A5-443E-F5D3-062E92FFCA73}"/>
                </a:ext>
              </a:extLst>
            </p:cNvPr>
            <p:cNvSpPr/>
            <p:nvPr/>
          </p:nvSpPr>
          <p:spPr>
            <a:xfrm>
              <a:off x="5710988" y="3192378"/>
              <a:ext cx="409075" cy="1612231"/>
            </a:xfrm>
            <a:prstGeom prst="chevron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</p:grpSp>
      <p:sp>
        <p:nvSpPr>
          <p:cNvPr id="27" name="Titolo 1">
            <a:extLst>
              <a:ext uri="{FF2B5EF4-FFF2-40B4-BE49-F238E27FC236}">
                <a16:creationId xmlns:a16="http://schemas.microsoft.com/office/drawing/2014/main" id="{BDA8AFDC-4CD9-090E-6882-FE5B12445E6C}"/>
              </a:ext>
            </a:extLst>
          </p:cNvPr>
          <p:cNvSpPr txBox="1">
            <a:spLocks/>
          </p:cNvSpPr>
          <p:nvPr/>
        </p:nvSpPr>
        <p:spPr>
          <a:xfrm>
            <a:off x="558474" y="5328354"/>
            <a:ext cx="5040221" cy="42587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it-IT" sz="1800" b="0" dirty="0">
                <a:latin typeface="+mn-lt"/>
              </a:rPr>
              <a:t>Nella sezione è possibile individuare la versione della normativa di riferimento a cui l’AI dovrà attenersi in termini di standard normativi da seguire </a:t>
            </a:r>
          </a:p>
        </p:txBody>
      </p:sp>
      <p:grpSp>
        <p:nvGrpSpPr>
          <p:cNvPr id="33" name="Gruppo 32">
            <a:extLst>
              <a:ext uri="{FF2B5EF4-FFF2-40B4-BE49-F238E27FC236}">
                <a16:creationId xmlns:a16="http://schemas.microsoft.com/office/drawing/2014/main" id="{7639D7B0-FA04-F96C-8EDF-18BACA4A7BDE}"/>
              </a:ext>
            </a:extLst>
          </p:cNvPr>
          <p:cNvGrpSpPr/>
          <p:nvPr/>
        </p:nvGrpSpPr>
        <p:grpSpPr>
          <a:xfrm rot="5400000">
            <a:off x="8943472" y="3665619"/>
            <a:ext cx="449178" cy="2478506"/>
            <a:chOff x="5133474" y="3007895"/>
            <a:chExt cx="986589" cy="1981200"/>
          </a:xfrm>
        </p:grpSpPr>
        <p:sp>
          <p:nvSpPr>
            <p:cNvPr id="34" name="Freccia a gallone 33">
              <a:extLst>
                <a:ext uri="{FF2B5EF4-FFF2-40B4-BE49-F238E27FC236}">
                  <a16:creationId xmlns:a16="http://schemas.microsoft.com/office/drawing/2014/main" id="{96CFFF90-674D-3DFA-CDAF-AEE052BF5A97}"/>
                </a:ext>
              </a:extLst>
            </p:cNvPr>
            <p:cNvSpPr/>
            <p:nvPr/>
          </p:nvSpPr>
          <p:spPr>
            <a:xfrm>
              <a:off x="5133474" y="3007895"/>
              <a:ext cx="561473" cy="1981200"/>
            </a:xfrm>
            <a:prstGeom prst="chevron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  <p:sp>
          <p:nvSpPr>
            <p:cNvPr id="35" name="Freccia a gallone 34">
              <a:extLst>
                <a:ext uri="{FF2B5EF4-FFF2-40B4-BE49-F238E27FC236}">
                  <a16:creationId xmlns:a16="http://schemas.microsoft.com/office/drawing/2014/main" id="{8F75CAFA-0A9C-DFB6-C745-6AFB01DAD3B0}"/>
                </a:ext>
              </a:extLst>
            </p:cNvPr>
            <p:cNvSpPr/>
            <p:nvPr/>
          </p:nvSpPr>
          <p:spPr>
            <a:xfrm>
              <a:off x="5438274" y="3120190"/>
              <a:ext cx="497305" cy="1732546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  <p:sp>
          <p:nvSpPr>
            <p:cNvPr id="38" name="Freccia a gallone 37">
              <a:extLst>
                <a:ext uri="{FF2B5EF4-FFF2-40B4-BE49-F238E27FC236}">
                  <a16:creationId xmlns:a16="http://schemas.microsoft.com/office/drawing/2014/main" id="{2E09C862-398D-FD7D-A778-FFE3AA2410A6}"/>
                </a:ext>
              </a:extLst>
            </p:cNvPr>
            <p:cNvSpPr/>
            <p:nvPr/>
          </p:nvSpPr>
          <p:spPr>
            <a:xfrm>
              <a:off x="5710988" y="3192378"/>
              <a:ext cx="409075" cy="1612231"/>
            </a:xfrm>
            <a:prstGeom prst="chevron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</p:grpSp>
      <p:sp>
        <p:nvSpPr>
          <p:cNvPr id="39" name="Titolo 1">
            <a:extLst>
              <a:ext uri="{FF2B5EF4-FFF2-40B4-BE49-F238E27FC236}">
                <a16:creationId xmlns:a16="http://schemas.microsoft.com/office/drawing/2014/main" id="{59E73E2E-0D2A-383A-F00B-88795AF169B3}"/>
              </a:ext>
            </a:extLst>
          </p:cNvPr>
          <p:cNvSpPr txBox="1">
            <a:spLocks/>
          </p:cNvSpPr>
          <p:nvPr/>
        </p:nvSpPr>
        <p:spPr>
          <a:xfrm>
            <a:off x="6526137" y="5304290"/>
            <a:ext cx="5040221" cy="42587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it-IT" sz="1800" b="0" dirty="0">
                <a:latin typeface="+mn-lt"/>
              </a:rPr>
              <a:t>Il report  alla fine delle analisi mostra  il numero di non conformità e di conformità dell’audit. Si può visionare il completamento dell’audit per il quale il sistema identifica anomalie o meno </a:t>
            </a:r>
          </a:p>
        </p:txBody>
      </p: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082D5014-9272-FC6C-B543-86CB7F901817}"/>
              </a:ext>
            </a:extLst>
          </p:cNvPr>
          <p:cNvGrpSpPr/>
          <p:nvPr/>
        </p:nvGrpSpPr>
        <p:grpSpPr>
          <a:xfrm>
            <a:off x="705852" y="1892968"/>
            <a:ext cx="4355432" cy="2722145"/>
            <a:chOff x="705852" y="1892968"/>
            <a:chExt cx="4355432" cy="2722145"/>
          </a:xfrm>
        </p:grpSpPr>
        <p:pic>
          <p:nvPicPr>
            <p:cNvPr id="9" name="Immagine 8" descr="Immagine che contiene testo, schermata, software, Icona del computer&#10;&#10;Il contenuto generato dall'IA potrebbe non essere corretto.">
              <a:extLst>
                <a:ext uri="{FF2B5EF4-FFF2-40B4-BE49-F238E27FC236}">
                  <a16:creationId xmlns:a16="http://schemas.microsoft.com/office/drawing/2014/main" id="{BCEF9FDC-67F6-C5AA-ADBC-CB66C6D40A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05852" y="1892968"/>
              <a:ext cx="4355432" cy="2722145"/>
            </a:xfrm>
            <a:prstGeom prst="rect">
              <a:avLst/>
            </a:prstGeom>
          </p:spPr>
        </p:pic>
        <p:pic>
          <p:nvPicPr>
            <p:cNvPr id="13" name="Immagine 12">
              <a:extLst>
                <a:ext uri="{FF2B5EF4-FFF2-40B4-BE49-F238E27FC236}">
                  <a16:creationId xmlns:a16="http://schemas.microsoft.com/office/drawing/2014/main" id="{D613A548-A840-2AEA-CF07-53B9B841AF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5852" y="2171134"/>
              <a:ext cx="158021" cy="139430"/>
            </a:xfrm>
            <a:prstGeom prst="rect">
              <a:avLst/>
            </a:prstGeom>
          </p:spPr>
        </p:pic>
      </p:grp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F03B38F2-A606-D649-79A5-9D0B93E9D302}"/>
              </a:ext>
            </a:extLst>
          </p:cNvPr>
          <p:cNvGrpSpPr/>
          <p:nvPr/>
        </p:nvGrpSpPr>
        <p:grpSpPr>
          <a:xfrm>
            <a:off x="7026441" y="1987216"/>
            <a:ext cx="4186989" cy="2616868"/>
            <a:chOff x="7026441" y="1987216"/>
            <a:chExt cx="4186989" cy="2616868"/>
          </a:xfrm>
        </p:grpSpPr>
        <p:pic>
          <p:nvPicPr>
            <p:cNvPr id="11" name="Immagine 10" descr="Immagine che contiene testo, schermata, software, Icona del computer&#10;&#10;Il contenuto generato dall'IA potrebbe non essere corretto.">
              <a:extLst>
                <a:ext uri="{FF2B5EF4-FFF2-40B4-BE49-F238E27FC236}">
                  <a16:creationId xmlns:a16="http://schemas.microsoft.com/office/drawing/2014/main" id="{635EF738-97B2-559F-DBBD-04B722D655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26441" y="1987216"/>
              <a:ext cx="4186989" cy="2616868"/>
            </a:xfrm>
            <a:prstGeom prst="rect">
              <a:avLst/>
            </a:prstGeom>
          </p:spPr>
        </p:pic>
        <p:pic>
          <p:nvPicPr>
            <p:cNvPr id="14" name="Immagine 13">
              <a:extLst>
                <a:ext uri="{FF2B5EF4-FFF2-40B4-BE49-F238E27FC236}">
                  <a16:creationId xmlns:a16="http://schemas.microsoft.com/office/drawing/2014/main" id="{1201861D-1246-0539-CB57-5CB45A0442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26441" y="2223677"/>
              <a:ext cx="158021" cy="1394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004815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egnaposto immagine 18" descr="Immagine che contiene subacqueo&#10;&#10;Il contenuto generato dall'IA potrebbe non essere corretto.">
            <a:extLst>
              <a:ext uri="{FF2B5EF4-FFF2-40B4-BE49-F238E27FC236}">
                <a16:creationId xmlns:a16="http://schemas.microsoft.com/office/drawing/2014/main" id="{36237C71-034D-2F7A-7381-5198898A497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8946" r="8946"/>
          <a:stretch>
            <a:fillRect/>
          </a:stretch>
        </p:blipFill>
        <p:spPr>
          <a:xfrm>
            <a:off x="0" y="0"/>
            <a:ext cx="9780102" cy="6804025"/>
          </a:xfrm>
        </p:spPr>
      </p:pic>
      <p:sp>
        <p:nvSpPr>
          <p:cNvPr id="14" name="Titolo 13">
            <a:extLst>
              <a:ext uri="{FF2B5EF4-FFF2-40B4-BE49-F238E27FC236}">
                <a16:creationId xmlns:a16="http://schemas.microsoft.com/office/drawing/2014/main" id="{6C38D7A9-9299-4108-BB08-026F4B9CAE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it-IT" dirty="0"/>
              <a:t>Grazie</a:t>
            </a:r>
          </a:p>
        </p:txBody>
      </p:sp>
      <p:pic>
        <p:nvPicPr>
          <p:cNvPr id="8" name="Elemento grafico 7" descr="Utente" title="Icona - Nome relatore">
            <a:extLst>
              <a:ext uri="{FF2B5EF4-FFF2-40B4-BE49-F238E27FC236}">
                <a16:creationId xmlns:a16="http://schemas.microsoft.com/office/drawing/2014/main" id="{111541C4-DB03-4E53-994D-499C7D73C4D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85495" y="4006655"/>
            <a:ext cx="218900" cy="218900"/>
          </a:xfrm>
          <a:prstGeom prst="rect">
            <a:avLst/>
          </a:prstGeom>
        </p:spPr>
      </p:pic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1265965-2271-4C1C-BD0A-6F85F80FF9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it-IT" dirty="0"/>
              <a:t>Giulia Gheri 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50A3BCC3-A277-4C0B-9EBA-EB53990D8EB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rtlCol="0"/>
          <a:lstStyle/>
          <a:p>
            <a:pPr rtl="0"/>
            <a:r>
              <a:rPr lang="it-IT" dirty="0"/>
              <a:t>Santino Garofalo</a:t>
            </a:r>
          </a:p>
        </p:txBody>
      </p:sp>
      <p:pic>
        <p:nvPicPr>
          <p:cNvPr id="9" name="Elemento grafico 8" descr="Busta" title="Icona - Posta elettronica del relatore">
            <a:extLst>
              <a:ext uri="{FF2B5EF4-FFF2-40B4-BE49-F238E27FC236}">
                <a16:creationId xmlns:a16="http://schemas.microsoft.com/office/drawing/2014/main" id="{773C1382-ACE1-460F-A1B6-AB761A7D2E6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533621" y="5072519"/>
            <a:ext cx="218900" cy="218900"/>
          </a:xfrm>
          <a:prstGeom prst="rect">
            <a:avLst/>
          </a:prstGeom>
        </p:spPr>
      </p:pic>
      <p:sp>
        <p:nvSpPr>
          <p:cNvPr id="16" name="Segnaposto testo 15">
            <a:extLst>
              <a:ext uri="{FF2B5EF4-FFF2-40B4-BE49-F238E27FC236}">
                <a16:creationId xmlns:a16="http://schemas.microsoft.com/office/drawing/2014/main" id="{FD8A1232-50A8-4535-AAF9-7F4180EAA0D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rtlCol="0"/>
          <a:lstStyle/>
          <a:p>
            <a:pPr rtl="0"/>
            <a:r>
              <a:rPr lang="it-IT" dirty="0"/>
              <a:t>info@pomiager.com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91814EC9-246A-4C6E-941E-5774FE72F08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39</a:t>
            </a:fld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A633FB8-6224-F3BA-52CA-A8540C7F68A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it-IT" dirty="0"/>
              <a:t>Fabio De Gioia </a:t>
            </a:r>
          </a:p>
        </p:txBody>
      </p:sp>
      <p:pic>
        <p:nvPicPr>
          <p:cNvPr id="15" name="Elemento grafico 14" descr="Utente" title="Icona - Nome relatore">
            <a:extLst>
              <a:ext uri="{FF2B5EF4-FFF2-40B4-BE49-F238E27FC236}">
                <a16:creationId xmlns:a16="http://schemas.microsoft.com/office/drawing/2014/main" id="{D3C77164-D315-8107-6CF6-14F15BA6BAC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93516" y="4359581"/>
            <a:ext cx="218900" cy="218900"/>
          </a:xfrm>
          <a:prstGeom prst="rect">
            <a:avLst/>
          </a:prstGeom>
        </p:spPr>
      </p:pic>
      <p:pic>
        <p:nvPicPr>
          <p:cNvPr id="17" name="Elemento grafico 16" descr="Utente" title="Icona - Nome relatore">
            <a:extLst>
              <a:ext uri="{FF2B5EF4-FFF2-40B4-BE49-F238E27FC236}">
                <a16:creationId xmlns:a16="http://schemas.microsoft.com/office/drawing/2014/main" id="{4989113A-B81D-DA47-6E96-ADFE4237435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93516" y="4696465"/>
            <a:ext cx="218900" cy="21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678306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alizzata">
  <a:themeElements>
    <a:clrScheme name="Custom 129">
      <a:dk1>
        <a:sysClr val="windowText" lastClr="000000"/>
      </a:dk1>
      <a:lt1>
        <a:srgbClr val="FFFFFF"/>
      </a:lt1>
      <a:dk2>
        <a:srgbClr val="3F3F3F"/>
      </a:dk2>
      <a:lt2>
        <a:srgbClr val="F2F2F2"/>
      </a:lt2>
      <a:accent1>
        <a:srgbClr val="25C6E3"/>
      </a:accent1>
      <a:accent2>
        <a:srgbClr val="E80554"/>
      </a:accent2>
      <a:accent3>
        <a:srgbClr val="A9E26F"/>
      </a:accent3>
      <a:accent4>
        <a:srgbClr val="EAD000"/>
      </a:accent4>
      <a:accent5>
        <a:srgbClr val="1A0F49"/>
      </a:accent5>
      <a:accent6>
        <a:srgbClr val="FF4A01"/>
      </a:accent6>
      <a:hlink>
        <a:srgbClr val="25C6E3"/>
      </a:hlink>
      <a:folHlink>
        <a:srgbClr val="25C6E3"/>
      </a:folHlink>
    </a:clrScheme>
    <a:fontScheme name="Custom 149">
      <a:majorFont>
        <a:latin typeface="Corbel"/>
        <a:ea typeface=""/>
        <a:cs typeface=""/>
      </a:majorFont>
      <a:minorFont>
        <a:latin typeface="Canda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19716126_TF16411250.potx" id="{675E8371-EC70-4345-8B64-A71003B56298}" vid="{0F92AA19-00D6-4C71-B13F-219D7994A0BF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5EE62A6CA1E734F81641F12F64A255B" ma:contentTypeVersion="3" ma:contentTypeDescription="Creare un nuovo documento." ma:contentTypeScope="" ma:versionID="5c2b9b1d0cb5d1e7f5f1b8660b250799">
  <xsd:schema xmlns:xsd="http://www.w3.org/2001/XMLSchema" xmlns:xs="http://www.w3.org/2001/XMLSchema" xmlns:p="http://schemas.microsoft.com/office/2006/metadata/properties" xmlns:ns2="05c96265-31bd-43e2-8f41-3b63786a6543" targetNamespace="http://schemas.microsoft.com/office/2006/metadata/properties" ma:root="true" ma:fieldsID="331790639e87a78b37f70814018029e5" ns2:_="">
    <xsd:import namespace="05c96265-31bd-43e2-8f41-3b63786a65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c96265-31bd-43e2-8f41-3b63786a65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FAF2D52-3108-487E-B1CF-AC6AE32FA5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c96265-31bd-43e2-8f41-3b63786a65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B2218FC-8412-44B9-9E82-D51F1F531141}">
  <ds:schemaRefs>
    <ds:schemaRef ds:uri="http://purl.org/dc/elements/1.1/"/>
    <ds:schemaRef ds:uri="http://schemas.microsoft.com/sharepoint/v3"/>
    <ds:schemaRef ds:uri="http://schemas.microsoft.com/office/2006/documentManagement/types"/>
    <ds:schemaRef ds:uri="fb0879af-3eba-417a-a55a-ffe6dcd6ca77"/>
    <ds:schemaRef ds:uri="http://schemas.microsoft.com/office/2006/metadata/properties"/>
    <ds:schemaRef ds:uri="http://schemas.microsoft.com/office/infopath/2007/PartnerControls"/>
    <ds:schemaRef ds:uri="6dc4bcd6-49db-4c07-9060-8acfc67cef9f"/>
    <ds:schemaRef ds:uri="http://www.w3.org/XML/1998/namespace"/>
    <ds:schemaRef ds:uri="http://schemas.openxmlformats.org/package/2006/metadata/core-properties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C2730361-555F-4D56-80D5-23F303E1038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{A1746176-4B53-4C05-97A7-E130A0AED935}tf16411250_win32</Template>
  <TotalTime>2780</TotalTime>
  <Words>2882</Words>
  <Application>Microsoft Office PowerPoint</Application>
  <PresentationFormat>Widescreen</PresentationFormat>
  <Paragraphs>387</Paragraphs>
  <Slides>39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39</vt:i4>
      </vt:variant>
    </vt:vector>
  </HeadingPairs>
  <TitlesOfParts>
    <vt:vector size="46" baseType="lpstr">
      <vt:lpstr>Arial</vt:lpstr>
      <vt:lpstr>Calibri</vt:lpstr>
      <vt:lpstr>Calisto MT</vt:lpstr>
      <vt:lpstr>Candara</vt:lpstr>
      <vt:lpstr>Corbel</vt:lpstr>
      <vt:lpstr>Times New Roman</vt:lpstr>
      <vt:lpstr>Personalizzata</vt:lpstr>
      <vt:lpstr>L’intelligenza artificiale che agisce: storia, modelli e applicazioni reali</vt:lpstr>
      <vt:lpstr>Presentazione standard di PowerPoint</vt:lpstr>
      <vt:lpstr>Agenda  </vt:lpstr>
      <vt:lpstr>  </vt:lpstr>
      <vt:lpstr>Cronostoria e Sviluppo</vt:lpstr>
      <vt:lpstr>  </vt:lpstr>
      <vt:lpstr>Perceptron</vt:lpstr>
      <vt:lpstr>Machine Learning</vt:lpstr>
      <vt:lpstr>Esempio: Supervised Learning</vt:lpstr>
      <vt:lpstr>Esempio: Semi-Supervised Learning</vt:lpstr>
      <vt:lpstr>Esempio: Unsupervised Learning</vt:lpstr>
      <vt:lpstr>Deep Learning</vt:lpstr>
      <vt:lpstr>Large Language Model</vt:lpstr>
      <vt:lpstr>  </vt:lpstr>
      <vt:lpstr>AI Agent: cosa sono? </vt:lpstr>
      <vt:lpstr>AI Agent in azione : un esempio </vt:lpstr>
      <vt:lpstr>  </vt:lpstr>
      <vt:lpstr>Dagli LLM alla Quantizzazione</vt:lpstr>
      <vt:lpstr>Le principali tecniche di Quantizzazione</vt:lpstr>
      <vt:lpstr>Perfomance degli LLM vs Modelli Quantizzati</vt:lpstr>
      <vt:lpstr>  </vt:lpstr>
      <vt:lpstr>Oltre l’AI Generativa : il bisogno di risposte fondate</vt:lpstr>
      <vt:lpstr>Il RAG : (Retrieval-Augmented Generation)</vt:lpstr>
      <vt:lpstr>AI PORTAL </vt:lpstr>
      <vt:lpstr>AI PORTAL : Alcune Funzionalità 1/2 </vt:lpstr>
      <vt:lpstr>AI PORTAL : Alcune Funzionalità 2/2  </vt:lpstr>
      <vt:lpstr>  </vt:lpstr>
      <vt:lpstr>Case Study : Il caso AllConsUP</vt:lpstr>
      <vt:lpstr>Rilevazione non conformità</vt:lpstr>
      <vt:lpstr>Stima Indice di Rischio </vt:lpstr>
      <vt:lpstr>La Base Dati 1/2</vt:lpstr>
      <vt:lpstr>La Base Dati 2/2</vt:lpstr>
      <vt:lpstr>Stesura DVR</vt:lpstr>
      <vt:lpstr>Alcune Funzionalità  </vt:lpstr>
      <vt:lpstr>  </vt:lpstr>
      <vt:lpstr>Case Study : Il caso Schema Validator  </vt:lpstr>
      <vt:lpstr>Il workflow dell’applicativo </vt:lpstr>
      <vt:lpstr>Alcune Funzionalità  </vt:lpstr>
      <vt:lpstr>Grazie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Santino Garofalo</dc:creator>
  <cp:lastModifiedBy>Giulia Gheri</cp:lastModifiedBy>
  <cp:revision>78</cp:revision>
  <dcterms:created xsi:type="dcterms:W3CDTF">2025-07-17T10:23:23Z</dcterms:created>
  <dcterms:modified xsi:type="dcterms:W3CDTF">2025-09-02T08:15:48Z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0x01010095EE62A6CA1E734F81641F12F64A255B</vt:lpwstr>
  </property>
</Properties>
</file>