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8"/>
  </p:notesMasterIdLst>
  <p:sldIdLst>
    <p:sldId id="256" r:id="rId2"/>
    <p:sldId id="267" r:id="rId3"/>
    <p:sldId id="268" r:id="rId4"/>
    <p:sldId id="269" r:id="rId5"/>
    <p:sldId id="270" r:id="rId6"/>
    <p:sldId id="271" r:id="rId7"/>
    <p:sldId id="332" r:id="rId8"/>
    <p:sldId id="501" r:id="rId9"/>
    <p:sldId id="272" r:id="rId10"/>
    <p:sldId id="504" r:id="rId11"/>
    <p:sldId id="521" r:id="rId12"/>
    <p:sldId id="273" r:id="rId13"/>
    <p:sldId id="277" r:id="rId14"/>
    <p:sldId id="278" r:id="rId15"/>
    <p:sldId id="274" r:id="rId16"/>
    <p:sldId id="275" r:id="rId17"/>
    <p:sldId id="276" r:id="rId18"/>
    <p:sldId id="279" r:id="rId19"/>
    <p:sldId id="280" r:id="rId20"/>
    <p:sldId id="281" r:id="rId21"/>
    <p:sldId id="282" r:id="rId22"/>
    <p:sldId id="490" r:id="rId23"/>
    <p:sldId id="283" r:id="rId24"/>
    <p:sldId id="534" r:id="rId25"/>
    <p:sldId id="284" r:id="rId26"/>
    <p:sldId id="285" r:id="rId27"/>
    <p:sldId id="509" r:id="rId28"/>
    <p:sldId id="286" r:id="rId29"/>
    <p:sldId id="522" r:id="rId30"/>
    <p:sldId id="516" r:id="rId31"/>
    <p:sldId id="517" r:id="rId32"/>
    <p:sldId id="290" r:id="rId33"/>
    <p:sldId id="291" r:id="rId34"/>
    <p:sldId id="292" r:id="rId35"/>
    <p:sldId id="293" r:id="rId36"/>
    <p:sldId id="294" r:id="rId37"/>
    <p:sldId id="295" r:id="rId38"/>
    <p:sldId id="524" r:id="rId39"/>
    <p:sldId id="296" r:id="rId40"/>
    <p:sldId id="394" r:id="rId41"/>
    <p:sldId id="333" r:id="rId42"/>
    <p:sldId id="334" r:id="rId43"/>
    <p:sldId id="455" r:id="rId44"/>
    <p:sldId id="456" r:id="rId45"/>
    <p:sldId id="491" r:id="rId46"/>
    <p:sldId id="492" r:id="rId47"/>
    <p:sldId id="493" r:id="rId48"/>
    <p:sldId id="494" r:id="rId49"/>
    <p:sldId id="528" r:id="rId50"/>
    <p:sldId id="529" r:id="rId51"/>
    <p:sldId id="530" r:id="rId52"/>
    <p:sldId id="532" r:id="rId53"/>
    <p:sldId id="533" r:id="rId54"/>
    <p:sldId id="535" r:id="rId55"/>
    <p:sldId id="297" r:id="rId56"/>
    <p:sldId id="298" r:id="rId57"/>
    <p:sldId id="299" r:id="rId58"/>
    <p:sldId id="302" r:id="rId59"/>
    <p:sldId id="300" r:id="rId60"/>
    <p:sldId id="301" r:id="rId61"/>
    <p:sldId id="303" r:id="rId62"/>
    <p:sldId id="304" r:id="rId63"/>
    <p:sldId id="431" r:id="rId64"/>
    <p:sldId id="508" r:id="rId65"/>
    <p:sldId id="305" r:id="rId66"/>
    <p:sldId id="505" r:id="rId67"/>
    <p:sldId id="306" r:id="rId68"/>
    <p:sldId id="331" r:id="rId69"/>
    <p:sldId id="503" r:id="rId70"/>
    <p:sldId id="308" r:id="rId71"/>
    <p:sldId id="309" r:id="rId72"/>
    <p:sldId id="310" r:id="rId73"/>
    <p:sldId id="311" r:id="rId74"/>
    <p:sldId id="312" r:id="rId75"/>
    <p:sldId id="313" r:id="rId76"/>
    <p:sldId id="314" r:id="rId77"/>
    <p:sldId id="315" r:id="rId78"/>
    <p:sldId id="316" r:id="rId79"/>
    <p:sldId id="495" r:id="rId80"/>
    <p:sldId id="317" r:id="rId81"/>
    <p:sldId id="319" r:id="rId82"/>
    <p:sldId id="320" r:id="rId83"/>
    <p:sldId id="512" r:id="rId84"/>
    <p:sldId id="511" r:id="rId85"/>
    <p:sldId id="318" r:id="rId86"/>
    <p:sldId id="328" r:id="rId87"/>
  </p:sldIdLst>
  <p:sldSz cx="12188825"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7" d="100"/>
          <a:sy n="67" d="100"/>
        </p:scale>
        <p:origin x="834" y="72"/>
      </p:cViewPr>
      <p:guideLst>
        <p:guide orient="horz" pos="2160"/>
        <p:guide pos="383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E49E8-3832-43CD-A867-D93B711974FD}" type="datetimeFigureOut">
              <a:rPr lang="it-IT" smtClean="0"/>
              <a:t>21/05/2023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9E9D67-D5A0-4C70-809F-02B7861034AA}" type="slidenum">
              <a:rPr lang="it-IT" smtClean="0"/>
              <a:t>‹N›</a:t>
            </a:fld>
            <a:endParaRPr lang="it-IT"/>
          </a:p>
        </p:txBody>
      </p:sp>
    </p:spTree>
    <p:extLst>
      <p:ext uri="{BB962C8B-B14F-4D97-AF65-F5344CB8AC3E}">
        <p14:creationId xmlns:p14="http://schemas.microsoft.com/office/powerpoint/2010/main" val="284366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egnaposto immagine diapositiva 1">
            <a:extLst>
              <a:ext uri="{FF2B5EF4-FFF2-40B4-BE49-F238E27FC236}">
                <a16:creationId xmlns:a16="http://schemas.microsoft.com/office/drawing/2014/main" id="{304412DD-8D17-45C4-8709-669454EE4785}"/>
              </a:ext>
            </a:extLst>
          </p:cNvPr>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Segnaposto note 2">
            <a:extLst>
              <a:ext uri="{FF2B5EF4-FFF2-40B4-BE49-F238E27FC236}">
                <a16:creationId xmlns:a16="http://schemas.microsoft.com/office/drawing/2014/main" id="{9CC44978-1D76-4A3B-8394-D022C4A62D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p>
        </p:txBody>
      </p:sp>
      <p:sp>
        <p:nvSpPr>
          <p:cNvPr id="81924" name="Segnaposto piè di pagina 3">
            <a:extLst>
              <a:ext uri="{FF2B5EF4-FFF2-40B4-BE49-F238E27FC236}">
                <a16:creationId xmlns:a16="http://schemas.microsoft.com/office/drawing/2014/main" id="{9A5F2275-8B81-419E-BF1F-A995D7B28597}"/>
              </a:ext>
            </a:extLst>
          </p:cNvPr>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 2006 Carnegie Mellon University</a:t>
            </a:r>
          </a:p>
          <a:p>
            <a:pPr fontAlgn="base">
              <a:spcBef>
                <a:spcPct val="0"/>
              </a:spcBef>
              <a:spcAft>
                <a:spcPct val="0"/>
              </a:spcAft>
              <a:defRPr/>
            </a:pPr>
            <a:r>
              <a:rPr lang="en-US"/>
              <a:t>  </a:t>
            </a:r>
          </a:p>
        </p:txBody>
      </p:sp>
      <p:sp>
        <p:nvSpPr>
          <p:cNvPr id="81925" name="Segnaposto intestazione 4">
            <a:extLst>
              <a:ext uri="{FF2B5EF4-FFF2-40B4-BE49-F238E27FC236}">
                <a16:creationId xmlns:a16="http://schemas.microsoft.com/office/drawing/2014/main" id="{FD91FDC9-4CED-4FA9-A4BD-546B28E2A327}"/>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a:t>Presentation Title</a:t>
            </a:r>
          </a:p>
        </p:txBody>
      </p:sp>
      <p:sp>
        <p:nvSpPr>
          <p:cNvPr id="81926" name="Segnaposto data 5">
            <a:extLst>
              <a:ext uri="{FF2B5EF4-FFF2-40B4-BE49-F238E27FC236}">
                <a16:creationId xmlns:a16="http://schemas.microsoft.com/office/drawing/2014/main" id="{F5BABDD1-E3F9-4B1D-A7FD-4E3283159CAC}"/>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EEE8291-B9DE-4EE6-B006-71FC797526D8}" type="datetime1">
              <a:rPr lang="en-US" smtClean="0"/>
              <a:pPr fontAlgn="base">
                <a:spcBef>
                  <a:spcPct val="0"/>
                </a:spcBef>
                <a:spcAft>
                  <a:spcPct val="0"/>
                </a:spcAft>
                <a:defRPr/>
              </a:pPr>
              <a:t>5/21/2023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3284E760-01C6-43EB-9C03-4B15CBB07E6F}"/>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a:extLst>
              <a:ext uri="{FF2B5EF4-FFF2-40B4-BE49-F238E27FC236}">
                <a16:creationId xmlns:a16="http://schemas.microsoft.com/office/drawing/2014/main" id="{0F8AAEB1-803A-4613-8E0A-492EA8D5E460}"/>
              </a:ext>
            </a:extLst>
          </p:cNvPr>
          <p:cNvSpPr>
            <a:spLocks noGrp="1" noChangeArrowheads="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C198570F-FA70-4DDE-9BE5-5E572F3168A2}"/>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029A56C2-898D-4BE5-B0EF-ABB6594EE836}" type="slidenum">
              <a:rPr lang="it-IT" altLang="it-IT" sz="1200"/>
              <a:pPr algn="r" eaLnBrk="1" hangingPunct="1"/>
              <a:t>6</a:t>
            </a:fld>
            <a:endParaRPr lang="it-IT" altLang="it-IT" sz="1200"/>
          </a:p>
        </p:txBody>
      </p:sp>
      <p:sp>
        <p:nvSpPr>
          <p:cNvPr id="83971" name="Rectangle 2">
            <a:extLst>
              <a:ext uri="{FF2B5EF4-FFF2-40B4-BE49-F238E27FC236}">
                <a16:creationId xmlns:a16="http://schemas.microsoft.com/office/drawing/2014/main" id="{73113398-0938-44B3-BD4C-2BB38D07A124}"/>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a:extLst>
              <a:ext uri="{FF2B5EF4-FFF2-40B4-BE49-F238E27FC236}">
                <a16:creationId xmlns:a16="http://schemas.microsoft.com/office/drawing/2014/main" id="{2B80C2C6-E638-4CC3-99EF-079574C873E1}"/>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3A03861C-707A-448F-A1BB-BEAD4A93B527}"/>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A15B999C-0EBD-4CA6-B69F-373ACA3EA291}" type="slidenum">
              <a:rPr lang="it-IT" altLang="it-IT" sz="1200"/>
              <a:pPr algn="r" eaLnBrk="1" hangingPunct="1"/>
              <a:t>7</a:t>
            </a:fld>
            <a:endParaRPr lang="it-IT" altLang="it-IT" sz="1200"/>
          </a:p>
        </p:txBody>
      </p:sp>
      <p:sp>
        <p:nvSpPr>
          <p:cNvPr id="84995" name="Rectangle 2">
            <a:extLst>
              <a:ext uri="{FF2B5EF4-FFF2-40B4-BE49-F238E27FC236}">
                <a16:creationId xmlns:a16="http://schemas.microsoft.com/office/drawing/2014/main" id="{28A61662-C919-4DBE-B7F2-3A9D8C731C3B}"/>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a:extLst>
              <a:ext uri="{FF2B5EF4-FFF2-40B4-BE49-F238E27FC236}">
                <a16:creationId xmlns:a16="http://schemas.microsoft.com/office/drawing/2014/main" id="{F287A71D-D532-4A49-8ADD-C0AF06542CE3}"/>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4E54FE9-3376-4CA8-B55E-DAC10CD5A7BD}"/>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4576C464-5E7A-4FEA-8235-DDDA563358F6}" type="slidenum">
              <a:rPr lang="it-IT" altLang="it-IT" sz="1200"/>
              <a:pPr algn="r" eaLnBrk="1" hangingPunct="1"/>
              <a:t>8</a:t>
            </a:fld>
            <a:endParaRPr lang="it-IT" altLang="it-IT" sz="1200"/>
          </a:p>
        </p:txBody>
      </p:sp>
      <p:sp>
        <p:nvSpPr>
          <p:cNvPr id="89091" name="Rectangle 2">
            <a:extLst>
              <a:ext uri="{FF2B5EF4-FFF2-40B4-BE49-F238E27FC236}">
                <a16:creationId xmlns:a16="http://schemas.microsoft.com/office/drawing/2014/main" id="{564024AF-A8F3-4765-BC20-D1CADEFF7226}"/>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a:extLst>
              <a:ext uri="{FF2B5EF4-FFF2-40B4-BE49-F238E27FC236}">
                <a16:creationId xmlns:a16="http://schemas.microsoft.com/office/drawing/2014/main" id="{09BB4617-8F8B-400D-A128-B055811CB548}"/>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2392952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1341CAE0-EE89-4D44-A47E-165DEA8C1149}"/>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03408286-BDFF-4050-81DD-D0B9B2EAF340}" type="slidenum">
              <a:rPr lang="it-IT" altLang="it-IT" sz="1200"/>
              <a:pPr algn="r" eaLnBrk="1" hangingPunct="1"/>
              <a:t>9</a:t>
            </a:fld>
            <a:endParaRPr lang="it-IT" altLang="it-IT" sz="1200"/>
          </a:p>
        </p:txBody>
      </p:sp>
      <p:sp>
        <p:nvSpPr>
          <p:cNvPr id="86019" name="Rectangle 2">
            <a:extLst>
              <a:ext uri="{FF2B5EF4-FFF2-40B4-BE49-F238E27FC236}">
                <a16:creationId xmlns:a16="http://schemas.microsoft.com/office/drawing/2014/main" id="{B24B4769-721A-430E-B512-875162242DD3}"/>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a:extLst>
              <a:ext uri="{FF2B5EF4-FFF2-40B4-BE49-F238E27FC236}">
                <a16:creationId xmlns:a16="http://schemas.microsoft.com/office/drawing/2014/main" id="{316EA30E-97C2-45F5-9B19-92C52A05DE11}"/>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4E54FE9-3376-4CA8-B55E-DAC10CD5A7BD}"/>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4576C464-5E7A-4FEA-8235-DDDA563358F6}" type="slidenum">
              <a:rPr lang="it-IT" altLang="it-IT" sz="1200"/>
              <a:pPr algn="r" eaLnBrk="1" hangingPunct="1"/>
              <a:t>10</a:t>
            </a:fld>
            <a:endParaRPr lang="it-IT" altLang="it-IT" sz="1200"/>
          </a:p>
        </p:txBody>
      </p:sp>
      <p:sp>
        <p:nvSpPr>
          <p:cNvPr id="89091" name="Rectangle 2">
            <a:extLst>
              <a:ext uri="{FF2B5EF4-FFF2-40B4-BE49-F238E27FC236}">
                <a16:creationId xmlns:a16="http://schemas.microsoft.com/office/drawing/2014/main" id="{564024AF-A8F3-4765-BC20-D1CADEFF7226}"/>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a:extLst>
              <a:ext uri="{FF2B5EF4-FFF2-40B4-BE49-F238E27FC236}">
                <a16:creationId xmlns:a16="http://schemas.microsoft.com/office/drawing/2014/main" id="{09BB4617-8F8B-400D-A128-B055811CB548}"/>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2585136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4E54FE9-3376-4CA8-B55E-DAC10CD5A7BD}"/>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4576C464-5E7A-4FEA-8235-DDDA563358F6}" type="slidenum">
              <a:rPr lang="it-IT" altLang="it-IT" sz="1200"/>
              <a:pPr algn="r" eaLnBrk="1" hangingPunct="1"/>
              <a:t>11</a:t>
            </a:fld>
            <a:endParaRPr lang="it-IT" altLang="it-IT" sz="1200"/>
          </a:p>
        </p:txBody>
      </p:sp>
      <p:sp>
        <p:nvSpPr>
          <p:cNvPr id="89091" name="Rectangle 2">
            <a:extLst>
              <a:ext uri="{FF2B5EF4-FFF2-40B4-BE49-F238E27FC236}">
                <a16:creationId xmlns:a16="http://schemas.microsoft.com/office/drawing/2014/main" id="{564024AF-A8F3-4765-BC20-D1CADEFF7226}"/>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a:extLst>
              <a:ext uri="{FF2B5EF4-FFF2-40B4-BE49-F238E27FC236}">
                <a16:creationId xmlns:a16="http://schemas.microsoft.com/office/drawing/2014/main" id="{09BB4617-8F8B-400D-A128-B055811CB548}"/>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1028015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6D0B6717-57FB-418C-9007-E8A8A06C465B}"/>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E9928FD-6A67-4221-9AF3-0AE8C65D46C4}" type="slidenum">
              <a:rPr lang="it-IT" altLang="it-IT" sz="1200"/>
              <a:pPr algn="r" eaLnBrk="1" hangingPunct="1"/>
              <a:t>12</a:t>
            </a:fld>
            <a:endParaRPr lang="it-IT" altLang="it-IT" sz="1200"/>
          </a:p>
        </p:txBody>
      </p:sp>
      <p:sp>
        <p:nvSpPr>
          <p:cNvPr id="87043" name="Rectangle 2">
            <a:extLst>
              <a:ext uri="{FF2B5EF4-FFF2-40B4-BE49-F238E27FC236}">
                <a16:creationId xmlns:a16="http://schemas.microsoft.com/office/drawing/2014/main" id="{30594AED-9322-42BC-BA18-C5E4D6BC7ED8}"/>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a:extLst>
              <a:ext uri="{FF2B5EF4-FFF2-40B4-BE49-F238E27FC236}">
                <a16:creationId xmlns:a16="http://schemas.microsoft.com/office/drawing/2014/main" id="{7FA96E92-293F-4E2B-939F-754D57B423B9}"/>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524E1865-757E-4696-9486-90CECAD0A8DB}"/>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76A5EFED-44C9-4295-9166-4460762A377E}" type="slidenum">
              <a:rPr lang="it-IT" altLang="it-IT" sz="1200"/>
              <a:pPr algn="r" eaLnBrk="1" hangingPunct="1"/>
              <a:t>15</a:t>
            </a:fld>
            <a:endParaRPr lang="it-IT" altLang="it-IT" sz="1200"/>
          </a:p>
        </p:txBody>
      </p:sp>
      <p:sp>
        <p:nvSpPr>
          <p:cNvPr id="88067" name="Rectangle 2">
            <a:extLst>
              <a:ext uri="{FF2B5EF4-FFF2-40B4-BE49-F238E27FC236}">
                <a16:creationId xmlns:a16="http://schemas.microsoft.com/office/drawing/2014/main" id="{B41F3E5A-FDCB-4B6B-A57D-906A705F0785}"/>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a:extLst>
              <a:ext uri="{FF2B5EF4-FFF2-40B4-BE49-F238E27FC236}">
                <a16:creationId xmlns:a16="http://schemas.microsoft.com/office/drawing/2014/main" id="{C9F74878-6155-4CD1-8BF4-A11E1CE143D9}"/>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4E54FE9-3376-4CA8-B55E-DAC10CD5A7BD}"/>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4576C464-5E7A-4FEA-8235-DDDA563358F6}" type="slidenum">
              <a:rPr lang="it-IT" altLang="it-IT" sz="1200"/>
              <a:pPr algn="r" eaLnBrk="1" hangingPunct="1"/>
              <a:t>16</a:t>
            </a:fld>
            <a:endParaRPr lang="it-IT" altLang="it-IT" sz="1200"/>
          </a:p>
        </p:txBody>
      </p:sp>
      <p:sp>
        <p:nvSpPr>
          <p:cNvPr id="89091" name="Rectangle 2">
            <a:extLst>
              <a:ext uri="{FF2B5EF4-FFF2-40B4-BE49-F238E27FC236}">
                <a16:creationId xmlns:a16="http://schemas.microsoft.com/office/drawing/2014/main" id="{564024AF-A8F3-4765-BC20-D1CADEFF7226}"/>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a:extLst>
              <a:ext uri="{FF2B5EF4-FFF2-40B4-BE49-F238E27FC236}">
                <a16:creationId xmlns:a16="http://schemas.microsoft.com/office/drawing/2014/main" id="{09BB4617-8F8B-400D-A128-B055811CB548}"/>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4A2AFFB8-FBE0-4075-BBC0-CD6004D44D80}"/>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9AF6785-DDD3-4222-94F9-17975901FA84}" type="slidenum">
              <a:rPr lang="it-IT" altLang="it-IT" sz="1200"/>
              <a:pPr algn="r" eaLnBrk="1" hangingPunct="1"/>
              <a:t>17</a:t>
            </a:fld>
            <a:endParaRPr lang="it-IT" altLang="it-IT" sz="1200"/>
          </a:p>
        </p:txBody>
      </p:sp>
      <p:sp>
        <p:nvSpPr>
          <p:cNvPr id="90115" name="Rectangle 2">
            <a:extLst>
              <a:ext uri="{FF2B5EF4-FFF2-40B4-BE49-F238E27FC236}">
                <a16:creationId xmlns:a16="http://schemas.microsoft.com/office/drawing/2014/main" id="{1E07AD08-4E0E-4101-821E-7B30BC8FC070}"/>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a:extLst>
              <a:ext uri="{FF2B5EF4-FFF2-40B4-BE49-F238E27FC236}">
                <a16:creationId xmlns:a16="http://schemas.microsoft.com/office/drawing/2014/main" id="{5A24AEB3-D098-4E02-BB53-030863795811}"/>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9714DB87-6E8A-4655-986E-FE87B3655718}"/>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a:extLst>
              <a:ext uri="{FF2B5EF4-FFF2-40B4-BE49-F238E27FC236}">
                <a16:creationId xmlns:a16="http://schemas.microsoft.com/office/drawing/2014/main" id="{DD595EE9-0CA8-4F1F-8A6A-2885C131DCD4}"/>
              </a:ext>
            </a:extLst>
          </p:cNvPr>
          <p:cNvSpPr>
            <a:spLocks noGrp="1" noChangeArrowheads="1"/>
          </p:cNvSpPr>
          <p:nvPr>
            <p:ph type="body" idx="1"/>
          </p:nvPr>
        </p:nvSpPr>
        <p:spPr bwMode="auto">
          <a:xfrm>
            <a:off x="906463" y="4716463"/>
            <a:ext cx="498475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D09F837B-EE80-4C57-9EA8-9586398C95AB}"/>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B9FA0A7-EC36-43A1-8AE9-334EF784CCCC}" type="slidenum">
              <a:rPr lang="it-IT" altLang="it-IT" sz="1200"/>
              <a:pPr algn="r" eaLnBrk="1" hangingPunct="1"/>
              <a:t>21</a:t>
            </a:fld>
            <a:endParaRPr lang="it-IT" altLang="it-IT" sz="1200"/>
          </a:p>
        </p:txBody>
      </p:sp>
      <p:sp>
        <p:nvSpPr>
          <p:cNvPr id="92163" name="Rectangle 2">
            <a:extLst>
              <a:ext uri="{FF2B5EF4-FFF2-40B4-BE49-F238E27FC236}">
                <a16:creationId xmlns:a16="http://schemas.microsoft.com/office/drawing/2014/main" id="{7253C2C4-D162-403B-BD2D-E92B4B056747}"/>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a:extLst>
              <a:ext uri="{FF2B5EF4-FFF2-40B4-BE49-F238E27FC236}">
                <a16:creationId xmlns:a16="http://schemas.microsoft.com/office/drawing/2014/main" id="{158E5844-6C22-4D28-9A67-1D565101CA0F}"/>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C20005B1-FC4F-4305-A4F3-9AC4D855EA55}"/>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68676226-E3A2-4CA1-B564-7E346F5B5030}" type="slidenum">
              <a:rPr lang="it-IT" altLang="it-IT" sz="1200"/>
              <a:pPr algn="r" eaLnBrk="1" hangingPunct="1"/>
              <a:t>22</a:t>
            </a:fld>
            <a:endParaRPr lang="it-IT" altLang="it-IT" sz="1200"/>
          </a:p>
        </p:txBody>
      </p:sp>
      <p:sp>
        <p:nvSpPr>
          <p:cNvPr id="93187" name="Rectangle 2">
            <a:extLst>
              <a:ext uri="{FF2B5EF4-FFF2-40B4-BE49-F238E27FC236}">
                <a16:creationId xmlns:a16="http://schemas.microsoft.com/office/drawing/2014/main" id="{1B5D971D-2703-4427-9CE9-E958B21B3D36}"/>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a:extLst>
              <a:ext uri="{FF2B5EF4-FFF2-40B4-BE49-F238E27FC236}">
                <a16:creationId xmlns:a16="http://schemas.microsoft.com/office/drawing/2014/main" id="{58076683-D0A4-48B2-9794-773B7D60FB71}"/>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18A1B28C-F1F3-41A2-9206-DEE5E75C74C1}"/>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64FA5033-8F40-4F16-966A-6A165064A897}" type="slidenum">
              <a:rPr lang="it-IT" altLang="it-IT" sz="1200"/>
              <a:pPr algn="r" eaLnBrk="1" hangingPunct="1"/>
              <a:t>23</a:t>
            </a:fld>
            <a:endParaRPr lang="it-IT" altLang="it-IT" sz="1200"/>
          </a:p>
        </p:txBody>
      </p:sp>
      <p:sp>
        <p:nvSpPr>
          <p:cNvPr id="94211" name="Rectangle 2">
            <a:extLst>
              <a:ext uri="{FF2B5EF4-FFF2-40B4-BE49-F238E27FC236}">
                <a16:creationId xmlns:a16="http://schemas.microsoft.com/office/drawing/2014/main" id="{370280CA-3A93-48FF-99D3-A26BA4061B84}"/>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a:extLst>
              <a:ext uri="{FF2B5EF4-FFF2-40B4-BE49-F238E27FC236}">
                <a16:creationId xmlns:a16="http://schemas.microsoft.com/office/drawing/2014/main" id="{DD3487B1-8049-49E3-9190-A5A3D321DAC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18A1B28C-F1F3-41A2-9206-DEE5E75C74C1}"/>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64FA5033-8F40-4F16-966A-6A165064A897}" type="slidenum">
              <a:rPr lang="it-IT" altLang="it-IT" sz="1200"/>
              <a:pPr algn="r" eaLnBrk="1" hangingPunct="1"/>
              <a:t>24</a:t>
            </a:fld>
            <a:endParaRPr lang="it-IT" altLang="it-IT" sz="1200"/>
          </a:p>
        </p:txBody>
      </p:sp>
      <p:sp>
        <p:nvSpPr>
          <p:cNvPr id="94211" name="Rectangle 2">
            <a:extLst>
              <a:ext uri="{FF2B5EF4-FFF2-40B4-BE49-F238E27FC236}">
                <a16:creationId xmlns:a16="http://schemas.microsoft.com/office/drawing/2014/main" id="{370280CA-3A93-48FF-99D3-A26BA4061B84}"/>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a:extLst>
              <a:ext uri="{FF2B5EF4-FFF2-40B4-BE49-F238E27FC236}">
                <a16:creationId xmlns:a16="http://schemas.microsoft.com/office/drawing/2014/main" id="{DD3487B1-8049-49E3-9190-A5A3D321DAC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1164578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2305F837-5561-460C-8BA4-EBB27E5CE33A}"/>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28E0F716-BBD1-4B76-985C-8809675F93E4}" type="slidenum">
              <a:rPr lang="it-IT" altLang="it-IT" sz="1200"/>
              <a:pPr algn="r" eaLnBrk="1" hangingPunct="1"/>
              <a:t>25</a:t>
            </a:fld>
            <a:endParaRPr lang="it-IT" altLang="it-IT" sz="1200"/>
          </a:p>
        </p:txBody>
      </p:sp>
      <p:sp>
        <p:nvSpPr>
          <p:cNvPr id="95235" name="Rectangle 2">
            <a:extLst>
              <a:ext uri="{FF2B5EF4-FFF2-40B4-BE49-F238E27FC236}">
                <a16:creationId xmlns:a16="http://schemas.microsoft.com/office/drawing/2014/main" id="{2D489082-6211-4C29-ACC5-2456C9B26A85}"/>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a:extLst>
              <a:ext uri="{FF2B5EF4-FFF2-40B4-BE49-F238E27FC236}">
                <a16:creationId xmlns:a16="http://schemas.microsoft.com/office/drawing/2014/main" id="{84A7BEE1-F335-42A9-B29B-C916937323FB}"/>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4A8732F6-C256-4798-AD18-DC497C69CC31}"/>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75073104-54DC-4C24-9771-26F8E090689A}" type="slidenum">
              <a:rPr lang="it-IT" altLang="it-IT" sz="1200"/>
              <a:pPr algn="r" eaLnBrk="1" hangingPunct="1"/>
              <a:t>26</a:t>
            </a:fld>
            <a:endParaRPr lang="it-IT" altLang="it-IT" sz="1200"/>
          </a:p>
        </p:txBody>
      </p:sp>
      <p:sp>
        <p:nvSpPr>
          <p:cNvPr id="96259" name="Rectangle 2">
            <a:extLst>
              <a:ext uri="{FF2B5EF4-FFF2-40B4-BE49-F238E27FC236}">
                <a16:creationId xmlns:a16="http://schemas.microsoft.com/office/drawing/2014/main" id="{87D12F83-14E8-4FC1-BD46-1AB3E9838EB0}"/>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a:extLst>
              <a:ext uri="{FF2B5EF4-FFF2-40B4-BE49-F238E27FC236}">
                <a16:creationId xmlns:a16="http://schemas.microsoft.com/office/drawing/2014/main" id="{2BE46A99-0103-4DDA-B052-A87C476DB798}"/>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4A8732F6-C256-4798-AD18-DC497C69CC31}"/>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75073104-54DC-4C24-9771-26F8E090689A}" type="slidenum">
              <a:rPr lang="it-IT" altLang="it-IT" sz="1200"/>
              <a:pPr algn="r" eaLnBrk="1" hangingPunct="1"/>
              <a:t>27</a:t>
            </a:fld>
            <a:endParaRPr lang="it-IT" altLang="it-IT" sz="1200"/>
          </a:p>
        </p:txBody>
      </p:sp>
      <p:sp>
        <p:nvSpPr>
          <p:cNvPr id="96259" name="Rectangle 2">
            <a:extLst>
              <a:ext uri="{FF2B5EF4-FFF2-40B4-BE49-F238E27FC236}">
                <a16:creationId xmlns:a16="http://schemas.microsoft.com/office/drawing/2014/main" id="{87D12F83-14E8-4FC1-BD46-1AB3E9838EB0}"/>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a:extLst>
              <a:ext uri="{FF2B5EF4-FFF2-40B4-BE49-F238E27FC236}">
                <a16:creationId xmlns:a16="http://schemas.microsoft.com/office/drawing/2014/main" id="{2BE46A99-0103-4DDA-B052-A87C476DB798}"/>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2991546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6B61B1B5-1A15-4704-838B-3C7A3BC8B022}"/>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2E0DC31D-E2D9-4D58-AAC5-FBC25A94CF03}" type="slidenum">
              <a:rPr lang="it-IT" altLang="it-IT" sz="1200"/>
              <a:pPr algn="r" eaLnBrk="1" hangingPunct="1"/>
              <a:t>28</a:t>
            </a:fld>
            <a:endParaRPr lang="it-IT" altLang="it-IT" sz="1200"/>
          </a:p>
        </p:txBody>
      </p:sp>
      <p:sp>
        <p:nvSpPr>
          <p:cNvPr id="97283" name="Rectangle 2">
            <a:extLst>
              <a:ext uri="{FF2B5EF4-FFF2-40B4-BE49-F238E27FC236}">
                <a16:creationId xmlns:a16="http://schemas.microsoft.com/office/drawing/2014/main" id="{F03F8B57-9AD9-4714-8E3C-A354D7C005F5}"/>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a:extLst>
              <a:ext uri="{FF2B5EF4-FFF2-40B4-BE49-F238E27FC236}">
                <a16:creationId xmlns:a16="http://schemas.microsoft.com/office/drawing/2014/main" id="{BE750B18-089B-45FF-B386-F84B575124BE}"/>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6B61B1B5-1A15-4704-838B-3C7A3BC8B022}"/>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2E0DC31D-E2D9-4D58-AAC5-FBC25A94CF03}" type="slidenum">
              <a:rPr lang="it-IT" altLang="it-IT" sz="1200"/>
              <a:pPr algn="r" eaLnBrk="1" hangingPunct="1"/>
              <a:t>29</a:t>
            </a:fld>
            <a:endParaRPr lang="it-IT" altLang="it-IT" sz="1200"/>
          </a:p>
        </p:txBody>
      </p:sp>
      <p:sp>
        <p:nvSpPr>
          <p:cNvPr id="97283" name="Rectangle 2">
            <a:extLst>
              <a:ext uri="{FF2B5EF4-FFF2-40B4-BE49-F238E27FC236}">
                <a16:creationId xmlns:a16="http://schemas.microsoft.com/office/drawing/2014/main" id="{F03F8B57-9AD9-4714-8E3C-A354D7C005F5}"/>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a:extLst>
              <a:ext uri="{FF2B5EF4-FFF2-40B4-BE49-F238E27FC236}">
                <a16:creationId xmlns:a16="http://schemas.microsoft.com/office/drawing/2014/main" id="{BE750B18-089B-45FF-B386-F84B575124BE}"/>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3999629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E34078EC-1710-4541-BF21-B136B40106CF}"/>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5F3A183-E967-4F4F-B5AD-CAA2520D97BA}" type="slidenum">
              <a:rPr lang="it-IT" altLang="it-IT" sz="1200"/>
              <a:pPr algn="r" eaLnBrk="1" hangingPunct="1"/>
              <a:t>30</a:t>
            </a:fld>
            <a:endParaRPr lang="it-IT" altLang="it-IT" sz="1200"/>
          </a:p>
        </p:txBody>
      </p:sp>
      <p:sp>
        <p:nvSpPr>
          <p:cNvPr id="98307" name="Rectangle 2">
            <a:extLst>
              <a:ext uri="{FF2B5EF4-FFF2-40B4-BE49-F238E27FC236}">
                <a16:creationId xmlns:a16="http://schemas.microsoft.com/office/drawing/2014/main" id="{CACF2559-55C0-41E6-9012-4FEDD9614E3C}"/>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a:extLst>
              <a:ext uri="{FF2B5EF4-FFF2-40B4-BE49-F238E27FC236}">
                <a16:creationId xmlns:a16="http://schemas.microsoft.com/office/drawing/2014/main" id="{71BC6FF1-49A9-4DF7-A8A3-5CF386F01E40}"/>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56877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E34078EC-1710-4541-BF21-B136B40106CF}"/>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5F3A183-E967-4F4F-B5AD-CAA2520D97BA}" type="slidenum">
              <a:rPr lang="it-IT" altLang="it-IT" sz="1200"/>
              <a:pPr algn="r" eaLnBrk="1" hangingPunct="1"/>
              <a:t>31</a:t>
            </a:fld>
            <a:endParaRPr lang="it-IT" altLang="it-IT" sz="1200"/>
          </a:p>
        </p:txBody>
      </p:sp>
      <p:sp>
        <p:nvSpPr>
          <p:cNvPr id="98307" name="Rectangle 2">
            <a:extLst>
              <a:ext uri="{FF2B5EF4-FFF2-40B4-BE49-F238E27FC236}">
                <a16:creationId xmlns:a16="http://schemas.microsoft.com/office/drawing/2014/main" id="{CACF2559-55C0-41E6-9012-4FEDD9614E3C}"/>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a:extLst>
              <a:ext uri="{FF2B5EF4-FFF2-40B4-BE49-F238E27FC236}">
                <a16:creationId xmlns:a16="http://schemas.microsoft.com/office/drawing/2014/main" id="{71BC6FF1-49A9-4DF7-A8A3-5CF386F01E40}"/>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225806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8161D660-CE82-4CAB-8319-9EDCCC0CDA78}"/>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91070EB3-396C-4985-AFE8-01BA398407EB}" type="slidenum">
              <a:rPr lang="it-IT" altLang="it-IT" sz="1200"/>
              <a:pPr algn="r" eaLnBrk="1" hangingPunct="1"/>
              <a:t>32</a:t>
            </a:fld>
            <a:endParaRPr lang="it-IT" altLang="it-IT" sz="1200"/>
          </a:p>
        </p:txBody>
      </p:sp>
      <p:sp>
        <p:nvSpPr>
          <p:cNvPr id="101379" name="Rectangle 2">
            <a:extLst>
              <a:ext uri="{FF2B5EF4-FFF2-40B4-BE49-F238E27FC236}">
                <a16:creationId xmlns:a16="http://schemas.microsoft.com/office/drawing/2014/main" id="{C98BA850-7913-4475-80C2-A99CBF5E0E5D}"/>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042DBADB-ABC3-4C79-9457-A5FBCE587073}"/>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0BCF6CE2-9764-4E53-AD39-12A245C15DE3}"/>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56532EC4-C3B8-4520-96D2-FF46A6685F3B}" type="slidenum">
              <a:rPr lang="it-IT" altLang="it-IT" sz="1200"/>
              <a:pPr algn="r"/>
              <a:t>33</a:t>
            </a:fld>
            <a:endParaRPr lang="it-IT" altLang="it-IT" sz="1200"/>
          </a:p>
        </p:txBody>
      </p:sp>
      <p:sp>
        <p:nvSpPr>
          <p:cNvPr id="102403" name="Rectangle 2">
            <a:extLst>
              <a:ext uri="{FF2B5EF4-FFF2-40B4-BE49-F238E27FC236}">
                <a16:creationId xmlns:a16="http://schemas.microsoft.com/office/drawing/2014/main" id="{40DAA895-E9D3-479E-940A-7088D389B2B5}"/>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a:extLst>
              <a:ext uri="{FF2B5EF4-FFF2-40B4-BE49-F238E27FC236}">
                <a16:creationId xmlns:a16="http://schemas.microsoft.com/office/drawing/2014/main" id="{BA99C95A-A269-4EEB-90E3-1B58671812ED}"/>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D1C69F86-1E4E-41B2-8F85-568BF8001E6D}"/>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85A11F56-D6D5-4B96-9D02-ED06DF292A49}" type="slidenum">
              <a:rPr lang="it-IT" altLang="it-IT" sz="1200"/>
              <a:pPr algn="r"/>
              <a:t>34</a:t>
            </a:fld>
            <a:endParaRPr lang="it-IT" altLang="it-IT" sz="1200"/>
          </a:p>
        </p:txBody>
      </p:sp>
      <p:sp>
        <p:nvSpPr>
          <p:cNvPr id="103427" name="Rectangle 2">
            <a:extLst>
              <a:ext uri="{FF2B5EF4-FFF2-40B4-BE49-F238E27FC236}">
                <a16:creationId xmlns:a16="http://schemas.microsoft.com/office/drawing/2014/main" id="{B68FEFB6-97C1-4EBC-AD2E-317EDE16380C}"/>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a:extLst>
              <a:ext uri="{FF2B5EF4-FFF2-40B4-BE49-F238E27FC236}">
                <a16:creationId xmlns:a16="http://schemas.microsoft.com/office/drawing/2014/main" id="{5F8C4BFA-D337-412C-8A6B-2D4818625848}"/>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815AB29B-03F0-423C-A830-8EA30CC7BC7B}"/>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39C52ED2-EE9B-4AF0-91F2-E3667C242BC2}" type="slidenum">
              <a:rPr lang="it-IT" altLang="it-IT" sz="1200"/>
              <a:pPr algn="r"/>
              <a:t>35</a:t>
            </a:fld>
            <a:endParaRPr lang="it-IT" altLang="it-IT" sz="1200"/>
          </a:p>
        </p:txBody>
      </p:sp>
      <p:sp>
        <p:nvSpPr>
          <p:cNvPr id="104451" name="Rectangle 2">
            <a:extLst>
              <a:ext uri="{FF2B5EF4-FFF2-40B4-BE49-F238E27FC236}">
                <a16:creationId xmlns:a16="http://schemas.microsoft.com/office/drawing/2014/main" id="{49A78C9F-69DE-45F5-AEFB-32114C62EAF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a:extLst>
              <a:ext uri="{FF2B5EF4-FFF2-40B4-BE49-F238E27FC236}">
                <a16:creationId xmlns:a16="http://schemas.microsoft.com/office/drawing/2014/main" id="{921B4E7D-1FD4-4807-90E0-B80EB50C1C65}"/>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6D9F1E1B-0DF0-4484-94F0-A3060F27835C}"/>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133B0323-A174-4F70-BF66-27B3A6E1BD93}" type="slidenum">
              <a:rPr lang="it-IT" altLang="it-IT" sz="1200"/>
              <a:pPr algn="r"/>
              <a:t>36</a:t>
            </a:fld>
            <a:endParaRPr lang="it-IT" altLang="it-IT" sz="1200"/>
          </a:p>
        </p:txBody>
      </p:sp>
      <p:sp>
        <p:nvSpPr>
          <p:cNvPr id="105475" name="Rectangle 2">
            <a:extLst>
              <a:ext uri="{FF2B5EF4-FFF2-40B4-BE49-F238E27FC236}">
                <a16:creationId xmlns:a16="http://schemas.microsoft.com/office/drawing/2014/main" id="{D12E150F-E4B1-4FE7-8DD8-D59B5EF5B8BC}"/>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a:extLst>
              <a:ext uri="{FF2B5EF4-FFF2-40B4-BE49-F238E27FC236}">
                <a16:creationId xmlns:a16="http://schemas.microsoft.com/office/drawing/2014/main" id="{1582CECD-34A8-4C5F-9DF2-4373B5A1934F}"/>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1175AEE1-B3F2-4F43-9BE3-53847649B839}"/>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E8EB9A2-31F0-442C-AEDC-6671A64CBD42}" type="slidenum">
              <a:rPr lang="it-IT" altLang="it-IT" sz="1200"/>
              <a:pPr algn="r" eaLnBrk="1" hangingPunct="1"/>
              <a:t>37</a:t>
            </a:fld>
            <a:endParaRPr lang="it-IT" altLang="it-IT" sz="1200"/>
          </a:p>
        </p:txBody>
      </p:sp>
      <p:sp>
        <p:nvSpPr>
          <p:cNvPr id="106499" name="Rectangle 2">
            <a:extLst>
              <a:ext uri="{FF2B5EF4-FFF2-40B4-BE49-F238E27FC236}">
                <a16:creationId xmlns:a16="http://schemas.microsoft.com/office/drawing/2014/main" id="{44D952BB-A630-4730-AD48-6195B2A627CC}"/>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a:extLst>
              <a:ext uri="{FF2B5EF4-FFF2-40B4-BE49-F238E27FC236}">
                <a16:creationId xmlns:a16="http://schemas.microsoft.com/office/drawing/2014/main" id="{48012A89-B22E-44D3-8AF2-0F657DDBA5AF}"/>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1175AEE1-B3F2-4F43-9BE3-53847649B839}"/>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E8EB9A2-31F0-442C-AEDC-6671A64CBD42}" type="slidenum">
              <a:rPr lang="it-IT" altLang="it-IT" sz="1200"/>
              <a:pPr algn="r" eaLnBrk="1" hangingPunct="1"/>
              <a:t>38</a:t>
            </a:fld>
            <a:endParaRPr lang="it-IT" altLang="it-IT" sz="1200"/>
          </a:p>
        </p:txBody>
      </p:sp>
      <p:sp>
        <p:nvSpPr>
          <p:cNvPr id="106499" name="Rectangle 2">
            <a:extLst>
              <a:ext uri="{FF2B5EF4-FFF2-40B4-BE49-F238E27FC236}">
                <a16:creationId xmlns:a16="http://schemas.microsoft.com/office/drawing/2014/main" id="{44D952BB-A630-4730-AD48-6195B2A627CC}"/>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a:extLst>
              <a:ext uri="{FF2B5EF4-FFF2-40B4-BE49-F238E27FC236}">
                <a16:creationId xmlns:a16="http://schemas.microsoft.com/office/drawing/2014/main" id="{48012A89-B22E-44D3-8AF2-0F657DDBA5AF}"/>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1819162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79ADFC44-3A13-421D-AFCD-FEB44ECDD022}"/>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651D7E7-3723-4B22-9188-172B10FB5F70}" type="slidenum">
              <a:rPr lang="it-IT" altLang="it-IT" sz="1200"/>
              <a:pPr algn="r" eaLnBrk="1" hangingPunct="1"/>
              <a:t>39</a:t>
            </a:fld>
            <a:endParaRPr lang="it-IT" altLang="it-IT" sz="1200"/>
          </a:p>
        </p:txBody>
      </p:sp>
      <p:sp>
        <p:nvSpPr>
          <p:cNvPr id="107523" name="Rectangle 2">
            <a:extLst>
              <a:ext uri="{FF2B5EF4-FFF2-40B4-BE49-F238E27FC236}">
                <a16:creationId xmlns:a16="http://schemas.microsoft.com/office/drawing/2014/main" id="{24A795E2-6550-4399-8868-148D23ECD62C}"/>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4" name="Rectangle 3">
            <a:extLst>
              <a:ext uri="{FF2B5EF4-FFF2-40B4-BE49-F238E27FC236}">
                <a16:creationId xmlns:a16="http://schemas.microsoft.com/office/drawing/2014/main" id="{1E2E8AAA-4CEF-4ECA-A012-33D9171B5A31}"/>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698A321C-EDBD-46FD-81EA-0D1ADA51FD4F}"/>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AD39E7CA-C5A6-4CBD-B0CE-D185B9BC14B3}" type="slidenum">
              <a:rPr lang="it-IT" altLang="it-IT" sz="1200"/>
              <a:pPr algn="r" eaLnBrk="1" hangingPunct="1"/>
              <a:t>40</a:t>
            </a:fld>
            <a:endParaRPr lang="it-IT" altLang="it-IT" sz="1200"/>
          </a:p>
        </p:txBody>
      </p:sp>
      <p:sp>
        <p:nvSpPr>
          <p:cNvPr id="108547" name="Rectangle 2">
            <a:extLst>
              <a:ext uri="{FF2B5EF4-FFF2-40B4-BE49-F238E27FC236}">
                <a16:creationId xmlns:a16="http://schemas.microsoft.com/office/drawing/2014/main" id="{B238DA08-8418-4BBB-B6C2-7815456750F3}"/>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8" name="Rectangle 3">
            <a:extLst>
              <a:ext uri="{FF2B5EF4-FFF2-40B4-BE49-F238E27FC236}">
                <a16:creationId xmlns:a16="http://schemas.microsoft.com/office/drawing/2014/main" id="{F65CA577-3BE7-4DEA-8B2B-C41179BCE5D7}"/>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8A0BE921-52AA-4E44-8C61-4D84FAF6F647}"/>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E9A82DE7-316A-4797-9006-3768942FFAF6}" type="slidenum">
              <a:rPr lang="it-IT" altLang="it-IT" sz="1200"/>
              <a:pPr algn="r" eaLnBrk="1" hangingPunct="1"/>
              <a:t>41</a:t>
            </a:fld>
            <a:endParaRPr lang="it-IT" altLang="it-IT" sz="1200"/>
          </a:p>
        </p:txBody>
      </p:sp>
      <p:sp>
        <p:nvSpPr>
          <p:cNvPr id="109571" name="Rectangle 2">
            <a:extLst>
              <a:ext uri="{FF2B5EF4-FFF2-40B4-BE49-F238E27FC236}">
                <a16:creationId xmlns:a16="http://schemas.microsoft.com/office/drawing/2014/main" id="{632A1052-FD49-4689-B083-B17AAE99790B}"/>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a:extLst>
              <a:ext uri="{FF2B5EF4-FFF2-40B4-BE49-F238E27FC236}">
                <a16:creationId xmlns:a16="http://schemas.microsoft.com/office/drawing/2014/main" id="{1B1EA07C-B61F-43A7-B074-DA804373FDC7}"/>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6A28829-90D0-4D9F-BEAF-CB4AA019EE1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390BBE1-572A-4ED7-BB0F-BB0DE347C5FB}" type="slidenum">
              <a:rPr lang="it-IT" altLang="it-IT" sz="1200"/>
              <a:pPr algn="r" eaLnBrk="1" hangingPunct="1"/>
              <a:t>42</a:t>
            </a:fld>
            <a:endParaRPr lang="it-IT" altLang="it-IT" sz="1200"/>
          </a:p>
        </p:txBody>
      </p:sp>
      <p:sp>
        <p:nvSpPr>
          <p:cNvPr id="110595" name="Rectangle 2">
            <a:extLst>
              <a:ext uri="{FF2B5EF4-FFF2-40B4-BE49-F238E27FC236}">
                <a16:creationId xmlns:a16="http://schemas.microsoft.com/office/drawing/2014/main" id="{551A133F-C051-40C2-A7AE-6AC58FE2ED5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a:extLst>
              <a:ext uri="{FF2B5EF4-FFF2-40B4-BE49-F238E27FC236}">
                <a16:creationId xmlns:a16="http://schemas.microsoft.com/office/drawing/2014/main" id="{CF5288C3-D737-45A5-8D8A-2CAEF56B4D6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F6677254-1B9A-4D44-A47A-727D51C00FFC}"/>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C8AAA96-15E8-4E51-B63A-8F66F6779B8C}" type="slidenum">
              <a:rPr lang="it-IT" altLang="it-IT" sz="1200"/>
              <a:pPr algn="r" eaLnBrk="1" hangingPunct="1"/>
              <a:t>43</a:t>
            </a:fld>
            <a:endParaRPr lang="it-IT" altLang="it-IT" sz="1200"/>
          </a:p>
        </p:txBody>
      </p:sp>
      <p:sp>
        <p:nvSpPr>
          <p:cNvPr id="111619" name="Rectangle 2">
            <a:extLst>
              <a:ext uri="{FF2B5EF4-FFF2-40B4-BE49-F238E27FC236}">
                <a16:creationId xmlns:a16="http://schemas.microsoft.com/office/drawing/2014/main" id="{8A0A69B2-A702-4184-A93C-48904D42EDD5}"/>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a:extLst>
              <a:ext uri="{FF2B5EF4-FFF2-40B4-BE49-F238E27FC236}">
                <a16:creationId xmlns:a16="http://schemas.microsoft.com/office/drawing/2014/main" id="{01CF6E99-5C03-4625-A121-D10CF647BF23}"/>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0DFFF74C-2A75-4C22-B2FB-C28463D8715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CFD9207-C718-4130-B29D-DC8AAADEDD28}" type="slidenum">
              <a:rPr lang="it-IT" altLang="it-IT" sz="1200"/>
              <a:pPr algn="r" eaLnBrk="1" hangingPunct="1"/>
              <a:t>44</a:t>
            </a:fld>
            <a:endParaRPr lang="it-IT" altLang="it-IT" sz="1200"/>
          </a:p>
        </p:txBody>
      </p:sp>
      <p:sp>
        <p:nvSpPr>
          <p:cNvPr id="112643" name="Rectangle 2">
            <a:extLst>
              <a:ext uri="{FF2B5EF4-FFF2-40B4-BE49-F238E27FC236}">
                <a16:creationId xmlns:a16="http://schemas.microsoft.com/office/drawing/2014/main" id="{EEC1484B-21A5-4270-819C-3550082C2149}"/>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a:extLst>
              <a:ext uri="{FF2B5EF4-FFF2-40B4-BE49-F238E27FC236}">
                <a16:creationId xmlns:a16="http://schemas.microsoft.com/office/drawing/2014/main" id="{AE860251-8039-4A92-B988-18C1D256610E}"/>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39ACB8DD-758F-4B89-8616-2BE5907AF8AC}"/>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E6BD7EC4-1EFF-4270-93DD-0F67377C5EEF}" type="slidenum">
              <a:rPr lang="it-IT" altLang="it-IT" sz="1200"/>
              <a:pPr algn="r" eaLnBrk="1" hangingPunct="1"/>
              <a:t>45</a:t>
            </a:fld>
            <a:endParaRPr lang="it-IT" altLang="it-IT" sz="1200"/>
          </a:p>
        </p:txBody>
      </p:sp>
      <p:sp>
        <p:nvSpPr>
          <p:cNvPr id="113667" name="Rectangle 2">
            <a:extLst>
              <a:ext uri="{FF2B5EF4-FFF2-40B4-BE49-F238E27FC236}">
                <a16:creationId xmlns:a16="http://schemas.microsoft.com/office/drawing/2014/main" id="{F162D171-4F5A-482A-9BD8-90342A652B54}"/>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a:extLst>
              <a:ext uri="{FF2B5EF4-FFF2-40B4-BE49-F238E27FC236}">
                <a16:creationId xmlns:a16="http://schemas.microsoft.com/office/drawing/2014/main" id="{258B4DC6-63CC-48C9-A1CD-96647334D149}"/>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61093691-C64E-414B-9E4F-BEFEB88C7280}"/>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60C8C2C-373E-4429-81E5-EF3B05C1AFBB}" type="slidenum">
              <a:rPr lang="it-IT" altLang="it-IT" sz="1200"/>
              <a:pPr algn="r" eaLnBrk="1" hangingPunct="1"/>
              <a:t>46</a:t>
            </a:fld>
            <a:endParaRPr lang="it-IT" altLang="it-IT" sz="1200"/>
          </a:p>
        </p:txBody>
      </p:sp>
      <p:sp>
        <p:nvSpPr>
          <p:cNvPr id="114691" name="Rectangle 2">
            <a:extLst>
              <a:ext uri="{FF2B5EF4-FFF2-40B4-BE49-F238E27FC236}">
                <a16:creationId xmlns:a16="http://schemas.microsoft.com/office/drawing/2014/main" id="{DF967489-C0E8-4C3E-A059-882A15E0AEF7}"/>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2" name="Rectangle 3">
            <a:extLst>
              <a:ext uri="{FF2B5EF4-FFF2-40B4-BE49-F238E27FC236}">
                <a16:creationId xmlns:a16="http://schemas.microsoft.com/office/drawing/2014/main" id="{7875FCFA-5A61-49ED-82C8-848BD3E991A6}"/>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312DC278-DE9D-4409-9CD1-5897A58C004F}"/>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E1F6BA0B-DE8D-4A39-8B8F-04B7BD5033FA}" type="slidenum">
              <a:rPr lang="it-IT" altLang="it-IT" sz="1200"/>
              <a:pPr algn="r" eaLnBrk="1" hangingPunct="1"/>
              <a:t>47</a:t>
            </a:fld>
            <a:endParaRPr lang="it-IT" altLang="it-IT" sz="1200"/>
          </a:p>
        </p:txBody>
      </p:sp>
      <p:sp>
        <p:nvSpPr>
          <p:cNvPr id="115715" name="Rectangle 2">
            <a:extLst>
              <a:ext uri="{FF2B5EF4-FFF2-40B4-BE49-F238E27FC236}">
                <a16:creationId xmlns:a16="http://schemas.microsoft.com/office/drawing/2014/main" id="{C5C119C3-BAA9-44B8-901C-5E3AFDCA3317}"/>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6" name="Rectangle 3">
            <a:extLst>
              <a:ext uri="{FF2B5EF4-FFF2-40B4-BE49-F238E27FC236}">
                <a16:creationId xmlns:a16="http://schemas.microsoft.com/office/drawing/2014/main" id="{8B7F4D54-720D-4B46-8B86-F6398F48A10D}"/>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EFBA33AE-6EB0-44C5-978C-211B1D578184}"/>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6CAF259-8E32-4E9D-BE3B-64DCED5A7E56}" type="slidenum">
              <a:rPr lang="it-IT" altLang="it-IT" sz="1200"/>
              <a:pPr algn="r" eaLnBrk="1" hangingPunct="1"/>
              <a:t>48</a:t>
            </a:fld>
            <a:endParaRPr lang="it-IT" altLang="it-IT" sz="1200"/>
          </a:p>
        </p:txBody>
      </p:sp>
      <p:sp>
        <p:nvSpPr>
          <p:cNvPr id="116739" name="Rectangle 2">
            <a:extLst>
              <a:ext uri="{FF2B5EF4-FFF2-40B4-BE49-F238E27FC236}">
                <a16:creationId xmlns:a16="http://schemas.microsoft.com/office/drawing/2014/main" id="{BAA98DFE-33FF-46A5-A081-693CC841002F}"/>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40" name="Rectangle 3">
            <a:extLst>
              <a:ext uri="{FF2B5EF4-FFF2-40B4-BE49-F238E27FC236}">
                <a16:creationId xmlns:a16="http://schemas.microsoft.com/office/drawing/2014/main" id="{CAB33683-C7B7-4383-8D24-122C3FDCF05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6A28829-90D0-4D9F-BEAF-CB4AA019EE1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390BBE1-572A-4ED7-BB0F-BB0DE347C5FB}" type="slidenum">
              <a:rPr lang="it-IT" altLang="it-IT" sz="1200"/>
              <a:pPr algn="r" eaLnBrk="1" hangingPunct="1"/>
              <a:t>49</a:t>
            </a:fld>
            <a:endParaRPr lang="it-IT" altLang="it-IT" sz="1200"/>
          </a:p>
        </p:txBody>
      </p:sp>
      <p:sp>
        <p:nvSpPr>
          <p:cNvPr id="110595" name="Rectangle 2">
            <a:extLst>
              <a:ext uri="{FF2B5EF4-FFF2-40B4-BE49-F238E27FC236}">
                <a16:creationId xmlns:a16="http://schemas.microsoft.com/office/drawing/2014/main" id="{551A133F-C051-40C2-A7AE-6AC58FE2ED5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a:extLst>
              <a:ext uri="{FF2B5EF4-FFF2-40B4-BE49-F238E27FC236}">
                <a16:creationId xmlns:a16="http://schemas.microsoft.com/office/drawing/2014/main" id="{CF5288C3-D737-45A5-8D8A-2CAEF56B4D6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6826626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6A28829-90D0-4D9F-BEAF-CB4AA019EE1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390BBE1-572A-4ED7-BB0F-BB0DE347C5FB}" type="slidenum">
              <a:rPr lang="it-IT" altLang="it-IT" sz="1200"/>
              <a:pPr algn="r" eaLnBrk="1" hangingPunct="1"/>
              <a:t>50</a:t>
            </a:fld>
            <a:endParaRPr lang="it-IT" altLang="it-IT" sz="1200"/>
          </a:p>
        </p:txBody>
      </p:sp>
      <p:sp>
        <p:nvSpPr>
          <p:cNvPr id="110595" name="Rectangle 2">
            <a:extLst>
              <a:ext uri="{FF2B5EF4-FFF2-40B4-BE49-F238E27FC236}">
                <a16:creationId xmlns:a16="http://schemas.microsoft.com/office/drawing/2014/main" id="{551A133F-C051-40C2-A7AE-6AC58FE2ED5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a:extLst>
              <a:ext uri="{FF2B5EF4-FFF2-40B4-BE49-F238E27FC236}">
                <a16:creationId xmlns:a16="http://schemas.microsoft.com/office/drawing/2014/main" id="{CF5288C3-D737-45A5-8D8A-2CAEF56B4D6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1885621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6A28829-90D0-4D9F-BEAF-CB4AA019EE1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390BBE1-572A-4ED7-BB0F-BB0DE347C5FB}" type="slidenum">
              <a:rPr lang="it-IT" altLang="it-IT" sz="1200"/>
              <a:pPr algn="r" eaLnBrk="1" hangingPunct="1"/>
              <a:t>51</a:t>
            </a:fld>
            <a:endParaRPr lang="it-IT" altLang="it-IT" sz="1200"/>
          </a:p>
        </p:txBody>
      </p:sp>
      <p:sp>
        <p:nvSpPr>
          <p:cNvPr id="110595" name="Rectangle 2">
            <a:extLst>
              <a:ext uri="{FF2B5EF4-FFF2-40B4-BE49-F238E27FC236}">
                <a16:creationId xmlns:a16="http://schemas.microsoft.com/office/drawing/2014/main" id="{551A133F-C051-40C2-A7AE-6AC58FE2ED5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a:extLst>
              <a:ext uri="{FF2B5EF4-FFF2-40B4-BE49-F238E27FC236}">
                <a16:creationId xmlns:a16="http://schemas.microsoft.com/office/drawing/2014/main" id="{CF5288C3-D737-45A5-8D8A-2CAEF56B4D6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12854153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6A28829-90D0-4D9F-BEAF-CB4AA019EE1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390BBE1-572A-4ED7-BB0F-BB0DE347C5FB}" type="slidenum">
              <a:rPr lang="it-IT" altLang="it-IT" sz="1200"/>
              <a:pPr algn="r" eaLnBrk="1" hangingPunct="1"/>
              <a:t>52</a:t>
            </a:fld>
            <a:endParaRPr lang="it-IT" altLang="it-IT" sz="1200"/>
          </a:p>
        </p:txBody>
      </p:sp>
      <p:sp>
        <p:nvSpPr>
          <p:cNvPr id="110595" name="Rectangle 2">
            <a:extLst>
              <a:ext uri="{FF2B5EF4-FFF2-40B4-BE49-F238E27FC236}">
                <a16:creationId xmlns:a16="http://schemas.microsoft.com/office/drawing/2014/main" id="{551A133F-C051-40C2-A7AE-6AC58FE2ED5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a:extLst>
              <a:ext uri="{FF2B5EF4-FFF2-40B4-BE49-F238E27FC236}">
                <a16:creationId xmlns:a16="http://schemas.microsoft.com/office/drawing/2014/main" id="{CF5288C3-D737-45A5-8D8A-2CAEF56B4D6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9410912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6A28829-90D0-4D9F-BEAF-CB4AA019EE1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390BBE1-572A-4ED7-BB0F-BB0DE347C5FB}" type="slidenum">
              <a:rPr lang="it-IT" altLang="it-IT" sz="1200"/>
              <a:pPr algn="r" eaLnBrk="1" hangingPunct="1"/>
              <a:t>53</a:t>
            </a:fld>
            <a:endParaRPr lang="it-IT" altLang="it-IT" sz="1200"/>
          </a:p>
        </p:txBody>
      </p:sp>
      <p:sp>
        <p:nvSpPr>
          <p:cNvPr id="110595" name="Rectangle 2">
            <a:extLst>
              <a:ext uri="{FF2B5EF4-FFF2-40B4-BE49-F238E27FC236}">
                <a16:creationId xmlns:a16="http://schemas.microsoft.com/office/drawing/2014/main" id="{551A133F-C051-40C2-A7AE-6AC58FE2ED5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a:extLst>
              <a:ext uri="{FF2B5EF4-FFF2-40B4-BE49-F238E27FC236}">
                <a16:creationId xmlns:a16="http://schemas.microsoft.com/office/drawing/2014/main" id="{CF5288C3-D737-45A5-8D8A-2CAEF56B4D6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11016293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6A28829-90D0-4D9F-BEAF-CB4AA019EE1E}"/>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390BBE1-572A-4ED7-BB0F-BB0DE347C5FB}" type="slidenum">
              <a:rPr lang="it-IT" altLang="it-IT" sz="1200"/>
              <a:pPr algn="r" eaLnBrk="1" hangingPunct="1"/>
              <a:t>54</a:t>
            </a:fld>
            <a:endParaRPr lang="it-IT" altLang="it-IT" sz="1200"/>
          </a:p>
        </p:txBody>
      </p:sp>
      <p:sp>
        <p:nvSpPr>
          <p:cNvPr id="110595" name="Rectangle 2">
            <a:extLst>
              <a:ext uri="{FF2B5EF4-FFF2-40B4-BE49-F238E27FC236}">
                <a16:creationId xmlns:a16="http://schemas.microsoft.com/office/drawing/2014/main" id="{551A133F-C051-40C2-A7AE-6AC58FE2ED51}"/>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a:extLst>
              <a:ext uri="{FF2B5EF4-FFF2-40B4-BE49-F238E27FC236}">
                <a16:creationId xmlns:a16="http://schemas.microsoft.com/office/drawing/2014/main" id="{CF5288C3-D737-45A5-8D8A-2CAEF56B4D64}"/>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extLst>
      <p:ext uri="{BB962C8B-B14F-4D97-AF65-F5344CB8AC3E}">
        <p14:creationId xmlns:p14="http://schemas.microsoft.com/office/powerpoint/2010/main" val="2322681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E0A791C9-5C1B-45CC-95C2-C12D6AEF17AF}"/>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0275" eaLnBrk="0" hangingPunct="0">
              <a:defRPr>
                <a:solidFill>
                  <a:schemeClr val="tx1"/>
                </a:solidFill>
                <a:latin typeface="Calibri" panose="020F0502020204030204" pitchFamily="34" charset="0"/>
                <a:cs typeface="Arial" panose="020B0604020202020204" pitchFamily="34" charset="0"/>
              </a:defRPr>
            </a:lvl1pPr>
            <a:lvl2pPr marL="742950" indent="-285750" defTabSz="930275" eaLnBrk="0" hangingPunct="0">
              <a:defRPr>
                <a:solidFill>
                  <a:schemeClr val="tx1"/>
                </a:solidFill>
                <a:latin typeface="Calibri" panose="020F0502020204030204" pitchFamily="34" charset="0"/>
                <a:cs typeface="Arial" panose="020B0604020202020204" pitchFamily="34" charset="0"/>
              </a:defRPr>
            </a:lvl2pPr>
            <a:lvl3pPr marL="1143000" indent="-228600" defTabSz="930275" eaLnBrk="0" hangingPunct="0">
              <a:defRPr>
                <a:solidFill>
                  <a:schemeClr val="tx1"/>
                </a:solidFill>
                <a:latin typeface="Calibri" panose="020F0502020204030204" pitchFamily="34" charset="0"/>
                <a:cs typeface="Arial" panose="020B0604020202020204" pitchFamily="34" charset="0"/>
              </a:defRPr>
            </a:lvl3pPr>
            <a:lvl4pPr marL="1600200" indent="-228600" defTabSz="930275" eaLnBrk="0" hangingPunct="0">
              <a:defRPr>
                <a:solidFill>
                  <a:schemeClr val="tx1"/>
                </a:solidFill>
                <a:latin typeface="Calibri" panose="020F0502020204030204" pitchFamily="34" charset="0"/>
                <a:cs typeface="Arial" panose="020B0604020202020204" pitchFamily="34" charset="0"/>
              </a:defRPr>
            </a:lvl4pPr>
            <a:lvl5pPr marL="2057400" indent="-228600" defTabSz="930275" eaLnBrk="0" hangingPunct="0">
              <a:defRPr>
                <a:solidFill>
                  <a:schemeClr val="tx1"/>
                </a:solidFill>
                <a:latin typeface="Calibri" panose="020F0502020204030204" pitchFamily="34" charset="0"/>
                <a:cs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a:fld id="{694F1888-1772-402E-B116-3CB8772B25BE}" type="slidenum">
              <a:rPr lang="it-IT" altLang="it-IT" sz="1200"/>
              <a:pPr algn="r"/>
              <a:t>55</a:t>
            </a:fld>
            <a:endParaRPr lang="it-IT" altLang="it-IT" sz="1200"/>
          </a:p>
        </p:txBody>
      </p:sp>
      <p:sp>
        <p:nvSpPr>
          <p:cNvPr id="117763" name="Rectangle 2">
            <a:extLst>
              <a:ext uri="{FF2B5EF4-FFF2-40B4-BE49-F238E27FC236}">
                <a16:creationId xmlns:a16="http://schemas.microsoft.com/office/drawing/2014/main" id="{27CFD7A8-3CB4-4C13-8878-073C19CF01B6}"/>
              </a:ext>
            </a:extLst>
          </p:cNvPr>
          <p:cNvSpPr>
            <a:spLocks noGrp="1" noRot="1" noChangeAspect="1" noChangeArrowheads="1" noTextEdit="1"/>
          </p:cNvSpPr>
          <p:nvPr>
            <p:ph type="sldImg"/>
          </p:nvPr>
        </p:nvSpPr>
        <p:spPr bwMode="auto">
          <a:xfrm>
            <a:off x="92075" y="744538"/>
            <a:ext cx="6613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4" name="Rectangle 3">
            <a:extLst>
              <a:ext uri="{FF2B5EF4-FFF2-40B4-BE49-F238E27FC236}">
                <a16:creationId xmlns:a16="http://schemas.microsoft.com/office/drawing/2014/main" id="{CC7588E0-ABA0-445B-82EC-0C2E544B783F}"/>
              </a:ext>
            </a:extLst>
          </p:cNvPr>
          <p:cNvSpPr>
            <a:spLocks noGrp="1" noChangeArrowheads="1"/>
          </p:cNvSpPr>
          <p:nvPr>
            <p:ph type="body" idx="1"/>
          </p:nvPr>
        </p:nvSpPr>
        <p:spPr bwMode="auto">
          <a:xfrm>
            <a:off x="681038" y="4716463"/>
            <a:ext cx="5435600" cy="446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77" tIns="46589" rIns="93177" bIns="46589" numCol="1" anchor="t" anchorCtr="0" compatLnSpc="1">
            <a:prstTxWarp prst="textNoShape">
              <a:avLst/>
            </a:prstTxWarp>
          </a:bodyPr>
          <a:lstStyle/>
          <a:p>
            <a:pPr eaLnBrk="1" hangingPunct="1">
              <a:spcBef>
                <a:spcPct val="0"/>
              </a:spcBef>
            </a:pPr>
            <a:endParaRPr lang="it-IT" altLang="it-IT">
              <a:ea typeface="MS PGothic"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162" y="2130426"/>
            <a:ext cx="10360501" cy="1470025"/>
          </a:xfrm>
        </p:spPr>
        <p:txBody>
          <a:bodyPr/>
          <a:lstStyle/>
          <a:p>
            <a:r>
              <a:rPr lang="it-IT"/>
              <a:t>Fare clic per modificare stile</a:t>
            </a:r>
          </a:p>
        </p:txBody>
      </p:sp>
      <p:sp>
        <p:nvSpPr>
          <p:cNvPr id="3" name="Sottotitolo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633537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6953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2833" y="4406901"/>
            <a:ext cx="10360501"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1652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812589" y="1600201"/>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8225341" y="1600201"/>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23669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441" y="274638"/>
            <a:ext cx="10969943" cy="114300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3836A0D-FEEF-504A-A21A-F302E3D1E3F0}" type="datetimeFigureOut">
              <a:rPr lang="it-IT" smtClean="0"/>
              <a:t>21/05/2023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52033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3836A0D-FEEF-504A-A21A-F302E3D1E3F0}" type="datetimeFigureOut">
              <a:rPr lang="it-IT" smtClean="0"/>
              <a:t>21/05/2023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89192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3836A0D-FEEF-504A-A21A-F302E3D1E3F0}" type="datetimeFigureOut">
              <a:rPr lang="it-IT" smtClean="0"/>
              <a:t>21/05/2023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88859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442" y="273050"/>
            <a:ext cx="4010039"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015480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095" y="4800600"/>
            <a:ext cx="7313295"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3836A0D-FEEF-504A-A21A-F302E3D1E3F0}" type="datetimeFigureOut">
              <a:rPr lang="it-IT" smtClean="0"/>
              <a:t>21/05/2023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2734737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128364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1780415" y="274639"/>
            <a:ext cx="3654531"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812589" y="274639"/>
            <a:ext cx="1076468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3836A0D-FEEF-504A-A21A-F302E3D1E3F0}" type="datetimeFigureOut">
              <a:rPr lang="it-IT" smtClean="0"/>
              <a:t>21/05/2023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02138DE-05B9-4441-80DD-FEEF9B58A7EB}" type="slidenum">
              <a:rPr lang="it-IT" smtClean="0"/>
              <a:t>‹N›</a:t>
            </a:fld>
            <a:endParaRPr lang="it-IT"/>
          </a:p>
        </p:txBody>
      </p:sp>
    </p:spTree>
    <p:extLst>
      <p:ext uri="{BB962C8B-B14F-4D97-AF65-F5344CB8AC3E}">
        <p14:creationId xmlns:p14="http://schemas.microsoft.com/office/powerpoint/2010/main" val="306249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836A0D-FEEF-504A-A21A-F302E3D1E3F0}" type="datetimeFigureOut">
              <a:rPr lang="it-IT" smtClean="0"/>
              <a:t>21/05/2023</a:t>
            </a:fld>
            <a:endParaRPr lang="it-IT"/>
          </a:p>
        </p:txBody>
      </p:sp>
      <p:sp>
        <p:nvSpPr>
          <p:cNvPr id="5" name="Segnaposto piè di pagina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138DE-05B9-4441-80DD-FEEF9B58A7EB}" type="slidenum">
              <a:rPr lang="it-IT" smtClean="0"/>
              <a:t>‹N›</a:t>
            </a:fld>
            <a:endParaRPr lang="it-IT"/>
          </a:p>
        </p:txBody>
      </p:sp>
    </p:spTree>
    <p:extLst>
      <p:ext uri="{BB962C8B-B14F-4D97-AF65-F5344CB8AC3E}">
        <p14:creationId xmlns:p14="http://schemas.microsoft.com/office/powerpoint/2010/main" val="3290075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958743" y="2769213"/>
            <a:ext cx="4683260" cy="2469363"/>
          </a:xfrm>
        </p:spPr>
        <p:txBody>
          <a:bodyPr anchor="t">
            <a:normAutofit/>
          </a:bodyPr>
          <a:lstStyle/>
          <a:p>
            <a:r>
              <a:rPr lang="it-IT" altLang="it-IT" sz="2800" b="1" u="sng">
                <a:solidFill>
                  <a:srgbClr val="000000"/>
                </a:solidFill>
              </a:rPr>
              <a:t>Incentivi alle assunzioni: principi e tipologie contrattuali</a:t>
            </a:r>
            <a:br>
              <a:rPr lang="it-IT" altLang="it-IT" sz="2800" b="1" u="sng">
                <a:solidFill>
                  <a:srgbClr val="000000"/>
                </a:solidFill>
              </a:rPr>
            </a:br>
            <a:r>
              <a:rPr lang="it-IT" altLang="it-IT" sz="2400" i="1">
                <a:solidFill>
                  <a:srgbClr val="000000"/>
                </a:solidFill>
              </a:rPr>
              <a:t>a cura di </a:t>
            </a:r>
            <a:br>
              <a:rPr lang="it-IT" altLang="it-IT" sz="2400" i="1">
                <a:solidFill>
                  <a:srgbClr val="000000"/>
                </a:solidFill>
              </a:rPr>
            </a:br>
            <a:r>
              <a:rPr lang="it-IT" altLang="it-IT" sz="2000" b="1" i="1">
                <a:solidFill>
                  <a:srgbClr val="000000"/>
                </a:solidFill>
              </a:rPr>
              <a:t>Alessandro Gaetani</a:t>
            </a:r>
            <a:endParaRPr lang="it-IT" sz="3000" dirty="0"/>
          </a:p>
        </p:txBody>
      </p:sp>
    </p:spTree>
    <p:extLst>
      <p:ext uri="{BB962C8B-B14F-4D97-AF65-F5344CB8AC3E}">
        <p14:creationId xmlns:p14="http://schemas.microsoft.com/office/powerpoint/2010/main" val="166524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a:extLst>
              <a:ext uri="{FF2B5EF4-FFF2-40B4-BE49-F238E27FC236}">
                <a16:creationId xmlns:a16="http://schemas.microsoft.com/office/drawing/2014/main" id="{F879C647-9966-458E-80A0-745A4BA81CC5}"/>
              </a:ext>
            </a:extLst>
          </p:cNvPr>
          <p:cNvSpPr>
            <a:spLocks noGrp="1"/>
          </p:cNvSpPr>
          <p:nvPr>
            <p:ph type="title"/>
          </p:nvPr>
        </p:nvSpPr>
        <p:spPr/>
        <p:txBody>
          <a:bodyPr/>
          <a:lstStyle/>
          <a:p>
            <a:r>
              <a:rPr lang="it-IT" altLang="it-IT" dirty="0"/>
              <a:t>Il programma delle giornate</a:t>
            </a:r>
          </a:p>
        </p:txBody>
      </p:sp>
      <p:sp>
        <p:nvSpPr>
          <p:cNvPr id="38914" name="Segnaposto contenuto 2">
            <a:extLst>
              <a:ext uri="{FF2B5EF4-FFF2-40B4-BE49-F238E27FC236}">
                <a16:creationId xmlns:a16="http://schemas.microsoft.com/office/drawing/2014/main" id="{77639DC1-1B0D-4076-B439-A15FDA0C2179}"/>
              </a:ext>
            </a:extLst>
          </p:cNvPr>
          <p:cNvSpPr>
            <a:spLocks noGrp="1"/>
          </p:cNvSpPr>
          <p:nvPr>
            <p:ph idx="1"/>
          </p:nvPr>
        </p:nvSpPr>
        <p:spPr>
          <a:xfrm>
            <a:off x="609600" y="1266092"/>
            <a:ext cx="11207262" cy="5317270"/>
          </a:xfrm>
        </p:spPr>
        <p:txBody>
          <a:bodyPr rtlCol="0">
            <a:normAutofit/>
          </a:bodyPr>
          <a:lstStyle/>
          <a:p>
            <a:pPr marL="0" indent="0" algn="ctr" fontAlgn="auto">
              <a:spcAft>
                <a:spcPts val="0"/>
              </a:spcAft>
              <a:buNone/>
              <a:defRPr/>
            </a:pPr>
            <a:r>
              <a:rPr lang="it-IT" sz="3900" b="1" u="sng" dirty="0"/>
              <a:t>I giornata formativa</a:t>
            </a:r>
          </a:p>
          <a:p>
            <a:pPr fontAlgn="auto">
              <a:spcAft>
                <a:spcPts val="0"/>
              </a:spcAft>
              <a:buFont typeface="Arial" panose="020B0604020202020204"/>
              <a:buChar char="•"/>
              <a:defRPr/>
            </a:pPr>
            <a:r>
              <a:rPr lang="it-IT" dirty="0"/>
              <a:t>I principi generali di fruizione degli incentivi e le tipologie contrattuali agevolabili</a:t>
            </a:r>
          </a:p>
          <a:p>
            <a:pPr fontAlgn="auto">
              <a:spcAft>
                <a:spcPts val="0"/>
              </a:spcAft>
              <a:buFont typeface="Arial" panose="020B0604020202020204"/>
              <a:buChar char="•"/>
              <a:defRPr/>
            </a:pPr>
            <a:r>
              <a:rPr lang="it-IT" dirty="0">
                <a:sym typeface="+mn-ea"/>
              </a:rPr>
              <a:t>Un contratto di lavoro «speciale»: alcuni cenni sull'apprendistato</a:t>
            </a:r>
          </a:p>
          <a:p>
            <a:pPr fontAlgn="auto">
              <a:spcAft>
                <a:spcPts val="0"/>
              </a:spcAft>
              <a:buFont typeface="Arial" panose="020B0604020202020204"/>
              <a:buChar char="•"/>
              <a:defRPr/>
            </a:pPr>
            <a:r>
              <a:rPr lang="it-IT" dirty="0">
                <a:sym typeface="+mn-ea"/>
              </a:rPr>
              <a:t>Politiche Attive del Lavoro ed incentivi occupazionali: </a:t>
            </a:r>
            <a:r>
              <a:rPr lang="it-IT" dirty="0" err="1">
                <a:sym typeface="+mn-ea"/>
              </a:rPr>
              <a:t>RdC</a:t>
            </a:r>
            <a:r>
              <a:rPr lang="it-IT" dirty="0">
                <a:sym typeface="+mn-ea"/>
              </a:rPr>
              <a:t> e </a:t>
            </a:r>
            <a:r>
              <a:rPr lang="it-IT" dirty="0" err="1">
                <a:sym typeface="+mn-ea"/>
              </a:rPr>
              <a:t>AdR</a:t>
            </a:r>
            <a:r>
              <a:rPr lang="it-IT" dirty="0">
                <a:sym typeface="+mn-ea"/>
              </a:rPr>
              <a:t> CIGS </a:t>
            </a:r>
          </a:p>
          <a:p>
            <a:pPr fontAlgn="auto">
              <a:spcAft>
                <a:spcPts val="0"/>
              </a:spcAft>
              <a:buFont typeface="Arial" panose="020B0604020202020204"/>
              <a:buChar char="•"/>
              <a:defRPr/>
            </a:pPr>
            <a:r>
              <a:rPr lang="it-IT" dirty="0">
                <a:sym typeface="+mn-ea"/>
              </a:rPr>
              <a:t>Ulteriori norme/disposizioni di riduzione del costo del lavoro</a:t>
            </a:r>
          </a:p>
          <a:p>
            <a:pPr fontAlgn="auto">
              <a:spcAft>
                <a:spcPts val="0"/>
              </a:spcAft>
              <a:buFont typeface="Arial" panose="020B0604020202020204"/>
              <a:buChar char="•"/>
              <a:defRPr/>
            </a:pPr>
            <a:endParaRPr lang="it-IT" dirty="0">
              <a:sym typeface="+mn-ea"/>
            </a:endParaRPr>
          </a:p>
          <a:p>
            <a:pPr fontAlgn="auto">
              <a:spcAft>
                <a:spcPts val="0"/>
              </a:spcAft>
              <a:buFont typeface="Arial" panose="020B0604020202020204"/>
              <a:buChar char="•"/>
              <a:defRPr/>
            </a:pPr>
            <a:endParaRPr lang="it-IT" dirty="0">
              <a:sym typeface="+mn-ea"/>
            </a:endParaRPr>
          </a:p>
          <a:p>
            <a:pPr fontAlgn="auto">
              <a:spcAft>
                <a:spcPts val="0"/>
              </a:spcAft>
              <a:buFont typeface="Arial" panose="020B0604020202020204"/>
              <a:buChar char="•"/>
              <a:defRPr/>
            </a:pPr>
            <a:endParaRPr lang="it-IT" dirty="0"/>
          </a:p>
        </p:txBody>
      </p:sp>
      <p:sp>
        <p:nvSpPr>
          <p:cNvPr id="5" name="Segnaposto numero diapositiva 4">
            <a:extLst>
              <a:ext uri="{FF2B5EF4-FFF2-40B4-BE49-F238E27FC236}">
                <a16:creationId xmlns:a16="http://schemas.microsoft.com/office/drawing/2014/main" id="{010D6C5A-6CEB-49C4-A371-4D14ADA87CE0}"/>
              </a:ext>
            </a:extLst>
          </p:cNvPr>
          <p:cNvSpPr>
            <a:spLocks noGrp="1"/>
          </p:cNvSpPr>
          <p:nvPr>
            <p:ph type="sldNum" sz="quarter" idx="12"/>
          </p:nvPr>
        </p:nvSpPr>
        <p:spPr>
          <a:xfrm>
            <a:off x="4164013" y="6356350"/>
            <a:ext cx="3860800" cy="365125"/>
          </a:xfr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fld id="{412DC823-0653-4408-9E7B-A8BD486B59D0}" type="slidenum">
              <a:rPr lang="it-IT" altLang="it-IT">
                <a:solidFill>
                  <a:srgbClr val="898989"/>
                </a:solidFill>
              </a:rPr>
              <a:pPr algn="ctr" eaLnBrk="1" hangingPunct="1"/>
              <a:t>2</a:t>
            </a:fld>
            <a:endParaRPr lang="it-IT" altLang="it-IT">
              <a:solidFill>
                <a:srgbClr val="89898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3A5DBB5A-2436-4E21-955F-687F6E7C171B}"/>
              </a:ext>
            </a:extLst>
          </p:cNvPr>
          <p:cNvSpPr>
            <a:spLocks noGrp="1" noChangeArrowheads="1"/>
          </p:cNvSpPr>
          <p:nvPr>
            <p:ph type="title" idx="4294967295"/>
          </p:nvPr>
        </p:nvSpPr>
        <p:spPr>
          <a:xfrm>
            <a:off x="1990725" y="274638"/>
            <a:ext cx="8174038" cy="922337"/>
          </a:xfrm>
        </p:spPr>
        <p:txBody>
          <a:bodyPr rtlCol="0" anchor="b">
            <a:normAutofit fontScale="90000"/>
          </a:bodyPr>
          <a:lstStyle/>
          <a:p>
            <a:pPr fontAlgn="auto">
              <a:spcAft>
                <a:spcPts val="0"/>
              </a:spcAft>
              <a:defRPr/>
            </a:pPr>
            <a:r>
              <a:rPr lang="it-IT" sz="3200" b="1" u="sng" dirty="0"/>
              <a:t>TIPOLOGIA RAPPORTI DI </a:t>
            </a:r>
            <a:br>
              <a:rPr lang="it-IT" sz="3200" b="1" u="sng" dirty="0"/>
            </a:br>
            <a:r>
              <a:rPr lang="it-IT" sz="3200" b="1" u="sng" dirty="0"/>
              <a:t>LAVORO INCENTIVATI</a:t>
            </a:r>
          </a:p>
        </p:txBody>
      </p:sp>
      <p:sp>
        <p:nvSpPr>
          <p:cNvPr id="253955" name="Rectangle 3">
            <a:extLst>
              <a:ext uri="{FF2B5EF4-FFF2-40B4-BE49-F238E27FC236}">
                <a16:creationId xmlns:a16="http://schemas.microsoft.com/office/drawing/2014/main" id="{86F891B3-0487-4CF7-AD72-20447A437B4E}"/>
              </a:ext>
            </a:extLst>
          </p:cNvPr>
          <p:cNvSpPr>
            <a:spLocks noGrp="1" noChangeArrowheads="1"/>
          </p:cNvSpPr>
          <p:nvPr>
            <p:ph type="body" idx="4294967295"/>
          </p:nvPr>
        </p:nvSpPr>
        <p:spPr>
          <a:xfrm>
            <a:off x="1793875" y="1098550"/>
            <a:ext cx="8567738" cy="5378450"/>
          </a:xfrm>
        </p:spPr>
        <p:txBody>
          <a:bodyPr rtlCol="0">
            <a:normAutofit lnSpcReduction="10000"/>
          </a:bodyPr>
          <a:lstStyle/>
          <a:p>
            <a:pPr marL="533400" indent="-533400" algn="just" defTabSz="914400" fontAlgn="auto">
              <a:lnSpc>
                <a:spcPct val="90000"/>
              </a:lnSpc>
              <a:spcAft>
                <a:spcPts val="0"/>
              </a:spcAft>
              <a:buClr>
                <a:schemeClr val="tx1"/>
              </a:buClr>
              <a:buFont typeface="Arial" panose="020B0604020202020204" pitchFamily="34" charset="0"/>
              <a:buNone/>
              <a:defRPr/>
            </a:pPr>
            <a:endParaRPr lang="it-IT" sz="2800" dirty="0">
              <a:latin typeface="Arial" panose="020B0604020202020204" pitchFamily="34" charset="0"/>
            </a:endParaRPr>
          </a:p>
          <a:p>
            <a:pPr marL="533400" indent="-533400" algn="just" defTabSz="914400" fontAlgn="auto">
              <a:lnSpc>
                <a:spcPct val="90000"/>
              </a:lnSpc>
              <a:spcAft>
                <a:spcPts val="0"/>
              </a:spcAft>
              <a:buClr>
                <a:schemeClr val="tx1"/>
              </a:buClr>
              <a:buFont typeface="Arial" panose="020B0604020202020204" pitchFamily="34" charset="0"/>
              <a:buNone/>
              <a:defRPr/>
            </a:pPr>
            <a:endParaRPr lang="it-IT" sz="2800" dirty="0">
              <a:latin typeface="Arial" panose="020B0604020202020204" pitchFamily="34" charset="0"/>
            </a:endParaRP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Contratto di lavoro a tempo indeterminato a tutele crescenti,</a:t>
            </a:r>
            <a:r>
              <a:rPr lang="it-IT" sz="2800" i="1" dirty="0">
                <a:latin typeface="Arial" panose="020B0604020202020204" pitchFamily="34" charset="0"/>
              </a:rPr>
              <a:t> ex </a:t>
            </a:r>
            <a:r>
              <a:rPr lang="it-IT" sz="2800" dirty="0" err="1">
                <a:latin typeface="Arial" panose="020B0604020202020204" pitchFamily="34" charset="0"/>
              </a:rPr>
              <a:t>Dlgs</a:t>
            </a:r>
            <a:r>
              <a:rPr lang="it-IT" sz="2800" dirty="0">
                <a:latin typeface="Arial" panose="020B0604020202020204" pitchFamily="34" charset="0"/>
              </a:rPr>
              <a:t>. n. 23/2015</a:t>
            </a:r>
          </a:p>
          <a:p>
            <a:pPr marL="0" indent="0" algn="just" defTabSz="914400" fontAlgn="auto">
              <a:lnSpc>
                <a:spcPct val="90000"/>
              </a:lnSpc>
              <a:spcAft>
                <a:spcPts val="0"/>
              </a:spcAft>
              <a:buClr>
                <a:schemeClr val="tx1"/>
              </a:buClr>
              <a:buFont typeface="Arial" panose="020B0604020202020204"/>
              <a:buNone/>
              <a:defRPr/>
            </a:pPr>
            <a:endParaRPr lang="it-IT" sz="2800" dirty="0">
              <a:latin typeface="Arial" panose="020B0604020202020204" pitchFamily="34" charset="0"/>
            </a:endParaRP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Contratto di lavoro a  tempo  determinato, ex artt. 19-29, </a:t>
            </a:r>
            <a:r>
              <a:rPr lang="it-IT" sz="2800" dirty="0" err="1">
                <a:latin typeface="Arial" panose="020B0604020202020204" pitchFamily="34" charset="0"/>
              </a:rPr>
              <a:t>Dlgs</a:t>
            </a:r>
            <a:r>
              <a:rPr lang="it-IT" sz="2800" dirty="0">
                <a:latin typeface="Arial" panose="020B0604020202020204" pitchFamily="34" charset="0"/>
              </a:rPr>
              <a:t>. n. 81/2015 </a:t>
            </a:r>
          </a:p>
          <a:p>
            <a:pPr marL="533400" indent="-533400" algn="just" defTabSz="914400" fontAlgn="auto">
              <a:lnSpc>
                <a:spcPct val="90000"/>
              </a:lnSpc>
              <a:spcAft>
                <a:spcPts val="0"/>
              </a:spcAft>
              <a:buClr>
                <a:schemeClr val="tx1"/>
              </a:buClr>
              <a:buFont typeface="Wingdings" panose="05000000000000000000" pitchFamily="2" charset="2"/>
              <a:buChar char="p"/>
              <a:defRPr/>
            </a:pPr>
            <a:endParaRPr lang="it-IT" sz="2800" dirty="0">
              <a:latin typeface="Arial" panose="020B0604020202020204" pitchFamily="34" charset="0"/>
            </a:endParaRP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Somministrazione, ex artt. 30-40, Dlgs. n. 81/2015</a:t>
            </a:r>
          </a:p>
          <a:p>
            <a:pPr marL="533400" indent="-533400" algn="just" defTabSz="914400" fontAlgn="auto">
              <a:lnSpc>
                <a:spcPct val="90000"/>
              </a:lnSpc>
              <a:spcAft>
                <a:spcPts val="0"/>
              </a:spcAft>
              <a:buClr>
                <a:schemeClr val="tx1"/>
              </a:buClr>
              <a:buFont typeface="Wingdings" panose="05000000000000000000" pitchFamily="2" charset="2"/>
              <a:buChar char="p"/>
              <a:defRPr/>
            </a:pPr>
            <a:endParaRPr lang="it-IT" sz="2800" dirty="0">
              <a:latin typeface="Arial" panose="020B0604020202020204" pitchFamily="34" charset="0"/>
            </a:endParaRPr>
          </a:p>
          <a:p>
            <a:pPr marL="533400" indent="-533400" algn="just" defTabSz="914400" fontAlgn="auto">
              <a:lnSpc>
                <a:spcPct val="90000"/>
              </a:lnSpc>
              <a:spcAft>
                <a:spcPts val="0"/>
              </a:spcAft>
              <a:buClr>
                <a:schemeClr val="tx1"/>
              </a:buClr>
              <a:buFont typeface="Wingdings" panose="05000000000000000000" pitchFamily="2" charset="2"/>
              <a:buNone/>
              <a:defRPr/>
            </a:pPr>
            <a:r>
              <a:rPr lang="it-IT" sz="3600" b="1" u="sng" dirty="0">
                <a:latin typeface="Perpetua" panose="02020502060401020303"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3955">
                                            <p:txEl>
                                              <p:pRg st="2" end="2"/>
                                            </p:txEl>
                                          </p:spTgt>
                                        </p:tgtEl>
                                        <p:attrNameLst>
                                          <p:attrName>style.visibility</p:attrName>
                                        </p:attrNameLst>
                                      </p:cBhvr>
                                      <p:to>
                                        <p:strVal val="visible"/>
                                      </p:to>
                                    </p:set>
                                    <p:animEffect transition="in" filter="wipe(left)">
                                      <p:cBhvr>
                                        <p:cTn id="7" dur="500"/>
                                        <p:tgtEl>
                                          <p:spTgt spid="25395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3955">
                                            <p:txEl>
                                              <p:pRg st="4" end="4"/>
                                            </p:txEl>
                                          </p:spTgt>
                                        </p:tgtEl>
                                        <p:attrNameLst>
                                          <p:attrName>style.visibility</p:attrName>
                                        </p:attrNameLst>
                                      </p:cBhvr>
                                      <p:to>
                                        <p:strVal val="visible"/>
                                      </p:to>
                                    </p:set>
                                    <p:animEffect transition="in" filter="wipe(left)">
                                      <p:cBhvr>
                                        <p:cTn id="12" dur="500"/>
                                        <p:tgtEl>
                                          <p:spTgt spid="253955">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3955">
                                            <p:txEl>
                                              <p:pRg st="6" end="6"/>
                                            </p:txEl>
                                          </p:spTgt>
                                        </p:tgtEl>
                                        <p:attrNameLst>
                                          <p:attrName>style.visibility</p:attrName>
                                        </p:attrNameLst>
                                      </p:cBhvr>
                                      <p:to>
                                        <p:strVal val="visible"/>
                                      </p:to>
                                    </p:set>
                                    <p:animEffect transition="in" filter="wipe(left)">
                                      <p:cBhvr>
                                        <p:cTn id="17" dur="500"/>
                                        <p:tgtEl>
                                          <p:spTgt spid="253955">
                                            <p:txEl>
                                              <p:pRg st="6" end="6"/>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3955">
                                            <p:txEl>
                                              <p:pRg st="8" end="8"/>
                                            </p:txEl>
                                          </p:spTgt>
                                        </p:tgtEl>
                                        <p:attrNameLst>
                                          <p:attrName>style.visibility</p:attrName>
                                        </p:attrNameLst>
                                      </p:cBhvr>
                                      <p:to>
                                        <p:strVal val="visible"/>
                                      </p:to>
                                    </p:set>
                                    <p:animEffect transition="in" filter="wipe(left)">
                                      <p:cBhvr>
                                        <p:cTn id="22" dur="500"/>
                                        <p:tgtEl>
                                          <p:spTgt spid="25395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asellaDiTesto 4">
            <a:extLst>
              <a:ext uri="{FF2B5EF4-FFF2-40B4-BE49-F238E27FC236}">
                <a16:creationId xmlns:a16="http://schemas.microsoft.com/office/drawing/2014/main" id="{04D97569-8CE3-4DC1-85CE-156CA53F6080}"/>
              </a:ext>
            </a:extLst>
          </p:cNvPr>
          <p:cNvSpPr txBox="1">
            <a:spLocks noChangeArrowheads="1"/>
          </p:cNvSpPr>
          <p:nvPr/>
        </p:nvSpPr>
        <p:spPr bwMode="auto">
          <a:xfrm>
            <a:off x="1917700" y="765175"/>
            <a:ext cx="8137525" cy="406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57300" indent="-12573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8000">
                <a:solidFill>
                  <a:srgbClr val="579326"/>
                </a:solidFill>
                <a:latin typeface="LesmoreMediumCondensed"/>
              </a:rPr>
              <a:t>Il contratto a tempo</a:t>
            </a:r>
          </a:p>
          <a:p>
            <a:pPr algn="ctr" eaLnBrk="1" hangingPunct="1"/>
            <a:r>
              <a:rPr lang="it-IT" altLang="it-IT" sz="8000">
                <a:solidFill>
                  <a:srgbClr val="579326"/>
                </a:solidFill>
                <a:latin typeface="LesmoreMediumCondensed"/>
              </a:rPr>
              <a:t>indeterminato</a:t>
            </a:r>
            <a:r>
              <a:rPr lang="it-IT" altLang="it-IT" sz="8000" b="1" u="sng">
                <a:latin typeface="Verdana" panose="020B0604030504040204" pitchFamily="34" charset="0"/>
              </a:rPr>
              <a:t> </a:t>
            </a:r>
          </a:p>
          <a:p>
            <a:pPr eaLnBrk="1" hangingPunct="1"/>
            <a:endParaRPr lang="it-IT" altLang="it-IT" b="1" u="sng">
              <a:latin typeface="Verdana" panose="020B060403050404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50F5C007-2A52-4398-A46F-C914C8E10D15}"/>
              </a:ext>
            </a:extLst>
          </p:cNvPr>
          <p:cNvSpPr>
            <a:spLocks noGrp="1" noChangeArrowheads="1"/>
          </p:cNvSpPr>
          <p:nvPr>
            <p:ph type="title" idx="4294967295"/>
          </p:nvPr>
        </p:nvSpPr>
        <p:spPr>
          <a:xfrm>
            <a:off x="1990725" y="274638"/>
            <a:ext cx="8174038" cy="922337"/>
          </a:xfrm>
        </p:spPr>
        <p:txBody>
          <a:bodyPr rtlCol="0" anchor="b">
            <a:normAutofit fontScale="90000"/>
          </a:bodyPr>
          <a:lstStyle/>
          <a:p>
            <a:pPr fontAlgn="auto">
              <a:spcAft>
                <a:spcPts val="0"/>
              </a:spcAft>
              <a:defRPr/>
            </a:pPr>
            <a:r>
              <a:rPr lang="it-IT" sz="3200" dirty="0"/>
              <a:t>Contratto a tempo indeterminato a tutele crescenti, ex Dlgs. n. 23/2015</a:t>
            </a:r>
          </a:p>
        </p:txBody>
      </p:sp>
      <p:sp>
        <p:nvSpPr>
          <p:cNvPr id="253955" name="Rectangle 3">
            <a:extLst>
              <a:ext uri="{FF2B5EF4-FFF2-40B4-BE49-F238E27FC236}">
                <a16:creationId xmlns:a16="http://schemas.microsoft.com/office/drawing/2014/main" id="{AB19B6A4-B37C-495A-9208-360B8BA97A1F}"/>
              </a:ext>
            </a:extLst>
          </p:cNvPr>
          <p:cNvSpPr>
            <a:spLocks noGrp="1" noChangeArrowheads="1"/>
          </p:cNvSpPr>
          <p:nvPr>
            <p:ph type="body" idx="4294967295"/>
          </p:nvPr>
        </p:nvSpPr>
        <p:spPr>
          <a:xfrm>
            <a:off x="1434905" y="1379904"/>
            <a:ext cx="9678572" cy="5077167"/>
          </a:xfrm>
        </p:spPr>
        <p:txBody>
          <a:bodyPr rtlCol="0">
            <a:normAutofit fontScale="92500" lnSpcReduction="20000"/>
          </a:bodyPr>
          <a:lstStyle/>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Art. 1, comma 7, </a:t>
            </a:r>
            <a:r>
              <a:rPr lang="it-IT" sz="2800" dirty="0" err="1">
                <a:latin typeface="Arial" panose="020B0604020202020204" pitchFamily="34" charset="0"/>
              </a:rPr>
              <a:t>lett</a:t>
            </a:r>
            <a:r>
              <a:rPr lang="it-IT" sz="2800" dirty="0">
                <a:latin typeface="Arial" panose="020B0604020202020204" pitchFamily="34" charset="0"/>
              </a:rPr>
              <a:t>. c), legge n. 183/2014 (delega al Governo a prevedere, per le nuove  assunzioni,  il  contratto  a  tempo  indeterminato  a  tutele crescenti in relazione all'anzianità di servizio)</a:t>
            </a: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err="1">
                <a:latin typeface="Arial" panose="020B0604020202020204" pitchFamily="34" charset="0"/>
              </a:rPr>
              <a:t>Dlgs</a:t>
            </a:r>
            <a:r>
              <a:rPr lang="it-IT" sz="2800" dirty="0">
                <a:latin typeface="Arial" panose="020B0604020202020204" pitchFamily="34" charset="0"/>
              </a:rPr>
              <a:t>. 04 marzo 2015, n. 23, recante "</a:t>
            </a:r>
            <a:r>
              <a:rPr lang="it-IT" sz="2800" i="1" dirty="0">
                <a:latin typeface="Arial" panose="020B0604020202020204" pitchFamily="34" charset="0"/>
              </a:rPr>
              <a:t>Disposizioni in materia di contratto di lavoro a tempo indeterminato a tutele crescenti, in attuazione della legge 10 dicembre 2014, n. 183</a:t>
            </a:r>
            <a:r>
              <a:rPr lang="it-IT" sz="2800" dirty="0">
                <a:latin typeface="Arial" panose="020B0604020202020204" pitchFamily="34" charset="0"/>
              </a:rPr>
              <a:t>”.</a:t>
            </a: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Decreto legge n. 87/2018 (cd. decreto dignità)</a:t>
            </a: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Sentenza Corte Costituzionale 08 novembre 2018, n. 194</a:t>
            </a: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Sentenza Corte Costituzionale del 16 luglio 2020, n. 150</a:t>
            </a: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it-IT" sz="2800" dirty="0">
                <a:latin typeface="Arial" panose="020B0604020202020204" pitchFamily="34" charset="0"/>
              </a:rPr>
              <a:t>Sentenza Corte Costituzionale del </a:t>
            </a:r>
            <a:r>
              <a:rPr lang="fr-FR" sz="2800" dirty="0">
                <a:latin typeface="Arial" panose="020B0604020202020204" pitchFamily="34" charset="0"/>
              </a:rPr>
              <a:t>26 novembre 2020, n. 254</a:t>
            </a:r>
          </a:p>
          <a:p>
            <a:pPr marL="533400" indent="-533400" algn="just" defTabSz="914400" fontAlgn="auto">
              <a:lnSpc>
                <a:spcPct val="90000"/>
              </a:lnSpc>
              <a:spcAft>
                <a:spcPts val="0"/>
              </a:spcAft>
              <a:buClr>
                <a:schemeClr val="tx1"/>
              </a:buClr>
              <a:buFont typeface="Wingdings" panose="05000000000000000000" pitchFamily="2" charset="2"/>
              <a:buChar char="p"/>
              <a:defRPr/>
            </a:pPr>
            <a:r>
              <a:rPr lang="fr-FR" sz="2800" dirty="0" err="1">
                <a:latin typeface="Arial" panose="020B0604020202020204" pitchFamily="34" charset="0"/>
              </a:rPr>
              <a:t>Sentenza</a:t>
            </a:r>
            <a:r>
              <a:rPr lang="fr-FR" sz="2800" dirty="0">
                <a:latin typeface="Arial" panose="020B0604020202020204" pitchFamily="34" charset="0"/>
              </a:rPr>
              <a:t> Corte </a:t>
            </a:r>
            <a:r>
              <a:rPr lang="fr-FR" sz="2800" dirty="0" err="1">
                <a:latin typeface="Arial" panose="020B0604020202020204" pitchFamily="34" charset="0"/>
              </a:rPr>
              <a:t>Costituzionale</a:t>
            </a:r>
            <a:r>
              <a:rPr lang="fr-FR" sz="2800" dirty="0">
                <a:latin typeface="Arial" panose="020B0604020202020204" pitchFamily="34" charset="0"/>
              </a:rPr>
              <a:t> </a:t>
            </a:r>
            <a:r>
              <a:rPr lang="fr-FR" sz="2800" dirty="0" err="1">
                <a:latin typeface="Arial" panose="020B0604020202020204" pitchFamily="34" charset="0"/>
              </a:rPr>
              <a:t>del</a:t>
            </a:r>
            <a:r>
              <a:rPr lang="fr-FR" sz="2800" dirty="0">
                <a:latin typeface="Arial" panose="020B0604020202020204" pitchFamily="34" charset="0"/>
              </a:rPr>
              <a:t> 19 </a:t>
            </a:r>
            <a:r>
              <a:rPr lang="fr-FR" sz="2800" dirty="0" err="1">
                <a:latin typeface="Arial" panose="020B0604020202020204" pitchFamily="34" charset="0"/>
              </a:rPr>
              <a:t>maggio</a:t>
            </a:r>
            <a:r>
              <a:rPr lang="fr-FR" sz="2800" dirty="0">
                <a:latin typeface="Arial" panose="020B0604020202020204" pitchFamily="34" charset="0"/>
              </a:rPr>
              <a:t> 2022, n. 125</a:t>
            </a:r>
            <a:endParaRPr lang="it-IT" sz="2800" dirty="0">
              <a:latin typeface="Arial" panose="020B0604020202020204" pitchFamily="34" charset="0"/>
            </a:endParaRPr>
          </a:p>
          <a:p>
            <a:pPr marL="533400" indent="-533400" algn="just" defTabSz="914400" fontAlgn="auto">
              <a:lnSpc>
                <a:spcPct val="90000"/>
              </a:lnSpc>
              <a:spcAft>
                <a:spcPts val="0"/>
              </a:spcAft>
              <a:buClr>
                <a:schemeClr val="tx1"/>
              </a:buClr>
              <a:buFont typeface="Wingdings" panose="05000000000000000000" pitchFamily="2" charset="2"/>
              <a:buNone/>
              <a:defRPr/>
            </a:pPr>
            <a:r>
              <a:rPr lang="it-IT" sz="3600" b="1" u="sng" dirty="0">
                <a:latin typeface="Perpetua" panose="02020502060401020303"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animEffect transition="in" filter="wipe(left)">
                                      <p:cBhvr>
                                        <p:cTn id="7" dur="500"/>
                                        <p:tgtEl>
                                          <p:spTgt spid="2539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3955">
                                            <p:txEl>
                                              <p:pRg st="1" end="1"/>
                                            </p:txEl>
                                          </p:spTgt>
                                        </p:tgtEl>
                                        <p:attrNameLst>
                                          <p:attrName>style.visibility</p:attrName>
                                        </p:attrNameLst>
                                      </p:cBhvr>
                                      <p:to>
                                        <p:strVal val="visible"/>
                                      </p:to>
                                    </p:set>
                                    <p:animEffect transition="in" filter="wipe(left)">
                                      <p:cBhvr>
                                        <p:cTn id="12" dur="500"/>
                                        <p:tgtEl>
                                          <p:spTgt spid="2539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3955">
                                            <p:txEl>
                                              <p:pRg st="2" end="2"/>
                                            </p:txEl>
                                          </p:spTgt>
                                        </p:tgtEl>
                                        <p:attrNameLst>
                                          <p:attrName>style.visibility</p:attrName>
                                        </p:attrNameLst>
                                      </p:cBhvr>
                                      <p:to>
                                        <p:strVal val="visible"/>
                                      </p:to>
                                    </p:set>
                                    <p:animEffect transition="in" filter="wipe(left)">
                                      <p:cBhvr>
                                        <p:cTn id="17" dur="500"/>
                                        <p:tgtEl>
                                          <p:spTgt spid="2539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3955">
                                            <p:txEl>
                                              <p:pRg st="3" end="3"/>
                                            </p:txEl>
                                          </p:spTgt>
                                        </p:tgtEl>
                                        <p:attrNameLst>
                                          <p:attrName>style.visibility</p:attrName>
                                        </p:attrNameLst>
                                      </p:cBhvr>
                                      <p:to>
                                        <p:strVal val="visible"/>
                                      </p:to>
                                    </p:set>
                                    <p:animEffect transition="in" filter="wipe(left)">
                                      <p:cBhvr>
                                        <p:cTn id="22" dur="500"/>
                                        <p:tgtEl>
                                          <p:spTgt spid="2539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3955">
                                            <p:txEl>
                                              <p:pRg st="4" end="4"/>
                                            </p:txEl>
                                          </p:spTgt>
                                        </p:tgtEl>
                                        <p:attrNameLst>
                                          <p:attrName>style.visibility</p:attrName>
                                        </p:attrNameLst>
                                      </p:cBhvr>
                                      <p:to>
                                        <p:strVal val="visible"/>
                                      </p:to>
                                    </p:set>
                                    <p:animEffect transition="in" filter="wipe(left)">
                                      <p:cBhvr>
                                        <p:cTn id="27" dur="500"/>
                                        <p:tgtEl>
                                          <p:spTgt spid="2539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53955">
                                            <p:txEl>
                                              <p:pRg st="5" end="5"/>
                                            </p:txEl>
                                          </p:spTgt>
                                        </p:tgtEl>
                                        <p:attrNameLst>
                                          <p:attrName>style.visibility</p:attrName>
                                        </p:attrNameLst>
                                      </p:cBhvr>
                                      <p:to>
                                        <p:strVal val="visible"/>
                                      </p:to>
                                    </p:set>
                                    <p:animEffect transition="in" filter="wipe(left)">
                                      <p:cBhvr>
                                        <p:cTn id="32" dur="500"/>
                                        <p:tgtEl>
                                          <p:spTgt spid="25395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53955">
                                            <p:txEl>
                                              <p:pRg st="6" end="6"/>
                                            </p:txEl>
                                          </p:spTgt>
                                        </p:tgtEl>
                                        <p:attrNameLst>
                                          <p:attrName>style.visibility</p:attrName>
                                        </p:attrNameLst>
                                      </p:cBhvr>
                                      <p:to>
                                        <p:strVal val="visible"/>
                                      </p:to>
                                    </p:set>
                                    <p:animEffect transition="in" filter="wipe(left)">
                                      <p:cBhvr>
                                        <p:cTn id="37" dur="500"/>
                                        <p:tgtEl>
                                          <p:spTgt spid="25395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53955">
                                            <p:txEl>
                                              <p:pRg st="7" end="7"/>
                                            </p:txEl>
                                          </p:spTgt>
                                        </p:tgtEl>
                                        <p:attrNameLst>
                                          <p:attrName>style.visibility</p:attrName>
                                        </p:attrNameLst>
                                      </p:cBhvr>
                                      <p:to>
                                        <p:strVal val="visible"/>
                                      </p:to>
                                    </p:set>
                                    <p:animEffect transition="in" filter="wipe(left)">
                                      <p:cBhvr>
                                        <p:cTn id="42" dur="500"/>
                                        <p:tgtEl>
                                          <p:spTgt spid="2539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6">
            <a:extLst>
              <a:ext uri="{FF2B5EF4-FFF2-40B4-BE49-F238E27FC236}">
                <a16:creationId xmlns:a16="http://schemas.microsoft.com/office/drawing/2014/main" id="{24B42190-3ECA-476A-9943-18B93B1D7418}"/>
              </a:ext>
            </a:extLst>
          </p:cNvPr>
          <p:cNvSpPr txBox="1">
            <a:spLocks noChangeArrowheads="1"/>
          </p:cNvSpPr>
          <p:nvPr/>
        </p:nvSpPr>
        <p:spPr bwMode="auto">
          <a:xfrm>
            <a:off x="1808163" y="163513"/>
            <a:ext cx="88582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sz="3200">
                <a:solidFill>
                  <a:srgbClr val="579326"/>
                </a:solidFill>
                <a:latin typeface="LesmoreMediumCondensed"/>
              </a:rPr>
              <a:t>Campo di applicazione (art. 1)</a:t>
            </a:r>
          </a:p>
        </p:txBody>
      </p:sp>
      <p:sp>
        <p:nvSpPr>
          <p:cNvPr id="7171" name="CasellaDiTesto 5">
            <a:extLst>
              <a:ext uri="{FF2B5EF4-FFF2-40B4-BE49-F238E27FC236}">
                <a16:creationId xmlns:a16="http://schemas.microsoft.com/office/drawing/2014/main" id="{BC7ED2E2-8558-41B4-AAA1-25C9FC35FDDC}"/>
              </a:ext>
            </a:extLst>
          </p:cNvPr>
          <p:cNvSpPr txBox="1">
            <a:spLocks noChangeArrowheads="1"/>
          </p:cNvSpPr>
          <p:nvPr/>
        </p:nvSpPr>
        <p:spPr bwMode="auto">
          <a:xfrm>
            <a:off x="1701800" y="981075"/>
            <a:ext cx="8786813"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2100"/>
              <a:t>Il nuovo regime sanzionatorio previsto dal presente decreto si applica ai licenziamenti di operai, impiegati e quadri, </a:t>
            </a:r>
            <a:r>
              <a:rPr lang="it-IT" altLang="it-IT" sz="2100" b="1" u="sng"/>
              <a:t>assunti a decorrere dal 07 marzo 2015</a:t>
            </a:r>
            <a:r>
              <a:rPr lang="it-IT" altLang="it-IT" sz="2100"/>
              <a:t>;</a:t>
            </a:r>
          </a:p>
          <a:p>
            <a:pPr algn="just" eaLnBrk="1" hangingPunct="1">
              <a:lnSpc>
                <a:spcPct val="150000"/>
              </a:lnSpc>
            </a:pPr>
            <a:r>
              <a:rPr lang="it-IT" altLang="it-IT" sz="2100"/>
              <a:t>La disciplina in questione si applica ai nuovi assunti a tempo indeterminato nonché in caso di </a:t>
            </a:r>
            <a:r>
              <a:rPr lang="it-IT" altLang="it-IT" sz="2100" b="1" u="sng">
                <a:solidFill>
                  <a:srgbClr val="0070C0"/>
                </a:solidFill>
              </a:rPr>
              <a:t>conversione di contratti a tempo determinato(*)</a:t>
            </a:r>
            <a:r>
              <a:rPr lang="it-IT" altLang="it-IT" sz="2100"/>
              <a:t> o di apprendistato.</a:t>
            </a:r>
          </a:p>
          <a:p>
            <a:pPr algn="just" eaLnBrk="1" hangingPunct="1">
              <a:lnSpc>
                <a:spcPct val="130000"/>
              </a:lnSpc>
            </a:pPr>
            <a:r>
              <a:rPr lang="it-IT" altLang="it-IT" sz="2100"/>
              <a:t>Nel  caso  in  cui  il  datore  di  lavoro,  in  conseguenza  di assunzioni a tempo indeterminato avvenute a decorrere dal 07 marzo 2015, integri il requisito occupazionale della cd. “tutela reale”, il licenziamento dei  lavoratori, anche se assunti precedentemente a tale data, è  disciplinato  dalle disposizioni del presente decreto.</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6">
            <a:extLst>
              <a:ext uri="{FF2B5EF4-FFF2-40B4-BE49-F238E27FC236}">
                <a16:creationId xmlns:a16="http://schemas.microsoft.com/office/drawing/2014/main" id="{BC2D2B81-E63A-4DB0-ABF9-2CB8FEC77A62}"/>
              </a:ext>
            </a:extLst>
          </p:cNvPr>
          <p:cNvSpPr txBox="1">
            <a:spLocks noChangeArrowheads="1"/>
          </p:cNvSpPr>
          <p:nvPr/>
        </p:nvSpPr>
        <p:spPr bwMode="auto">
          <a:xfrm>
            <a:off x="1808163" y="163513"/>
            <a:ext cx="88582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sz="3200" b="1" u="sng">
                <a:solidFill>
                  <a:srgbClr val="0070C0"/>
                </a:solidFill>
              </a:rPr>
              <a:t>Conversione di contratti a tempo determinato(*)</a:t>
            </a:r>
            <a:endParaRPr lang="it-IT" altLang="it-IT" sz="3200">
              <a:solidFill>
                <a:srgbClr val="579326"/>
              </a:solidFill>
              <a:latin typeface="LesmoreMediumCondensed"/>
            </a:endParaRPr>
          </a:p>
        </p:txBody>
      </p:sp>
      <p:sp>
        <p:nvSpPr>
          <p:cNvPr id="8195" name="CasellaDiTesto 5">
            <a:extLst>
              <a:ext uri="{FF2B5EF4-FFF2-40B4-BE49-F238E27FC236}">
                <a16:creationId xmlns:a16="http://schemas.microsoft.com/office/drawing/2014/main" id="{3A6A9B2B-9A1F-4499-88AA-BB3BA40194AB}"/>
              </a:ext>
            </a:extLst>
          </p:cNvPr>
          <p:cNvSpPr txBox="1">
            <a:spLocks noChangeArrowheads="1"/>
          </p:cNvSpPr>
          <p:nvPr/>
        </p:nvSpPr>
        <p:spPr bwMode="auto">
          <a:xfrm>
            <a:off x="1701800" y="981075"/>
            <a:ext cx="8786813" cy="537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2100" dirty="0"/>
              <a:t>Il Tribunale di Parma - con sentenza n. 383/2019 - ha affermato che, qualora la conversione di un contratto a tempo determinato (attivato ante 07 marzo 2015) venga disposta, dopo tale data, per imposizione giudiziale a seguito della dichiarazione di nullità del termine, le tutele da applicare al lavoratore in caso di successiva illegittimità del licenziamento sono quelle previste dall'art. 18, legge n. 300/1970, piuttosto che quelle normate dall'articolo 1, commi 1 e 2, Dlgs. n. 23/2015.</a:t>
            </a:r>
          </a:p>
          <a:p>
            <a:pPr algn="just" eaLnBrk="1" hangingPunct="1">
              <a:lnSpc>
                <a:spcPct val="150000"/>
              </a:lnSpc>
            </a:pPr>
            <a:endParaRPr lang="it-IT" altLang="it-IT" sz="2100" dirty="0"/>
          </a:p>
          <a:p>
            <a:pPr algn="just" eaLnBrk="1" hangingPunct="1">
              <a:lnSpc>
                <a:spcPct val="150000"/>
              </a:lnSpc>
            </a:pPr>
            <a:r>
              <a:rPr lang="it-IT" altLang="it-IT" sz="2100" dirty="0"/>
              <a:t>Al riguardo, il Tribunale di Parma ha ritenuto che "</a:t>
            </a:r>
            <a:r>
              <a:rPr lang="it-IT" altLang="it-IT" sz="2100" i="1" dirty="0"/>
              <a:t>la conversione operata in sede giudiziale di un contratto a termine … determina la costituzione di un rapporto a tempo indeterminato con efficacia ex </a:t>
            </a:r>
            <a:r>
              <a:rPr lang="it-IT" altLang="it-IT" sz="2100" i="1" dirty="0" err="1"/>
              <a:t>tunc</a:t>
            </a:r>
            <a:r>
              <a:rPr lang="it-IT" altLang="it-IT" sz="2100" dirty="0"/>
              <a:t>". </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CasellaDiTesto 5">
            <a:extLst>
              <a:ext uri="{FF2B5EF4-FFF2-40B4-BE49-F238E27FC236}">
                <a16:creationId xmlns:a16="http://schemas.microsoft.com/office/drawing/2014/main" id="{933B7F72-864F-4B43-BF6F-20BED4A72CAD}"/>
              </a:ext>
            </a:extLst>
          </p:cNvPr>
          <p:cNvSpPr txBox="1">
            <a:spLocks noChangeArrowheads="1"/>
          </p:cNvSpPr>
          <p:nvPr/>
        </p:nvSpPr>
        <p:spPr bwMode="auto">
          <a:xfrm>
            <a:off x="450167" y="725223"/>
            <a:ext cx="11260358" cy="4296689"/>
          </a:xfrm>
          <a:prstGeom prst="rect">
            <a:avLst/>
          </a:prstGeom>
          <a:noFill/>
          <a:ln w="9525">
            <a:noFill/>
            <a:miter lim="800000"/>
          </a:ln>
        </p:spPr>
        <p:txBody>
          <a:bodyPr wrap="square">
            <a:spAutoFit/>
          </a:bodyPr>
          <a:lstStyle/>
          <a:p>
            <a:pPr algn="ctr" fontAlgn="auto">
              <a:lnSpc>
                <a:spcPct val="150000"/>
              </a:lnSpc>
              <a:spcBef>
                <a:spcPts val="0"/>
              </a:spcBef>
              <a:spcAft>
                <a:spcPts val="0"/>
              </a:spcAft>
              <a:defRPr/>
            </a:pPr>
            <a:r>
              <a:rPr lang="it-IT" sz="2200" b="1" u="sng" dirty="0">
                <a:latin typeface="+mn-lt"/>
                <a:cs typeface="+mn-cs"/>
              </a:rPr>
              <a:t>Sentenza Corte di Giustizia 17 marzo 2021, n. C-652/19 </a:t>
            </a:r>
          </a:p>
          <a:p>
            <a:pPr algn="ctr" fontAlgn="auto">
              <a:lnSpc>
                <a:spcPct val="150000"/>
              </a:lnSpc>
              <a:spcBef>
                <a:spcPts val="0"/>
              </a:spcBef>
              <a:spcAft>
                <a:spcPts val="0"/>
              </a:spcAft>
              <a:defRPr/>
            </a:pPr>
            <a:r>
              <a:rPr lang="it-IT" dirty="0">
                <a:latin typeface="+mn-lt"/>
                <a:cs typeface="+mn-cs"/>
              </a:rPr>
              <a:t>  </a:t>
            </a:r>
          </a:p>
          <a:p>
            <a:pPr algn="just" fontAlgn="auto">
              <a:lnSpc>
                <a:spcPct val="150000"/>
              </a:lnSpc>
              <a:spcBef>
                <a:spcPts val="0"/>
              </a:spcBef>
              <a:spcAft>
                <a:spcPts val="0"/>
              </a:spcAft>
              <a:defRPr/>
            </a:pPr>
            <a:r>
              <a:rPr lang="it-IT" dirty="0">
                <a:latin typeface="+mn-lt"/>
                <a:cs typeface="+mn-cs"/>
              </a:rPr>
              <a:t>In caso di licenziamento collettivo illegittimo, l’applicazione di un regime di tutela meno vantaggioso ai contratti a tempo determinato stipulati prima della data di entrata in vigore del decreto legislativo n.23/2015, convertiti in contratti a tempo indeterminato successivamente a tale data, è giustificato dall’obiettivo di politica sociale perseguito dal decreto legislativo citato, consistente nell’incentivare i datori di lavoro ad assumere lavoratori a tempo indeterminato. Infatti, l’assimilazione a una nuova assunzione della conversione di un contratto a tempo determinato in un contratto a tempo indeterminato sarebbe giustificata dal fatto che il lavoratore interessato ottiene, in cambio, una forma di stabilità dell’impiego. </a:t>
            </a:r>
          </a:p>
          <a:p>
            <a:pPr algn="just" fontAlgn="auto">
              <a:lnSpc>
                <a:spcPct val="150000"/>
              </a:lnSpc>
              <a:spcBef>
                <a:spcPts val="0"/>
              </a:spcBef>
              <a:spcAft>
                <a:spcPts val="0"/>
              </a:spcAft>
              <a:defRPr/>
            </a:pPr>
            <a:r>
              <a:rPr lang="it-IT" dirty="0">
                <a:latin typeface="+mn-lt"/>
                <a:cs typeface="+mn-cs"/>
              </a:rPr>
              <a:t>Pertanto, non risulta discriminante l’assenza di reintegra per i lavoratori in forza dopo il 7 marzo 2015</a:t>
            </a:r>
          </a:p>
        </p:txBody>
      </p:sp>
    </p:spTree>
    <p:extLst>
      <p:ext uri="{BB962C8B-B14F-4D97-AF65-F5344CB8AC3E}">
        <p14:creationId xmlns:p14="http://schemas.microsoft.com/office/powerpoint/2010/main" val="26504383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6">
            <a:extLst>
              <a:ext uri="{FF2B5EF4-FFF2-40B4-BE49-F238E27FC236}">
                <a16:creationId xmlns:a16="http://schemas.microsoft.com/office/drawing/2014/main" id="{DC30472B-83FA-4E42-86CA-F96892514F15}"/>
              </a:ext>
            </a:extLst>
          </p:cNvPr>
          <p:cNvSpPr txBox="1">
            <a:spLocks noChangeArrowheads="1"/>
          </p:cNvSpPr>
          <p:nvPr/>
        </p:nvSpPr>
        <p:spPr bwMode="auto">
          <a:xfrm>
            <a:off x="1990725" y="260350"/>
            <a:ext cx="885825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lnSpc>
                <a:spcPct val="150000"/>
              </a:lnSpc>
              <a:spcAft>
                <a:spcPct val="35000"/>
              </a:spcAft>
            </a:pPr>
            <a:r>
              <a:rPr lang="it-IT" altLang="it-IT">
                <a:solidFill>
                  <a:srgbClr val="579326"/>
                </a:solidFill>
                <a:latin typeface="LesmoreMediumCondensed"/>
              </a:rPr>
              <a:t>Illegittimità del licenziamento per giustificato motivo soggettivo o per giusta causa in cui sia direttamente dimostrata l’insussistenza del fatto materiale contestata al lavoratore (art. 3, comma 2)</a:t>
            </a:r>
          </a:p>
        </p:txBody>
      </p:sp>
      <p:sp>
        <p:nvSpPr>
          <p:cNvPr id="9219" name="CasellaDiTesto 5">
            <a:extLst>
              <a:ext uri="{FF2B5EF4-FFF2-40B4-BE49-F238E27FC236}">
                <a16:creationId xmlns:a16="http://schemas.microsoft.com/office/drawing/2014/main" id="{5DF12488-B5AB-4344-A75C-AAAC03963D03}"/>
              </a:ext>
            </a:extLst>
          </p:cNvPr>
          <p:cNvSpPr txBox="1">
            <a:spLocks noChangeArrowheads="1"/>
          </p:cNvSpPr>
          <p:nvPr/>
        </p:nvSpPr>
        <p:spPr bwMode="auto">
          <a:xfrm>
            <a:off x="1701800" y="1773238"/>
            <a:ext cx="8786813"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i="1"/>
              <a:t>“Nelle ipotesi di licenziamento per giustificato motivo soggettivo o per giusta causa in cui sia direttamente  dimostrata in giudizio l’insussistenza del fatto materiale contestato al lavoratore</a:t>
            </a:r>
            <a:r>
              <a:rPr lang="it-IT" altLang="it-IT"/>
              <a:t>” il lavoratore beneficerà della reintegra sul posto di lavoro e di un’indennità risarcitoria del danno subito. </a:t>
            </a:r>
          </a:p>
          <a:p>
            <a:pPr algn="just" eaLnBrk="1" hangingPunct="1">
              <a:lnSpc>
                <a:spcPct val="150000"/>
              </a:lnSpc>
            </a:pPr>
            <a:r>
              <a:rPr lang="it-IT" altLang="it-IT"/>
              <a:t>Qualora, invece, il dipendente non intenda tornare al lavoro, in aggiunta all’indennità risarcitoria del danno subito, potrà optare per l’indennità sostitutiva di mancata reintegra (cd. opting out unilaterale).</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CasellaDiTesto 5">
            <a:extLst>
              <a:ext uri="{FF2B5EF4-FFF2-40B4-BE49-F238E27FC236}">
                <a16:creationId xmlns:a16="http://schemas.microsoft.com/office/drawing/2014/main" id="{933B7F72-864F-4B43-BF6F-20BED4A72CAD}"/>
              </a:ext>
            </a:extLst>
          </p:cNvPr>
          <p:cNvSpPr txBox="1">
            <a:spLocks noChangeArrowheads="1"/>
          </p:cNvSpPr>
          <p:nvPr/>
        </p:nvSpPr>
        <p:spPr bwMode="auto">
          <a:xfrm>
            <a:off x="450167" y="725223"/>
            <a:ext cx="11260358" cy="5127686"/>
          </a:xfrm>
          <a:prstGeom prst="rect">
            <a:avLst/>
          </a:prstGeom>
          <a:noFill/>
          <a:ln w="9525">
            <a:noFill/>
            <a:miter lim="800000"/>
          </a:ln>
        </p:spPr>
        <p:txBody>
          <a:bodyPr wrap="square">
            <a:spAutoFit/>
          </a:bodyPr>
          <a:lstStyle/>
          <a:p>
            <a:pPr algn="ctr" fontAlgn="auto">
              <a:lnSpc>
                <a:spcPct val="150000"/>
              </a:lnSpc>
              <a:spcBef>
                <a:spcPts val="0"/>
              </a:spcBef>
              <a:spcAft>
                <a:spcPts val="0"/>
              </a:spcAft>
              <a:defRPr/>
            </a:pPr>
            <a:r>
              <a:rPr lang="it-IT" sz="2200" b="1" u="sng" dirty="0">
                <a:latin typeface="+mn-lt"/>
                <a:cs typeface="+mn-cs"/>
              </a:rPr>
              <a:t>Sentenza Corte Costituzionale del 01 aprile 2021, n. 59 </a:t>
            </a:r>
            <a:r>
              <a:rPr lang="it-IT" dirty="0">
                <a:latin typeface="+mn-lt"/>
                <a:cs typeface="+mn-cs"/>
              </a:rPr>
              <a:t>  </a:t>
            </a:r>
          </a:p>
          <a:p>
            <a:pPr algn="just" fontAlgn="auto">
              <a:lnSpc>
                <a:spcPct val="150000"/>
              </a:lnSpc>
              <a:spcBef>
                <a:spcPts val="0"/>
              </a:spcBef>
              <a:spcAft>
                <a:spcPts val="0"/>
              </a:spcAft>
              <a:defRPr/>
            </a:pPr>
            <a:endParaRPr lang="it-IT" dirty="0">
              <a:latin typeface="+mn-lt"/>
              <a:cs typeface="+mn-cs"/>
            </a:endParaRPr>
          </a:p>
          <a:p>
            <a:pPr algn="just" fontAlgn="auto">
              <a:lnSpc>
                <a:spcPct val="150000"/>
              </a:lnSpc>
              <a:spcBef>
                <a:spcPts val="0"/>
              </a:spcBef>
              <a:spcAft>
                <a:spcPts val="0"/>
              </a:spcAft>
              <a:defRPr/>
            </a:pPr>
            <a:r>
              <a:rPr lang="it-IT" dirty="0">
                <a:latin typeface="+mn-lt"/>
                <a:cs typeface="+mn-cs"/>
              </a:rPr>
              <a:t>Dichiarata l’incostituzionalità dell’art. 18, comma 7, secondo periodo, legge n. 300/1970 nella parte in cui prevede che il giudice, accertata la manifesta insussistenza del fatto posto a base del licenziamento per giustificato motivo oggettivo, “possa” e non “debba” applicare la c.d. “tutela </a:t>
            </a:r>
            <a:r>
              <a:rPr lang="it-IT" dirty="0" err="1">
                <a:latin typeface="+mn-lt"/>
                <a:cs typeface="+mn-cs"/>
              </a:rPr>
              <a:t>reintegratoria</a:t>
            </a:r>
            <a:r>
              <a:rPr lang="it-IT" dirty="0">
                <a:latin typeface="+mn-lt"/>
                <a:cs typeface="+mn-cs"/>
              </a:rPr>
              <a:t> attenuata” (reintegrazione nel posto di lavoro, oltre ad un’indennità non superiore a 12 mensilità, detratto l’</a:t>
            </a:r>
            <a:r>
              <a:rPr lang="it-IT" i="1" dirty="0" err="1">
                <a:latin typeface="+mn-lt"/>
                <a:cs typeface="+mn-cs"/>
              </a:rPr>
              <a:t>aliunde</a:t>
            </a:r>
            <a:r>
              <a:rPr lang="it-IT" i="1" dirty="0">
                <a:latin typeface="+mn-lt"/>
                <a:cs typeface="+mn-cs"/>
              </a:rPr>
              <a:t> </a:t>
            </a:r>
            <a:r>
              <a:rPr lang="it-IT" i="1" dirty="0" err="1">
                <a:latin typeface="+mn-lt"/>
                <a:cs typeface="+mn-cs"/>
              </a:rPr>
              <a:t>perceptum</a:t>
            </a:r>
            <a:r>
              <a:rPr lang="it-IT" i="1" dirty="0">
                <a:latin typeface="+mn-lt"/>
                <a:cs typeface="+mn-cs"/>
              </a:rPr>
              <a:t> </a:t>
            </a:r>
            <a:r>
              <a:rPr lang="it-IT" dirty="0">
                <a:latin typeface="+mn-lt"/>
                <a:cs typeface="+mn-cs"/>
              </a:rPr>
              <a:t>e l’</a:t>
            </a:r>
            <a:r>
              <a:rPr lang="it-IT" i="1" dirty="0" err="1">
                <a:latin typeface="+mn-lt"/>
                <a:cs typeface="+mn-cs"/>
              </a:rPr>
              <a:t>aliunde</a:t>
            </a:r>
            <a:r>
              <a:rPr lang="it-IT" i="1" dirty="0">
                <a:latin typeface="+mn-lt"/>
                <a:cs typeface="+mn-cs"/>
              </a:rPr>
              <a:t> </a:t>
            </a:r>
            <a:r>
              <a:rPr lang="it-IT" i="1" dirty="0" err="1">
                <a:latin typeface="+mn-lt"/>
                <a:cs typeface="+mn-cs"/>
              </a:rPr>
              <a:t>percipiendum</a:t>
            </a:r>
            <a:r>
              <a:rPr lang="it-IT" dirty="0">
                <a:latin typeface="+mn-lt"/>
                <a:cs typeface="+mn-cs"/>
              </a:rPr>
              <a:t>).</a:t>
            </a:r>
          </a:p>
          <a:p>
            <a:pPr algn="just" fontAlgn="auto">
              <a:lnSpc>
                <a:spcPct val="150000"/>
              </a:lnSpc>
              <a:spcBef>
                <a:spcPts val="0"/>
              </a:spcBef>
              <a:spcAft>
                <a:spcPts val="0"/>
              </a:spcAft>
              <a:defRPr/>
            </a:pPr>
            <a:r>
              <a:rPr lang="it-IT" dirty="0"/>
              <a:t>S</a:t>
            </a:r>
            <a:r>
              <a:rPr lang="it-IT" dirty="0">
                <a:latin typeface="+mn-lt"/>
                <a:cs typeface="+mn-cs"/>
              </a:rPr>
              <a:t>econdo la Consulta il carattere facoltativo della reintegrazione rivelerebbe una disarmonia interna nel sistema delle tutele e violerebbe il principio di eguaglianza (infatti, nel licenziamento disciplinare basato su un fatto manifestamente insussistente, la reintegrazione è prevista come obbligatoria, mentre sarebbe meramente facoltativa nel licenziamento economico).</a:t>
            </a:r>
          </a:p>
          <a:p>
            <a:pPr algn="just" fontAlgn="auto">
              <a:lnSpc>
                <a:spcPct val="150000"/>
              </a:lnSpc>
              <a:spcBef>
                <a:spcPts val="0"/>
              </a:spcBef>
              <a:spcAft>
                <a:spcPts val="0"/>
              </a:spcAft>
              <a:defRPr/>
            </a:pPr>
            <a:endParaRPr lang="it-IT" dirty="0"/>
          </a:p>
          <a:p>
            <a:pPr algn="just" fontAlgn="auto">
              <a:lnSpc>
                <a:spcPct val="150000"/>
              </a:lnSpc>
              <a:spcBef>
                <a:spcPts val="0"/>
              </a:spcBef>
              <a:spcAft>
                <a:spcPts val="0"/>
              </a:spcAft>
              <a:defRPr/>
            </a:pPr>
            <a:r>
              <a:rPr lang="it-IT" b="1" u="sng" dirty="0">
                <a:latin typeface="+mn-lt"/>
                <a:cs typeface="+mn-cs"/>
              </a:rPr>
              <a:t>LA TEMATICA RIGUARDA I RAPPORTI DI LAVORO INSTAURATI PRIMA DEL 07 MARZO 2015</a:t>
            </a:r>
          </a:p>
        </p:txBody>
      </p:sp>
    </p:spTree>
    <p:extLst>
      <p:ext uri="{BB962C8B-B14F-4D97-AF65-F5344CB8AC3E}">
        <p14:creationId xmlns:p14="http://schemas.microsoft.com/office/powerpoint/2010/main" val="47640314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CasellaDiTesto 5">
            <a:extLst>
              <a:ext uri="{FF2B5EF4-FFF2-40B4-BE49-F238E27FC236}">
                <a16:creationId xmlns:a16="http://schemas.microsoft.com/office/drawing/2014/main" id="{933B7F72-864F-4B43-BF6F-20BED4A72CAD}"/>
              </a:ext>
            </a:extLst>
          </p:cNvPr>
          <p:cNvSpPr txBox="1">
            <a:spLocks noChangeArrowheads="1"/>
          </p:cNvSpPr>
          <p:nvPr/>
        </p:nvSpPr>
        <p:spPr bwMode="auto">
          <a:xfrm>
            <a:off x="450167" y="725223"/>
            <a:ext cx="11260358" cy="5543184"/>
          </a:xfrm>
          <a:prstGeom prst="rect">
            <a:avLst/>
          </a:prstGeom>
          <a:noFill/>
          <a:ln w="9525">
            <a:noFill/>
            <a:miter lim="800000"/>
          </a:ln>
        </p:spPr>
        <p:txBody>
          <a:bodyPr wrap="square">
            <a:spAutoFit/>
          </a:bodyPr>
          <a:lstStyle/>
          <a:p>
            <a:pPr algn="ctr" fontAlgn="auto">
              <a:lnSpc>
                <a:spcPct val="150000"/>
              </a:lnSpc>
              <a:spcBef>
                <a:spcPts val="0"/>
              </a:spcBef>
              <a:spcAft>
                <a:spcPts val="0"/>
              </a:spcAft>
              <a:defRPr/>
            </a:pPr>
            <a:r>
              <a:rPr lang="it-IT" sz="2200" b="1" u="sng" dirty="0">
                <a:latin typeface="+mn-lt"/>
                <a:cs typeface="+mn-cs"/>
              </a:rPr>
              <a:t>Sentenza Corte Costituzionale del 12 maggio 2022, n. 125 </a:t>
            </a:r>
            <a:r>
              <a:rPr lang="it-IT" dirty="0">
                <a:latin typeface="+mn-lt"/>
                <a:cs typeface="+mn-cs"/>
              </a:rPr>
              <a:t>  </a:t>
            </a:r>
          </a:p>
          <a:p>
            <a:pPr algn="just" fontAlgn="auto">
              <a:lnSpc>
                <a:spcPct val="150000"/>
              </a:lnSpc>
              <a:spcBef>
                <a:spcPts val="0"/>
              </a:spcBef>
              <a:spcAft>
                <a:spcPts val="0"/>
              </a:spcAft>
              <a:defRPr/>
            </a:pPr>
            <a:endParaRPr lang="it-IT" dirty="0">
              <a:latin typeface="+mn-lt"/>
              <a:cs typeface="+mn-cs"/>
            </a:endParaRPr>
          </a:p>
          <a:p>
            <a:pPr algn="just" fontAlgn="auto">
              <a:lnSpc>
                <a:spcPct val="150000"/>
              </a:lnSpc>
              <a:spcBef>
                <a:spcPts val="0"/>
              </a:spcBef>
              <a:spcAft>
                <a:spcPts val="0"/>
              </a:spcAft>
              <a:defRPr/>
            </a:pPr>
            <a:r>
              <a:rPr lang="it-IT" dirty="0">
                <a:latin typeface="+mn-lt"/>
                <a:cs typeface="+mn-cs"/>
              </a:rPr>
              <a:t>Dichiarata l’incostituzionalità dell’art. 18, comma 7, secondo periodo, legge n. 300/1970, limitatamente alla parola «manifesta».</a:t>
            </a:r>
          </a:p>
          <a:p>
            <a:pPr algn="just" fontAlgn="auto">
              <a:lnSpc>
                <a:spcPct val="150000"/>
              </a:lnSpc>
              <a:spcBef>
                <a:spcPts val="0"/>
              </a:spcBef>
              <a:spcAft>
                <a:spcPts val="0"/>
              </a:spcAft>
              <a:defRPr/>
            </a:pPr>
            <a:r>
              <a:rPr lang="it-IT" dirty="0">
                <a:latin typeface="+mn-lt"/>
                <a:cs typeface="+mn-cs"/>
              </a:rPr>
              <a:t> La controversia nasce dalla lettura della norma, nella parte in cui prevede che, in caso di insussistenza del fatto, per disporre la reintegra occorra un quid </a:t>
            </a:r>
            <a:r>
              <a:rPr lang="it-IT" dirty="0" err="1">
                <a:latin typeface="+mn-lt"/>
                <a:cs typeface="+mn-cs"/>
              </a:rPr>
              <a:t>pluris</a:t>
            </a:r>
            <a:r>
              <a:rPr lang="it-IT" dirty="0">
                <a:latin typeface="+mn-lt"/>
                <a:cs typeface="+mn-cs"/>
              </a:rPr>
              <a:t> rappresentato dalla dimostrazione della “manifesta” insussistenza del fatto stesso, posto alla base del licenziamento per giustificato motivo oggettivo.</a:t>
            </a:r>
          </a:p>
          <a:p>
            <a:pPr algn="just" fontAlgn="auto">
              <a:lnSpc>
                <a:spcPct val="150000"/>
              </a:lnSpc>
              <a:spcBef>
                <a:spcPts val="0"/>
              </a:spcBef>
              <a:spcAft>
                <a:spcPts val="0"/>
              </a:spcAft>
              <a:defRPr/>
            </a:pPr>
            <a:r>
              <a:rPr lang="it-IT" dirty="0"/>
              <a:t>Al riguardo, la Corte Costituzionale ha dichiarato che ai fini della tutela dell’art. 18, legge n. 300/1970 (nel testo modificato dalla legge n. 92/2012), il giudice non è tenuto ad accertare che l’insussistenza del fatto posto a base del licenziamento economico sia "</a:t>
            </a:r>
            <a:r>
              <a:rPr lang="it-IT" b="1" dirty="0"/>
              <a:t>manifesta</a:t>
            </a:r>
            <a:r>
              <a:rPr lang="it-IT" dirty="0"/>
              <a:t>". Nelle controversie in materia di licenziamenti per GMO si è in presenza di un quadro probatorio articolato che porta ad un “aggravio irragionevole e sproporzionato” sull’andamento del processo: all’indeterminatezza del requisito si affianca una irragionevole complicazione sul fronte processuale</a:t>
            </a:r>
          </a:p>
          <a:p>
            <a:pPr algn="just" fontAlgn="auto">
              <a:lnSpc>
                <a:spcPct val="150000"/>
              </a:lnSpc>
              <a:spcBef>
                <a:spcPts val="0"/>
              </a:spcBef>
              <a:spcAft>
                <a:spcPts val="0"/>
              </a:spcAft>
              <a:defRPr/>
            </a:pPr>
            <a:r>
              <a:rPr lang="it-IT" b="1" u="sng" dirty="0">
                <a:latin typeface="+mn-lt"/>
                <a:cs typeface="+mn-cs"/>
              </a:rPr>
              <a:t> </a:t>
            </a:r>
          </a:p>
        </p:txBody>
      </p:sp>
    </p:spTree>
    <p:extLst>
      <p:ext uri="{BB962C8B-B14F-4D97-AF65-F5344CB8AC3E}">
        <p14:creationId xmlns:p14="http://schemas.microsoft.com/office/powerpoint/2010/main" val="59299245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6">
            <a:extLst>
              <a:ext uri="{FF2B5EF4-FFF2-40B4-BE49-F238E27FC236}">
                <a16:creationId xmlns:a16="http://schemas.microsoft.com/office/drawing/2014/main" id="{09EE5D4B-4CB2-4D4F-BAE6-9ADA028A4757}"/>
              </a:ext>
            </a:extLst>
          </p:cNvPr>
          <p:cNvSpPr txBox="1">
            <a:spLocks noChangeArrowheads="1"/>
          </p:cNvSpPr>
          <p:nvPr/>
        </p:nvSpPr>
        <p:spPr bwMode="auto">
          <a:xfrm>
            <a:off x="1990725" y="260350"/>
            <a:ext cx="8858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lnSpc>
                <a:spcPct val="150000"/>
              </a:lnSpc>
              <a:spcAft>
                <a:spcPct val="35000"/>
              </a:spcAft>
            </a:pPr>
            <a:r>
              <a:rPr lang="it-IT" altLang="it-IT">
                <a:solidFill>
                  <a:srgbClr val="579326"/>
                </a:solidFill>
                <a:latin typeface="LesmoreMediumCondensed"/>
              </a:rPr>
              <a:t>Illegittimità del licenziamento per giustificato motivo (soggettivo; oggettivo) e per giusta causa (art. 3, comma 1)</a:t>
            </a:r>
          </a:p>
        </p:txBody>
      </p:sp>
      <p:sp>
        <p:nvSpPr>
          <p:cNvPr id="10243" name="CasellaDiTesto 5">
            <a:extLst>
              <a:ext uri="{FF2B5EF4-FFF2-40B4-BE49-F238E27FC236}">
                <a16:creationId xmlns:a16="http://schemas.microsoft.com/office/drawing/2014/main" id="{E309AFA9-430B-4473-B15B-A5E8DA660EC5}"/>
              </a:ext>
            </a:extLst>
          </p:cNvPr>
          <p:cNvSpPr txBox="1">
            <a:spLocks noChangeArrowheads="1"/>
          </p:cNvSpPr>
          <p:nvPr/>
        </p:nvSpPr>
        <p:spPr bwMode="auto">
          <a:xfrm>
            <a:off x="1701800" y="1773238"/>
            <a:ext cx="8786813" cy="2957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dirty="0"/>
              <a:t>La grande novità del provvedimento in commento riguarda il nuovo regime sanzionatorio da adottare “</a:t>
            </a:r>
            <a:r>
              <a:rPr lang="it-IT" altLang="it-IT" i="1" dirty="0"/>
              <a:t>nei casi in cui risulta accertato che non ricorrono gli estremi del licenziamento per giustificato motivo oggettivo o per giustificato motivo soggettivo o per giusta causa</a:t>
            </a:r>
            <a:r>
              <a:rPr lang="it-IT" altLang="it-IT" dirty="0"/>
              <a:t>”; in tal caso - in luogo della reintegra e di quanto previsto come indennità risarcitoria – viene prevista la cd. “monetizzazione” del licenziamento, in misura crescente rispetto all’anzianità di servizio del lavoratore</a:t>
            </a:r>
          </a:p>
          <a:p>
            <a:pPr algn="just" eaLnBrk="1" hangingPunct="1">
              <a:lnSpc>
                <a:spcPct val="150000"/>
              </a:lnSpc>
            </a:pPr>
            <a:r>
              <a:rPr lang="it-IT" altLang="it-IT" dirty="0"/>
              <a:t> </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a:extLst>
              <a:ext uri="{FF2B5EF4-FFF2-40B4-BE49-F238E27FC236}">
                <a16:creationId xmlns:a16="http://schemas.microsoft.com/office/drawing/2014/main" id="{B0764664-7DCB-435D-A109-DA0E53E52D28}"/>
              </a:ext>
            </a:extLst>
          </p:cNvPr>
          <p:cNvSpPr>
            <a:spLocks noGrp="1"/>
          </p:cNvSpPr>
          <p:nvPr>
            <p:ph type="title" idx="4294967295"/>
          </p:nvPr>
        </p:nvSpPr>
        <p:spPr>
          <a:xfrm>
            <a:off x="1843088" y="168275"/>
            <a:ext cx="8388350" cy="792163"/>
          </a:xfrm>
        </p:spPr>
        <p:txBody>
          <a:bodyPr bIns="91440" rtlCol="0" anchor="b">
            <a:normAutofit fontScale="90000"/>
          </a:bodyPr>
          <a:lstStyle/>
          <a:p>
            <a:pPr algn="just" defTabSz="914400" fontAlgn="auto">
              <a:lnSpc>
                <a:spcPct val="150000"/>
              </a:lnSpc>
              <a:spcAft>
                <a:spcPct val="35000"/>
              </a:spcAft>
              <a:defRPr/>
            </a:pPr>
            <a:r>
              <a:rPr lang="it-IT" sz="1800" dirty="0"/>
              <a:t>Illegittimità del licenziamento per giustificato motivo (soggettivo; oggettivo) e per giusta causa (art. 3, comma 1)</a:t>
            </a:r>
          </a:p>
        </p:txBody>
      </p:sp>
      <p:graphicFrame>
        <p:nvGraphicFramePr>
          <p:cNvPr id="2" name="Tabella 1">
            <a:extLst>
              <a:ext uri="{FF2B5EF4-FFF2-40B4-BE49-F238E27FC236}">
                <a16:creationId xmlns:a16="http://schemas.microsoft.com/office/drawing/2014/main" id="{04BA4785-C370-4B6C-B82E-4F22ECE4E039}"/>
              </a:ext>
            </a:extLst>
          </p:cNvPr>
          <p:cNvGraphicFramePr>
            <a:graphicFrameLocks noGrp="1"/>
          </p:cNvGraphicFramePr>
          <p:nvPr/>
        </p:nvGraphicFramePr>
        <p:xfrm>
          <a:off x="1153551" y="1069145"/>
          <a:ext cx="8961119" cy="5219113"/>
        </p:xfrm>
        <a:graphic>
          <a:graphicData uri="http://schemas.openxmlformats.org/drawingml/2006/table">
            <a:tbl>
              <a:tblPr firstRow="1" firstCol="1" bandRow="1">
                <a:tableStyleId>{5C22544A-7EE6-4342-B048-85BDC9FD1C3A}</a:tableStyleId>
              </a:tblPr>
              <a:tblGrid>
                <a:gridCol w="2232820">
                  <a:extLst>
                    <a:ext uri="{9D8B030D-6E8A-4147-A177-3AD203B41FA5}">
                      <a16:colId xmlns:a16="http://schemas.microsoft.com/office/drawing/2014/main" val="20000"/>
                    </a:ext>
                  </a:extLst>
                </a:gridCol>
                <a:gridCol w="2053797">
                  <a:extLst>
                    <a:ext uri="{9D8B030D-6E8A-4147-A177-3AD203B41FA5}">
                      <a16:colId xmlns:a16="http://schemas.microsoft.com/office/drawing/2014/main" val="20001"/>
                    </a:ext>
                  </a:extLst>
                </a:gridCol>
                <a:gridCol w="2333107">
                  <a:extLst>
                    <a:ext uri="{9D8B030D-6E8A-4147-A177-3AD203B41FA5}">
                      <a16:colId xmlns:a16="http://schemas.microsoft.com/office/drawing/2014/main" val="20002"/>
                    </a:ext>
                  </a:extLst>
                </a:gridCol>
                <a:gridCol w="2341395">
                  <a:extLst>
                    <a:ext uri="{9D8B030D-6E8A-4147-A177-3AD203B41FA5}">
                      <a16:colId xmlns:a16="http://schemas.microsoft.com/office/drawing/2014/main" val="20003"/>
                    </a:ext>
                  </a:extLst>
                </a:gridCol>
              </a:tblGrid>
              <a:tr h="807850">
                <a:tc>
                  <a:txBody>
                    <a:bodyPr/>
                    <a:lstStyle/>
                    <a:p>
                      <a:pPr algn="just">
                        <a:lnSpc>
                          <a:spcPct val="150000"/>
                        </a:lnSpc>
                        <a:spcAft>
                          <a:spcPts val="1000"/>
                        </a:spcAft>
                      </a:pPr>
                      <a:r>
                        <a:rPr lang="it-IT" sz="2400" dirty="0">
                          <a:effectLst/>
                        </a:rPr>
                        <a:t>Sanzione</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Base di calcolo</a:t>
                      </a:r>
                      <a:endParaRPr lang="it-IT" sz="240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Importo</a:t>
                      </a:r>
                      <a:endParaRPr lang="it-IT" sz="240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Natura</a:t>
                      </a:r>
                      <a:endParaRPr lang="it-IT" sz="2400">
                        <a:effectLst/>
                        <a:latin typeface="Calibri" panose="020F0502020204030204"/>
                        <a:ea typeface="Calibri" panose="020F0502020204030204"/>
                        <a:cs typeface="Times New Roman" panose="02020603050405020304"/>
                      </a:endParaRPr>
                    </a:p>
                  </a:txBody>
                  <a:tcPr marL="68582" marR="68582" marT="0" marB="0"/>
                </a:tc>
                <a:extLst>
                  <a:ext uri="{0D108BD9-81ED-4DB2-BD59-A6C34878D82A}">
                    <a16:rowId xmlns:a16="http://schemas.microsoft.com/office/drawing/2014/main" val="10000"/>
                  </a:ext>
                </a:extLst>
              </a:tr>
              <a:tr h="4411263">
                <a:tc>
                  <a:txBody>
                    <a:bodyPr/>
                    <a:lstStyle/>
                    <a:p>
                      <a:pPr algn="just">
                        <a:lnSpc>
                          <a:spcPct val="150000"/>
                        </a:lnSpc>
                        <a:spcAft>
                          <a:spcPts val="1000"/>
                        </a:spcAft>
                      </a:pPr>
                      <a:r>
                        <a:rPr lang="it-IT" sz="2400">
                          <a:effectLst/>
                        </a:rPr>
                        <a:t>Risarcimento danno</a:t>
                      </a:r>
                      <a:endParaRPr lang="it-IT" sz="240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Ultima retribuzione utile per il calcolo del TFR (ex art. 2120 c.c.)</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2 mensilità per ogni anno di servizio, con un minimo di 6 (</a:t>
                      </a:r>
                      <a:r>
                        <a:rPr lang="it-IT" sz="2400" u="sng" dirty="0">
                          <a:effectLst/>
                        </a:rPr>
                        <a:t>invece</a:t>
                      </a:r>
                      <a:r>
                        <a:rPr lang="it-IT" sz="2400" u="sng" baseline="0" dirty="0">
                          <a:effectLst/>
                        </a:rPr>
                        <a:t> di 4</a:t>
                      </a:r>
                      <a:r>
                        <a:rPr lang="it-IT" sz="2400" baseline="0" dirty="0">
                          <a:effectLst/>
                        </a:rPr>
                        <a:t>) </a:t>
                      </a:r>
                      <a:r>
                        <a:rPr lang="it-IT" sz="2400" dirty="0">
                          <a:effectLst/>
                        </a:rPr>
                        <a:t>ed un massimo di 36 (</a:t>
                      </a:r>
                      <a:r>
                        <a:rPr lang="it-IT" sz="2400" u="sng" dirty="0">
                          <a:effectLst/>
                        </a:rPr>
                        <a:t>invece di 24</a:t>
                      </a:r>
                      <a:r>
                        <a:rPr lang="it-IT" sz="2400" dirty="0">
                          <a:effectLst/>
                        </a:rPr>
                        <a:t>) mensilità</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Nessuna imponibilità previdenziale</a:t>
                      </a:r>
                      <a:endParaRPr lang="it-IT" sz="2400" dirty="0">
                        <a:effectLst/>
                        <a:latin typeface="Calibri" panose="020F0502020204030204"/>
                        <a:ea typeface="Calibri" panose="020F0502020204030204"/>
                        <a:cs typeface="Times New Roman" panose="02020603050405020304"/>
                      </a:endParaRPr>
                    </a:p>
                  </a:txBody>
                  <a:tcPr marL="68582" marR="68582"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10CA448-75C0-4475-BAE4-C89E5281C2EC}"/>
              </a:ext>
            </a:extLst>
          </p:cNvPr>
          <p:cNvSpPr>
            <a:spLocks noGrp="1"/>
          </p:cNvSpPr>
          <p:nvPr>
            <p:ph type="title" idx="4294967295"/>
          </p:nvPr>
        </p:nvSpPr>
        <p:spPr>
          <a:xfrm>
            <a:off x="2362200" y="382588"/>
            <a:ext cx="7905750" cy="1325562"/>
          </a:xfrm>
        </p:spPr>
        <p:txBody>
          <a:bodyPr bIns="91440" anchor="b"/>
          <a:lstStyle/>
          <a:p>
            <a:pPr algn="just"/>
            <a:r>
              <a:rPr lang="it-IT" altLang="it-IT" sz="2000"/>
              <a:t>Illegittimità del licenziamento per giustificato motivo (soggettivo; oggettivo) e per giusta causa nelle aziende che non raggiungono i limiti dimensionali ex art. 18, commi 8-9, legge n. 300/1970 (art. 9, comma 1)</a:t>
            </a:r>
          </a:p>
        </p:txBody>
      </p:sp>
      <p:graphicFrame>
        <p:nvGraphicFramePr>
          <p:cNvPr id="3" name="Tabella 2">
            <a:extLst>
              <a:ext uri="{FF2B5EF4-FFF2-40B4-BE49-F238E27FC236}">
                <a16:creationId xmlns:a16="http://schemas.microsoft.com/office/drawing/2014/main" id="{B54BFB3E-A494-48E6-B0AD-76298E927959}"/>
              </a:ext>
            </a:extLst>
          </p:cNvPr>
          <p:cNvGraphicFramePr>
            <a:graphicFrameLocks noGrp="1"/>
          </p:cNvGraphicFramePr>
          <p:nvPr/>
        </p:nvGraphicFramePr>
        <p:xfrm>
          <a:off x="1294228" y="2103438"/>
          <a:ext cx="8764171" cy="4435886"/>
        </p:xfrm>
        <a:graphic>
          <a:graphicData uri="http://schemas.openxmlformats.org/drawingml/2006/table">
            <a:tbl>
              <a:tblPr firstRow="1" firstCol="1" bandRow="1">
                <a:tableStyleId>{5C22544A-7EE6-4342-B048-85BDC9FD1C3A}</a:tableStyleId>
              </a:tblPr>
              <a:tblGrid>
                <a:gridCol w="2183741">
                  <a:extLst>
                    <a:ext uri="{9D8B030D-6E8A-4147-A177-3AD203B41FA5}">
                      <a16:colId xmlns:a16="http://schemas.microsoft.com/office/drawing/2014/main" val="20000"/>
                    </a:ext>
                  </a:extLst>
                </a:gridCol>
                <a:gridCol w="2008456">
                  <a:extLst>
                    <a:ext uri="{9D8B030D-6E8A-4147-A177-3AD203B41FA5}">
                      <a16:colId xmlns:a16="http://schemas.microsoft.com/office/drawing/2014/main" val="20001"/>
                    </a:ext>
                  </a:extLst>
                </a:gridCol>
                <a:gridCol w="2281929">
                  <a:extLst>
                    <a:ext uri="{9D8B030D-6E8A-4147-A177-3AD203B41FA5}">
                      <a16:colId xmlns:a16="http://schemas.microsoft.com/office/drawing/2014/main" val="20002"/>
                    </a:ext>
                  </a:extLst>
                </a:gridCol>
                <a:gridCol w="2290045">
                  <a:extLst>
                    <a:ext uri="{9D8B030D-6E8A-4147-A177-3AD203B41FA5}">
                      <a16:colId xmlns:a16="http://schemas.microsoft.com/office/drawing/2014/main" val="20003"/>
                    </a:ext>
                  </a:extLst>
                </a:gridCol>
              </a:tblGrid>
              <a:tr h="652111">
                <a:tc>
                  <a:txBody>
                    <a:bodyPr/>
                    <a:lstStyle/>
                    <a:p>
                      <a:pPr algn="just">
                        <a:lnSpc>
                          <a:spcPct val="150000"/>
                        </a:lnSpc>
                        <a:spcAft>
                          <a:spcPts val="1000"/>
                        </a:spcAft>
                      </a:pPr>
                      <a:r>
                        <a:rPr lang="it-IT" sz="2400" dirty="0">
                          <a:effectLst/>
                        </a:rPr>
                        <a:t>Sanzione</a:t>
                      </a:r>
                      <a:endParaRPr lang="it-IT" sz="2400" dirty="0">
                        <a:effectLst/>
                        <a:latin typeface="Calibri" panose="020F0502020204030204"/>
                        <a:ea typeface="Calibri" panose="020F0502020204030204"/>
                        <a:cs typeface="Times New Roman" panose="02020603050405020304"/>
                      </a:endParaRPr>
                    </a:p>
                  </a:txBody>
                  <a:tcPr marL="68579" marR="68579" marT="0" marB="0"/>
                </a:tc>
                <a:tc>
                  <a:txBody>
                    <a:bodyPr/>
                    <a:lstStyle/>
                    <a:p>
                      <a:pPr algn="just">
                        <a:lnSpc>
                          <a:spcPct val="150000"/>
                        </a:lnSpc>
                        <a:spcAft>
                          <a:spcPts val="1000"/>
                        </a:spcAft>
                      </a:pPr>
                      <a:r>
                        <a:rPr lang="it-IT" sz="2400">
                          <a:effectLst/>
                        </a:rPr>
                        <a:t>Base di calcolo</a:t>
                      </a:r>
                      <a:endParaRPr lang="it-IT" sz="2400">
                        <a:effectLst/>
                        <a:latin typeface="Calibri" panose="020F0502020204030204"/>
                        <a:ea typeface="Calibri" panose="020F0502020204030204"/>
                        <a:cs typeface="Times New Roman" panose="02020603050405020304"/>
                      </a:endParaRPr>
                    </a:p>
                  </a:txBody>
                  <a:tcPr marL="68579" marR="68579" marT="0" marB="0"/>
                </a:tc>
                <a:tc>
                  <a:txBody>
                    <a:bodyPr/>
                    <a:lstStyle/>
                    <a:p>
                      <a:pPr algn="just">
                        <a:lnSpc>
                          <a:spcPct val="150000"/>
                        </a:lnSpc>
                        <a:spcAft>
                          <a:spcPts val="1000"/>
                        </a:spcAft>
                      </a:pPr>
                      <a:r>
                        <a:rPr lang="it-IT" sz="2400">
                          <a:effectLst/>
                        </a:rPr>
                        <a:t>Importo</a:t>
                      </a:r>
                      <a:endParaRPr lang="it-IT" sz="2400">
                        <a:effectLst/>
                        <a:latin typeface="Calibri" panose="020F0502020204030204"/>
                        <a:ea typeface="Calibri" panose="020F0502020204030204"/>
                        <a:cs typeface="Times New Roman" panose="02020603050405020304"/>
                      </a:endParaRPr>
                    </a:p>
                  </a:txBody>
                  <a:tcPr marL="68579" marR="68579" marT="0" marB="0"/>
                </a:tc>
                <a:tc>
                  <a:txBody>
                    <a:bodyPr/>
                    <a:lstStyle/>
                    <a:p>
                      <a:pPr algn="just">
                        <a:lnSpc>
                          <a:spcPct val="150000"/>
                        </a:lnSpc>
                        <a:spcAft>
                          <a:spcPts val="1000"/>
                        </a:spcAft>
                      </a:pPr>
                      <a:r>
                        <a:rPr lang="it-IT" sz="2400">
                          <a:effectLst/>
                        </a:rPr>
                        <a:t>Natura</a:t>
                      </a:r>
                      <a:endParaRPr lang="it-IT" sz="2400">
                        <a:effectLst/>
                        <a:latin typeface="Calibri" panose="020F0502020204030204"/>
                        <a:ea typeface="Calibri" panose="020F0502020204030204"/>
                        <a:cs typeface="Times New Roman" panose="02020603050405020304"/>
                      </a:endParaRPr>
                    </a:p>
                  </a:txBody>
                  <a:tcPr marL="68579" marR="68579" marT="0" marB="0"/>
                </a:tc>
                <a:extLst>
                  <a:ext uri="{0D108BD9-81ED-4DB2-BD59-A6C34878D82A}">
                    <a16:rowId xmlns:a16="http://schemas.microsoft.com/office/drawing/2014/main" val="10000"/>
                  </a:ext>
                </a:extLst>
              </a:tr>
              <a:tr h="3560845">
                <a:tc>
                  <a:txBody>
                    <a:bodyPr/>
                    <a:lstStyle/>
                    <a:p>
                      <a:pPr algn="just">
                        <a:lnSpc>
                          <a:spcPct val="150000"/>
                        </a:lnSpc>
                        <a:spcAft>
                          <a:spcPts val="1000"/>
                        </a:spcAft>
                      </a:pPr>
                      <a:r>
                        <a:rPr lang="it-IT" sz="2400" dirty="0">
                          <a:effectLst/>
                        </a:rPr>
                        <a:t>Risarcimento danno</a:t>
                      </a:r>
                      <a:endParaRPr lang="it-IT" sz="2400" dirty="0">
                        <a:effectLst/>
                        <a:latin typeface="Calibri" panose="020F0502020204030204"/>
                        <a:ea typeface="Calibri" panose="020F0502020204030204"/>
                        <a:cs typeface="Times New Roman" panose="02020603050405020304"/>
                      </a:endParaRPr>
                    </a:p>
                  </a:txBody>
                  <a:tcPr marL="68579" marR="68579" marT="0" marB="0"/>
                </a:tc>
                <a:tc>
                  <a:txBody>
                    <a:bodyPr/>
                    <a:lstStyle/>
                    <a:p>
                      <a:pPr algn="just">
                        <a:lnSpc>
                          <a:spcPct val="150000"/>
                        </a:lnSpc>
                        <a:spcAft>
                          <a:spcPts val="1000"/>
                        </a:spcAft>
                      </a:pPr>
                      <a:r>
                        <a:rPr lang="it-IT" sz="2400" dirty="0">
                          <a:effectLst/>
                        </a:rPr>
                        <a:t>Ultima retribuzione utile per il calcolo del TFR (ex art. 2120 c.c.)</a:t>
                      </a:r>
                      <a:endParaRPr lang="it-IT" sz="2400" dirty="0">
                        <a:effectLst/>
                        <a:latin typeface="Calibri" panose="020F0502020204030204"/>
                        <a:ea typeface="Calibri" panose="020F0502020204030204"/>
                        <a:cs typeface="Times New Roman" panose="02020603050405020304"/>
                      </a:endParaRPr>
                    </a:p>
                  </a:txBody>
                  <a:tcPr marL="68579" marR="68579" marT="0" marB="0"/>
                </a:tc>
                <a:tc>
                  <a:txBody>
                    <a:bodyPr/>
                    <a:lstStyle/>
                    <a:p>
                      <a:pPr algn="just">
                        <a:lnSpc>
                          <a:spcPct val="150000"/>
                        </a:lnSpc>
                        <a:spcAft>
                          <a:spcPts val="1000"/>
                        </a:spcAft>
                      </a:pPr>
                      <a:r>
                        <a:rPr lang="it-IT" sz="2400" dirty="0">
                          <a:effectLst/>
                        </a:rPr>
                        <a:t>1 mensilità per ogni anno di servizio, con un minimo di 3 (</a:t>
                      </a:r>
                      <a:r>
                        <a:rPr lang="it-IT" sz="2400" u="sng" dirty="0">
                          <a:effectLst/>
                        </a:rPr>
                        <a:t>invece di 2</a:t>
                      </a:r>
                      <a:r>
                        <a:rPr lang="it-IT" sz="2400" dirty="0">
                          <a:effectLst/>
                        </a:rPr>
                        <a:t>) ed un massimo di 6 mensilità</a:t>
                      </a:r>
                      <a:endParaRPr lang="it-IT" sz="2400" dirty="0">
                        <a:effectLst/>
                        <a:latin typeface="Calibri" panose="020F0502020204030204"/>
                        <a:ea typeface="Calibri" panose="020F0502020204030204"/>
                        <a:cs typeface="Times New Roman" panose="02020603050405020304"/>
                      </a:endParaRPr>
                    </a:p>
                  </a:txBody>
                  <a:tcPr marL="68579" marR="68579" marT="0" marB="0"/>
                </a:tc>
                <a:tc>
                  <a:txBody>
                    <a:bodyPr/>
                    <a:lstStyle/>
                    <a:p>
                      <a:pPr algn="just">
                        <a:lnSpc>
                          <a:spcPct val="150000"/>
                        </a:lnSpc>
                        <a:spcAft>
                          <a:spcPts val="1000"/>
                        </a:spcAft>
                      </a:pPr>
                      <a:r>
                        <a:rPr lang="it-IT" sz="2400" dirty="0">
                          <a:effectLst/>
                        </a:rPr>
                        <a:t>Nessuna imponibilità previdenziale</a:t>
                      </a:r>
                      <a:endParaRPr lang="it-IT" sz="2400" dirty="0">
                        <a:effectLst/>
                        <a:latin typeface="Calibri" panose="020F0502020204030204"/>
                        <a:ea typeface="Calibri" panose="020F0502020204030204"/>
                        <a:cs typeface="Times New Roman" panose="02020603050405020304"/>
                      </a:endParaRPr>
                    </a:p>
                  </a:txBody>
                  <a:tcPr marL="68579" marR="68579"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6">
            <a:extLst>
              <a:ext uri="{FF2B5EF4-FFF2-40B4-BE49-F238E27FC236}">
                <a16:creationId xmlns:a16="http://schemas.microsoft.com/office/drawing/2014/main" id="{F47166B2-4587-446D-886B-164DFAFD176C}"/>
              </a:ext>
            </a:extLst>
          </p:cNvPr>
          <p:cNvSpPr txBox="1">
            <a:spLocks noChangeArrowheads="1"/>
          </p:cNvSpPr>
          <p:nvPr/>
        </p:nvSpPr>
        <p:spPr bwMode="auto">
          <a:xfrm>
            <a:off x="1990725" y="260350"/>
            <a:ext cx="8858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lnSpc>
                <a:spcPct val="150000"/>
              </a:lnSpc>
              <a:spcAft>
                <a:spcPct val="35000"/>
              </a:spcAft>
            </a:pPr>
            <a:r>
              <a:rPr lang="it-IT" altLang="it-IT">
                <a:solidFill>
                  <a:srgbClr val="579326"/>
                </a:solidFill>
                <a:latin typeface="LesmoreMediumCondensed"/>
              </a:rPr>
              <a:t>Illegittimità del licenziamento per giustificato motivo (soggettivo; oggettivo) e per giusta causa (art. 3, comma 1)</a:t>
            </a:r>
          </a:p>
        </p:txBody>
      </p:sp>
      <p:sp>
        <p:nvSpPr>
          <p:cNvPr id="11267" name="CasellaDiTesto 5">
            <a:extLst>
              <a:ext uri="{FF2B5EF4-FFF2-40B4-BE49-F238E27FC236}">
                <a16:creationId xmlns:a16="http://schemas.microsoft.com/office/drawing/2014/main" id="{4EC71F83-EEAE-4E0B-99DE-3AA1CC90947D}"/>
              </a:ext>
            </a:extLst>
          </p:cNvPr>
          <p:cNvSpPr txBox="1">
            <a:spLocks noChangeArrowheads="1"/>
          </p:cNvSpPr>
          <p:nvPr/>
        </p:nvSpPr>
        <p:spPr bwMode="auto">
          <a:xfrm>
            <a:off x="1701800" y="1773238"/>
            <a:ext cx="8786813"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a:t>Il 26 luglio 2017 il Tribunale di Roma ha sollevato la questione di legittimità costituzionale del Dlgs. n. 23/2015, ipotizzando un contrasto con diversi principi sanciti nella Costituzione, tra cui quello di uguaglianza ex art. 3: nello specifico, si ritiene che un diverso e più blando regime sanzionatorio (quello introdotto nel 2015) indurrà un datore di lavoro, nel momento in cui decidesse di ridurre l'organico, a "privilegiare" sempre il lavoratore cui si applicano le tutele crescenti, piuttosto che quello che gode delle tutele, ex art. 18, legge n. 300/1970.</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6">
            <a:extLst>
              <a:ext uri="{FF2B5EF4-FFF2-40B4-BE49-F238E27FC236}">
                <a16:creationId xmlns:a16="http://schemas.microsoft.com/office/drawing/2014/main" id="{27294B4F-7A0D-4449-90C0-070DCFE97CA5}"/>
              </a:ext>
            </a:extLst>
          </p:cNvPr>
          <p:cNvSpPr txBox="1">
            <a:spLocks noChangeArrowheads="1"/>
          </p:cNvSpPr>
          <p:nvPr/>
        </p:nvSpPr>
        <p:spPr bwMode="auto">
          <a:xfrm>
            <a:off x="548640" y="260352"/>
            <a:ext cx="1094466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lnSpc>
                <a:spcPct val="150000"/>
              </a:lnSpc>
              <a:spcAft>
                <a:spcPct val="35000"/>
              </a:spcAft>
            </a:pPr>
            <a:r>
              <a:rPr lang="it-IT" altLang="it-IT" dirty="0">
                <a:solidFill>
                  <a:srgbClr val="579326"/>
                </a:solidFill>
                <a:latin typeface="LesmoreMediumCondensed"/>
              </a:rPr>
              <a:t>Illegittimità del licenziamento per giustificato motivo (soggettivo; oggettivo) e per giusta causa (art. 3, comma 1)</a:t>
            </a:r>
          </a:p>
        </p:txBody>
      </p:sp>
      <p:sp>
        <p:nvSpPr>
          <p:cNvPr id="243714" name="CasellaDiTesto 5">
            <a:extLst>
              <a:ext uri="{FF2B5EF4-FFF2-40B4-BE49-F238E27FC236}">
                <a16:creationId xmlns:a16="http://schemas.microsoft.com/office/drawing/2014/main" id="{933B7F72-864F-4B43-BF6F-20BED4A72CAD}"/>
              </a:ext>
            </a:extLst>
          </p:cNvPr>
          <p:cNvSpPr txBox="1">
            <a:spLocks noChangeArrowheads="1"/>
          </p:cNvSpPr>
          <p:nvPr/>
        </p:nvSpPr>
        <p:spPr bwMode="auto">
          <a:xfrm>
            <a:off x="450167" y="725223"/>
            <a:ext cx="11260358" cy="5866350"/>
          </a:xfrm>
          <a:prstGeom prst="rect">
            <a:avLst/>
          </a:prstGeom>
          <a:noFill/>
          <a:ln w="9525">
            <a:noFill/>
            <a:miter lim="800000"/>
          </a:ln>
        </p:spPr>
        <p:txBody>
          <a:bodyPr wrap="square">
            <a:spAutoFit/>
          </a:bodyPr>
          <a:lstStyle/>
          <a:p>
            <a:pPr algn="ctr" fontAlgn="auto">
              <a:lnSpc>
                <a:spcPct val="150000"/>
              </a:lnSpc>
              <a:spcBef>
                <a:spcPts val="0"/>
              </a:spcBef>
              <a:spcAft>
                <a:spcPts val="0"/>
              </a:spcAft>
              <a:defRPr/>
            </a:pPr>
            <a:r>
              <a:rPr lang="it-IT" b="1" u="sng" dirty="0">
                <a:latin typeface="+mn-lt"/>
                <a:cs typeface="+mn-cs"/>
              </a:rPr>
              <a:t>COSA E’ SUCCESSO DOPO IL JOBS ACT???</a:t>
            </a:r>
          </a:p>
          <a:p>
            <a:pPr marL="342900" indent="-342900" algn="just" fontAlgn="auto">
              <a:lnSpc>
                <a:spcPct val="150000"/>
              </a:lnSpc>
              <a:spcBef>
                <a:spcPts val="0"/>
              </a:spcBef>
              <a:spcAft>
                <a:spcPts val="0"/>
              </a:spcAft>
              <a:buFont typeface="Arial" panose="020B0604020202020204" pitchFamily="34" charset="0"/>
              <a:buChar char="•"/>
              <a:defRPr/>
            </a:pPr>
            <a:r>
              <a:rPr lang="it-IT" dirty="0" err="1">
                <a:latin typeface="+mn-lt"/>
                <a:cs typeface="+mn-cs"/>
              </a:rPr>
              <a:t>Dlgs</a:t>
            </a:r>
            <a:r>
              <a:rPr lang="it-IT" dirty="0">
                <a:latin typeface="+mn-lt"/>
                <a:cs typeface="+mn-cs"/>
              </a:rPr>
              <a:t>. n. 23/2015 (ante decreto legge n. 87/2018) - limite minimo (4 mensilità) e massimo pari a 24 mensilità;</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Decreto legge n. 87/2018 (licenziamenti intimati dal 14 luglio in poi, data di entrata in vigore del cd. decreto dignità) – limite minimo pari a 6 mensilità e massimo pari a 36 mensilità;</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Sentenza Corte Costituzionale n. 194/2018 – i limiti (min e max) rimangono inalterati, ma la previsione di un’indennità crescente in ragione della sola anzianità di servizio del lavoratore risulta contraria ai principi di ragionevolezza e di uguaglianza e viola il diritto e la tutela del lavoro sanciti dagli artt. 4 e 35 della Costituzione. </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Sentenza Corte Costituzionale n. 150/2020 - incostituzionale l’art. 4, Dlgs. n. 23/2015 sulla indennità risarcitoria legata ai vizi di motivazione del licenziamento, ex art. 2, comma 2, legge n. 604/1966, o della procedura ex art. 7, della legge n. 300/1970, con riferimento all’inciso “</a:t>
            </a:r>
            <a:r>
              <a:rPr lang="it-IT" i="1" dirty="0">
                <a:latin typeface="+mn-lt"/>
                <a:cs typeface="+mn-cs"/>
              </a:rPr>
              <a:t>di importo pari ad una mensilità dell’ultima retribuzione di riferimento per il calcolo del trattamento di fine rapporto per ogni anno di servizio</a:t>
            </a:r>
            <a:r>
              <a:rPr lang="it-IT" dirty="0">
                <a:latin typeface="+mn-lt"/>
                <a:cs typeface="+mn-cs"/>
              </a:rPr>
              <a:t>”.</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Sentenza Corte Costituzionale 26 novembre 2020, n. 254 – inammissibili le questioni di legittimità costituzionali in merito ai licenziamenti collettivi intimati in violazione dei criteri di scelta, ex Dlgs. n. 23/2015.</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Sentenza Corte di Giustizia 17 marzo 2021, n. C-652/19 – assenza di reintegra/discriminazione Jobs Act</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6">
            <a:extLst>
              <a:ext uri="{FF2B5EF4-FFF2-40B4-BE49-F238E27FC236}">
                <a16:creationId xmlns:a16="http://schemas.microsoft.com/office/drawing/2014/main" id="{5D384313-2D74-4E6A-975F-7B9DF1EF9165}"/>
              </a:ext>
            </a:extLst>
          </p:cNvPr>
          <p:cNvSpPr txBox="1">
            <a:spLocks noChangeArrowheads="1"/>
          </p:cNvSpPr>
          <p:nvPr/>
        </p:nvSpPr>
        <p:spPr bwMode="auto">
          <a:xfrm>
            <a:off x="1938338" y="138113"/>
            <a:ext cx="856932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lnSpc>
                <a:spcPct val="150000"/>
              </a:lnSpc>
              <a:spcAft>
                <a:spcPct val="35000"/>
              </a:spcAft>
            </a:pPr>
            <a:r>
              <a:rPr lang="it-IT" altLang="it-IT">
                <a:solidFill>
                  <a:srgbClr val="579326"/>
                </a:solidFill>
                <a:latin typeface="LesmoreMediumCondensed"/>
              </a:rPr>
              <a:t>Illegittimità del licenziamento per giustificato motivo </a:t>
            </a:r>
          </a:p>
        </p:txBody>
      </p:sp>
      <p:sp>
        <p:nvSpPr>
          <p:cNvPr id="13315" name="CasellaDiTesto 5">
            <a:extLst>
              <a:ext uri="{FF2B5EF4-FFF2-40B4-BE49-F238E27FC236}">
                <a16:creationId xmlns:a16="http://schemas.microsoft.com/office/drawing/2014/main" id="{A7D4D765-7554-4554-AB9C-D4990764F4A3}"/>
              </a:ext>
            </a:extLst>
          </p:cNvPr>
          <p:cNvSpPr txBox="1">
            <a:spLocks noChangeArrowheads="1"/>
          </p:cNvSpPr>
          <p:nvPr/>
        </p:nvSpPr>
        <p:spPr bwMode="auto">
          <a:xfrm>
            <a:off x="1720850" y="1119073"/>
            <a:ext cx="8786813" cy="461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b="1" u="sng" dirty="0"/>
              <a:t>COSA E’ SUCCESSO DOPO IL JOBS ACT???</a:t>
            </a:r>
          </a:p>
          <a:p>
            <a:pPr algn="just" eaLnBrk="1" hangingPunct="1">
              <a:lnSpc>
                <a:spcPct val="150000"/>
              </a:lnSpc>
            </a:pPr>
            <a:r>
              <a:rPr lang="it-IT" altLang="it-IT" dirty="0"/>
              <a:t>Il Tribunale di Bari - con sentenza dell'11 ottobre 2018, n. 7016 - ha anticipato il deposito della sentenza della Corte Costituzionale con cui è stata dichiarata l’incostituzionalità dell’art. 3, Dlgs. n. 23/2015 nella parte in cui prevede, nel caso di licenziamento illegittimo di lavoratori assunti dopo il 7 marzo 2015, un’indennità commisurata alla sola anzianità aziendale. Al riguardo, il Giudice del Lavoro - ancorché il rapporto di lavoro (il cui licenziamento è stato ritenuto illegittimo) fosse stato contratto il 01 aprile 2016 - ha ritenuto congrua come indennità economica non assoggettata a contribuzione, non già quanto previsto dall'art. 3, Dlgs. 23/2015 (ritenuto illegittimo dalla Corte Costituzionale, con sentenza n. 194/2018), ma l'importo pari a "</a:t>
            </a:r>
            <a:r>
              <a:rPr lang="it-IT" altLang="it-IT" i="1" dirty="0"/>
              <a:t>dodici mensilità dell’ultima retribuzione di riferimento per il calcolo del trattamento di fine rapporto</a:t>
            </a:r>
            <a:r>
              <a:rPr lang="it-IT" altLang="it-IT" dirty="0"/>
              <a:t>".  </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3D7E693-E539-407A-9DAE-57399CAD1E37}"/>
              </a:ext>
            </a:extLst>
          </p:cNvPr>
          <p:cNvSpPr>
            <a:spLocks noGrp="1"/>
          </p:cNvSpPr>
          <p:nvPr>
            <p:ph type="title" idx="4294967295"/>
          </p:nvPr>
        </p:nvSpPr>
        <p:spPr>
          <a:xfrm>
            <a:off x="1843088" y="168275"/>
            <a:ext cx="8388350" cy="792163"/>
          </a:xfrm>
        </p:spPr>
        <p:txBody>
          <a:bodyPr bIns="91440" anchor="b"/>
          <a:lstStyle/>
          <a:p>
            <a:pPr defTabSz="914400">
              <a:lnSpc>
                <a:spcPct val="150000"/>
              </a:lnSpc>
              <a:spcAft>
                <a:spcPct val="35000"/>
              </a:spcAft>
            </a:pPr>
            <a:r>
              <a:rPr lang="it-IT" altLang="it-IT" sz="1800"/>
              <a:t>Offerta di conciliazione nelle aziende in «tutela reale» (art. 6, comma 1)</a:t>
            </a:r>
          </a:p>
        </p:txBody>
      </p:sp>
      <p:graphicFrame>
        <p:nvGraphicFramePr>
          <p:cNvPr id="2" name="Tabella 1">
            <a:extLst>
              <a:ext uri="{FF2B5EF4-FFF2-40B4-BE49-F238E27FC236}">
                <a16:creationId xmlns:a16="http://schemas.microsoft.com/office/drawing/2014/main" id="{5A221D2F-60DF-4BE3-996B-0F224B038BB1}"/>
              </a:ext>
            </a:extLst>
          </p:cNvPr>
          <p:cNvGraphicFramePr>
            <a:graphicFrameLocks noGrp="1"/>
          </p:cNvGraphicFramePr>
          <p:nvPr/>
        </p:nvGraphicFramePr>
        <p:xfrm>
          <a:off x="1125415" y="1168474"/>
          <a:ext cx="8876713" cy="5372990"/>
        </p:xfrm>
        <a:graphic>
          <a:graphicData uri="http://schemas.openxmlformats.org/drawingml/2006/table">
            <a:tbl>
              <a:tblPr firstRow="1" firstCol="1" bandRow="1">
                <a:tableStyleId>{5C22544A-7EE6-4342-B048-85BDC9FD1C3A}</a:tableStyleId>
              </a:tblPr>
              <a:tblGrid>
                <a:gridCol w="2211789">
                  <a:extLst>
                    <a:ext uri="{9D8B030D-6E8A-4147-A177-3AD203B41FA5}">
                      <a16:colId xmlns:a16="http://schemas.microsoft.com/office/drawing/2014/main" val="20000"/>
                    </a:ext>
                  </a:extLst>
                </a:gridCol>
                <a:gridCol w="2034452">
                  <a:extLst>
                    <a:ext uri="{9D8B030D-6E8A-4147-A177-3AD203B41FA5}">
                      <a16:colId xmlns:a16="http://schemas.microsoft.com/office/drawing/2014/main" val="20001"/>
                    </a:ext>
                  </a:extLst>
                </a:gridCol>
                <a:gridCol w="2311131">
                  <a:extLst>
                    <a:ext uri="{9D8B030D-6E8A-4147-A177-3AD203B41FA5}">
                      <a16:colId xmlns:a16="http://schemas.microsoft.com/office/drawing/2014/main" val="20002"/>
                    </a:ext>
                  </a:extLst>
                </a:gridCol>
                <a:gridCol w="2319341">
                  <a:extLst>
                    <a:ext uri="{9D8B030D-6E8A-4147-A177-3AD203B41FA5}">
                      <a16:colId xmlns:a16="http://schemas.microsoft.com/office/drawing/2014/main" val="20003"/>
                    </a:ext>
                  </a:extLst>
                </a:gridCol>
              </a:tblGrid>
              <a:tr h="759812">
                <a:tc>
                  <a:txBody>
                    <a:bodyPr/>
                    <a:lstStyle/>
                    <a:p>
                      <a:pPr algn="just">
                        <a:lnSpc>
                          <a:spcPct val="150000"/>
                        </a:lnSpc>
                        <a:spcAft>
                          <a:spcPts val="1000"/>
                        </a:spcAft>
                      </a:pPr>
                      <a:r>
                        <a:rPr lang="it-IT" sz="2400" dirty="0">
                          <a:effectLst/>
                        </a:rPr>
                        <a:t>Offerta del datore di lavoro</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Base di calcolo</a:t>
                      </a:r>
                      <a:endParaRPr lang="it-IT" sz="240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Importo</a:t>
                      </a:r>
                      <a:endParaRPr lang="it-IT" sz="240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Natura</a:t>
                      </a:r>
                      <a:endParaRPr lang="it-IT" sz="2400">
                        <a:effectLst/>
                        <a:latin typeface="Calibri" panose="020F0502020204030204"/>
                        <a:ea typeface="Calibri" panose="020F0502020204030204"/>
                        <a:cs typeface="Times New Roman" panose="02020603050405020304"/>
                      </a:endParaRPr>
                    </a:p>
                  </a:txBody>
                  <a:tcPr marL="68582" marR="68582" marT="0" marB="0"/>
                </a:tc>
                <a:extLst>
                  <a:ext uri="{0D108BD9-81ED-4DB2-BD59-A6C34878D82A}">
                    <a16:rowId xmlns:a16="http://schemas.microsoft.com/office/drawing/2014/main" val="10000"/>
                  </a:ext>
                </a:extLst>
              </a:tr>
              <a:tr h="4148957">
                <a:tc>
                  <a:txBody>
                    <a:bodyPr/>
                    <a:lstStyle/>
                    <a:p>
                      <a:pPr algn="just">
                        <a:lnSpc>
                          <a:spcPct val="150000"/>
                        </a:lnSpc>
                        <a:spcAft>
                          <a:spcPts val="1000"/>
                        </a:spcAft>
                      </a:pPr>
                      <a:r>
                        <a:rPr lang="it-IT" sz="2400" dirty="0">
                          <a:effectLst/>
                        </a:rPr>
                        <a:t>Importo offerto entro i termini di impugnazione stragiudiziale del licenziamento</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Ultima retribuzione utile per il calcolo del TFR (ex art. 2120 c.c.)</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1 mensilità per ogni anno di servizio, con un minimo di 3 (</a:t>
                      </a:r>
                      <a:r>
                        <a:rPr lang="it-IT" sz="2400" u="sng" dirty="0">
                          <a:effectLst/>
                        </a:rPr>
                        <a:t>invece</a:t>
                      </a:r>
                      <a:r>
                        <a:rPr lang="it-IT" sz="2400" u="sng" baseline="0" dirty="0">
                          <a:effectLst/>
                        </a:rPr>
                        <a:t> di 2</a:t>
                      </a:r>
                      <a:r>
                        <a:rPr lang="it-IT" sz="2400" baseline="0" dirty="0">
                          <a:effectLst/>
                        </a:rPr>
                        <a:t>) </a:t>
                      </a:r>
                      <a:r>
                        <a:rPr lang="it-IT" sz="2400" dirty="0">
                          <a:effectLst/>
                        </a:rPr>
                        <a:t>ed un massimo di 27 (</a:t>
                      </a:r>
                      <a:r>
                        <a:rPr lang="it-IT" sz="2400" u="sng" dirty="0">
                          <a:effectLst/>
                        </a:rPr>
                        <a:t>invece di 18</a:t>
                      </a:r>
                      <a:r>
                        <a:rPr lang="it-IT" sz="2400" dirty="0">
                          <a:effectLst/>
                        </a:rPr>
                        <a:t>) mensilità</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Nessuna imponibilità previdenziale</a:t>
                      </a:r>
                      <a:endParaRPr lang="it-IT" sz="2400" dirty="0">
                        <a:effectLst/>
                        <a:latin typeface="Calibri" panose="020F0502020204030204"/>
                        <a:ea typeface="Calibri" panose="020F0502020204030204"/>
                        <a:cs typeface="Times New Roman" panose="02020603050405020304"/>
                      </a:endParaRPr>
                    </a:p>
                  </a:txBody>
                  <a:tcPr marL="68582" marR="68582"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B5B02D5-FD24-40B4-B29A-FC650C67DFBD}"/>
              </a:ext>
            </a:extLst>
          </p:cNvPr>
          <p:cNvSpPr>
            <a:spLocks noGrp="1"/>
          </p:cNvSpPr>
          <p:nvPr>
            <p:ph type="title" idx="4294967295"/>
          </p:nvPr>
        </p:nvSpPr>
        <p:spPr>
          <a:xfrm>
            <a:off x="1843088" y="168276"/>
            <a:ext cx="8581072" cy="619516"/>
          </a:xfrm>
        </p:spPr>
        <p:txBody>
          <a:bodyPr bIns="91440" anchor="b"/>
          <a:lstStyle/>
          <a:p>
            <a:pPr defTabSz="914400">
              <a:lnSpc>
                <a:spcPct val="150000"/>
              </a:lnSpc>
              <a:spcAft>
                <a:spcPct val="35000"/>
              </a:spcAft>
            </a:pPr>
            <a:r>
              <a:rPr lang="it-IT" altLang="it-IT" sz="1800" dirty="0"/>
              <a:t>Offerta di conciliazione nelle aziende in «tutela obbligatoria» (art. 9, comma 1)</a:t>
            </a:r>
          </a:p>
        </p:txBody>
      </p:sp>
      <p:graphicFrame>
        <p:nvGraphicFramePr>
          <p:cNvPr id="2" name="Tabella 1">
            <a:extLst>
              <a:ext uri="{FF2B5EF4-FFF2-40B4-BE49-F238E27FC236}">
                <a16:creationId xmlns:a16="http://schemas.microsoft.com/office/drawing/2014/main" id="{0844BF07-DB01-4859-BDAA-05041980455D}"/>
              </a:ext>
            </a:extLst>
          </p:cNvPr>
          <p:cNvGraphicFramePr>
            <a:graphicFrameLocks noGrp="1"/>
          </p:cNvGraphicFramePr>
          <p:nvPr/>
        </p:nvGraphicFramePr>
        <p:xfrm>
          <a:off x="1613779" y="960438"/>
          <a:ext cx="8388350" cy="5459112"/>
        </p:xfrm>
        <a:graphic>
          <a:graphicData uri="http://schemas.openxmlformats.org/drawingml/2006/table">
            <a:tbl>
              <a:tblPr firstRow="1" firstCol="1" bandRow="1">
                <a:tableStyleId>{5C22544A-7EE6-4342-B048-85BDC9FD1C3A}</a:tableStyleId>
              </a:tblPr>
              <a:tblGrid>
                <a:gridCol w="2090105">
                  <a:extLst>
                    <a:ext uri="{9D8B030D-6E8A-4147-A177-3AD203B41FA5}">
                      <a16:colId xmlns:a16="http://schemas.microsoft.com/office/drawing/2014/main" val="20000"/>
                    </a:ext>
                  </a:extLst>
                </a:gridCol>
                <a:gridCol w="1922524">
                  <a:extLst>
                    <a:ext uri="{9D8B030D-6E8A-4147-A177-3AD203B41FA5}">
                      <a16:colId xmlns:a16="http://schemas.microsoft.com/office/drawing/2014/main" val="20001"/>
                    </a:ext>
                  </a:extLst>
                </a:gridCol>
                <a:gridCol w="2183981">
                  <a:extLst>
                    <a:ext uri="{9D8B030D-6E8A-4147-A177-3AD203B41FA5}">
                      <a16:colId xmlns:a16="http://schemas.microsoft.com/office/drawing/2014/main" val="20002"/>
                    </a:ext>
                  </a:extLst>
                </a:gridCol>
                <a:gridCol w="2191740">
                  <a:extLst>
                    <a:ext uri="{9D8B030D-6E8A-4147-A177-3AD203B41FA5}">
                      <a16:colId xmlns:a16="http://schemas.microsoft.com/office/drawing/2014/main" val="20003"/>
                    </a:ext>
                  </a:extLst>
                </a:gridCol>
              </a:tblGrid>
              <a:tr h="1419555">
                <a:tc>
                  <a:txBody>
                    <a:bodyPr/>
                    <a:lstStyle/>
                    <a:p>
                      <a:pPr algn="just">
                        <a:lnSpc>
                          <a:spcPct val="150000"/>
                        </a:lnSpc>
                        <a:spcAft>
                          <a:spcPts val="1000"/>
                        </a:spcAft>
                      </a:pPr>
                      <a:r>
                        <a:rPr lang="it-IT" sz="2400" dirty="0">
                          <a:effectLst/>
                        </a:rPr>
                        <a:t>Offerta del datore di lavoro</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Base di calcolo</a:t>
                      </a:r>
                      <a:endParaRPr lang="it-IT" sz="240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Importo</a:t>
                      </a:r>
                      <a:endParaRPr lang="it-IT" sz="240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a:effectLst/>
                        </a:rPr>
                        <a:t>Natura</a:t>
                      </a:r>
                      <a:endParaRPr lang="it-IT" sz="2400">
                        <a:effectLst/>
                        <a:latin typeface="Calibri" panose="020F0502020204030204"/>
                        <a:ea typeface="Calibri" panose="020F0502020204030204"/>
                        <a:cs typeface="Times New Roman" panose="02020603050405020304"/>
                      </a:endParaRPr>
                    </a:p>
                  </a:txBody>
                  <a:tcPr marL="68582" marR="68582" marT="0" marB="0"/>
                </a:tc>
                <a:extLst>
                  <a:ext uri="{0D108BD9-81ED-4DB2-BD59-A6C34878D82A}">
                    <a16:rowId xmlns:a16="http://schemas.microsoft.com/office/drawing/2014/main" val="10000"/>
                  </a:ext>
                </a:extLst>
              </a:tr>
              <a:tr h="3869897">
                <a:tc>
                  <a:txBody>
                    <a:bodyPr/>
                    <a:lstStyle/>
                    <a:p>
                      <a:pPr algn="just">
                        <a:lnSpc>
                          <a:spcPct val="150000"/>
                        </a:lnSpc>
                        <a:spcAft>
                          <a:spcPts val="1000"/>
                        </a:spcAft>
                      </a:pPr>
                      <a:r>
                        <a:rPr lang="it-IT" sz="2400" dirty="0">
                          <a:effectLst/>
                        </a:rPr>
                        <a:t>Importo offerto entro i termini di impugnazione stragiudiziale del licenziamento</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Ultima retribuzione utile per il calcolo del TFR (ex art. 2120 c.c.)</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1/2 mensilità per ogni anno di servizio, con un minimo di 1,5 (</a:t>
                      </a:r>
                      <a:r>
                        <a:rPr lang="it-IT" sz="2400" u="sng" dirty="0">
                          <a:effectLst/>
                        </a:rPr>
                        <a:t>invece</a:t>
                      </a:r>
                      <a:r>
                        <a:rPr lang="it-IT" sz="2400" u="sng" baseline="0" dirty="0">
                          <a:effectLst/>
                        </a:rPr>
                        <a:t> di 1</a:t>
                      </a:r>
                      <a:r>
                        <a:rPr lang="it-IT" sz="2400" baseline="0" dirty="0">
                          <a:effectLst/>
                        </a:rPr>
                        <a:t>) </a:t>
                      </a:r>
                      <a:r>
                        <a:rPr lang="it-IT" sz="2400" dirty="0">
                          <a:effectLst/>
                        </a:rPr>
                        <a:t>ed un massimo di 6  mensilità</a:t>
                      </a:r>
                      <a:endParaRPr lang="it-IT" sz="2400" dirty="0">
                        <a:effectLst/>
                        <a:latin typeface="Calibri" panose="020F0502020204030204"/>
                        <a:ea typeface="Calibri" panose="020F0502020204030204"/>
                        <a:cs typeface="Times New Roman" panose="02020603050405020304"/>
                      </a:endParaRPr>
                    </a:p>
                  </a:txBody>
                  <a:tcPr marL="68582" marR="68582" marT="0" marB="0"/>
                </a:tc>
                <a:tc>
                  <a:txBody>
                    <a:bodyPr/>
                    <a:lstStyle/>
                    <a:p>
                      <a:pPr algn="just">
                        <a:lnSpc>
                          <a:spcPct val="150000"/>
                        </a:lnSpc>
                        <a:spcAft>
                          <a:spcPts val="1000"/>
                        </a:spcAft>
                      </a:pPr>
                      <a:r>
                        <a:rPr lang="it-IT" sz="2400" dirty="0">
                          <a:effectLst/>
                        </a:rPr>
                        <a:t>Nessuna imponibilità previdenziale</a:t>
                      </a:r>
                      <a:endParaRPr lang="it-IT" sz="2400" dirty="0">
                        <a:effectLst/>
                        <a:latin typeface="Calibri" panose="020F0502020204030204"/>
                        <a:ea typeface="Calibri" panose="020F0502020204030204"/>
                        <a:cs typeface="Times New Roman" panose="02020603050405020304"/>
                      </a:endParaRPr>
                    </a:p>
                  </a:txBody>
                  <a:tcPr marL="68582" marR="68582"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CasellaDiTesto 4">
            <a:extLst>
              <a:ext uri="{FF2B5EF4-FFF2-40B4-BE49-F238E27FC236}">
                <a16:creationId xmlns:a16="http://schemas.microsoft.com/office/drawing/2014/main" id="{347633E8-463F-45A0-B569-644E6698059A}"/>
              </a:ext>
            </a:extLst>
          </p:cNvPr>
          <p:cNvSpPr txBox="1">
            <a:spLocks noChangeArrowheads="1"/>
          </p:cNvSpPr>
          <p:nvPr/>
        </p:nvSpPr>
        <p:spPr bwMode="auto">
          <a:xfrm>
            <a:off x="682625" y="497889"/>
            <a:ext cx="10699750" cy="3539430"/>
          </a:xfrm>
          <a:prstGeom prst="rect">
            <a:avLst/>
          </a:prstGeom>
          <a:noFill/>
          <a:ln w="9525">
            <a:noFill/>
            <a:miter lim="800000"/>
          </a:ln>
        </p:spPr>
        <p:txBody>
          <a:bodyPr>
            <a:spAutoFit/>
          </a:bodyPr>
          <a:lstStyle/>
          <a:p>
            <a:pPr marL="685800" indent="-685800" algn="just" fontAlgn="auto">
              <a:spcBef>
                <a:spcPts val="0"/>
              </a:spcBef>
              <a:spcAft>
                <a:spcPts val="0"/>
              </a:spcAft>
              <a:buFont typeface="Arial" panose="020B0604020202020204" pitchFamily="34" charset="0"/>
              <a:buChar char="•"/>
              <a:defRPr/>
            </a:pPr>
            <a:endParaRPr lang="it-IT" sz="3200" b="1" dirty="0">
              <a:solidFill>
                <a:srgbClr val="579326"/>
              </a:solidFill>
              <a:latin typeface="LesmoreMediumCondensed"/>
              <a:cs typeface="+mn-cs"/>
            </a:endParaRPr>
          </a:p>
          <a:p>
            <a:pPr marL="685800" indent="-685800" algn="just" fontAlgn="auto">
              <a:spcBef>
                <a:spcPts val="0"/>
              </a:spcBef>
              <a:spcAft>
                <a:spcPts val="0"/>
              </a:spcAft>
              <a:buFont typeface="Arial" panose="020B0604020202020204" pitchFamily="34" charset="0"/>
              <a:buChar char="•"/>
              <a:defRPr/>
            </a:pPr>
            <a:r>
              <a:rPr lang="it-IT" sz="3200" b="1" dirty="0">
                <a:solidFill>
                  <a:srgbClr val="579326"/>
                </a:solidFill>
                <a:latin typeface="LesmoreMediumCondensed"/>
                <a:cs typeface="+mn-cs"/>
              </a:rPr>
              <a:t>Il contratto a tempo determinato (artt. 19-29, </a:t>
            </a:r>
            <a:r>
              <a:rPr lang="it-IT" sz="3200" b="1" dirty="0" err="1">
                <a:solidFill>
                  <a:srgbClr val="579326"/>
                </a:solidFill>
                <a:latin typeface="LesmoreMediumCondensed"/>
                <a:cs typeface="+mn-cs"/>
              </a:rPr>
              <a:t>Dlgs</a:t>
            </a:r>
            <a:r>
              <a:rPr lang="it-IT" sz="3200" b="1" dirty="0">
                <a:solidFill>
                  <a:srgbClr val="579326"/>
                </a:solidFill>
                <a:latin typeface="LesmoreMediumCondensed"/>
                <a:cs typeface="+mn-cs"/>
              </a:rPr>
              <a:t>. n. 81/2015 – modifiche introdotte dal decreto legge n. 87/2018 e dal decreto legge n. 48/2023)</a:t>
            </a:r>
          </a:p>
          <a:p>
            <a:pPr marL="685800" indent="-685800" algn="just" fontAlgn="auto">
              <a:spcBef>
                <a:spcPts val="0"/>
              </a:spcBef>
              <a:spcAft>
                <a:spcPts val="0"/>
              </a:spcAft>
              <a:buFont typeface="Arial" panose="020B0604020202020204" pitchFamily="34" charset="0"/>
              <a:buChar char="•"/>
              <a:defRPr/>
            </a:pPr>
            <a:endParaRPr lang="it-IT" sz="3200" b="1" dirty="0">
              <a:solidFill>
                <a:srgbClr val="579326"/>
              </a:solidFill>
              <a:latin typeface="LesmoreMediumCondensed"/>
              <a:cs typeface="+mn-cs"/>
            </a:endParaRPr>
          </a:p>
          <a:p>
            <a:pPr marL="685800" indent="-685800" algn="just" fontAlgn="auto">
              <a:spcBef>
                <a:spcPts val="0"/>
              </a:spcBef>
              <a:spcAft>
                <a:spcPts val="0"/>
              </a:spcAft>
              <a:buFont typeface="Arial" panose="020B0604020202020204" pitchFamily="34" charset="0"/>
              <a:buChar char="•"/>
              <a:defRPr/>
            </a:pPr>
            <a:r>
              <a:rPr lang="it-IT" sz="3200" b="1" dirty="0">
                <a:solidFill>
                  <a:srgbClr val="579326"/>
                </a:solidFill>
                <a:latin typeface="LesmoreMediumCondensed"/>
                <a:cs typeface="+mn-cs"/>
              </a:rPr>
              <a:t>Il contratto di somministrazione (artt. 30-40, Dlgs. n. 81/2015)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6">
            <a:extLst>
              <a:ext uri="{FF2B5EF4-FFF2-40B4-BE49-F238E27FC236}">
                <a16:creationId xmlns:a16="http://schemas.microsoft.com/office/drawing/2014/main" id="{A503361C-446E-492C-AF3D-4472433F975F}"/>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Il contratto a termine – ambito di applicazione </a:t>
            </a:r>
          </a:p>
        </p:txBody>
      </p:sp>
      <p:sp>
        <p:nvSpPr>
          <p:cNvPr id="19459" name="CasellaDiTesto 5">
            <a:extLst>
              <a:ext uri="{FF2B5EF4-FFF2-40B4-BE49-F238E27FC236}">
                <a16:creationId xmlns:a16="http://schemas.microsoft.com/office/drawing/2014/main" id="{F5AF421E-814E-49AB-A2BD-D52167BC4147}"/>
              </a:ext>
            </a:extLst>
          </p:cNvPr>
          <p:cNvSpPr txBox="1">
            <a:spLocks noChangeArrowheads="1"/>
          </p:cNvSpPr>
          <p:nvPr/>
        </p:nvSpPr>
        <p:spPr bwMode="auto">
          <a:xfrm>
            <a:off x="1720850" y="542925"/>
            <a:ext cx="8786813"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endParaRPr lang="it-IT" altLang="it-IT" b="1" u="sng"/>
          </a:p>
          <a:p>
            <a:pPr algn="just" eaLnBrk="1" hangingPunct="1">
              <a:lnSpc>
                <a:spcPct val="150000"/>
              </a:lnSpc>
            </a:pPr>
            <a:r>
              <a:rPr lang="it-IT" altLang="it-IT"/>
              <a:t>Le novità sui contratti a termine e sulla somministrazione "</a:t>
            </a:r>
            <a:r>
              <a:rPr lang="it-IT" altLang="it-IT" i="1"/>
              <a:t>non si applicano ai  contratti  stipulati  dalle pubbliche amministrazioni,  nonché ai contratti di lavoro a tempo determinato stipulati dalle università private, incluse le filiazioni di università straniere, istituti pubblici di ricerca, società pubbliche che promuovono la ricerca e l’innovazione ovvero enti privati di ricerca e lavoratori chiamati a svolgere attività di insegnamento, di ricerca scientifica o tecnologica, di trasferimento di know-how, di supporto all’innovazione, di assistenza tecnica alla stessa o di coordinamento e direzione della stessa, ai quali continuano ad applicarsi le disposizioni vigenti anteriormente alla data di entrata in vigore</a:t>
            </a:r>
            <a:r>
              <a:rPr lang="it-IT" altLang="it-IT"/>
              <a:t>" del decreto cd. dignità.</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6">
            <a:extLst>
              <a:ext uri="{FF2B5EF4-FFF2-40B4-BE49-F238E27FC236}">
                <a16:creationId xmlns:a16="http://schemas.microsoft.com/office/drawing/2014/main" id="{CEF4FE1D-13C6-4214-9392-963C347481FE}"/>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rPr>
              <a:t>Ambito di applicazione – Circ. INPS del 06 settembre 2019, n. 121</a:t>
            </a:r>
          </a:p>
        </p:txBody>
      </p:sp>
      <p:sp>
        <p:nvSpPr>
          <p:cNvPr id="20483" name="CasellaDiTesto 5">
            <a:extLst>
              <a:ext uri="{FF2B5EF4-FFF2-40B4-BE49-F238E27FC236}">
                <a16:creationId xmlns:a16="http://schemas.microsoft.com/office/drawing/2014/main" id="{39820485-0178-4ABD-A77D-F39C9FE8654E}"/>
              </a:ext>
            </a:extLst>
          </p:cNvPr>
          <p:cNvSpPr txBox="1">
            <a:spLocks noChangeArrowheads="1"/>
          </p:cNvSpPr>
          <p:nvPr/>
        </p:nvSpPr>
        <p:spPr bwMode="auto">
          <a:xfrm>
            <a:off x="1720850" y="542925"/>
            <a:ext cx="8786813"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endParaRPr lang="it-IT" altLang="it-IT" b="1" u="sng"/>
          </a:p>
          <a:p>
            <a:pPr algn="just" eaLnBrk="1" hangingPunct="1">
              <a:lnSpc>
                <a:spcPct val="150000"/>
              </a:lnSpc>
            </a:pPr>
            <a:r>
              <a:rPr lang="it-IT" altLang="it-IT"/>
              <a:t>Le novità sui contratti a termine e sulla somministrazione «</a:t>
            </a:r>
            <a:r>
              <a:rPr lang="it-IT" altLang="it-IT" i="1"/>
              <a:t>non si applicano  alle assunzioni di lavoratori adibiti a svolgere attività di insegnamento, di ricerca scientifica o tecnologica, di</a:t>
            </a:r>
          </a:p>
          <a:p>
            <a:pPr algn="just" eaLnBrk="1" hangingPunct="1">
              <a:lnSpc>
                <a:spcPct val="150000"/>
              </a:lnSpc>
            </a:pPr>
            <a:r>
              <a:rPr lang="it-IT" altLang="it-IT" i="1"/>
              <a:t>trasferimento di know-how e di supporto, di assistenza tecnica o coordinamento</a:t>
            </a:r>
          </a:p>
          <a:p>
            <a:pPr algn="just" eaLnBrk="1" hangingPunct="1">
              <a:lnSpc>
                <a:spcPct val="150000"/>
              </a:lnSpc>
            </a:pPr>
            <a:r>
              <a:rPr lang="it-IT" altLang="it-IT" i="1"/>
              <a:t>all'innovazione, stipulati da:</a:t>
            </a:r>
          </a:p>
          <a:p>
            <a:pPr algn="just" eaLnBrk="1" hangingPunct="1">
              <a:lnSpc>
                <a:spcPct val="150000"/>
              </a:lnSpc>
            </a:pPr>
            <a:r>
              <a:rPr lang="it-IT" altLang="it-IT" i="1"/>
              <a:t>a) università private, incluse le filiazioni di università straniere;</a:t>
            </a:r>
          </a:p>
          <a:p>
            <a:pPr algn="just" eaLnBrk="1" hangingPunct="1">
              <a:lnSpc>
                <a:spcPct val="150000"/>
              </a:lnSpc>
            </a:pPr>
            <a:r>
              <a:rPr lang="it-IT" altLang="it-IT" i="1"/>
              <a:t>b) istituti pubblici di ricerca;</a:t>
            </a:r>
          </a:p>
          <a:p>
            <a:pPr algn="just" eaLnBrk="1" hangingPunct="1">
              <a:lnSpc>
                <a:spcPct val="150000"/>
              </a:lnSpc>
            </a:pPr>
            <a:r>
              <a:rPr lang="it-IT" altLang="it-IT" i="1"/>
              <a:t>c) società pubbliche che promuovono la ricerca e l’innovazione;</a:t>
            </a:r>
          </a:p>
          <a:p>
            <a:pPr algn="just" eaLnBrk="1" hangingPunct="1">
              <a:lnSpc>
                <a:spcPct val="150000"/>
              </a:lnSpc>
            </a:pPr>
            <a:r>
              <a:rPr lang="it-IT" altLang="it-IT" i="1"/>
              <a:t>d) enti privati di ricerca».</a:t>
            </a:r>
            <a:endParaRPr lang="it-IT" altLang="it-IT"/>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6">
            <a:extLst>
              <a:ext uri="{FF2B5EF4-FFF2-40B4-BE49-F238E27FC236}">
                <a16:creationId xmlns:a16="http://schemas.microsoft.com/office/drawing/2014/main" id="{AA8C1F60-4FB5-4B8B-837B-A39D6BFA6767}"/>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Il contratto a termine «fino al 04 maggio 2023» </a:t>
            </a:r>
          </a:p>
        </p:txBody>
      </p:sp>
      <p:sp>
        <p:nvSpPr>
          <p:cNvPr id="243714" name="CasellaDiTesto 5">
            <a:extLst>
              <a:ext uri="{FF2B5EF4-FFF2-40B4-BE49-F238E27FC236}">
                <a16:creationId xmlns:a16="http://schemas.microsoft.com/office/drawing/2014/main" id="{C3F3C2B2-AF50-40EC-B7EF-BB37BD475CC7}"/>
              </a:ext>
            </a:extLst>
          </p:cNvPr>
          <p:cNvSpPr txBox="1">
            <a:spLocks noChangeArrowheads="1"/>
          </p:cNvSpPr>
          <p:nvPr/>
        </p:nvSpPr>
        <p:spPr bwMode="auto">
          <a:xfrm>
            <a:off x="1701005" y="703574"/>
            <a:ext cx="8786813" cy="5450851"/>
          </a:xfrm>
          <a:prstGeom prst="rect">
            <a:avLst/>
          </a:prstGeom>
          <a:noFill/>
          <a:ln w="9525">
            <a:noFill/>
            <a:miter lim="800000"/>
          </a:ln>
        </p:spPr>
        <p:txBody>
          <a:bodyPr>
            <a:spAutoFit/>
          </a:bodyPr>
          <a:lstStyle/>
          <a:p>
            <a:pPr algn="ctr" fontAlgn="auto">
              <a:lnSpc>
                <a:spcPct val="150000"/>
              </a:lnSpc>
              <a:spcBef>
                <a:spcPts val="0"/>
              </a:spcBef>
              <a:spcAft>
                <a:spcPts val="0"/>
              </a:spcAft>
              <a:defRPr/>
            </a:pPr>
            <a:endParaRPr lang="it-IT" b="1" u="sng" dirty="0">
              <a:latin typeface="+mn-lt"/>
              <a:cs typeface="+mn-cs"/>
            </a:endParaRPr>
          </a:p>
          <a:p>
            <a:pPr algn="just" fontAlgn="auto">
              <a:lnSpc>
                <a:spcPct val="150000"/>
              </a:lnSpc>
              <a:spcBef>
                <a:spcPts val="0"/>
              </a:spcBef>
              <a:spcAft>
                <a:spcPts val="0"/>
              </a:spcAft>
              <a:defRPr/>
            </a:pPr>
            <a:r>
              <a:rPr lang="it-IT" dirty="0">
                <a:latin typeface="+mn-lt"/>
                <a:cs typeface="+mn-cs"/>
              </a:rPr>
              <a:t>Il contratto a termine “a-causale” ha una durata massima pari a 12 mesi: il superamento di tale termine (con un unico contratto, ovvero con un numero massimo di 4 proroghe) è possibile solo in caso di apposizione di una delle seguenti condizioni:</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esigenze temporanee e oggettive, estranee all'ordinaria attività,</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esigenze di sostituzione di altri lavoratori;</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rPr>
              <a:t>esigenze connesse a incrementi temporanei, significativi e non programmabili, dell'attività ordinaria. </a:t>
            </a:r>
          </a:p>
          <a:p>
            <a:pPr marL="342900" indent="-342900" algn="just">
              <a:lnSpc>
                <a:spcPct val="150000"/>
              </a:lnSpc>
              <a:buFont typeface="Arial" panose="020B0604020202020204" pitchFamily="34" charset="0"/>
              <a:buChar char="•"/>
              <a:defRPr/>
            </a:pPr>
            <a:r>
              <a:rPr lang="it-IT" b="1" u="sng" dirty="0">
                <a:latin typeface="+mn-lt"/>
                <a:cs typeface="+mn-cs"/>
              </a:rPr>
              <a:t>specifiche esigenze previste dai contratti collettivi di cui all'arti. 51, Dlgs. n. 81/2015 (novella del decreto </a:t>
            </a:r>
            <a:r>
              <a:rPr lang="it-IT" b="1" u="sng" dirty="0"/>
              <a:t>legge n. 73/2021, cd. </a:t>
            </a:r>
            <a:r>
              <a:rPr lang="it-IT" b="1" u="sng" dirty="0">
                <a:latin typeface="+mn-lt"/>
                <a:cs typeface="+mn-cs"/>
              </a:rPr>
              <a:t>sostegni bis)</a:t>
            </a:r>
          </a:p>
          <a:p>
            <a:pPr marL="342900" indent="-342900" algn="just" fontAlgn="auto">
              <a:lnSpc>
                <a:spcPct val="150000"/>
              </a:lnSpc>
              <a:spcBef>
                <a:spcPts val="0"/>
              </a:spcBef>
              <a:spcAft>
                <a:spcPts val="0"/>
              </a:spcAft>
              <a:buFont typeface="Arial" panose="020B0604020202020204" pitchFamily="34" charset="0"/>
              <a:buChar char="•"/>
              <a:defRPr/>
            </a:pPr>
            <a:endParaRPr lang="it-IT" dirty="0">
              <a:latin typeface="+mn-lt"/>
              <a:cs typeface="+mn-cs"/>
            </a:endParaRPr>
          </a:p>
          <a:p>
            <a:pPr algn="just" fontAlgn="auto">
              <a:lnSpc>
                <a:spcPct val="150000"/>
              </a:lnSpc>
              <a:spcBef>
                <a:spcPts val="0"/>
              </a:spcBef>
              <a:spcAft>
                <a:spcPts val="0"/>
              </a:spcAft>
              <a:buFont typeface="Arial" panose="020B0604020202020204" pitchFamily="34" charset="0"/>
              <a:buNone/>
              <a:defRPr/>
            </a:pPr>
            <a:r>
              <a:rPr lang="it-IT" dirty="0">
                <a:latin typeface="+mn-lt"/>
                <a:cs typeface="+mn-cs"/>
              </a:rPr>
              <a:t>In caso di superamento dei “12 mesi” senza le “condizioni” previste dalla norma, il contratto a termine si trasforma a tempo indeterminato dal superamento dei 12 mesi. </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6">
            <a:extLst>
              <a:ext uri="{FF2B5EF4-FFF2-40B4-BE49-F238E27FC236}">
                <a16:creationId xmlns:a16="http://schemas.microsoft.com/office/drawing/2014/main" id="{AA8C1F60-4FB5-4B8B-837B-A39D6BFA6767}"/>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Il contratto a termine «dal 05 maggio 2023» </a:t>
            </a:r>
          </a:p>
        </p:txBody>
      </p:sp>
      <p:sp>
        <p:nvSpPr>
          <p:cNvPr id="243714" name="CasellaDiTesto 5">
            <a:extLst>
              <a:ext uri="{FF2B5EF4-FFF2-40B4-BE49-F238E27FC236}">
                <a16:creationId xmlns:a16="http://schemas.microsoft.com/office/drawing/2014/main" id="{C3F3C2B2-AF50-40EC-B7EF-BB37BD475CC7}"/>
              </a:ext>
            </a:extLst>
          </p:cNvPr>
          <p:cNvSpPr txBox="1">
            <a:spLocks noChangeArrowheads="1"/>
          </p:cNvSpPr>
          <p:nvPr/>
        </p:nvSpPr>
        <p:spPr bwMode="auto">
          <a:xfrm>
            <a:off x="1314451" y="703574"/>
            <a:ext cx="9173368" cy="4619854"/>
          </a:xfrm>
          <a:prstGeom prst="rect">
            <a:avLst/>
          </a:prstGeom>
          <a:noFill/>
          <a:ln w="9525">
            <a:noFill/>
            <a:miter lim="800000"/>
          </a:ln>
        </p:spPr>
        <p:txBody>
          <a:bodyPr wrap="square">
            <a:spAutoFit/>
          </a:bodyPr>
          <a:lstStyle/>
          <a:p>
            <a:pPr algn="ctr" fontAlgn="auto">
              <a:lnSpc>
                <a:spcPct val="150000"/>
              </a:lnSpc>
              <a:spcBef>
                <a:spcPts val="0"/>
              </a:spcBef>
              <a:spcAft>
                <a:spcPts val="0"/>
              </a:spcAft>
              <a:defRPr/>
            </a:pPr>
            <a:endParaRPr lang="it-IT" b="1" u="sng" dirty="0">
              <a:latin typeface="+mn-lt"/>
              <a:cs typeface="+mn-cs"/>
            </a:endParaRPr>
          </a:p>
          <a:p>
            <a:pPr algn="just" fontAlgn="auto">
              <a:lnSpc>
                <a:spcPct val="150000"/>
              </a:lnSpc>
              <a:spcBef>
                <a:spcPts val="0"/>
              </a:spcBef>
              <a:spcAft>
                <a:spcPts val="0"/>
              </a:spcAft>
              <a:defRPr/>
            </a:pPr>
            <a:r>
              <a:rPr lang="it-IT" dirty="0">
                <a:latin typeface="+mn-lt"/>
                <a:cs typeface="+mn-cs"/>
              </a:rPr>
              <a:t>Il nuovo art. 19, comma 1, recita “</a:t>
            </a:r>
            <a:r>
              <a:rPr lang="it-IT" i="1" dirty="0">
                <a:latin typeface="+mn-lt"/>
                <a:cs typeface="+mn-cs"/>
              </a:rPr>
              <a:t>Al contratto di lavoro subordinato può essere apposto un termine di durata non superiore a dodici mesi. Il contratto può avere una durata superiore, ma comunque non eccedente i ventiquattro mesi, solo in presenza di almeno una delle seguenti condizioni:</a:t>
            </a:r>
          </a:p>
          <a:p>
            <a:pPr algn="just" fontAlgn="auto">
              <a:lnSpc>
                <a:spcPct val="150000"/>
              </a:lnSpc>
              <a:spcBef>
                <a:spcPts val="0"/>
              </a:spcBef>
              <a:spcAft>
                <a:spcPts val="0"/>
              </a:spcAft>
              <a:defRPr/>
            </a:pPr>
            <a:r>
              <a:rPr lang="it-IT" i="1" dirty="0">
                <a:latin typeface="+mn-lt"/>
                <a:cs typeface="+mn-cs"/>
              </a:rPr>
              <a:t>a) nei casi previsti dai contratti collettivi di cui all’articolo 51;</a:t>
            </a:r>
          </a:p>
          <a:p>
            <a:pPr algn="just" fontAlgn="auto">
              <a:lnSpc>
                <a:spcPct val="150000"/>
              </a:lnSpc>
              <a:spcBef>
                <a:spcPts val="0"/>
              </a:spcBef>
              <a:spcAft>
                <a:spcPts val="0"/>
              </a:spcAft>
              <a:defRPr/>
            </a:pPr>
            <a:r>
              <a:rPr lang="it-IT" i="1" dirty="0">
                <a:latin typeface="+mn-lt"/>
                <a:cs typeface="+mn-cs"/>
              </a:rPr>
              <a:t>b) in assenza di disposizioni di cui alla lettera a) nei contratti collettivi applicati in azienda, e comunque entro il 30 aprile 2024, per esigenze di natura tecnica, organizzativa o produttiva individuate dalle parti;</a:t>
            </a:r>
          </a:p>
          <a:p>
            <a:pPr algn="just" fontAlgn="auto">
              <a:lnSpc>
                <a:spcPct val="150000"/>
              </a:lnSpc>
              <a:spcBef>
                <a:spcPts val="0"/>
              </a:spcBef>
              <a:spcAft>
                <a:spcPts val="0"/>
              </a:spcAft>
              <a:defRPr/>
            </a:pPr>
            <a:r>
              <a:rPr lang="it-IT" i="1" dirty="0">
                <a:latin typeface="+mn-lt"/>
                <a:cs typeface="+mn-cs"/>
              </a:rPr>
              <a:t>b-bis) in sostituzione di altri lavoratori</a:t>
            </a:r>
            <a:r>
              <a:rPr lang="it-IT" dirty="0">
                <a:latin typeface="+mn-lt"/>
                <a:cs typeface="+mn-cs"/>
              </a:rPr>
              <a:t>”.</a:t>
            </a:r>
          </a:p>
          <a:p>
            <a:pPr algn="just" fontAlgn="auto">
              <a:lnSpc>
                <a:spcPct val="150000"/>
              </a:lnSpc>
              <a:spcBef>
                <a:spcPts val="0"/>
              </a:spcBef>
              <a:spcAft>
                <a:spcPts val="0"/>
              </a:spcAft>
              <a:defRPr/>
            </a:pPr>
            <a:r>
              <a:rPr lang="it-IT" dirty="0">
                <a:latin typeface="+mn-lt"/>
                <a:cs typeface="+mn-cs"/>
              </a:rPr>
              <a:t>. </a:t>
            </a:r>
          </a:p>
        </p:txBody>
      </p:sp>
    </p:spTree>
    <p:extLst>
      <p:ext uri="{BB962C8B-B14F-4D97-AF65-F5344CB8AC3E}">
        <p14:creationId xmlns:p14="http://schemas.microsoft.com/office/powerpoint/2010/main" val="51355360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6">
            <a:extLst>
              <a:ext uri="{FF2B5EF4-FFF2-40B4-BE49-F238E27FC236}">
                <a16:creationId xmlns:a16="http://schemas.microsoft.com/office/drawing/2014/main" id="{68010E0D-A1B3-4A9F-8D3F-FA8452FD105E}"/>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Il “nuovo” contratto a termine – disposizioni «non toccate» </a:t>
            </a:r>
          </a:p>
        </p:txBody>
      </p:sp>
      <p:sp>
        <p:nvSpPr>
          <p:cNvPr id="22531" name="CasellaDiTesto 5">
            <a:extLst>
              <a:ext uri="{FF2B5EF4-FFF2-40B4-BE49-F238E27FC236}">
                <a16:creationId xmlns:a16="http://schemas.microsoft.com/office/drawing/2014/main" id="{A7D2337B-A325-4CF1-91CD-678539971677}"/>
              </a:ext>
            </a:extLst>
          </p:cNvPr>
          <p:cNvSpPr txBox="1">
            <a:spLocks noChangeArrowheads="1"/>
          </p:cNvSpPr>
          <p:nvPr/>
        </p:nvSpPr>
        <p:spPr bwMode="auto">
          <a:xfrm>
            <a:off x="1720850" y="542925"/>
            <a:ext cx="8786813"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endParaRPr lang="it-IT" altLang="it-IT" b="1" u="sng"/>
          </a:p>
          <a:p>
            <a:pPr algn="just" eaLnBrk="1" hangingPunct="1">
              <a:lnSpc>
                <a:spcPct val="150000"/>
              </a:lnSpc>
            </a:pPr>
            <a:r>
              <a:rPr lang="it-IT" altLang="it-IT"/>
              <a:t>Fatto salvo quanto previsto dal CCNL (ex art. 51, Dlgs. 81/2015), la durata massima complessiva del contratto a termine - per effetto di una successione di contratti, conclusi per lo svolgimento di mansioni di pari livello e categoria legale e indipendentemente dai periodi di interruzione tra un contratto e l'altro - </a:t>
            </a:r>
            <a:r>
              <a:rPr lang="it-IT" altLang="it-IT">
                <a:sym typeface="+mn-ea"/>
              </a:rPr>
              <a:t>è pari a 24 mesi.</a:t>
            </a:r>
          </a:p>
          <a:p>
            <a:pPr algn="just" eaLnBrk="1" hangingPunct="1">
              <a:lnSpc>
                <a:spcPct val="150000"/>
              </a:lnSpc>
            </a:pPr>
            <a:r>
              <a:rPr lang="it-IT" altLang="it-IT">
                <a:sym typeface="+mn-ea"/>
              </a:rPr>
              <a:t>Ai fini del computo dei 24 mesi si tiene conto anche dei periodi di missione aventi ad oggetto mansioni di pari livello e categoria legale, svolti tra i medesimi soggetti, nell'ambito di somministrazioni di lavoro a tempo determinato. </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asellaDiTesto 6">
            <a:extLst>
              <a:ext uri="{FF2B5EF4-FFF2-40B4-BE49-F238E27FC236}">
                <a16:creationId xmlns:a16="http://schemas.microsoft.com/office/drawing/2014/main" id="{31D40DD5-EE64-478E-97D2-CC97F1965EC1}"/>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Il “nuovo” contratto a termine – disposizioni «non toccate» </a:t>
            </a:r>
          </a:p>
        </p:txBody>
      </p:sp>
      <p:sp>
        <p:nvSpPr>
          <p:cNvPr id="23555" name="CasellaDiTesto 5">
            <a:extLst>
              <a:ext uri="{FF2B5EF4-FFF2-40B4-BE49-F238E27FC236}">
                <a16:creationId xmlns:a16="http://schemas.microsoft.com/office/drawing/2014/main" id="{856080B1-2636-483E-8EE9-7DE43AE4E6E7}"/>
              </a:ext>
            </a:extLst>
          </p:cNvPr>
          <p:cNvSpPr txBox="1">
            <a:spLocks noChangeArrowheads="1"/>
          </p:cNvSpPr>
          <p:nvPr/>
        </p:nvSpPr>
        <p:spPr bwMode="auto">
          <a:xfrm>
            <a:off x="1720850" y="542925"/>
            <a:ext cx="8786813"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endParaRPr lang="it-IT" altLang="it-IT" b="1" u="sng" dirty="0"/>
          </a:p>
          <a:p>
            <a:pPr algn="ctr" eaLnBrk="1" hangingPunct="1">
              <a:lnSpc>
                <a:spcPct val="150000"/>
              </a:lnSpc>
            </a:pPr>
            <a:endParaRPr lang="it-IT" altLang="it-IT" b="1" u="sng" dirty="0"/>
          </a:p>
          <a:p>
            <a:pPr algn="just" eaLnBrk="1" hangingPunct="1">
              <a:lnSpc>
                <a:spcPct val="150000"/>
              </a:lnSpc>
            </a:pPr>
            <a:r>
              <a:rPr lang="it-IT" altLang="it-IT" dirty="0"/>
              <a:t>Il superamento dei </a:t>
            </a:r>
            <a:r>
              <a:rPr lang="it-IT" altLang="it-IT" dirty="0">
                <a:sym typeface="+mn-ea"/>
              </a:rPr>
              <a:t>24 mesi - oltre che demandato alla contrattazione collettiva - è possibile con la stipula di un ulteriore contratto a termine (cd. deroga assistita), </a:t>
            </a:r>
            <a:r>
              <a:rPr lang="it-IT" altLang="it-IT">
                <a:sym typeface="+mn-ea"/>
              </a:rPr>
              <a:t>di durata </a:t>
            </a:r>
            <a:r>
              <a:rPr lang="it-IT" altLang="it-IT" dirty="0">
                <a:sym typeface="+mn-ea"/>
              </a:rPr>
              <a:t>massima pari a 12 mesi, presso l'Ispettorato Territoriale del Lavoro. </a:t>
            </a:r>
          </a:p>
          <a:p>
            <a:pPr algn="just" eaLnBrk="1" hangingPunct="1">
              <a:lnSpc>
                <a:spcPct val="150000"/>
              </a:lnSpc>
            </a:pPr>
            <a:endParaRPr lang="it-IT" altLang="it-IT" dirty="0">
              <a:sym typeface="+mn-ea"/>
            </a:endParaRPr>
          </a:p>
          <a:p>
            <a:pPr algn="just" eaLnBrk="1" hangingPunct="1">
              <a:lnSpc>
                <a:spcPct val="150000"/>
              </a:lnSpc>
            </a:pPr>
            <a:r>
              <a:rPr lang="it-IT" altLang="it-IT" dirty="0">
                <a:sym typeface="+mn-ea"/>
              </a:rPr>
              <a:t>L'INL - con Nota prot. n. 1214/2019 - ha chiarito che la stipula dell'ulteriore CTD (in deroga assistita) è possibile SEMPRE (anche quando, cioè, la contrattazione collettiva abbia già incrementato il limite massimo iniziale di 24 mesi).</a:t>
            </a:r>
          </a:p>
          <a:p>
            <a:pPr algn="just" eaLnBrk="1" hangingPunct="1">
              <a:lnSpc>
                <a:spcPct val="150000"/>
              </a:lnSpc>
            </a:pPr>
            <a:endParaRPr lang="it-IT" altLang="it-IT" dirty="0">
              <a:sym typeface="+mn-ea"/>
            </a:endParaRPr>
          </a:p>
          <a:p>
            <a:pPr algn="just" eaLnBrk="1" hangingPunct="1">
              <a:lnSpc>
                <a:spcPct val="150000"/>
              </a:lnSpc>
            </a:pPr>
            <a:r>
              <a:rPr lang="it-IT" altLang="it-IT" dirty="0">
                <a:sym typeface="+mn-ea"/>
              </a:rPr>
              <a:t>L’INL – con Nota del 17 settembre 2019, prot. n. 8120 – ha precisato che non è possibile la stipula di un nuovo contratto a tempo determinato qualora quest’ultimo non indichi le nuove causali giustificatrici, ex art. 19, comma 1, Dlgs. n. 81/2015, ovvero non sia rispettoso del cd. “stop and go”, ex art. 21, comma 2, Dlgs. n. 81/2015. </a:t>
            </a: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asellaDiTesto 6">
            <a:extLst>
              <a:ext uri="{FF2B5EF4-FFF2-40B4-BE49-F238E27FC236}">
                <a16:creationId xmlns:a16="http://schemas.microsoft.com/office/drawing/2014/main" id="{31D40DD5-EE64-478E-97D2-CC97F1965EC1}"/>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Gli interventi dell’INL ancora «validi»: Note n. 762/2021 e n. 804/2021</a:t>
            </a:r>
          </a:p>
        </p:txBody>
      </p:sp>
      <p:sp>
        <p:nvSpPr>
          <p:cNvPr id="23555" name="CasellaDiTesto 5">
            <a:extLst>
              <a:ext uri="{FF2B5EF4-FFF2-40B4-BE49-F238E27FC236}">
                <a16:creationId xmlns:a16="http://schemas.microsoft.com/office/drawing/2014/main" id="{856080B1-2636-483E-8EE9-7DE43AE4E6E7}"/>
              </a:ext>
            </a:extLst>
          </p:cNvPr>
          <p:cNvSpPr txBox="1">
            <a:spLocks noChangeArrowheads="1"/>
          </p:cNvSpPr>
          <p:nvPr/>
        </p:nvSpPr>
        <p:spPr bwMode="auto">
          <a:xfrm>
            <a:off x="604912" y="542925"/>
            <a:ext cx="9902752" cy="5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dirty="0"/>
              <a:t>L’Ispettorato Nazionale del Lavoro – con Nota del 19 maggio 2021, prot. n. 804 – ha fornito ulteriori chiarimenti in merito alla possibilità di stipulare, in deroga alla durata massima complessiva pari 24 mesi “in sede protetta” (ITL), un ulteriore contratto a termine della durata massima di 12 mesi.</a:t>
            </a:r>
          </a:p>
          <a:p>
            <a:pPr algn="just" eaLnBrk="1" hangingPunct="1">
              <a:lnSpc>
                <a:spcPct val="150000"/>
              </a:lnSpc>
            </a:pPr>
            <a:endParaRPr lang="it-IT" altLang="it-IT" dirty="0"/>
          </a:p>
          <a:p>
            <a:pPr algn="just" eaLnBrk="1" hangingPunct="1">
              <a:lnSpc>
                <a:spcPct val="150000"/>
              </a:lnSpc>
            </a:pPr>
            <a:r>
              <a:rPr lang="it-IT" altLang="it-IT" dirty="0"/>
              <a:t>A mente dell’art. 19, comma 3, Dlgs. n. 81/2015, datore di lavoro e lavoratore possono stipulare “in deroga assistita” un ulteriore contratto a tempo determinato della durata massima di 12 mesi innanzi all’Ispettorato Territoriale del Lavoro, a patto che i 24 mesi siano stati raggiunti come sommatoria di vari contratti a termine con le mansioni di pari livello e categoria legale.</a:t>
            </a:r>
          </a:p>
          <a:p>
            <a:pPr algn="just" eaLnBrk="1" hangingPunct="1">
              <a:lnSpc>
                <a:spcPct val="150000"/>
              </a:lnSpc>
            </a:pPr>
            <a:r>
              <a:rPr lang="it-IT" altLang="it-IT" dirty="0"/>
              <a:t>Pertanto, anche l’ulteriore contratto in deroga assistita deve comportare lo svolgimento di mansioni di pari livello e categoria legale.</a:t>
            </a:r>
          </a:p>
          <a:p>
            <a:pPr algn="just" eaLnBrk="1" hangingPunct="1">
              <a:lnSpc>
                <a:spcPct val="150000"/>
              </a:lnSpc>
            </a:pPr>
            <a:r>
              <a:rPr lang="it-IT" altLang="it-IT" dirty="0"/>
              <a:t>Laddove, quindi, il datore di lavoro e il lavoratore sottoscrivano ex novo un contratto a termine che prevede un inquadramento differente rispetto al precedente contratto a termine sottoscritto tra le medesime parti, non vi è la necessità di avanzare istanza di deroga assistita. </a:t>
            </a:r>
          </a:p>
        </p:txBody>
      </p:sp>
    </p:spTree>
    <p:extLst>
      <p:ext uri="{BB962C8B-B14F-4D97-AF65-F5344CB8AC3E}">
        <p14:creationId xmlns:p14="http://schemas.microsoft.com/office/powerpoint/2010/main" val="49477256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6">
            <a:extLst>
              <a:ext uri="{FF2B5EF4-FFF2-40B4-BE49-F238E27FC236}">
                <a16:creationId xmlns:a16="http://schemas.microsoft.com/office/drawing/2014/main" id="{0152D148-D03D-4F1A-A924-8F43A5A76996}"/>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Il “nuovo” contratto a termine – disposizioni «non toccate» </a:t>
            </a:r>
          </a:p>
        </p:txBody>
      </p:sp>
      <p:sp>
        <p:nvSpPr>
          <p:cNvPr id="24579" name="CasellaDiTesto 5">
            <a:extLst>
              <a:ext uri="{FF2B5EF4-FFF2-40B4-BE49-F238E27FC236}">
                <a16:creationId xmlns:a16="http://schemas.microsoft.com/office/drawing/2014/main" id="{E45D0AD1-0CEF-46B6-87F4-4E696D8AA440}"/>
              </a:ext>
            </a:extLst>
          </p:cNvPr>
          <p:cNvSpPr txBox="1">
            <a:spLocks noChangeArrowheads="1"/>
          </p:cNvSpPr>
          <p:nvPr/>
        </p:nvSpPr>
        <p:spPr bwMode="auto">
          <a:xfrm>
            <a:off x="1720850" y="542925"/>
            <a:ext cx="8786813"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endParaRPr lang="it-IT" altLang="it-IT" b="1" u="sng"/>
          </a:p>
          <a:p>
            <a:pPr algn="just" eaLnBrk="1" hangingPunct="1">
              <a:lnSpc>
                <a:spcPct val="150000"/>
              </a:lnSpc>
            </a:pPr>
            <a:r>
              <a:rPr lang="it-IT" altLang="it-IT"/>
              <a:t>Il rinnovo del contratto a tempo determinato - a prescindere dal primo contratto e dalla “sommatoria dei mesi” - deve SEMPRE contenere le “condizioni”, ex art. 19, comma 1, Dlgs. n. 81/2015.</a:t>
            </a:r>
            <a:r>
              <a:rPr lang="it-IT" altLang="it-IT">
                <a:sym typeface="+mn-ea"/>
              </a:rPr>
              <a:t> </a:t>
            </a:r>
          </a:p>
          <a:p>
            <a:pPr algn="just" eaLnBrk="1" hangingPunct="1">
              <a:lnSpc>
                <a:spcPct val="150000"/>
              </a:lnSpc>
            </a:pPr>
            <a:endParaRPr lang="it-IT" altLang="it-IT">
              <a:sym typeface="+mn-ea"/>
            </a:endParaRPr>
          </a:p>
          <a:p>
            <a:pPr algn="just" eaLnBrk="1" hangingPunct="1">
              <a:lnSpc>
                <a:spcPct val="150000"/>
              </a:lnSpc>
            </a:pPr>
            <a:r>
              <a:rPr lang="it-IT" altLang="it-IT">
                <a:sym typeface="+mn-ea"/>
              </a:rPr>
              <a:t>Entro i 12 mesi, la proroga “è libera”: dopo....è necessaria l'indicazione della “condizione”.</a:t>
            </a:r>
          </a:p>
          <a:p>
            <a:pPr algn="just" eaLnBrk="1" hangingPunct="1">
              <a:lnSpc>
                <a:spcPct val="150000"/>
              </a:lnSpc>
            </a:pPr>
            <a:r>
              <a:rPr lang="it-IT" altLang="it-IT">
                <a:sym typeface="+mn-ea"/>
              </a:rPr>
              <a:t>Tale “condizione giustificatrice” dovrà rimanere SEMPRE la stessa, in caso di successive proroghe (max 4): contrariamente, si avrebbe un “rinnovo del contratto a tempo determinato”.</a:t>
            </a:r>
          </a:p>
          <a:p>
            <a:pPr algn="just" eaLnBrk="1" hangingPunct="1">
              <a:lnSpc>
                <a:spcPct val="150000"/>
              </a:lnSpc>
            </a:pPr>
            <a:endParaRPr lang="it-IT" altLang="it-IT">
              <a:sym typeface="+mn-ea"/>
            </a:endParaRPr>
          </a:p>
          <a:p>
            <a:pPr algn="just" eaLnBrk="1" hangingPunct="1">
              <a:lnSpc>
                <a:spcPct val="150000"/>
              </a:lnSpc>
            </a:pPr>
            <a:r>
              <a:rPr lang="it-IT" altLang="it-IT" b="1" u="sng">
                <a:sym typeface="+mn-ea"/>
              </a:rPr>
              <a:t>Solo il rinnovo incrementa l'aliquota ctr c/azie dello 0,5% (i chiarimenti sono declinati nella Circolare INPS n. 121/2019 e nel Messaggio INPS del 08 novembre 2019, n. 4098)</a:t>
            </a: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6">
            <a:extLst>
              <a:ext uri="{FF2B5EF4-FFF2-40B4-BE49-F238E27FC236}">
                <a16:creationId xmlns:a16="http://schemas.microsoft.com/office/drawing/2014/main" id="{0152D148-D03D-4F1A-A924-8F43A5A76996}"/>
              </a:ext>
            </a:extLst>
          </p:cNvPr>
          <p:cNvSpPr txBox="1">
            <a:spLocks noChangeArrowheads="1"/>
          </p:cNvSpPr>
          <p:nvPr/>
        </p:nvSpPr>
        <p:spPr bwMode="auto">
          <a:xfrm>
            <a:off x="731520" y="238034"/>
            <a:ext cx="10062087" cy="60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sz="2500" b="1" u="sng" dirty="0">
                <a:solidFill>
                  <a:srgbClr val="579326"/>
                </a:solidFill>
                <a:latin typeface="LesmoreMediumCondensed"/>
              </a:rPr>
              <a:t>Art. 41bis, decreto legge n. 73/2021</a:t>
            </a:r>
          </a:p>
        </p:txBody>
      </p:sp>
      <p:sp>
        <p:nvSpPr>
          <p:cNvPr id="24579" name="CasellaDiTesto 5">
            <a:extLst>
              <a:ext uri="{FF2B5EF4-FFF2-40B4-BE49-F238E27FC236}">
                <a16:creationId xmlns:a16="http://schemas.microsoft.com/office/drawing/2014/main" id="{E45D0AD1-0CEF-46B6-87F4-4E696D8AA440}"/>
              </a:ext>
            </a:extLst>
          </p:cNvPr>
          <p:cNvSpPr txBox="1">
            <a:spLocks noChangeArrowheads="1"/>
          </p:cNvSpPr>
          <p:nvPr/>
        </p:nvSpPr>
        <p:spPr bwMode="auto">
          <a:xfrm>
            <a:off x="478302" y="889793"/>
            <a:ext cx="10832123" cy="504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sz="2400" b="1" u="sng" dirty="0">
                <a:sym typeface="+mn-ea"/>
              </a:rPr>
              <a:t>«Causali giustificatrici» definite anche dai contratti collettivi</a:t>
            </a:r>
          </a:p>
          <a:p>
            <a:pPr algn="ctr" eaLnBrk="1" hangingPunct="1">
              <a:lnSpc>
                <a:spcPct val="150000"/>
              </a:lnSpc>
            </a:pPr>
            <a:endParaRPr lang="it-IT" altLang="it-IT" sz="1750" b="1" u="sng" dirty="0">
              <a:sym typeface="+mn-ea"/>
            </a:endParaRPr>
          </a:p>
          <a:p>
            <a:pPr marL="285750" indent="-285750" algn="just" eaLnBrk="1" hangingPunct="1">
              <a:lnSpc>
                <a:spcPct val="150000"/>
              </a:lnSpc>
              <a:buFont typeface="Arial" panose="020B0604020202020204" pitchFamily="34" charset="0"/>
              <a:buChar char="•"/>
            </a:pPr>
            <a:r>
              <a:rPr lang="it-IT" altLang="it-IT" sz="1750" dirty="0">
                <a:sym typeface="+mn-ea"/>
              </a:rPr>
              <a:t>ACCR Cartai Cartotecnici</a:t>
            </a:r>
          </a:p>
          <a:p>
            <a:pPr marL="285750" indent="-285750" algn="just" eaLnBrk="1" hangingPunct="1">
              <a:lnSpc>
                <a:spcPct val="150000"/>
              </a:lnSpc>
              <a:buFont typeface="Arial" panose="020B0604020202020204" pitchFamily="34" charset="0"/>
              <a:buChar char="•"/>
            </a:pPr>
            <a:r>
              <a:rPr lang="it-IT" altLang="it-IT" sz="1750" dirty="0">
                <a:sym typeface="+mn-ea"/>
              </a:rPr>
              <a:t>ACCR Alimentari (Artigianato)</a:t>
            </a:r>
          </a:p>
          <a:p>
            <a:pPr marL="285750" indent="-285750" algn="just" eaLnBrk="1" hangingPunct="1">
              <a:lnSpc>
                <a:spcPct val="150000"/>
              </a:lnSpc>
              <a:buFont typeface="Arial" panose="020B0604020202020204" pitchFamily="34" charset="0"/>
              <a:buChar char="•"/>
            </a:pPr>
            <a:r>
              <a:rPr lang="it-IT" altLang="it-IT" sz="1750" dirty="0">
                <a:sym typeface="+mn-ea"/>
              </a:rPr>
              <a:t>ACCR Tessile/</a:t>
            </a:r>
            <a:r>
              <a:rPr lang="it-IT" altLang="it-IT" sz="1750" dirty="0" err="1">
                <a:sym typeface="+mn-ea"/>
              </a:rPr>
              <a:t>Abbligliamento</a:t>
            </a:r>
            <a:r>
              <a:rPr lang="it-IT" altLang="it-IT" sz="1750" dirty="0">
                <a:sym typeface="+mn-ea"/>
              </a:rPr>
              <a:t>/Pelletteria</a:t>
            </a:r>
          </a:p>
          <a:p>
            <a:pPr marL="285750" indent="-285750" algn="just" eaLnBrk="1" hangingPunct="1">
              <a:lnSpc>
                <a:spcPct val="150000"/>
              </a:lnSpc>
              <a:buFont typeface="Arial" panose="020B0604020202020204" pitchFamily="34" charset="0"/>
              <a:buChar char="•"/>
            </a:pPr>
            <a:r>
              <a:rPr lang="it-IT" altLang="it-IT" sz="1750" dirty="0">
                <a:sym typeface="+mn-ea"/>
              </a:rPr>
              <a:t>ACCR Lavanderia (Industriale)</a:t>
            </a:r>
          </a:p>
          <a:p>
            <a:pPr algn="just" eaLnBrk="1" hangingPunct="1">
              <a:lnSpc>
                <a:spcPct val="150000"/>
              </a:lnSpc>
            </a:pPr>
            <a:endParaRPr lang="it-IT" altLang="it-IT" sz="1750" dirty="0">
              <a:sym typeface="+mn-ea"/>
            </a:endParaRPr>
          </a:p>
          <a:p>
            <a:pPr algn="just" eaLnBrk="1" hangingPunct="1">
              <a:lnSpc>
                <a:spcPct val="150000"/>
              </a:lnSpc>
            </a:pPr>
            <a:r>
              <a:rPr lang="it-IT" altLang="it-IT" sz="1750" dirty="0">
                <a:sym typeface="+mn-ea"/>
              </a:rPr>
              <a:t>Le causali individuate dalla contrattazione collettiva sono le seguenti:</a:t>
            </a:r>
          </a:p>
          <a:p>
            <a:pPr marL="285750" indent="-285750" algn="just" eaLnBrk="1" hangingPunct="1">
              <a:lnSpc>
                <a:spcPct val="150000"/>
              </a:lnSpc>
              <a:buFont typeface="Arial" panose="020B0604020202020204" pitchFamily="34" charset="0"/>
              <a:buChar char="•"/>
            </a:pPr>
            <a:r>
              <a:rPr lang="it-IT" altLang="it-IT" sz="1750" dirty="0">
                <a:sym typeface="+mn-ea"/>
              </a:rPr>
              <a:t>Punte di più intensa attività, derivante da richieste di mercato che non sia possibile evadere con il normale potenziale produttivo;</a:t>
            </a:r>
          </a:p>
          <a:p>
            <a:pPr marL="285750" indent="-285750" algn="just" eaLnBrk="1" hangingPunct="1">
              <a:lnSpc>
                <a:spcPct val="150000"/>
              </a:lnSpc>
              <a:buFont typeface="Arial" panose="020B0604020202020204" pitchFamily="34" charset="0"/>
              <a:buChar char="•"/>
            </a:pPr>
            <a:r>
              <a:rPr lang="it-IT" altLang="it-IT" sz="1750" dirty="0">
                <a:sym typeface="+mn-ea"/>
              </a:rPr>
              <a:t>Incrementi di attività produttiva, di confezionamento o spedizione del prodotto, per commesse eccezionali;</a:t>
            </a:r>
          </a:p>
          <a:p>
            <a:pPr marL="285750" indent="-285750" algn="just" eaLnBrk="1" hangingPunct="1">
              <a:lnSpc>
                <a:spcPct val="150000"/>
              </a:lnSpc>
              <a:buFont typeface="Arial" panose="020B0604020202020204" pitchFamily="34" charset="0"/>
              <a:buChar char="•"/>
            </a:pPr>
            <a:r>
              <a:rPr lang="it-IT" altLang="it-IT" sz="1750" dirty="0">
                <a:sym typeface="+mn-ea"/>
              </a:rPr>
              <a:t>Esigenze di collocare sul mercato diverse tipologie di prodotto non presenti nella normale produzione.  </a:t>
            </a:r>
          </a:p>
        </p:txBody>
      </p:sp>
    </p:spTree>
    <p:extLst>
      <p:ext uri="{BB962C8B-B14F-4D97-AF65-F5344CB8AC3E}">
        <p14:creationId xmlns:p14="http://schemas.microsoft.com/office/powerpoint/2010/main" val="209806566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sellaDiTesto 6">
            <a:extLst>
              <a:ext uri="{FF2B5EF4-FFF2-40B4-BE49-F238E27FC236}">
                <a16:creationId xmlns:a16="http://schemas.microsoft.com/office/drawing/2014/main" id="{BDA63CF6-3F28-422E-8B60-D7AAF794561E}"/>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Computo «durata massima» contratto a termine: le disposizioni da rispettare </a:t>
            </a:r>
          </a:p>
        </p:txBody>
      </p:sp>
      <p:sp>
        <p:nvSpPr>
          <p:cNvPr id="25603" name="CasellaDiTesto 5">
            <a:extLst>
              <a:ext uri="{FF2B5EF4-FFF2-40B4-BE49-F238E27FC236}">
                <a16:creationId xmlns:a16="http://schemas.microsoft.com/office/drawing/2014/main" id="{B9604B27-5311-4970-B970-D86F793C7B99}"/>
              </a:ext>
            </a:extLst>
          </p:cNvPr>
          <p:cNvSpPr txBox="1">
            <a:spLocks noChangeArrowheads="1"/>
          </p:cNvSpPr>
          <p:nvPr/>
        </p:nvSpPr>
        <p:spPr bwMode="auto">
          <a:xfrm>
            <a:off x="703385" y="542925"/>
            <a:ext cx="10410091" cy="5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285750" indent="-285750" algn="just" eaLnBrk="1" hangingPunct="1">
              <a:lnSpc>
                <a:spcPct val="150000"/>
              </a:lnSpc>
              <a:buFont typeface="Arial" panose="020B0604020202020204" pitchFamily="34" charset="0"/>
              <a:buChar char="•"/>
            </a:pPr>
            <a:r>
              <a:rPr lang="it-IT" altLang="it-IT" dirty="0"/>
              <a:t>la durata massima è stabilita primariamente dalla contrattazione collettiva (nazionale, territoriale o aziendale) e soltanto nel caso in cui non sia normata a livello contrattuale, si applica la disposizione prevista dall’art. 19, comma 2, </a:t>
            </a:r>
            <a:r>
              <a:rPr lang="it-IT" altLang="it-IT" dirty="0" err="1"/>
              <a:t>Dgs</a:t>
            </a:r>
            <a:r>
              <a:rPr lang="it-IT" altLang="it-IT" dirty="0"/>
              <a:t>. n. 81/2015 (massimo 24 mesi); </a:t>
            </a:r>
          </a:p>
          <a:p>
            <a:pPr marL="285750" indent="-285750" algn="just" eaLnBrk="1" hangingPunct="1">
              <a:lnSpc>
                <a:spcPct val="150000"/>
              </a:lnSpc>
              <a:buFont typeface="Arial" panose="020B0604020202020204" pitchFamily="34" charset="0"/>
              <a:buChar char="•"/>
            </a:pPr>
            <a:r>
              <a:rPr lang="it-IT" altLang="it-IT" dirty="0"/>
              <a:t>la sommatoria va effettuata esclusivamente tra i contratti conclusi per lo svolgimento di mansioni di pari livello e categoria legale. un eventuale rapporto di lavoro a termine, svolto con mansioni di livello e categoria legale diversa rispetto ai precedenti, va computato a parte e genera un nuovo massimale; </a:t>
            </a:r>
          </a:p>
          <a:p>
            <a:pPr marL="285750" indent="-285750" algn="just" eaLnBrk="1" hangingPunct="1">
              <a:lnSpc>
                <a:spcPct val="150000"/>
              </a:lnSpc>
              <a:buFont typeface="Arial" panose="020B0604020202020204" pitchFamily="34" charset="0"/>
              <a:buChar char="•"/>
            </a:pPr>
            <a:r>
              <a:rPr lang="it-IT" altLang="it-IT" dirty="0"/>
              <a:t>nella durata massima non sono computati i periodi di lavoro svolti con altre tipologie contrattuali diverse dai contratti a tempo determinato e dalla somministrazione a termine. ad esempio, eventuali periodi svolti, dal medesimo lavoratore, con contratti intermittenti a termine, contratti di collaborazione ovvero con rapporti formativi di tirocinio; </a:t>
            </a:r>
          </a:p>
          <a:p>
            <a:pPr marL="285750" indent="-285750" algn="just" eaLnBrk="1" hangingPunct="1">
              <a:lnSpc>
                <a:spcPct val="150000"/>
              </a:lnSpc>
              <a:buFont typeface="Arial" panose="020B0604020202020204" pitchFamily="34" charset="0"/>
              <a:buChar char="•"/>
            </a:pPr>
            <a:r>
              <a:rPr lang="it-IT" altLang="it-IT" dirty="0"/>
              <a:t>per quanto riguarda i contratti in somministrazione, bisogna considerare soltanto quelli stipulati dal 18 luglio 2012 (entrata in vigore della legge n. 92/2012); </a:t>
            </a:r>
          </a:p>
          <a:p>
            <a:pPr marL="285750" indent="-285750" algn="just" eaLnBrk="1" hangingPunct="1">
              <a:lnSpc>
                <a:spcPct val="150000"/>
              </a:lnSpc>
              <a:buFont typeface="Arial" panose="020B0604020202020204" pitchFamily="34" charset="0"/>
              <a:buChar char="•"/>
            </a:pPr>
            <a:r>
              <a:rPr lang="it-IT" altLang="it-IT" dirty="0"/>
              <a:t>non vanno computati i rapporti a termine per motivi stagionali;</a:t>
            </a:r>
            <a:endParaRPr lang="it-IT" altLang="it-IT" b="1" u="sng" dirty="0">
              <a:sym typeface="+mn-ea"/>
            </a:endParaRPr>
          </a:p>
        </p:txBody>
      </p:sp>
    </p:spTree>
    <p:extLst>
      <p:ext uri="{BB962C8B-B14F-4D97-AF65-F5344CB8AC3E}">
        <p14:creationId xmlns:p14="http://schemas.microsoft.com/office/powerpoint/2010/main" val="342441831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sellaDiTesto 6">
            <a:extLst>
              <a:ext uri="{FF2B5EF4-FFF2-40B4-BE49-F238E27FC236}">
                <a16:creationId xmlns:a16="http://schemas.microsoft.com/office/drawing/2014/main" id="{BDA63CF6-3F28-422E-8B60-D7AAF794561E}"/>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Computo «durata massima» contratto a termine: le disposizioni da rispettare </a:t>
            </a:r>
          </a:p>
        </p:txBody>
      </p:sp>
      <p:sp>
        <p:nvSpPr>
          <p:cNvPr id="25603" name="CasellaDiTesto 5">
            <a:extLst>
              <a:ext uri="{FF2B5EF4-FFF2-40B4-BE49-F238E27FC236}">
                <a16:creationId xmlns:a16="http://schemas.microsoft.com/office/drawing/2014/main" id="{B9604B27-5311-4970-B970-D86F793C7B99}"/>
              </a:ext>
            </a:extLst>
          </p:cNvPr>
          <p:cNvSpPr txBox="1">
            <a:spLocks noChangeArrowheads="1"/>
          </p:cNvSpPr>
          <p:nvPr/>
        </p:nvSpPr>
        <p:spPr bwMode="auto">
          <a:xfrm>
            <a:off x="703385" y="542925"/>
            <a:ext cx="10410091" cy="5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285750" indent="-285750" algn="just" eaLnBrk="1" hangingPunct="1">
              <a:lnSpc>
                <a:spcPct val="150000"/>
              </a:lnSpc>
              <a:buFont typeface="Arial" panose="020B0604020202020204" pitchFamily="34" charset="0"/>
              <a:buChar char="•"/>
            </a:pPr>
            <a:r>
              <a:rPr lang="it-IT" altLang="it-IT" dirty="0"/>
              <a:t>al termine del periodo massimo, previsto dalla contrattazione collettiva (o dalla legge), è possibile prolungare il rapporto in corso per un massimo di 50 giorni (cd. “prosecuzione di fatto” che permette di estendere il rapporto a tempo determinato, che ha raggiunto il limite massimo di durata, di un ulteriore periodo di lavoro che dovrà prevedere una retribuzione maggiorata, ex art. 22, Dlgs. n. 81/2015);</a:t>
            </a:r>
          </a:p>
          <a:p>
            <a:pPr marL="285750" indent="-285750" algn="just" eaLnBrk="1" hangingPunct="1">
              <a:lnSpc>
                <a:spcPct val="150000"/>
              </a:lnSpc>
              <a:buFont typeface="Arial" panose="020B0604020202020204" pitchFamily="34" charset="0"/>
              <a:buChar char="•"/>
            </a:pPr>
            <a:r>
              <a:rPr lang="it-IT" altLang="it-IT" dirty="0"/>
              <a:t>le aziende in star-up innovativo, ex decreto legge n. 179/2012 possono arrivare sino a 48 mesi di durata massima, anche con un unico contratto a tempo determinato;</a:t>
            </a:r>
          </a:p>
          <a:p>
            <a:pPr marL="285750" indent="-285750" algn="just" eaLnBrk="1" hangingPunct="1">
              <a:lnSpc>
                <a:spcPct val="150000"/>
              </a:lnSpc>
              <a:buFont typeface="Arial" panose="020B0604020202020204" pitchFamily="34" charset="0"/>
              <a:buChar char="•"/>
            </a:pPr>
            <a:r>
              <a:rPr lang="it-IT" altLang="it-IT" dirty="0"/>
              <a:t>i contratti di lavoro a tempo determinato che hanno ad oggetto in via esclusiva lo svolgimento di attività di ricerca scientifica possono avere durata pari a quella del progetto di ricerca al quale si riferiscono, ex art. 23, comma 3, Dlgs. n. 81/2015;</a:t>
            </a:r>
          </a:p>
          <a:p>
            <a:pPr marL="285750" indent="-285750" algn="just" eaLnBrk="1" hangingPunct="1">
              <a:lnSpc>
                <a:spcPct val="150000"/>
              </a:lnSpc>
              <a:buFont typeface="Arial" panose="020B0604020202020204" pitchFamily="34" charset="0"/>
              <a:buChar char="•"/>
            </a:pPr>
            <a:r>
              <a:rPr lang="it-IT" altLang="it-IT" dirty="0"/>
              <a:t>i dirigenti sono esclusi dal computo previsto dell’art. 19, Dlgs. n. 81/2015, in quanto possono effettuare contratti di lavoro a tempo determinato per una durata non superiore a cinque anni.</a:t>
            </a:r>
          </a:p>
          <a:p>
            <a:pPr marL="285750" indent="-285750" algn="just" eaLnBrk="1" hangingPunct="1">
              <a:lnSpc>
                <a:spcPct val="150000"/>
              </a:lnSpc>
              <a:buFont typeface="Arial" panose="020B0604020202020204" pitchFamily="34" charset="0"/>
              <a:buChar char="•"/>
            </a:pPr>
            <a:r>
              <a:rPr lang="it-IT" altLang="it-IT" dirty="0"/>
              <a:t>sono, altresì, esclusi dal computo della durata massima anche i rapporti di lavoro tra i datori di lavoro dell'agricoltura e gli operai a tempo determinato, ex art. 12, comma 2, Dlgs. 375/1993.</a:t>
            </a:r>
            <a:endParaRPr lang="it-IT" altLang="it-IT" b="1" u="sng" dirty="0">
              <a:sym typeface="+mn-ea"/>
            </a:endParaRPr>
          </a:p>
        </p:txBody>
      </p:sp>
    </p:spTree>
    <p:extLst>
      <p:ext uri="{BB962C8B-B14F-4D97-AF65-F5344CB8AC3E}">
        <p14:creationId xmlns:p14="http://schemas.microsoft.com/office/powerpoint/2010/main" val="47764357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sellaDiTesto 6">
            <a:extLst>
              <a:ext uri="{FF2B5EF4-FFF2-40B4-BE49-F238E27FC236}">
                <a16:creationId xmlns:a16="http://schemas.microsoft.com/office/drawing/2014/main" id="{88CF9FF5-9B6C-4ACB-BDFB-A6AADEBD74D7}"/>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Il “nuovo” contratto a termine – disposizioni «non toccate» </a:t>
            </a:r>
          </a:p>
        </p:txBody>
      </p:sp>
      <p:sp>
        <p:nvSpPr>
          <p:cNvPr id="243714" name="CasellaDiTesto 5">
            <a:extLst>
              <a:ext uri="{FF2B5EF4-FFF2-40B4-BE49-F238E27FC236}">
                <a16:creationId xmlns:a16="http://schemas.microsoft.com/office/drawing/2014/main" id="{7FD5B24F-4072-43F1-B870-6BF33BC85FF8}"/>
              </a:ext>
            </a:extLst>
          </p:cNvPr>
          <p:cNvSpPr txBox="1">
            <a:spLocks noChangeArrowheads="1"/>
          </p:cNvSpPr>
          <p:nvPr/>
        </p:nvSpPr>
        <p:spPr bwMode="auto">
          <a:xfrm>
            <a:off x="1720850" y="542925"/>
            <a:ext cx="8786813" cy="5908675"/>
          </a:xfrm>
          <a:prstGeom prst="rect">
            <a:avLst/>
          </a:prstGeom>
          <a:noFill/>
          <a:ln w="9525">
            <a:noFill/>
            <a:miter lim="800000"/>
          </a:ln>
        </p:spPr>
        <p:txBody>
          <a:bodyPr>
            <a:spAutoFit/>
          </a:bodyPr>
          <a:lstStyle/>
          <a:p>
            <a:pPr algn="ctr" fontAlgn="auto">
              <a:lnSpc>
                <a:spcPct val="150000"/>
              </a:lnSpc>
              <a:spcBef>
                <a:spcPts val="0"/>
              </a:spcBef>
              <a:spcAft>
                <a:spcPts val="0"/>
              </a:spcAft>
              <a:defRPr/>
            </a:pPr>
            <a:r>
              <a:rPr lang="it-IT" dirty="0">
                <a:latin typeface="+mn-lt"/>
                <a:cs typeface="+mn-cs"/>
              </a:rPr>
              <a:t>La contrattazione collettiva (di qualsiasi livello) può intervenire su:</a:t>
            </a:r>
          </a:p>
          <a:p>
            <a:pPr marL="342900" indent="-342900" algn="just" fontAlgn="auto">
              <a:lnSpc>
                <a:spcPct val="150000"/>
              </a:lnSpc>
              <a:spcBef>
                <a:spcPts val="0"/>
              </a:spcBef>
              <a:spcAft>
                <a:spcPts val="0"/>
              </a:spcAft>
              <a:buFont typeface="Arial" panose="020B0604020202020204" pitchFamily="34" charset="0"/>
              <a:buChar char="•"/>
              <a:defRPr/>
            </a:pPr>
            <a:r>
              <a:rPr lang="it-IT" b="1" u="sng" dirty="0">
                <a:latin typeface="+mn-lt"/>
                <a:cs typeface="+mn-cs"/>
                <a:sym typeface="+mn-ea"/>
              </a:rPr>
              <a:t>durata massima</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sym typeface="+mn-ea"/>
              </a:rPr>
              <a:t>stop and go</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sym typeface="+mn-ea"/>
              </a:rPr>
              <a:t>limite percentuale</a:t>
            </a:r>
          </a:p>
          <a:p>
            <a:pPr marL="342900" indent="-342900" algn="just" fontAlgn="auto">
              <a:lnSpc>
                <a:spcPct val="150000"/>
              </a:lnSpc>
              <a:spcBef>
                <a:spcPts val="0"/>
              </a:spcBef>
              <a:spcAft>
                <a:spcPts val="0"/>
              </a:spcAft>
              <a:buFont typeface="Arial" panose="020B0604020202020204" pitchFamily="34" charset="0"/>
              <a:buChar char="•"/>
              <a:defRPr/>
            </a:pPr>
            <a:r>
              <a:rPr lang="it-IT" dirty="0">
                <a:latin typeface="+mn-lt"/>
                <a:cs typeface="+mn-cs"/>
                <a:sym typeface="+mn-ea"/>
              </a:rPr>
              <a:t>attività stagionali</a:t>
            </a:r>
          </a:p>
          <a:p>
            <a:pPr marL="342900" indent="-342900" algn="just" fontAlgn="auto">
              <a:lnSpc>
                <a:spcPct val="150000"/>
              </a:lnSpc>
              <a:spcBef>
                <a:spcPts val="0"/>
              </a:spcBef>
              <a:spcAft>
                <a:spcPts val="0"/>
              </a:spcAft>
              <a:buFont typeface="Arial" panose="020B0604020202020204" pitchFamily="34" charset="0"/>
              <a:buChar char="•"/>
              <a:defRPr/>
            </a:pPr>
            <a:endParaRPr lang="it-IT" b="1" u="sng" dirty="0">
              <a:latin typeface="+mn-lt"/>
              <a:cs typeface="+mn-cs"/>
              <a:sym typeface="+mn-ea"/>
            </a:endParaRPr>
          </a:p>
          <a:p>
            <a:pPr algn="just" fontAlgn="auto">
              <a:lnSpc>
                <a:spcPct val="150000"/>
              </a:lnSpc>
              <a:spcBef>
                <a:spcPts val="0"/>
              </a:spcBef>
              <a:spcAft>
                <a:spcPts val="0"/>
              </a:spcAft>
              <a:buFont typeface="Arial" panose="020B0604020202020204" pitchFamily="34" charset="0"/>
              <a:buNone/>
              <a:defRPr/>
            </a:pPr>
            <a:r>
              <a:rPr lang="it-IT" b="1" u="sng" dirty="0">
                <a:latin typeface="+mn-lt"/>
                <a:cs typeface="+mn-cs"/>
                <a:sym typeface="+mn-ea"/>
              </a:rPr>
              <a:t>Ipotesi, ex art. 8, decreto legge n. 138/2011</a:t>
            </a:r>
            <a:r>
              <a:rPr lang="it-IT" dirty="0">
                <a:latin typeface="+mn-lt"/>
                <a:cs typeface="+mn-cs"/>
                <a:sym typeface="+mn-ea"/>
              </a:rPr>
              <a:t>: un'azienda stipula un contratto di prossimità per aumentare gli occupati o per l’avvio di nuove attività eliminando le ragioni giustificatrici per la stipula, qualora il contratto sia superiore a 12 mesi ed aumentando la durata massima totale dei contratti, ma lasciando inalterata la disciplina legale relativa a rinnovi e proroghe, oppure aumentando la durata massima totale, ma lasciando inalterato l’obbligo di casuale per giustificare i rinnovi e le proroghe.</a:t>
            </a:r>
          </a:p>
          <a:p>
            <a:pPr algn="just" fontAlgn="auto">
              <a:lnSpc>
                <a:spcPct val="150000"/>
              </a:lnSpc>
              <a:spcBef>
                <a:spcPts val="0"/>
              </a:spcBef>
              <a:spcAft>
                <a:spcPts val="0"/>
              </a:spcAft>
              <a:buFont typeface="Arial" panose="020B0604020202020204" pitchFamily="34" charset="0"/>
              <a:buNone/>
              <a:defRPr/>
            </a:pPr>
            <a:endParaRPr lang="it-IT" b="1" u="sng" dirty="0">
              <a:latin typeface="+mn-lt"/>
              <a:cs typeface="+mn-cs"/>
              <a:sym typeface="+mn-ea"/>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5">
            <a:extLst>
              <a:ext uri="{FF2B5EF4-FFF2-40B4-BE49-F238E27FC236}">
                <a16:creationId xmlns:a16="http://schemas.microsoft.com/office/drawing/2014/main" id="{2C8477B2-5C43-46EB-A487-527EE51CB33C}"/>
              </a:ext>
            </a:extLst>
          </p:cNvPr>
          <p:cNvSpPr txBox="1">
            <a:spLocks noChangeArrowheads="1"/>
          </p:cNvSpPr>
          <p:nvPr/>
        </p:nvSpPr>
        <p:spPr bwMode="auto">
          <a:xfrm>
            <a:off x="1689100" y="1004888"/>
            <a:ext cx="878522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600" b="1" u="sng">
                <a:latin typeface="Verdana" panose="020B0604030504040204" pitchFamily="34" charset="0"/>
              </a:rPr>
              <a:t>Art. 8, comma 1, Decreto legge n. 138/2011 (convertito in legge n. 148/2011)</a:t>
            </a:r>
            <a:endParaRPr lang="it-IT" altLang="it-IT" sz="1600" b="1">
              <a:latin typeface="Verdana" panose="020B0604030504040204" pitchFamily="34" charset="0"/>
            </a:endParaRPr>
          </a:p>
          <a:p>
            <a:pPr algn="just" eaLnBrk="1" hangingPunct="1">
              <a:lnSpc>
                <a:spcPct val="150000"/>
              </a:lnSpc>
            </a:pPr>
            <a:r>
              <a:rPr lang="it-IT" altLang="it-IT" sz="1600" i="1" u="sng">
                <a:latin typeface="Verdana" panose="020B0604030504040204" pitchFamily="34" charset="0"/>
              </a:rPr>
              <a:t>I contratti collettivi di lavoro sottoscritti a livello aziendale o territoriale</a:t>
            </a:r>
            <a:r>
              <a:rPr lang="it-IT" altLang="it-IT" sz="1600" i="1">
                <a:latin typeface="Verdana" panose="020B0604030504040204" pitchFamily="34" charset="0"/>
              </a:rPr>
              <a:t> da associazioni dei lavoratori comparativamente più rappresentative sul piano nazionale o territoriale ovvero dalle loro rappresentanze sindacali operanti in azienda ai sensi della normativa di legge e degli accordi interconfederali vigenti, compreso l'accordo interconfederale del 28 giugno 2011, </a:t>
            </a:r>
            <a:r>
              <a:rPr lang="it-IT" altLang="it-IT" sz="1600" i="1" u="sng">
                <a:latin typeface="Verdana" panose="020B0604030504040204" pitchFamily="34" charset="0"/>
              </a:rPr>
              <a:t>possono realizzare specifiche intese con  efficacia nei confronti di tutti i lavoratori interessati</a:t>
            </a:r>
            <a:r>
              <a:rPr lang="it-IT" altLang="it-IT" sz="1600" i="1">
                <a:latin typeface="Verdana" panose="020B0604030504040204" pitchFamily="34" charset="0"/>
              </a:rPr>
              <a:t> a condizione  di essere sottoscritte sulla base di un criterio maggioritario relativo alle predette rappresentanze  sindacali, </a:t>
            </a:r>
            <a:r>
              <a:rPr lang="it-IT" altLang="it-IT" sz="1600" i="1" u="sng">
                <a:latin typeface="Verdana" panose="020B0604030504040204" pitchFamily="34" charset="0"/>
              </a:rPr>
              <a:t>finalizzate alla maggiore occupazione, alla qualità dei contratti di lavoro, all'adozione di forme di partecipazione dei lavoratori, all'emersione del lavoro irregolare, agli incrementi di competitività e di salario, alla gestione delle crisi aziendali e occupazionali, agli investimenti e all'avvio di nuove attività</a:t>
            </a:r>
            <a:r>
              <a:rPr lang="it-IT" altLang="it-IT" sz="1600" i="1">
                <a:latin typeface="Verdana" panose="020B0604030504040204" pitchFamily="34" charset="0"/>
              </a:rPr>
              <a:t>.</a:t>
            </a:r>
            <a:r>
              <a:rPr lang="it-IT" altLang="it-IT" sz="1600">
                <a:latin typeface="Verdana" panose="020B0604030504040204" pitchFamily="34" charset="0"/>
              </a:rPr>
              <a:t>                                                                                               ..SEGUE</a:t>
            </a:r>
          </a:p>
        </p:txBody>
      </p:sp>
      <p:sp>
        <p:nvSpPr>
          <p:cNvPr id="29699" name="Rettangolo 1">
            <a:extLst>
              <a:ext uri="{FF2B5EF4-FFF2-40B4-BE49-F238E27FC236}">
                <a16:creationId xmlns:a16="http://schemas.microsoft.com/office/drawing/2014/main" id="{9DF1026C-8BB8-4474-A9E9-46AF8D9D575A}"/>
              </a:ext>
            </a:extLst>
          </p:cNvPr>
          <p:cNvSpPr>
            <a:spLocks noChangeArrowheads="1"/>
          </p:cNvSpPr>
          <p:nvPr/>
        </p:nvSpPr>
        <p:spPr bwMode="auto">
          <a:xfrm>
            <a:off x="2055813" y="280988"/>
            <a:ext cx="79216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4400" u="sng">
                <a:solidFill>
                  <a:srgbClr val="579326"/>
                </a:solidFill>
                <a:latin typeface="LesmoreMediumCondensed"/>
              </a:rPr>
              <a:t>Contratto di prossimità</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asellaDiTesto 5">
            <a:extLst>
              <a:ext uri="{FF2B5EF4-FFF2-40B4-BE49-F238E27FC236}">
                <a16:creationId xmlns:a16="http://schemas.microsoft.com/office/drawing/2014/main" id="{35DB30AE-341A-4AD5-8DF7-F0F061BABAC7}"/>
              </a:ext>
            </a:extLst>
          </p:cNvPr>
          <p:cNvSpPr txBox="1">
            <a:spLocks noChangeArrowheads="1"/>
          </p:cNvSpPr>
          <p:nvPr/>
        </p:nvSpPr>
        <p:spPr bwMode="auto">
          <a:xfrm>
            <a:off x="1701800" y="1052513"/>
            <a:ext cx="8785225" cy="542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500" b="1" u="sng">
                <a:latin typeface="Verdana" panose="020B0604030504040204" pitchFamily="34" charset="0"/>
              </a:rPr>
              <a:t>Art. 8, comma 2, Decreto legge n. 138/2011 (convertito in legge n. 148/2011)</a:t>
            </a:r>
            <a:endParaRPr lang="it-IT" altLang="it-IT" sz="1500" b="1">
              <a:latin typeface="Verdana" panose="020B0604030504040204" pitchFamily="34" charset="0"/>
            </a:endParaRPr>
          </a:p>
          <a:p>
            <a:pPr algn="just" eaLnBrk="1" hangingPunct="1">
              <a:lnSpc>
                <a:spcPct val="120000"/>
              </a:lnSpc>
            </a:pPr>
            <a:r>
              <a:rPr lang="it-IT" altLang="it-IT" sz="1500" i="1">
                <a:latin typeface="Verdana" panose="020B0604030504040204" pitchFamily="34" charset="0"/>
              </a:rPr>
              <a:t>Le specifiche intese di cui al comma 1 possono riguardare la regolazione delle materie inerenti l'organizzazione del lavoro e della produzione, con riferimento: </a:t>
            </a:r>
          </a:p>
          <a:p>
            <a:pPr algn="just" eaLnBrk="1" hangingPunct="1">
              <a:lnSpc>
                <a:spcPct val="120000"/>
              </a:lnSpc>
            </a:pPr>
            <a:r>
              <a:rPr lang="it-IT" altLang="it-IT" sz="1500" i="1">
                <a:latin typeface="Verdana" panose="020B0604030504040204" pitchFamily="34" charset="0"/>
              </a:rPr>
              <a:t>a) agli impianti audiovisivi e alla introduzione di nuove tecnologie; </a:t>
            </a:r>
          </a:p>
          <a:p>
            <a:pPr algn="just" eaLnBrk="1" hangingPunct="1">
              <a:lnSpc>
                <a:spcPct val="120000"/>
              </a:lnSpc>
            </a:pPr>
            <a:r>
              <a:rPr lang="it-IT" altLang="it-IT" sz="1500" i="1">
                <a:latin typeface="Verdana" panose="020B0604030504040204" pitchFamily="34" charset="0"/>
              </a:rPr>
              <a:t>b) alle mansioni del lavoratore, alla classificazione e inquadramento del personale; </a:t>
            </a:r>
          </a:p>
          <a:p>
            <a:pPr algn="just" eaLnBrk="1" hangingPunct="1">
              <a:lnSpc>
                <a:spcPct val="120000"/>
              </a:lnSpc>
            </a:pPr>
            <a:r>
              <a:rPr lang="it-IT" altLang="it-IT" sz="1500" i="1">
                <a:latin typeface="Verdana" panose="020B0604030504040204" pitchFamily="34" charset="0"/>
              </a:rPr>
              <a:t>c) </a:t>
            </a:r>
            <a:r>
              <a:rPr lang="it-IT" altLang="it-IT" sz="1500" b="1" i="1" u="sng">
                <a:latin typeface="Verdana" panose="020B0604030504040204" pitchFamily="34" charset="0"/>
              </a:rPr>
              <a:t>ai </a:t>
            </a:r>
            <a:r>
              <a:rPr lang="it-IT" altLang="it-IT" sz="1500" b="1" u="sng">
                <a:latin typeface="Verdana" panose="020B0604030504040204" pitchFamily="34" charset="0"/>
              </a:rPr>
              <a:t>contratti a termine</a:t>
            </a:r>
            <a:r>
              <a:rPr lang="it-IT" altLang="it-IT" sz="1500" b="1" i="1" u="sng">
                <a:latin typeface="Verdana" panose="020B0604030504040204" pitchFamily="34" charset="0"/>
              </a:rPr>
              <a:t>, ai contratti a orario ridotto, modulato o flessibile, al regime della solidarietà negli appalti e ai casi di ricorso alla somministrazione di lavoro</a:t>
            </a:r>
            <a:r>
              <a:rPr lang="it-IT" altLang="it-IT" sz="1500" i="1">
                <a:latin typeface="Verdana" panose="020B0604030504040204" pitchFamily="34" charset="0"/>
              </a:rPr>
              <a:t>; </a:t>
            </a:r>
          </a:p>
          <a:p>
            <a:pPr algn="just" eaLnBrk="1" hangingPunct="1">
              <a:lnSpc>
                <a:spcPct val="120000"/>
              </a:lnSpc>
            </a:pPr>
            <a:r>
              <a:rPr lang="it-IT" altLang="it-IT" sz="1500" i="1">
                <a:latin typeface="Verdana" panose="020B0604030504040204" pitchFamily="34" charset="0"/>
              </a:rPr>
              <a:t>d) alla disciplina dell'orario di lavoro; </a:t>
            </a:r>
          </a:p>
          <a:p>
            <a:pPr algn="just" eaLnBrk="1" hangingPunct="1">
              <a:lnSpc>
                <a:spcPct val="120000"/>
              </a:lnSpc>
            </a:pPr>
            <a:r>
              <a:rPr lang="it-IT" altLang="it-IT" sz="1500" i="1">
                <a:latin typeface="Verdana" panose="020B0604030504040204" pitchFamily="34" charset="0"/>
              </a:rPr>
              <a:t>e) alle modalità di assunzione e disciplina del rapporto  di lavoro, comprese le collaborazioni coordinate e continuative a progetto e le partite IVA, alla trasformazione e conversione dei contratti di lavoro e alle conseguenze del recesso dal rapporto di lavoro, fatta eccezione per il licenziamento discriminatorio, il licenziamento della lavoratrice in concomitanza del matrimonio, il licenziamento della lavoratrice dall'inizio del periodo di gravidanza fino al termine dei periodi di interdizione al lavoro, nonché fino ad un anno di età del bambino, il licenziamento causato dalla domanda o dalla fruizione del congedo parentale e per la malattia del bambino da parte della lavoratrice o del lavoratore ed il licenziamento in caso di adozione o affidamento. </a:t>
            </a:r>
          </a:p>
          <a:p>
            <a:pPr algn="just" eaLnBrk="1" hangingPunct="1">
              <a:lnSpc>
                <a:spcPct val="120000"/>
              </a:lnSpc>
            </a:pPr>
            <a:r>
              <a:rPr lang="it-IT" altLang="it-IT" sz="1500" i="1">
                <a:latin typeface="Verdana" panose="020B0604030504040204" pitchFamily="34" charset="0"/>
              </a:rPr>
              <a:t>							               …..SEGUE</a:t>
            </a:r>
          </a:p>
        </p:txBody>
      </p:sp>
      <p:sp>
        <p:nvSpPr>
          <p:cNvPr id="30723" name="Rettangolo 1">
            <a:extLst>
              <a:ext uri="{FF2B5EF4-FFF2-40B4-BE49-F238E27FC236}">
                <a16:creationId xmlns:a16="http://schemas.microsoft.com/office/drawing/2014/main" id="{920F0286-DBF6-417F-9726-8960021CBE87}"/>
              </a:ext>
            </a:extLst>
          </p:cNvPr>
          <p:cNvSpPr>
            <a:spLocks noChangeArrowheads="1"/>
          </p:cNvSpPr>
          <p:nvPr/>
        </p:nvSpPr>
        <p:spPr bwMode="auto">
          <a:xfrm>
            <a:off x="2055813" y="280988"/>
            <a:ext cx="79216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4400" u="sng">
                <a:solidFill>
                  <a:srgbClr val="579326"/>
                </a:solidFill>
                <a:latin typeface="LesmoreMediumCondensed"/>
              </a:rPr>
              <a:t>Contratto di prossimità</a:t>
            </a: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asellaDiTesto 5">
            <a:extLst>
              <a:ext uri="{FF2B5EF4-FFF2-40B4-BE49-F238E27FC236}">
                <a16:creationId xmlns:a16="http://schemas.microsoft.com/office/drawing/2014/main" id="{13352942-E44D-421B-A244-A6FE269022E6}"/>
              </a:ext>
            </a:extLst>
          </p:cNvPr>
          <p:cNvSpPr txBox="1">
            <a:spLocks noChangeArrowheads="1"/>
          </p:cNvSpPr>
          <p:nvPr/>
        </p:nvSpPr>
        <p:spPr bwMode="auto">
          <a:xfrm>
            <a:off x="1701800" y="2276475"/>
            <a:ext cx="8785225" cy="35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2100" b="1" u="sng">
                <a:latin typeface="Verdana" panose="020B0604030504040204" pitchFamily="34" charset="0"/>
              </a:rPr>
              <a:t>Art. 8, comma 2-</a:t>
            </a:r>
            <a:r>
              <a:rPr lang="it-IT" altLang="it-IT" sz="2100" b="1" i="1" u="sng">
                <a:latin typeface="Verdana" panose="020B0604030504040204" pitchFamily="34" charset="0"/>
              </a:rPr>
              <a:t>bis</a:t>
            </a:r>
            <a:r>
              <a:rPr lang="it-IT" altLang="it-IT" sz="2100" b="1" u="sng">
                <a:latin typeface="Verdana" panose="020B0604030504040204" pitchFamily="34" charset="0"/>
              </a:rPr>
              <a:t>, Decreto legge n. 138/2011 (convertito in legge n. 148/2011)</a:t>
            </a:r>
            <a:endParaRPr lang="it-IT" altLang="it-IT" sz="2100" b="1">
              <a:latin typeface="Verdana" panose="020B0604030504040204" pitchFamily="34" charset="0"/>
            </a:endParaRPr>
          </a:p>
          <a:p>
            <a:pPr algn="just" eaLnBrk="1" hangingPunct="1">
              <a:lnSpc>
                <a:spcPct val="150000"/>
              </a:lnSpc>
            </a:pPr>
            <a:r>
              <a:rPr lang="it-IT" altLang="it-IT" i="1">
                <a:latin typeface="Verdana" panose="020B0604030504040204" pitchFamily="34" charset="0"/>
              </a:rPr>
              <a:t>Fermo restando il rispetto della Costituzione, nonché  i vincoli derivanti dalle normative  comunitarie  e  dalle  convenzioni internazionali sul lavoro, le specifiche intese di  cui  al  comma  1 operano anche in deroga alle disposizioni di legge  che  disciplinano le materie richiamate dal comma 2 ed alle  relative regolamentazioni contenute nei contratti collettivi nazionali di lavoro.</a:t>
            </a:r>
          </a:p>
        </p:txBody>
      </p:sp>
      <p:sp>
        <p:nvSpPr>
          <p:cNvPr id="31747" name="Rettangolo 1">
            <a:extLst>
              <a:ext uri="{FF2B5EF4-FFF2-40B4-BE49-F238E27FC236}">
                <a16:creationId xmlns:a16="http://schemas.microsoft.com/office/drawing/2014/main" id="{CEA1B07A-C5E8-4E99-9DB0-1D5C4B63C170}"/>
              </a:ext>
            </a:extLst>
          </p:cNvPr>
          <p:cNvSpPr>
            <a:spLocks noChangeArrowheads="1"/>
          </p:cNvSpPr>
          <p:nvPr/>
        </p:nvSpPr>
        <p:spPr bwMode="auto">
          <a:xfrm>
            <a:off x="2062163" y="981075"/>
            <a:ext cx="79216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4400" u="sng">
                <a:solidFill>
                  <a:srgbClr val="579326"/>
                </a:solidFill>
                <a:latin typeface="LesmoreMediumCondensed"/>
              </a:rPr>
              <a:t>Contratto di prossimità</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5">
            <a:extLst>
              <a:ext uri="{FF2B5EF4-FFF2-40B4-BE49-F238E27FC236}">
                <a16:creationId xmlns:a16="http://schemas.microsoft.com/office/drawing/2014/main" id="{86D1D9CC-4C20-4E91-AB91-B01BB500588C}"/>
              </a:ext>
            </a:extLst>
          </p:cNvPr>
          <p:cNvSpPr txBox="1">
            <a:spLocks noChangeArrowheads="1"/>
          </p:cNvSpPr>
          <p:nvPr/>
        </p:nvSpPr>
        <p:spPr bwMode="auto">
          <a:xfrm>
            <a:off x="1881188" y="1412875"/>
            <a:ext cx="87852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pPr>
            <a:r>
              <a:rPr lang="it-IT" altLang="it-IT" sz="1600" b="1" u="sng">
                <a:latin typeface="Verdana" panose="020B0604030504040204" pitchFamily="34" charset="0"/>
              </a:rPr>
              <a:t>Art. 8, Decreto legge n. 138/2011 (convertito in legge n. 148/2011)</a:t>
            </a:r>
            <a:endParaRPr lang="it-IT" altLang="it-IT" sz="1600" b="1">
              <a:latin typeface="Verdana" panose="020B0604030504040204" pitchFamily="34" charset="0"/>
            </a:endParaRPr>
          </a:p>
          <a:p>
            <a:pPr algn="just" eaLnBrk="1" hangingPunct="1">
              <a:lnSpc>
                <a:spcPct val="150000"/>
              </a:lnSpc>
            </a:pPr>
            <a:r>
              <a:rPr lang="it-IT" altLang="it-IT" sz="1600">
                <a:latin typeface="Verdana" panose="020B0604030504040204" pitchFamily="34" charset="0"/>
              </a:rPr>
              <a:t>Nel rispetto della Costituzione, nonché dei vincoli derivanti dalle normative  comunitarie  e  dalle  convenzioni internazionali sul lavoro, i contratti di prossimità potranno derogare al regime di solidarietà negli appalti, qualora tali specifiche intese siano finalizzate </a:t>
            </a:r>
            <a:r>
              <a:rPr lang="it-IT" altLang="it-IT" sz="1600" i="1" u="sng">
                <a:latin typeface="Verdana" panose="020B0604030504040204" pitchFamily="34" charset="0"/>
              </a:rPr>
              <a:t>alla maggiore occupazione, alla qualità dei contratti di lavoro, all'adozione di forme di partecipazione dei lavoratori, all'emersione del lavoro irregolare, agli incrementi di competitività e di salario, alla gestione delle crisi aziendali e occupazionali, agli investimenti e all'avvio di nuove attività</a:t>
            </a:r>
            <a:r>
              <a:rPr lang="it-IT" altLang="it-IT" sz="1600" i="1">
                <a:latin typeface="Verdana" panose="020B0604030504040204" pitchFamily="34" charset="0"/>
              </a:rPr>
              <a:t>.</a:t>
            </a:r>
            <a:r>
              <a:rPr lang="it-IT" altLang="it-IT" sz="1600">
                <a:latin typeface="Verdana" panose="020B0604030504040204" pitchFamily="34" charset="0"/>
              </a:rPr>
              <a:t> </a:t>
            </a:r>
          </a:p>
          <a:p>
            <a:pPr algn="just" eaLnBrk="1" hangingPunct="1">
              <a:lnSpc>
                <a:spcPct val="150000"/>
              </a:lnSpc>
            </a:pPr>
            <a:endParaRPr lang="it-IT" altLang="it-IT" sz="1600">
              <a:latin typeface="Verdana" panose="020B0604030504040204" pitchFamily="34" charset="0"/>
            </a:endParaRPr>
          </a:p>
        </p:txBody>
      </p:sp>
      <p:sp>
        <p:nvSpPr>
          <p:cNvPr id="32771" name="Rettangolo 1">
            <a:extLst>
              <a:ext uri="{FF2B5EF4-FFF2-40B4-BE49-F238E27FC236}">
                <a16:creationId xmlns:a16="http://schemas.microsoft.com/office/drawing/2014/main" id="{151D9C57-BFC5-4EF8-B220-5E9B02E665FF}"/>
              </a:ext>
            </a:extLst>
          </p:cNvPr>
          <p:cNvSpPr>
            <a:spLocks noChangeArrowheads="1"/>
          </p:cNvSpPr>
          <p:nvPr/>
        </p:nvSpPr>
        <p:spPr bwMode="auto">
          <a:xfrm>
            <a:off x="2133600" y="620713"/>
            <a:ext cx="79216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it-IT" altLang="it-IT" sz="4400" u="sng">
                <a:solidFill>
                  <a:srgbClr val="579326"/>
                </a:solidFill>
                <a:latin typeface="LesmoreMediumCondensed"/>
              </a:rPr>
              <a:t>Contratto di prossimità</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6">
            <a:extLst>
              <a:ext uri="{FF2B5EF4-FFF2-40B4-BE49-F238E27FC236}">
                <a16:creationId xmlns:a16="http://schemas.microsoft.com/office/drawing/2014/main" id="{8EF6BCB5-A7BC-4A86-9C0C-30A8435FF570}"/>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rPr>
              <a:t>Contratto a termine: il ruolo della contrattazione collettiva </a:t>
            </a:r>
          </a:p>
        </p:txBody>
      </p:sp>
      <p:sp>
        <p:nvSpPr>
          <p:cNvPr id="243714" name="CasellaDiTesto 5">
            <a:extLst>
              <a:ext uri="{FF2B5EF4-FFF2-40B4-BE49-F238E27FC236}">
                <a16:creationId xmlns:a16="http://schemas.microsoft.com/office/drawing/2014/main" id="{A58AE71C-842E-4DAA-9D70-C1E1616A09A9}"/>
              </a:ext>
            </a:extLst>
          </p:cNvPr>
          <p:cNvSpPr txBox="1">
            <a:spLocks noChangeArrowheads="1"/>
          </p:cNvSpPr>
          <p:nvPr/>
        </p:nvSpPr>
        <p:spPr bwMode="auto">
          <a:xfrm>
            <a:off x="842964" y="542925"/>
            <a:ext cx="9664700" cy="3788858"/>
          </a:xfrm>
          <a:prstGeom prst="rect">
            <a:avLst/>
          </a:prstGeom>
          <a:noFill/>
          <a:ln w="9525">
            <a:noFill/>
            <a:miter lim="800000"/>
          </a:ln>
        </p:spPr>
        <p:txBody>
          <a:bodyPr wrap="square">
            <a:spAutoFit/>
          </a:bodyPr>
          <a:lstStyle/>
          <a:p>
            <a:pPr algn="ctr" fontAlgn="auto">
              <a:lnSpc>
                <a:spcPct val="150000"/>
              </a:lnSpc>
              <a:spcBef>
                <a:spcPts val="0"/>
              </a:spcBef>
              <a:spcAft>
                <a:spcPts val="0"/>
              </a:spcAft>
              <a:defRPr/>
            </a:pPr>
            <a:r>
              <a:rPr lang="it-IT" dirty="0">
                <a:latin typeface="+mn-lt"/>
                <a:cs typeface="+mn-cs"/>
              </a:rPr>
              <a:t>La contrattazione collettiva (di qualsiasi livello) può intervenire sulla definizione di </a:t>
            </a:r>
            <a:r>
              <a:rPr lang="it-IT" b="1" u="sng" dirty="0">
                <a:latin typeface="+mn-lt"/>
                <a:cs typeface="+mn-cs"/>
                <a:sym typeface="+mn-ea"/>
              </a:rPr>
              <a:t>attività stagionale. </a:t>
            </a:r>
          </a:p>
          <a:p>
            <a:pPr algn="just" fontAlgn="auto">
              <a:lnSpc>
                <a:spcPct val="150000"/>
              </a:lnSpc>
              <a:spcBef>
                <a:spcPts val="0"/>
              </a:spcBef>
              <a:spcAft>
                <a:spcPts val="0"/>
              </a:spcAft>
              <a:buFont typeface="Arial" panose="020B0604020202020204" pitchFamily="34" charset="0"/>
              <a:buNone/>
              <a:defRPr/>
            </a:pPr>
            <a:endParaRPr lang="it-IT" dirty="0">
              <a:latin typeface="+mn-lt"/>
              <a:cs typeface="+mn-cs"/>
              <a:sym typeface="+mn-ea"/>
            </a:endParaRPr>
          </a:p>
          <a:p>
            <a:pPr algn="just" fontAlgn="auto">
              <a:lnSpc>
                <a:spcPct val="150000"/>
              </a:lnSpc>
              <a:spcBef>
                <a:spcPts val="0"/>
              </a:spcBef>
              <a:spcAft>
                <a:spcPts val="0"/>
              </a:spcAft>
              <a:defRPr/>
            </a:pPr>
            <a:r>
              <a:rPr lang="it-IT" dirty="0">
                <a:sym typeface="+mn-ea"/>
              </a:rPr>
              <a:t>Sono stagionali i lavoratori impiegati nelle attività individuate:</a:t>
            </a:r>
          </a:p>
          <a:p>
            <a:pPr marL="342900" indent="-342900" algn="just" fontAlgn="auto">
              <a:lnSpc>
                <a:spcPct val="150000"/>
              </a:lnSpc>
              <a:spcBef>
                <a:spcPts val="0"/>
              </a:spcBef>
              <a:spcAft>
                <a:spcPts val="0"/>
              </a:spcAft>
              <a:buFont typeface="+mj-lt"/>
              <a:buAutoNum type="arabicPeriod"/>
              <a:defRPr/>
            </a:pPr>
            <a:r>
              <a:rPr lang="it-IT" dirty="0">
                <a:latin typeface="+mn-lt"/>
                <a:cs typeface="+mn-cs"/>
                <a:sym typeface="+mn-ea"/>
              </a:rPr>
              <a:t>con decreto MLPS, ex art. 21, comma 2, Dlgs. n. 81/2015</a:t>
            </a:r>
          </a:p>
          <a:p>
            <a:pPr marL="342900" indent="-342900" algn="just" fontAlgn="auto">
              <a:lnSpc>
                <a:spcPct val="150000"/>
              </a:lnSpc>
              <a:spcBef>
                <a:spcPts val="0"/>
              </a:spcBef>
              <a:spcAft>
                <a:spcPts val="0"/>
              </a:spcAft>
              <a:buFont typeface="+mj-lt"/>
              <a:buAutoNum type="arabicPeriod"/>
              <a:defRPr/>
            </a:pPr>
            <a:r>
              <a:rPr lang="it-IT" dirty="0">
                <a:sym typeface="+mn-ea"/>
              </a:rPr>
              <a:t>dai CCNL</a:t>
            </a:r>
          </a:p>
          <a:p>
            <a:pPr algn="just" fontAlgn="auto">
              <a:lnSpc>
                <a:spcPct val="150000"/>
              </a:lnSpc>
              <a:spcBef>
                <a:spcPts val="0"/>
              </a:spcBef>
              <a:spcAft>
                <a:spcPts val="0"/>
              </a:spcAft>
              <a:defRPr/>
            </a:pPr>
            <a:endParaRPr lang="it-IT" dirty="0">
              <a:latin typeface="+mn-lt"/>
              <a:cs typeface="+mn-cs"/>
              <a:sym typeface="+mn-ea"/>
            </a:endParaRPr>
          </a:p>
          <a:p>
            <a:pPr algn="just" fontAlgn="auto">
              <a:lnSpc>
                <a:spcPct val="150000"/>
              </a:lnSpc>
              <a:spcBef>
                <a:spcPts val="0"/>
              </a:spcBef>
              <a:spcAft>
                <a:spcPts val="0"/>
              </a:spcAft>
              <a:defRPr/>
            </a:pPr>
            <a:r>
              <a:rPr lang="it-IT" dirty="0">
                <a:sym typeface="+mn-ea"/>
              </a:rPr>
              <a:t>Con riferimento al punto 1), fino alla suddetta emanazione, continuano ad applicarsi le norme del DPR del 07 ottobre 1963, n. 1525.</a:t>
            </a:r>
            <a:endParaRPr lang="it-IT" dirty="0">
              <a:latin typeface="+mn-lt"/>
              <a:cs typeface="+mn-cs"/>
              <a:sym typeface="+mn-ea"/>
            </a:endParaRPr>
          </a:p>
          <a:p>
            <a:pPr marL="342900" indent="-342900" algn="just" fontAlgn="auto">
              <a:lnSpc>
                <a:spcPct val="150000"/>
              </a:lnSpc>
              <a:spcBef>
                <a:spcPts val="0"/>
              </a:spcBef>
              <a:spcAft>
                <a:spcPts val="0"/>
              </a:spcAft>
              <a:buFont typeface="+mj-lt"/>
              <a:buAutoNum type="arabicPeriod"/>
              <a:defRPr/>
            </a:pPr>
            <a:endParaRPr lang="it-IT" dirty="0">
              <a:latin typeface="+mn-lt"/>
              <a:cs typeface="+mn-cs"/>
              <a:sym typeface="+mn-ea"/>
            </a:endParaRP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6">
            <a:extLst>
              <a:ext uri="{FF2B5EF4-FFF2-40B4-BE49-F238E27FC236}">
                <a16:creationId xmlns:a16="http://schemas.microsoft.com/office/drawing/2014/main" id="{8EF6BCB5-A7BC-4A86-9C0C-30A8435FF570}"/>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rPr>
              <a:t>“Nuovo” contratto a termine: il ruolo della contrattazione collettiva </a:t>
            </a:r>
          </a:p>
        </p:txBody>
      </p:sp>
      <p:sp>
        <p:nvSpPr>
          <p:cNvPr id="243714" name="CasellaDiTesto 5">
            <a:extLst>
              <a:ext uri="{FF2B5EF4-FFF2-40B4-BE49-F238E27FC236}">
                <a16:creationId xmlns:a16="http://schemas.microsoft.com/office/drawing/2014/main" id="{A58AE71C-842E-4DAA-9D70-C1E1616A09A9}"/>
              </a:ext>
            </a:extLst>
          </p:cNvPr>
          <p:cNvSpPr txBox="1">
            <a:spLocks noChangeArrowheads="1"/>
          </p:cNvSpPr>
          <p:nvPr/>
        </p:nvSpPr>
        <p:spPr bwMode="auto">
          <a:xfrm>
            <a:off x="771526" y="542925"/>
            <a:ext cx="9736138" cy="5450851"/>
          </a:xfrm>
          <a:prstGeom prst="rect">
            <a:avLst/>
          </a:prstGeom>
          <a:noFill/>
          <a:ln w="9525">
            <a:noFill/>
            <a:miter lim="800000"/>
          </a:ln>
        </p:spPr>
        <p:txBody>
          <a:bodyPr wrap="square">
            <a:spAutoFit/>
          </a:bodyPr>
          <a:lstStyle/>
          <a:p>
            <a:pPr marL="342900" indent="-342900" algn="just" fontAlgn="auto">
              <a:lnSpc>
                <a:spcPct val="150000"/>
              </a:lnSpc>
              <a:spcBef>
                <a:spcPts val="0"/>
              </a:spcBef>
              <a:spcAft>
                <a:spcPts val="0"/>
              </a:spcAft>
              <a:buFont typeface="Arial" panose="020B0604020202020204" pitchFamily="34" charset="0"/>
              <a:buChar char="•"/>
              <a:defRPr/>
            </a:pPr>
            <a:endParaRPr lang="it-IT" b="1" u="sng" dirty="0">
              <a:latin typeface="+mn-lt"/>
              <a:cs typeface="+mn-cs"/>
              <a:sym typeface="+mn-ea"/>
            </a:endParaRPr>
          </a:p>
          <a:p>
            <a:pPr algn="just" fontAlgn="auto">
              <a:lnSpc>
                <a:spcPct val="150000"/>
              </a:lnSpc>
              <a:spcBef>
                <a:spcPts val="0"/>
              </a:spcBef>
              <a:spcAft>
                <a:spcPts val="0"/>
              </a:spcAft>
              <a:buFont typeface="Arial" panose="020B0604020202020204" pitchFamily="34" charset="0"/>
              <a:buNone/>
              <a:defRPr/>
            </a:pPr>
            <a:r>
              <a:rPr lang="it-IT" b="1" u="sng" dirty="0">
                <a:latin typeface="+mn-lt"/>
                <a:cs typeface="+mn-cs"/>
                <a:sym typeface="+mn-ea"/>
              </a:rPr>
              <a:t>I contratti per attività stagionali:</a:t>
            </a:r>
          </a:p>
          <a:p>
            <a:pPr marL="285750" indent="-285750" algn="just" fontAlgn="auto">
              <a:lnSpc>
                <a:spcPct val="150000"/>
              </a:lnSpc>
              <a:spcBef>
                <a:spcPts val="0"/>
              </a:spcBef>
              <a:spcAft>
                <a:spcPts val="0"/>
              </a:spcAft>
              <a:buFont typeface="Arial" panose="020B0604020202020204" pitchFamily="34" charset="0"/>
              <a:buChar char="•"/>
              <a:defRPr/>
            </a:pPr>
            <a:r>
              <a:rPr lang="it-IT" b="1" u="sng" dirty="0">
                <a:latin typeface="+mn-lt"/>
                <a:cs typeface="+mn-cs"/>
                <a:sym typeface="+mn-ea"/>
              </a:rPr>
              <a:t>possono essere rinnovati o prorogati anche in assenza delle condizioni giustificatrici</a:t>
            </a:r>
          </a:p>
          <a:p>
            <a:pPr marL="285750" indent="-285750" algn="just" fontAlgn="auto">
              <a:lnSpc>
                <a:spcPct val="150000"/>
              </a:lnSpc>
              <a:spcBef>
                <a:spcPts val="0"/>
              </a:spcBef>
              <a:spcAft>
                <a:spcPts val="0"/>
              </a:spcAft>
              <a:buFont typeface="Arial" panose="020B0604020202020204" pitchFamily="34" charset="0"/>
              <a:buChar char="•"/>
              <a:defRPr/>
            </a:pPr>
            <a:r>
              <a:rPr lang="it-IT" b="1" u="sng" dirty="0">
                <a:sym typeface="+mn-ea"/>
              </a:rPr>
              <a:t>non soggiacciono alla disciplina della durata massima per sommatoria, né allo «stop &amp; go»</a:t>
            </a:r>
          </a:p>
          <a:p>
            <a:pPr marL="285750" indent="-285750" algn="just" fontAlgn="auto">
              <a:lnSpc>
                <a:spcPct val="150000"/>
              </a:lnSpc>
              <a:spcBef>
                <a:spcPts val="0"/>
              </a:spcBef>
              <a:spcAft>
                <a:spcPts val="0"/>
              </a:spcAft>
              <a:buFont typeface="Arial" panose="020B0604020202020204" pitchFamily="34" charset="0"/>
              <a:buChar char="•"/>
              <a:defRPr/>
            </a:pPr>
            <a:r>
              <a:rPr lang="it-IT" b="1" u="sng" dirty="0">
                <a:latin typeface="+mn-lt"/>
                <a:cs typeface="+mn-cs"/>
                <a:sym typeface="+mn-ea"/>
              </a:rPr>
              <a:t>rispettano il limite massi</a:t>
            </a:r>
            <a:r>
              <a:rPr lang="it-IT" b="1" u="sng" dirty="0">
                <a:sym typeface="+mn-ea"/>
              </a:rPr>
              <a:t>mo di 4 proroghe (come il </a:t>
            </a:r>
            <a:r>
              <a:rPr lang="it-IT" b="1" u="sng" dirty="0" err="1">
                <a:sym typeface="+mn-ea"/>
              </a:rPr>
              <a:t>ctd</a:t>
            </a:r>
            <a:r>
              <a:rPr lang="it-IT" b="1" u="sng" dirty="0">
                <a:sym typeface="+mn-ea"/>
              </a:rPr>
              <a:t> «ordinario»)</a:t>
            </a:r>
            <a:endParaRPr lang="it-IT" b="1" u="sng" dirty="0">
              <a:latin typeface="+mn-lt"/>
              <a:cs typeface="+mn-cs"/>
              <a:sym typeface="+mn-ea"/>
            </a:endParaRPr>
          </a:p>
          <a:p>
            <a:pPr algn="just" fontAlgn="auto">
              <a:lnSpc>
                <a:spcPct val="150000"/>
              </a:lnSpc>
              <a:spcBef>
                <a:spcPts val="0"/>
              </a:spcBef>
              <a:spcAft>
                <a:spcPts val="0"/>
              </a:spcAft>
              <a:buFont typeface="Arial" panose="020B0604020202020204" pitchFamily="34" charset="0"/>
              <a:buNone/>
              <a:defRPr/>
            </a:pPr>
            <a:endParaRPr lang="it-IT" dirty="0">
              <a:latin typeface="+mn-lt"/>
              <a:cs typeface="+mn-cs"/>
              <a:sym typeface="+mn-ea"/>
            </a:endParaRPr>
          </a:p>
          <a:p>
            <a:pPr algn="just" fontAlgn="auto">
              <a:lnSpc>
                <a:spcPct val="150000"/>
              </a:lnSpc>
              <a:spcBef>
                <a:spcPts val="0"/>
              </a:spcBef>
              <a:spcAft>
                <a:spcPts val="0"/>
              </a:spcAft>
              <a:buFont typeface="Arial" panose="020B0604020202020204" pitchFamily="34" charset="0"/>
              <a:buNone/>
              <a:defRPr/>
            </a:pPr>
            <a:endParaRPr lang="it-IT" dirty="0">
              <a:sym typeface="+mn-ea"/>
            </a:endParaRPr>
          </a:p>
          <a:p>
            <a:pPr algn="just" fontAlgn="auto">
              <a:lnSpc>
                <a:spcPct val="150000"/>
              </a:lnSpc>
              <a:spcBef>
                <a:spcPts val="0"/>
              </a:spcBef>
              <a:spcAft>
                <a:spcPts val="0"/>
              </a:spcAft>
              <a:buFont typeface="Arial" panose="020B0604020202020204" pitchFamily="34" charset="0"/>
              <a:buNone/>
              <a:defRPr/>
            </a:pPr>
            <a:r>
              <a:rPr lang="it-IT" dirty="0">
                <a:latin typeface="+mn-lt"/>
                <a:cs typeface="+mn-cs"/>
                <a:sym typeface="+mn-ea"/>
              </a:rPr>
              <a:t>In data 03 dicembre 2018 è stato siglato - tra Confartigianato comunicazione, la CNA comunicazione e terziario avanzato, la Casartigiani, la Claai e le oo.ss. dei lavoratori - l’accordo che integra la disciplina contenuta nel CCNL Area comunicazione del 27/02/2018, stabilendo che si considerano attività stagionali quelle che per il loro carattere ricorrente e per le loro finalità, si svolgono o sono intensificate in determinati stagioni, eventi o periodi ciclici dell’anno.</a:t>
            </a:r>
          </a:p>
          <a:p>
            <a:pPr algn="just" fontAlgn="auto">
              <a:lnSpc>
                <a:spcPct val="150000"/>
              </a:lnSpc>
              <a:spcBef>
                <a:spcPts val="0"/>
              </a:spcBef>
              <a:spcAft>
                <a:spcPts val="0"/>
              </a:spcAft>
              <a:buFont typeface="Arial" panose="020B0604020202020204" pitchFamily="34" charset="0"/>
              <a:buNone/>
              <a:defRPr/>
            </a:pPr>
            <a:endParaRPr lang="it-IT" b="1" u="sng" dirty="0">
              <a:latin typeface="+mn-lt"/>
              <a:cs typeface="+mn-cs"/>
              <a:sym typeface="+mn-ea"/>
            </a:endParaRPr>
          </a:p>
        </p:txBody>
      </p:sp>
    </p:spTree>
    <p:extLst>
      <p:ext uri="{BB962C8B-B14F-4D97-AF65-F5344CB8AC3E}">
        <p14:creationId xmlns:p14="http://schemas.microsoft.com/office/powerpoint/2010/main" val="68647373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6">
            <a:extLst>
              <a:ext uri="{FF2B5EF4-FFF2-40B4-BE49-F238E27FC236}">
                <a16:creationId xmlns:a16="http://schemas.microsoft.com/office/drawing/2014/main" id="{1E911F1E-D01B-42AB-BFD8-73BCFD369953}"/>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4819" name="CasellaDiTesto 5">
            <a:extLst>
              <a:ext uri="{FF2B5EF4-FFF2-40B4-BE49-F238E27FC236}">
                <a16:creationId xmlns:a16="http://schemas.microsoft.com/office/drawing/2014/main" id="{8F3A1406-A796-4DBF-AC9A-EFAF872A9A64}"/>
              </a:ext>
            </a:extLst>
          </p:cNvPr>
          <p:cNvSpPr txBox="1">
            <a:spLocks noChangeArrowheads="1"/>
          </p:cNvSpPr>
          <p:nvPr/>
        </p:nvSpPr>
        <p:spPr bwMode="auto">
          <a:xfrm>
            <a:off x="1720850" y="542925"/>
            <a:ext cx="8786813" cy="420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dirty="0">
              <a:sym typeface="+mn-ea"/>
            </a:endParaRPr>
          </a:p>
          <a:p>
            <a:pPr algn="ctr" eaLnBrk="1" hangingPunct="1">
              <a:lnSpc>
                <a:spcPct val="150000"/>
              </a:lnSpc>
              <a:buFont typeface="Arial" panose="020B0604020202020204" pitchFamily="34" charset="0"/>
              <a:buNone/>
            </a:pPr>
            <a:r>
              <a:rPr lang="it-IT" altLang="it-IT" b="1" u="sng" dirty="0">
                <a:sym typeface="+mn-ea"/>
              </a:rPr>
              <a:t>CCNL Area Comunicazione</a:t>
            </a:r>
          </a:p>
          <a:p>
            <a:pPr algn="just" eaLnBrk="1" hangingPunct="1">
              <a:lnSpc>
                <a:spcPct val="150000"/>
              </a:lnSpc>
              <a:buFont typeface="Arial" panose="020B0604020202020204" pitchFamily="34" charset="0"/>
              <a:buNone/>
            </a:pPr>
            <a:r>
              <a:rPr lang="it-IT" altLang="it-IT" dirty="0">
                <a:sym typeface="+mn-ea"/>
              </a:rPr>
              <a:t>L’individuazione della stagionalità, intesa anche come intensificazione dell’attività produttiva in determinati e limitati periodi dell’anno consentirà la stipula e/o la proroga e/o il rinnovo di rapporti a termine stagionali della durata massima di 6 mesi per ogni anno civile.</a:t>
            </a:r>
          </a:p>
          <a:p>
            <a:pPr algn="just" eaLnBrk="1" hangingPunct="1">
              <a:lnSpc>
                <a:spcPct val="150000"/>
              </a:lnSpc>
              <a:buFont typeface="Arial" panose="020B0604020202020204" pitchFamily="34" charset="0"/>
              <a:buNone/>
            </a:pPr>
            <a:r>
              <a:rPr lang="it-IT" altLang="it-IT" dirty="0">
                <a:sym typeface="+mn-ea"/>
              </a:rPr>
              <a:t>Pertanto rientrano nel concetto della stagionalità le attività amministrativo/contabili il cui picco di lavoro è determinato da scadenze cicliche e ricorrenti come previste o introdotte dalla normativa di settore vigente nel tempo relative a: </a:t>
            </a:r>
            <a:r>
              <a:rPr lang="it-IT" altLang="it-IT" dirty="0" err="1">
                <a:sym typeface="+mn-ea"/>
              </a:rPr>
              <a:t>mod</a:t>
            </a:r>
            <a:r>
              <a:rPr lang="it-IT" altLang="it-IT" dirty="0">
                <a:sym typeface="+mn-ea"/>
              </a:rPr>
              <a:t>. CU, </a:t>
            </a:r>
            <a:r>
              <a:rPr lang="it-IT" altLang="it-IT" dirty="0" err="1">
                <a:sym typeface="+mn-ea"/>
              </a:rPr>
              <a:t>mod</a:t>
            </a:r>
            <a:r>
              <a:rPr lang="it-IT" altLang="it-IT" dirty="0">
                <a:sym typeface="+mn-ea"/>
              </a:rPr>
              <a:t>. 770, </a:t>
            </a:r>
            <a:r>
              <a:rPr lang="it-IT" altLang="it-IT" dirty="0" err="1">
                <a:sym typeface="+mn-ea"/>
              </a:rPr>
              <a:t>mod</a:t>
            </a:r>
            <a:r>
              <a:rPr lang="it-IT" altLang="it-IT" dirty="0">
                <a:sym typeface="+mn-ea"/>
              </a:rPr>
              <a:t>. 730, autoliquidazione, nuove modalità di fatturazione ecc.</a:t>
            </a:r>
          </a:p>
          <a:p>
            <a:pPr algn="just" eaLnBrk="1" hangingPunct="1">
              <a:lnSpc>
                <a:spcPct val="150000"/>
              </a:lnSpc>
              <a:buFont typeface="Arial" panose="020B0604020202020204" pitchFamily="34" charset="0"/>
              <a:buNone/>
            </a:pPr>
            <a:endParaRPr lang="it-IT" altLang="it-IT" b="1" u="sng" dirty="0">
              <a:sym typeface="+mn-ea"/>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asellaDiTesto 6">
            <a:extLst>
              <a:ext uri="{FF2B5EF4-FFF2-40B4-BE49-F238E27FC236}">
                <a16:creationId xmlns:a16="http://schemas.microsoft.com/office/drawing/2014/main" id="{346E404A-9AFF-49E6-921F-FC5D3175DBC5}"/>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r>
              <a:rPr lang="it-IT" altLang="it-IT" b="1" u="sng">
                <a:solidFill>
                  <a:srgbClr val="579326"/>
                </a:solidFill>
                <a:latin typeface="LesmoreMediumCondensed"/>
              </a:rPr>
              <a:t> </a:t>
            </a:r>
          </a:p>
        </p:txBody>
      </p:sp>
      <p:sp>
        <p:nvSpPr>
          <p:cNvPr id="243714" name="CasellaDiTesto 5">
            <a:extLst>
              <a:ext uri="{FF2B5EF4-FFF2-40B4-BE49-F238E27FC236}">
                <a16:creationId xmlns:a16="http://schemas.microsoft.com/office/drawing/2014/main" id="{A97DF12E-9D4D-473A-9FB2-E01B2EEB3300}"/>
              </a:ext>
            </a:extLst>
          </p:cNvPr>
          <p:cNvSpPr txBox="1">
            <a:spLocks noChangeArrowheads="1"/>
          </p:cNvSpPr>
          <p:nvPr/>
        </p:nvSpPr>
        <p:spPr bwMode="auto">
          <a:xfrm>
            <a:off x="1720850" y="542925"/>
            <a:ext cx="8786813" cy="5494338"/>
          </a:xfrm>
          <a:prstGeom prst="rect">
            <a:avLst/>
          </a:prstGeom>
          <a:noFill/>
          <a:ln w="9525">
            <a:noFill/>
            <a:miter lim="800000"/>
          </a:ln>
        </p:spPr>
        <p:txBody>
          <a:bodyPr>
            <a:spAutoFit/>
          </a:bodyPr>
          <a:lstStyle/>
          <a:p>
            <a:pPr algn="just" fontAlgn="auto">
              <a:lnSpc>
                <a:spcPct val="150000"/>
              </a:lnSpc>
              <a:spcBef>
                <a:spcPts val="0"/>
              </a:spcBef>
              <a:spcAft>
                <a:spcPts val="0"/>
              </a:spcAft>
              <a:buFont typeface="Arial" panose="020B0604020202020204" pitchFamily="34" charset="0"/>
              <a:buNone/>
              <a:defRPr/>
            </a:pPr>
            <a:endParaRPr lang="it-IT" b="1" u="sng" dirty="0">
              <a:latin typeface="+mn-lt"/>
              <a:cs typeface="+mn-cs"/>
              <a:sym typeface="+mn-ea"/>
            </a:endParaRPr>
          </a:p>
          <a:p>
            <a:pPr algn="ctr" fontAlgn="auto">
              <a:lnSpc>
                <a:spcPct val="150000"/>
              </a:lnSpc>
              <a:spcBef>
                <a:spcPts val="0"/>
              </a:spcBef>
              <a:spcAft>
                <a:spcPts val="0"/>
              </a:spcAft>
              <a:defRPr/>
            </a:pPr>
            <a:r>
              <a:rPr lang="it-IT" b="1" u="sng" dirty="0">
                <a:latin typeface="+mn-lt"/>
                <a:cs typeface="+mn-cs"/>
                <a:sym typeface="+mn-ea"/>
              </a:rPr>
              <a:t>Commercio e Pubblici Esercizi</a:t>
            </a:r>
          </a:p>
          <a:p>
            <a:pPr algn="just" fontAlgn="auto">
              <a:lnSpc>
                <a:spcPct val="150000"/>
              </a:lnSpc>
              <a:spcBef>
                <a:spcPts val="0"/>
              </a:spcBef>
              <a:spcAft>
                <a:spcPts val="0"/>
              </a:spcAft>
              <a:defRPr/>
            </a:pPr>
            <a:r>
              <a:rPr lang="it-IT" dirty="0">
                <a:latin typeface="+mn-lt"/>
                <a:cs typeface="+mn-cs"/>
                <a:sym typeface="+mn-ea"/>
              </a:rPr>
              <a:t>In data 07 febbraio 2019 è stato siglata - tra FIPE, ANGEM, LEGACOOP, CONFCOOPERATIVE LAVORO, AGCI  e FILCAMS CGIL, FISASCAT CISL, UILTUCS UIL - una Dichiarazione congiunta che, richiamando le causali contrattuali inserite nell’art. 90 del CCNL 08 febbraio 2018, le ritiene coerenti con la caratteristica della stagionalità.</a:t>
            </a:r>
          </a:p>
          <a:p>
            <a:pPr algn="just" fontAlgn="auto">
              <a:lnSpc>
                <a:spcPct val="150000"/>
              </a:lnSpc>
              <a:spcBef>
                <a:spcPts val="0"/>
              </a:spcBef>
              <a:spcAft>
                <a:spcPts val="0"/>
              </a:spcAft>
              <a:defRPr/>
            </a:pPr>
            <a:r>
              <a:rPr lang="it-IT" dirty="0">
                <a:latin typeface="+mn-lt"/>
                <a:cs typeface="+mn-cs"/>
                <a:sym typeface="+mn-ea"/>
              </a:rPr>
              <a:t>Al riguardo, vengono considerati "stagionali" i periodi:</a:t>
            </a:r>
          </a:p>
          <a:p>
            <a:pPr marL="285750" indent="-285750" algn="just" fontAlgn="auto">
              <a:lnSpc>
                <a:spcPct val="150000"/>
              </a:lnSpc>
              <a:spcBef>
                <a:spcPts val="0"/>
              </a:spcBef>
              <a:spcAft>
                <a:spcPts val="0"/>
              </a:spcAft>
              <a:buFont typeface="Arial" panose="020B0604020202020204" pitchFamily="34" charset="0"/>
              <a:buChar char="•"/>
              <a:defRPr/>
            </a:pPr>
            <a:r>
              <a:rPr lang="it-IT" dirty="0">
                <a:latin typeface="+mn-lt"/>
                <a:cs typeface="+mn-cs"/>
                <a:sym typeface="+mn-ea"/>
              </a:rPr>
              <a:t>connessi a festività religiose e civili, nazionali ed estere;</a:t>
            </a:r>
          </a:p>
          <a:p>
            <a:pPr marL="285750" indent="-285750" algn="just" fontAlgn="auto">
              <a:lnSpc>
                <a:spcPct val="150000"/>
              </a:lnSpc>
              <a:spcBef>
                <a:spcPts val="0"/>
              </a:spcBef>
              <a:spcAft>
                <a:spcPts val="0"/>
              </a:spcAft>
              <a:buFont typeface="Arial" panose="020B0604020202020204" pitchFamily="34" charset="0"/>
              <a:buChar char="•"/>
              <a:defRPr/>
            </a:pPr>
            <a:r>
              <a:rPr lang="it-IT" dirty="0">
                <a:latin typeface="+mn-lt"/>
                <a:cs typeface="+mn-cs"/>
                <a:sym typeface="+mn-ea"/>
              </a:rPr>
              <a:t>connessi allo svolgimento di manifestazioni;</a:t>
            </a:r>
          </a:p>
          <a:p>
            <a:pPr marL="285750" indent="-285750" algn="just" fontAlgn="auto">
              <a:lnSpc>
                <a:spcPct val="150000"/>
              </a:lnSpc>
              <a:spcBef>
                <a:spcPts val="0"/>
              </a:spcBef>
              <a:spcAft>
                <a:spcPts val="0"/>
              </a:spcAft>
              <a:buFont typeface="Arial" panose="020B0604020202020204" pitchFamily="34" charset="0"/>
              <a:buChar char="•"/>
              <a:defRPr/>
            </a:pPr>
            <a:r>
              <a:rPr lang="it-IT" dirty="0">
                <a:latin typeface="+mn-lt"/>
                <a:cs typeface="+mn-cs"/>
                <a:sym typeface="+mn-ea"/>
              </a:rPr>
              <a:t>connessi ad iniziative promozionali e/o commerciali;</a:t>
            </a:r>
          </a:p>
          <a:p>
            <a:pPr marL="285750" indent="-285750" algn="just" fontAlgn="auto">
              <a:lnSpc>
                <a:spcPct val="150000"/>
              </a:lnSpc>
              <a:spcBef>
                <a:spcPts val="0"/>
              </a:spcBef>
              <a:spcAft>
                <a:spcPts val="0"/>
              </a:spcAft>
              <a:buFont typeface="Arial" panose="020B0604020202020204" pitchFamily="34" charset="0"/>
              <a:buChar char="•"/>
              <a:defRPr/>
            </a:pPr>
            <a:r>
              <a:rPr lang="it-IT" dirty="0">
                <a:latin typeface="+mn-lt"/>
                <a:cs typeface="+mn-cs"/>
                <a:sym typeface="+mn-ea"/>
              </a:rPr>
              <a:t>di intensificazione stagionale e/o ciclica delle attività in seno ad aziende ad apertura annuale.</a:t>
            </a: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6">
            <a:extLst>
              <a:ext uri="{FF2B5EF4-FFF2-40B4-BE49-F238E27FC236}">
                <a16:creationId xmlns:a16="http://schemas.microsoft.com/office/drawing/2014/main" id="{F2919EAD-788F-4B43-B934-CD0D7D69B6E8}"/>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r>
              <a:rPr lang="it-IT" altLang="it-IT" b="1" u="sng">
                <a:solidFill>
                  <a:srgbClr val="579326"/>
                </a:solidFill>
                <a:latin typeface="LesmoreMediumCondensed"/>
              </a:rPr>
              <a:t> </a:t>
            </a:r>
          </a:p>
        </p:txBody>
      </p:sp>
      <p:sp>
        <p:nvSpPr>
          <p:cNvPr id="36867" name="CasellaDiTesto 5">
            <a:extLst>
              <a:ext uri="{FF2B5EF4-FFF2-40B4-BE49-F238E27FC236}">
                <a16:creationId xmlns:a16="http://schemas.microsoft.com/office/drawing/2014/main" id="{BCF758D7-DB73-431C-B554-D8636AE99978}"/>
              </a:ext>
            </a:extLst>
          </p:cNvPr>
          <p:cNvSpPr txBox="1">
            <a:spLocks noChangeArrowheads="1"/>
          </p:cNvSpPr>
          <p:nvPr/>
        </p:nvSpPr>
        <p:spPr bwMode="auto">
          <a:xfrm>
            <a:off x="1720850" y="542925"/>
            <a:ext cx="8786813"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dirty="0">
              <a:sym typeface="+mn-ea"/>
            </a:endParaRPr>
          </a:p>
          <a:p>
            <a:pPr algn="ctr" eaLnBrk="1" hangingPunct="1">
              <a:lnSpc>
                <a:spcPct val="150000"/>
              </a:lnSpc>
            </a:pPr>
            <a:r>
              <a:rPr lang="it-IT" altLang="it-IT" b="1" u="sng" dirty="0">
                <a:sym typeface="+mn-ea"/>
              </a:rPr>
              <a:t>ACC Commercio Confcommercio sulle attività stagionali nei CAF (ANNO 2019)</a:t>
            </a:r>
          </a:p>
          <a:p>
            <a:pPr algn="just" eaLnBrk="1" hangingPunct="1">
              <a:lnSpc>
                <a:spcPct val="150000"/>
              </a:lnSpc>
            </a:pPr>
            <a:r>
              <a:rPr lang="it-IT" altLang="it-IT" dirty="0">
                <a:sym typeface="+mn-ea"/>
              </a:rPr>
              <a:t>In data 20 febbraio 2019 è stato siglato - tra CONFCOMMERCIO e FILCAMS CGIL, FISASCAT CISL, UILTUCS UIL - l’Accordo Nazionale sulla definizione di attività stagionale per i Centri di Assistenza Fiscale.</a:t>
            </a:r>
          </a:p>
          <a:p>
            <a:pPr algn="just" eaLnBrk="1" hangingPunct="1">
              <a:lnSpc>
                <a:spcPct val="150000"/>
              </a:lnSpc>
            </a:pPr>
            <a:r>
              <a:rPr lang="it-IT" altLang="it-IT" dirty="0">
                <a:sym typeface="+mn-ea"/>
              </a:rPr>
              <a:t>Le parti firmatarie hanno concordato che le campagne fiscali/previdenziali dettate da inderogabili disposizioni di legge, legate alla compilazione dei modelli e dichiarativi fiscali ed attività connesse, e/o eventuali nuove attività con le medesime caratteristiche, rientrino a pieno titolo tra le attività a carattere stagionale.</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6">
            <a:extLst>
              <a:ext uri="{FF2B5EF4-FFF2-40B4-BE49-F238E27FC236}">
                <a16:creationId xmlns:a16="http://schemas.microsoft.com/office/drawing/2014/main" id="{A487ECE1-D23D-4D76-9C64-FEAA6B7AA2AD}"/>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7891" name="CasellaDiTesto 5">
            <a:extLst>
              <a:ext uri="{FF2B5EF4-FFF2-40B4-BE49-F238E27FC236}">
                <a16:creationId xmlns:a16="http://schemas.microsoft.com/office/drawing/2014/main" id="{8969542F-92B9-4B53-B84F-3166DC808F69}"/>
              </a:ext>
            </a:extLst>
          </p:cNvPr>
          <p:cNvSpPr txBox="1">
            <a:spLocks noChangeArrowheads="1"/>
          </p:cNvSpPr>
          <p:nvPr/>
        </p:nvSpPr>
        <p:spPr bwMode="auto">
          <a:xfrm>
            <a:off x="1720850" y="542925"/>
            <a:ext cx="8786813"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dirty="0">
              <a:sym typeface="+mn-ea"/>
            </a:endParaRPr>
          </a:p>
          <a:p>
            <a:pPr algn="ctr" eaLnBrk="1" hangingPunct="1">
              <a:lnSpc>
                <a:spcPct val="150000"/>
              </a:lnSpc>
            </a:pPr>
            <a:r>
              <a:rPr lang="it-IT" altLang="it-IT" b="1" u="sng" dirty="0">
                <a:sym typeface="+mn-ea"/>
              </a:rPr>
              <a:t>ACC Commercio Confcommercio sulle attività stagionali nei CAF (ANNO 2019)</a:t>
            </a:r>
          </a:p>
          <a:p>
            <a:pPr algn="just" eaLnBrk="1" hangingPunct="1">
              <a:lnSpc>
                <a:spcPct val="150000"/>
              </a:lnSpc>
            </a:pPr>
            <a:r>
              <a:rPr lang="it-IT" altLang="it-IT" dirty="0">
                <a:sym typeface="+mn-ea"/>
              </a:rPr>
              <a:t>Per far fronte alle specifiche necessità dei CAAF e della loro attività si ribadisce la necessità di ricorrere alle assunzioni a tempo determinato per lo svolgimento di attività stagionali, ex Dlgs. n. 81/2015 per gli effetti di cui agli artt. 19, co. 2; 21, co. 1; 21, co. 2; 23 co. 2, lett. c), ed in deroga a quanto previsto dal CCNL del Terziario, Distribuzione e Servizi in quanto non corrispondenti alla tipicità del servizio svolto.</a:t>
            </a:r>
          </a:p>
          <a:p>
            <a:pPr algn="just" eaLnBrk="1" hangingPunct="1">
              <a:lnSpc>
                <a:spcPct val="150000"/>
              </a:lnSpc>
            </a:pPr>
            <a:r>
              <a:rPr lang="it-IT" altLang="it-IT" dirty="0">
                <a:sym typeface="+mn-ea"/>
              </a:rPr>
              <a:t>Sono, inoltre, da intendersi sospese le limitazioni quantitative, ex art. 31, commi 1 e 2, Dlgs. n. 81/2015 per le assunzioni dei lavoratori somministrati con contratto di somministrazione di lavoro a tempo determinato.</a:t>
            </a:r>
          </a:p>
          <a:p>
            <a:pPr algn="just" eaLnBrk="1" hangingPunct="1">
              <a:lnSpc>
                <a:spcPct val="150000"/>
              </a:lnSpc>
            </a:pPr>
            <a:r>
              <a:rPr lang="it-IT" altLang="it-IT" dirty="0">
                <a:sym typeface="+mn-ea"/>
              </a:rPr>
              <a:t>I lavoratori assunti a tempo determinato stagionale per lo svolgimento dei suddetti adempimenti, godranno ex art. 24, comma 3, Dlgs. n. 81/2015 del diritto di precedenza rispetto alle assunzioni per le campagne successive, purché ne segnalino la volontà per iscritto entro tre mesi dalla conclusione del rapporto di lavoro.</a:t>
            </a: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asellaDiTesto 6">
            <a:extLst>
              <a:ext uri="{FF2B5EF4-FFF2-40B4-BE49-F238E27FC236}">
                <a16:creationId xmlns:a16="http://schemas.microsoft.com/office/drawing/2014/main" id="{78954C63-2521-4D95-B0EA-2AEF18A825BA}"/>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8915" name="CasellaDiTesto 5">
            <a:extLst>
              <a:ext uri="{FF2B5EF4-FFF2-40B4-BE49-F238E27FC236}">
                <a16:creationId xmlns:a16="http://schemas.microsoft.com/office/drawing/2014/main" id="{C502C14F-4709-400F-B48E-FEAADDBCE1DD}"/>
              </a:ext>
            </a:extLst>
          </p:cNvPr>
          <p:cNvSpPr txBox="1">
            <a:spLocks noChangeArrowheads="1"/>
          </p:cNvSpPr>
          <p:nvPr/>
        </p:nvSpPr>
        <p:spPr bwMode="auto">
          <a:xfrm>
            <a:off x="1720850" y="542925"/>
            <a:ext cx="8786813"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a:sym typeface="+mn-ea"/>
            </a:endParaRPr>
          </a:p>
          <a:p>
            <a:pPr algn="ctr" eaLnBrk="1" hangingPunct="1">
              <a:lnSpc>
                <a:spcPct val="150000"/>
              </a:lnSpc>
            </a:pPr>
            <a:r>
              <a:rPr lang="it-IT" altLang="it-IT" b="1" u="sng">
                <a:sym typeface="+mn-ea"/>
              </a:rPr>
              <a:t>Turismo e Pubblici Esercizi</a:t>
            </a:r>
          </a:p>
          <a:p>
            <a:pPr algn="just" eaLnBrk="1" hangingPunct="1">
              <a:lnSpc>
                <a:spcPct val="150000"/>
              </a:lnSpc>
            </a:pPr>
            <a:r>
              <a:rPr lang="it-IT" altLang="it-IT">
                <a:sym typeface="+mn-ea"/>
              </a:rPr>
              <a:t>In data 22 febraio 2019 sono stati sottoscritti - tra Confesercenti-Assoturismo, Assohotel, Assocamping, Fiepet, Fiba, Assoviaggi e Filcams Cgil, Fisascat Cisl, Uiltucs Uil - tre accordi sulla stagionalità, di identico contenuto che integrano il CCNL Turismo Confesercenti, nelle diverse Sezioni relative agli Alberghi, alle Agenzie di Viaggio, ai Pubblici Esercizi e agli Stabilimenti Balneari.</a:t>
            </a:r>
          </a:p>
          <a:p>
            <a:pPr algn="just" eaLnBrk="1" hangingPunct="1">
              <a:lnSpc>
                <a:spcPct val="150000"/>
              </a:lnSpc>
            </a:pPr>
            <a:r>
              <a:rPr lang="it-IT" altLang="it-IT">
                <a:sym typeface="+mn-ea"/>
              </a:rPr>
              <a:t>Le intensificazioni delle attività sono riconducibili alla stagionalità: devono intendersi come tale non solo per le aziende che, nel rispetto delle disposizioni vigenti in materia, osservano nel corso dell'anno uno o più periodi di chiusura al pubblico, ma anche per le aziende ad apertura annuale.</a:t>
            </a: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asellaDiTesto 6">
            <a:extLst>
              <a:ext uri="{FF2B5EF4-FFF2-40B4-BE49-F238E27FC236}">
                <a16:creationId xmlns:a16="http://schemas.microsoft.com/office/drawing/2014/main" id="{D471C5ED-2FA8-48C0-8A9F-4BC288131E20}"/>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r>
              <a:rPr lang="it-IT" altLang="it-IT" b="1" u="sng">
                <a:solidFill>
                  <a:srgbClr val="579326"/>
                </a:solidFill>
                <a:latin typeface="LesmoreMediumCondensed"/>
              </a:rPr>
              <a:t> </a:t>
            </a:r>
          </a:p>
        </p:txBody>
      </p:sp>
      <p:sp>
        <p:nvSpPr>
          <p:cNvPr id="39939" name="CasellaDiTesto 5">
            <a:extLst>
              <a:ext uri="{FF2B5EF4-FFF2-40B4-BE49-F238E27FC236}">
                <a16:creationId xmlns:a16="http://schemas.microsoft.com/office/drawing/2014/main" id="{E5DE5902-4431-4C8A-9077-6D2FAF728737}"/>
              </a:ext>
            </a:extLst>
          </p:cNvPr>
          <p:cNvSpPr txBox="1">
            <a:spLocks noChangeArrowheads="1"/>
          </p:cNvSpPr>
          <p:nvPr/>
        </p:nvSpPr>
        <p:spPr bwMode="auto">
          <a:xfrm>
            <a:off x="1720850" y="542925"/>
            <a:ext cx="8786813"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a:sym typeface="+mn-ea"/>
            </a:endParaRPr>
          </a:p>
          <a:p>
            <a:pPr algn="ctr" eaLnBrk="1" hangingPunct="1">
              <a:lnSpc>
                <a:spcPct val="150000"/>
              </a:lnSpc>
            </a:pPr>
            <a:r>
              <a:rPr lang="it-IT" altLang="it-IT" b="1" u="sng">
                <a:sym typeface="+mn-ea"/>
              </a:rPr>
              <a:t>Turismo e Pubblici Esercizi</a:t>
            </a:r>
          </a:p>
          <a:p>
            <a:pPr algn="just" eaLnBrk="1" hangingPunct="1">
              <a:lnSpc>
                <a:spcPct val="150000"/>
              </a:lnSpc>
            </a:pPr>
            <a:r>
              <a:rPr lang="it-IT" altLang="it-IT" i="1">
                <a:sym typeface="+mn-ea"/>
              </a:rPr>
              <a:t>“Le parti convengono, nell’ambito della propria autonomia contrattuale, che rientrano nei casi di legittima apposizione di un termine alla durata del contratto di lavoro subordinato le intensificazioni dell’attività lavorativa in determinati periodi dell’anno, quali:</a:t>
            </a:r>
          </a:p>
          <a:p>
            <a:pPr algn="just" eaLnBrk="1" hangingPunct="1">
              <a:lnSpc>
                <a:spcPct val="150000"/>
              </a:lnSpc>
            </a:pPr>
            <a:r>
              <a:rPr lang="it-IT" altLang="it-IT" i="1">
                <a:sym typeface="+mn-ea"/>
              </a:rPr>
              <a:t>- periodi connessi a festività, religiose e civili, nazionali ed estere;</a:t>
            </a:r>
          </a:p>
          <a:p>
            <a:pPr algn="just" eaLnBrk="1" hangingPunct="1">
              <a:lnSpc>
                <a:spcPct val="150000"/>
              </a:lnSpc>
            </a:pPr>
            <a:r>
              <a:rPr lang="it-IT" altLang="it-IT" i="1">
                <a:sym typeface="+mn-ea"/>
              </a:rPr>
              <a:t>- periodi connessi allo svolgimento di manifestazioni;</a:t>
            </a:r>
          </a:p>
          <a:p>
            <a:pPr algn="just" eaLnBrk="1" hangingPunct="1">
              <a:lnSpc>
                <a:spcPct val="150000"/>
              </a:lnSpc>
            </a:pPr>
            <a:r>
              <a:rPr lang="it-IT" altLang="it-IT" i="1">
                <a:sym typeface="+mn-ea"/>
              </a:rPr>
              <a:t>- periodi interessati da iniziative promozionali e/o commerciali;</a:t>
            </a:r>
          </a:p>
          <a:p>
            <a:pPr algn="just" eaLnBrk="1" hangingPunct="1">
              <a:lnSpc>
                <a:spcPct val="150000"/>
              </a:lnSpc>
            </a:pPr>
            <a:r>
              <a:rPr lang="it-IT" altLang="it-IT" i="1">
                <a:sym typeface="+mn-ea"/>
              </a:rPr>
              <a:t>- periodi di intensificazione stagionale e/o ciclica dell’attività in seno ad aziende ad apertura annuale</a:t>
            </a:r>
            <a:r>
              <a:rPr lang="it-IT" altLang="it-IT">
                <a:sym typeface="+mn-ea"/>
              </a:rPr>
              <a:t>". </a:t>
            </a: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asellaDiTesto 6">
            <a:extLst>
              <a:ext uri="{FF2B5EF4-FFF2-40B4-BE49-F238E27FC236}">
                <a16:creationId xmlns:a16="http://schemas.microsoft.com/office/drawing/2014/main" id="{0CA53ED8-AEB8-4615-BD7B-E104C3CE2A8B}"/>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r>
              <a:rPr lang="it-IT" altLang="it-IT" b="1" u="sng">
                <a:solidFill>
                  <a:srgbClr val="579326"/>
                </a:solidFill>
                <a:latin typeface="LesmoreMediumCondensed"/>
              </a:rPr>
              <a:t> </a:t>
            </a:r>
          </a:p>
        </p:txBody>
      </p:sp>
      <p:sp>
        <p:nvSpPr>
          <p:cNvPr id="243714" name="CasellaDiTesto 5">
            <a:extLst>
              <a:ext uri="{FF2B5EF4-FFF2-40B4-BE49-F238E27FC236}">
                <a16:creationId xmlns:a16="http://schemas.microsoft.com/office/drawing/2014/main" id="{97CD1885-7423-4C6F-96F7-680D257AABE4}"/>
              </a:ext>
            </a:extLst>
          </p:cNvPr>
          <p:cNvSpPr txBox="1">
            <a:spLocks noChangeArrowheads="1"/>
          </p:cNvSpPr>
          <p:nvPr/>
        </p:nvSpPr>
        <p:spPr bwMode="auto">
          <a:xfrm>
            <a:off x="1160060" y="543046"/>
            <a:ext cx="10031103" cy="5909310"/>
          </a:xfrm>
          <a:prstGeom prst="rect">
            <a:avLst/>
          </a:prstGeom>
          <a:noFill/>
          <a:ln w="9525">
            <a:noFill/>
            <a:miter lim="800000"/>
          </a:ln>
        </p:spPr>
        <p:txBody>
          <a:bodyPr>
            <a:spAutoFit/>
          </a:bodyPr>
          <a:lstStyle/>
          <a:p>
            <a:pPr algn="just" fontAlgn="auto">
              <a:lnSpc>
                <a:spcPct val="150000"/>
              </a:lnSpc>
              <a:spcBef>
                <a:spcPts val="0"/>
              </a:spcBef>
              <a:spcAft>
                <a:spcPts val="0"/>
              </a:spcAft>
              <a:buFont typeface="Arial" panose="020B0604020202020204" pitchFamily="34" charset="0"/>
              <a:buNone/>
              <a:defRPr/>
            </a:pPr>
            <a:endParaRPr lang="it-IT" b="1" u="sng" dirty="0">
              <a:latin typeface="+mn-lt"/>
              <a:cs typeface="+mn-cs"/>
              <a:sym typeface="+mn-ea"/>
            </a:endParaRPr>
          </a:p>
          <a:p>
            <a:pPr algn="ctr" fontAlgn="auto">
              <a:lnSpc>
                <a:spcPct val="150000"/>
              </a:lnSpc>
              <a:spcBef>
                <a:spcPts val="0"/>
              </a:spcBef>
              <a:spcAft>
                <a:spcPts val="0"/>
              </a:spcAft>
              <a:defRPr/>
            </a:pPr>
            <a:r>
              <a:rPr lang="it-IT" b="1" u="sng" dirty="0">
                <a:latin typeface="+mn-lt"/>
                <a:cs typeface="+mn-cs"/>
                <a:sym typeface="+mn-ea"/>
              </a:rPr>
              <a:t>l'Accordo sulla stagionalità nel settore del commercio per la provincia di Roma</a:t>
            </a:r>
          </a:p>
          <a:p>
            <a:pPr algn="just" fontAlgn="auto">
              <a:lnSpc>
                <a:spcPct val="150000"/>
              </a:lnSpc>
              <a:spcBef>
                <a:spcPts val="0"/>
              </a:spcBef>
              <a:spcAft>
                <a:spcPts val="0"/>
              </a:spcAft>
              <a:defRPr/>
            </a:pPr>
            <a:r>
              <a:rPr lang="it-IT" dirty="0">
                <a:latin typeface="+mn-lt"/>
                <a:cs typeface="+mn-cs"/>
                <a:sym typeface="+mn-ea"/>
              </a:rPr>
              <a:t>Il 02 settembre 2019 è stato sottoscritto - tra </a:t>
            </a:r>
            <a:r>
              <a:rPr lang="it-IT" dirty="0" err="1">
                <a:latin typeface="+mn-lt"/>
                <a:cs typeface="+mn-cs"/>
                <a:sym typeface="+mn-ea"/>
              </a:rPr>
              <a:t>ConfCommercio</a:t>
            </a:r>
            <a:r>
              <a:rPr lang="it-IT" dirty="0">
                <a:latin typeface="+mn-lt"/>
                <a:cs typeface="+mn-cs"/>
                <a:sym typeface="+mn-ea"/>
              </a:rPr>
              <a:t> Roma e FILCAMS CGIL, FISASCAT CISL e UILTUCS - l'Accordo sulla stagionalità nel settore del commercio per la provincia di Roma.</a:t>
            </a:r>
          </a:p>
          <a:p>
            <a:pPr algn="just" fontAlgn="auto">
              <a:lnSpc>
                <a:spcPct val="150000"/>
              </a:lnSpc>
              <a:spcBef>
                <a:spcPts val="0"/>
              </a:spcBef>
              <a:spcAft>
                <a:spcPts val="0"/>
              </a:spcAft>
              <a:defRPr/>
            </a:pPr>
            <a:endParaRPr lang="it-IT" dirty="0">
              <a:latin typeface="+mn-lt"/>
              <a:cs typeface="+mn-cs"/>
              <a:sym typeface="+mn-ea"/>
            </a:endParaRPr>
          </a:p>
          <a:p>
            <a:pPr algn="just" fontAlgn="auto">
              <a:lnSpc>
                <a:spcPct val="150000"/>
              </a:lnSpc>
              <a:spcBef>
                <a:spcPts val="0"/>
              </a:spcBef>
              <a:spcAft>
                <a:spcPts val="0"/>
              </a:spcAft>
              <a:defRPr/>
            </a:pPr>
            <a:r>
              <a:rPr lang="it-IT" dirty="0">
                <a:latin typeface="+mn-lt"/>
                <a:cs typeface="+mn-cs"/>
                <a:sym typeface="+mn-ea"/>
              </a:rPr>
              <a:t>L’Accordo riconosce il carattere della stagionalità dei contratti a termine, nei seguenti periodi:</a:t>
            </a:r>
          </a:p>
          <a:p>
            <a:pPr algn="just" fontAlgn="auto">
              <a:lnSpc>
                <a:spcPct val="150000"/>
              </a:lnSpc>
              <a:spcBef>
                <a:spcPts val="0"/>
              </a:spcBef>
              <a:spcAft>
                <a:spcPts val="0"/>
              </a:spcAft>
              <a:defRPr/>
            </a:pPr>
            <a:r>
              <a:rPr lang="it-IT" dirty="0">
                <a:latin typeface="+mn-lt"/>
                <a:cs typeface="+mn-cs"/>
                <a:sym typeface="+mn-ea"/>
              </a:rPr>
              <a:t>•	dal 01 maggio al 30 settembre e tra il 01 dicembre e il 15 febbraio dell’anno successivo per le seguenti attività:</a:t>
            </a:r>
          </a:p>
          <a:p>
            <a:pPr algn="just" fontAlgn="auto">
              <a:lnSpc>
                <a:spcPct val="150000"/>
              </a:lnSpc>
              <a:spcBef>
                <a:spcPts val="0"/>
              </a:spcBef>
              <a:spcAft>
                <a:spcPts val="0"/>
              </a:spcAft>
              <a:defRPr/>
            </a:pPr>
            <a:r>
              <a:rPr lang="it-IT" dirty="0">
                <a:latin typeface="+mn-lt"/>
                <a:cs typeface="+mn-cs"/>
                <a:sym typeface="+mn-ea"/>
              </a:rPr>
              <a:t>a)	commerciali ubicate nel I e X Municipio</a:t>
            </a:r>
          </a:p>
          <a:p>
            <a:pPr algn="just" fontAlgn="auto">
              <a:lnSpc>
                <a:spcPct val="150000"/>
              </a:lnSpc>
              <a:spcBef>
                <a:spcPts val="0"/>
              </a:spcBef>
              <a:spcAft>
                <a:spcPts val="0"/>
              </a:spcAft>
              <a:defRPr/>
            </a:pPr>
            <a:r>
              <a:rPr lang="it-IT" dirty="0">
                <a:latin typeface="+mn-lt"/>
                <a:cs typeface="+mn-cs"/>
                <a:sym typeface="+mn-ea"/>
              </a:rPr>
              <a:t>b)	musei, siti archeologici e iniziative socio-culturali, artistiche e sportive,</a:t>
            </a:r>
          </a:p>
          <a:p>
            <a:pPr algn="just" fontAlgn="auto">
              <a:lnSpc>
                <a:spcPct val="150000"/>
              </a:lnSpc>
              <a:spcBef>
                <a:spcPts val="0"/>
              </a:spcBef>
              <a:spcAft>
                <a:spcPts val="0"/>
              </a:spcAft>
              <a:defRPr/>
            </a:pPr>
            <a:r>
              <a:rPr lang="it-IT" dirty="0">
                <a:latin typeface="+mn-lt"/>
                <a:cs typeface="+mn-cs"/>
                <a:sym typeface="+mn-ea"/>
              </a:rPr>
              <a:t>c)	parcheggi e autorimesse</a:t>
            </a:r>
          </a:p>
          <a:p>
            <a:pPr algn="just" fontAlgn="auto">
              <a:lnSpc>
                <a:spcPct val="150000"/>
              </a:lnSpc>
              <a:spcBef>
                <a:spcPts val="0"/>
              </a:spcBef>
              <a:spcAft>
                <a:spcPts val="0"/>
              </a:spcAft>
              <a:defRPr/>
            </a:pPr>
            <a:r>
              <a:rPr lang="it-IT" dirty="0">
                <a:latin typeface="+mn-lt"/>
                <a:cs typeface="+mn-cs"/>
                <a:sym typeface="+mn-ea"/>
              </a:rPr>
              <a:t>d)	noleggio di veicoli a motore e non</a:t>
            </a:r>
          </a:p>
          <a:p>
            <a:pPr marL="342900" indent="-342900" algn="just" fontAlgn="auto">
              <a:lnSpc>
                <a:spcPct val="150000"/>
              </a:lnSpc>
              <a:spcBef>
                <a:spcPts val="0"/>
              </a:spcBef>
              <a:spcAft>
                <a:spcPts val="0"/>
              </a:spcAft>
              <a:buFontTx/>
              <a:buAutoNum type="alphaLcParenR" startAt="5"/>
              <a:defRPr/>
            </a:pPr>
            <a:r>
              <a:rPr lang="it-IT" dirty="0">
                <a:latin typeface="+mn-lt"/>
                <a:cs typeface="+mn-cs"/>
                <a:sym typeface="+mn-ea"/>
              </a:rPr>
              <a:t>servizi di bus turistici </a:t>
            </a:r>
          </a:p>
          <a:p>
            <a:pPr lvl="8" algn="just" defTabSz="457200">
              <a:lnSpc>
                <a:spcPct val="150000"/>
              </a:lnSpc>
              <a:defRPr/>
            </a:pPr>
            <a:r>
              <a:rPr lang="it-IT" dirty="0">
                <a:latin typeface="+mn-lt"/>
                <a:cs typeface="+mn-cs"/>
                <a:sym typeface="+mn-ea"/>
              </a:rPr>
              <a:t>(segue…) </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6">
            <a:extLst>
              <a:ext uri="{FF2B5EF4-FFF2-40B4-BE49-F238E27FC236}">
                <a16:creationId xmlns:a16="http://schemas.microsoft.com/office/drawing/2014/main" id="{1CC01471-2D16-4407-856E-2B693CACC269}"/>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r>
              <a:rPr lang="it-IT" altLang="it-IT" b="1" u="sng">
                <a:solidFill>
                  <a:srgbClr val="579326"/>
                </a:solidFill>
                <a:latin typeface="LesmoreMediumCondensed"/>
              </a:rPr>
              <a:t> </a:t>
            </a:r>
          </a:p>
        </p:txBody>
      </p:sp>
      <p:sp>
        <p:nvSpPr>
          <p:cNvPr id="41987" name="CasellaDiTesto 5">
            <a:extLst>
              <a:ext uri="{FF2B5EF4-FFF2-40B4-BE49-F238E27FC236}">
                <a16:creationId xmlns:a16="http://schemas.microsoft.com/office/drawing/2014/main" id="{9FFE5899-411E-461C-80D5-B5087B3E0577}"/>
              </a:ext>
            </a:extLst>
          </p:cNvPr>
          <p:cNvSpPr txBox="1">
            <a:spLocks noChangeArrowheads="1"/>
          </p:cNvSpPr>
          <p:nvPr/>
        </p:nvSpPr>
        <p:spPr bwMode="auto">
          <a:xfrm>
            <a:off x="1160463" y="542925"/>
            <a:ext cx="10031412"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a:sym typeface="+mn-ea"/>
            </a:endParaRPr>
          </a:p>
          <a:p>
            <a:pPr algn="ctr" eaLnBrk="1" hangingPunct="1">
              <a:lnSpc>
                <a:spcPct val="150000"/>
              </a:lnSpc>
            </a:pPr>
            <a:r>
              <a:rPr lang="it-IT" altLang="it-IT" b="1" u="sng">
                <a:sym typeface="+mn-ea"/>
              </a:rPr>
              <a:t>l'Accordo sulla stagionalità nel settore del commercio per la provincia di Roma</a:t>
            </a:r>
          </a:p>
          <a:p>
            <a:pPr algn="just" eaLnBrk="1" hangingPunct="1">
              <a:lnSpc>
                <a:spcPct val="150000"/>
              </a:lnSpc>
            </a:pPr>
            <a:endParaRPr lang="it-IT" altLang="it-IT" i="1">
              <a:sym typeface="+mn-ea"/>
            </a:endParaRPr>
          </a:p>
          <a:p>
            <a:pPr algn="just" eaLnBrk="1" hangingPunct="1">
              <a:lnSpc>
                <a:spcPct val="150000"/>
              </a:lnSpc>
            </a:pPr>
            <a:r>
              <a:rPr lang="it-IT" altLang="it-IT">
                <a:sym typeface="+mn-ea"/>
              </a:rPr>
              <a:t>L’Accordo riconosce il carattere della stagionalità dei contratti a termine, nei seguenti periodi:</a:t>
            </a:r>
          </a:p>
          <a:p>
            <a:pPr algn="just" eaLnBrk="1" hangingPunct="1">
              <a:lnSpc>
                <a:spcPct val="150000"/>
              </a:lnSpc>
            </a:pPr>
            <a:r>
              <a:rPr lang="it-IT" altLang="it-IT">
                <a:sym typeface="+mn-ea"/>
              </a:rPr>
              <a:t>•	dal 01 luglio al 15 agosto e dal 01 dicembre al 15 febbraio dell’anno successivo per le attività commerciali ubicate anche all’interno di centri commerciali o outlet;</a:t>
            </a:r>
          </a:p>
          <a:p>
            <a:pPr algn="just" eaLnBrk="1" hangingPunct="1">
              <a:lnSpc>
                <a:spcPct val="150000"/>
              </a:lnSpc>
            </a:pPr>
            <a:r>
              <a:rPr lang="it-IT" altLang="it-IT">
                <a:sym typeface="+mn-ea"/>
              </a:rPr>
              <a:t>•	dal 01 dicembre al 15 febbraio dell’anno successivo per i negozi di giocattoli.</a:t>
            </a:r>
          </a:p>
          <a:p>
            <a:pPr algn="just" eaLnBrk="1" hangingPunct="1">
              <a:lnSpc>
                <a:spcPct val="150000"/>
              </a:lnSpc>
            </a:pPr>
            <a:endParaRPr lang="it-IT" altLang="it-IT">
              <a:sym typeface="+mn-ea"/>
            </a:endParaRPr>
          </a:p>
          <a:p>
            <a:pPr algn="just" eaLnBrk="1" hangingPunct="1">
              <a:lnSpc>
                <a:spcPct val="150000"/>
              </a:lnSpc>
            </a:pPr>
            <a:r>
              <a:rPr lang="it-IT" altLang="it-IT">
                <a:sym typeface="+mn-ea"/>
              </a:rPr>
              <a:t>L’accordo si applica alle imprese associate a Confcommercio Roma e che applicano e rispettano integralmente sia la parte economica/normativa che la parte obbligatoria del CCNL per i dipendenti da aziende del Terziario della Distribuzione e dei Servizi (e che non utilizzano contratti di lavoro intermittente nei suddetti periodi).</a:t>
            </a:r>
          </a:p>
          <a:p>
            <a:pPr algn="just" eaLnBrk="1" hangingPunct="1">
              <a:lnSpc>
                <a:spcPct val="150000"/>
              </a:lnSpc>
            </a:pPr>
            <a:endParaRPr lang="it-IT" altLang="it-IT">
              <a:sym typeface="+mn-ea"/>
            </a:endParaRP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6">
            <a:extLst>
              <a:ext uri="{FF2B5EF4-FFF2-40B4-BE49-F238E27FC236}">
                <a16:creationId xmlns:a16="http://schemas.microsoft.com/office/drawing/2014/main" id="{7DAC1782-664C-4275-90B6-9572DC23C16C}"/>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r>
              <a:rPr lang="it-IT" altLang="it-IT" b="1" u="sng">
                <a:solidFill>
                  <a:srgbClr val="579326"/>
                </a:solidFill>
                <a:latin typeface="LesmoreMediumCondensed"/>
              </a:rPr>
              <a:t> </a:t>
            </a:r>
          </a:p>
        </p:txBody>
      </p:sp>
      <p:sp>
        <p:nvSpPr>
          <p:cNvPr id="43011" name="CasellaDiTesto 5">
            <a:extLst>
              <a:ext uri="{FF2B5EF4-FFF2-40B4-BE49-F238E27FC236}">
                <a16:creationId xmlns:a16="http://schemas.microsoft.com/office/drawing/2014/main" id="{41B9E9B4-E029-4B5A-B0E5-8D535C7F4979}"/>
              </a:ext>
            </a:extLst>
          </p:cNvPr>
          <p:cNvSpPr txBox="1">
            <a:spLocks noChangeArrowheads="1"/>
          </p:cNvSpPr>
          <p:nvPr/>
        </p:nvSpPr>
        <p:spPr bwMode="auto">
          <a:xfrm>
            <a:off x="1160463" y="542925"/>
            <a:ext cx="10031412"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a:sym typeface="+mn-ea"/>
            </a:endParaRPr>
          </a:p>
          <a:p>
            <a:pPr algn="ctr" eaLnBrk="1" hangingPunct="1">
              <a:lnSpc>
                <a:spcPct val="150000"/>
              </a:lnSpc>
            </a:pPr>
            <a:r>
              <a:rPr lang="it-IT" altLang="it-IT" b="1" u="sng">
                <a:sym typeface="+mn-ea"/>
              </a:rPr>
              <a:t>l'Accordo sulla stagionalità nel settore del commercio per la provincia di Modena</a:t>
            </a:r>
          </a:p>
          <a:p>
            <a:pPr algn="just" eaLnBrk="1" hangingPunct="1">
              <a:lnSpc>
                <a:spcPct val="150000"/>
              </a:lnSpc>
            </a:pPr>
            <a:endParaRPr lang="it-IT" altLang="it-IT" i="1">
              <a:sym typeface="+mn-ea"/>
            </a:endParaRPr>
          </a:p>
          <a:p>
            <a:pPr algn="just" eaLnBrk="1" hangingPunct="1">
              <a:lnSpc>
                <a:spcPct val="150000"/>
              </a:lnSpc>
            </a:pPr>
            <a:r>
              <a:rPr lang="it-IT" altLang="it-IT">
                <a:sym typeface="+mn-ea"/>
              </a:rPr>
              <a:t>In data 4 dicembre 2019 è stato siglato - tra Confesercenti Modena, Filcams Cgil, Fisascat Cisl e</a:t>
            </a:r>
          </a:p>
          <a:p>
            <a:pPr algn="just" eaLnBrk="1" hangingPunct="1">
              <a:lnSpc>
                <a:spcPct val="150000"/>
              </a:lnSpc>
            </a:pPr>
            <a:r>
              <a:rPr lang="it-IT" altLang="it-IT">
                <a:sym typeface="+mn-ea"/>
              </a:rPr>
              <a:t>Uiltucs Uil - un accordo che consente di assumere lavoratori a tempo determinato in particolari</a:t>
            </a:r>
          </a:p>
          <a:p>
            <a:pPr algn="just" eaLnBrk="1" hangingPunct="1">
              <a:lnSpc>
                <a:spcPct val="150000"/>
              </a:lnSpc>
            </a:pPr>
            <a:r>
              <a:rPr lang="it-IT" altLang="it-IT">
                <a:sym typeface="+mn-ea"/>
              </a:rPr>
              <a:t>periodi dell’anno, andando in deroga rispetto alle modifiche introdotte dal cd. decreto dignita al</a:t>
            </a:r>
          </a:p>
          <a:p>
            <a:pPr algn="just" eaLnBrk="1" hangingPunct="1">
              <a:lnSpc>
                <a:spcPct val="150000"/>
              </a:lnSpc>
            </a:pPr>
            <a:r>
              <a:rPr lang="it-IT" altLang="it-IT">
                <a:sym typeface="+mn-ea"/>
              </a:rPr>
              <a:t>regime del contratto a tempo determinato.</a:t>
            </a:r>
          </a:p>
          <a:p>
            <a:pPr algn="just" eaLnBrk="1" hangingPunct="1">
              <a:lnSpc>
                <a:spcPct val="150000"/>
              </a:lnSpc>
            </a:pPr>
            <a:endParaRPr lang="it-IT" altLang="it-IT">
              <a:sym typeface="+mn-ea"/>
            </a:endParaRPr>
          </a:p>
          <a:p>
            <a:pPr algn="just" eaLnBrk="1" hangingPunct="1">
              <a:lnSpc>
                <a:spcPct val="150000"/>
              </a:lnSpc>
            </a:pPr>
            <a:r>
              <a:rPr lang="it-IT" altLang="it-IT">
                <a:sym typeface="+mn-ea"/>
              </a:rPr>
              <a:t>L’accordo individuate come località a prevalente vocazione turistica i territori dei Comuni di:</a:t>
            </a:r>
          </a:p>
          <a:p>
            <a:pPr algn="just" eaLnBrk="1" hangingPunct="1">
              <a:lnSpc>
                <a:spcPct val="150000"/>
              </a:lnSpc>
            </a:pPr>
            <a:r>
              <a:rPr lang="it-IT" altLang="it-IT">
                <a:sym typeface="+mn-ea"/>
              </a:rPr>
              <a:t>Modena, Maranello, Formigine, Fanano, Sestola, Montecreto, Riolunato, Pievepelago, Fiumalbo,</a:t>
            </a:r>
          </a:p>
          <a:p>
            <a:pPr algn="just" eaLnBrk="1" hangingPunct="1">
              <a:lnSpc>
                <a:spcPct val="150000"/>
              </a:lnSpc>
            </a:pPr>
            <a:r>
              <a:rPr lang="it-IT" altLang="it-IT">
                <a:sym typeface="+mn-ea"/>
              </a:rPr>
              <a:t>Lama Mocogno, Frassinoro, Pavullo.</a:t>
            </a: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asellaDiTesto 6">
            <a:extLst>
              <a:ext uri="{FF2B5EF4-FFF2-40B4-BE49-F238E27FC236}">
                <a16:creationId xmlns:a16="http://schemas.microsoft.com/office/drawing/2014/main" id="{1E75E8E0-E16A-4F3F-B099-B035A111DA8E}"/>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r>
              <a:rPr lang="it-IT" altLang="it-IT" b="1" u="sng">
                <a:solidFill>
                  <a:srgbClr val="579326"/>
                </a:solidFill>
                <a:latin typeface="LesmoreMediumCondensed"/>
              </a:rPr>
              <a:t> </a:t>
            </a:r>
          </a:p>
        </p:txBody>
      </p:sp>
      <p:sp>
        <p:nvSpPr>
          <p:cNvPr id="44035" name="CasellaDiTesto 5">
            <a:extLst>
              <a:ext uri="{FF2B5EF4-FFF2-40B4-BE49-F238E27FC236}">
                <a16:creationId xmlns:a16="http://schemas.microsoft.com/office/drawing/2014/main" id="{73395175-F736-432D-9E12-F0639771B937}"/>
              </a:ext>
            </a:extLst>
          </p:cNvPr>
          <p:cNvSpPr txBox="1">
            <a:spLocks noChangeArrowheads="1"/>
          </p:cNvSpPr>
          <p:nvPr/>
        </p:nvSpPr>
        <p:spPr bwMode="auto">
          <a:xfrm>
            <a:off x="1160463" y="542925"/>
            <a:ext cx="10031412"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a:sym typeface="+mn-ea"/>
            </a:endParaRPr>
          </a:p>
          <a:p>
            <a:pPr algn="ctr" eaLnBrk="1" hangingPunct="1">
              <a:lnSpc>
                <a:spcPct val="150000"/>
              </a:lnSpc>
            </a:pPr>
            <a:r>
              <a:rPr lang="it-IT" altLang="it-IT" b="1" u="sng">
                <a:sym typeface="+mn-ea"/>
              </a:rPr>
              <a:t>l'Accordo sulla stagionalità nel settore del commercio per la provincia di Modena</a:t>
            </a:r>
          </a:p>
          <a:p>
            <a:pPr algn="just" eaLnBrk="1" hangingPunct="1">
              <a:lnSpc>
                <a:spcPct val="150000"/>
              </a:lnSpc>
            </a:pPr>
            <a:endParaRPr lang="it-IT" altLang="it-IT" i="1">
              <a:sym typeface="+mn-ea"/>
            </a:endParaRPr>
          </a:p>
          <a:p>
            <a:pPr algn="just" eaLnBrk="1" hangingPunct="1">
              <a:lnSpc>
                <a:spcPct val="150000"/>
              </a:lnSpc>
            </a:pPr>
            <a:r>
              <a:rPr lang="it-IT" altLang="it-IT">
                <a:sym typeface="+mn-ea"/>
              </a:rPr>
              <a:t>Sono, invece, ritenuti periodi di effettiva stagionalità:</a:t>
            </a:r>
          </a:p>
          <a:p>
            <a:pPr algn="just" eaLnBrk="1" hangingPunct="1">
              <a:lnSpc>
                <a:spcPct val="150000"/>
              </a:lnSpc>
            </a:pPr>
            <a:r>
              <a:rPr lang="it-IT" altLang="it-IT">
                <a:sym typeface="+mn-ea"/>
              </a:rPr>
              <a:t>• 04 dicembre 2019 – 31 gennaio 2020;</a:t>
            </a:r>
          </a:p>
          <a:p>
            <a:pPr algn="just" eaLnBrk="1" hangingPunct="1">
              <a:lnSpc>
                <a:spcPct val="150000"/>
              </a:lnSpc>
            </a:pPr>
            <a:r>
              <a:rPr lang="it-IT" altLang="it-IT">
                <a:sym typeface="+mn-ea"/>
              </a:rPr>
              <a:t>• 01 aprile 2020 – 30 settembre 2020;</a:t>
            </a:r>
          </a:p>
          <a:p>
            <a:pPr algn="just" eaLnBrk="1" hangingPunct="1">
              <a:lnSpc>
                <a:spcPct val="150000"/>
              </a:lnSpc>
            </a:pPr>
            <a:r>
              <a:rPr lang="it-IT" altLang="it-IT">
                <a:sym typeface="+mn-ea"/>
              </a:rPr>
              <a:t>• 01 dicembre 2020 – 31 gennaio 2021;</a:t>
            </a:r>
          </a:p>
          <a:p>
            <a:pPr algn="just" eaLnBrk="1" hangingPunct="1">
              <a:lnSpc>
                <a:spcPct val="150000"/>
              </a:lnSpc>
            </a:pPr>
            <a:r>
              <a:rPr lang="it-IT" altLang="it-IT">
                <a:sym typeface="+mn-ea"/>
              </a:rPr>
              <a:t>• 01 aprile 2021 – 30 settembre 2021;</a:t>
            </a:r>
          </a:p>
          <a:p>
            <a:pPr algn="just" eaLnBrk="1" hangingPunct="1">
              <a:lnSpc>
                <a:spcPct val="150000"/>
              </a:lnSpc>
            </a:pPr>
            <a:r>
              <a:rPr lang="it-IT" altLang="it-IT">
                <a:sym typeface="+mn-ea"/>
              </a:rPr>
              <a:t>• 01 dicembre 2021 – 31 dicembre 2022.</a:t>
            </a:r>
          </a:p>
          <a:p>
            <a:pPr algn="just" eaLnBrk="1" hangingPunct="1">
              <a:lnSpc>
                <a:spcPct val="150000"/>
              </a:lnSpc>
            </a:pPr>
            <a:endParaRPr lang="it-IT" altLang="it-IT">
              <a:sym typeface="+mn-ea"/>
            </a:endParaRPr>
          </a:p>
          <a:p>
            <a:pPr algn="just" eaLnBrk="1" hangingPunct="1">
              <a:lnSpc>
                <a:spcPct val="150000"/>
              </a:lnSpc>
            </a:pPr>
            <a:r>
              <a:rPr lang="it-IT" altLang="it-IT">
                <a:sym typeface="+mn-ea"/>
              </a:rPr>
              <a:t>L’Accordo potrà essere applicato esclusivamente alle aziende che rientrano nella sfera di</a:t>
            </a:r>
          </a:p>
          <a:p>
            <a:pPr algn="just" eaLnBrk="1" hangingPunct="1">
              <a:lnSpc>
                <a:spcPct val="150000"/>
              </a:lnSpc>
            </a:pPr>
            <a:r>
              <a:rPr lang="it-IT" altLang="it-IT">
                <a:sym typeface="+mn-ea"/>
              </a:rPr>
              <a:t>applicazione del CCNL Terziario Distribuzione e Servizi stipulato da Confesercenti con Filcams –</a:t>
            </a:r>
          </a:p>
          <a:p>
            <a:pPr algn="just" eaLnBrk="1" hangingPunct="1">
              <a:lnSpc>
                <a:spcPct val="150000"/>
              </a:lnSpc>
            </a:pPr>
            <a:r>
              <a:rPr lang="it-IT" altLang="it-IT">
                <a:sym typeface="+mn-ea"/>
              </a:rPr>
              <a:t>Cgil, Fisascat – Cisl e Uiltucs Uil, comprese quelle aziende che hanno periodi di inattività durante</a:t>
            </a:r>
          </a:p>
          <a:p>
            <a:pPr algn="just" eaLnBrk="1" hangingPunct="1">
              <a:lnSpc>
                <a:spcPct val="150000"/>
              </a:lnSpc>
            </a:pPr>
            <a:r>
              <a:rPr lang="it-IT" altLang="it-IT">
                <a:sym typeface="+mn-ea"/>
              </a:rPr>
              <a:t>l’anno.</a:t>
            </a: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6">
            <a:extLst>
              <a:ext uri="{FF2B5EF4-FFF2-40B4-BE49-F238E27FC236}">
                <a16:creationId xmlns:a16="http://schemas.microsoft.com/office/drawing/2014/main" id="{A487ECE1-D23D-4D76-9C64-FEAA6B7AA2AD}"/>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7891" name="CasellaDiTesto 5">
            <a:extLst>
              <a:ext uri="{FF2B5EF4-FFF2-40B4-BE49-F238E27FC236}">
                <a16:creationId xmlns:a16="http://schemas.microsoft.com/office/drawing/2014/main" id="{8969542F-92B9-4B53-B84F-3166DC808F69}"/>
              </a:ext>
            </a:extLst>
          </p:cNvPr>
          <p:cNvSpPr txBox="1">
            <a:spLocks noChangeArrowheads="1"/>
          </p:cNvSpPr>
          <p:nvPr/>
        </p:nvSpPr>
        <p:spPr bwMode="auto">
          <a:xfrm>
            <a:off x="871538" y="542925"/>
            <a:ext cx="10515600" cy="586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dirty="0">
              <a:sym typeface="+mn-ea"/>
            </a:endParaRPr>
          </a:p>
          <a:p>
            <a:pPr algn="ctr" eaLnBrk="1" hangingPunct="1">
              <a:lnSpc>
                <a:spcPct val="150000"/>
              </a:lnSpc>
            </a:pPr>
            <a:r>
              <a:rPr lang="it-IT" altLang="it-IT" b="1" u="sng" dirty="0">
                <a:sym typeface="+mn-ea"/>
              </a:rPr>
              <a:t>ACC Commercio Confcommercio sulle attività stagionali nei CAF (ANNO 2022)</a:t>
            </a:r>
          </a:p>
          <a:p>
            <a:pPr algn="just" eaLnBrk="1" hangingPunct="1">
              <a:lnSpc>
                <a:spcPct val="150000"/>
              </a:lnSpc>
            </a:pPr>
            <a:r>
              <a:rPr lang="it-IT" altLang="it-IT" dirty="0">
                <a:sym typeface="+mn-ea"/>
              </a:rPr>
              <a:t>In data 09 giugno 2022 è stato siglato – tra CONFCOMMERCIO IMPRESE PER L'ITALIA e FILCAMS CGIL, FISASCAT CISL e UILTUCS UIL - il verbale d'accordo sull’attività dei CAF nel periodo 01 gennaio-30 settembre di ogni anno.</a:t>
            </a:r>
          </a:p>
          <a:p>
            <a:pPr algn="just" eaLnBrk="1" hangingPunct="1">
              <a:lnSpc>
                <a:spcPct val="150000"/>
              </a:lnSpc>
            </a:pPr>
            <a:r>
              <a:rPr lang="it-IT" altLang="it-IT" dirty="0">
                <a:sym typeface="+mn-ea"/>
              </a:rPr>
              <a:t>Le Parti hanno concordato:</a:t>
            </a:r>
          </a:p>
          <a:p>
            <a:pPr algn="just" eaLnBrk="1" hangingPunct="1">
              <a:lnSpc>
                <a:spcPct val="150000"/>
              </a:lnSpc>
            </a:pPr>
            <a:r>
              <a:rPr lang="it-IT" altLang="it-IT" dirty="0">
                <a:sym typeface="+mn-ea"/>
              </a:rPr>
              <a:t>1) che, le attività di assistenza fiscale svolte dai CAF nel periodo intercorrente dal 1° gennaio al 30 settembre di ogni anno rientrino a pieno titolo nella definizione di attività stagionale;</a:t>
            </a:r>
          </a:p>
          <a:p>
            <a:pPr algn="just" eaLnBrk="1" hangingPunct="1">
              <a:lnSpc>
                <a:spcPct val="150000"/>
              </a:lnSpc>
            </a:pPr>
            <a:r>
              <a:rPr lang="it-IT" altLang="it-IT" dirty="0">
                <a:sym typeface="+mn-ea"/>
              </a:rPr>
              <a:t>2) per far fronte alle specifiche necessità nell'ambito delle attività connesse alla campagna fiscale, che i CAF possano ricorrere ad assunzioni a tempo determinato per lo svolgimento di attività stagionali, così come previsto dal Dlgs n. 81/2015, ed in deroga a quanto previsto dal CCNL Terziario, Distribuzione e Servizi, in quanto non corrispondenti alla tipicità del servizio svolto;</a:t>
            </a:r>
          </a:p>
          <a:p>
            <a:pPr algn="just" eaLnBrk="1" hangingPunct="1">
              <a:lnSpc>
                <a:spcPct val="150000"/>
              </a:lnSpc>
            </a:pPr>
            <a:r>
              <a:rPr lang="it-IT" altLang="it-IT" dirty="0">
                <a:sym typeface="+mn-ea"/>
              </a:rPr>
              <a:t>3) per le motivazioni suesposte, che sono da intendersi sospese le limitazioni quantitative di cui ai commi 1 e 2 dell'art. 31 del Dlgs n. 81/2015 - come modificato dalla L n. 96/2018 - per le assunzioni dei lavoratori somministrati con contratto di somministrazione di lavoro a tempo determinato; </a:t>
            </a:r>
          </a:p>
        </p:txBody>
      </p:sp>
    </p:spTree>
    <p:extLst>
      <p:ext uri="{BB962C8B-B14F-4D97-AF65-F5344CB8AC3E}">
        <p14:creationId xmlns:p14="http://schemas.microsoft.com/office/powerpoint/2010/main" val="152917222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6">
            <a:extLst>
              <a:ext uri="{FF2B5EF4-FFF2-40B4-BE49-F238E27FC236}">
                <a16:creationId xmlns:a16="http://schemas.microsoft.com/office/drawing/2014/main" id="{A487ECE1-D23D-4D76-9C64-FEAA6B7AA2AD}"/>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7891" name="CasellaDiTesto 5">
            <a:extLst>
              <a:ext uri="{FF2B5EF4-FFF2-40B4-BE49-F238E27FC236}">
                <a16:creationId xmlns:a16="http://schemas.microsoft.com/office/drawing/2014/main" id="{8969542F-92B9-4B53-B84F-3166DC808F69}"/>
              </a:ext>
            </a:extLst>
          </p:cNvPr>
          <p:cNvSpPr txBox="1">
            <a:spLocks noChangeArrowheads="1"/>
          </p:cNvSpPr>
          <p:nvPr/>
        </p:nvSpPr>
        <p:spPr bwMode="auto">
          <a:xfrm>
            <a:off x="871538" y="542925"/>
            <a:ext cx="10515600" cy="5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dirty="0">
              <a:sym typeface="+mn-ea"/>
            </a:endParaRPr>
          </a:p>
          <a:p>
            <a:pPr algn="ctr" eaLnBrk="1" hangingPunct="1">
              <a:lnSpc>
                <a:spcPct val="150000"/>
              </a:lnSpc>
            </a:pPr>
            <a:r>
              <a:rPr lang="it-IT" altLang="it-IT" b="1" u="sng" dirty="0">
                <a:sym typeface="+mn-ea"/>
              </a:rPr>
              <a:t>ACC Commercio Confcommercio sulle attività stagionali nei CAF (ANNO 2022)</a:t>
            </a:r>
          </a:p>
          <a:p>
            <a:pPr algn="just" eaLnBrk="1" hangingPunct="1">
              <a:lnSpc>
                <a:spcPct val="150000"/>
              </a:lnSpc>
            </a:pPr>
            <a:r>
              <a:rPr lang="it-IT" altLang="it-IT" dirty="0">
                <a:sym typeface="+mn-ea"/>
              </a:rPr>
              <a:t>4) che i lavoratori assunti a tempo determinato stagionale per lo svolgimento degli adempimenti sopra citati, godranno ai sensi dell'art. 24 comma 3, Dlgs n. 81/2015 del diritto di precedenza rispetto alle assunzioni per le campagne successive, purché ne segnalino la volontà per iscritto entro tre mesi dalla conclusione del rapporto di lavoro.</a:t>
            </a:r>
          </a:p>
          <a:p>
            <a:pPr algn="just" eaLnBrk="1" hangingPunct="1">
              <a:lnSpc>
                <a:spcPct val="150000"/>
              </a:lnSpc>
            </a:pPr>
            <a:endParaRPr lang="it-IT" altLang="it-IT" dirty="0">
              <a:sym typeface="+mn-ea"/>
            </a:endParaRPr>
          </a:p>
          <a:p>
            <a:pPr algn="just" eaLnBrk="1" hangingPunct="1">
              <a:lnSpc>
                <a:spcPct val="150000"/>
              </a:lnSpc>
            </a:pPr>
            <a:r>
              <a:rPr lang="it-IT" altLang="it-IT" dirty="0">
                <a:sym typeface="+mn-ea"/>
              </a:rPr>
              <a:t>Tali disposizioni troveranno applicazione sino al 30 settembre di ogni anno e per ciò che non è stato espressamente previsto troveranno comunque applicazione le disposizioni di legge e di contratto.</a:t>
            </a:r>
          </a:p>
          <a:p>
            <a:pPr algn="just" eaLnBrk="1" hangingPunct="1">
              <a:lnSpc>
                <a:spcPct val="150000"/>
              </a:lnSpc>
            </a:pPr>
            <a:r>
              <a:rPr lang="it-IT" altLang="it-IT" dirty="0">
                <a:sym typeface="+mn-ea"/>
              </a:rPr>
              <a:t>Il presente accordo avrà vigenza su tutto il territorio nazionale. Eventuali accordi di secondo livello in materia di stagionalità potranno riguardare la definizione dei criteri relativi al diritto di precedenza e/o prevedere l'estensione per il mese di dicembre dei contenuti del presente accordo.</a:t>
            </a:r>
          </a:p>
          <a:p>
            <a:pPr algn="just" eaLnBrk="1" hangingPunct="1">
              <a:lnSpc>
                <a:spcPct val="150000"/>
              </a:lnSpc>
            </a:pPr>
            <a:endParaRPr lang="it-IT" altLang="it-IT" dirty="0">
              <a:sym typeface="+mn-ea"/>
            </a:endParaRPr>
          </a:p>
        </p:txBody>
      </p:sp>
    </p:spTree>
    <p:extLst>
      <p:ext uri="{BB962C8B-B14F-4D97-AF65-F5344CB8AC3E}">
        <p14:creationId xmlns:p14="http://schemas.microsoft.com/office/powerpoint/2010/main" val="212230042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6">
            <a:extLst>
              <a:ext uri="{FF2B5EF4-FFF2-40B4-BE49-F238E27FC236}">
                <a16:creationId xmlns:a16="http://schemas.microsoft.com/office/drawing/2014/main" id="{A487ECE1-D23D-4D76-9C64-FEAA6B7AA2AD}"/>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7891" name="CasellaDiTesto 5">
            <a:extLst>
              <a:ext uri="{FF2B5EF4-FFF2-40B4-BE49-F238E27FC236}">
                <a16:creationId xmlns:a16="http://schemas.microsoft.com/office/drawing/2014/main" id="{8969542F-92B9-4B53-B84F-3166DC808F69}"/>
              </a:ext>
            </a:extLst>
          </p:cNvPr>
          <p:cNvSpPr txBox="1">
            <a:spLocks noChangeArrowheads="1"/>
          </p:cNvSpPr>
          <p:nvPr/>
        </p:nvSpPr>
        <p:spPr bwMode="auto">
          <a:xfrm>
            <a:off x="871538" y="542925"/>
            <a:ext cx="10515600" cy="5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150000"/>
              </a:lnSpc>
              <a:buFont typeface="Arial" panose="020B0604020202020204" pitchFamily="34" charset="0"/>
              <a:buNone/>
            </a:pPr>
            <a:endParaRPr lang="it-IT" altLang="it-IT" b="1" u="sng" dirty="0">
              <a:sym typeface="+mn-ea"/>
            </a:endParaRPr>
          </a:p>
          <a:p>
            <a:pPr algn="ctr" eaLnBrk="1" hangingPunct="1">
              <a:lnSpc>
                <a:spcPct val="150000"/>
              </a:lnSpc>
            </a:pPr>
            <a:r>
              <a:rPr lang="it-IT" altLang="it-IT" b="1" u="sng" dirty="0">
                <a:sym typeface="+mn-ea"/>
              </a:rPr>
              <a:t>ACC Scuole Private Laiche – </a:t>
            </a:r>
            <a:r>
              <a:rPr lang="it-IT" altLang="it-IT" b="1" u="sng" dirty="0" err="1">
                <a:sym typeface="+mn-ea"/>
              </a:rPr>
              <a:t>Aninsei</a:t>
            </a:r>
            <a:r>
              <a:rPr lang="it-IT" altLang="it-IT" b="1" u="sng" dirty="0">
                <a:sym typeface="+mn-ea"/>
              </a:rPr>
              <a:t> (ANNO 2022)</a:t>
            </a:r>
          </a:p>
          <a:p>
            <a:pPr algn="just" eaLnBrk="1" hangingPunct="1">
              <a:lnSpc>
                <a:spcPct val="150000"/>
              </a:lnSpc>
            </a:pPr>
            <a:r>
              <a:rPr lang="it-IT" altLang="it-IT" dirty="0">
                <a:sym typeface="+mn-ea"/>
              </a:rPr>
              <a:t>In data 13 giugno 2022 è stato siglato – tra ANINSEI e CISL SCUOLA, UIL SCUOLA RUA, SNALS CONFSAL - l’accordo in materia di contratti determinati relativi a docenti non abilitati.</a:t>
            </a:r>
          </a:p>
          <a:p>
            <a:pPr algn="just" eaLnBrk="1" hangingPunct="1">
              <a:lnSpc>
                <a:spcPct val="150000"/>
              </a:lnSpc>
            </a:pPr>
            <a:r>
              <a:rPr lang="it-IT" altLang="it-IT" dirty="0">
                <a:sym typeface="+mn-ea"/>
              </a:rPr>
              <a:t>Le Parti – derogando alle disposizioni ex Dlgs. n. 81/2015 - hanno concordato che:</a:t>
            </a:r>
          </a:p>
          <a:p>
            <a:pPr marL="342900" indent="-342900" algn="just" eaLnBrk="1" hangingPunct="1">
              <a:lnSpc>
                <a:spcPct val="150000"/>
              </a:lnSpc>
              <a:buAutoNum type="arabicParenR"/>
            </a:pPr>
            <a:r>
              <a:rPr lang="it-IT" altLang="it-IT" dirty="0">
                <a:sym typeface="+mn-ea"/>
              </a:rPr>
              <a:t>il rapporto a tempo determinato del personale docente non abilitato, comprensivo delle proroghe e/o dei rinnovi del contratto originario, potrà avere una durata massima di 84 mesi finalizzati all'espletamento e al superamento delle procedure abilitanti. Tali contratti a tempo determinato sono stipulati in funzione delle reali esigenze delle singole scuole (tali contratti sono stipulati per dare temporanea soluzione al problema del mantenimento dei livelli occupazionali del personale docente non abilitato); </a:t>
            </a:r>
          </a:p>
          <a:p>
            <a:pPr marL="342900" indent="-342900" algn="just" eaLnBrk="1" hangingPunct="1">
              <a:lnSpc>
                <a:spcPct val="150000"/>
              </a:lnSpc>
              <a:buAutoNum type="arabicParenR"/>
            </a:pPr>
            <a:r>
              <a:rPr lang="it-IT" altLang="it-IT" dirty="0">
                <a:sym typeface="+mn-ea"/>
              </a:rPr>
              <a:t>superati i </a:t>
            </a:r>
            <a:r>
              <a:rPr lang="it-IT" altLang="it-IT">
                <a:sym typeface="+mn-ea"/>
              </a:rPr>
              <a:t>primi 36 </a:t>
            </a:r>
            <a:r>
              <a:rPr lang="it-IT" altLang="it-IT" dirty="0">
                <a:sym typeface="+mn-ea"/>
              </a:rPr>
              <a:t>mesi, ogni successivo contratto a tempo determinato stipulato in deroga si trasforma in contratto a tempo indeterminato al momento dell'effettivo completamento e superamento del percorso di abilitazione.</a:t>
            </a:r>
          </a:p>
        </p:txBody>
      </p:sp>
    </p:spTree>
    <p:extLst>
      <p:ext uri="{BB962C8B-B14F-4D97-AF65-F5344CB8AC3E}">
        <p14:creationId xmlns:p14="http://schemas.microsoft.com/office/powerpoint/2010/main" val="175432020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6">
            <a:extLst>
              <a:ext uri="{FF2B5EF4-FFF2-40B4-BE49-F238E27FC236}">
                <a16:creationId xmlns:a16="http://schemas.microsoft.com/office/drawing/2014/main" id="{A487ECE1-D23D-4D76-9C64-FEAA6B7AA2AD}"/>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7891" name="CasellaDiTesto 5">
            <a:extLst>
              <a:ext uri="{FF2B5EF4-FFF2-40B4-BE49-F238E27FC236}">
                <a16:creationId xmlns:a16="http://schemas.microsoft.com/office/drawing/2014/main" id="{8969542F-92B9-4B53-B84F-3166DC808F69}"/>
              </a:ext>
            </a:extLst>
          </p:cNvPr>
          <p:cNvSpPr txBox="1">
            <a:spLocks noChangeArrowheads="1"/>
          </p:cNvSpPr>
          <p:nvPr/>
        </p:nvSpPr>
        <p:spPr bwMode="auto">
          <a:xfrm>
            <a:off x="871538" y="542925"/>
            <a:ext cx="10515600" cy="5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b="1" u="sng" dirty="0">
                <a:sym typeface="+mn-ea"/>
              </a:rPr>
              <a:t>Disciplinati i contratti a tempo determinato nelle località turistiche toscane nel Terziario Confesercenti </a:t>
            </a:r>
          </a:p>
          <a:p>
            <a:pPr algn="ctr" eaLnBrk="1" hangingPunct="1">
              <a:lnSpc>
                <a:spcPct val="150000"/>
              </a:lnSpc>
            </a:pPr>
            <a:endParaRPr lang="it-IT" altLang="it-IT" dirty="0">
              <a:sym typeface="+mn-ea"/>
            </a:endParaRPr>
          </a:p>
          <a:p>
            <a:pPr algn="just" eaLnBrk="1" hangingPunct="1">
              <a:lnSpc>
                <a:spcPct val="150000"/>
              </a:lnSpc>
            </a:pPr>
            <a:r>
              <a:rPr lang="it-IT" altLang="it-IT" dirty="0">
                <a:sym typeface="+mn-ea"/>
              </a:rPr>
              <a:t>In relazione ai contratti di lavoro a tempo determinato stipulati dai datori di lavoro che applicano il CCNL del Terziario, Distribuzione e Servizi, sottoscritto da Confesercenti, Filcams-Cgil, Fisascat-Cisl e </a:t>
            </a:r>
            <a:r>
              <a:rPr lang="it-IT" altLang="it-IT" dirty="0" err="1">
                <a:sym typeface="+mn-ea"/>
              </a:rPr>
              <a:t>Uiltucs</a:t>
            </a:r>
            <a:r>
              <a:rPr lang="it-IT" altLang="it-IT" dirty="0">
                <a:sym typeface="+mn-ea"/>
              </a:rPr>
              <a:t>-Uil - che, pur non esercitando attività di carattere stagionale, necessitano di gestire picchi di lavoro riconducibili a ragioni di stagionalità, si individuano come località a prevalente vocazione turistica: il territorio della Regione Toscana.</a:t>
            </a:r>
          </a:p>
          <a:p>
            <a:pPr algn="just" eaLnBrk="1" hangingPunct="1">
              <a:lnSpc>
                <a:spcPct val="150000"/>
              </a:lnSpc>
            </a:pPr>
            <a:r>
              <a:rPr lang="it-IT" altLang="it-IT" dirty="0">
                <a:sym typeface="+mn-ea"/>
              </a:rPr>
              <a:t>Periodi di "lunga stagionalità": dal mese di aprile al 30 ottobre di ogni anno. </a:t>
            </a:r>
          </a:p>
          <a:p>
            <a:pPr algn="just" eaLnBrk="1" hangingPunct="1">
              <a:lnSpc>
                <a:spcPct val="150000"/>
              </a:lnSpc>
            </a:pPr>
            <a:r>
              <a:rPr lang="it-IT" altLang="it-IT" dirty="0">
                <a:sym typeface="+mn-ea"/>
              </a:rPr>
              <a:t>Durante il periodo delle festività natalizie (dal 15 novembre al 15 gennaio) potranno essere conclusi contratti stagionali che dovranno prevedere una durata contrattuale che in ogni caso non potrà mai essere inferiore a 16 giorni lavorativi.</a:t>
            </a:r>
          </a:p>
          <a:p>
            <a:pPr algn="just" eaLnBrk="1" hangingPunct="1">
              <a:lnSpc>
                <a:spcPct val="150000"/>
              </a:lnSpc>
            </a:pPr>
            <a:r>
              <a:rPr lang="it-IT" altLang="it-IT" dirty="0">
                <a:sym typeface="+mn-ea"/>
              </a:rPr>
              <a:t>Durante le fasce di "lunga stagionalità" dovrà prevedere un minimo di almeno due mesi contrattuali. </a:t>
            </a:r>
          </a:p>
          <a:p>
            <a:pPr algn="just" eaLnBrk="1" hangingPunct="1">
              <a:lnSpc>
                <a:spcPct val="150000"/>
              </a:lnSpc>
            </a:pPr>
            <a:r>
              <a:rPr lang="it-IT" altLang="it-IT" dirty="0">
                <a:sym typeface="+mn-ea"/>
              </a:rPr>
              <a:t>I lavoratori assunti in base al presente articolo si considerano stagionali a tutti gli effetti di legge e potranno prestare la loro opera esclusivamente nei territori indicati nello specifico allegato al suddetto accordo.  </a:t>
            </a:r>
          </a:p>
        </p:txBody>
      </p:sp>
    </p:spTree>
    <p:extLst>
      <p:ext uri="{BB962C8B-B14F-4D97-AF65-F5344CB8AC3E}">
        <p14:creationId xmlns:p14="http://schemas.microsoft.com/office/powerpoint/2010/main" val="318037249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6">
            <a:extLst>
              <a:ext uri="{FF2B5EF4-FFF2-40B4-BE49-F238E27FC236}">
                <a16:creationId xmlns:a16="http://schemas.microsoft.com/office/drawing/2014/main" id="{A487ECE1-D23D-4D76-9C64-FEAA6B7AA2AD}"/>
              </a:ext>
            </a:extLst>
          </p:cNvPr>
          <p:cNvSpPr txBox="1">
            <a:spLocks noChangeArrowheads="1"/>
          </p:cNvSpPr>
          <p:nvPr/>
        </p:nvSpPr>
        <p:spPr bwMode="auto">
          <a:xfrm>
            <a:off x="1938338" y="138113"/>
            <a:ext cx="8569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a:solidFill>
                  <a:srgbClr val="579326"/>
                </a:solidFill>
                <a:latin typeface="LesmoreMediumCondensed"/>
                <a:sym typeface="+mn-ea"/>
              </a:rPr>
              <a:t>“Nuovo” contratto a termine: il ruolo della contrattazione collettiva</a:t>
            </a:r>
            <a:endParaRPr lang="it-IT" altLang="it-IT" b="1" u="sng">
              <a:solidFill>
                <a:srgbClr val="579326"/>
              </a:solidFill>
              <a:latin typeface="LesmoreMediumCondensed"/>
            </a:endParaRPr>
          </a:p>
        </p:txBody>
      </p:sp>
      <p:sp>
        <p:nvSpPr>
          <p:cNvPr id="37891" name="CasellaDiTesto 5">
            <a:extLst>
              <a:ext uri="{FF2B5EF4-FFF2-40B4-BE49-F238E27FC236}">
                <a16:creationId xmlns:a16="http://schemas.microsoft.com/office/drawing/2014/main" id="{8969542F-92B9-4B53-B84F-3166DC808F69}"/>
              </a:ext>
            </a:extLst>
          </p:cNvPr>
          <p:cNvSpPr txBox="1">
            <a:spLocks noChangeArrowheads="1"/>
          </p:cNvSpPr>
          <p:nvPr/>
        </p:nvSpPr>
        <p:spPr bwMode="auto">
          <a:xfrm>
            <a:off x="871538" y="542925"/>
            <a:ext cx="10515600" cy="586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b="1" u="sng" dirty="0">
                <a:sym typeface="+mn-ea"/>
              </a:rPr>
              <a:t>Disciplinati i contratti a tempo determinato nelle località turistiche toscane nel Terziario Confesercenti </a:t>
            </a:r>
          </a:p>
          <a:p>
            <a:pPr algn="just" eaLnBrk="1" hangingPunct="1">
              <a:lnSpc>
                <a:spcPct val="150000"/>
              </a:lnSpc>
            </a:pPr>
            <a:r>
              <a:rPr lang="it-IT" altLang="it-IT" dirty="0">
                <a:sym typeface="+mn-ea"/>
              </a:rPr>
              <a:t>I periodi di stagionalità sono i seguenti:</a:t>
            </a:r>
          </a:p>
          <a:p>
            <a:pPr algn="just" eaLnBrk="1" hangingPunct="1">
              <a:lnSpc>
                <a:spcPct val="150000"/>
              </a:lnSpc>
            </a:pPr>
            <a:r>
              <a:rPr lang="it-IT" altLang="it-IT" dirty="0">
                <a:sym typeface="+mn-ea"/>
              </a:rPr>
              <a:t>- per le destinazioni MARINE, dal mese di aprile al mese di ottobre;</a:t>
            </a:r>
          </a:p>
          <a:p>
            <a:pPr algn="just" eaLnBrk="1" hangingPunct="1">
              <a:lnSpc>
                <a:spcPct val="150000"/>
              </a:lnSpc>
            </a:pPr>
            <a:r>
              <a:rPr lang="it-IT" altLang="it-IT" dirty="0">
                <a:sym typeface="+mn-ea"/>
              </a:rPr>
              <a:t>- per le destinazioni MONTANE, dal mese di aprile al mese di settembre - dal 15 novembre al 15 gennaio;</a:t>
            </a:r>
          </a:p>
          <a:p>
            <a:pPr algn="just" eaLnBrk="1" hangingPunct="1">
              <a:lnSpc>
                <a:spcPct val="150000"/>
              </a:lnSpc>
            </a:pPr>
            <a:r>
              <a:rPr lang="it-IT" altLang="it-IT" dirty="0">
                <a:sym typeface="+mn-ea"/>
              </a:rPr>
              <a:t>- per le destinazioni di PROSSIMITA’, dal mese di aprile al mese di settembre - dal 15 novembre al 15 gennaio.</a:t>
            </a:r>
          </a:p>
          <a:p>
            <a:pPr algn="just" eaLnBrk="1" hangingPunct="1">
              <a:lnSpc>
                <a:spcPct val="150000"/>
              </a:lnSpc>
            </a:pPr>
            <a:r>
              <a:rPr lang="it-IT" altLang="it-IT" dirty="0">
                <a:sym typeface="+mn-ea"/>
              </a:rPr>
              <a:t>I lavoratori che nell’esecuzione di uno o più contratti di lavoro a tempo determinato presso la stessa azienda, hanno prestato attività lavorativa per un periodo superiore a sei mesi oltre ad avere diritto di precedenza nelle assunzioni a tempo indeterminato effettuate dal datore di lavoro, avranno altresì diritto di precedenza nelle assunzioni a tempo determinato sempre con riferimento alla mansione già espletata in esecuzione del rapporto a </a:t>
            </a:r>
            <a:r>
              <a:rPr lang="it-IT" altLang="it-IT">
                <a:sym typeface="+mn-ea"/>
              </a:rPr>
              <a:t>termine. Quale </a:t>
            </a:r>
            <a:r>
              <a:rPr lang="it-IT" altLang="it-IT" dirty="0">
                <a:sym typeface="+mn-ea"/>
              </a:rPr>
              <a:t>condizione di miglior favore, i lavoratori assunti a tempo determinato per lo svolgimento di attività stagionali oltre ad aver diritto di precedenza rispetto a nuove assunzioni a tempo determinato da parte dello stesso datore di lavoro per le medesime attività stagionali, avranno altresì diritto di precedenza nelle assunzioni a tempo indeterminato.</a:t>
            </a:r>
          </a:p>
          <a:p>
            <a:pPr algn="just" eaLnBrk="1" hangingPunct="1">
              <a:lnSpc>
                <a:spcPct val="150000"/>
              </a:lnSpc>
            </a:pPr>
            <a:r>
              <a:rPr lang="it-IT" altLang="it-IT" dirty="0">
                <a:sym typeface="+mn-ea"/>
              </a:rPr>
              <a:t>Tale diritto si estingue una volta trascorso un anno dalla data di cessazione del rapporto.</a:t>
            </a:r>
          </a:p>
        </p:txBody>
      </p:sp>
    </p:spTree>
    <p:extLst>
      <p:ext uri="{BB962C8B-B14F-4D97-AF65-F5344CB8AC3E}">
        <p14:creationId xmlns:p14="http://schemas.microsoft.com/office/powerpoint/2010/main" val="163526168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6">
            <a:extLst>
              <a:ext uri="{FF2B5EF4-FFF2-40B4-BE49-F238E27FC236}">
                <a16:creationId xmlns:a16="http://schemas.microsoft.com/office/drawing/2014/main" id="{A487ECE1-D23D-4D76-9C64-FEAA6B7AA2AD}"/>
              </a:ext>
            </a:extLst>
          </p:cNvPr>
          <p:cNvSpPr txBox="1">
            <a:spLocks noChangeArrowheads="1"/>
          </p:cNvSpPr>
          <p:nvPr/>
        </p:nvSpPr>
        <p:spPr bwMode="auto">
          <a:xfrm>
            <a:off x="1938338" y="138113"/>
            <a:ext cx="8569325"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spcAft>
                <a:spcPct val="35000"/>
              </a:spcAft>
            </a:pPr>
            <a:r>
              <a:rPr lang="it-IT" altLang="it-IT" b="1" u="sng" dirty="0">
                <a:solidFill>
                  <a:srgbClr val="579326"/>
                </a:solidFill>
                <a:latin typeface="LesmoreMediumCondensed"/>
                <a:sym typeface="+mn-ea"/>
              </a:rPr>
              <a:t>Attività stagionali: l’intervento della Cassazione</a:t>
            </a:r>
            <a:endParaRPr lang="it-IT" altLang="it-IT" b="1" u="sng" dirty="0">
              <a:solidFill>
                <a:srgbClr val="579326"/>
              </a:solidFill>
              <a:latin typeface="LesmoreMediumCondensed"/>
            </a:endParaRPr>
          </a:p>
        </p:txBody>
      </p:sp>
      <p:sp>
        <p:nvSpPr>
          <p:cNvPr id="37891" name="CasellaDiTesto 5">
            <a:extLst>
              <a:ext uri="{FF2B5EF4-FFF2-40B4-BE49-F238E27FC236}">
                <a16:creationId xmlns:a16="http://schemas.microsoft.com/office/drawing/2014/main" id="{8969542F-92B9-4B53-B84F-3166DC808F69}"/>
              </a:ext>
            </a:extLst>
          </p:cNvPr>
          <p:cNvSpPr txBox="1">
            <a:spLocks noChangeArrowheads="1"/>
          </p:cNvSpPr>
          <p:nvPr/>
        </p:nvSpPr>
        <p:spPr bwMode="auto">
          <a:xfrm>
            <a:off x="871538" y="542925"/>
            <a:ext cx="10515600" cy="2957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b="1" u="sng" dirty="0">
                <a:sym typeface="+mn-ea"/>
              </a:rPr>
              <a:t> </a:t>
            </a:r>
            <a:r>
              <a:rPr lang="it-IT" altLang="it-IT" dirty="0">
                <a:sym typeface="+mn-ea"/>
              </a:rPr>
              <a:t>.</a:t>
            </a:r>
          </a:p>
          <a:p>
            <a:pPr algn="just" eaLnBrk="1" hangingPunct="1">
              <a:lnSpc>
                <a:spcPct val="150000"/>
              </a:lnSpc>
            </a:pPr>
            <a:r>
              <a:rPr lang="it-IT" altLang="it-IT" dirty="0">
                <a:sym typeface="+mn-ea"/>
              </a:rPr>
              <a:t>La Cassazione - con sentenza del 04 aprile 2023, n. 9243 - ha precisato che rientrano nel concetto di attività stagionale solo quelle attività preordinate e organizzate per un limitato periodo stagionale.</a:t>
            </a:r>
          </a:p>
          <a:p>
            <a:pPr algn="just" eaLnBrk="1" hangingPunct="1">
              <a:lnSpc>
                <a:spcPct val="150000"/>
              </a:lnSpc>
            </a:pPr>
            <a:r>
              <a:rPr lang="it-IT" altLang="it-IT" dirty="0">
                <a:sym typeface="+mn-ea"/>
              </a:rPr>
              <a:t>Sono da ritenersi escluse quelle realtà aziendali che raggiungono in una determinata stagione picchi di produttività, dovuti ad esigenze di mercato; queste ultime sono ricomprese nella diversa nozione delle c.d. punte di stagionalità.</a:t>
            </a:r>
          </a:p>
          <a:p>
            <a:pPr algn="just" eaLnBrk="1" hangingPunct="1">
              <a:lnSpc>
                <a:spcPct val="150000"/>
              </a:lnSpc>
            </a:pPr>
            <a:r>
              <a:rPr lang="it-IT" altLang="it-IT" dirty="0">
                <a:sym typeface="+mn-ea"/>
              </a:rPr>
              <a:t>Le attività stagionali devono essere specificatamente elencate dalla contrattazione collettiva.</a:t>
            </a:r>
          </a:p>
        </p:txBody>
      </p:sp>
    </p:spTree>
    <p:extLst>
      <p:ext uri="{BB962C8B-B14F-4D97-AF65-F5344CB8AC3E}">
        <p14:creationId xmlns:p14="http://schemas.microsoft.com/office/powerpoint/2010/main" val="201313891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asellaDiTesto 5">
            <a:extLst>
              <a:ext uri="{FF2B5EF4-FFF2-40B4-BE49-F238E27FC236}">
                <a16:creationId xmlns:a16="http://schemas.microsoft.com/office/drawing/2014/main" id="{7612B35A-4335-49DD-A1A6-1A0D4DACDD31}"/>
              </a:ext>
            </a:extLst>
          </p:cNvPr>
          <p:cNvSpPr txBox="1">
            <a:spLocks noChangeArrowheads="1"/>
          </p:cNvSpPr>
          <p:nvPr/>
        </p:nvSpPr>
        <p:spPr bwMode="auto">
          <a:xfrm>
            <a:off x="2239963" y="1557338"/>
            <a:ext cx="806926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150000"/>
              </a:lnSpc>
            </a:pPr>
            <a:r>
              <a:rPr lang="it-IT" altLang="it-IT" sz="2100"/>
              <a:t>  </a:t>
            </a:r>
            <a:r>
              <a:rPr lang="it-IT" altLang="it-IT" sz="4400"/>
              <a:t>  </a:t>
            </a:r>
            <a:r>
              <a:rPr lang="it-IT" altLang="it-IT" sz="4400" b="1" u="sng">
                <a:sym typeface="+mn-ea"/>
              </a:rPr>
              <a:t>Incentivi alle assunzioni: i principi generali</a:t>
            </a:r>
            <a:endParaRPr lang="it-IT" altLang="it-IT" sz="4400"/>
          </a:p>
          <a:p>
            <a:pPr algn="just" eaLnBrk="1" hangingPunct="1">
              <a:lnSpc>
                <a:spcPct val="150000"/>
              </a:lnSpc>
            </a:pPr>
            <a:endParaRPr lang="it-IT" altLang="it-IT" sz="4400"/>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olo 1">
            <a:extLst>
              <a:ext uri="{FF2B5EF4-FFF2-40B4-BE49-F238E27FC236}">
                <a16:creationId xmlns:a16="http://schemas.microsoft.com/office/drawing/2014/main" id="{7DF58DC1-A8DE-4724-BC7C-64848CDC6513}"/>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46083" name="Segnaposto contenuto 2">
            <a:extLst>
              <a:ext uri="{FF2B5EF4-FFF2-40B4-BE49-F238E27FC236}">
                <a16:creationId xmlns:a16="http://schemas.microsoft.com/office/drawing/2014/main" id="{04C3739F-6771-4EDF-B86A-9ABD305B4B23}"/>
              </a:ext>
            </a:extLst>
          </p:cNvPr>
          <p:cNvSpPr>
            <a:spLocks noGrp="1"/>
          </p:cNvSpPr>
          <p:nvPr>
            <p:ph idx="4294967295"/>
          </p:nvPr>
        </p:nvSpPr>
        <p:spPr>
          <a:xfrm>
            <a:off x="928468" y="868363"/>
            <a:ext cx="9833317" cy="5318125"/>
          </a:xfrm>
        </p:spPr>
        <p:txBody>
          <a:bodyPr>
            <a:normAutofit lnSpcReduction="10000"/>
          </a:bodyPr>
          <a:lstStyle/>
          <a:p>
            <a:pPr algn="ctr">
              <a:buFont typeface="Arial" panose="020B0604020202020204" pitchFamily="34" charset="0"/>
              <a:buNone/>
            </a:pPr>
            <a:r>
              <a:rPr lang="it-IT" altLang="it-IT" sz="1600" b="1" u="sng" dirty="0"/>
              <a:t>I PRINCIPI GENERALI DI FRUIZIONE DEGLI INCENTIVI, EX ART. 31, DLGS. N. 150/2015</a:t>
            </a:r>
          </a:p>
          <a:p>
            <a:pPr algn="ctr">
              <a:buFont typeface="Arial" panose="020B0604020202020204" pitchFamily="34" charset="0"/>
              <a:buNone/>
            </a:pPr>
            <a:endParaRPr lang="it-IT" altLang="it-IT" sz="1600" b="1" u="sng" dirty="0"/>
          </a:p>
          <a:p>
            <a:pPr algn="just">
              <a:buFont typeface="Arial" panose="020B0604020202020204" pitchFamily="34" charset="0"/>
              <a:buNone/>
            </a:pPr>
            <a:r>
              <a:rPr lang="it-IT" altLang="it-IT" sz="2000" i="1" dirty="0">
                <a:latin typeface="Arial" panose="020B0604020202020204" pitchFamily="34" charset="0"/>
              </a:rPr>
              <a:t>	1. Al fine di garantire un'omogenea applicazione degli incentivi si definiscono i seguenti principi: </a:t>
            </a:r>
          </a:p>
          <a:p>
            <a:pPr marL="457200" indent="-457200" algn="just">
              <a:buFont typeface="Arial" panose="020B0604020202020204" pitchFamily="34" charset="0"/>
              <a:buAutoNum type="alphaLcParenR"/>
            </a:pPr>
            <a:r>
              <a:rPr lang="it-IT" altLang="it-IT" sz="2000" i="1" dirty="0">
                <a:latin typeface="Arial" panose="020B0604020202020204" pitchFamily="34" charset="0"/>
              </a:rPr>
              <a:t>gli  incentivi  non  spettano  se  l'assunzione   costituisce attuazione di un obbligo preesistente, stabilito da norme di legge  o della contrattazione collettiva, anche nel caso in cui il  lavoratore avente diritto all'assunzione viene utilizzato mediante contratto  di somministrazione; </a:t>
            </a:r>
          </a:p>
          <a:p>
            <a:pPr marL="0" indent="0" algn="just">
              <a:buNone/>
            </a:pPr>
            <a:endParaRPr lang="it-IT" altLang="it-IT" sz="2000" b="1" i="1" dirty="0">
              <a:latin typeface="Arial" panose="020B0604020202020204" pitchFamily="34" charset="0"/>
            </a:endParaRPr>
          </a:p>
          <a:p>
            <a:pPr marL="0" indent="0" algn="just">
              <a:buNone/>
            </a:pPr>
            <a:r>
              <a:rPr lang="it-IT" altLang="it-IT" sz="2000" b="1" i="1" dirty="0">
                <a:latin typeface="Arial" panose="020B0604020202020204" pitchFamily="34" charset="0"/>
              </a:rPr>
              <a:t>La norma punta a tutelare:</a:t>
            </a:r>
          </a:p>
          <a:p>
            <a:pPr algn="just"/>
            <a:r>
              <a:rPr lang="it-IT" altLang="it-IT" sz="2000" b="1" i="1" dirty="0">
                <a:latin typeface="Arial" panose="020B0604020202020204" pitchFamily="34" charset="0"/>
              </a:rPr>
              <a:t>Lavoratori licenziati per GMO, ex art. 15, legge n. 264/1949</a:t>
            </a:r>
          </a:p>
          <a:p>
            <a:pPr algn="just"/>
            <a:r>
              <a:rPr lang="it-IT" altLang="it-IT" sz="2000" b="1" i="1" dirty="0">
                <a:latin typeface="Arial" panose="020B0604020202020204" pitchFamily="34" charset="0"/>
              </a:rPr>
              <a:t>Lavoratori oggetto di passaggio societario, ex art. 47, c. 6, legge n. 428/1990</a:t>
            </a:r>
          </a:p>
          <a:p>
            <a:pPr algn="just"/>
            <a:r>
              <a:rPr lang="it-IT" altLang="it-IT" sz="2000" b="1" i="1" dirty="0">
                <a:latin typeface="Arial" panose="020B0604020202020204" pitchFamily="34" charset="0"/>
              </a:rPr>
              <a:t>Lavoratori assunti con contratto a termine, verso l’assunzione a tempo indeterminato, ex art. 24, Dlgs. n. 81/2015</a:t>
            </a:r>
          </a:p>
          <a:p>
            <a:pPr algn="just"/>
            <a:r>
              <a:rPr lang="it-IT" altLang="it-IT" sz="2000" b="1" i="1" dirty="0">
                <a:latin typeface="Arial" panose="020B0604020202020204" pitchFamily="34" charset="0"/>
              </a:rPr>
              <a:t>Lavoratori assunti con contratto a termine stagionale, ex art. 24, Dlgs. n. 81/2015</a:t>
            </a:r>
          </a:p>
          <a:p>
            <a:pPr algn="just">
              <a:buFont typeface="Arial" panose="020B0604020202020204" pitchFamily="34" charset="0"/>
              <a:buNone/>
            </a:pPr>
            <a:endParaRPr lang="it-IT" altLang="it-IT" sz="2000" dirty="0">
              <a:latin typeface="Arial" panose="020B0604020202020204" pitchFamily="34" charset="0"/>
            </a:endParaRPr>
          </a:p>
        </p:txBody>
      </p:sp>
      <p:sp>
        <p:nvSpPr>
          <p:cNvPr id="46084" name="Segnaposto numero diapositiva 4">
            <a:extLst>
              <a:ext uri="{FF2B5EF4-FFF2-40B4-BE49-F238E27FC236}">
                <a16:creationId xmlns:a16="http://schemas.microsoft.com/office/drawing/2014/main" id="{D4BF9049-EA38-4249-9234-D297C6F72BDA}"/>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6D1F7AAA-C528-49C3-AEC0-C470DADA4AB1}" type="slidenum">
              <a:rPr lang="it-IT" altLang="it-IT" sz="1200">
                <a:solidFill>
                  <a:srgbClr val="FFFFFF"/>
                </a:solidFill>
              </a:rPr>
              <a:pPr algn="r" eaLnBrk="1" hangingPunct="1"/>
              <a:t>56</a:t>
            </a:fld>
            <a:endParaRPr lang="it-IT" altLang="it-IT" sz="120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olo 1">
            <a:extLst>
              <a:ext uri="{FF2B5EF4-FFF2-40B4-BE49-F238E27FC236}">
                <a16:creationId xmlns:a16="http://schemas.microsoft.com/office/drawing/2014/main" id="{83D88476-1DD8-47BC-ADFC-F60F142201A4}"/>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47107" name="Segnaposto contenuto 2">
            <a:extLst>
              <a:ext uri="{FF2B5EF4-FFF2-40B4-BE49-F238E27FC236}">
                <a16:creationId xmlns:a16="http://schemas.microsoft.com/office/drawing/2014/main" id="{09809BE8-B8B2-49A1-AD2B-28C70AA3F5DB}"/>
              </a:ext>
            </a:extLst>
          </p:cNvPr>
          <p:cNvSpPr>
            <a:spLocks noGrp="1"/>
          </p:cNvSpPr>
          <p:nvPr>
            <p:ph idx="4294967295"/>
          </p:nvPr>
        </p:nvSpPr>
        <p:spPr>
          <a:xfrm>
            <a:off x="590843" y="868363"/>
            <a:ext cx="9923170" cy="5318125"/>
          </a:xfrm>
        </p:spPr>
        <p:txBody>
          <a:bodyPr/>
          <a:lstStyle/>
          <a:p>
            <a:pPr algn="ctr">
              <a:buFont typeface="Arial" panose="020B0604020202020204" pitchFamily="34" charset="0"/>
              <a:buNone/>
            </a:pPr>
            <a:r>
              <a:rPr lang="it-IT" altLang="it-IT" sz="1600" b="1" u="sng" dirty="0">
                <a:sym typeface="+mn-ea"/>
              </a:rPr>
              <a:t>Il cd. obbligo preesistente all’assunzione: alcuni esempi</a:t>
            </a:r>
          </a:p>
          <a:p>
            <a:pPr algn="ctr">
              <a:buFont typeface="Arial" panose="020B0604020202020204" pitchFamily="34" charset="0"/>
              <a:buNone/>
            </a:pPr>
            <a:endParaRPr lang="it-IT" altLang="it-IT" sz="1600" b="1" u="sng" dirty="0"/>
          </a:p>
          <a:p>
            <a:pPr algn="ctr">
              <a:buFont typeface="Arial" panose="020B0604020202020204" pitchFamily="34" charset="0"/>
              <a:buNone/>
            </a:pPr>
            <a:r>
              <a:rPr lang="it-IT" altLang="it-IT" sz="2000" i="1" dirty="0">
                <a:latin typeface="Arial" panose="020B0604020202020204" pitchFamily="34" charset="0"/>
              </a:rPr>
              <a:t>	</a:t>
            </a:r>
            <a:r>
              <a:rPr lang="it-IT" altLang="it-IT" sz="2000" u="sng" dirty="0">
                <a:latin typeface="Leelawadee UI" panose="020B0502040204020203" pitchFamily="34" charset="-34"/>
                <a:sym typeface="+mn-ea"/>
              </a:rPr>
              <a:t>Diritto di precedenza, ex art. 15, L. n. 264/1949</a:t>
            </a:r>
          </a:p>
          <a:p>
            <a:pPr algn="ctr">
              <a:buFont typeface="Arial" panose="020B0604020202020204" pitchFamily="34" charset="0"/>
              <a:buNone/>
            </a:pPr>
            <a:endParaRPr lang="it-IT" altLang="it-IT" sz="2000" u="sng" dirty="0">
              <a:latin typeface="Leelawadee UI" panose="020B0502040204020203" pitchFamily="34" charset="-34"/>
              <a:ea typeface="Calibri" panose="020F0502020204030204" pitchFamily="34" charset="0"/>
              <a:cs typeface="Times New Roman" panose="02020603050405020304" pitchFamily="18" charset="0"/>
              <a:sym typeface="+mn-ea"/>
            </a:endParaRPr>
          </a:p>
          <a:p>
            <a:pPr algn="just">
              <a:buFont typeface="Arial" panose="020B0604020202020204" pitchFamily="34" charset="0"/>
              <a:buNone/>
            </a:pPr>
            <a:endParaRPr lang="it-IT" altLang="it-IT" sz="2000" u="sng" dirty="0">
              <a:latin typeface="Leelawadee UI" panose="020B0502040204020203" pitchFamily="34" charset="-34"/>
              <a:ea typeface="Calibri" panose="020F0502020204030204" pitchFamily="34" charset="0"/>
              <a:cs typeface="Times New Roman" panose="02020603050405020304" pitchFamily="18" charset="0"/>
              <a:sym typeface="+mn-ea"/>
            </a:endParaRPr>
          </a:p>
          <a:p>
            <a:pPr algn="just">
              <a:buFont typeface="Arial" panose="020B0604020202020204" pitchFamily="34" charset="0"/>
              <a:buNone/>
            </a:pPr>
            <a:r>
              <a:rPr lang="it-IT" altLang="it-IT" sz="2000" i="1" dirty="0">
                <a:latin typeface="Arial" panose="020B0604020202020204" pitchFamily="34" charset="0"/>
              </a:rPr>
              <a:t>   </a:t>
            </a:r>
            <a:r>
              <a:rPr lang="it-IT" altLang="it-IT" sz="2000" dirty="0">
                <a:latin typeface="Leelawadee UI" panose="020B0502040204020203" pitchFamily="34" charset="-34"/>
              </a:rPr>
              <a:t>  </a:t>
            </a:r>
            <a:r>
              <a:rPr lang="it-IT" altLang="it-IT" sz="2000" dirty="0">
                <a:latin typeface="Leelawadee UI" panose="020B0502040204020203" pitchFamily="34" charset="-34"/>
                <a:sym typeface="+mn-ea"/>
              </a:rPr>
              <a:t>Diritto di precedenza nelle assunzioni (a tempo determinato e indeterminato) in favore dell’ex dipendente a tempo indeterminato, che sia stato oggetto – negli ultimi sei mesi – di licenziamento GMO determinato da ragioni inerenti all'attività produttiva, all'organizzazione del lavoro e al regolare funzionamento di essa o di licenziamento collettivo per riduzione di personale</a:t>
            </a:r>
            <a:endParaRPr lang="it-IT" altLang="it-IT" sz="2000" b="1" dirty="0">
              <a:latin typeface="Arial" panose="020B0604020202020204" pitchFamily="34" charset="0"/>
              <a:sym typeface="+mn-ea"/>
            </a:endParaRPr>
          </a:p>
          <a:p>
            <a:pPr algn="just">
              <a:buFont typeface="Arial" panose="020B0604020202020204" pitchFamily="34" charset="0"/>
              <a:buNone/>
            </a:pPr>
            <a:endParaRPr lang="it-IT" altLang="it-IT" sz="2000" i="1" dirty="0">
              <a:latin typeface="Arial" panose="020B0604020202020204" pitchFamily="34" charset="0"/>
            </a:endParaRPr>
          </a:p>
        </p:txBody>
      </p:sp>
      <p:sp>
        <p:nvSpPr>
          <p:cNvPr id="47108" name="Segnaposto numero diapositiva 4">
            <a:extLst>
              <a:ext uri="{FF2B5EF4-FFF2-40B4-BE49-F238E27FC236}">
                <a16:creationId xmlns:a16="http://schemas.microsoft.com/office/drawing/2014/main" id="{43921FAA-BC01-4C1C-8BB7-CEDE4C8711F1}"/>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A6E49B4-9535-473E-A22F-32F93714FD98}" type="slidenum">
              <a:rPr lang="it-IT" altLang="it-IT" sz="1200">
                <a:solidFill>
                  <a:srgbClr val="FFFFFF"/>
                </a:solidFill>
              </a:rPr>
              <a:pPr algn="r" eaLnBrk="1" hangingPunct="1"/>
              <a:t>57</a:t>
            </a:fld>
            <a:endParaRPr lang="it-IT" altLang="it-IT" sz="120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olo 1">
            <a:extLst>
              <a:ext uri="{FF2B5EF4-FFF2-40B4-BE49-F238E27FC236}">
                <a16:creationId xmlns:a16="http://schemas.microsoft.com/office/drawing/2014/main" id="{0EB62670-F42E-4576-A2B2-AB523E85B0E3}"/>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DFCE4474-647D-44F4-80D8-E634FEA6C76E}"/>
              </a:ext>
            </a:extLst>
          </p:cNvPr>
          <p:cNvSpPr>
            <a:spLocks noGrp="1"/>
          </p:cNvSpPr>
          <p:nvPr>
            <p:ph idx="4294967295"/>
          </p:nvPr>
        </p:nvSpPr>
        <p:spPr>
          <a:xfrm>
            <a:off x="1730375" y="722313"/>
            <a:ext cx="8764588" cy="5853112"/>
          </a:xfrm>
        </p:spPr>
        <p:txBody>
          <a:bodyPr rtlCol="0">
            <a:normAutofit lnSpcReduction="10000"/>
          </a:bodyPr>
          <a:lstStyle/>
          <a:p>
            <a:pPr algn="ctr" fontAlgn="auto">
              <a:spcAft>
                <a:spcPts val="0"/>
              </a:spcAft>
              <a:buFont typeface="Arial" panose="020B0604020202020204" pitchFamily="34" charset="0"/>
              <a:buNone/>
              <a:defRPr/>
            </a:pPr>
            <a:r>
              <a:rPr lang="it-IT" sz="1600" b="1" u="sng" dirty="0">
                <a:sym typeface="+mn-ea"/>
              </a:rPr>
              <a:t>Il cd. obbligo preesistente all’assunzione: alcuni esempi</a:t>
            </a:r>
          </a:p>
          <a:p>
            <a:pPr algn="ctr" fontAlgn="auto">
              <a:spcAft>
                <a:spcPts val="0"/>
              </a:spcAft>
              <a:buFont typeface="Arial" panose="020B0604020202020204" pitchFamily="34" charset="0"/>
              <a:buNone/>
              <a:defRPr/>
            </a:pPr>
            <a:endParaRPr lang="it-IT" sz="1600" b="1" u="sng"/>
          </a:p>
          <a:p>
            <a:pPr algn="ctr" fontAlgn="auto">
              <a:spcAft>
                <a:spcPts val="0"/>
              </a:spcAft>
              <a:buFont typeface="Arial" panose="020B0604020202020204" pitchFamily="34" charset="0"/>
              <a:buNone/>
              <a:defRPr/>
            </a:pPr>
            <a:r>
              <a:rPr lang="it-IT" sz="2000" i="1">
                <a:latin typeface="Arial" panose="020B0604020202020204" pitchFamily="34" charset="0"/>
              </a:rPr>
              <a:t>	</a:t>
            </a:r>
            <a:r>
              <a:rPr lang="it-IT" sz="2000" u="sng" dirty="0">
                <a:latin typeface="Leelawadee UI" panose="020B0502040204020203" charset="0"/>
                <a:sym typeface="+mn-ea"/>
              </a:rPr>
              <a:t>Diritto di precedenza e cessione di azienda (o parte di essa), ex art. 47, comma 6, L. n. 428/1990</a:t>
            </a:r>
          </a:p>
          <a:p>
            <a:pPr algn="ctr" fontAlgn="auto">
              <a:spcAft>
                <a:spcPts val="0"/>
              </a:spcAft>
              <a:buFont typeface="Arial" panose="020B0604020202020204" pitchFamily="34" charset="0"/>
              <a:buNone/>
              <a:defRPr/>
            </a:pPr>
            <a:endParaRPr lang="it-IT" sz="2000" u="sng" dirty="0">
              <a:latin typeface="Leelawadee UI" panose="020B0502040204020203" charset="0"/>
              <a:ea typeface="Calibri" panose="020F0502020204030204"/>
              <a:cs typeface="Times New Roman" panose="02020603050405020304"/>
              <a:sym typeface="+mn-ea"/>
            </a:endParaRPr>
          </a:p>
          <a:p>
            <a:pPr algn="just" fontAlgn="auto">
              <a:spcAft>
                <a:spcPts val="0"/>
              </a:spcAft>
              <a:buFont typeface="Arial" panose="020B0604020202020204"/>
              <a:buChar char="•"/>
              <a:defRPr/>
            </a:pPr>
            <a:r>
              <a:rPr lang="it-IT" sz="2000" dirty="0">
                <a:latin typeface="Leelawadee UI" panose="020B0502040204020203" charset="0"/>
                <a:sym typeface="+mn-ea"/>
              </a:rPr>
              <a:t>Diritto di precedenza nelle assunzioni (a tempo determinato e indeterminato) in favore dei lavoratori che non passano immediatamente alle dipendenze di colui al quale è trasferita, negli ultimi dodici mesi (o nel periodo più lungo previsto dall’accordo collettivo), un’azienda (o un suo ramo) in crisi.</a:t>
            </a:r>
          </a:p>
          <a:p>
            <a:pPr algn="just" fontAlgn="auto">
              <a:spcAft>
                <a:spcPts val="0"/>
              </a:spcAft>
              <a:buFont typeface="Arial" panose="020B0604020202020204"/>
              <a:buChar char="•"/>
              <a:defRPr/>
            </a:pPr>
            <a:endParaRPr lang="it-IT" sz="2000" dirty="0">
              <a:latin typeface="Leelawadee UI" panose="020B0502040204020203" charset="0"/>
              <a:sym typeface="+mn-ea"/>
            </a:endParaRPr>
          </a:p>
          <a:p>
            <a:pPr marL="0" indent="0" algn="ctr" fontAlgn="auto">
              <a:spcAft>
                <a:spcPts val="0"/>
              </a:spcAft>
              <a:buFont typeface="Arial" panose="020B0604020202020204"/>
              <a:buNone/>
              <a:defRPr/>
            </a:pPr>
            <a:r>
              <a:rPr lang="it-IT" sz="2000" dirty="0">
                <a:latin typeface="Leelawadee UI" panose="020B0502040204020203" charset="0"/>
                <a:sym typeface="+mn-ea"/>
              </a:rPr>
              <a:t>	</a:t>
            </a:r>
            <a:r>
              <a:rPr lang="it-IT" sz="2000" u="sng" dirty="0">
                <a:latin typeface="Leelawadee UI" panose="020B0502040204020203" charset="0"/>
                <a:sym typeface="+mn-ea"/>
              </a:rPr>
              <a:t>Diritto di precedenza nel part time, ex art. 8, comma 6, D.Lgs. n. 81/2015</a:t>
            </a:r>
          </a:p>
          <a:p>
            <a:pPr algn="just" fontAlgn="auto">
              <a:spcAft>
                <a:spcPts val="0"/>
              </a:spcAft>
              <a:buFont typeface="Arial" panose="020B0604020202020204" pitchFamily="34" charset="0"/>
              <a:buNone/>
              <a:defRPr/>
            </a:pPr>
            <a:endParaRPr lang="it-IT" sz="2000" dirty="0">
              <a:latin typeface="Leelawadee UI" panose="020B0502040204020203" charset="0"/>
              <a:sym typeface="+mn-ea"/>
            </a:endParaRPr>
          </a:p>
          <a:p>
            <a:pPr algn="just" fontAlgn="auto">
              <a:spcAft>
                <a:spcPts val="0"/>
              </a:spcAft>
              <a:buFont typeface="Arial" panose="020B0604020202020204"/>
              <a:buChar char="•"/>
              <a:defRPr/>
            </a:pPr>
            <a:r>
              <a:rPr lang="it-IT" sz="2000" dirty="0">
                <a:latin typeface="Leelawadee UI" panose="020B0502040204020203" charset="0"/>
                <a:sym typeface="+mn-ea"/>
              </a:rPr>
              <a:t> Il lavoratore il cui rapporto sia trasformato da tempo pieno in tempo parziale ha diritto di precedenza nelle assunzioni con contratto a tempo pieno per l’espletamento delle stesse mansioni o di mansioni di pari livello e categoria legale rispetto a quelle oggetto del rapporto di lavoro a tempo parziale.</a:t>
            </a:r>
          </a:p>
          <a:p>
            <a:pPr algn="just" fontAlgn="auto">
              <a:spcAft>
                <a:spcPts val="0"/>
              </a:spcAft>
              <a:buFont typeface="Arial" panose="020B0604020202020204" pitchFamily="34" charset="0"/>
              <a:buNone/>
              <a:defRPr/>
            </a:pPr>
            <a:endParaRPr lang="it-IT" sz="2000" i="1">
              <a:latin typeface="Arial" panose="020B0604020202020204" pitchFamily="34" charset="0"/>
            </a:endParaRPr>
          </a:p>
        </p:txBody>
      </p:sp>
      <p:sp>
        <p:nvSpPr>
          <p:cNvPr id="50180" name="Segnaposto numero diapositiva 4">
            <a:extLst>
              <a:ext uri="{FF2B5EF4-FFF2-40B4-BE49-F238E27FC236}">
                <a16:creationId xmlns:a16="http://schemas.microsoft.com/office/drawing/2014/main" id="{DFE083A3-4F82-49FB-BA5E-601D6C766685}"/>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A0905257-54F4-4CC8-8BE5-0A77DE67AC16}" type="slidenum">
              <a:rPr lang="it-IT" altLang="it-IT" sz="1200">
                <a:solidFill>
                  <a:srgbClr val="FFFFFF"/>
                </a:solidFill>
              </a:rPr>
              <a:pPr algn="r" eaLnBrk="1" hangingPunct="1"/>
              <a:t>58</a:t>
            </a:fld>
            <a:endParaRPr lang="it-IT" altLang="it-IT" sz="1200">
              <a:solidFill>
                <a:srgbClr val="FFFFFF"/>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a:extLst>
              <a:ext uri="{FF2B5EF4-FFF2-40B4-BE49-F238E27FC236}">
                <a16:creationId xmlns:a16="http://schemas.microsoft.com/office/drawing/2014/main" id="{81F0A247-0BA8-4246-AA29-049448940572}"/>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A12B1897-E297-4D25-9C6D-D9EAD0DBB4D4}"/>
              </a:ext>
            </a:extLst>
          </p:cNvPr>
          <p:cNvSpPr>
            <a:spLocks noGrp="1"/>
          </p:cNvSpPr>
          <p:nvPr>
            <p:ph idx="4294967295"/>
          </p:nvPr>
        </p:nvSpPr>
        <p:spPr>
          <a:xfrm>
            <a:off x="1730375" y="669925"/>
            <a:ext cx="8685213" cy="6051550"/>
          </a:xfrm>
        </p:spPr>
        <p:txBody>
          <a:bodyPr rtlCol="0">
            <a:normAutofit lnSpcReduction="10000"/>
          </a:bodyPr>
          <a:lstStyle/>
          <a:p>
            <a:pPr algn="ctr" fontAlgn="auto">
              <a:spcAft>
                <a:spcPts val="0"/>
              </a:spcAft>
              <a:buFont typeface="Arial" panose="020B0604020202020204" pitchFamily="34" charset="0"/>
              <a:buNone/>
              <a:defRPr/>
            </a:pPr>
            <a:endParaRPr lang="it-IT" sz="1600" b="1" u="sng" dirty="0">
              <a:sym typeface="+mn-ea"/>
            </a:endParaRPr>
          </a:p>
          <a:p>
            <a:pPr algn="ctr" fontAlgn="auto">
              <a:spcAft>
                <a:spcPts val="0"/>
              </a:spcAft>
              <a:buFont typeface="Arial" panose="020B0604020202020204" pitchFamily="34" charset="0"/>
              <a:buNone/>
              <a:defRPr/>
            </a:pPr>
            <a:r>
              <a:rPr lang="it-IT" sz="1600" b="1" u="sng" dirty="0">
                <a:sym typeface="+mn-ea"/>
              </a:rPr>
              <a:t>Il cd. obbligo preesistente all’assunzione: alcuni esempi</a:t>
            </a:r>
          </a:p>
          <a:p>
            <a:pPr algn="ctr" fontAlgn="auto">
              <a:spcAft>
                <a:spcPts val="0"/>
              </a:spcAft>
              <a:buFont typeface="Arial" panose="020B0604020202020204" pitchFamily="34" charset="0"/>
              <a:buNone/>
              <a:defRPr/>
            </a:pPr>
            <a:endParaRPr lang="it-IT" sz="1600" b="1" u="sng" dirty="0"/>
          </a:p>
          <a:p>
            <a:pPr algn="ctr" fontAlgn="auto">
              <a:spcAft>
                <a:spcPts val="0"/>
              </a:spcAft>
              <a:buFont typeface="Arial" panose="020B0604020202020204" pitchFamily="34" charset="0"/>
              <a:buNone/>
              <a:defRPr/>
            </a:pPr>
            <a:r>
              <a:rPr lang="it-IT" sz="2000" i="1" dirty="0">
                <a:latin typeface="Arial" panose="020B0604020202020204" pitchFamily="34" charset="0"/>
              </a:rPr>
              <a:t>	</a:t>
            </a:r>
            <a:r>
              <a:rPr lang="it-IT" sz="2000" u="sng" dirty="0">
                <a:latin typeface="Leelawadee UI" panose="020B0502040204020203" charset="0"/>
                <a:sym typeface="+mn-ea"/>
              </a:rPr>
              <a:t>Diritto di precedenza, ex art. 24, Dlgs. n. 81/2015</a:t>
            </a:r>
          </a:p>
          <a:p>
            <a:pPr algn="ctr" fontAlgn="auto">
              <a:spcAft>
                <a:spcPts val="0"/>
              </a:spcAft>
              <a:buFont typeface="Arial" panose="020B0604020202020204" pitchFamily="34" charset="0"/>
              <a:buNone/>
              <a:defRPr/>
            </a:pPr>
            <a:endParaRPr lang="it-IT" sz="2000" u="sng" dirty="0">
              <a:latin typeface="Leelawadee UI" panose="020B0502040204020203" charset="0"/>
              <a:ea typeface="Calibri" panose="020F0502020204030204"/>
              <a:cs typeface="Times New Roman" panose="02020603050405020304"/>
              <a:sym typeface="+mn-ea"/>
            </a:endParaRPr>
          </a:p>
          <a:p>
            <a:pPr algn="just" fontAlgn="auto">
              <a:spcAft>
                <a:spcPts val="0"/>
              </a:spcAft>
              <a:buFont typeface="Arial" panose="020B0604020202020204"/>
              <a:buChar char="•"/>
              <a:defRPr/>
            </a:pPr>
            <a:r>
              <a:rPr lang="it-IT" sz="2000" dirty="0">
                <a:latin typeface="Leelawadee UI" panose="020B0502040204020203" charset="0"/>
                <a:sym typeface="+mn-ea"/>
              </a:rPr>
              <a:t>salvo diversa disposizione dei contratti collettivi, il lavoratore che, nell’esecuzione di uno o più contratti a tempo determinato presso la stessa azienda, ha prestato attività lavorativa per un periodo superiore a sei mesi ha diritto di precedenza nelle assunzioni a tempo indeterminato effettuate dal datore di lavoro entro i successivi dodici mesi con riferimento alle mansioni già espletate in esecuzione dei rapporti a termine;</a:t>
            </a:r>
          </a:p>
          <a:p>
            <a:pPr algn="just" fontAlgn="auto">
              <a:spcAft>
                <a:spcPts val="0"/>
              </a:spcAft>
              <a:buFont typeface="Arial" panose="020B0604020202020204"/>
              <a:buChar char="•"/>
              <a:defRPr/>
            </a:pPr>
            <a:r>
              <a:rPr lang="it-IT" sz="2000" dirty="0">
                <a:latin typeface="Leelawadee UI" panose="020B0502040204020203" charset="0"/>
                <a:sym typeface="+mn-ea"/>
              </a:rPr>
              <a:t>per le lavoratrici: il congedo di maternità usufruito nell’esecuzione di un contratto a tempo determinato presso lo stesso datore di lavoro, concorre a determinare il periodo di attività lavorativa utile a conseguire il diritto di precedenza; alle stesse è altresì riconosciuto, alle medesime condizioni di cui al punto precedente, il diritto di precedenza nelle assunzioni a tempo determinato effettuate dal datore di lavoro entro i successivi dodici mesi, con riferimento alle mansioni già espletate in esecuzione dei precedenti rapporti a termine;</a:t>
            </a:r>
            <a:endParaRPr lang="it-IT" sz="2000" i="1" dirty="0">
              <a:latin typeface="Arial" panose="020B0604020202020204" pitchFamily="34" charset="0"/>
            </a:endParaRPr>
          </a:p>
        </p:txBody>
      </p:sp>
      <p:sp>
        <p:nvSpPr>
          <p:cNvPr id="48132" name="Segnaposto numero diapositiva 4">
            <a:extLst>
              <a:ext uri="{FF2B5EF4-FFF2-40B4-BE49-F238E27FC236}">
                <a16:creationId xmlns:a16="http://schemas.microsoft.com/office/drawing/2014/main" id="{DF24B164-1D7F-4515-BFD3-B5746CABDF8A}"/>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740EC4F0-43F4-4472-9D89-75CBBEF28E62}" type="slidenum">
              <a:rPr lang="it-IT" altLang="it-IT" sz="1200">
                <a:solidFill>
                  <a:srgbClr val="FFFFFF"/>
                </a:solidFill>
              </a:rPr>
              <a:pPr algn="r" eaLnBrk="1" hangingPunct="1"/>
              <a:t>59</a:t>
            </a:fld>
            <a:endParaRPr lang="it-IT" altLang="it-IT" sz="1200">
              <a:solidFill>
                <a:srgbClr val="FFFFF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olo 1">
            <a:extLst>
              <a:ext uri="{FF2B5EF4-FFF2-40B4-BE49-F238E27FC236}">
                <a16:creationId xmlns:a16="http://schemas.microsoft.com/office/drawing/2014/main" id="{7C4E5092-328B-4DC1-A88A-B8B4F88BD044}"/>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49155" name="Segnaposto contenuto 2">
            <a:extLst>
              <a:ext uri="{FF2B5EF4-FFF2-40B4-BE49-F238E27FC236}">
                <a16:creationId xmlns:a16="http://schemas.microsoft.com/office/drawing/2014/main" id="{BA08BAF4-CC3B-4A08-B094-F08018E81916}"/>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a:sym typeface="+mn-ea"/>
              </a:rPr>
              <a:t>Il cd. obbligo preesistente all’assunzione: alcuni esempi</a:t>
            </a:r>
          </a:p>
          <a:p>
            <a:pPr algn="ctr">
              <a:buFont typeface="Arial" panose="020B0604020202020204" pitchFamily="34" charset="0"/>
              <a:buNone/>
            </a:pPr>
            <a:endParaRPr lang="it-IT" altLang="it-IT" sz="1600" b="1" u="sng"/>
          </a:p>
          <a:p>
            <a:pPr algn="ctr">
              <a:buFont typeface="Arial" panose="020B0604020202020204" pitchFamily="34" charset="0"/>
              <a:buNone/>
            </a:pPr>
            <a:r>
              <a:rPr lang="it-IT" altLang="it-IT" sz="2000" i="1">
                <a:latin typeface="Arial" panose="020B0604020202020204" pitchFamily="34" charset="0"/>
              </a:rPr>
              <a:t>	</a:t>
            </a:r>
            <a:r>
              <a:rPr lang="it-IT" altLang="it-IT" sz="2000" u="sng">
                <a:latin typeface="Leelawadee UI" panose="020B0502040204020203" pitchFamily="34" charset="-34"/>
                <a:sym typeface="+mn-ea"/>
              </a:rPr>
              <a:t>Diritto di precedenza, ex art. 24, Dlgs. n. 81/2015</a:t>
            </a:r>
          </a:p>
          <a:p>
            <a:pPr algn="ctr">
              <a:buFont typeface="Arial" panose="020B0604020202020204" pitchFamily="34" charset="0"/>
              <a:buNone/>
            </a:pPr>
            <a:endParaRPr lang="it-IT" altLang="it-IT" sz="2000" u="sng">
              <a:latin typeface="Leelawadee UI" panose="020B0502040204020203" pitchFamily="34" charset="-34"/>
              <a:ea typeface="Calibri" panose="020F0502020204030204" pitchFamily="34" charset="0"/>
              <a:cs typeface="Times New Roman" panose="02020603050405020304" pitchFamily="18" charset="0"/>
              <a:sym typeface="+mn-ea"/>
            </a:endParaRPr>
          </a:p>
          <a:p>
            <a:pPr algn="just"/>
            <a:endParaRPr lang="it-IT" altLang="it-IT" sz="2000">
              <a:latin typeface="Leelawadee UI" panose="020B0502040204020203" pitchFamily="34" charset="-34"/>
              <a:sym typeface="+mn-ea"/>
            </a:endParaRPr>
          </a:p>
          <a:p>
            <a:pPr algn="just"/>
            <a:r>
              <a:rPr lang="it-IT" altLang="it-IT" sz="2000">
                <a:latin typeface="Leelawadee UI" panose="020B0502040204020203" pitchFamily="34" charset="-34"/>
                <a:sym typeface="+mn-ea"/>
              </a:rPr>
              <a:t>il lavoratore assunto a tempo determinato per lo svolgimento di attività stagionali ha diritto di precedenza rispetto a nuove assunzioni a tempo determinato da parte dello stesso datore di lavoro per le medesime attività stagionali.</a:t>
            </a:r>
          </a:p>
          <a:p>
            <a:pPr algn="just">
              <a:buFont typeface="Arial" panose="020B0604020202020204" pitchFamily="34" charset="0"/>
              <a:buNone/>
            </a:pPr>
            <a:endParaRPr lang="it-IT" altLang="it-IT" sz="2000">
              <a:latin typeface="Leelawadee UI" panose="020B0502040204020203" pitchFamily="34" charset="-34"/>
              <a:sym typeface="+mn-ea"/>
            </a:endParaRPr>
          </a:p>
          <a:p>
            <a:pPr algn="just">
              <a:buFont typeface="Arial" panose="020B0604020202020204" pitchFamily="34" charset="0"/>
              <a:buNone/>
            </a:pPr>
            <a:r>
              <a:rPr lang="it-IT" altLang="it-IT" sz="2000">
                <a:latin typeface="Leelawadee UI" panose="020B0502040204020203" pitchFamily="34" charset="-34"/>
                <a:sym typeface="+mn-ea"/>
              </a:rPr>
              <a:t> </a:t>
            </a:r>
          </a:p>
          <a:p>
            <a:pPr algn="just">
              <a:buFont typeface="Arial" panose="020B0604020202020204" pitchFamily="34" charset="0"/>
              <a:buNone/>
            </a:pPr>
            <a:endParaRPr lang="it-IT" altLang="it-IT" sz="2000" i="1">
              <a:latin typeface="Arial" panose="020B0604020202020204" pitchFamily="34" charset="0"/>
            </a:endParaRPr>
          </a:p>
        </p:txBody>
      </p:sp>
      <p:sp>
        <p:nvSpPr>
          <p:cNvPr id="49156" name="Segnaposto numero diapositiva 4">
            <a:extLst>
              <a:ext uri="{FF2B5EF4-FFF2-40B4-BE49-F238E27FC236}">
                <a16:creationId xmlns:a16="http://schemas.microsoft.com/office/drawing/2014/main" id="{3DB483DA-1479-4B1D-B71A-F26393099BBB}"/>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5E353D0A-943D-4AFC-8BD5-FF49444AA766}" type="slidenum">
              <a:rPr lang="it-IT" altLang="it-IT" sz="1200">
                <a:solidFill>
                  <a:srgbClr val="FFFFFF"/>
                </a:solidFill>
              </a:rPr>
              <a:pPr algn="r" eaLnBrk="1" hangingPunct="1"/>
              <a:t>60</a:t>
            </a:fld>
            <a:endParaRPr lang="it-IT" altLang="it-IT" sz="1200">
              <a:solidFill>
                <a:srgbClr val="FF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olo 1">
            <a:extLst>
              <a:ext uri="{FF2B5EF4-FFF2-40B4-BE49-F238E27FC236}">
                <a16:creationId xmlns:a16="http://schemas.microsoft.com/office/drawing/2014/main" id="{4365C39F-9232-49E7-BD40-44A367956FF9}"/>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A6738756-015D-45FF-98D2-DF88E6A051A9}"/>
              </a:ext>
            </a:extLst>
          </p:cNvPr>
          <p:cNvSpPr>
            <a:spLocks noGrp="1"/>
          </p:cNvSpPr>
          <p:nvPr>
            <p:ph idx="4294967295"/>
          </p:nvPr>
        </p:nvSpPr>
        <p:spPr>
          <a:xfrm>
            <a:off x="1749425" y="868363"/>
            <a:ext cx="8764588" cy="5670550"/>
          </a:xfrm>
        </p:spPr>
        <p:txBody>
          <a:bodyPr rtlCol="0">
            <a:normAutofit lnSpcReduction="10000"/>
          </a:bodyPr>
          <a:lstStyle/>
          <a:p>
            <a:pPr algn="ctr" fontAlgn="auto">
              <a:spcAft>
                <a:spcPts val="0"/>
              </a:spcAft>
              <a:buFont typeface="Arial" panose="020B0604020202020204" pitchFamily="34" charset="0"/>
              <a:buNone/>
              <a:defRPr/>
            </a:pPr>
            <a:r>
              <a:rPr lang="it-IT" sz="1600" b="1" u="sng" dirty="0"/>
              <a:t>Il cd. obbligo preesistente all’assunzione: il chiarimento ministeriale (1)</a:t>
            </a:r>
          </a:p>
          <a:p>
            <a:pPr algn="just" fontAlgn="auto">
              <a:spcAft>
                <a:spcPts val="0"/>
              </a:spcAft>
              <a:buFont typeface="Arial" panose="020B0604020202020204" pitchFamily="34" charset="0"/>
              <a:buNone/>
              <a:defRPr/>
            </a:pPr>
            <a:r>
              <a:rPr lang="it-IT" sz="2000" i="1" dirty="0">
                <a:latin typeface="Arial" panose="020B0604020202020204" pitchFamily="34" charset="0"/>
              </a:rPr>
              <a:t>	 </a:t>
            </a:r>
          </a:p>
          <a:p>
            <a:pPr algn="just" fontAlgn="auto">
              <a:spcAft>
                <a:spcPts val="0"/>
              </a:spcAft>
              <a:buFont typeface="Arial" panose="020B0604020202020204"/>
              <a:buNone/>
              <a:defRPr/>
            </a:pPr>
            <a:r>
              <a:rPr lang="it-IT" sz="2000" b="1" i="1" dirty="0">
                <a:latin typeface="Arial" panose="020B0604020202020204" pitchFamily="34" charset="0"/>
              </a:rPr>
              <a:t>	</a:t>
            </a:r>
            <a:r>
              <a:rPr lang="it-IT" sz="2200" dirty="0">
                <a:latin typeface="Arial" panose="020B0604020202020204" pitchFamily="34" charset="0"/>
              </a:rPr>
              <a:t>Il Ministero del Lavoro e delle Politiche Sociali - con Interpello del 12 febbraio 2016, n. 7 - ha chiarito che</a:t>
            </a:r>
            <a:r>
              <a:rPr lang="it-IT" sz="1800" dirty="0">
                <a:latin typeface="Arial" panose="020B0604020202020204" pitchFamily="34" charset="0"/>
              </a:rPr>
              <a:t> </a:t>
            </a:r>
            <a:r>
              <a:rPr lang="it-IT" sz="2200" dirty="0">
                <a:latin typeface="Arial" panose="020B0604020202020204" pitchFamily="34" charset="0"/>
              </a:rPr>
              <a:t>“</a:t>
            </a:r>
            <a:r>
              <a:rPr lang="it-IT" sz="2200" i="1" dirty="0">
                <a:latin typeface="Arial" panose="020B0604020202020204" pitchFamily="34" charset="0"/>
              </a:rPr>
              <a:t>fermo restando la necessità di dare corretta informazione nell’atto  scritto  di  apposizione  del  termine  del  diritto  di  precedenza,  l’esercizio  dello  stesso consegue alla volontà espressa per iscritto da parte del lavoratore entro i termini di legge. Pertanto, </a:t>
            </a:r>
            <a:r>
              <a:rPr lang="it-IT" sz="2200" i="1" dirty="0">
                <a:solidFill>
                  <a:srgbClr val="FF0000"/>
                </a:solidFill>
                <a:latin typeface="Arial" panose="020B0604020202020204" pitchFamily="34" charset="0"/>
              </a:rPr>
              <a:t>in considerazione del fatto che il diritto di precedenza viene esercitato previa manifestazione espressa per iscritto da parte del lavoratore, si deve ritenere che, in mancanza o nelle more della stessa, il datore di lavoro possa legittimamente  procedere all'assunzione di altri lavoratori o alla trasformazione di altri rapporti di lavoro a termine in essere. </a:t>
            </a:r>
            <a:r>
              <a:rPr lang="it-IT" sz="2200" i="1" dirty="0">
                <a:latin typeface="Arial" panose="020B0604020202020204" pitchFamily="34" charset="0"/>
              </a:rPr>
              <a:t>Ciò, evidentemente, sia nelle ipotesi in cui il contratto a termine di durata superiore a sei mesi sia cessato, che nel caso in cui il contratto a termine, una volta trascorsi i sei mesi, risulti ancora in corso</a:t>
            </a:r>
            <a:r>
              <a:rPr lang="it-IT" sz="2200" dirty="0">
                <a:latin typeface="Arial" panose="020B0604020202020204" pitchFamily="34" charset="0"/>
              </a:rPr>
              <a:t>".</a:t>
            </a:r>
            <a:r>
              <a:rPr lang="it-IT" sz="1800" dirty="0">
                <a:latin typeface="Arial" panose="020B0604020202020204" pitchFamily="34" charset="0"/>
              </a:rPr>
              <a:t> </a:t>
            </a:r>
          </a:p>
          <a:p>
            <a:pPr algn="just" fontAlgn="auto">
              <a:spcAft>
                <a:spcPts val="0"/>
              </a:spcAft>
              <a:buFont typeface="Arial" panose="020B0604020202020204"/>
              <a:buNone/>
              <a:defRPr/>
            </a:pPr>
            <a:endParaRPr lang="it-IT" sz="1800" dirty="0">
              <a:latin typeface="Arial" panose="020B0604020202020204" pitchFamily="34" charset="0"/>
            </a:endParaRPr>
          </a:p>
        </p:txBody>
      </p:sp>
      <p:sp>
        <p:nvSpPr>
          <p:cNvPr id="51204" name="Segnaposto numero diapositiva 4">
            <a:extLst>
              <a:ext uri="{FF2B5EF4-FFF2-40B4-BE49-F238E27FC236}">
                <a16:creationId xmlns:a16="http://schemas.microsoft.com/office/drawing/2014/main" id="{2A3BBF03-6A58-44B1-920B-4B38BD44F64F}"/>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FD36C19-341A-4644-B635-A6E947895C3A}" type="slidenum">
              <a:rPr lang="it-IT" altLang="it-IT" sz="1200">
                <a:solidFill>
                  <a:srgbClr val="FFFFFF"/>
                </a:solidFill>
              </a:rPr>
              <a:pPr algn="r" eaLnBrk="1" hangingPunct="1"/>
              <a:t>61</a:t>
            </a:fld>
            <a:endParaRPr lang="it-IT" altLang="it-IT" sz="1200">
              <a:solidFill>
                <a:srgbClr val="FFFFFF"/>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olo 1">
            <a:extLst>
              <a:ext uri="{FF2B5EF4-FFF2-40B4-BE49-F238E27FC236}">
                <a16:creationId xmlns:a16="http://schemas.microsoft.com/office/drawing/2014/main" id="{BDF55DFF-DF7D-4710-9579-D5416AD076A7}"/>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2227" name="Segnaposto contenuto 2">
            <a:extLst>
              <a:ext uri="{FF2B5EF4-FFF2-40B4-BE49-F238E27FC236}">
                <a16:creationId xmlns:a16="http://schemas.microsoft.com/office/drawing/2014/main" id="{7FE94AA3-CA2E-4EE9-82AE-FD57C1446631}"/>
              </a:ext>
            </a:extLst>
          </p:cNvPr>
          <p:cNvSpPr>
            <a:spLocks noGrp="1"/>
          </p:cNvSpPr>
          <p:nvPr>
            <p:ph idx="4294967295"/>
          </p:nvPr>
        </p:nvSpPr>
        <p:spPr>
          <a:xfrm>
            <a:off x="1749425" y="868363"/>
            <a:ext cx="8764588" cy="5670550"/>
          </a:xfrm>
        </p:spPr>
        <p:txBody>
          <a:bodyPr/>
          <a:lstStyle/>
          <a:p>
            <a:pPr algn="ctr">
              <a:buFont typeface="Arial" panose="020B0604020202020204" pitchFamily="34" charset="0"/>
              <a:buNone/>
            </a:pPr>
            <a:r>
              <a:rPr lang="it-IT" altLang="it-IT" sz="1600" b="1" u="sng"/>
              <a:t>Il cd. obbligo preesistente all’assunzione: il chiarimento ministeriale (2)</a:t>
            </a:r>
          </a:p>
          <a:p>
            <a:pPr algn="just">
              <a:buFont typeface="Arial" panose="020B0604020202020204" pitchFamily="34" charset="0"/>
              <a:buNone/>
            </a:pPr>
            <a:r>
              <a:rPr lang="it-IT" altLang="it-IT" sz="2000" i="1">
                <a:latin typeface="Arial" panose="020B0604020202020204" pitchFamily="34" charset="0"/>
              </a:rPr>
              <a:t>	 </a:t>
            </a:r>
          </a:p>
          <a:p>
            <a:pPr algn="just">
              <a:buFont typeface="Arial" panose="020B0604020202020204" pitchFamily="34" charset="0"/>
              <a:buNone/>
            </a:pPr>
            <a:r>
              <a:rPr lang="it-IT" altLang="it-IT" sz="2000" b="1" i="1">
                <a:latin typeface="Arial" panose="020B0604020202020204" pitchFamily="34" charset="0"/>
              </a:rPr>
              <a:t>	</a:t>
            </a:r>
            <a:r>
              <a:rPr lang="it-IT" altLang="it-IT" sz="2200">
                <a:latin typeface="Arial" panose="020B0604020202020204" pitchFamily="34" charset="0"/>
              </a:rPr>
              <a:t>Il Ministero del Lavoro e delle Politiche Sociali - con Interpello del 09 agosto 2017, n. 2,  promosso da Confcommercio, in merito alla disciplina del diritto di precedenza dei lavoratori a termine in caso di assunzioni a tempo indeterminato - ha precisato che non può integrare la violazione del diritto di precedenza:</a:t>
            </a:r>
          </a:p>
          <a:p>
            <a:pPr algn="just"/>
            <a:r>
              <a:rPr lang="it-IT" altLang="it-IT" sz="2200">
                <a:latin typeface="Arial" panose="020B0604020202020204" pitchFamily="34" charset="0"/>
              </a:rPr>
              <a:t>la prosecuzione del rapporto di lavoro dell’apprendista al termine del periodo di formazione, non trattandosi di una nuova assunzione;</a:t>
            </a:r>
          </a:p>
          <a:p>
            <a:pPr algn="just"/>
            <a:r>
              <a:rPr lang="it-IT" altLang="it-IT" sz="2200">
                <a:latin typeface="Arial" panose="020B0604020202020204" pitchFamily="34" charset="0"/>
              </a:rPr>
              <a:t>la nuova assunzione di un apprendista, qualora il lavoratore a termine risulti già formato per la qualifica finale oggetto del contratto di apprendistato, in virtù di precedenti rapporti lavorativi.</a:t>
            </a:r>
            <a:endParaRPr lang="it-IT" altLang="it-IT" sz="1800">
              <a:latin typeface="Arial" panose="020B0604020202020204" pitchFamily="34" charset="0"/>
            </a:endParaRPr>
          </a:p>
          <a:p>
            <a:pPr algn="just">
              <a:buFont typeface="Arial" panose="020B0604020202020204" pitchFamily="34" charset="0"/>
              <a:buNone/>
            </a:pPr>
            <a:endParaRPr lang="it-IT" altLang="it-IT" sz="1800">
              <a:latin typeface="Arial" panose="020B0604020202020204" pitchFamily="34" charset="0"/>
            </a:endParaRPr>
          </a:p>
        </p:txBody>
      </p:sp>
      <p:sp>
        <p:nvSpPr>
          <p:cNvPr id="52228" name="Segnaposto numero diapositiva 4">
            <a:extLst>
              <a:ext uri="{FF2B5EF4-FFF2-40B4-BE49-F238E27FC236}">
                <a16:creationId xmlns:a16="http://schemas.microsoft.com/office/drawing/2014/main" id="{D415280C-1B6D-4BEE-AFB0-E20A7BC45C15}"/>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7BA7827B-FE2F-461C-BC96-6464A497C599}" type="slidenum">
              <a:rPr lang="it-IT" altLang="it-IT" sz="1200">
                <a:solidFill>
                  <a:srgbClr val="FFFFFF"/>
                </a:solidFill>
              </a:rPr>
              <a:pPr algn="r" eaLnBrk="1" hangingPunct="1"/>
              <a:t>62</a:t>
            </a:fld>
            <a:endParaRPr lang="it-IT" altLang="it-IT" sz="12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olo 1">
            <a:extLst>
              <a:ext uri="{FF2B5EF4-FFF2-40B4-BE49-F238E27FC236}">
                <a16:creationId xmlns:a16="http://schemas.microsoft.com/office/drawing/2014/main" id="{92226EA1-C142-402F-9C41-372BC73252E3}"/>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3251" name="Segnaposto contenuto 2">
            <a:extLst>
              <a:ext uri="{FF2B5EF4-FFF2-40B4-BE49-F238E27FC236}">
                <a16:creationId xmlns:a16="http://schemas.microsoft.com/office/drawing/2014/main" id="{37F97C6C-C601-4A14-896B-3C81A98673F3}"/>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a:t>I PRINCIPI GENERALI DI FRUIZIONE DEGLI INCENTIVI, EX ART. 31, DLGS. N. 150/2015</a:t>
            </a:r>
          </a:p>
          <a:p>
            <a:pPr algn="ctr">
              <a:buFont typeface="Arial" panose="020B0604020202020204" pitchFamily="34" charset="0"/>
              <a:buNone/>
            </a:pPr>
            <a:endParaRPr lang="it-IT" altLang="it-IT" sz="1600" b="1" u="sng"/>
          </a:p>
          <a:p>
            <a:pPr algn="just">
              <a:buFont typeface="Arial" panose="020B0604020202020204" pitchFamily="34" charset="0"/>
              <a:buNone/>
            </a:pPr>
            <a:r>
              <a:rPr lang="it-IT" altLang="it-IT" sz="2000" i="1">
                <a:latin typeface="Arial" panose="020B0604020202020204" pitchFamily="34" charset="0"/>
              </a:rPr>
              <a:t>	</a:t>
            </a:r>
            <a:endParaRPr lang="it-IT" altLang="it-IT" sz="2000" b="1" i="1">
              <a:latin typeface="Arial" panose="020B0604020202020204" pitchFamily="34" charset="0"/>
            </a:endParaRPr>
          </a:p>
          <a:p>
            <a:pPr algn="just">
              <a:buFont typeface="Arial" panose="020B0604020202020204" pitchFamily="34" charset="0"/>
              <a:buNone/>
            </a:pPr>
            <a:r>
              <a:rPr lang="it-IT" altLang="it-IT" sz="2000" b="1" i="1">
                <a:latin typeface="Arial" panose="020B0604020202020204" pitchFamily="34" charset="0"/>
              </a:rPr>
              <a:t>b)</a:t>
            </a:r>
            <a:r>
              <a:rPr lang="it-IT" altLang="it-IT" sz="2000" i="1">
                <a:latin typeface="Arial" panose="020B0604020202020204" pitchFamily="34" charset="0"/>
              </a:rPr>
              <a:t> gli incentivi non spettano se l'assunzione viola il diritto di precedenza, stabilito dalla legge o dal  contratto  collettivo,  alla riassunzione di un altro lavoratore licenziato da un rapporto a tempo indeterminato o cessato da un rapporto a termine, anche nel  caso  in cui, prima dell'utilizzo  di  un  lavoratore  mediante  contratto  di somministrazione, l'utilizzatore non abbia preventivamente offerto la riassunzione al lavoratore titolare di un diritto di  precedenza  per essere stato  precedentemente  licenziato  da  un  rapporto  a  tempo indeterminato o cessato da un rapporto a termine;</a:t>
            </a:r>
            <a:r>
              <a:rPr lang="it-IT" altLang="it-IT" sz="2000">
                <a:latin typeface="Arial" panose="020B0604020202020204" pitchFamily="34" charset="0"/>
              </a:rPr>
              <a:t> </a:t>
            </a:r>
          </a:p>
        </p:txBody>
      </p:sp>
      <p:sp>
        <p:nvSpPr>
          <p:cNvPr id="53252" name="Segnaposto numero diapositiva 4">
            <a:extLst>
              <a:ext uri="{FF2B5EF4-FFF2-40B4-BE49-F238E27FC236}">
                <a16:creationId xmlns:a16="http://schemas.microsoft.com/office/drawing/2014/main" id="{0C429925-E27F-42AC-A3A8-F46BFD00DBE5}"/>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AFF5F8D2-AEF2-436E-9D62-F1060A6CA091}" type="slidenum">
              <a:rPr lang="it-IT" altLang="it-IT" sz="1200">
                <a:solidFill>
                  <a:srgbClr val="FFFFFF"/>
                </a:solidFill>
              </a:rPr>
              <a:pPr algn="r" eaLnBrk="1" hangingPunct="1"/>
              <a:t>63</a:t>
            </a:fld>
            <a:endParaRPr lang="it-IT" altLang="it-IT" sz="1200">
              <a:solidFill>
                <a:srgbClr val="FFFFFF"/>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olo 1">
            <a:extLst>
              <a:ext uri="{FF2B5EF4-FFF2-40B4-BE49-F238E27FC236}">
                <a16:creationId xmlns:a16="http://schemas.microsoft.com/office/drawing/2014/main" id="{92226EA1-C142-402F-9C41-372BC73252E3}"/>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3251" name="Segnaposto contenuto 2">
            <a:extLst>
              <a:ext uri="{FF2B5EF4-FFF2-40B4-BE49-F238E27FC236}">
                <a16:creationId xmlns:a16="http://schemas.microsoft.com/office/drawing/2014/main" id="{37F97C6C-C601-4A14-896B-3C81A98673F3}"/>
              </a:ext>
            </a:extLst>
          </p:cNvPr>
          <p:cNvSpPr>
            <a:spLocks noGrp="1"/>
          </p:cNvSpPr>
          <p:nvPr>
            <p:ph idx="4294967295"/>
          </p:nvPr>
        </p:nvSpPr>
        <p:spPr>
          <a:xfrm>
            <a:off x="661182" y="868363"/>
            <a:ext cx="9852831" cy="5318125"/>
          </a:xfrm>
        </p:spPr>
        <p:txBody>
          <a:bodyPr>
            <a:normAutofit fontScale="85000" lnSpcReduction="10000"/>
          </a:bodyPr>
          <a:lstStyle/>
          <a:p>
            <a:pPr algn="ctr">
              <a:buFont typeface="Arial" panose="020B0604020202020204" pitchFamily="34" charset="0"/>
              <a:buNone/>
            </a:pPr>
            <a:r>
              <a:rPr lang="it-IT" altLang="it-IT" sz="1600" b="1" u="sng" dirty="0"/>
              <a:t>I PRINCIPI GENERALI DI FRUIZIONE DEGLI INCENTIVI, EX ART. 31, comma 1, lett. a) e b), DLGS. N. 150/2015</a:t>
            </a:r>
          </a:p>
          <a:p>
            <a:pPr algn="ctr">
              <a:buFont typeface="Arial" panose="020B0604020202020204" pitchFamily="34" charset="0"/>
              <a:buNone/>
            </a:pPr>
            <a:endParaRPr lang="it-IT" altLang="it-IT" sz="1600" b="1" u="sng" dirty="0"/>
          </a:p>
          <a:p>
            <a:pPr algn="just">
              <a:buFont typeface="Arial" panose="020B0604020202020204" pitchFamily="34" charset="0"/>
              <a:buNone/>
            </a:pPr>
            <a:r>
              <a:rPr lang="it-IT" altLang="it-IT" sz="2000" i="1" dirty="0">
                <a:latin typeface="Arial" panose="020B0604020202020204" pitchFamily="34" charset="0"/>
              </a:rPr>
              <a:t>	</a:t>
            </a:r>
            <a:endParaRPr lang="it-IT" altLang="it-IT" sz="2000" b="1" i="1" dirty="0">
              <a:latin typeface="Arial" panose="020B0604020202020204" pitchFamily="34" charset="0"/>
            </a:endParaRPr>
          </a:p>
          <a:p>
            <a:pPr algn="just">
              <a:buFont typeface="Arial" panose="020B0604020202020204" pitchFamily="34" charset="0"/>
              <a:buNone/>
            </a:pPr>
            <a:r>
              <a:rPr lang="it-IT" altLang="it-IT" sz="2000" i="1" dirty="0">
                <a:latin typeface="Arial" panose="020B0604020202020204" pitchFamily="34" charset="0"/>
              </a:rPr>
              <a:t>      La Cassazione - con sentenza del 15 aprile 2021, n. 9913 - ha affermato che il diritto di precedenza alla riassunzione, riconosciuto ai lavoratori licenziati, è violato nel caso in cui l'imprenditore decida di procedere a nuove assunzioni nella stessa qualifica dei licenziati.</a:t>
            </a:r>
          </a:p>
          <a:p>
            <a:pPr algn="just">
              <a:buFont typeface="Arial" panose="020B0604020202020204" pitchFamily="34" charset="0"/>
              <a:buNone/>
            </a:pPr>
            <a:r>
              <a:rPr lang="it-IT" altLang="it-IT" sz="2000" i="1" dirty="0">
                <a:latin typeface="Arial" panose="020B0604020202020204" pitchFamily="34" charset="0"/>
              </a:rPr>
              <a:t>      Il datore di lavoro, però, può giustificare la propria scelta dimostrandone l'assoluta inevitabilità in relazione</a:t>
            </a:r>
          </a:p>
          <a:p>
            <a:pPr algn="just">
              <a:buFont typeface="Arial" panose="020B0604020202020204" pitchFamily="34" charset="0"/>
              <a:buNone/>
            </a:pPr>
            <a:r>
              <a:rPr lang="it-IT" altLang="it-IT" sz="2000" i="1" dirty="0">
                <a:latin typeface="Arial" panose="020B0604020202020204" pitchFamily="34" charset="0"/>
              </a:rPr>
              <a:t>•	alle professionalità peculiari da acquisire in azienda </a:t>
            </a:r>
          </a:p>
          <a:p>
            <a:pPr algn="just">
              <a:buFont typeface="Arial" panose="020B0604020202020204" pitchFamily="34" charset="0"/>
              <a:buNone/>
            </a:pPr>
            <a:r>
              <a:rPr lang="it-IT" altLang="it-IT" sz="2000" i="1" dirty="0">
                <a:latin typeface="Arial" panose="020B0604020202020204" pitchFamily="34" charset="0"/>
              </a:rPr>
              <a:t>ovvero</a:t>
            </a:r>
          </a:p>
          <a:p>
            <a:pPr algn="just">
              <a:buFont typeface="Arial" panose="020B0604020202020204" pitchFamily="34" charset="0"/>
              <a:buNone/>
            </a:pPr>
            <a:r>
              <a:rPr lang="it-IT" altLang="it-IT" sz="2000" i="1" dirty="0">
                <a:latin typeface="Arial" panose="020B0604020202020204" pitchFamily="34" charset="0"/>
              </a:rPr>
              <a:t>•	all'impossibilità di stipulare contratti con gli ex dipendenti.</a:t>
            </a:r>
          </a:p>
          <a:p>
            <a:pPr algn="just">
              <a:buFont typeface="Arial" panose="020B0604020202020204" pitchFamily="34" charset="0"/>
              <a:buNone/>
            </a:pPr>
            <a:endParaRPr lang="it-IT" altLang="it-IT" sz="2000" i="1" dirty="0">
              <a:latin typeface="Arial" panose="020B0604020202020204" pitchFamily="34" charset="0"/>
            </a:endParaRPr>
          </a:p>
          <a:p>
            <a:pPr algn="just">
              <a:buFont typeface="Arial" panose="020B0604020202020204" pitchFamily="34" charset="0"/>
              <a:buNone/>
            </a:pPr>
            <a:r>
              <a:rPr lang="it-IT" altLang="it-IT" sz="2000" i="1" dirty="0">
                <a:latin typeface="Arial" panose="020B0604020202020204" pitchFamily="34" charset="0"/>
              </a:rPr>
              <a:t>      Al riguardo, la Suprema Corte ha ribadito che ai fini della spettanza delle agevolazioni contributive, il diritto di precedenza alla riassunzione di lavoratori licenziati ex art. </a:t>
            </a:r>
            <a:r>
              <a:rPr lang="it-IT" altLang="it-IT" sz="2000" i="1">
                <a:latin typeface="Arial" panose="020B0604020202020204" pitchFamily="34" charset="0"/>
              </a:rPr>
              <a:t>31</a:t>
            </a:r>
            <a:r>
              <a:rPr lang="it-IT" altLang="it-IT" sz="2000" i="1" dirty="0">
                <a:latin typeface="Arial" panose="020B0604020202020204" pitchFamily="34" charset="0"/>
              </a:rPr>
              <a:t>, comma 1, lett. a) e b), Dlgs. n. 150/2015, può dirsi violato laddove vi siano nuove assunzioni decise dall'imprenditore nella "stessa qualifica" dei licenziati, da intendersi come sostanziale coincidenza tra le professionalità di cui l'azienda abbisogna e quella posseduta da questi ultimi. </a:t>
            </a:r>
          </a:p>
          <a:p>
            <a:pPr algn="just">
              <a:buFont typeface="Arial" panose="020B0604020202020204" pitchFamily="34" charset="0"/>
              <a:buNone/>
            </a:pPr>
            <a:r>
              <a:rPr lang="it-IT" altLang="it-IT" sz="2000" i="1" dirty="0">
                <a:latin typeface="Arial" panose="020B0604020202020204" pitchFamily="34" charset="0"/>
              </a:rPr>
              <a:t>      In tal caso, ai fini del risarcimento del danno al lavoratore, la responsabilità del datore è esclusa solo se questi provi l’assoluta inevitabilità della scelta. </a:t>
            </a:r>
          </a:p>
        </p:txBody>
      </p:sp>
      <p:sp>
        <p:nvSpPr>
          <p:cNvPr id="53252" name="Segnaposto numero diapositiva 4">
            <a:extLst>
              <a:ext uri="{FF2B5EF4-FFF2-40B4-BE49-F238E27FC236}">
                <a16:creationId xmlns:a16="http://schemas.microsoft.com/office/drawing/2014/main" id="{0C429925-E27F-42AC-A3A8-F46BFD00DBE5}"/>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AFF5F8D2-AEF2-436E-9D62-F1060A6CA091}" type="slidenum">
              <a:rPr lang="it-IT" altLang="it-IT" sz="1200">
                <a:solidFill>
                  <a:srgbClr val="FFFFFF"/>
                </a:solidFill>
              </a:rPr>
              <a:pPr algn="r" eaLnBrk="1" hangingPunct="1"/>
              <a:t>64</a:t>
            </a:fld>
            <a:endParaRPr lang="it-IT" altLang="it-IT" sz="1200">
              <a:solidFill>
                <a:srgbClr val="FFFFFF"/>
              </a:solidFill>
            </a:endParaRPr>
          </a:p>
        </p:txBody>
      </p:sp>
    </p:spTree>
    <p:extLst>
      <p:ext uri="{BB962C8B-B14F-4D97-AF65-F5344CB8AC3E}">
        <p14:creationId xmlns:p14="http://schemas.microsoft.com/office/powerpoint/2010/main" val="539581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olo 1">
            <a:extLst>
              <a:ext uri="{FF2B5EF4-FFF2-40B4-BE49-F238E27FC236}">
                <a16:creationId xmlns:a16="http://schemas.microsoft.com/office/drawing/2014/main" id="{6C4451F4-BE52-42ED-89A9-AE9554607A2B}"/>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4275" name="Segnaposto contenuto 2">
            <a:extLst>
              <a:ext uri="{FF2B5EF4-FFF2-40B4-BE49-F238E27FC236}">
                <a16:creationId xmlns:a16="http://schemas.microsoft.com/office/drawing/2014/main" id="{01284DF8-84F5-4C16-B2F4-BFF79A55AE23}"/>
              </a:ext>
            </a:extLst>
          </p:cNvPr>
          <p:cNvSpPr>
            <a:spLocks noGrp="1"/>
          </p:cNvSpPr>
          <p:nvPr>
            <p:ph idx="4294967295"/>
          </p:nvPr>
        </p:nvSpPr>
        <p:spPr>
          <a:xfrm>
            <a:off x="1026942" y="868363"/>
            <a:ext cx="9487071" cy="5318125"/>
          </a:xfrm>
        </p:spPr>
        <p:txBody>
          <a:bodyPr>
            <a:normAutofit/>
          </a:bodyPr>
          <a:lstStyle/>
          <a:p>
            <a:pPr algn="ctr">
              <a:buFont typeface="Arial" panose="020B0604020202020204" pitchFamily="34" charset="0"/>
              <a:buNone/>
            </a:pPr>
            <a:r>
              <a:rPr lang="it-IT" altLang="it-IT" sz="1600" b="1" u="sng" dirty="0"/>
              <a:t>I PRINCIPI GENERALI DI FRUIZIONE DEGLI INCENTIVI, EX ART. 31, DLGS. N. 150/2015</a:t>
            </a:r>
          </a:p>
          <a:p>
            <a:pPr algn="just">
              <a:buFont typeface="Arial" panose="020B0604020202020204" pitchFamily="34" charset="0"/>
              <a:buNone/>
            </a:pPr>
            <a:r>
              <a:rPr lang="it-IT" altLang="it-IT" sz="2000" i="1" dirty="0">
                <a:latin typeface="Arial" panose="020B0604020202020204" pitchFamily="34" charset="0"/>
              </a:rPr>
              <a:t>	 </a:t>
            </a:r>
            <a:endParaRPr lang="it-IT" altLang="it-IT" sz="2000" b="1" i="1" dirty="0">
              <a:latin typeface="Arial" panose="020B0604020202020204" pitchFamily="34" charset="0"/>
            </a:endParaRPr>
          </a:p>
          <a:p>
            <a:pPr algn="just">
              <a:buFont typeface="Arial" panose="020B0604020202020204" pitchFamily="34" charset="0"/>
              <a:buNone/>
            </a:pPr>
            <a:r>
              <a:rPr lang="it-IT" altLang="it-IT" sz="2000" b="1" i="1" dirty="0">
                <a:latin typeface="Arial" panose="020B0604020202020204" pitchFamily="34" charset="0"/>
              </a:rPr>
              <a:t>c) </a:t>
            </a:r>
            <a:r>
              <a:rPr lang="it-IT" altLang="it-IT" sz="2000" i="1" dirty="0">
                <a:latin typeface="Arial" panose="020B0604020202020204" pitchFamily="34" charset="0"/>
              </a:rPr>
              <a:t>gli  incentivi  non  spettano  se  il  datore  di  lavoro o l'utilizzatore  con  contratto  di  somministrazione  hanno  in  atto sospensioni dal lavoro  connesse  ad  una  crisi  o  riorganizzazione aziendale, salvi i casi in cui l'assunzione, la trasformazione  o  la somministrazione  siano  finalizzate  all'assunzione  di   lavoratori inquadrati ad un livello diverso da quello posseduto  dai  lavoratori sospesi o da impiegare in diverse unità produttive; </a:t>
            </a:r>
          </a:p>
          <a:p>
            <a:pPr algn="just">
              <a:buFont typeface="Arial" panose="020B0604020202020204" pitchFamily="34" charset="0"/>
              <a:buNone/>
            </a:pPr>
            <a:endParaRPr lang="it-IT" altLang="it-IT" sz="2000" i="1" dirty="0">
              <a:latin typeface="Arial" panose="020B0604020202020204" pitchFamily="34" charset="0"/>
            </a:endParaRPr>
          </a:p>
          <a:p>
            <a:pPr algn="just">
              <a:buFont typeface="Arial" panose="020B0604020202020204" pitchFamily="34" charset="0"/>
              <a:buNone/>
            </a:pPr>
            <a:r>
              <a:rPr lang="it-IT" altLang="it-IT" sz="2000" b="1" dirty="0">
                <a:latin typeface="Arial" panose="020B0604020202020204" pitchFamily="34" charset="0"/>
              </a:rPr>
              <a:t>     </a:t>
            </a:r>
            <a:r>
              <a:rPr lang="it-IT" altLang="it-IT" sz="2000" b="1">
                <a:latin typeface="Arial" panose="020B0604020202020204" pitchFamily="34" charset="0"/>
              </a:rPr>
              <a:t>CIG COVID-19 - Circolare </a:t>
            </a:r>
            <a:r>
              <a:rPr lang="it-IT" altLang="it-IT" sz="2000" b="1" dirty="0">
                <a:latin typeface="Arial" panose="020B0604020202020204" pitchFamily="34" charset="0"/>
              </a:rPr>
              <a:t>INPS </a:t>
            </a:r>
            <a:r>
              <a:rPr lang="it-IT" altLang="it-IT" sz="2000" b="1" dirty="0" err="1">
                <a:latin typeface="Arial" panose="020B0604020202020204" pitchFamily="34" charset="0"/>
              </a:rPr>
              <a:t>nn</a:t>
            </a:r>
            <a:r>
              <a:rPr lang="it-IT" altLang="it-IT" sz="2000" b="1" dirty="0">
                <a:latin typeface="Arial" panose="020B0604020202020204" pitchFamily="34" charset="0"/>
              </a:rPr>
              <a:t>. 133/2020 e 32/2021</a:t>
            </a:r>
            <a:r>
              <a:rPr lang="it-IT" altLang="it-IT" sz="2000" dirty="0">
                <a:latin typeface="Arial" panose="020B0604020202020204" pitchFamily="34" charset="0"/>
              </a:rPr>
              <a:t>:  nell’ipotesi di sospensione dal lavoro per una causale dipendente dall’emergenza epidemiologica da COVID19 è assimilabile agli eventi oggettivamente non evitabili (c.d. EONE). Pertanto, </a:t>
            </a:r>
            <a:r>
              <a:rPr lang="it-IT" altLang="it-IT" sz="2000" i="1" dirty="0">
                <a:highlight>
                  <a:srgbClr val="00FFFF"/>
                </a:highlight>
                <a:latin typeface="Arial" panose="020B0604020202020204" pitchFamily="34" charset="0"/>
              </a:rPr>
              <a:t>laddove l’azienda sia interessata da sospensioni del lavoro per le causali collegate all’emergenza epidemiologica in atto, può comunque procedere a nuove assunzioni e, laddove ne sussistano i presupposti legittimanti, accedere alla correlata agevolazione</a:t>
            </a:r>
            <a:r>
              <a:rPr lang="it-IT" altLang="it-IT" sz="2000" dirty="0">
                <a:latin typeface="Arial" panose="020B0604020202020204" pitchFamily="34" charset="0"/>
              </a:rPr>
              <a:t>.</a:t>
            </a:r>
          </a:p>
        </p:txBody>
      </p:sp>
      <p:sp>
        <p:nvSpPr>
          <p:cNvPr id="54276" name="Segnaposto numero diapositiva 4">
            <a:extLst>
              <a:ext uri="{FF2B5EF4-FFF2-40B4-BE49-F238E27FC236}">
                <a16:creationId xmlns:a16="http://schemas.microsoft.com/office/drawing/2014/main" id="{0327635E-6E19-4F33-B624-CB086E0DA6B7}"/>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A4795971-97CF-44F2-8E5C-489A452FF207}" type="slidenum">
              <a:rPr lang="it-IT" altLang="it-IT" sz="1200">
                <a:solidFill>
                  <a:srgbClr val="FFFFFF"/>
                </a:solidFill>
              </a:rPr>
              <a:pPr algn="r" eaLnBrk="1" hangingPunct="1"/>
              <a:t>65</a:t>
            </a:fld>
            <a:endParaRPr lang="it-IT" altLang="it-IT" sz="1200">
              <a:solidFill>
                <a:srgbClr val="FFFFFF"/>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olo 1">
            <a:extLst>
              <a:ext uri="{FF2B5EF4-FFF2-40B4-BE49-F238E27FC236}">
                <a16:creationId xmlns:a16="http://schemas.microsoft.com/office/drawing/2014/main" id="{6C4451F4-BE52-42ED-89A9-AE9554607A2B}"/>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4275" name="Segnaposto contenuto 2">
            <a:extLst>
              <a:ext uri="{FF2B5EF4-FFF2-40B4-BE49-F238E27FC236}">
                <a16:creationId xmlns:a16="http://schemas.microsoft.com/office/drawing/2014/main" id="{01284DF8-84F5-4C16-B2F4-BFF79A55AE23}"/>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dirty="0"/>
              <a:t>I PRINCIPI GENERALI DI FRUIZIONE DEGLI INCENTIVI, EX ART. 31, DLGS. N. 150/2015</a:t>
            </a:r>
          </a:p>
          <a:p>
            <a:pPr algn="just">
              <a:buFont typeface="Arial" panose="020B0604020202020204" pitchFamily="34" charset="0"/>
              <a:buNone/>
            </a:pPr>
            <a:r>
              <a:rPr lang="it-IT" altLang="it-IT" sz="2000" i="1" dirty="0">
                <a:latin typeface="Arial" panose="020B0604020202020204" pitchFamily="34" charset="0"/>
              </a:rPr>
              <a:t>	 </a:t>
            </a:r>
          </a:p>
          <a:p>
            <a:pPr algn="just">
              <a:buFont typeface="Arial" panose="020B0604020202020204" pitchFamily="34" charset="0"/>
              <a:buNone/>
            </a:pPr>
            <a:endParaRPr lang="it-IT" altLang="it-IT" sz="2000" b="1" i="1" dirty="0">
              <a:latin typeface="Arial" panose="020B0604020202020204" pitchFamily="34" charset="0"/>
            </a:endParaRPr>
          </a:p>
          <a:p>
            <a:pPr algn="just">
              <a:buFont typeface="Arial" panose="020B0604020202020204" pitchFamily="34" charset="0"/>
              <a:buNone/>
            </a:pPr>
            <a:endParaRPr lang="it-IT" altLang="it-IT" sz="2000" b="1" i="1" dirty="0">
              <a:latin typeface="Arial" panose="020B0604020202020204" pitchFamily="34" charset="0"/>
            </a:endParaRPr>
          </a:p>
          <a:p>
            <a:pPr algn="just">
              <a:buFont typeface="Arial" panose="020B0604020202020204" pitchFamily="34" charset="0"/>
              <a:buNone/>
            </a:pPr>
            <a:r>
              <a:rPr lang="it-IT" altLang="it-IT" sz="2000" b="1" i="1" dirty="0">
                <a:latin typeface="Arial" panose="020B0604020202020204" pitchFamily="34" charset="0"/>
              </a:rPr>
              <a:t>d)</a:t>
            </a:r>
            <a:r>
              <a:rPr lang="it-IT" altLang="it-IT" sz="2000" i="1" dirty="0">
                <a:latin typeface="Arial" panose="020B0604020202020204" pitchFamily="34" charset="0"/>
              </a:rPr>
              <a:t> gli incentivi non spettano con riferimento a  quei  lavoratori che sono stati licenziati nei sei mesi  precedenti  da  parte  di  un datore di lavoro che, al momento del licenziamento, presenta assetti proprietari sostanzialmente coincidenti  con  quelli  del  datore  di lavoro che assume o utilizza in somministrazione, ovvero risulta con quest'ultimo in rapporto di collegamento o controllo; </a:t>
            </a:r>
          </a:p>
          <a:p>
            <a:endParaRPr lang="it-IT" altLang="it-IT" sz="2000" i="1" dirty="0">
              <a:latin typeface="Arial" panose="020B0604020202020204" pitchFamily="34" charset="0"/>
            </a:endParaRPr>
          </a:p>
        </p:txBody>
      </p:sp>
      <p:sp>
        <p:nvSpPr>
          <p:cNvPr id="54276" name="Segnaposto numero diapositiva 4">
            <a:extLst>
              <a:ext uri="{FF2B5EF4-FFF2-40B4-BE49-F238E27FC236}">
                <a16:creationId xmlns:a16="http://schemas.microsoft.com/office/drawing/2014/main" id="{0327635E-6E19-4F33-B624-CB086E0DA6B7}"/>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A4795971-97CF-44F2-8E5C-489A452FF207}" type="slidenum">
              <a:rPr lang="it-IT" altLang="it-IT" sz="1200">
                <a:solidFill>
                  <a:srgbClr val="FFFFFF"/>
                </a:solidFill>
              </a:rPr>
              <a:pPr algn="r" eaLnBrk="1" hangingPunct="1"/>
              <a:t>66</a:t>
            </a:fld>
            <a:endParaRPr lang="it-IT" altLang="it-IT" sz="1200">
              <a:solidFill>
                <a:srgbClr val="FFFFFF"/>
              </a:solidFill>
            </a:endParaRPr>
          </a:p>
        </p:txBody>
      </p:sp>
    </p:spTree>
    <p:extLst>
      <p:ext uri="{BB962C8B-B14F-4D97-AF65-F5344CB8AC3E}">
        <p14:creationId xmlns:p14="http://schemas.microsoft.com/office/powerpoint/2010/main" val="22910817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olo 1">
            <a:extLst>
              <a:ext uri="{FF2B5EF4-FFF2-40B4-BE49-F238E27FC236}">
                <a16:creationId xmlns:a16="http://schemas.microsoft.com/office/drawing/2014/main" id="{5204D163-F7E1-4121-8045-B0CBAC3C7C3D}"/>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5299" name="Segnaposto contenuto 2">
            <a:extLst>
              <a:ext uri="{FF2B5EF4-FFF2-40B4-BE49-F238E27FC236}">
                <a16:creationId xmlns:a16="http://schemas.microsoft.com/office/drawing/2014/main" id="{97D6F41D-6DCC-47C7-8FFE-9901888BBDDB}"/>
              </a:ext>
            </a:extLst>
          </p:cNvPr>
          <p:cNvSpPr>
            <a:spLocks noGrp="1"/>
          </p:cNvSpPr>
          <p:nvPr>
            <p:ph idx="4294967295"/>
          </p:nvPr>
        </p:nvSpPr>
        <p:spPr>
          <a:xfrm>
            <a:off x="1749425" y="868363"/>
            <a:ext cx="8764588" cy="5670550"/>
          </a:xfrm>
        </p:spPr>
        <p:txBody>
          <a:bodyPr/>
          <a:lstStyle/>
          <a:p>
            <a:pPr algn="ctr">
              <a:buFont typeface="Arial" panose="020B0604020202020204" pitchFamily="34" charset="0"/>
              <a:buNone/>
            </a:pPr>
            <a:r>
              <a:rPr lang="it-IT" altLang="it-IT" sz="1600" b="1" u="sng"/>
              <a:t>Il concetto di assetti societari sostanzialmente coincidenti secondo il codice civile</a:t>
            </a:r>
          </a:p>
          <a:p>
            <a:pPr algn="just">
              <a:buFont typeface="Arial" panose="020B0604020202020204" pitchFamily="34" charset="0"/>
              <a:buNone/>
            </a:pPr>
            <a:r>
              <a:rPr lang="it-IT" altLang="it-IT" sz="2000" i="1">
                <a:latin typeface="Arial" panose="020B0604020202020204" pitchFamily="34" charset="0"/>
              </a:rPr>
              <a:t>	 </a:t>
            </a:r>
          </a:p>
          <a:p>
            <a:pPr algn="just">
              <a:buFont typeface="Arial" panose="020B0604020202020204" pitchFamily="34" charset="0"/>
              <a:buNone/>
            </a:pPr>
            <a:r>
              <a:rPr lang="it-IT" altLang="it-IT" sz="2000" b="1" i="1">
                <a:latin typeface="Arial" panose="020B0604020202020204" pitchFamily="34" charset="0"/>
              </a:rPr>
              <a:t>	</a:t>
            </a:r>
            <a:r>
              <a:rPr lang="it-IT" altLang="it-IT" sz="1800">
                <a:latin typeface="Arial" panose="020B0604020202020204" pitchFamily="34" charset="0"/>
              </a:rPr>
              <a:t>A mente dell’art. 2359 del cod. civ., si considerano “società controllate” e “società collegate”:</a:t>
            </a:r>
          </a:p>
          <a:p>
            <a:pPr algn="just">
              <a:buFont typeface="Arial" panose="020B0604020202020204" pitchFamily="34" charset="0"/>
              <a:buNone/>
            </a:pPr>
            <a:r>
              <a:rPr lang="it-IT" altLang="it-IT" sz="1800">
                <a:latin typeface="Arial" panose="020B0604020202020204" pitchFamily="34" charset="0"/>
              </a:rPr>
              <a:t>1) le società in cui un’altra società dispone della maggioranza dei voti esercitabili nell’assemblea ordinaria; </a:t>
            </a:r>
          </a:p>
          <a:p>
            <a:pPr algn="just">
              <a:buFont typeface="Arial" panose="020B0604020202020204" pitchFamily="34" charset="0"/>
              <a:buNone/>
            </a:pPr>
            <a:r>
              <a:rPr lang="it-IT" altLang="it-IT" sz="1800">
                <a:latin typeface="Arial" panose="020B0604020202020204" pitchFamily="34" charset="0"/>
              </a:rPr>
              <a:t>2) le società in cui un’altra società dispone di voti sufficienti per esercitare un’influenza dominante nell’assemblea ordinaria; ai fini dell’applicazione dei punti nn. 1) e 2) si computano anche i voti spettanti a società controllate, a società fiduciarie e a persona interposta: non si computano i voti spettanti per conto di terzi;</a:t>
            </a:r>
          </a:p>
          <a:p>
            <a:pPr algn="just">
              <a:buFont typeface="Arial" panose="020B0604020202020204" pitchFamily="34" charset="0"/>
              <a:buNone/>
            </a:pPr>
            <a:r>
              <a:rPr lang="it-IT" altLang="it-IT" sz="1800">
                <a:latin typeface="Arial" panose="020B0604020202020204" pitchFamily="34" charset="0"/>
              </a:rPr>
              <a:t>3) le società che sono sotto influenza dominante di un’altra società in virtù di particolari vincoli contrattuali con essa.</a:t>
            </a:r>
          </a:p>
          <a:p>
            <a:pPr algn="just">
              <a:buFont typeface="Arial" panose="020B0604020202020204" pitchFamily="34" charset="0"/>
              <a:buNone/>
            </a:pPr>
            <a:endParaRPr lang="it-IT" altLang="it-IT" sz="1800">
              <a:latin typeface="Arial" panose="020B0604020202020204" pitchFamily="34" charset="0"/>
            </a:endParaRPr>
          </a:p>
          <a:p>
            <a:pPr algn="just">
              <a:buFont typeface="Arial" panose="020B0604020202020204" pitchFamily="34" charset="0"/>
              <a:buNone/>
            </a:pPr>
            <a:r>
              <a:rPr lang="it-IT" altLang="it-IT" sz="1800">
                <a:latin typeface="Arial" panose="020B0604020202020204" pitchFamily="34" charset="0"/>
              </a:rPr>
              <a:t>	Sono considerate collegate le società sulle quali un’altra società esercita un’influenza notevole (quando, cioè, nell’assemblea ordinaria può essere esercitato almeno un quinto dei voti ovvero un decimo se la società ha azioni quotate in mercati regolamentati).</a:t>
            </a:r>
          </a:p>
          <a:p>
            <a:pPr algn="just">
              <a:buFont typeface="Arial" panose="020B0604020202020204" pitchFamily="34" charset="0"/>
              <a:buNone/>
            </a:pPr>
            <a:endParaRPr lang="it-IT" altLang="it-IT" sz="1800">
              <a:latin typeface="Arial" panose="020B0604020202020204" pitchFamily="34" charset="0"/>
            </a:endParaRPr>
          </a:p>
          <a:p>
            <a:pPr algn="just">
              <a:buFont typeface="Arial" panose="020B0604020202020204" pitchFamily="34" charset="0"/>
              <a:buNone/>
            </a:pPr>
            <a:endParaRPr lang="it-IT" altLang="it-IT" sz="1800">
              <a:latin typeface="Arial" panose="020B0604020202020204" pitchFamily="34" charset="0"/>
            </a:endParaRPr>
          </a:p>
        </p:txBody>
      </p:sp>
      <p:sp>
        <p:nvSpPr>
          <p:cNvPr id="55300" name="Segnaposto numero diapositiva 4">
            <a:extLst>
              <a:ext uri="{FF2B5EF4-FFF2-40B4-BE49-F238E27FC236}">
                <a16:creationId xmlns:a16="http://schemas.microsoft.com/office/drawing/2014/main" id="{A3572C46-0C30-4AD2-A791-D43737AD44EB}"/>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2638F21C-225C-4329-A772-93B78C18CAE2}" type="slidenum">
              <a:rPr lang="it-IT" altLang="it-IT" sz="1200">
                <a:solidFill>
                  <a:srgbClr val="FFFFFF"/>
                </a:solidFill>
              </a:rPr>
              <a:pPr algn="r" eaLnBrk="1" hangingPunct="1"/>
              <a:t>67</a:t>
            </a:fld>
            <a:endParaRPr lang="it-IT" altLang="it-IT" sz="1200">
              <a:solidFill>
                <a:srgbClr val="FFFFFF"/>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olo 1">
            <a:extLst>
              <a:ext uri="{FF2B5EF4-FFF2-40B4-BE49-F238E27FC236}">
                <a16:creationId xmlns:a16="http://schemas.microsoft.com/office/drawing/2014/main" id="{EB8C02F4-4D13-401D-95BB-05FFD45BDC12}"/>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4FEEFB54-F2D0-44A7-8653-B754DED80181}"/>
              </a:ext>
            </a:extLst>
          </p:cNvPr>
          <p:cNvSpPr>
            <a:spLocks noGrp="1"/>
          </p:cNvSpPr>
          <p:nvPr>
            <p:ph idx="4294967295"/>
          </p:nvPr>
        </p:nvSpPr>
        <p:spPr>
          <a:xfrm>
            <a:off x="1749425" y="868363"/>
            <a:ext cx="8764588" cy="5318125"/>
          </a:xfrm>
        </p:spPr>
        <p:txBody>
          <a:bodyPr rtlCol="0">
            <a:normAutofit fontScale="92500" lnSpcReduction="10000"/>
          </a:bodyPr>
          <a:lstStyle/>
          <a:p>
            <a:pPr algn="ctr" fontAlgn="auto">
              <a:spcAft>
                <a:spcPts val="0"/>
              </a:spcAft>
              <a:buFont typeface="Arial" panose="020B0604020202020204"/>
              <a:buNone/>
              <a:defRPr/>
            </a:pPr>
            <a:r>
              <a:rPr lang="it-IT" sz="1600" b="1" u="sng" dirty="0">
                <a:sym typeface="+mn-ea"/>
              </a:rPr>
              <a:t>I PRINCIPI GENERALI DI FRUIZIONE DEGLI INCENTIVI, EX ART. 31, DLGS. N. 150/2015</a:t>
            </a:r>
          </a:p>
          <a:p>
            <a:pPr algn="ctr" fontAlgn="auto">
              <a:spcAft>
                <a:spcPts val="0"/>
              </a:spcAft>
              <a:buFont typeface="Arial" panose="020B0604020202020204" pitchFamily="34" charset="0"/>
              <a:buNone/>
              <a:defRPr/>
            </a:pPr>
            <a:endParaRPr lang="it-IT" sz="1600" b="1" u="sng" dirty="0"/>
          </a:p>
          <a:p>
            <a:pPr algn="ctr" fontAlgn="auto">
              <a:spcAft>
                <a:spcPts val="0"/>
              </a:spcAft>
              <a:buFont typeface="Arial" panose="020B0604020202020204"/>
              <a:buNone/>
              <a:defRPr/>
            </a:pPr>
            <a:endParaRPr lang="it-IT" sz="2000" u="sng" dirty="0">
              <a:latin typeface="Leelawadee UI" panose="020B0502040204020203" charset="0"/>
              <a:ea typeface="Calibri" panose="020F0502020204030204"/>
              <a:cs typeface="Times New Roman" panose="02020603050405020304"/>
              <a:sym typeface="+mn-ea"/>
            </a:endParaRPr>
          </a:p>
          <a:p>
            <a:pPr algn="just" fontAlgn="auto">
              <a:spcAft>
                <a:spcPts val="0"/>
              </a:spcAft>
              <a:buFont typeface="Arial" panose="020B0604020202020204"/>
              <a:buNone/>
              <a:defRPr/>
            </a:pPr>
            <a:r>
              <a:rPr lang="it-IT" sz="2000" i="1" dirty="0">
                <a:latin typeface="Arial" panose="020B0604020202020204" pitchFamily="34" charset="0"/>
              </a:rPr>
              <a:t>e)</a:t>
            </a:r>
            <a:r>
              <a:rPr lang="it-IT" sz="2000" i="1" dirty="0">
                <a:solidFill>
                  <a:srgbClr val="FF0000"/>
                </a:solidFill>
                <a:latin typeface="Arial" panose="020B0604020202020204" pitchFamily="34" charset="0"/>
              </a:rPr>
              <a:t>  con riferimento al contratto di  somministrazione  i  benefici economici legati all'assunzione o alla trasformazione di un contratto di lavoro sono trasferiti in capo  all'utilizzatore  e,  in  caso  di incentivo soggetto al </a:t>
            </a:r>
            <a:r>
              <a:rPr lang="it-IT" sz="2000" b="1" i="1" u="sng" dirty="0">
                <a:solidFill>
                  <a:prstClr val="black"/>
                </a:solidFill>
                <a:latin typeface="Arial" panose="020B0604020202020204" pitchFamily="34" charset="0"/>
              </a:rPr>
              <a:t>regime de </a:t>
            </a:r>
            <a:r>
              <a:rPr lang="it-IT" sz="2000" b="1" i="1" u="sng" dirty="0" err="1">
                <a:solidFill>
                  <a:prstClr val="black"/>
                </a:solidFill>
                <a:latin typeface="Arial" panose="020B0604020202020204" pitchFamily="34" charset="0"/>
              </a:rPr>
              <a:t>minimis</a:t>
            </a:r>
            <a:r>
              <a:rPr lang="it-IT" sz="2000" i="1" dirty="0">
                <a:solidFill>
                  <a:prstClr val="black"/>
                </a:solidFill>
                <a:latin typeface="Arial" panose="020B0604020202020204" pitchFamily="34" charset="0"/>
              </a:rPr>
              <a:t>*</a:t>
            </a:r>
            <a:r>
              <a:rPr lang="it-IT" sz="2000" i="1" dirty="0">
                <a:solidFill>
                  <a:srgbClr val="FF0000"/>
                </a:solidFill>
                <a:latin typeface="Arial" panose="020B0604020202020204" pitchFamily="34" charset="0"/>
              </a:rPr>
              <a:t>, il beneficio viene computato in capo all'utilizzatore; </a:t>
            </a:r>
            <a:endParaRPr lang="it-IT" sz="2000" b="1" i="1" dirty="0">
              <a:solidFill>
                <a:srgbClr val="FF0000"/>
              </a:solidFill>
              <a:latin typeface="Arial" panose="020B0604020202020204" pitchFamily="34" charset="0"/>
            </a:endParaRPr>
          </a:p>
          <a:p>
            <a:pPr algn="just" fontAlgn="auto">
              <a:spcAft>
                <a:spcPts val="0"/>
              </a:spcAft>
              <a:buFont typeface="Arial" panose="020B0604020202020204"/>
              <a:buNone/>
              <a:defRPr/>
            </a:pPr>
            <a:r>
              <a:rPr lang="it-IT" sz="2000" dirty="0">
                <a:solidFill>
                  <a:prstClr val="black"/>
                </a:solidFill>
                <a:latin typeface="Leelawadee UI" panose="020B0502040204020203" charset="0"/>
                <a:sym typeface="+mn-ea"/>
              </a:rPr>
              <a:t>  </a:t>
            </a:r>
          </a:p>
          <a:p>
            <a:pPr algn="just" fontAlgn="auto">
              <a:spcAft>
                <a:spcPts val="0"/>
              </a:spcAft>
              <a:buFont typeface="Arial" panose="020B0604020202020204"/>
              <a:buNone/>
              <a:defRPr/>
            </a:pPr>
            <a:r>
              <a:rPr lang="it-IT" sz="2000" dirty="0">
                <a:solidFill>
                  <a:prstClr val="black"/>
                </a:solidFill>
                <a:latin typeface="Leelawadee UI" panose="020B0502040204020203" charset="0"/>
                <a:sym typeface="+mn-ea"/>
              </a:rPr>
              <a:t> </a:t>
            </a:r>
            <a:r>
              <a:rPr lang="it-IT" sz="2000" b="1" dirty="0">
                <a:solidFill>
                  <a:prstClr val="black"/>
                </a:solidFill>
                <a:latin typeface="Leelawadee UI" panose="020B0502040204020203" charset="0"/>
                <a:sym typeface="+mn-ea"/>
              </a:rPr>
              <a:t>*</a:t>
            </a:r>
            <a:r>
              <a:rPr lang="it-IT" sz="2000" dirty="0">
                <a:solidFill>
                  <a:prstClr val="black"/>
                </a:solidFill>
                <a:latin typeface="Leelawadee UI" panose="020B0502040204020203" charset="0"/>
                <a:sym typeface="+mn-ea"/>
              </a:rPr>
              <a:t>  Nella Gazzetta Ufficiale del 28 luglio 2017, n. 175 è stato pubblicato il Decreto 31 maggio 2017, n. 115 del Ministero dello Sviluppo Economico, recante "</a:t>
            </a:r>
            <a:r>
              <a:rPr lang="it-IT" sz="2000" i="1" dirty="0">
                <a:solidFill>
                  <a:prstClr val="black"/>
                </a:solidFill>
                <a:latin typeface="Leelawadee UI" panose="020B0502040204020203" charset="0"/>
                <a:sym typeface="+mn-ea"/>
              </a:rPr>
              <a:t>Regolamento recante la disciplina per il funzionamento del Registro nazionale degli aiuti di Stato, ai sensi dell'articolo 52, comma 6, della legge 24 dicembre 2012, n. 234 e successive modifiche e integrazioni</a:t>
            </a:r>
            <a:r>
              <a:rPr lang="it-IT" sz="2000" dirty="0">
                <a:solidFill>
                  <a:prstClr val="black"/>
                </a:solidFill>
                <a:latin typeface="Leelawadee UI" panose="020B0502040204020203" charset="0"/>
                <a:sym typeface="+mn-ea"/>
              </a:rPr>
              <a:t>".</a:t>
            </a:r>
          </a:p>
          <a:p>
            <a:pPr algn="just" fontAlgn="auto">
              <a:spcAft>
                <a:spcPts val="0"/>
              </a:spcAft>
              <a:buFont typeface="Arial" panose="020B0604020202020204"/>
              <a:buNone/>
              <a:defRPr/>
            </a:pPr>
            <a:r>
              <a:rPr lang="it-IT" sz="2000" dirty="0">
                <a:solidFill>
                  <a:prstClr val="black"/>
                </a:solidFill>
                <a:latin typeface="Leelawadee UI" panose="020B0502040204020203" charset="0"/>
                <a:sym typeface="+mn-ea"/>
              </a:rPr>
              <a:t>     Il Regolamento definisce le modalità operative per la raccolta, la gestione e il controllo dei dati e delle informazioni relativi agli aiuti di Stato, agli aiuti de </a:t>
            </a:r>
            <a:r>
              <a:rPr lang="it-IT" sz="2000" dirty="0" err="1">
                <a:solidFill>
                  <a:prstClr val="black"/>
                </a:solidFill>
                <a:latin typeface="Leelawadee UI" panose="020B0502040204020203" charset="0"/>
                <a:sym typeface="+mn-ea"/>
              </a:rPr>
              <a:t>minimis</a:t>
            </a:r>
            <a:r>
              <a:rPr lang="it-IT" sz="2000" dirty="0">
                <a:solidFill>
                  <a:prstClr val="black"/>
                </a:solidFill>
                <a:latin typeface="Leelawadee UI" panose="020B0502040204020203" charset="0"/>
                <a:sym typeface="+mn-ea"/>
              </a:rPr>
              <a:t>, e agli aiuti SIEG, nonché i criteri per l'interoperabilità con i registri SIAN e SIPA e per l'eventuale interoperabilità con le banche di dati in materia di agevolazioni pubbliche alle imprese. </a:t>
            </a:r>
            <a:endParaRPr lang="it-IT" sz="2000" i="1" dirty="0">
              <a:solidFill>
                <a:prstClr val="black"/>
              </a:solidFill>
              <a:latin typeface="Arial" panose="020B0604020202020204" pitchFamily="34" charset="0"/>
            </a:endParaRPr>
          </a:p>
        </p:txBody>
      </p:sp>
      <p:sp>
        <p:nvSpPr>
          <p:cNvPr id="56324" name="Segnaposto numero diapositiva 4">
            <a:extLst>
              <a:ext uri="{FF2B5EF4-FFF2-40B4-BE49-F238E27FC236}">
                <a16:creationId xmlns:a16="http://schemas.microsoft.com/office/drawing/2014/main" id="{72BE578F-3C4D-453E-8673-A40F84DB9139}"/>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64F6BC3A-D500-46F5-B462-B650F445D415}" type="slidenum">
              <a:rPr lang="it-IT" altLang="it-IT" sz="1200">
                <a:solidFill>
                  <a:srgbClr val="FFFFFF"/>
                </a:solidFill>
              </a:rPr>
              <a:pPr algn="r" eaLnBrk="1" hangingPunct="1"/>
              <a:t>68</a:t>
            </a:fld>
            <a:endParaRPr lang="it-IT" altLang="it-IT" sz="1200">
              <a:solidFill>
                <a:srgbClr val="FFFFFF"/>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olo 1">
            <a:extLst>
              <a:ext uri="{FF2B5EF4-FFF2-40B4-BE49-F238E27FC236}">
                <a16:creationId xmlns:a16="http://schemas.microsoft.com/office/drawing/2014/main" id="{EB8C02F4-4D13-401D-95BB-05FFD45BDC12}"/>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4FEEFB54-F2D0-44A7-8653-B754DED80181}"/>
              </a:ext>
            </a:extLst>
          </p:cNvPr>
          <p:cNvSpPr>
            <a:spLocks noGrp="1"/>
          </p:cNvSpPr>
          <p:nvPr>
            <p:ph idx="4294967295"/>
          </p:nvPr>
        </p:nvSpPr>
        <p:spPr>
          <a:xfrm>
            <a:off x="534572" y="868363"/>
            <a:ext cx="9979441" cy="5318125"/>
          </a:xfrm>
        </p:spPr>
        <p:txBody>
          <a:bodyPr rtlCol="0">
            <a:normAutofit fontScale="92500" lnSpcReduction="20000"/>
          </a:bodyPr>
          <a:lstStyle/>
          <a:p>
            <a:pPr algn="ctr" fontAlgn="auto">
              <a:spcAft>
                <a:spcPts val="0"/>
              </a:spcAft>
              <a:buFont typeface="Arial" panose="020B0604020202020204"/>
              <a:buNone/>
              <a:defRPr/>
            </a:pPr>
            <a:r>
              <a:rPr lang="it-IT" sz="2700" b="1" u="sng" dirty="0">
                <a:solidFill>
                  <a:srgbClr val="FF0000"/>
                </a:solidFill>
                <a:sym typeface="+mn-ea"/>
              </a:rPr>
              <a:t>TEMPORARY FRAMEWORK</a:t>
            </a:r>
          </a:p>
          <a:p>
            <a:pPr algn="ctr" fontAlgn="auto">
              <a:spcAft>
                <a:spcPts val="0"/>
              </a:spcAft>
              <a:buFont typeface="Arial" panose="020B0604020202020204" pitchFamily="34" charset="0"/>
              <a:buNone/>
              <a:defRPr/>
            </a:pPr>
            <a:endParaRPr lang="it-IT" sz="1600" b="1" u="sng" dirty="0"/>
          </a:p>
          <a:p>
            <a:pPr algn="just" fontAlgn="auto">
              <a:spcAft>
                <a:spcPts val="0"/>
              </a:spcAft>
              <a:buFont typeface="Arial" panose="020B0604020202020204"/>
              <a:buNone/>
              <a:defRPr/>
            </a:pPr>
            <a:r>
              <a:rPr lang="it-IT" sz="2000" dirty="0">
                <a:solidFill>
                  <a:prstClr val="black"/>
                </a:solidFill>
                <a:latin typeface="Leelawadee UI" panose="020B0502040204020203" charset="0"/>
                <a:sym typeface="+mn-ea"/>
              </a:rPr>
              <a:t>	La Commissione Europea – con Decisione C(2022) 171 </a:t>
            </a:r>
            <a:r>
              <a:rPr lang="it-IT" sz="2000" dirty="0" err="1">
                <a:solidFill>
                  <a:prstClr val="black"/>
                </a:solidFill>
                <a:latin typeface="Leelawadee UI" panose="020B0502040204020203" charset="0"/>
                <a:sym typeface="+mn-ea"/>
              </a:rPr>
              <a:t>final</a:t>
            </a:r>
            <a:r>
              <a:rPr lang="it-IT" sz="2000" dirty="0">
                <a:solidFill>
                  <a:prstClr val="black"/>
                </a:solidFill>
                <a:latin typeface="Leelawadee UI" panose="020B0502040204020203" charset="0"/>
                <a:sym typeface="+mn-ea"/>
              </a:rPr>
              <a:t> dell’11 gennaio 2022 (come recepito dall’INPS, con Messaggio n. 403/2022) – ha reso noto d’aver</a:t>
            </a:r>
            <a:r>
              <a:rPr lang="it-IT" sz="2000" b="1" dirty="0">
                <a:solidFill>
                  <a:prstClr val="black"/>
                </a:solidFill>
                <a:latin typeface="Leelawadee UI" panose="020B0502040204020203" charset="0"/>
                <a:sym typeface="+mn-ea"/>
              </a:rPr>
              <a:t> </a:t>
            </a:r>
            <a:r>
              <a:rPr lang="it-IT" sz="2000" b="1" u="sng" dirty="0">
                <a:solidFill>
                  <a:prstClr val="black"/>
                </a:solidFill>
                <a:latin typeface="Leelawadee UI" panose="020B0502040204020203" charset="0"/>
                <a:sym typeface="+mn-ea"/>
              </a:rPr>
              <a:t>prorogato al 30 giugno 2022 </a:t>
            </a:r>
            <a:r>
              <a:rPr lang="it-IT" sz="2000" dirty="0">
                <a:solidFill>
                  <a:prstClr val="black"/>
                </a:solidFill>
                <a:latin typeface="Leelawadee UI" panose="020B0502040204020203" charset="0"/>
                <a:sym typeface="+mn-ea"/>
              </a:rPr>
              <a:t>il quadro temporaneo per le misure di aiuto di Stato adottato il 19 marzo 2020 per sostenere l'economia nel contesto della pandemia di COVID-19, ampliandone le misure.</a:t>
            </a:r>
          </a:p>
          <a:p>
            <a:pPr algn="just" fontAlgn="auto">
              <a:spcAft>
                <a:spcPts val="0"/>
              </a:spcAft>
              <a:buFont typeface="Arial" panose="020B0604020202020204"/>
              <a:buNone/>
              <a:defRPr/>
            </a:pPr>
            <a:endParaRPr lang="it-IT" sz="2000" dirty="0">
              <a:solidFill>
                <a:prstClr val="black"/>
              </a:solidFill>
              <a:latin typeface="Leelawadee UI" panose="020B0502040204020203" charset="0"/>
              <a:sym typeface="+mn-ea"/>
            </a:endParaRPr>
          </a:p>
          <a:p>
            <a:pPr marL="0" indent="0" algn="just" fontAlgn="auto">
              <a:spcAft>
                <a:spcPts val="0"/>
              </a:spcAft>
              <a:buNone/>
              <a:defRPr/>
            </a:pPr>
            <a:r>
              <a:rPr lang="it-IT" sz="2000" dirty="0">
                <a:solidFill>
                  <a:prstClr val="black"/>
                </a:solidFill>
                <a:latin typeface="Leelawadee UI" panose="020B0502040204020203" charset="0"/>
                <a:sym typeface="+mn-ea"/>
              </a:rPr>
              <a:t>Al riguardo, i massimali sono stati modificati nel seguente modo:</a:t>
            </a:r>
          </a:p>
          <a:p>
            <a:pPr algn="just" fontAlgn="auto">
              <a:spcAft>
                <a:spcPts val="0"/>
              </a:spcAft>
              <a:defRPr/>
            </a:pPr>
            <a:r>
              <a:rPr lang="it-IT" sz="2000" dirty="0">
                <a:solidFill>
                  <a:prstClr val="black"/>
                </a:solidFill>
                <a:latin typeface="Leelawadee UI" panose="020B0502040204020203" charset="0"/>
                <a:sym typeface="+mn-ea"/>
              </a:rPr>
              <a:t>€ 290.000 per le imprese operanti nella produzione primaria di prodotti agricoli;</a:t>
            </a:r>
          </a:p>
          <a:p>
            <a:pPr algn="just" fontAlgn="auto">
              <a:spcAft>
                <a:spcPts val="0"/>
              </a:spcAft>
              <a:defRPr/>
            </a:pPr>
            <a:r>
              <a:rPr lang="it-IT" sz="2000" dirty="0">
                <a:solidFill>
                  <a:prstClr val="black"/>
                </a:solidFill>
                <a:latin typeface="Leelawadee UI" panose="020B0502040204020203" charset="0"/>
                <a:sym typeface="+mn-ea"/>
              </a:rPr>
              <a:t>€ 345.000 per le imprese operanti nel settore della pesca e dell'acquacoltura;</a:t>
            </a:r>
          </a:p>
          <a:p>
            <a:pPr algn="just" fontAlgn="auto">
              <a:spcAft>
                <a:spcPts val="0"/>
              </a:spcAft>
              <a:defRPr/>
            </a:pPr>
            <a:r>
              <a:rPr lang="it-IT" sz="2000" dirty="0">
                <a:solidFill>
                  <a:prstClr val="black"/>
                </a:solidFill>
                <a:latin typeface="Leelawadee UI" panose="020B0502040204020203" charset="0"/>
                <a:sym typeface="+mn-ea"/>
              </a:rPr>
              <a:t>€ 2.300.000 per le imprese operanti in tutti gli altri settori.</a:t>
            </a:r>
          </a:p>
          <a:p>
            <a:pPr algn="just" fontAlgn="auto">
              <a:spcAft>
                <a:spcPts val="0"/>
              </a:spcAft>
              <a:buFont typeface="Arial" panose="020B0604020202020204"/>
              <a:buNone/>
              <a:defRPr/>
            </a:pPr>
            <a:endParaRPr lang="it-IT" sz="2000" dirty="0">
              <a:solidFill>
                <a:prstClr val="black"/>
              </a:solidFill>
              <a:latin typeface="Leelawadee UI" panose="020B0502040204020203" charset="0"/>
              <a:sym typeface="+mn-ea"/>
            </a:endParaRPr>
          </a:p>
          <a:p>
            <a:pPr algn="just" fontAlgn="auto">
              <a:spcAft>
                <a:spcPts val="0"/>
              </a:spcAft>
              <a:buFont typeface="Arial" panose="020B0604020202020204"/>
              <a:buNone/>
              <a:defRPr/>
            </a:pPr>
            <a:r>
              <a:rPr lang="it-IT" sz="2000" dirty="0">
                <a:solidFill>
                  <a:prstClr val="black"/>
                </a:solidFill>
                <a:latin typeface="Leelawadee UI" panose="020B0502040204020203" charset="0"/>
                <a:sym typeface="+mn-ea"/>
              </a:rPr>
              <a:t>Tali aiuti possono essere combinati con gli aiuti "de </a:t>
            </a:r>
            <a:r>
              <a:rPr lang="it-IT" sz="2000" dirty="0" err="1">
                <a:solidFill>
                  <a:prstClr val="black"/>
                </a:solidFill>
                <a:latin typeface="Leelawadee UI" panose="020B0502040204020203" charset="0"/>
                <a:sym typeface="+mn-ea"/>
              </a:rPr>
              <a:t>minimis</a:t>
            </a:r>
            <a:r>
              <a:rPr lang="it-IT" sz="2000" dirty="0">
                <a:solidFill>
                  <a:prstClr val="black"/>
                </a:solidFill>
                <a:latin typeface="Leelawadee UI" panose="020B0502040204020203" charset="0"/>
                <a:sym typeface="+mn-ea"/>
              </a:rPr>
              <a:t>" fino ad:</a:t>
            </a:r>
          </a:p>
          <a:p>
            <a:pPr algn="just" fontAlgn="auto">
              <a:spcAft>
                <a:spcPts val="0"/>
              </a:spcAft>
              <a:defRPr/>
            </a:pPr>
            <a:r>
              <a:rPr lang="it-IT" sz="2000" dirty="0">
                <a:solidFill>
                  <a:prstClr val="black"/>
                </a:solidFill>
                <a:latin typeface="Leelawadee UI" panose="020B0502040204020203" charset="0"/>
                <a:sym typeface="+mn-ea"/>
              </a:rPr>
              <a:t>€ 200.000 per le imprese operanti in tutti i settori;</a:t>
            </a:r>
          </a:p>
          <a:p>
            <a:pPr algn="just" fontAlgn="auto">
              <a:spcAft>
                <a:spcPts val="0"/>
              </a:spcAft>
              <a:defRPr/>
            </a:pPr>
            <a:r>
              <a:rPr lang="it-IT" sz="2000" dirty="0">
                <a:solidFill>
                  <a:prstClr val="black"/>
                </a:solidFill>
                <a:latin typeface="Leelawadee UI" panose="020B0502040204020203" charset="0"/>
                <a:sym typeface="+mn-ea"/>
              </a:rPr>
              <a:t>€ 30.000 per le imprese operanti nel settore della pesca e dell'acquacoltura;</a:t>
            </a:r>
          </a:p>
          <a:p>
            <a:pPr algn="just" fontAlgn="auto">
              <a:spcAft>
                <a:spcPts val="0"/>
              </a:spcAft>
              <a:defRPr/>
            </a:pPr>
            <a:r>
              <a:rPr lang="it-IT" sz="2000" dirty="0">
                <a:solidFill>
                  <a:prstClr val="black"/>
                </a:solidFill>
                <a:latin typeface="Leelawadee UI" panose="020B0502040204020203" charset="0"/>
                <a:sym typeface="+mn-ea"/>
              </a:rPr>
              <a:t>€ 25.000 per le imprese operanti nel settore agricolo;</a:t>
            </a:r>
          </a:p>
          <a:p>
            <a:pPr marL="0" indent="0" algn="just" fontAlgn="auto">
              <a:spcAft>
                <a:spcPts val="0"/>
              </a:spcAft>
              <a:buNone/>
              <a:defRPr/>
            </a:pPr>
            <a:r>
              <a:rPr lang="it-IT" sz="2000" dirty="0">
                <a:solidFill>
                  <a:prstClr val="black"/>
                </a:solidFill>
                <a:latin typeface="Leelawadee UI" panose="020B0502040204020203" charset="0"/>
                <a:sym typeface="+mn-ea"/>
              </a:rPr>
              <a:t>nell'arco di tre esercizi finanziari.</a:t>
            </a:r>
            <a:endParaRPr lang="it-IT" sz="2000" i="1" dirty="0">
              <a:solidFill>
                <a:prstClr val="black"/>
              </a:solidFill>
              <a:latin typeface="Arial" panose="020B0604020202020204" pitchFamily="34" charset="0"/>
            </a:endParaRPr>
          </a:p>
        </p:txBody>
      </p:sp>
      <p:sp>
        <p:nvSpPr>
          <p:cNvPr id="56324" name="Segnaposto numero diapositiva 4">
            <a:extLst>
              <a:ext uri="{FF2B5EF4-FFF2-40B4-BE49-F238E27FC236}">
                <a16:creationId xmlns:a16="http://schemas.microsoft.com/office/drawing/2014/main" id="{72BE578F-3C4D-453E-8673-A40F84DB9139}"/>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64F6BC3A-D500-46F5-B462-B650F445D415}" type="slidenum">
              <a:rPr lang="it-IT" altLang="it-IT" sz="1200">
                <a:solidFill>
                  <a:srgbClr val="FFFFFF"/>
                </a:solidFill>
              </a:rPr>
              <a:pPr algn="r" eaLnBrk="1" hangingPunct="1"/>
              <a:t>69</a:t>
            </a:fld>
            <a:endParaRPr lang="it-IT" altLang="it-IT" sz="1200">
              <a:solidFill>
                <a:srgbClr val="FFFFFF"/>
              </a:solidFill>
            </a:endParaRPr>
          </a:p>
        </p:txBody>
      </p:sp>
    </p:spTree>
    <p:extLst>
      <p:ext uri="{BB962C8B-B14F-4D97-AF65-F5344CB8AC3E}">
        <p14:creationId xmlns:p14="http://schemas.microsoft.com/office/powerpoint/2010/main" val="1383183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olo 1">
            <a:extLst>
              <a:ext uri="{FF2B5EF4-FFF2-40B4-BE49-F238E27FC236}">
                <a16:creationId xmlns:a16="http://schemas.microsoft.com/office/drawing/2014/main" id="{2934D1CE-DC8B-465B-8D68-885FFE0CF06B}"/>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7347" name="Segnaposto contenuto 2">
            <a:extLst>
              <a:ext uri="{FF2B5EF4-FFF2-40B4-BE49-F238E27FC236}">
                <a16:creationId xmlns:a16="http://schemas.microsoft.com/office/drawing/2014/main" id="{DCBB9937-A66C-4B80-8479-83E6918F4BC9}"/>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a:sym typeface="+mn-ea"/>
              </a:rPr>
              <a:t>I PRINCIPI GENERALI DI FRUIZIONE DEGLI INCENTIVI, EX ART. 31, DLGS. N. 150/2015</a:t>
            </a:r>
          </a:p>
          <a:p>
            <a:pPr algn="ctr">
              <a:buFont typeface="Arial" panose="020B0604020202020204" pitchFamily="34" charset="0"/>
              <a:buNone/>
            </a:pPr>
            <a:endParaRPr lang="it-IT" altLang="it-IT" sz="1600" b="1" u="sng"/>
          </a:p>
          <a:p>
            <a:pPr algn="ctr">
              <a:buFont typeface="Arial" panose="020B0604020202020204" pitchFamily="34" charset="0"/>
              <a:buNone/>
            </a:pPr>
            <a:endParaRPr lang="it-IT" altLang="it-IT" sz="2000" u="sng">
              <a:latin typeface="Leelawadee UI" panose="020B0502040204020203" pitchFamily="34" charset="-34"/>
              <a:ea typeface="Calibri" panose="020F0502020204030204" pitchFamily="34" charset="0"/>
              <a:cs typeface="Times New Roman" panose="02020603050405020304" pitchFamily="18" charset="0"/>
              <a:sym typeface="+mn-ea"/>
            </a:endParaRPr>
          </a:p>
          <a:p>
            <a:pPr algn="just">
              <a:buFont typeface="Arial" panose="020B0604020202020204" pitchFamily="34" charset="0"/>
              <a:buNone/>
            </a:pPr>
            <a:r>
              <a:rPr lang="it-IT" altLang="it-IT" sz="2000" i="1">
                <a:latin typeface="Arial" panose="020B0604020202020204" pitchFamily="34" charset="0"/>
              </a:rPr>
              <a:t> </a:t>
            </a:r>
            <a:r>
              <a:rPr lang="it-IT" altLang="it-IT" sz="2000" b="1" i="1">
                <a:latin typeface="Arial" panose="020B0604020202020204" pitchFamily="34" charset="0"/>
                <a:sym typeface="+mn-ea"/>
              </a:rPr>
              <a:t>f)</a:t>
            </a:r>
            <a:r>
              <a:rPr lang="it-IT" altLang="it-IT" sz="2000">
                <a:latin typeface="Arial" panose="020B0604020202020204" pitchFamily="34" charset="0"/>
                <a:sym typeface="+mn-ea"/>
              </a:rPr>
              <a:t> nei casi in cui le norme incentivanti richiedano un </a:t>
            </a:r>
            <a:r>
              <a:rPr lang="it-IT" altLang="it-IT" sz="2000" b="1" u="sng">
                <a:latin typeface="Arial" panose="020B0604020202020204" pitchFamily="34" charset="0"/>
                <a:sym typeface="+mn-ea"/>
              </a:rPr>
              <a:t>incremento occupazionale  netto</a:t>
            </a:r>
            <a:r>
              <a:rPr lang="it-IT" altLang="it-IT" sz="2000">
                <a:latin typeface="Arial" panose="020B0604020202020204" pitchFamily="34" charset="0"/>
                <a:sym typeface="+mn-ea"/>
              </a:rPr>
              <a:t>  della  forza  lavoro  mediamente  occupata,  il calcolo si effettua mensilmente, confrontando il numero di lavoratori dipendenti equivalente a tempo pieno  del  mese  di  riferimento  con quello medio dei dodici mesi precedenti, avuto riguardo alla  nozione di  "</a:t>
            </a:r>
            <a:r>
              <a:rPr lang="it-IT" altLang="it-IT" sz="2000" b="1" u="sng">
                <a:latin typeface="Arial" panose="020B0604020202020204" pitchFamily="34" charset="0"/>
                <a:sym typeface="+mn-ea"/>
              </a:rPr>
              <a:t>impresa  unica</a:t>
            </a:r>
            <a:r>
              <a:rPr lang="it-IT" altLang="it-IT" sz="2000">
                <a:latin typeface="Arial" panose="020B0604020202020204" pitchFamily="34" charset="0"/>
                <a:sym typeface="+mn-ea"/>
              </a:rPr>
              <a:t>"  di  cui  all'articolo  2,  paragrafo   2,   del Regolamento (UE) n. 1408/2013 della Commissione del 18 dicembre 2013, escludendo dal computo della base occupazionale media di  riferimento sono esclusi i lavoratori che  nel  periodo  di  riferimento  abbiano abbandonato il posto di lavoro  a  causa  di  dimissioni  volontarie, invalidità, pensionamento per  raggiunti  limiti  d'età,  riduzione volontaria dell'orario di lavoro o licenziamento per giusta causa. </a:t>
            </a:r>
            <a:endParaRPr lang="it-IT" altLang="it-IT" sz="2000">
              <a:latin typeface="Arial" panose="020B0604020202020204" pitchFamily="34" charset="0"/>
            </a:endParaRPr>
          </a:p>
        </p:txBody>
      </p:sp>
      <p:sp>
        <p:nvSpPr>
          <p:cNvPr id="57348" name="Segnaposto numero diapositiva 4">
            <a:extLst>
              <a:ext uri="{FF2B5EF4-FFF2-40B4-BE49-F238E27FC236}">
                <a16:creationId xmlns:a16="http://schemas.microsoft.com/office/drawing/2014/main" id="{3FA7B4BB-7194-4BB0-8803-E00E07CE3EA5}"/>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2515CC7D-3DCA-47AB-A859-37E11890A1E1}" type="slidenum">
              <a:rPr lang="it-IT" altLang="it-IT" sz="1200">
                <a:solidFill>
                  <a:srgbClr val="FFFFFF"/>
                </a:solidFill>
              </a:rPr>
              <a:pPr algn="r" eaLnBrk="1" hangingPunct="1"/>
              <a:t>70</a:t>
            </a:fld>
            <a:endParaRPr lang="it-IT" altLang="it-IT" sz="1200">
              <a:solidFill>
                <a:srgbClr val="FFFFFF"/>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olo 1">
            <a:extLst>
              <a:ext uri="{FF2B5EF4-FFF2-40B4-BE49-F238E27FC236}">
                <a16:creationId xmlns:a16="http://schemas.microsoft.com/office/drawing/2014/main" id="{16A36F26-9454-43E4-821D-CCBEB76DEF3E}"/>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8371" name="Segnaposto contenuto 2">
            <a:extLst>
              <a:ext uri="{FF2B5EF4-FFF2-40B4-BE49-F238E27FC236}">
                <a16:creationId xmlns:a16="http://schemas.microsoft.com/office/drawing/2014/main" id="{E9CC676B-5CE2-42FC-908B-F1739BB8B823}"/>
              </a:ext>
            </a:extLst>
          </p:cNvPr>
          <p:cNvSpPr>
            <a:spLocks noGrp="1"/>
          </p:cNvSpPr>
          <p:nvPr>
            <p:ph idx="4294967295"/>
          </p:nvPr>
        </p:nvSpPr>
        <p:spPr>
          <a:xfrm>
            <a:off x="1749425" y="868363"/>
            <a:ext cx="8764588" cy="5670550"/>
          </a:xfrm>
        </p:spPr>
        <p:txBody>
          <a:bodyPr/>
          <a:lstStyle/>
          <a:p>
            <a:pPr algn="ctr">
              <a:buFont typeface="Arial" panose="020B0604020202020204" pitchFamily="34" charset="0"/>
              <a:buNone/>
            </a:pPr>
            <a:r>
              <a:rPr lang="it-IT" altLang="it-IT" sz="1600" b="1" u="sng"/>
              <a:t>L’incremento occupazionale netto precisato dal MLPS per i CdL ...</a:t>
            </a:r>
          </a:p>
          <a:p>
            <a:pPr algn="just">
              <a:buFont typeface="Arial" panose="020B0604020202020204" pitchFamily="34" charset="0"/>
              <a:buNone/>
            </a:pPr>
            <a:r>
              <a:rPr lang="it-IT" altLang="it-IT" sz="2000" i="1">
                <a:latin typeface="Arial" panose="020B0604020202020204" pitchFamily="34" charset="0"/>
              </a:rPr>
              <a:t>	 </a:t>
            </a:r>
          </a:p>
          <a:p>
            <a:pPr algn="just">
              <a:buFont typeface="Arial" panose="020B0604020202020204" pitchFamily="34" charset="0"/>
              <a:buNone/>
            </a:pPr>
            <a:r>
              <a:rPr lang="it-IT" altLang="it-IT" sz="2000" b="1" i="1">
                <a:latin typeface="Arial" panose="020B0604020202020204" pitchFamily="34" charset="0"/>
              </a:rPr>
              <a:t>	</a:t>
            </a:r>
            <a:r>
              <a:rPr lang="it-IT" altLang="it-IT" sz="1800">
                <a:latin typeface="Arial" panose="020B0604020202020204" pitchFamily="34" charset="0"/>
              </a:rPr>
              <a:t>Il Ministero del Lavoro e delle Politiche Sociali – con Interpello n. 34/2014, promosso dal Consiglio Nazionale dell'Ordine dei Consulenti del Lavoro - ha precisato che “</a:t>
            </a:r>
            <a:r>
              <a:rPr lang="it-IT" altLang="it-IT" sz="1800" i="1">
                <a:latin typeface="Arial" panose="020B0604020202020204" pitchFamily="34" charset="0"/>
              </a:rPr>
              <a:t>in tutte le ipotesi di concessione di benefici previsti dalla legislazione nazionale, ai fini della maturazione del diritto, l’incremento occupazionale dei 12 mesi successivi all’assunzione agevolata va verificato tenendo in considerazione l’effettiva forza occupazionale media al termine del periodo dei 12 mesi e non la forza lavoro “stimata” al momento dell’assunzione. Per tale motivo, i benefici potranno essere fruiti:</a:t>
            </a:r>
          </a:p>
          <a:p>
            <a:pPr algn="just">
              <a:buFont typeface="Arial" panose="020B0604020202020204" pitchFamily="34" charset="0"/>
              <a:buNone/>
            </a:pPr>
            <a:r>
              <a:rPr lang="it-IT" altLang="it-IT" sz="1800" i="1">
                <a:latin typeface="Arial" panose="020B0604020202020204" pitchFamily="34" charset="0"/>
              </a:rPr>
              <a:t>•	sin dal momento dell’assunzione, qualora dal calcolo stimato della forza occupazionale dei 12 mesi successivi emerga un incremento, salvo verificare la legittimità del beneficio al termine del periodo stesso;</a:t>
            </a:r>
          </a:p>
          <a:p>
            <a:pPr algn="just">
              <a:buFont typeface="Arial" panose="020B0604020202020204" pitchFamily="34" charset="0"/>
              <a:buNone/>
            </a:pPr>
            <a:r>
              <a:rPr lang="it-IT" altLang="it-IT" sz="1800" i="1">
                <a:latin typeface="Arial" panose="020B0604020202020204" pitchFamily="34" charset="0"/>
              </a:rPr>
              <a:t>•	al termine dei 12 mesi qualora il datore di lavoro verificasse, solo in quel momento, l’incremento occupazionale effettivo</a:t>
            </a:r>
            <a:r>
              <a:rPr lang="it-IT" altLang="it-IT" sz="1800">
                <a:latin typeface="Arial" panose="020B0604020202020204" pitchFamily="34" charset="0"/>
              </a:rPr>
              <a:t>”.</a:t>
            </a:r>
          </a:p>
          <a:p>
            <a:pPr algn="just">
              <a:buFont typeface="Arial" panose="020B0604020202020204" pitchFamily="34" charset="0"/>
              <a:buNone/>
            </a:pPr>
            <a:endParaRPr lang="it-IT" altLang="it-IT" sz="1800">
              <a:latin typeface="Arial" panose="020B0604020202020204" pitchFamily="34" charset="0"/>
            </a:endParaRPr>
          </a:p>
          <a:p>
            <a:pPr algn="just">
              <a:buFont typeface="Arial" panose="020B0604020202020204" pitchFamily="34" charset="0"/>
              <a:buNone/>
            </a:pPr>
            <a:endParaRPr lang="it-IT" altLang="it-IT" sz="1800">
              <a:latin typeface="Arial" panose="020B0604020202020204" pitchFamily="34" charset="0"/>
            </a:endParaRPr>
          </a:p>
          <a:p>
            <a:pPr algn="just">
              <a:buFont typeface="Arial" panose="020B0604020202020204" pitchFamily="34" charset="0"/>
              <a:buNone/>
            </a:pPr>
            <a:endParaRPr lang="it-IT" altLang="it-IT" sz="1800">
              <a:latin typeface="Arial" panose="020B0604020202020204" pitchFamily="34" charset="0"/>
            </a:endParaRPr>
          </a:p>
          <a:p>
            <a:pPr algn="just">
              <a:buFont typeface="Arial" panose="020B0604020202020204" pitchFamily="34" charset="0"/>
              <a:buNone/>
            </a:pPr>
            <a:endParaRPr lang="it-IT" altLang="it-IT" sz="1800">
              <a:latin typeface="Arial" panose="020B0604020202020204" pitchFamily="34" charset="0"/>
            </a:endParaRPr>
          </a:p>
        </p:txBody>
      </p:sp>
      <p:sp>
        <p:nvSpPr>
          <p:cNvPr id="58372" name="Segnaposto numero diapositiva 4">
            <a:extLst>
              <a:ext uri="{FF2B5EF4-FFF2-40B4-BE49-F238E27FC236}">
                <a16:creationId xmlns:a16="http://schemas.microsoft.com/office/drawing/2014/main" id="{51485160-F6C6-4DD0-8C39-C6CF621DCA7F}"/>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92DF611E-FB6C-4B0C-A3A9-D049C14836A0}" type="slidenum">
              <a:rPr lang="it-IT" altLang="it-IT" sz="1200">
                <a:solidFill>
                  <a:srgbClr val="FFFFFF"/>
                </a:solidFill>
              </a:rPr>
              <a:pPr algn="r" eaLnBrk="1" hangingPunct="1"/>
              <a:t>71</a:t>
            </a:fld>
            <a:endParaRPr lang="it-IT" altLang="it-IT" sz="1200">
              <a:solidFill>
                <a:srgbClr val="FFFFFF"/>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olo 1">
            <a:extLst>
              <a:ext uri="{FF2B5EF4-FFF2-40B4-BE49-F238E27FC236}">
                <a16:creationId xmlns:a16="http://schemas.microsoft.com/office/drawing/2014/main" id="{3970B89C-6138-4A08-A2C9-DDD9A059EECA}"/>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59395" name="Segnaposto contenuto 2">
            <a:extLst>
              <a:ext uri="{FF2B5EF4-FFF2-40B4-BE49-F238E27FC236}">
                <a16:creationId xmlns:a16="http://schemas.microsoft.com/office/drawing/2014/main" id="{5CBC8DA0-4E3D-46F5-AF63-925B4582185C}"/>
              </a:ext>
            </a:extLst>
          </p:cNvPr>
          <p:cNvSpPr>
            <a:spLocks noGrp="1"/>
          </p:cNvSpPr>
          <p:nvPr>
            <p:ph idx="4294967295"/>
          </p:nvPr>
        </p:nvSpPr>
        <p:spPr>
          <a:xfrm>
            <a:off x="1749425" y="868363"/>
            <a:ext cx="8764588" cy="5670550"/>
          </a:xfrm>
        </p:spPr>
        <p:txBody>
          <a:bodyPr/>
          <a:lstStyle/>
          <a:p>
            <a:pPr algn="ctr">
              <a:buFont typeface="Arial" panose="020B0604020202020204" pitchFamily="34" charset="0"/>
              <a:buNone/>
            </a:pPr>
            <a:r>
              <a:rPr lang="it-IT" altLang="it-IT" sz="1600" b="1" u="sng"/>
              <a:t>... e per ASSOLAVORO...</a:t>
            </a:r>
          </a:p>
          <a:p>
            <a:pPr algn="just">
              <a:buFont typeface="Arial" panose="020B0604020202020204" pitchFamily="34" charset="0"/>
              <a:buNone/>
            </a:pPr>
            <a:r>
              <a:rPr lang="it-IT" altLang="it-IT" sz="2000" i="1">
                <a:latin typeface="Arial" panose="020B0604020202020204" pitchFamily="34" charset="0"/>
              </a:rPr>
              <a:t>	 </a:t>
            </a:r>
          </a:p>
          <a:p>
            <a:pPr algn="just">
              <a:buFont typeface="Arial" panose="020B0604020202020204" pitchFamily="34" charset="0"/>
              <a:buNone/>
            </a:pPr>
            <a:r>
              <a:rPr lang="it-IT" altLang="it-IT" sz="2000" b="1" i="1">
                <a:latin typeface="Arial" panose="020B0604020202020204" pitchFamily="34" charset="0"/>
              </a:rPr>
              <a:t>	</a:t>
            </a:r>
            <a:r>
              <a:rPr lang="it-IT" altLang="it-IT" sz="1800">
                <a:latin typeface="Arial" panose="020B0604020202020204" pitchFamily="34" charset="0"/>
              </a:rPr>
              <a:t>Il Ministero del Lavoro e delle Politiche Sociali – con Interpello n. 23/2016, promosso da Assolavoro - ha ribadito che </a:t>
            </a:r>
            <a:r>
              <a:rPr lang="it-IT" altLang="it-IT" sz="1800" i="1">
                <a:latin typeface="Arial" panose="020B0604020202020204" pitchFamily="34" charset="0"/>
              </a:rPr>
              <a:t>“con riferimento al contratto di somministrazione i benefici economici legati all’assunzione o alla trasformazione di un contratto di lavoro sono trasferiti in capo all’utilizzatore e, in caso di incentivo soggetto al regime de minimis, il beneficio viene computato in capo all'utilizzatore”.</a:t>
            </a:r>
          </a:p>
          <a:p>
            <a:pPr algn="just">
              <a:buFont typeface="Arial" panose="020B0604020202020204" pitchFamily="34" charset="0"/>
              <a:buNone/>
            </a:pPr>
            <a:endParaRPr lang="it-IT" altLang="it-IT" sz="1800" i="1">
              <a:latin typeface="Arial" panose="020B0604020202020204" pitchFamily="34" charset="0"/>
            </a:endParaRPr>
          </a:p>
          <a:p>
            <a:pPr algn="just">
              <a:buFont typeface="Arial" panose="020B0604020202020204" pitchFamily="34" charset="0"/>
              <a:buNone/>
            </a:pPr>
            <a:r>
              <a:rPr lang="it-IT" altLang="it-IT" sz="1800" i="1">
                <a:latin typeface="Arial" panose="020B0604020202020204" pitchFamily="34" charset="0"/>
              </a:rPr>
              <a:t>	</a:t>
            </a:r>
            <a:r>
              <a:rPr lang="it-IT" altLang="it-IT" sz="1800">
                <a:latin typeface="Arial" panose="020B0604020202020204" pitchFamily="34" charset="0"/>
              </a:rPr>
              <a:t>Quanto alle</a:t>
            </a:r>
            <a:r>
              <a:rPr lang="it-IT" altLang="it-IT" sz="1800" i="1">
                <a:latin typeface="Arial" panose="020B0604020202020204" pitchFamily="34" charset="0"/>
              </a:rPr>
              <a:t> “modalità di calcolo per la determinazione dell’incremento occupazionale netto della forza lavoro mediamente occupata nei dodici mesi precedenti (con riferimento alla somministrazione) deve essere effettuato rispetto ai lavoratori occupati dall’impresa utilizzatrice secondo il criterio convenzionale di derivazione comunitaria dell’Unità di Lavoro Annuo – U.L.A”.</a:t>
            </a:r>
          </a:p>
        </p:txBody>
      </p:sp>
      <p:sp>
        <p:nvSpPr>
          <p:cNvPr id="59396" name="Segnaposto numero diapositiva 4">
            <a:extLst>
              <a:ext uri="{FF2B5EF4-FFF2-40B4-BE49-F238E27FC236}">
                <a16:creationId xmlns:a16="http://schemas.microsoft.com/office/drawing/2014/main" id="{02FDAF16-44DD-4166-9D21-9438F5DC4185}"/>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1E6DB2E-FF36-4297-8A6C-AB4470C82814}" type="slidenum">
              <a:rPr lang="it-IT" altLang="it-IT" sz="1200">
                <a:solidFill>
                  <a:srgbClr val="FFFFFF"/>
                </a:solidFill>
              </a:rPr>
              <a:pPr algn="r" eaLnBrk="1" hangingPunct="1"/>
              <a:t>72</a:t>
            </a:fld>
            <a:endParaRPr lang="it-IT" altLang="it-IT" sz="1200">
              <a:solidFill>
                <a:srgbClr val="FFFFFF"/>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olo 1">
            <a:extLst>
              <a:ext uri="{FF2B5EF4-FFF2-40B4-BE49-F238E27FC236}">
                <a16:creationId xmlns:a16="http://schemas.microsoft.com/office/drawing/2014/main" id="{C78E1779-86D8-469C-81E0-0777E83B7777}"/>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60419" name="Segnaposto contenuto 2">
            <a:extLst>
              <a:ext uri="{FF2B5EF4-FFF2-40B4-BE49-F238E27FC236}">
                <a16:creationId xmlns:a16="http://schemas.microsoft.com/office/drawing/2014/main" id="{11047C6C-9941-4770-A762-0151009B8E97}"/>
              </a:ext>
            </a:extLst>
          </p:cNvPr>
          <p:cNvSpPr>
            <a:spLocks noGrp="1"/>
          </p:cNvSpPr>
          <p:nvPr>
            <p:ph idx="4294967295"/>
          </p:nvPr>
        </p:nvSpPr>
        <p:spPr>
          <a:xfrm>
            <a:off x="1749425" y="868363"/>
            <a:ext cx="8764588" cy="5670550"/>
          </a:xfrm>
        </p:spPr>
        <p:txBody>
          <a:bodyPr/>
          <a:lstStyle/>
          <a:p>
            <a:pPr algn="ctr">
              <a:buFont typeface="Arial" panose="020B0604020202020204" pitchFamily="34" charset="0"/>
              <a:buNone/>
            </a:pPr>
            <a:r>
              <a:rPr lang="it-IT" altLang="it-IT" sz="1600" b="1" u="sng"/>
              <a:t>... e per ALLEANZA LAVORO</a:t>
            </a:r>
          </a:p>
          <a:p>
            <a:pPr algn="just">
              <a:buFont typeface="Arial" panose="020B0604020202020204" pitchFamily="34" charset="0"/>
              <a:buNone/>
            </a:pPr>
            <a:r>
              <a:rPr lang="it-IT" altLang="it-IT" sz="2000" i="1">
                <a:latin typeface="Arial" panose="020B0604020202020204" pitchFamily="34" charset="0"/>
              </a:rPr>
              <a:t>	 </a:t>
            </a:r>
          </a:p>
          <a:p>
            <a:pPr algn="just">
              <a:buFont typeface="Arial" panose="020B0604020202020204" pitchFamily="34" charset="0"/>
              <a:buNone/>
            </a:pPr>
            <a:r>
              <a:rPr lang="it-IT" altLang="it-IT" sz="2000" b="1" i="1">
                <a:latin typeface="Arial" panose="020B0604020202020204" pitchFamily="34" charset="0"/>
              </a:rPr>
              <a:t>	</a:t>
            </a:r>
            <a:r>
              <a:rPr lang="it-IT" altLang="it-IT" sz="1800">
                <a:latin typeface="Arial" panose="020B0604020202020204" pitchFamily="34" charset="0"/>
              </a:rPr>
              <a:t>Il Ministero del Lavoro e delle Politiche Sociali - con Interpello del 29 maggio 2018, n. 3, promosso dall’Associazione Nazionale delle Agenzie per il Lavoro, in merito ai requisiti generali per la fruizione degli incentivi contributivi - ha ribadito che, in caso di somministrazione di lavoratori dipendenti, il calcolo della media occupazionale da prendere a riferimento per verificare la spettanza dei benefici contributivi deve essere riferita all’impresa utilizzatrice.</a:t>
            </a:r>
          </a:p>
        </p:txBody>
      </p:sp>
      <p:sp>
        <p:nvSpPr>
          <p:cNvPr id="60420" name="Segnaposto numero diapositiva 4">
            <a:extLst>
              <a:ext uri="{FF2B5EF4-FFF2-40B4-BE49-F238E27FC236}">
                <a16:creationId xmlns:a16="http://schemas.microsoft.com/office/drawing/2014/main" id="{EEEA5ECA-9E8D-4304-B22C-DF485EFB8712}"/>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C1CD8F3D-64B8-4583-8A73-7E5D0B628F4D}" type="slidenum">
              <a:rPr lang="it-IT" altLang="it-IT" sz="1200">
                <a:solidFill>
                  <a:srgbClr val="FFFFFF"/>
                </a:solidFill>
              </a:rPr>
              <a:pPr algn="r" eaLnBrk="1" hangingPunct="1"/>
              <a:t>73</a:t>
            </a:fld>
            <a:endParaRPr lang="it-IT" altLang="it-IT" sz="1200">
              <a:solidFill>
                <a:srgbClr val="FFFFF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olo 1">
            <a:extLst>
              <a:ext uri="{FF2B5EF4-FFF2-40B4-BE49-F238E27FC236}">
                <a16:creationId xmlns:a16="http://schemas.microsoft.com/office/drawing/2014/main" id="{0360D368-0A2E-4117-BD7D-428A3F7F709A}"/>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61443" name="Segnaposto contenuto 2">
            <a:extLst>
              <a:ext uri="{FF2B5EF4-FFF2-40B4-BE49-F238E27FC236}">
                <a16:creationId xmlns:a16="http://schemas.microsoft.com/office/drawing/2014/main" id="{62BDCE1E-1108-457A-9871-5B2C6A9E2E5E}"/>
              </a:ext>
            </a:extLst>
          </p:cNvPr>
          <p:cNvSpPr>
            <a:spLocks noGrp="1"/>
          </p:cNvSpPr>
          <p:nvPr>
            <p:ph idx="4294967295"/>
          </p:nvPr>
        </p:nvSpPr>
        <p:spPr>
          <a:xfrm>
            <a:off x="1749425" y="868363"/>
            <a:ext cx="8764588" cy="5724525"/>
          </a:xfrm>
        </p:spPr>
        <p:txBody>
          <a:bodyPr/>
          <a:lstStyle/>
          <a:p>
            <a:pPr algn="ctr">
              <a:buFont typeface="Arial" panose="020B0604020202020204" pitchFamily="34" charset="0"/>
              <a:buNone/>
            </a:pPr>
            <a:r>
              <a:rPr lang="it-IT" altLang="it-IT" sz="1600" b="1" u="sng">
                <a:sym typeface="+mn-ea"/>
              </a:rPr>
              <a:t>I PRINCIPI GENERALI DI FRUIZIONE DEGLI INCENTIVI, EX ART. 31, DLGS. N. 150/2015</a:t>
            </a:r>
          </a:p>
          <a:p>
            <a:pPr algn="ctr">
              <a:buFont typeface="Arial" panose="020B0604020202020204" pitchFamily="34" charset="0"/>
              <a:buNone/>
            </a:pPr>
            <a:endParaRPr lang="it-IT" altLang="it-IT" sz="1600" b="1" u="sng"/>
          </a:p>
          <a:p>
            <a:pPr algn="just">
              <a:buFont typeface="Arial" panose="020B0604020202020204" pitchFamily="34" charset="0"/>
              <a:buNone/>
            </a:pPr>
            <a:r>
              <a:rPr lang="it-IT" altLang="it-IT" sz="2000" i="1">
                <a:latin typeface="Arial" panose="020B0604020202020204" pitchFamily="34" charset="0"/>
              </a:rPr>
              <a:t>   </a:t>
            </a:r>
            <a:r>
              <a:rPr lang="it-IT" altLang="it-IT" sz="2000">
                <a:latin typeface="Arial" panose="020B0604020202020204" pitchFamily="34" charset="0"/>
                <a:sym typeface="+mn-ea"/>
              </a:rPr>
              <a:t>  Per  "</a:t>
            </a:r>
            <a:r>
              <a:rPr lang="it-IT" altLang="it-IT" sz="2000" b="1" u="sng">
                <a:latin typeface="Arial" panose="020B0604020202020204" pitchFamily="34" charset="0"/>
                <a:sym typeface="+mn-ea"/>
              </a:rPr>
              <a:t>impresa  unica</a:t>
            </a:r>
            <a:r>
              <a:rPr lang="it-IT" altLang="it-IT" sz="2000">
                <a:latin typeface="Arial" panose="020B0604020202020204" pitchFamily="34" charset="0"/>
                <a:sym typeface="+mn-ea"/>
              </a:rPr>
              <a:t>", ex art. 2,  par. 2, Regolamento (UE) n. 1408/2013, </a:t>
            </a:r>
          </a:p>
          <a:p>
            <a:pPr algn="just">
              <a:buFont typeface="Arial" panose="020B0604020202020204" pitchFamily="34" charset="0"/>
              <a:buNone/>
            </a:pPr>
            <a:r>
              <a:rPr lang="it-IT" altLang="it-IT" sz="2000">
                <a:latin typeface="Arial" panose="020B0604020202020204" pitchFamily="34" charset="0"/>
                <a:sym typeface="+mn-ea"/>
              </a:rPr>
              <a:t>     si intende l’insieme delle imprese fra le quali esiste almeno una delle seguenti relazioni:</a:t>
            </a:r>
          </a:p>
          <a:p>
            <a:pPr algn="just">
              <a:buFont typeface="Arial" panose="020B0604020202020204" pitchFamily="34" charset="0"/>
              <a:buNone/>
            </a:pPr>
            <a:r>
              <a:rPr lang="it-IT" altLang="it-IT" sz="2000">
                <a:latin typeface="Arial" panose="020B0604020202020204" pitchFamily="34" charset="0"/>
                <a:sym typeface="+mn-ea"/>
              </a:rPr>
              <a:t>a) un’impresa detiene la maggioranza dei diritti di voto degli azionisti o soci di un’altra impresa;</a:t>
            </a:r>
          </a:p>
          <a:p>
            <a:pPr algn="just">
              <a:buFont typeface="Arial" panose="020B0604020202020204" pitchFamily="34" charset="0"/>
              <a:buNone/>
            </a:pPr>
            <a:r>
              <a:rPr lang="it-IT" altLang="it-IT" sz="2000">
                <a:latin typeface="Arial" panose="020B0604020202020204" pitchFamily="34" charset="0"/>
                <a:sym typeface="+mn-ea"/>
              </a:rPr>
              <a:t>b) un’impresa ha il diritto di nominare o revocare la maggioranza dei membri del consiglio di amministrazione, direzione o sorveglianza di un’altra impresa;</a:t>
            </a:r>
          </a:p>
          <a:p>
            <a:pPr algn="just">
              <a:buFont typeface="Arial" panose="020B0604020202020204" pitchFamily="34" charset="0"/>
              <a:buNone/>
            </a:pPr>
            <a:r>
              <a:rPr lang="it-IT" altLang="it-IT" sz="2000">
                <a:latin typeface="Arial" panose="020B0604020202020204" pitchFamily="34" charset="0"/>
                <a:sym typeface="+mn-ea"/>
              </a:rPr>
              <a:t>c) un’impresa ha il diritto di esercitare un’influenza dominante su un’altra impresa in virtù di un contratto concluso con quest’ultima oppure in virtù di una clausola dello statuto di quest’ultima;</a:t>
            </a:r>
          </a:p>
          <a:p>
            <a:pPr algn="just">
              <a:buFont typeface="Arial" panose="020B0604020202020204" pitchFamily="34" charset="0"/>
              <a:buNone/>
            </a:pPr>
            <a:r>
              <a:rPr lang="it-IT" altLang="it-IT" sz="2000">
                <a:latin typeface="Arial" panose="020B0604020202020204" pitchFamily="34" charset="0"/>
                <a:sym typeface="+mn-ea"/>
              </a:rPr>
              <a:t>d) un’impresa azionista o socia di un’altra impresa controlla da sola, in virtù di un accordo stipulato con altri azionisti o soci dell’altra impresa, la maggioranza dei diritti di voto degli azionisti o soci di quest’ultima.</a:t>
            </a:r>
          </a:p>
        </p:txBody>
      </p:sp>
      <p:sp>
        <p:nvSpPr>
          <p:cNvPr id="61444" name="Segnaposto numero diapositiva 4">
            <a:extLst>
              <a:ext uri="{FF2B5EF4-FFF2-40B4-BE49-F238E27FC236}">
                <a16:creationId xmlns:a16="http://schemas.microsoft.com/office/drawing/2014/main" id="{75BA441B-83B4-4BDB-93C3-C157BE560B5E}"/>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6C8B2C5B-0CE2-4891-8B50-018929714FEC}" type="slidenum">
              <a:rPr lang="it-IT" altLang="it-IT" sz="1200">
                <a:solidFill>
                  <a:srgbClr val="FFFFFF"/>
                </a:solidFill>
              </a:rPr>
              <a:pPr algn="r" eaLnBrk="1" hangingPunct="1"/>
              <a:t>74</a:t>
            </a:fld>
            <a:endParaRPr lang="it-IT" altLang="it-IT" sz="1200">
              <a:solidFill>
                <a:srgbClr val="FFFFFF"/>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olo 1">
            <a:extLst>
              <a:ext uri="{FF2B5EF4-FFF2-40B4-BE49-F238E27FC236}">
                <a16:creationId xmlns:a16="http://schemas.microsoft.com/office/drawing/2014/main" id="{D7430E22-3341-4597-BB17-8EBBF188638B}"/>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62467" name="Segnaposto contenuto 2">
            <a:extLst>
              <a:ext uri="{FF2B5EF4-FFF2-40B4-BE49-F238E27FC236}">
                <a16:creationId xmlns:a16="http://schemas.microsoft.com/office/drawing/2014/main" id="{0DCFBCEE-D41F-4BFE-9106-350BDA6973F4}"/>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a:t>I PRINCIPI GENERALI DI FRUIZIONE DEGLI INCENTIVI, EX ART. 31, DLGS. N. 150/2015</a:t>
            </a:r>
          </a:p>
          <a:p>
            <a:pPr algn="just">
              <a:buFont typeface="Arial" panose="020B0604020202020204" pitchFamily="34" charset="0"/>
              <a:buNone/>
            </a:pPr>
            <a:r>
              <a:rPr lang="it-IT" altLang="it-IT" sz="2000" i="1">
                <a:latin typeface="Arial" panose="020B0604020202020204" pitchFamily="34" charset="0"/>
              </a:rPr>
              <a:t>	2. </a:t>
            </a:r>
            <a:r>
              <a:rPr lang="it-IT" altLang="it-IT" sz="2000" i="1">
                <a:solidFill>
                  <a:srgbClr val="FF0000"/>
                </a:solidFill>
                <a:latin typeface="Arial" panose="020B0604020202020204" pitchFamily="34" charset="0"/>
              </a:rPr>
              <a:t>Ai fini della determinazione del diritto agli incentivi e  della loro durata, si cumulano i periodi in cui il lavoratore  ha  prestato l'attività in favore dello  stesso  soggetto,  a  titolo  di  lavoro subordinato o  somministrato;  non  si  cumulano  le  prestazioni  in somministrazione effettuate dallo stesso lavoratore nei confronti  di diversi utilizzatori, anche se  fornite  dalla  medesima  agenzia  di somministrazione di lavoro, di cui all'articolo 4, comma  1,  lettere a) e b), del decreto legislativo n. 276 del 2003, salvo che  tra  gli utilizzatori   ricorrano    assetti    proprietari    sostanzialmente coincidenti ovvero intercorrano rapporti di collegamento o controllo</a:t>
            </a:r>
            <a:r>
              <a:rPr lang="it-IT" altLang="it-IT" sz="2000" i="1">
                <a:latin typeface="Arial" panose="020B0604020202020204" pitchFamily="34" charset="0"/>
              </a:rPr>
              <a:t>. </a:t>
            </a:r>
          </a:p>
          <a:p>
            <a:pPr algn="just">
              <a:buFont typeface="Arial" panose="020B0604020202020204" pitchFamily="34" charset="0"/>
              <a:buNone/>
            </a:pPr>
            <a:r>
              <a:rPr lang="it-IT" altLang="it-IT" sz="2000" i="1">
                <a:latin typeface="Arial" panose="020B0604020202020204" pitchFamily="34" charset="0"/>
              </a:rPr>
              <a:t>	3. L'inoltro tardivo delle comunicazioni  telematiche  obbligatorie inerenti l'instaurazione e la modifica di un rapporto di lavoro o  di somministrazione producono la perdita di quella parte  dell'incentivo relativa al periodo compreso tra la decorrenza del rapporto agevolato e la data della tardiva comunicazione.</a:t>
            </a:r>
            <a:r>
              <a:rPr lang="it-IT" altLang="it-IT" sz="2000"/>
              <a:t> </a:t>
            </a:r>
            <a:endParaRPr lang="it-IT" altLang="it-IT" sz="2000" b="1" i="1">
              <a:latin typeface="Arial" panose="020B0604020202020204" pitchFamily="34" charset="0"/>
            </a:endParaRPr>
          </a:p>
          <a:p>
            <a:pPr algn="just">
              <a:buFont typeface="Arial" panose="020B0604020202020204" pitchFamily="34" charset="0"/>
              <a:buNone/>
            </a:pPr>
            <a:endParaRPr lang="it-IT" altLang="it-IT" sz="2000" i="1">
              <a:latin typeface="Arial" panose="020B0604020202020204" pitchFamily="34" charset="0"/>
            </a:endParaRPr>
          </a:p>
        </p:txBody>
      </p:sp>
      <p:sp>
        <p:nvSpPr>
          <p:cNvPr id="62468" name="Segnaposto numero diapositiva 4">
            <a:extLst>
              <a:ext uri="{FF2B5EF4-FFF2-40B4-BE49-F238E27FC236}">
                <a16:creationId xmlns:a16="http://schemas.microsoft.com/office/drawing/2014/main" id="{240B2712-30DA-4B5C-9527-C514594F30F0}"/>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F2290B2-5A61-4B1D-B187-36F35CF1D245}" type="slidenum">
              <a:rPr lang="it-IT" altLang="it-IT" sz="1200">
                <a:solidFill>
                  <a:srgbClr val="FFFFFF"/>
                </a:solidFill>
              </a:rPr>
              <a:pPr algn="r" eaLnBrk="1" hangingPunct="1"/>
              <a:t>75</a:t>
            </a:fld>
            <a:endParaRPr lang="it-IT" altLang="it-IT" sz="1200">
              <a:solidFill>
                <a:srgbClr val="FFFFFF"/>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olo 1">
            <a:extLst>
              <a:ext uri="{FF2B5EF4-FFF2-40B4-BE49-F238E27FC236}">
                <a16:creationId xmlns:a16="http://schemas.microsoft.com/office/drawing/2014/main" id="{89EB580E-2634-4BE8-A6FD-215162F811D0}"/>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D831BFC5-DCE7-4AC0-B3B9-BB7306E88F08}"/>
              </a:ext>
            </a:extLst>
          </p:cNvPr>
          <p:cNvSpPr>
            <a:spLocks noGrp="1"/>
          </p:cNvSpPr>
          <p:nvPr>
            <p:ph idx="4294967295"/>
          </p:nvPr>
        </p:nvSpPr>
        <p:spPr>
          <a:xfrm>
            <a:off x="1749425" y="868363"/>
            <a:ext cx="8764588" cy="5318125"/>
          </a:xfrm>
        </p:spPr>
        <p:txBody>
          <a:bodyPr rtlCol="0">
            <a:normAutofit lnSpcReduction="10000"/>
          </a:bodyPr>
          <a:lstStyle/>
          <a:p>
            <a:pPr algn="ctr" fontAlgn="auto">
              <a:spcAft>
                <a:spcPts val="0"/>
              </a:spcAft>
              <a:buFont typeface="Arial" panose="020B0604020202020204" pitchFamily="34" charset="0"/>
              <a:buNone/>
              <a:defRPr/>
            </a:pPr>
            <a:r>
              <a:rPr lang="it-IT" sz="1600" b="1" u="sng"/>
              <a:t>Gli altri principi ex art. 1, co. 1175, L. n. 296/2006</a:t>
            </a:r>
          </a:p>
          <a:p>
            <a:pPr algn="just" fontAlgn="auto">
              <a:spcAft>
                <a:spcPts val="0"/>
              </a:spcAft>
              <a:buFont typeface="Arial" panose="020B0604020202020204" pitchFamily="34" charset="0"/>
              <a:buNone/>
              <a:defRPr/>
            </a:pPr>
            <a:r>
              <a:rPr lang="it-IT" sz="2000" i="1">
                <a:latin typeface="Arial" panose="020B0604020202020204" pitchFamily="34" charset="0"/>
              </a:rPr>
              <a:t>	</a:t>
            </a:r>
            <a:r>
              <a:rPr lang="it-IT" sz="2000">
                <a:latin typeface="Arial" panose="020B0604020202020204" pitchFamily="34" charset="0"/>
              </a:rPr>
              <a:t>A decorrere dal 01 luglio 2007, i </a:t>
            </a:r>
            <a:r>
              <a:rPr lang="it-IT" sz="2000" b="1" u="sng">
                <a:latin typeface="Arial" panose="020B0604020202020204" pitchFamily="34" charset="0"/>
              </a:rPr>
              <a:t>benefici </a:t>
            </a:r>
            <a:r>
              <a:rPr lang="it-IT" sz="2000" b="1" u="sng">
                <a:latin typeface="Arial" panose="020B0604020202020204" pitchFamily="34" charset="0"/>
                <a:sym typeface="+mn-ea"/>
              </a:rPr>
              <a:t>normativi</a:t>
            </a:r>
            <a:r>
              <a:rPr lang="it-IT" sz="2000">
                <a:latin typeface="Arial" panose="020B0604020202020204" pitchFamily="34" charset="0"/>
                <a:sym typeface="+mn-ea"/>
              </a:rPr>
              <a:t> e </a:t>
            </a:r>
            <a:r>
              <a:rPr lang="it-IT" sz="2000" b="1" u="sng">
                <a:latin typeface="Arial" panose="020B0604020202020204" pitchFamily="34" charset="0"/>
              </a:rPr>
              <a:t>contributivi</a:t>
            </a:r>
            <a:r>
              <a:rPr lang="it-IT" sz="2000">
                <a:latin typeface="Arial" panose="020B0604020202020204" pitchFamily="34" charset="0"/>
              </a:rPr>
              <a:t>   previsti dalla normativa in materia di lavoro e legislazione sociale sono subordinati al possesso da parte dei datori di lavoro del DURC, fermi restando gli altri obblighi di legge ed </a:t>
            </a:r>
            <a:r>
              <a:rPr lang="it-IT" sz="2000" i="1">
                <a:latin typeface="Arial" panose="020B0604020202020204" pitchFamily="34" charset="0"/>
              </a:rPr>
              <a:t>”il rispetto degli accordi e contratti collettivi nazionali nonché di quelli regionali, territoriali o aziendali, laddove sottoscritti, stipulati dalle organizzazioni sindacali dei datori di lavoro e dei lavoratori comparativamente più rappresentative sul piano nazionale”. </a:t>
            </a:r>
            <a:r>
              <a:rPr lang="it-IT" sz="2000"/>
              <a:t> </a:t>
            </a:r>
            <a:endParaRPr lang="it-IT" sz="2000" b="1" i="1">
              <a:latin typeface="Arial" panose="020B0604020202020204" pitchFamily="34" charset="0"/>
            </a:endParaRPr>
          </a:p>
          <a:p>
            <a:pPr algn="just" fontAlgn="auto">
              <a:spcAft>
                <a:spcPts val="0"/>
              </a:spcAft>
              <a:buFont typeface="Arial" panose="020B0604020202020204" pitchFamily="34" charset="0"/>
              <a:buNone/>
              <a:defRPr/>
            </a:pPr>
            <a:endParaRPr lang="it-IT" sz="2000" b="1" i="1">
              <a:latin typeface="Arial" panose="020B0604020202020204" pitchFamily="34" charset="0"/>
            </a:endParaRPr>
          </a:p>
          <a:p>
            <a:pPr algn="just" fontAlgn="auto">
              <a:spcAft>
                <a:spcPts val="0"/>
              </a:spcAft>
              <a:buFont typeface="Arial" panose="020B0604020202020204" pitchFamily="34" charset="0"/>
              <a:buNone/>
              <a:defRPr/>
            </a:pPr>
            <a:r>
              <a:rPr lang="it-IT" sz="2000" b="1" i="1">
                <a:latin typeface="Arial" panose="020B0604020202020204" pitchFamily="34" charset="0"/>
              </a:rPr>
              <a:t>	</a:t>
            </a:r>
            <a:r>
              <a:rPr lang="it-IT" sz="2000">
                <a:latin typeface="Arial" panose="020B0604020202020204" pitchFamily="34" charset="0"/>
              </a:rPr>
              <a:t>I </a:t>
            </a:r>
            <a:r>
              <a:rPr lang="it-IT" sz="2000" b="1" u="sng">
                <a:latin typeface="Arial" panose="020B0604020202020204" pitchFamily="34" charset="0"/>
              </a:rPr>
              <a:t>benefici normativi</a:t>
            </a:r>
            <a:r>
              <a:rPr lang="it-IT" sz="2000">
                <a:latin typeface="Arial" panose="020B0604020202020204" pitchFamily="34" charset="0"/>
              </a:rPr>
              <a:t> si identificano in tutte quelle agevolazioni che operano su un piano diverso da quello della contribuzione previdenziale ma sempre di natura patrimoniale e comunque sempre in materia di lavoro e legislazione sociale (quindi, agevolazioni di carattere fiscale nonché i contributi e le sovvenzioni previsti dalla normativa statale, regionale o da atti a valenza comunque normativa connesse alla costituzione e gestione dei rapporti di lavoro).</a:t>
            </a:r>
          </a:p>
        </p:txBody>
      </p:sp>
      <p:sp>
        <p:nvSpPr>
          <p:cNvPr id="63492" name="Segnaposto numero diapositiva 4">
            <a:extLst>
              <a:ext uri="{FF2B5EF4-FFF2-40B4-BE49-F238E27FC236}">
                <a16:creationId xmlns:a16="http://schemas.microsoft.com/office/drawing/2014/main" id="{34C37DBD-9302-41ED-A48E-6321C691CBBA}"/>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CF08797-DB40-4D09-86B7-0F30BDD5A276}" type="slidenum">
              <a:rPr lang="it-IT" altLang="it-IT" sz="1200">
                <a:solidFill>
                  <a:srgbClr val="FFFFFF"/>
                </a:solidFill>
              </a:rPr>
              <a:pPr algn="r" eaLnBrk="1" hangingPunct="1"/>
              <a:t>76</a:t>
            </a:fld>
            <a:endParaRPr lang="it-IT" altLang="it-IT" sz="1200">
              <a:solidFill>
                <a:srgbClr val="FFFFFF"/>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olo 1">
            <a:extLst>
              <a:ext uri="{FF2B5EF4-FFF2-40B4-BE49-F238E27FC236}">
                <a16:creationId xmlns:a16="http://schemas.microsoft.com/office/drawing/2014/main" id="{CE4B9B20-979C-4F75-9307-C22E790E0A6D}"/>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CBC80967-72DA-41D2-93B3-FB2E0176254A}"/>
              </a:ext>
            </a:extLst>
          </p:cNvPr>
          <p:cNvSpPr>
            <a:spLocks noGrp="1"/>
          </p:cNvSpPr>
          <p:nvPr>
            <p:ph idx="4294967295"/>
          </p:nvPr>
        </p:nvSpPr>
        <p:spPr>
          <a:xfrm>
            <a:off x="1749425" y="868363"/>
            <a:ext cx="8764588" cy="5318125"/>
          </a:xfrm>
        </p:spPr>
        <p:txBody>
          <a:bodyPr rtlCol="0">
            <a:normAutofit lnSpcReduction="10000"/>
          </a:bodyPr>
          <a:lstStyle/>
          <a:p>
            <a:pPr algn="ctr" fontAlgn="auto">
              <a:spcAft>
                <a:spcPts val="0"/>
              </a:spcAft>
              <a:buFont typeface="Arial" panose="020B0604020202020204" pitchFamily="34" charset="0"/>
              <a:buNone/>
              <a:defRPr/>
            </a:pPr>
            <a:endParaRPr lang="it-IT" sz="1600" b="1" u="sng"/>
          </a:p>
          <a:p>
            <a:pPr algn="ctr" fontAlgn="auto">
              <a:spcAft>
                <a:spcPts val="0"/>
              </a:spcAft>
              <a:buFont typeface="Arial" panose="020B0604020202020204" pitchFamily="34" charset="0"/>
              <a:buNone/>
              <a:defRPr/>
            </a:pPr>
            <a:r>
              <a:rPr lang="it-IT" sz="1600" b="1" u="sng"/>
              <a:t>Gli altri principi ex art. 1, co. 1175, L. n. 296/2006 - Circ. MLPS n. 5/2008</a:t>
            </a:r>
          </a:p>
          <a:p>
            <a:pPr algn="just" fontAlgn="auto">
              <a:spcAft>
                <a:spcPts val="0"/>
              </a:spcAft>
              <a:buFont typeface="Arial" panose="020B0604020202020204" pitchFamily="34" charset="0"/>
              <a:buNone/>
              <a:defRPr/>
            </a:pPr>
            <a:r>
              <a:rPr lang="it-IT" sz="2000" i="1">
                <a:latin typeface="Arial" panose="020B0604020202020204" pitchFamily="34" charset="0"/>
              </a:rPr>
              <a:t>	</a:t>
            </a:r>
          </a:p>
          <a:p>
            <a:pPr algn="just" fontAlgn="auto">
              <a:spcAft>
                <a:spcPts val="0"/>
              </a:spcAft>
              <a:buFont typeface="Arial" panose="020B0604020202020204" pitchFamily="34" charset="0"/>
              <a:buNone/>
              <a:defRPr/>
            </a:pPr>
            <a:r>
              <a:rPr lang="it-IT" sz="2000" i="1">
                <a:latin typeface="Arial" panose="020B0604020202020204" pitchFamily="34" charset="0"/>
              </a:rPr>
              <a:t>     </a:t>
            </a:r>
            <a:r>
              <a:rPr lang="it-IT" sz="2000">
                <a:latin typeface="Arial" panose="020B0604020202020204" pitchFamily="34" charset="0"/>
              </a:rPr>
              <a:t>I </a:t>
            </a:r>
            <a:r>
              <a:rPr lang="it-IT" sz="2000" b="1" u="sng">
                <a:latin typeface="Arial" panose="020B0604020202020204" pitchFamily="34" charset="0"/>
              </a:rPr>
              <a:t>benefici contributivi</a:t>
            </a:r>
            <a:r>
              <a:rPr lang="it-IT" sz="2000">
                <a:latin typeface="Arial" panose="020B0604020202020204" pitchFamily="34" charset="0"/>
              </a:rPr>
              <a:t> sono costituiti dagli sgravi collegati alla costituzione e gestione del rapporto di lavoro che rappresentano una </a:t>
            </a:r>
            <a:r>
              <a:rPr lang="it-IT" sz="2000" b="1" u="sng">
                <a:latin typeface="Arial" panose="020B0604020202020204" pitchFamily="34" charset="0"/>
              </a:rPr>
              <a:t>deroga all'ordinario regime contributivo</a:t>
            </a:r>
            <a:r>
              <a:rPr lang="it-IT" sz="2000">
                <a:latin typeface="Arial" panose="020B0604020202020204" pitchFamily="34" charset="0"/>
              </a:rPr>
              <a:t>, deroga che però non configura una ipotesi agevolativa nel caso in cui lo sgravio non sia costruito come “abbattimento” di una aliquota più onerosa, calcolata secondo i normali parametri, ma rappresenti la “regola” per un determinato settore o categoria di lavoratori. </a:t>
            </a:r>
            <a:r>
              <a:rPr lang="it-IT" sz="2000" b="1" u="sng">
                <a:latin typeface="Arial" panose="020B0604020202020204" pitchFamily="34" charset="0"/>
              </a:rPr>
              <a:t>Non rientrano nella nozione in esame quei regimi di “sotto contribuzione” che caratterizzano, </a:t>
            </a:r>
            <a:r>
              <a:rPr lang="it-IT" sz="2000" b="1" u="sng">
                <a:latin typeface="Arial" panose="020B0604020202020204" pitchFamily="34" charset="0"/>
                <a:sym typeface="+mn-ea"/>
              </a:rPr>
              <a:t>con una “speciale” aliquota contributiva prevista dalla legge</a:t>
            </a:r>
            <a:r>
              <a:rPr lang="it-IT" sz="2000">
                <a:latin typeface="Arial" panose="020B0604020202020204" pitchFamily="34" charset="0"/>
              </a:rPr>
              <a:t>:</a:t>
            </a:r>
          </a:p>
          <a:p>
            <a:pPr algn="just" fontAlgn="auto">
              <a:spcAft>
                <a:spcPts val="0"/>
              </a:spcAft>
              <a:buFont typeface="Arial" panose="020B0604020202020204"/>
              <a:buChar char="•"/>
              <a:defRPr/>
            </a:pPr>
            <a:r>
              <a:rPr lang="it-IT" sz="2000">
                <a:latin typeface="Arial" panose="020B0604020202020204" pitchFamily="34" charset="0"/>
              </a:rPr>
              <a:t>interi settori (agricoltura, navigazione marittima ecc.), </a:t>
            </a:r>
          </a:p>
          <a:p>
            <a:pPr algn="just" fontAlgn="auto">
              <a:spcAft>
                <a:spcPts val="0"/>
              </a:spcAft>
              <a:buFont typeface="Arial" panose="020B0604020202020204"/>
              <a:buChar char="•"/>
              <a:defRPr/>
            </a:pPr>
            <a:r>
              <a:rPr lang="it-IT" sz="2000">
                <a:latin typeface="Arial" panose="020B0604020202020204" pitchFamily="34" charset="0"/>
              </a:rPr>
              <a:t>territori (zone montane, zone a declino industriale ecc.),</a:t>
            </a:r>
          </a:p>
          <a:p>
            <a:pPr algn="just" fontAlgn="auto">
              <a:spcAft>
                <a:spcPts val="0"/>
              </a:spcAft>
              <a:buFont typeface="Arial" panose="020B0604020202020204"/>
              <a:buChar char="•"/>
              <a:defRPr/>
            </a:pPr>
            <a:r>
              <a:rPr lang="it-IT" sz="2000" b="1" u="sng">
                <a:latin typeface="Arial" panose="020B0604020202020204" pitchFamily="34" charset="0"/>
              </a:rPr>
              <a:t>specifiche tipologie contrattuali (apprendistato)</a:t>
            </a:r>
            <a:r>
              <a:rPr lang="it-IT" sz="2000">
                <a:latin typeface="Arial" panose="020B0604020202020204" pitchFamily="34" charset="0"/>
              </a:rPr>
              <a:t> </a:t>
            </a:r>
          </a:p>
          <a:p>
            <a:pPr marL="0" indent="0" algn="just" fontAlgn="auto">
              <a:spcAft>
                <a:spcPts val="0"/>
              </a:spcAft>
              <a:buFont typeface="Arial" panose="020B0604020202020204"/>
              <a:buNone/>
              <a:defRPr/>
            </a:pPr>
            <a:r>
              <a:rPr lang="it-IT" sz="2000">
                <a:latin typeface="Arial" panose="020B0604020202020204" pitchFamily="34" charset="0"/>
              </a:rPr>
              <a:t>	 </a:t>
            </a:r>
          </a:p>
        </p:txBody>
      </p:sp>
      <p:sp>
        <p:nvSpPr>
          <p:cNvPr id="64516" name="Segnaposto numero diapositiva 4">
            <a:extLst>
              <a:ext uri="{FF2B5EF4-FFF2-40B4-BE49-F238E27FC236}">
                <a16:creationId xmlns:a16="http://schemas.microsoft.com/office/drawing/2014/main" id="{CE58000A-94B2-4B49-B8C6-9F2E0AF6F322}"/>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B40A6A65-1D88-4BF3-9712-C1AAF46E50EC}" type="slidenum">
              <a:rPr lang="it-IT" altLang="it-IT" sz="1200">
                <a:solidFill>
                  <a:srgbClr val="FFFFFF"/>
                </a:solidFill>
              </a:rPr>
              <a:pPr algn="r" eaLnBrk="1" hangingPunct="1"/>
              <a:t>77</a:t>
            </a:fld>
            <a:endParaRPr lang="it-IT" altLang="it-IT" sz="1200">
              <a:solidFill>
                <a:srgbClr val="FFFFFF"/>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olo 1">
            <a:extLst>
              <a:ext uri="{FF2B5EF4-FFF2-40B4-BE49-F238E27FC236}">
                <a16:creationId xmlns:a16="http://schemas.microsoft.com/office/drawing/2014/main" id="{72C5310A-1DA2-4BED-B1D2-3DBC4E28A59B}"/>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BCE67202-A37C-4ECA-996B-D0DC16A2BA0F}"/>
              </a:ext>
            </a:extLst>
          </p:cNvPr>
          <p:cNvSpPr>
            <a:spLocks noGrp="1"/>
          </p:cNvSpPr>
          <p:nvPr>
            <p:ph idx="4294967295"/>
          </p:nvPr>
        </p:nvSpPr>
        <p:spPr>
          <a:xfrm>
            <a:off x="1749425" y="868363"/>
            <a:ext cx="8764588" cy="5616575"/>
          </a:xfrm>
        </p:spPr>
        <p:txBody>
          <a:bodyPr rtlCol="0">
            <a:normAutofit lnSpcReduction="10000"/>
          </a:bodyPr>
          <a:lstStyle/>
          <a:p>
            <a:pPr algn="ctr" fontAlgn="auto">
              <a:spcAft>
                <a:spcPts val="0"/>
              </a:spcAft>
              <a:buFont typeface="Arial" panose="020B0604020202020204" pitchFamily="34" charset="0"/>
              <a:buNone/>
              <a:defRPr/>
            </a:pPr>
            <a:endParaRPr lang="it-IT" sz="1600" b="1" u="sng"/>
          </a:p>
          <a:p>
            <a:pPr algn="ctr" fontAlgn="auto">
              <a:spcAft>
                <a:spcPts val="0"/>
              </a:spcAft>
              <a:buFont typeface="Arial" panose="020B0604020202020204" pitchFamily="34" charset="0"/>
              <a:buNone/>
              <a:defRPr/>
            </a:pPr>
            <a:r>
              <a:rPr lang="it-IT" sz="1600" b="1" u="sng"/>
              <a:t>Gli altri principi ex art. 1, co. 1175, L. n. 296/2006 - Circ. MLPS n. 5/2008</a:t>
            </a:r>
          </a:p>
          <a:p>
            <a:pPr algn="just" fontAlgn="auto">
              <a:spcAft>
                <a:spcPts val="0"/>
              </a:spcAft>
              <a:buFont typeface="Arial" panose="020B0604020202020204" pitchFamily="34" charset="0"/>
              <a:buNone/>
              <a:defRPr/>
            </a:pPr>
            <a:r>
              <a:rPr lang="it-IT" sz="2000" i="1">
                <a:latin typeface="Arial" panose="020B0604020202020204" pitchFamily="34" charset="0"/>
              </a:rPr>
              <a:t>	</a:t>
            </a:r>
          </a:p>
          <a:p>
            <a:pPr algn="just" fontAlgn="auto">
              <a:spcAft>
                <a:spcPts val="0"/>
              </a:spcAft>
              <a:buFont typeface="Arial" panose="020B0604020202020204" pitchFamily="34" charset="0"/>
              <a:buNone/>
              <a:defRPr/>
            </a:pPr>
            <a:r>
              <a:rPr lang="it-IT" sz="2000" i="1">
                <a:latin typeface="Arial" panose="020B0604020202020204" pitchFamily="34" charset="0"/>
              </a:rPr>
              <a:t>     </a:t>
            </a:r>
            <a:r>
              <a:rPr lang="it-IT" sz="2000">
                <a:latin typeface="Arial" panose="020B0604020202020204" pitchFamily="34" charset="0"/>
              </a:rPr>
              <a:t>La Cassazione - con sentenza n. 6428/18 - ha ribadito che il possesso del DURC per il riconoscimento di benefici normativi e contributivi previsti per le imprese artigiane, commerciali e del turismo, si riferisce ai benefici derivanti da sgravi e da fiscalizzazione degli oneri sociali e non all’ipotesi di aliquota contributiva ridotta per gli apprendisti.</a:t>
            </a:r>
          </a:p>
          <a:p>
            <a:pPr algn="just" fontAlgn="auto">
              <a:spcAft>
                <a:spcPts val="0"/>
              </a:spcAft>
              <a:buFont typeface="Arial" panose="020B0604020202020204" pitchFamily="34" charset="0"/>
              <a:buNone/>
              <a:defRPr/>
            </a:pPr>
            <a:r>
              <a:rPr lang="it-IT" sz="2000">
                <a:latin typeface="Arial" panose="020B0604020202020204" pitchFamily="34" charset="0"/>
              </a:rPr>
              <a:t>     Al riguardo, la Suprema Corte - contestando l'operato dell'INPS che aveva incluso la minore contribuzione prevista per l’apprendistato nel novero delle “agevolazioni contributive” con la conseguente errata rideterminazione dei contributi versati per gli apprendisti nella misura prevista per i lavoratori comuni - ha ricordato che</a:t>
            </a:r>
          </a:p>
          <a:p>
            <a:pPr algn="just" fontAlgn="auto">
              <a:spcAft>
                <a:spcPts val="0"/>
              </a:spcAft>
              <a:buFont typeface="Arial" panose="020B0604020202020204"/>
              <a:buChar char="•"/>
              <a:defRPr/>
            </a:pPr>
            <a:r>
              <a:rPr lang="it-IT" sz="2000">
                <a:latin typeface="Arial" panose="020B0604020202020204" pitchFamily="34" charset="0"/>
              </a:rPr>
              <a:t>il DURC è finalizzato alla fruizione dei benefici normativi e contributivi;</a:t>
            </a:r>
          </a:p>
          <a:p>
            <a:pPr algn="just" fontAlgn="auto">
              <a:spcAft>
                <a:spcPts val="0"/>
              </a:spcAft>
              <a:buFont typeface="Arial" panose="020B0604020202020204"/>
              <a:buChar char="•"/>
              <a:defRPr/>
            </a:pPr>
            <a:r>
              <a:rPr lang="it-IT" sz="2000">
                <a:latin typeface="Arial" panose="020B0604020202020204" pitchFamily="34" charset="0"/>
              </a:rPr>
              <a:t>la Circolare MLPS n. 5/2008 individua i benefici contributivi e normativi negati in caso di mancato rilascio del DURC negli sgravi collegati alla costituzione e gestione del rapporto di lavoro. </a:t>
            </a:r>
            <a:r>
              <a:rPr lang="it-IT" sz="2000" b="1" u="sng">
                <a:latin typeface="Arial" panose="020B0604020202020204" pitchFamily="34" charset="0"/>
              </a:rPr>
              <a:t> </a:t>
            </a:r>
            <a:endParaRPr lang="it-IT" sz="2000">
              <a:latin typeface="Arial" panose="020B0604020202020204" pitchFamily="34" charset="0"/>
            </a:endParaRPr>
          </a:p>
          <a:p>
            <a:pPr marL="0" indent="0" algn="just" fontAlgn="auto">
              <a:spcAft>
                <a:spcPts val="0"/>
              </a:spcAft>
              <a:buFont typeface="Arial" panose="020B0604020202020204"/>
              <a:buNone/>
              <a:defRPr/>
            </a:pPr>
            <a:r>
              <a:rPr lang="it-IT" sz="2000">
                <a:latin typeface="Arial" panose="020B0604020202020204" pitchFamily="34" charset="0"/>
              </a:rPr>
              <a:t>	 </a:t>
            </a:r>
          </a:p>
        </p:txBody>
      </p:sp>
      <p:sp>
        <p:nvSpPr>
          <p:cNvPr id="65540" name="Segnaposto numero diapositiva 4">
            <a:extLst>
              <a:ext uri="{FF2B5EF4-FFF2-40B4-BE49-F238E27FC236}">
                <a16:creationId xmlns:a16="http://schemas.microsoft.com/office/drawing/2014/main" id="{1A2C5CD4-9F42-4C6C-A76C-6EDBEA1B5CFC}"/>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44526775-C74A-4D62-9E43-9357A8B7C36D}" type="slidenum">
              <a:rPr lang="it-IT" altLang="it-IT" sz="1200">
                <a:solidFill>
                  <a:srgbClr val="FFFFFF"/>
                </a:solidFill>
              </a:rPr>
              <a:pPr algn="r" eaLnBrk="1" hangingPunct="1"/>
              <a:t>78</a:t>
            </a:fld>
            <a:endParaRPr lang="it-IT" altLang="it-IT" sz="1200">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olo 1">
            <a:extLst>
              <a:ext uri="{FF2B5EF4-FFF2-40B4-BE49-F238E27FC236}">
                <a16:creationId xmlns:a16="http://schemas.microsoft.com/office/drawing/2014/main" id="{3C334FBE-681D-4997-9D93-52032E685F33}"/>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E28CE0C7-2EBB-43D4-A7B1-0E2F13D7EF31}"/>
              </a:ext>
            </a:extLst>
          </p:cNvPr>
          <p:cNvSpPr>
            <a:spLocks noGrp="1"/>
          </p:cNvSpPr>
          <p:nvPr>
            <p:ph idx="4294967295"/>
          </p:nvPr>
        </p:nvSpPr>
        <p:spPr>
          <a:xfrm>
            <a:off x="1749425" y="868363"/>
            <a:ext cx="8764588" cy="5616575"/>
          </a:xfrm>
        </p:spPr>
        <p:txBody>
          <a:bodyPr rtlCol="0">
            <a:normAutofit/>
          </a:bodyPr>
          <a:lstStyle/>
          <a:p>
            <a:pPr algn="ctr" fontAlgn="auto">
              <a:spcAft>
                <a:spcPts val="0"/>
              </a:spcAft>
              <a:buFont typeface="Arial" panose="020B0604020202020204" pitchFamily="34" charset="0"/>
              <a:buNone/>
              <a:defRPr/>
            </a:pPr>
            <a:endParaRPr lang="it-IT" sz="1600" b="1" u="sng" dirty="0"/>
          </a:p>
          <a:p>
            <a:pPr algn="ctr" fontAlgn="auto">
              <a:spcAft>
                <a:spcPts val="0"/>
              </a:spcAft>
              <a:buFont typeface="Arial" panose="020B0604020202020204" pitchFamily="34" charset="0"/>
              <a:buNone/>
              <a:defRPr/>
            </a:pPr>
            <a:r>
              <a:rPr lang="it-IT" sz="1600" b="1" u="sng" dirty="0"/>
              <a:t>Gli altri principi ex art. 1, co. 1175, L. n. 296/2006 - Circ. MLPS n. 5/2008</a:t>
            </a:r>
          </a:p>
          <a:p>
            <a:pPr algn="just" fontAlgn="auto">
              <a:spcAft>
                <a:spcPts val="0"/>
              </a:spcAft>
              <a:buFont typeface="Arial" panose="020B0604020202020204" pitchFamily="34" charset="0"/>
              <a:buNone/>
              <a:defRPr/>
            </a:pPr>
            <a:r>
              <a:rPr lang="it-IT" sz="2000" i="1" dirty="0">
                <a:latin typeface="Arial" panose="020B0604020202020204" pitchFamily="34" charset="0"/>
              </a:rPr>
              <a:t>	</a:t>
            </a:r>
          </a:p>
          <a:p>
            <a:pPr algn="just" fontAlgn="auto">
              <a:spcAft>
                <a:spcPts val="0"/>
              </a:spcAft>
              <a:buFont typeface="Arial" panose="020B0604020202020204"/>
              <a:buNone/>
              <a:defRPr/>
            </a:pPr>
            <a:r>
              <a:rPr lang="it-IT" sz="2000" i="1" dirty="0">
                <a:latin typeface="Arial" panose="020B0604020202020204" pitchFamily="34" charset="0"/>
              </a:rPr>
              <a:t>      La Corte d'Appello di Milano - con sentenza del 09 settembre 2019, n. 1075 - ha ribadito che la contribuzione ridotta per gli apprendisti non si configura come un beneficio contributivo: pertanto, non è subordinata alla sussistenza del requisito della regolarità contributiva (cd. DURC positivo).</a:t>
            </a:r>
          </a:p>
          <a:p>
            <a:pPr algn="just" fontAlgn="auto">
              <a:spcAft>
                <a:spcPts val="0"/>
              </a:spcAft>
              <a:buFont typeface="Arial" panose="020B0604020202020204"/>
              <a:buNone/>
              <a:defRPr/>
            </a:pPr>
            <a:r>
              <a:rPr lang="it-IT" sz="2000" i="1" dirty="0">
                <a:latin typeface="Arial" panose="020B0604020202020204" pitchFamily="34" charset="0"/>
              </a:rPr>
              <a:t>     I giudici di secondo grado hanno concluso per la non applicabilità al contratto di apprendistato dell'art. 1, comma 1175, legge n. 296/2006, richiamando l'interpretazione fornita dal MLPS con Circolare n. 5/2008 e con la Nota n. 1677/2016 (recepita dalla Circolare INPS n. 51/2008 e richiamata dalla sentenza della Cassazione n. 6428/2018).</a:t>
            </a:r>
            <a:r>
              <a:rPr lang="it-IT" sz="2000" dirty="0">
                <a:latin typeface="Arial" panose="020B0604020202020204" pitchFamily="34" charset="0"/>
              </a:rPr>
              <a:t>      </a:t>
            </a:r>
          </a:p>
          <a:p>
            <a:pPr marL="0" indent="0" algn="just" fontAlgn="auto">
              <a:spcAft>
                <a:spcPts val="0"/>
              </a:spcAft>
              <a:buFont typeface="Arial" panose="020B0604020202020204"/>
              <a:buNone/>
              <a:defRPr/>
            </a:pPr>
            <a:r>
              <a:rPr lang="it-IT" sz="2000" dirty="0">
                <a:latin typeface="Arial" panose="020B0604020202020204" pitchFamily="34" charset="0"/>
              </a:rPr>
              <a:t>	 </a:t>
            </a:r>
          </a:p>
        </p:txBody>
      </p:sp>
      <p:sp>
        <p:nvSpPr>
          <p:cNvPr id="66564" name="Segnaposto numero diapositiva 4">
            <a:extLst>
              <a:ext uri="{FF2B5EF4-FFF2-40B4-BE49-F238E27FC236}">
                <a16:creationId xmlns:a16="http://schemas.microsoft.com/office/drawing/2014/main" id="{44FB067B-F0A6-4E0F-B31F-FC1DECAA39D2}"/>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10DDCC77-89A4-49C9-8990-3A4C51F487EF}" type="slidenum">
              <a:rPr lang="it-IT" altLang="it-IT" sz="1200">
                <a:solidFill>
                  <a:srgbClr val="FFFFFF"/>
                </a:solidFill>
              </a:rPr>
              <a:pPr algn="r" eaLnBrk="1" hangingPunct="1"/>
              <a:t>79</a:t>
            </a:fld>
            <a:endParaRPr lang="it-IT" altLang="it-IT" sz="1200">
              <a:solidFill>
                <a:srgbClr val="FFFFFF"/>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olo 1">
            <a:extLst>
              <a:ext uri="{FF2B5EF4-FFF2-40B4-BE49-F238E27FC236}">
                <a16:creationId xmlns:a16="http://schemas.microsoft.com/office/drawing/2014/main" id="{8466C6D7-934B-4AA7-B737-E81B83B70562}"/>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67587" name="Segnaposto contenuto 2">
            <a:extLst>
              <a:ext uri="{FF2B5EF4-FFF2-40B4-BE49-F238E27FC236}">
                <a16:creationId xmlns:a16="http://schemas.microsoft.com/office/drawing/2014/main" id="{0DAD379D-9510-4A1E-A3C9-B25ADF4F715E}"/>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a:t>Gli altri principi ex art. 1, co. 1175, L. n. 296/2006</a:t>
            </a:r>
          </a:p>
          <a:p>
            <a:pPr algn="just">
              <a:buFont typeface="Arial" panose="020B0604020202020204" pitchFamily="34" charset="0"/>
              <a:buNone/>
            </a:pPr>
            <a:r>
              <a:rPr lang="it-IT" altLang="it-IT" sz="2000" i="1">
                <a:latin typeface="Arial" panose="020B0604020202020204" pitchFamily="34" charset="0"/>
              </a:rPr>
              <a:t>	</a:t>
            </a:r>
            <a:r>
              <a:rPr lang="it-IT" altLang="it-IT" sz="2000">
                <a:latin typeface="Arial" panose="020B0604020202020204" pitchFamily="34" charset="0"/>
              </a:rPr>
              <a:t>Per fruire dei vari benefici, è necessario che i datori di lavoro siano in possesso dei seguenti requisiti:</a:t>
            </a:r>
          </a:p>
          <a:p>
            <a:pPr algn="just"/>
            <a:r>
              <a:rPr lang="it-IT" altLang="it-IT" sz="2000" b="1" u="sng">
                <a:latin typeface="Arial" panose="020B0604020202020204" pitchFamily="34" charset="0"/>
              </a:rPr>
              <a:t>applicazione integrale della parte economica e normativa</a:t>
            </a:r>
            <a:r>
              <a:rPr lang="it-IT" altLang="it-IT" sz="2000">
                <a:latin typeface="Arial" panose="020B0604020202020204" pitchFamily="34" charset="0"/>
              </a:rPr>
              <a:t> degli accordi e dei contratti collettivi nazionali e regionali, territoriali o aziendali, laddove sottoscritti, stipulati dalle organizzazioni sindacali dei datori di lavoro e dei lavoratori comparativamente più rappresentative sul piano nazionale, nonché degli altri obblighi di legge;</a:t>
            </a:r>
          </a:p>
          <a:p>
            <a:pPr algn="just"/>
            <a:r>
              <a:rPr lang="it-IT" altLang="it-IT" sz="2000">
                <a:latin typeface="Arial" panose="020B0604020202020204" pitchFamily="34" charset="0"/>
              </a:rPr>
              <a:t>inesistenza, a carico del datore di lavoro, di provvedimenti, amministrativi o giurisdizionali definitivi in ordine alla commissione delle violazioni in materia di </a:t>
            </a:r>
            <a:r>
              <a:rPr lang="it-IT" altLang="it-IT" sz="2000" b="1" u="sng">
                <a:latin typeface="Arial" panose="020B0604020202020204" pitchFamily="34" charset="0"/>
              </a:rPr>
              <a:t>tutela delle condizioni di lavoro</a:t>
            </a:r>
            <a:r>
              <a:rPr lang="it-IT" altLang="it-IT" sz="2000">
                <a:latin typeface="Arial" panose="020B0604020202020204" pitchFamily="34" charset="0"/>
              </a:rPr>
              <a:t>, ex allegato A, DM 24.10.2007, ovvero il decorso del periodo indicato dallo stesso allegato per ciascun illecito; </a:t>
            </a:r>
          </a:p>
          <a:p>
            <a:pPr algn="just"/>
            <a:r>
              <a:rPr lang="it-IT" altLang="it-IT" sz="2000">
                <a:latin typeface="Arial" panose="020B0604020202020204" pitchFamily="34" charset="0"/>
              </a:rPr>
              <a:t>possesso della </a:t>
            </a:r>
            <a:r>
              <a:rPr lang="it-IT" altLang="it-IT" sz="2000" b="1" u="sng">
                <a:latin typeface="Arial" panose="020B0604020202020204" pitchFamily="34" charset="0"/>
              </a:rPr>
              <a:t>regolarità contributiva</a:t>
            </a:r>
            <a:r>
              <a:rPr lang="it-IT" altLang="it-IT" sz="2000">
                <a:latin typeface="Arial" panose="020B0604020202020204" pitchFamily="34" charset="0"/>
              </a:rPr>
              <a:t> nei confronti di INAIL e INPS e, per il settore edile, anche delle Casse Edili. </a:t>
            </a:r>
          </a:p>
        </p:txBody>
      </p:sp>
      <p:sp>
        <p:nvSpPr>
          <p:cNvPr id="67588" name="Segnaposto numero diapositiva 4">
            <a:extLst>
              <a:ext uri="{FF2B5EF4-FFF2-40B4-BE49-F238E27FC236}">
                <a16:creationId xmlns:a16="http://schemas.microsoft.com/office/drawing/2014/main" id="{C2D8419A-86C5-451D-9B94-F28CC731E76F}"/>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5DD8B9B-62BE-4DCD-A8F8-88F7A674A022}" type="slidenum">
              <a:rPr lang="it-IT" altLang="it-IT" sz="1200">
                <a:solidFill>
                  <a:srgbClr val="FFFFFF"/>
                </a:solidFill>
              </a:rPr>
              <a:pPr algn="r" eaLnBrk="1" hangingPunct="1"/>
              <a:t>80</a:t>
            </a:fld>
            <a:endParaRPr lang="it-IT" altLang="it-IT" sz="1200">
              <a:solidFill>
                <a:srgbClr val="FFFFFF"/>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olo 1">
            <a:extLst>
              <a:ext uri="{FF2B5EF4-FFF2-40B4-BE49-F238E27FC236}">
                <a16:creationId xmlns:a16="http://schemas.microsoft.com/office/drawing/2014/main" id="{B442A81E-FB63-439A-A8B6-B1AAFBC664F9}"/>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69635" name="Segnaposto contenuto 2">
            <a:extLst>
              <a:ext uri="{FF2B5EF4-FFF2-40B4-BE49-F238E27FC236}">
                <a16:creationId xmlns:a16="http://schemas.microsoft.com/office/drawing/2014/main" id="{5DD1C0C6-D376-4FE0-BEBC-4CA0C5FFD3FF}"/>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a:t>Gli altri principi ex art. 1, co. 1175, L. n. 296/2006</a:t>
            </a:r>
          </a:p>
          <a:p>
            <a:pPr algn="just">
              <a:buFont typeface="Arial" panose="020B0604020202020204" pitchFamily="34" charset="0"/>
              <a:buNone/>
            </a:pPr>
            <a:r>
              <a:rPr lang="it-IT" altLang="it-IT" sz="2000" i="1">
                <a:latin typeface="Arial" panose="020B0604020202020204" pitchFamily="34" charset="0"/>
              </a:rPr>
              <a:t>	</a:t>
            </a:r>
          </a:p>
          <a:p>
            <a:pPr algn="just">
              <a:buFont typeface="Arial" panose="020B0604020202020204" pitchFamily="34" charset="0"/>
              <a:buNone/>
            </a:pPr>
            <a:r>
              <a:rPr lang="it-IT" altLang="it-IT" sz="2000" i="1">
                <a:latin typeface="Arial" panose="020B0604020202020204" pitchFamily="34" charset="0"/>
              </a:rPr>
              <a:t>    </a:t>
            </a:r>
            <a:r>
              <a:rPr lang="it-IT" altLang="it-IT" sz="2000" u="sng">
                <a:latin typeface="Arial" panose="020B0604020202020204" pitchFamily="34" charset="0"/>
              </a:rPr>
              <a:t>Contratti Collettivi: il rispetto della parte economica e normativa</a:t>
            </a:r>
            <a:r>
              <a:rPr lang="it-IT" altLang="it-IT" sz="2000">
                <a:latin typeface="Arial" panose="020B0604020202020204" pitchFamily="34" charset="0"/>
              </a:rPr>
              <a:t> </a:t>
            </a:r>
          </a:p>
          <a:p>
            <a:pPr algn="just">
              <a:buFont typeface="Arial" panose="020B0604020202020204" pitchFamily="34" charset="0"/>
              <a:buNone/>
            </a:pPr>
            <a:r>
              <a:rPr lang="it-IT" altLang="it-IT" sz="2000">
                <a:latin typeface="Arial" panose="020B0604020202020204" pitchFamily="34" charset="0"/>
              </a:rPr>
              <a:t> </a:t>
            </a:r>
          </a:p>
          <a:p>
            <a:pPr algn="just">
              <a:buFont typeface="Arial" panose="020B0604020202020204" pitchFamily="34" charset="0"/>
              <a:buNone/>
            </a:pPr>
            <a:r>
              <a:rPr lang="it-IT" altLang="it-IT" sz="2000">
                <a:latin typeface="Arial" panose="020B0604020202020204" pitchFamily="34" charset="0"/>
              </a:rPr>
              <a:t>     Il rispetto integrale “d</a:t>
            </a:r>
            <a:r>
              <a:rPr lang="it-IT" altLang="it-IT" sz="2000" i="1">
                <a:latin typeface="Arial" panose="020B0604020202020204" pitchFamily="34" charset="0"/>
              </a:rPr>
              <a:t>egli accordi e contratti collettivi nazionali nonché di quelli regionali, territoriali o aziendali, laddove sottoscritti, stipulati dalle organizzazioni sindacali dei datori di lavoro e dei lavoratori comparativamente più rappresentative sul piano nazionale</a:t>
            </a:r>
            <a:r>
              <a:rPr lang="it-IT" altLang="it-IT" sz="2000">
                <a:latin typeface="Arial" panose="020B0604020202020204" pitchFamily="34" charset="0"/>
              </a:rPr>
              <a:t>” deve intendersi nel senso che il rispetto della pattuizione collettiva è soddisfatto con l'adesione alla sola parte economica e normativa e non anche alle parte obbligatoria (es. iscrizione all'Ente bilaterale e Cassa Assistenza sanitaria) in quanto si rileverebbe un palese contrasto con i principi di libertà sindacale, tutelati dall'art. 39 Costituzione, oltre che con i principi del diritto comunitario che tutelano la concorrenza.</a:t>
            </a:r>
          </a:p>
        </p:txBody>
      </p:sp>
      <p:sp>
        <p:nvSpPr>
          <p:cNvPr id="69636" name="Segnaposto numero diapositiva 4">
            <a:extLst>
              <a:ext uri="{FF2B5EF4-FFF2-40B4-BE49-F238E27FC236}">
                <a16:creationId xmlns:a16="http://schemas.microsoft.com/office/drawing/2014/main" id="{D734A573-F518-413F-AA72-954A28AF9279}"/>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8E1EC9A-4358-49DD-A6AC-C1040242911C}" type="slidenum">
              <a:rPr lang="it-IT" altLang="it-IT" sz="1200">
                <a:solidFill>
                  <a:srgbClr val="FFFFFF"/>
                </a:solidFill>
              </a:rPr>
              <a:pPr algn="r" eaLnBrk="1" hangingPunct="1"/>
              <a:t>81</a:t>
            </a:fld>
            <a:endParaRPr lang="it-IT" altLang="it-IT" sz="1200">
              <a:solidFill>
                <a:srgbClr val="FFFFFF"/>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olo 1">
            <a:extLst>
              <a:ext uri="{FF2B5EF4-FFF2-40B4-BE49-F238E27FC236}">
                <a16:creationId xmlns:a16="http://schemas.microsoft.com/office/drawing/2014/main" id="{714B4A67-9A3B-427A-88ED-90DAB7DD72A6}"/>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72707" name="Segnaposto contenuto 2">
            <a:extLst>
              <a:ext uri="{FF2B5EF4-FFF2-40B4-BE49-F238E27FC236}">
                <a16:creationId xmlns:a16="http://schemas.microsoft.com/office/drawing/2014/main" id="{C45BF549-D2EC-4FC2-8F64-8699C2915B8B}"/>
              </a:ext>
            </a:extLst>
          </p:cNvPr>
          <p:cNvSpPr>
            <a:spLocks noGrp="1"/>
          </p:cNvSpPr>
          <p:nvPr>
            <p:ph idx="4294967295"/>
          </p:nvPr>
        </p:nvSpPr>
        <p:spPr>
          <a:xfrm>
            <a:off x="1749425" y="868363"/>
            <a:ext cx="8764588" cy="5318125"/>
          </a:xfrm>
        </p:spPr>
        <p:txBody>
          <a:bodyPr/>
          <a:lstStyle/>
          <a:p>
            <a:pPr algn="ctr">
              <a:buFont typeface="Arial" panose="020B0604020202020204" pitchFamily="34" charset="0"/>
              <a:buNone/>
            </a:pPr>
            <a:r>
              <a:rPr lang="it-IT" altLang="it-IT" sz="1600" b="1" u="sng" dirty="0"/>
              <a:t>Gli altri principi ex art. 1, co. 1175, L. n. 296/2006</a:t>
            </a:r>
          </a:p>
          <a:p>
            <a:pPr algn="just">
              <a:buFont typeface="Arial" panose="020B0604020202020204" pitchFamily="34" charset="0"/>
              <a:buNone/>
            </a:pPr>
            <a:r>
              <a:rPr lang="it-IT" altLang="it-IT" sz="2000" i="1" dirty="0">
                <a:latin typeface="Arial" panose="020B0604020202020204" pitchFamily="34" charset="0"/>
              </a:rPr>
              <a:t>	</a:t>
            </a:r>
          </a:p>
          <a:p>
            <a:pPr algn="just">
              <a:buFont typeface="Arial" panose="020B0604020202020204" pitchFamily="34" charset="0"/>
              <a:buNone/>
            </a:pPr>
            <a:endParaRPr lang="it-IT" altLang="it-IT" sz="2000" i="1" dirty="0">
              <a:latin typeface="Arial" panose="020B0604020202020204" pitchFamily="34" charset="0"/>
            </a:endParaRPr>
          </a:p>
          <a:p>
            <a:pPr algn="ctr">
              <a:buFont typeface="Arial" panose="020B0604020202020204" pitchFamily="34" charset="0"/>
              <a:buNone/>
            </a:pPr>
            <a:r>
              <a:rPr lang="it-IT" altLang="it-IT" sz="2000" u="sng" dirty="0">
                <a:latin typeface="Arial" panose="020B0604020202020204" pitchFamily="34" charset="0"/>
                <a:sym typeface="+mn-ea"/>
              </a:rPr>
              <a:t> Tutela delle condizioni di lavoro</a:t>
            </a:r>
            <a:r>
              <a:rPr lang="it-IT" altLang="it-IT" sz="2000" dirty="0">
                <a:latin typeface="Arial" panose="020B0604020202020204" pitchFamily="34" charset="0"/>
              </a:rPr>
              <a:t> </a:t>
            </a:r>
          </a:p>
          <a:p>
            <a:pPr algn="just">
              <a:buFont typeface="Arial" panose="020B0604020202020204" pitchFamily="34" charset="0"/>
              <a:buNone/>
            </a:pPr>
            <a:endParaRPr lang="it-IT" altLang="it-IT" sz="2000" dirty="0">
              <a:latin typeface="Arial" panose="020B0604020202020204" pitchFamily="34" charset="0"/>
            </a:endParaRPr>
          </a:p>
          <a:p>
            <a:pPr algn="just">
              <a:buFont typeface="Arial" panose="020B0604020202020204" pitchFamily="34" charset="0"/>
              <a:buNone/>
            </a:pPr>
            <a:r>
              <a:rPr lang="it-IT" altLang="it-IT" sz="2000" dirty="0">
                <a:latin typeface="Arial" panose="020B0604020202020204" pitchFamily="34" charset="0"/>
              </a:rPr>
              <a:t>     La Cassazione - con sentenza dell'11 settembre 2017, n. 21053 - ha ritenuto legittima da parte dell'INPS la mancata concessione degli sgravi contributivi ad un'azienda, rea di non aver debitamente comunicato all’Ispettorato del Lavoro ed alla ASL il nome del responsabile del servizio di prevenzione e protezione.</a:t>
            </a:r>
          </a:p>
          <a:p>
            <a:pPr algn="just">
              <a:buFont typeface="Arial" panose="020B0604020202020204" pitchFamily="34" charset="0"/>
              <a:buNone/>
            </a:pPr>
            <a:r>
              <a:rPr lang="it-IT" altLang="it-IT" sz="2000" dirty="0">
                <a:latin typeface="Arial" panose="020B0604020202020204" pitchFamily="34" charset="0"/>
              </a:rPr>
              <a:t>     Nello specifico, la Suprema Corte ha precisato che la suddetta assenza di comunicazione imputabile all’azienda non è “</a:t>
            </a:r>
            <a:r>
              <a:rPr lang="it-IT" altLang="it-IT" sz="2000" i="1" dirty="0">
                <a:latin typeface="Arial" panose="020B0604020202020204" pitchFamily="34" charset="0"/>
              </a:rPr>
              <a:t>meramente formale</a:t>
            </a:r>
            <a:r>
              <a:rPr lang="it-IT" altLang="it-IT" sz="2000" dirty="0">
                <a:latin typeface="Arial" panose="020B0604020202020204" pitchFamily="34" charset="0"/>
              </a:rPr>
              <a:t>”, in quanto tale obbligo attiene alla sfera della “</a:t>
            </a:r>
            <a:r>
              <a:rPr lang="it-IT" altLang="it-IT" sz="2000" i="1" dirty="0">
                <a:latin typeface="Arial" panose="020B0604020202020204" pitchFamily="34" charset="0"/>
              </a:rPr>
              <a:t>corretta e completa applicazione delle misure adottate</a:t>
            </a:r>
            <a:r>
              <a:rPr lang="it-IT" altLang="it-IT" sz="2000" dirty="0">
                <a:latin typeface="Arial" panose="020B0604020202020204" pitchFamily="34" charset="0"/>
              </a:rPr>
              <a:t>” in materia di salute e sicurezza sui luoghi di lavoro.</a:t>
            </a:r>
          </a:p>
          <a:p>
            <a:pPr algn="just"/>
            <a:endParaRPr lang="it-IT" altLang="it-IT" sz="2000" dirty="0">
              <a:latin typeface="Arial" panose="020B0604020202020204" pitchFamily="34" charset="0"/>
            </a:endParaRPr>
          </a:p>
        </p:txBody>
      </p:sp>
      <p:sp>
        <p:nvSpPr>
          <p:cNvPr id="72708" name="Segnaposto numero diapositiva 4">
            <a:extLst>
              <a:ext uri="{FF2B5EF4-FFF2-40B4-BE49-F238E27FC236}">
                <a16:creationId xmlns:a16="http://schemas.microsoft.com/office/drawing/2014/main" id="{F5E99F38-3C50-4736-AA85-D83B1091B5C8}"/>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1629033-5B4D-43BE-A8B3-D06BA0EB9A7E}" type="slidenum">
              <a:rPr lang="it-IT" altLang="it-IT" sz="1200">
                <a:solidFill>
                  <a:srgbClr val="FFFFFF"/>
                </a:solidFill>
              </a:rPr>
              <a:pPr algn="r" eaLnBrk="1" hangingPunct="1"/>
              <a:t>82</a:t>
            </a:fld>
            <a:endParaRPr lang="it-IT" altLang="it-IT" sz="1200">
              <a:solidFill>
                <a:srgbClr val="FFFFFF"/>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olo 1">
            <a:extLst>
              <a:ext uri="{FF2B5EF4-FFF2-40B4-BE49-F238E27FC236}">
                <a16:creationId xmlns:a16="http://schemas.microsoft.com/office/drawing/2014/main" id="{A6D2FAE0-B25A-421F-9637-275D2C61B368}"/>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19C13B7B-0F80-491A-8041-0625D7056069}"/>
              </a:ext>
            </a:extLst>
          </p:cNvPr>
          <p:cNvSpPr>
            <a:spLocks noGrp="1"/>
          </p:cNvSpPr>
          <p:nvPr>
            <p:ph idx="4294967295"/>
          </p:nvPr>
        </p:nvSpPr>
        <p:spPr>
          <a:xfrm>
            <a:off x="618978" y="868363"/>
            <a:ext cx="10691447" cy="5616843"/>
          </a:xfrm>
        </p:spPr>
        <p:txBody>
          <a:bodyPr rtlCol="0">
            <a:normAutofit fontScale="85000" lnSpcReduction="10000"/>
          </a:bodyPr>
          <a:lstStyle/>
          <a:p>
            <a:pPr algn="ctr" fontAlgn="auto">
              <a:spcAft>
                <a:spcPts val="0"/>
              </a:spcAft>
              <a:buFont typeface="Arial" panose="020B0604020202020204" pitchFamily="34" charset="0"/>
              <a:buNone/>
              <a:defRPr/>
            </a:pPr>
            <a:endParaRPr lang="it-IT" sz="1600" b="1" u="sng" dirty="0"/>
          </a:p>
          <a:p>
            <a:pPr algn="ctr" fontAlgn="auto">
              <a:spcAft>
                <a:spcPts val="0"/>
              </a:spcAft>
              <a:buFont typeface="Arial" panose="020B0604020202020204"/>
              <a:buNone/>
              <a:defRPr/>
            </a:pPr>
            <a:r>
              <a:rPr lang="it-IT" sz="2600" i="1" dirty="0">
                <a:latin typeface="Arial" panose="020B0604020202020204" pitchFamily="34" charset="0"/>
              </a:rPr>
              <a:t>	</a:t>
            </a:r>
            <a:r>
              <a:rPr lang="it-IT" sz="2600" b="1" u="sng" dirty="0">
                <a:latin typeface="Arial" panose="020B0604020202020204" pitchFamily="34" charset="0"/>
              </a:rPr>
              <a:t>Regolarità DURC – DM 30 gennaio 2015</a:t>
            </a:r>
          </a:p>
          <a:p>
            <a:pPr algn="ctr" fontAlgn="auto">
              <a:spcAft>
                <a:spcPts val="0"/>
              </a:spcAft>
              <a:buFont typeface="Arial" panose="020B0604020202020204"/>
              <a:buNone/>
              <a:defRPr/>
            </a:pPr>
            <a:r>
              <a:rPr lang="it-IT" sz="2000" i="1" dirty="0">
                <a:latin typeface="Arial" panose="020B0604020202020204" pitchFamily="34" charset="0"/>
              </a:rPr>
              <a:t>     </a:t>
            </a:r>
          </a:p>
          <a:p>
            <a:pPr algn="just" fontAlgn="auto">
              <a:spcAft>
                <a:spcPts val="0"/>
              </a:spcAft>
              <a:buFont typeface="Arial" panose="020B0604020202020204"/>
              <a:buNone/>
              <a:defRPr/>
            </a:pPr>
            <a:r>
              <a:rPr lang="it-IT" sz="2000" i="1" dirty="0">
                <a:latin typeface="Arial" panose="020B0604020202020204" pitchFamily="34" charset="0"/>
              </a:rPr>
              <a:t>	</a:t>
            </a:r>
            <a:r>
              <a:rPr lang="it-IT" sz="2000" dirty="0">
                <a:latin typeface="Arial" panose="020B0604020202020204" pitchFamily="34" charset="0"/>
              </a:rPr>
              <a:t>La regolarità sussiste comunque in caso di:</a:t>
            </a:r>
          </a:p>
          <a:p>
            <a:pPr algn="just" fontAlgn="auto">
              <a:spcAft>
                <a:spcPts val="0"/>
              </a:spcAft>
              <a:buFont typeface="Arial" panose="020B0604020202020204"/>
              <a:buNone/>
              <a:defRPr/>
            </a:pPr>
            <a:r>
              <a:rPr lang="it-IT" sz="2000" dirty="0">
                <a:latin typeface="Arial" panose="020B0604020202020204" pitchFamily="34" charset="0"/>
              </a:rPr>
              <a:t>a) rateizzazioni concesse dall'INPS, dall'INAIL o dalle Casse edili ovvero dagli Agenti della riscossione sulla base delle disposizioni di legge e dei rispettivi regolamenti;</a:t>
            </a:r>
          </a:p>
          <a:p>
            <a:pPr algn="just" fontAlgn="auto">
              <a:spcAft>
                <a:spcPts val="0"/>
              </a:spcAft>
              <a:buFont typeface="Arial" panose="020B0604020202020204"/>
              <a:buNone/>
              <a:defRPr/>
            </a:pPr>
            <a:r>
              <a:rPr lang="it-IT" sz="2000" dirty="0">
                <a:latin typeface="Arial" panose="020B0604020202020204" pitchFamily="34" charset="0"/>
              </a:rPr>
              <a:t>b) sospensione dei pagamenti in forza di disposizioni legislative;</a:t>
            </a:r>
          </a:p>
          <a:p>
            <a:pPr algn="just" fontAlgn="auto">
              <a:spcAft>
                <a:spcPts val="0"/>
              </a:spcAft>
              <a:buFont typeface="Arial" panose="020B0604020202020204"/>
              <a:buNone/>
              <a:defRPr/>
            </a:pPr>
            <a:r>
              <a:rPr lang="it-IT" sz="2000" dirty="0">
                <a:latin typeface="Arial" panose="020B0604020202020204" pitchFamily="34" charset="0"/>
              </a:rPr>
              <a:t>c) crediti in fase amministrativa oggetto di compensazione per la quale sia stato verificato il credito, nelle forme previste dalla legge o dalle disposizioni emanate dagli Enti preposti alla verifica e che sia stata accettata dai medesimi Enti;</a:t>
            </a:r>
          </a:p>
          <a:p>
            <a:pPr algn="just" fontAlgn="auto">
              <a:spcAft>
                <a:spcPts val="0"/>
              </a:spcAft>
              <a:buFont typeface="Arial" panose="020B0604020202020204"/>
              <a:buNone/>
              <a:defRPr/>
            </a:pPr>
            <a:r>
              <a:rPr lang="it-IT" sz="2000" dirty="0">
                <a:latin typeface="Arial" panose="020B0604020202020204" pitchFamily="34" charset="0"/>
              </a:rPr>
              <a:t>d) crediti in fase amministrativa in pendenza di contenzioso amministrativo sino alla decisione che respinge il ricorso;</a:t>
            </a:r>
          </a:p>
          <a:p>
            <a:pPr algn="just" fontAlgn="auto">
              <a:spcAft>
                <a:spcPts val="0"/>
              </a:spcAft>
              <a:buFont typeface="Arial" panose="020B0604020202020204"/>
              <a:buNone/>
              <a:defRPr/>
            </a:pPr>
            <a:r>
              <a:rPr lang="it-IT" sz="2000" dirty="0">
                <a:latin typeface="Arial" panose="020B0604020202020204" pitchFamily="34" charset="0"/>
              </a:rPr>
              <a:t>e) crediti in fase amministrativa in pendenza di contenzioso giudiziario sino al passaggio in giudicato della sentenza, salva l'ipotesi cui all'art. 24, comma 3, del decreto legislativo 26 febbraio 1999, n. 46;</a:t>
            </a:r>
          </a:p>
          <a:p>
            <a:pPr algn="just" fontAlgn="auto">
              <a:spcAft>
                <a:spcPts val="0"/>
              </a:spcAft>
              <a:buFont typeface="Arial" panose="020B0604020202020204"/>
              <a:buNone/>
              <a:defRPr/>
            </a:pPr>
            <a:r>
              <a:rPr lang="it-IT" sz="2000" dirty="0">
                <a:latin typeface="Arial" panose="020B0604020202020204" pitchFamily="34" charset="0"/>
              </a:rPr>
              <a:t>f) crediti affidati per il recupero agli Agenti della riscossione per i quali sia stata disposta la sospensione della cartella di pagamento o dell'avviso di addebito a seguito di ricorso giudiziario;</a:t>
            </a:r>
          </a:p>
          <a:p>
            <a:pPr algn="just" fontAlgn="auto">
              <a:spcAft>
                <a:spcPts val="0"/>
              </a:spcAft>
              <a:buFont typeface="Arial" panose="020B0604020202020204"/>
              <a:buNone/>
              <a:defRPr/>
            </a:pPr>
            <a:r>
              <a:rPr lang="it-IT" sz="2000" dirty="0">
                <a:latin typeface="Arial" panose="020B0604020202020204" pitchFamily="34" charset="0"/>
              </a:rPr>
              <a:t>g) presenza di uno scostamento non grave tra le somme dovute e quelle versate, con riferimento a ciascun Istituto previdenziale ed a ciascuna </a:t>
            </a:r>
            <a:r>
              <a:rPr lang="it-IT" sz="2000">
                <a:latin typeface="Arial" panose="020B0604020202020204" pitchFamily="34" charset="0"/>
              </a:rPr>
              <a:t>Cassa edile (non </a:t>
            </a:r>
            <a:r>
              <a:rPr lang="it-IT" sz="2000" dirty="0">
                <a:latin typeface="Arial" panose="020B0604020202020204" pitchFamily="34" charset="0"/>
              </a:rPr>
              <a:t>si considera grave lo scostamento tra le somme dovute e quelle versate con riferimento a ciascuna Gestione nella quale l'omissione si è determinata che risulti pari o inferiore ad € 150,00 comprensivi di eventuali accessori </a:t>
            </a:r>
            <a:r>
              <a:rPr lang="it-IT" sz="2000">
                <a:latin typeface="Arial" panose="020B0604020202020204" pitchFamily="34" charset="0"/>
              </a:rPr>
              <a:t>di legge).</a:t>
            </a:r>
            <a:endParaRPr lang="it-IT" sz="2000" dirty="0">
              <a:latin typeface="Arial" panose="020B0604020202020204" pitchFamily="34" charset="0"/>
            </a:endParaRPr>
          </a:p>
          <a:p>
            <a:pPr algn="just" fontAlgn="auto">
              <a:spcAft>
                <a:spcPts val="0"/>
              </a:spcAft>
              <a:buFont typeface="Arial" panose="020B0604020202020204" pitchFamily="34" charset="0"/>
              <a:buNone/>
              <a:defRPr/>
            </a:pPr>
            <a:r>
              <a:rPr lang="it-IT" sz="2000" dirty="0">
                <a:latin typeface="Arial" panose="020B0604020202020204" pitchFamily="34" charset="0"/>
              </a:rPr>
              <a:t>												 </a:t>
            </a:r>
          </a:p>
        </p:txBody>
      </p:sp>
      <p:sp>
        <p:nvSpPr>
          <p:cNvPr id="77828" name="Segnaposto numero diapositiva 4">
            <a:extLst>
              <a:ext uri="{FF2B5EF4-FFF2-40B4-BE49-F238E27FC236}">
                <a16:creationId xmlns:a16="http://schemas.microsoft.com/office/drawing/2014/main" id="{B61852BB-EF5C-4ED9-BEC4-4AF668F5E273}"/>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CEB6DCB6-218D-45ED-94D0-37C335FF6219}" type="slidenum">
              <a:rPr lang="it-IT" altLang="it-IT" sz="1200">
                <a:solidFill>
                  <a:srgbClr val="FFFFFF"/>
                </a:solidFill>
              </a:rPr>
              <a:pPr algn="r" eaLnBrk="1" hangingPunct="1"/>
              <a:t>83</a:t>
            </a:fld>
            <a:endParaRPr lang="it-IT" altLang="it-IT" sz="1200">
              <a:solidFill>
                <a:srgbClr val="FFFFFF"/>
              </a:solidFill>
            </a:endParaRPr>
          </a:p>
        </p:txBody>
      </p:sp>
    </p:spTree>
    <p:extLst>
      <p:ext uri="{BB962C8B-B14F-4D97-AF65-F5344CB8AC3E}">
        <p14:creationId xmlns:p14="http://schemas.microsoft.com/office/powerpoint/2010/main" val="29787694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olo 1">
            <a:extLst>
              <a:ext uri="{FF2B5EF4-FFF2-40B4-BE49-F238E27FC236}">
                <a16:creationId xmlns:a16="http://schemas.microsoft.com/office/drawing/2014/main" id="{A6D2FAE0-B25A-421F-9637-275D2C61B368}"/>
              </a:ext>
            </a:extLst>
          </p:cNvPr>
          <p:cNvSpPr>
            <a:spLocks noGrp="1"/>
          </p:cNvSpPr>
          <p:nvPr>
            <p:ph type="title" idx="4294967295"/>
          </p:nvPr>
        </p:nvSpPr>
        <p:spPr>
          <a:xfrm>
            <a:off x="1906588" y="158750"/>
            <a:ext cx="8412162" cy="838200"/>
          </a:xfrm>
        </p:spPr>
        <p:txBody>
          <a:bodyPr/>
          <a:lstStyle/>
          <a:p>
            <a:r>
              <a:rPr lang="it-IT" altLang="it-IT"/>
              <a:t>Le assunzioni incentivate</a:t>
            </a:r>
          </a:p>
        </p:txBody>
      </p:sp>
      <p:sp>
        <p:nvSpPr>
          <p:cNvPr id="215042" name="Segnaposto contenuto 2">
            <a:extLst>
              <a:ext uri="{FF2B5EF4-FFF2-40B4-BE49-F238E27FC236}">
                <a16:creationId xmlns:a16="http://schemas.microsoft.com/office/drawing/2014/main" id="{19C13B7B-0F80-491A-8041-0625D7056069}"/>
              </a:ext>
            </a:extLst>
          </p:cNvPr>
          <p:cNvSpPr>
            <a:spLocks noGrp="1"/>
          </p:cNvSpPr>
          <p:nvPr>
            <p:ph idx="4294967295"/>
          </p:nvPr>
        </p:nvSpPr>
        <p:spPr>
          <a:xfrm>
            <a:off x="1237957" y="868363"/>
            <a:ext cx="9276056" cy="5265151"/>
          </a:xfrm>
        </p:spPr>
        <p:txBody>
          <a:bodyPr rtlCol="0">
            <a:normAutofit fontScale="85000" lnSpcReduction="10000"/>
          </a:bodyPr>
          <a:lstStyle/>
          <a:p>
            <a:pPr algn="ctr" fontAlgn="auto">
              <a:spcAft>
                <a:spcPts val="0"/>
              </a:spcAft>
              <a:buFont typeface="Arial" panose="020B0604020202020204" pitchFamily="34" charset="0"/>
              <a:buNone/>
              <a:defRPr/>
            </a:pPr>
            <a:endParaRPr lang="it-IT" sz="1600" b="1" u="sng" dirty="0"/>
          </a:p>
          <a:p>
            <a:pPr algn="ctr" fontAlgn="auto">
              <a:spcAft>
                <a:spcPts val="0"/>
              </a:spcAft>
              <a:buFont typeface="Arial" panose="020B0604020202020204" pitchFamily="34" charset="0"/>
              <a:buNone/>
              <a:defRPr/>
            </a:pPr>
            <a:r>
              <a:rPr lang="it-IT" sz="1600" b="1" u="sng" dirty="0"/>
              <a:t> </a:t>
            </a:r>
          </a:p>
          <a:p>
            <a:pPr algn="ctr" fontAlgn="auto">
              <a:spcAft>
                <a:spcPts val="0"/>
              </a:spcAft>
              <a:buFont typeface="Arial" panose="020B0604020202020204"/>
              <a:buNone/>
              <a:defRPr/>
            </a:pPr>
            <a:r>
              <a:rPr lang="it-IT" sz="2000" i="1" dirty="0">
                <a:latin typeface="Arial" panose="020B0604020202020204" pitchFamily="34" charset="0"/>
              </a:rPr>
              <a:t>	</a:t>
            </a:r>
            <a:r>
              <a:rPr lang="it-IT" sz="2000" b="1" u="sng" dirty="0">
                <a:latin typeface="Arial" panose="020B0604020202020204" pitchFamily="34" charset="0"/>
              </a:rPr>
              <a:t>Omissione della presentazione di denunce </a:t>
            </a:r>
            <a:r>
              <a:rPr lang="it-IT" sz="2000" b="1" u="sng" dirty="0" err="1">
                <a:latin typeface="Arial" panose="020B0604020202020204" pitchFamily="34" charset="0"/>
              </a:rPr>
              <a:t>Uniemens</a:t>
            </a:r>
            <a:r>
              <a:rPr lang="it-IT" sz="2000" b="1" u="sng" dirty="0">
                <a:latin typeface="Arial" panose="020B0604020202020204" pitchFamily="34" charset="0"/>
              </a:rPr>
              <a:t> e regolarità DURC</a:t>
            </a:r>
          </a:p>
          <a:p>
            <a:pPr algn="ctr" fontAlgn="auto">
              <a:spcAft>
                <a:spcPts val="0"/>
              </a:spcAft>
              <a:buFont typeface="Arial" panose="020B0604020202020204"/>
              <a:buNone/>
              <a:defRPr/>
            </a:pPr>
            <a:r>
              <a:rPr lang="it-IT" sz="2000" i="1" dirty="0">
                <a:latin typeface="Arial" panose="020B0604020202020204" pitchFamily="34" charset="0"/>
              </a:rPr>
              <a:t>     </a:t>
            </a:r>
          </a:p>
          <a:p>
            <a:pPr algn="just" fontAlgn="auto">
              <a:spcAft>
                <a:spcPts val="0"/>
              </a:spcAft>
              <a:buFont typeface="Arial" panose="020B0604020202020204"/>
              <a:buNone/>
              <a:defRPr/>
            </a:pPr>
            <a:r>
              <a:rPr lang="it-IT" sz="2000" i="1" dirty="0">
                <a:latin typeface="Arial" panose="020B0604020202020204" pitchFamily="34" charset="0"/>
              </a:rPr>
              <a:t>	</a:t>
            </a:r>
            <a:r>
              <a:rPr lang="it-IT" sz="2000" dirty="0">
                <a:latin typeface="Arial" panose="020B0604020202020204" pitchFamily="34" charset="0"/>
              </a:rPr>
              <a:t>Il Tribunale di Milano – con sentenza 489/2021 - ha precisato che l'omissione della presentazione, da parte del datore di lavoro, di denunce </a:t>
            </a:r>
            <a:r>
              <a:rPr lang="it-IT" sz="2000" dirty="0" err="1">
                <a:latin typeface="Arial" panose="020B0604020202020204" pitchFamily="34" charset="0"/>
              </a:rPr>
              <a:t>Uniemens</a:t>
            </a:r>
            <a:r>
              <a:rPr lang="it-IT" sz="2000" dirty="0">
                <a:latin typeface="Arial" panose="020B0604020202020204" pitchFamily="34" charset="0"/>
              </a:rPr>
              <a:t> NON comporta una condizione di irregolarità di fatto della stessa (quindi, un DURC negativo ed il conseguente recupero delle agevolazioni contributive godute).</a:t>
            </a:r>
          </a:p>
          <a:p>
            <a:pPr algn="just" fontAlgn="auto">
              <a:spcAft>
                <a:spcPts val="0"/>
              </a:spcAft>
              <a:buFont typeface="Arial" panose="020B0604020202020204"/>
              <a:buNone/>
              <a:defRPr/>
            </a:pPr>
            <a:endParaRPr lang="it-IT" sz="2000" dirty="0">
              <a:latin typeface="Arial" panose="020B0604020202020204" pitchFamily="34" charset="0"/>
            </a:endParaRPr>
          </a:p>
          <a:p>
            <a:pPr algn="just" fontAlgn="auto">
              <a:spcAft>
                <a:spcPts val="0"/>
              </a:spcAft>
              <a:buFont typeface="Arial" panose="020B0604020202020204"/>
              <a:buNone/>
              <a:defRPr/>
            </a:pPr>
            <a:r>
              <a:rPr lang="it-IT" sz="2000" dirty="0">
                <a:latin typeface="Arial" panose="020B0604020202020204" pitchFamily="34" charset="0"/>
              </a:rPr>
              <a:t>	Nel caso in specie, le omissioni dipendevano da una causa non imputabile alla volontà dell'azienda ed i versamenti della contribuzione erano comunque sempre stati effettuati regolarmente (sia pure in difetto di trasmissione dell'</a:t>
            </a:r>
            <a:r>
              <a:rPr lang="it-IT" sz="2000" dirty="0" err="1">
                <a:latin typeface="Arial" panose="020B0604020202020204" pitchFamily="34" charset="0"/>
              </a:rPr>
              <a:t>Uniemens</a:t>
            </a:r>
            <a:r>
              <a:rPr lang="it-IT" sz="2000" dirty="0">
                <a:latin typeface="Arial" panose="020B0604020202020204" pitchFamily="34" charset="0"/>
              </a:rPr>
              <a:t>) e per l'esatto ammontare di quanto effettivamente dovuto, come in seguito dimostrato.</a:t>
            </a:r>
          </a:p>
          <a:p>
            <a:pPr algn="just" fontAlgn="auto">
              <a:spcAft>
                <a:spcPts val="0"/>
              </a:spcAft>
              <a:buFont typeface="Arial" panose="020B0604020202020204" pitchFamily="34" charset="0"/>
              <a:buNone/>
              <a:defRPr/>
            </a:pPr>
            <a:r>
              <a:rPr lang="it-IT" sz="2000" dirty="0">
                <a:latin typeface="Arial" panose="020B0604020202020204" pitchFamily="34" charset="0"/>
              </a:rPr>
              <a:t>	</a:t>
            </a:r>
          </a:p>
          <a:p>
            <a:pPr algn="just" fontAlgn="auto">
              <a:spcAft>
                <a:spcPts val="0"/>
              </a:spcAft>
              <a:buFont typeface="Arial" panose="020B0604020202020204" pitchFamily="34" charset="0"/>
              <a:buNone/>
              <a:defRPr/>
            </a:pPr>
            <a:r>
              <a:rPr lang="it-IT" sz="2000" dirty="0">
                <a:latin typeface="Arial" panose="020B0604020202020204" pitchFamily="34" charset="0"/>
              </a:rPr>
              <a:t>	Il Tribunale di Milano ha, dunque, chiarito che - ove l’INPS non riesca a dimostrare di avere effettivamente subito perdite nei versamenti contributivi - non si determina alcuna decadenza dai benefici contributivi dei quali l'azienda avesse già fruito, seppure a fronte della mancata presentazione delle denunce da parte del contribuente.</a:t>
            </a:r>
          </a:p>
          <a:p>
            <a:pPr algn="just" fontAlgn="auto">
              <a:spcAft>
                <a:spcPts val="0"/>
              </a:spcAft>
              <a:buFont typeface="Arial" panose="020B0604020202020204" pitchFamily="34" charset="0"/>
              <a:buNone/>
              <a:defRPr/>
            </a:pPr>
            <a:endParaRPr lang="it-IT" sz="2000" dirty="0">
              <a:latin typeface="Arial" panose="020B0604020202020204" pitchFamily="34" charset="0"/>
            </a:endParaRPr>
          </a:p>
          <a:p>
            <a:pPr algn="just" fontAlgn="auto">
              <a:spcAft>
                <a:spcPts val="0"/>
              </a:spcAft>
              <a:buFont typeface="Arial" panose="020B0604020202020204" pitchFamily="34" charset="0"/>
              <a:buNone/>
              <a:defRPr/>
            </a:pPr>
            <a:r>
              <a:rPr lang="it-IT" sz="2000" dirty="0">
                <a:latin typeface="Arial" panose="020B0604020202020204" pitchFamily="34" charset="0"/>
              </a:rPr>
              <a:t>												 </a:t>
            </a:r>
          </a:p>
        </p:txBody>
      </p:sp>
      <p:sp>
        <p:nvSpPr>
          <p:cNvPr id="77828" name="Segnaposto numero diapositiva 4">
            <a:extLst>
              <a:ext uri="{FF2B5EF4-FFF2-40B4-BE49-F238E27FC236}">
                <a16:creationId xmlns:a16="http://schemas.microsoft.com/office/drawing/2014/main" id="{B61852BB-EF5C-4ED9-BEC4-4AF668F5E273}"/>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CEB6DCB6-218D-45ED-94D0-37C335FF6219}" type="slidenum">
              <a:rPr lang="it-IT" altLang="it-IT" sz="1200">
                <a:solidFill>
                  <a:srgbClr val="FFFFFF"/>
                </a:solidFill>
              </a:rPr>
              <a:pPr algn="r" eaLnBrk="1" hangingPunct="1"/>
              <a:t>84</a:t>
            </a:fld>
            <a:endParaRPr lang="it-IT" altLang="it-IT" sz="1200">
              <a:solidFill>
                <a:srgbClr val="FFFFFF"/>
              </a:solidFill>
            </a:endParaRPr>
          </a:p>
        </p:txBody>
      </p:sp>
    </p:spTree>
    <p:extLst>
      <p:ext uri="{BB962C8B-B14F-4D97-AF65-F5344CB8AC3E}">
        <p14:creationId xmlns:p14="http://schemas.microsoft.com/office/powerpoint/2010/main" val="5796812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olo 1">
            <a:extLst>
              <a:ext uri="{FF2B5EF4-FFF2-40B4-BE49-F238E27FC236}">
                <a16:creationId xmlns:a16="http://schemas.microsoft.com/office/drawing/2014/main" id="{05E2AA01-5FD3-4957-A58F-DC2967435554}"/>
              </a:ext>
            </a:extLst>
          </p:cNvPr>
          <p:cNvSpPr>
            <a:spLocks noGrp="1"/>
          </p:cNvSpPr>
          <p:nvPr>
            <p:ph type="title" idx="4294967295"/>
          </p:nvPr>
        </p:nvSpPr>
        <p:spPr>
          <a:xfrm>
            <a:off x="1906588" y="158750"/>
            <a:ext cx="8412162" cy="838200"/>
          </a:xfrm>
        </p:spPr>
        <p:txBody>
          <a:bodyPr/>
          <a:lstStyle/>
          <a:p>
            <a:r>
              <a:rPr lang="it-IT" altLang="it-IT" dirty="0"/>
              <a:t>Le assunzioni incentivate</a:t>
            </a:r>
          </a:p>
        </p:txBody>
      </p:sp>
      <p:sp>
        <p:nvSpPr>
          <p:cNvPr id="68611" name="Segnaposto contenuto 2">
            <a:extLst>
              <a:ext uri="{FF2B5EF4-FFF2-40B4-BE49-F238E27FC236}">
                <a16:creationId xmlns:a16="http://schemas.microsoft.com/office/drawing/2014/main" id="{A413DA66-A378-45D3-BA54-C711D31DEFE6}"/>
              </a:ext>
            </a:extLst>
          </p:cNvPr>
          <p:cNvSpPr>
            <a:spLocks noGrp="1"/>
          </p:cNvSpPr>
          <p:nvPr>
            <p:ph idx="4294967295"/>
          </p:nvPr>
        </p:nvSpPr>
        <p:spPr>
          <a:xfrm>
            <a:off x="675249" y="868363"/>
            <a:ext cx="10621108" cy="5318125"/>
          </a:xfrm>
        </p:spPr>
        <p:txBody>
          <a:bodyPr>
            <a:normAutofit lnSpcReduction="10000"/>
          </a:bodyPr>
          <a:lstStyle/>
          <a:p>
            <a:pPr algn="ctr">
              <a:buFont typeface="Arial" panose="020B0604020202020204" pitchFamily="34" charset="0"/>
              <a:buNone/>
            </a:pPr>
            <a:r>
              <a:rPr lang="it-IT" altLang="it-IT" sz="1600" b="1" u="sng" dirty="0"/>
              <a:t>Le novità sul rilascio del DURC e legge di Bilancio 2022</a:t>
            </a:r>
            <a:r>
              <a:rPr lang="it-IT" altLang="it-IT" sz="2000" i="1" dirty="0">
                <a:latin typeface="Arial" panose="020B0604020202020204" pitchFamily="34" charset="0"/>
              </a:rPr>
              <a:t>	</a:t>
            </a:r>
          </a:p>
          <a:p>
            <a:pPr algn="just">
              <a:buFont typeface="Arial" panose="020B0604020202020204" pitchFamily="34" charset="0"/>
              <a:buNone/>
            </a:pPr>
            <a:r>
              <a:rPr lang="it-IT" altLang="it-IT" sz="2000" i="1" dirty="0">
                <a:latin typeface="Arial" panose="020B0604020202020204" pitchFamily="34" charset="0"/>
              </a:rPr>
              <a:t>	</a:t>
            </a:r>
          </a:p>
          <a:p>
            <a:pPr algn="just">
              <a:buFont typeface="Arial" panose="020B0604020202020204" pitchFamily="34" charset="0"/>
              <a:buNone/>
            </a:pPr>
            <a:r>
              <a:rPr lang="it-IT" altLang="it-IT" sz="2000" i="1" dirty="0">
                <a:latin typeface="Arial" panose="020B0604020202020204" pitchFamily="34" charset="0"/>
              </a:rPr>
              <a:t>	</a:t>
            </a:r>
            <a:r>
              <a:rPr lang="it-IT" altLang="it-IT" sz="2000" dirty="0">
                <a:latin typeface="Arial" panose="020B0604020202020204" pitchFamily="34" charset="0"/>
              </a:rPr>
              <a:t>L’art. 1, comma 214, legge n. 234/2021 ha previsto che «</a:t>
            </a:r>
            <a:r>
              <a:rPr lang="it-IT" altLang="it-IT" sz="2000" i="1" dirty="0">
                <a:latin typeface="Arial" panose="020B0604020202020204" pitchFamily="34" charset="0"/>
              </a:rPr>
              <a:t>a decorrere dal 01 gennaio 2022, la regolarità del versamento dell’aliquota di contribuzione ordinaria ai fondi di solidarietà bilaterali di cui agli articoli 26, 27 e 40 Dlgs, n. 148/2015 è condizione per il rilascio del documento unico di regolarità  contributiva (DURC)</a:t>
            </a:r>
            <a:r>
              <a:rPr lang="it-IT" altLang="it-IT" sz="2000" dirty="0">
                <a:latin typeface="Arial" panose="020B0604020202020204" pitchFamily="34" charset="0"/>
              </a:rPr>
              <a:t>».</a:t>
            </a:r>
          </a:p>
          <a:p>
            <a:pPr algn="just">
              <a:buFont typeface="Arial" panose="020B0604020202020204" pitchFamily="34" charset="0"/>
              <a:buNone/>
            </a:pPr>
            <a:endParaRPr lang="it-IT" altLang="it-IT" sz="2000" dirty="0">
              <a:latin typeface="Arial" panose="020B0604020202020204" pitchFamily="34" charset="0"/>
            </a:endParaRPr>
          </a:p>
          <a:p>
            <a:pPr algn="just">
              <a:buFont typeface="Arial" panose="020B0604020202020204" pitchFamily="34" charset="0"/>
              <a:buNone/>
            </a:pPr>
            <a:r>
              <a:rPr lang="it-IT" altLang="it-IT" sz="2000" dirty="0">
                <a:latin typeface="Arial" panose="020B0604020202020204" pitchFamily="34" charset="0"/>
              </a:rPr>
              <a:t>     I Fondi di solidarietà bilaterale sono istituiti presso l’INPS con decreto del Ministro del Lavoro e delle Politiche Sociali, di concerto con il Ministro dell'Economia e delle Finanze, ai sensi del Dlgs. 148/2015 e sono finalizzati a garantire i trattamenti ordinari e straordinari di integrazione salariale.</a:t>
            </a:r>
          </a:p>
          <a:p>
            <a:pPr algn="just">
              <a:buFont typeface="Arial" panose="020B0604020202020204" pitchFamily="34" charset="0"/>
              <a:buNone/>
            </a:pPr>
            <a:r>
              <a:rPr lang="it-IT" altLang="it-IT" sz="2000" dirty="0">
                <a:latin typeface="Arial" panose="020B0604020202020204" pitchFamily="34" charset="0"/>
              </a:rPr>
              <a:t>	</a:t>
            </a:r>
          </a:p>
          <a:p>
            <a:pPr algn="just">
              <a:buFont typeface="Arial" panose="020B0604020202020204" pitchFamily="34" charset="0"/>
              <a:buNone/>
            </a:pPr>
            <a:r>
              <a:rPr lang="it-IT" altLang="it-IT" sz="2000" dirty="0">
                <a:latin typeface="Arial" panose="020B0604020202020204" pitchFamily="34" charset="0"/>
              </a:rPr>
              <a:t>	Il versamento </a:t>
            </a:r>
            <a:r>
              <a:rPr lang="it-IT" altLang="it-IT" sz="2000" b="1" dirty="0">
                <a:latin typeface="Arial" panose="020B0604020202020204" pitchFamily="34" charset="0"/>
              </a:rPr>
              <a:t>Ente Bilaterale </a:t>
            </a:r>
            <a:r>
              <a:rPr lang="it-IT" altLang="it-IT" sz="2000" dirty="0">
                <a:latin typeface="Arial" panose="020B0604020202020204" pitchFamily="34" charset="0"/>
              </a:rPr>
              <a:t>è prescritto dai CCNL e rimane nell'ambito del corretto adempimento alla contribuzione integrativa da parte del datore di lavoro e non incide in alcun modo sulla regolarità o meno del DURC.</a:t>
            </a:r>
          </a:p>
          <a:p>
            <a:pPr algn="just">
              <a:buFont typeface="Arial" panose="020B0604020202020204" pitchFamily="34" charset="0"/>
              <a:buNone/>
            </a:pPr>
            <a:r>
              <a:rPr lang="it-IT" altLang="it-IT" sz="2000" dirty="0">
                <a:latin typeface="Arial" panose="020B0604020202020204" pitchFamily="34" charset="0"/>
              </a:rPr>
              <a:t>	Il versamento ad un </a:t>
            </a:r>
            <a:r>
              <a:rPr lang="it-IT" altLang="it-IT" sz="2000" b="1" dirty="0">
                <a:latin typeface="Arial" panose="020B0604020202020204" pitchFamily="34" charset="0"/>
              </a:rPr>
              <a:t>Fondo di Solidarietà bilaterale </a:t>
            </a:r>
            <a:r>
              <a:rPr lang="it-IT" altLang="it-IT" sz="2000" dirty="0">
                <a:latin typeface="Arial" panose="020B0604020202020204" pitchFamily="34" charset="0"/>
              </a:rPr>
              <a:t>è prescritto dall'INPS e, a partire dal 2022 è divenuto obbligatorio, andando ad incidere sulla regolarità o meno del DURC.</a:t>
            </a:r>
          </a:p>
        </p:txBody>
      </p:sp>
      <p:sp>
        <p:nvSpPr>
          <p:cNvPr id="68612" name="Segnaposto numero diapositiva 4">
            <a:extLst>
              <a:ext uri="{FF2B5EF4-FFF2-40B4-BE49-F238E27FC236}">
                <a16:creationId xmlns:a16="http://schemas.microsoft.com/office/drawing/2014/main" id="{42AE8F25-FB85-4BEE-BCC6-9487E81DB465}"/>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3262CCC6-36DE-49A9-95AC-67B75216E35B}" type="slidenum">
              <a:rPr lang="it-IT" altLang="it-IT" sz="1200">
                <a:solidFill>
                  <a:srgbClr val="FFFFFF"/>
                </a:solidFill>
              </a:rPr>
              <a:pPr algn="r" eaLnBrk="1" hangingPunct="1"/>
              <a:t>85</a:t>
            </a:fld>
            <a:endParaRPr lang="it-IT" altLang="it-IT" sz="1200">
              <a:solidFill>
                <a:srgbClr val="FFFFFF"/>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olo 1">
            <a:extLst>
              <a:ext uri="{FF2B5EF4-FFF2-40B4-BE49-F238E27FC236}">
                <a16:creationId xmlns:a16="http://schemas.microsoft.com/office/drawing/2014/main" id="{70268C31-ED95-4E51-B26D-056D2506A885}"/>
              </a:ext>
            </a:extLst>
          </p:cNvPr>
          <p:cNvSpPr>
            <a:spLocks noGrp="1"/>
          </p:cNvSpPr>
          <p:nvPr>
            <p:ph type="title" idx="4294967295"/>
          </p:nvPr>
        </p:nvSpPr>
        <p:spPr>
          <a:xfrm>
            <a:off x="315913" y="301625"/>
            <a:ext cx="11485562" cy="931863"/>
          </a:xfrm>
        </p:spPr>
        <p:txBody>
          <a:bodyPr/>
          <a:lstStyle/>
          <a:p>
            <a:r>
              <a:rPr lang="it-IT" altLang="it-IT" sz="3800"/>
              <a:t>Fruizione incentivi: il riepilogo delle norme da rispettare</a:t>
            </a:r>
          </a:p>
        </p:txBody>
      </p:sp>
      <p:sp>
        <p:nvSpPr>
          <p:cNvPr id="215042" name="Segnaposto contenuto 2">
            <a:extLst>
              <a:ext uri="{FF2B5EF4-FFF2-40B4-BE49-F238E27FC236}">
                <a16:creationId xmlns:a16="http://schemas.microsoft.com/office/drawing/2014/main" id="{45D780EC-CCDD-402E-8A48-8AE2AE035320}"/>
              </a:ext>
            </a:extLst>
          </p:cNvPr>
          <p:cNvSpPr>
            <a:spLocks noGrp="1"/>
          </p:cNvSpPr>
          <p:nvPr>
            <p:ph idx="4294967295"/>
          </p:nvPr>
        </p:nvSpPr>
        <p:spPr>
          <a:xfrm>
            <a:off x="884238" y="1098550"/>
            <a:ext cx="10348912" cy="5486400"/>
          </a:xfrm>
        </p:spPr>
        <p:txBody>
          <a:bodyPr rtlCol="0">
            <a:normAutofit fontScale="90000" lnSpcReduction="20000"/>
          </a:bodyPr>
          <a:lstStyle/>
          <a:p>
            <a:pPr algn="ctr" fontAlgn="auto">
              <a:spcAft>
                <a:spcPts val="0"/>
              </a:spcAft>
              <a:buFont typeface="Arial" panose="020B0604020202020204" pitchFamily="34" charset="0"/>
              <a:buNone/>
              <a:defRPr/>
            </a:pPr>
            <a:endParaRPr lang="it-IT" sz="1600" b="1" u="sng" dirty="0"/>
          </a:p>
          <a:p>
            <a:pPr algn="ctr" fontAlgn="auto">
              <a:spcAft>
                <a:spcPts val="0"/>
              </a:spcAft>
              <a:buFont typeface="Arial" panose="020B0604020202020204" pitchFamily="34" charset="0"/>
              <a:buNone/>
              <a:defRPr/>
            </a:pPr>
            <a:r>
              <a:rPr lang="it-IT" sz="1600" b="1" u="sng" dirty="0"/>
              <a:t> </a:t>
            </a:r>
            <a:endParaRPr lang="it-IT" sz="2000" i="1" dirty="0">
              <a:latin typeface="Arial" panose="020B0604020202020204" pitchFamily="34" charset="0"/>
            </a:endParaRP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rPr>
              <a:t>rispetto degli obblighi di legge e di CCNL nella “precedenza” all'assunzione, ex art. 31, comma 1, lett. a) e b), Dlgs. n. 150/2015</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rPr>
              <a:t>tutela dello stato di crisi e rispetto della riduzione dell'organico, </a:t>
            </a:r>
            <a:r>
              <a:rPr lang="it-IT" sz="2000" dirty="0">
                <a:latin typeface="Arial" panose="020B0604020202020204" pitchFamily="34" charset="0"/>
                <a:sym typeface="+mn-ea"/>
              </a:rPr>
              <a:t>ex art. 31, comma 1, lett. c) e d), Dlgs. n. 150/2015</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sym typeface="+mn-ea"/>
              </a:rPr>
              <a:t>“ribaltamento” del beneficio in capo all'utilizzatore, in caso di assunzione con contratto di somministrazione, ex art. 31, comma 1, lett. e), Dlgs. n. 150/2015</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sym typeface="+mn-ea"/>
              </a:rPr>
              <a:t>rispetto dell'incremento occupazionale netto, ex art. 31, comma 1, lett. f), Dlgs. n. 150/2015</a:t>
            </a:r>
          </a:p>
          <a:p>
            <a:pPr marL="457200" indent="-457200" algn="just" fontAlgn="auto">
              <a:spcAft>
                <a:spcPts val="0"/>
              </a:spcAft>
              <a:buFont typeface="Arial" panose="020B0604020202020204" pitchFamily="34" charset="0"/>
              <a:buAutoNum type="arabicPeriod"/>
              <a:defRPr/>
            </a:pPr>
            <a:r>
              <a:rPr lang="it-IT" sz="2000">
                <a:latin typeface="Arial" panose="020B0604020202020204" pitchFamily="34" charset="0"/>
                <a:sym typeface="+mn-ea"/>
              </a:rPr>
              <a:t>cumulabilità </a:t>
            </a:r>
            <a:r>
              <a:rPr lang="it-IT" sz="2000" dirty="0">
                <a:latin typeface="Arial" panose="020B0604020202020204" pitchFamily="34" charset="0"/>
                <a:sym typeface="+mn-ea"/>
              </a:rPr>
              <a:t>dei periodi coperti da agevolazioni contributive, ex art. 31, comma 2, Dlgs. n. 150/2015</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sym typeface="+mn-ea"/>
              </a:rPr>
              <a:t>rispetto degli aspetti temporali in merito alle comunicazioni obbligatorie, ex art. 31, comma 3, Dlgs. n. 150/2015</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sym typeface="+mn-ea"/>
              </a:rPr>
              <a:t>rispetto delle norme comunitarie in merito alla regola del cd. “de </a:t>
            </a:r>
            <a:r>
              <a:rPr lang="it-IT" sz="2000" dirty="0" err="1">
                <a:latin typeface="Arial" panose="020B0604020202020204" pitchFamily="34" charset="0"/>
                <a:sym typeface="+mn-ea"/>
              </a:rPr>
              <a:t>minimis</a:t>
            </a:r>
            <a:r>
              <a:rPr lang="it-IT" sz="2000" dirty="0">
                <a:latin typeface="Arial" panose="020B0604020202020204" pitchFamily="34" charset="0"/>
                <a:sym typeface="+mn-ea"/>
              </a:rPr>
              <a:t>”, ex Regolamento UE n. 1408/2013</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rPr>
              <a:t>regolarità contributiva (DURC), ex art. 1, comma 1175, legge n. 296/2006</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rPr>
              <a:t>rispetto dei contenuti dei CCNL applicati in azienda, </a:t>
            </a:r>
            <a:r>
              <a:rPr lang="it-IT" sz="2000" dirty="0">
                <a:latin typeface="Arial" panose="020B0604020202020204" pitchFamily="34" charset="0"/>
                <a:sym typeface="+mn-ea"/>
              </a:rPr>
              <a:t>ex art. 1, comma 1175, legge n. 296/2006</a:t>
            </a:r>
          </a:p>
          <a:p>
            <a:pPr marL="457200" indent="-457200" algn="just" fontAlgn="auto">
              <a:spcAft>
                <a:spcPts val="0"/>
              </a:spcAft>
              <a:buFont typeface="Arial" panose="020B0604020202020204" pitchFamily="34" charset="0"/>
              <a:buAutoNum type="arabicPeriod"/>
              <a:defRPr/>
            </a:pPr>
            <a:r>
              <a:rPr lang="it-IT" sz="2000" dirty="0">
                <a:latin typeface="Arial" panose="020B0604020202020204" pitchFamily="34" charset="0"/>
              </a:rPr>
              <a:t>rispetto delle norme in materia di sicurezza ed igiene sul lavoro, </a:t>
            </a:r>
            <a:r>
              <a:rPr lang="it-IT" sz="2000" dirty="0">
                <a:latin typeface="Arial" panose="020B0604020202020204" pitchFamily="34" charset="0"/>
                <a:sym typeface="+mn-ea"/>
              </a:rPr>
              <a:t>ex art. 1, comma 1175, legge n. 296/2006</a:t>
            </a:r>
            <a:r>
              <a:rPr lang="it-IT" sz="2000" dirty="0">
                <a:latin typeface="Arial" panose="020B0604020202020204" pitchFamily="34" charset="0"/>
              </a:rPr>
              <a:t>																 	</a:t>
            </a:r>
          </a:p>
          <a:p>
            <a:pPr algn="just" fontAlgn="auto">
              <a:spcAft>
                <a:spcPts val="0"/>
              </a:spcAft>
              <a:buFont typeface="Arial" panose="020B0604020202020204" pitchFamily="34" charset="0"/>
              <a:buNone/>
              <a:defRPr/>
            </a:pPr>
            <a:r>
              <a:rPr lang="it-IT" sz="2000" dirty="0">
                <a:latin typeface="Arial" panose="020B0604020202020204" pitchFamily="34" charset="0"/>
              </a:rPr>
              <a:t>												 </a:t>
            </a:r>
          </a:p>
        </p:txBody>
      </p:sp>
      <p:sp>
        <p:nvSpPr>
          <p:cNvPr id="79876" name="Segnaposto numero diapositiva 4">
            <a:extLst>
              <a:ext uri="{FF2B5EF4-FFF2-40B4-BE49-F238E27FC236}">
                <a16:creationId xmlns:a16="http://schemas.microsoft.com/office/drawing/2014/main" id="{ADDE38A4-4C88-4E3E-A976-61377050AA31}"/>
              </a:ext>
            </a:extLst>
          </p:cNvPr>
          <p:cNvSpPr txBox="1">
            <a:spLocks noGrp="1"/>
          </p:cNvSpPr>
          <p:nvPr/>
        </p:nvSpPr>
        <p:spPr bwMode="auto">
          <a:xfrm>
            <a:off x="8075613"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85AB0E10-B0FA-4819-B8EA-17EAA806132A}" type="slidenum">
              <a:rPr lang="it-IT" altLang="it-IT" sz="1200">
                <a:solidFill>
                  <a:srgbClr val="FFFFFF"/>
                </a:solidFill>
              </a:rPr>
              <a:pPr algn="r" eaLnBrk="1" hangingPunct="1"/>
              <a:t>86</a:t>
            </a:fld>
            <a:endParaRPr lang="it-IT" altLang="it-IT" sz="1200">
              <a:solidFill>
                <a:srgbClr val="FFFFFF"/>
              </a:solidFill>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1349</TotalTime>
  <Words>12452</Words>
  <Application>Microsoft Office PowerPoint</Application>
  <PresentationFormat>Personalizzato</PresentationFormat>
  <Paragraphs>695</Paragraphs>
  <Slides>86</Slides>
  <Notes>48</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86</vt:i4>
      </vt:variant>
    </vt:vector>
  </HeadingPairs>
  <TitlesOfParts>
    <vt:vector size="94" baseType="lpstr">
      <vt:lpstr>Arial</vt:lpstr>
      <vt:lpstr>Calibri</vt:lpstr>
      <vt:lpstr>Leelawadee UI</vt:lpstr>
      <vt:lpstr>LesmoreMediumCondensed</vt:lpstr>
      <vt:lpstr>Perpetua</vt:lpstr>
      <vt:lpstr>Verdana</vt:lpstr>
      <vt:lpstr>Wingdings</vt:lpstr>
      <vt:lpstr>Tema di Office</vt:lpstr>
      <vt:lpstr>Incentivi alle assunzioni: principi e tipologie contrattuali a cura di  Alessandro Gaetani</vt:lpstr>
      <vt:lpstr>Il programma delle giornate</vt:lpstr>
      <vt:lpstr>TIPOLOGIA RAPPORTI DI  LAVORO INCENTIVATI</vt:lpstr>
      <vt:lpstr>Presentazione standard di PowerPoint</vt:lpstr>
      <vt:lpstr>Contratto a tempo indeterminato a tutele crescenti, ex Dlgs. n. 23/2015</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Illegittimità del licenziamento per giustificato motivo (soggettivo; oggettivo) e per giusta causa (art. 3, comma 1)</vt:lpstr>
      <vt:lpstr>Illegittimità del licenziamento per giustificato motivo (soggettivo; oggettivo) e per giusta causa nelle aziende che non raggiungono i limiti dimensionali ex art. 18, commi 8-9, legge n. 300/1970 (art. 9, comma 1)</vt:lpstr>
      <vt:lpstr>Presentazione standard di PowerPoint</vt:lpstr>
      <vt:lpstr>Presentazione standard di PowerPoint</vt:lpstr>
      <vt:lpstr>Presentazione standard di PowerPoint</vt:lpstr>
      <vt:lpstr>Offerta di conciliazione nelle aziende in «tutela reale» (art. 6, comma 1)</vt:lpstr>
      <vt:lpstr>Offerta di conciliazione nelle aziende in «tutela obbligatoria» (art. 9, comma 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Le assunzioni incentivate</vt:lpstr>
      <vt:lpstr>Fruizione incentivi: il riepilogo delle norme da rispettare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francesco sorrentino</dc:creator>
  <cp:lastModifiedBy>lollogaetani@outlook.it</cp:lastModifiedBy>
  <cp:revision>87</cp:revision>
  <dcterms:created xsi:type="dcterms:W3CDTF">2017-10-04T14:50:19Z</dcterms:created>
  <dcterms:modified xsi:type="dcterms:W3CDTF">2023-05-21T14:36:29Z</dcterms:modified>
</cp:coreProperties>
</file>