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34" r:id="rId3"/>
    <p:sldId id="335" r:id="rId4"/>
    <p:sldId id="336" r:id="rId5"/>
    <p:sldId id="337" r:id="rId6"/>
    <p:sldId id="338" r:id="rId7"/>
    <p:sldId id="350" r:id="rId8"/>
    <p:sldId id="351" r:id="rId9"/>
    <p:sldId id="339" r:id="rId10"/>
    <p:sldId id="340" r:id="rId11"/>
    <p:sldId id="341" r:id="rId12"/>
    <p:sldId id="342" r:id="rId13"/>
    <p:sldId id="343" r:id="rId14"/>
    <p:sldId id="344" r:id="rId15"/>
    <p:sldId id="345" r:id="rId16"/>
    <p:sldId id="346" r:id="rId17"/>
    <p:sldId id="347" r:id="rId18"/>
    <p:sldId id="348" r:id="rId19"/>
    <p:sldId id="360" r:id="rId20"/>
    <p:sldId id="333" r:id="rId21"/>
    <p:sldId id="372" r:id="rId22"/>
    <p:sldId id="373" r:id="rId23"/>
    <p:sldId id="374" r:id="rId24"/>
    <p:sldId id="375" r:id="rId25"/>
    <p:sldId id="376" r:id="rId26"/>
    <p:sldId id="399" r:id="rId27"/>
    <p:sldId id="365" r:id="rId28"/>
    <p:sldId id="366" r:id="rId29"/>
    <p:sldId id="367" r:id="rId30"/>
    <p:sldId id="368" r:id="rId31"/>
    <p:sldId id="369" r:id="rId32"/>
    <p:sldId id="370" r:id="rId33"/>
    <p:sldId id="371" r:id="rId34"/>
    <p:sldId id="400" r:id="rId35"/>
    <p:sldId id="401" r:id="rId36"/>
    <p:sldId id="402" r:id="rId37"/>
    <p:sldId id="364" r:id="rId38"/>
  </p:sldIdLst>
  <p:sldSz cx="1218882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7" d="100"/>
          <a:sy n="67" d="100"/>
        </p:scale>
        <p:origin x="834" y="72"/>
      </p:cViewPr>
      <p:guideLst>
        <p:guide orient="horz" pos="2160"/>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DECE4F-EFD4-43DD-8B43-5C597A5DC525}" type="datetimeFigureOut">
              <a:rPr lang="it-IT" smtClean="0"/>
              <a:t>21/05/2023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5153E-AF34-463E-8DEC-ABAA33B23266}" type="slidenum">
              <a:rPr lang="it-IT" smtClean="0"/>
              <a:t>‹N›</a:t>
            </a:fld>
            <a:endParaRPr lang="it-IT"/>
          </a:p>
        </p:txBody>
      </p:sp>
    </p:spTree>
    <p:extLst>
      <p:ext uri="{BB962C8B-B14F-4D97-AF65-F5344CB8AC3E}">
        <p14:creationId xmlns:p14="http://schemas.microsoft.com/office/powerpoint/2010/main" val="2900739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44EF521C-3187-4826-B1B6-D3CBE980CC7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ECC50A60-680A-4BEE-871A-EBDC3F84A5D5}" type="slidenum">
              <a:rPr lang="it-IT" altLang="it-IT" sz="1200"/>
              <a:pPr algn="r"/>
              <a:t>3</a:t>
            </a:fld>
            <a:endParaRPr lang="it-IT" altLang="it-IT" sz="1200"/>
          </a:p>
        </p:txBody>
      </p:sp>
      <p:sp>
        <p:nvSpPr>
          <p:cNvPr id="44035" name="Rectangle 2">
            <a:extLst>
              <a:ext uri="{FF2B5EF4-FFF2-40B4-BE49-F238E27FC236}">
                <a16:creationId xmlns:a16="http://schemas.microsoft.com/office/drawing/2014/main" id="{7DABA9E7-C616-401E-910A-D0E45EE069EF}"/>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a:extLst>
              <a:ext uri="{FF2B5EF4-FFF2-40B4-BE49-F238E27FC236}">
                <a16:creationId xmlns:a16="http://schemas.microsoft.com/office/drawing/2014/main" id="{6B94922A-9362-4A29-A38E-4AB8776529FA}"/>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3496C47A-6C81-41F7-9937-8821331EEE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DF263FE2-4D6B-497B-859B-5091FB94406F}" type="slidenum">
              <a:rPr lang="it-IT" altLang="it-IT" sz="1200"/>
              <a:pPr algn="r"/>
              <a:t>4</a:t>
            </a:fld>
            <a:endParaRPr lang="it-IT" altLang="it-IT" sz="1200"/>
          </a:p>
        </p:txBody>
      </p:sp>
      <p:sp>
        <p:nvSpPr>
          <p:cNvPr id="45059" name="Rectangle 2">
            <a:extLst>
              <a:ext uri="{FF2B5EF4-FFF2-40B4-BE49-F238E27FC236}">
                <a16:creationId xmlns:a16="http://schemas.microsoft.com/office/drawing/2014/main" id="{1EFA6B94-4058-451B-B74B-8C765B882EC2}"/>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a:extLst>
              <a:ext uri="{FF2B5EF4-FFF2-40B4-BE49-F238E27FC236}">
                <a16:creationId xmlns:a16="http://schemas.microsoft.com/office/drawing/2014/main" id="{A2DD36B5-AB3C-434B-93F3-ADB68164BE2E}"/>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7BA86B92-F019-49E2-A26C-8577799251C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6336C65C-70DE-4543-9D11-D7BAB82FB748}" type="slidenum">
              <a:rPr lang="it-IT" altLang="it-IT" sz="1200"/>
              <a:pPr algn="r"/>
              <a:t>5</a:t>
            </a:fld>
            <a:endParaRPr lang="it-IT" altLang="it-IT" sz="1200"/>
          </a:p>
        </p:txBody>
      </p:sp>
      <p:sp>
        <p:nvSpPr>
          <p:cNvPr id="46083" name="Rectangle 2">
            <a:extLst>
              <a:ext uri="{FF2B5EF4-FFF2-40B4-BE49-F238E27FC236}">
                <a16:creationId xmlns:a16="http://schemas.microsoft.com/office/drawing/2014/main" id="{318F40AF-5283-4F78-8F76-799D43DCDCEE}"/>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a:extLst>
              <a:ext uri="{FF2B5EF4-FFF2-40B4-BE49-F238E27FC236}">
                <a16:creationId xmlns:a16="http://schemas.microsoft.com/office/drawing/2014/main" id="{05F0EF20-26AE-4107-A1EE-9E3B18E52089}"/>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B86E928B-1CD1-4B37-B6D0-94A76361131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9D750913-1F3F-477F-8480-56D9BBE64728}" type="slidenum">
              <a:rPr lang="it-IT" altLang="it-IT" sz="1200"/>
              <a:pPr algn="r"/>
              <a:t>6</a:t>
            </a:fld>
            <a:endParaRPr lang="it-IT" altLang="it-IT" sz="1200"/>
          </a:p>
        </p:txBody>
      </p:sp>
      <p:sp>
        <p:nvSpPr>
          <p:cNvPr id="47107" name="Rectangle 2">
            <a:extLst>
              <a:ext uri="{FF2B5EF4-FFF2-40B4-BE49-F238E27FC236}">
                <a16:creationId xmlns:a16="http://schemas.microsoft.com/office/drawing/2014/main" id="{0C142DD7-2168-47E1-A29E-44E7AC5F0D97}"/>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9590B796-4EBC-4702-B7BA-43E3E8AB3BFB}"/>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CA22418A-B39D-477B-907A-DDD3922217C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3E1EC50D-E57A-4E8F-9824-4E9026B91AEB}" type="slidenum">
              <a:rPr lang="it-IT" altLang="it-IT" sz="1200"/>
              <a:pPr algn="r"/>
              <a:t>7</a:t>
            </a:fld>
            <a:endParaRPr lang="it-IT" altLang="it-IT" sz="1200"/>
          </a:p>
        </p:txBody>
      </p:sp>
      <p:sp>
        <p:nvSpPr>
          <p:cNvPr id="59395" name="Rectangle 2">
            <a:extLst>
              <a:ext uri="{FF2B5EF4-FFF2-40B4-BE49-F238E27FC236}">
                <a16:creationId xmlns:a16="http://schemas.microsoft.com/office/drawing/2014/main" id="{4035114E-E305-4C8B-BC81-DFF7A0FC5A99}"/>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a:extLst>
              <a:ext uri="{FF2B5EF4-FFF2-40B4-BE49-F238E27FC236}">
                <a16:creationId xmlns:a16="http://schemas.microsoft.com/office/drawing/2014/main" id="{34C0A436-A3D5-49DB-BC5A-AEF0C1582C22}"/>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AAD7E9BE-154F-44B0-BD6C-E9FD3DCDFF8E}"/>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818CC9D4-2526-47BA-8BB6-087DE5D323EA}" type="slidenum">
              <a:rPr lang="it-IT" altLang="it-IT" sz="1200"/>
              <a:pPr algn="r"/>
              <a:t>8</a:t>
            </a:fld>
            <a:endParaRPr lang="it-IT" altLang="it-IT" sz="1200"/>
          </a:p>
        </p:txBody>
      </p:sp>
      <p:sp>
        <p:nvSpPr>
          <p:cNvPr id="60419" name="Rectangle 2">
            <a:extLst>
              <a:ext uri="{FF2B5EF4-FFF2-40B4-BE49-F238E27FC236}">
                <a16:creationId xmlns:a16="http://schemas.microsoft.com/office/drawing/2014/main" id="{800AD2C2-BD44-45DA-81AD-A4573EC5D2ED}"/>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57437775-C1E8-446A-9EB3-8ED56ADD755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75B904FC-C4E7-4E4E-8E6A-C2E000624EEB}"/>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5C1997A7-B4E2-455F-AD23-735C6676F0EF}" type="slidenum">
              <a:rPr lang="it-IT" altLang="it-IT" sz="1200"/>
              <a:pPr algn="r"/>
              <a:t>9</a:t>
            </a:fld>
            <a:endParaRPr lang="it-IT" altLang="it-IT" sz="1200"/>
          </a:p>
        </p:txBody>
      </p:sp>
      <p:sp>
        <p:nvSpPr>
          <p:cNvPr id="48131" name="Rectangle 2">
            <a:extLst>
              <a:ext uri="{FF2B5EF4-FFF2-40B4-BE49-F238E27FC236}">
                <a16:creationId xmlns:a16="http://schemas.microsoft.com/office/drawing/2014/main" id="{5FECE913-3EF2-4A72-9ABA-232A1F3D07C1}"/>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a:extLst>
              <a:ext uri="{FF2B5EF4-FFF2-40B4-BE49-F238E27FC236}">
                <a16:creationId xmlns:a16="http://schemas.microsoft.com/office/drawing/2014/main" id="{099DBD39-1B5E-4A94-A2C8-5F40907B4EA1}"/>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B7D5C3C-F19B-49C9-ABB4-486802D28C7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452EDAF1-D2A7-4BD0-933D-7AD4B91A8774}" type="slidenum">
              <a:rPr lang="it-IT" altLang="it-IT" sz="1200"/>
              <a:pPr algn="r"/>
              <a:t>10</a:t>
            </a:fld>
            <a:endParaRPr lang="it-IT" altLang="it-IT" sz="1200"/>
          </a:p>
        </p:txBody>
      </p:sp>
      <p:sp>
        <p:nvSpPr>
          <p:cNvPr id="49155" name="Rectangle 2">
            <a:extLst>
              <a:ext uri="{FF2B5EF4-FFF2-40B4-BE49-F238E27FC236}">
                <a16:creationId xmlns:a16="http://schemas.microsoft.com/office/drawing/2014/main" id="{AA49E7BF-5654-4722-9421-C9A250C0BFB0}"/>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D54B1496-AF90-441D-A8B9-E6E38AC6C562}"/>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D5DC9DFA-8017-4447-8788-53DADED66C90}"/>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BF192288-E751-4349-9C3F-A6A818A57D06}" type="slidenum">
              <a:rPr lang="it-IT" altLang="it-IT" sz="1200"/>
              <a:pPr algn="r"/>
              <a:t>11</a:t>
            </a:fld>
            <a:endParaRPr lang="it-IT" altLang="it-IT" sz="1200"/>
          </a:p>
        </p:txBody>
      </p:sp>
      <p:sp>
        <p:nvSpPr>
          <p:cNvPr id="50179" name="Rectangle 2">
            <a:extLst>
              <a:ext uri="{FF2B5EF4-FFF2-40B4-BE49-F238E27FC236}">
                <a16:creationId xmlns:a16="http://schemas.microsoft.com/office/drawing/2014/main" id="{06A1E9E5-411C-4190-BDF5-CC56B0B9828D}"/>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a:extLst>
              <a:ext uri="{FF2B5EF4-FFF2-40B4-BE49-F238E27FC236}">
                <a16:creationId xmlns:a16="http://schemas.microsoft.com/office/drawing/2014/main" id="{C1A1BFE3-581D-4C82-BCF0-29315DCB3E5E}"/>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3F4ACD5A-A269-4A6E-82FB-8E902ED82414}"/>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4EB58960-4282-4B33-8132-84FE635C32EB}" type="slidenum">
              <a:rPr lang="it-IT" altLang="it-IT" sz="1200"/>
              <a:pPr algn="r"/>
              <a:t>12</a:t>
            </a:fld>
            <a:endParaRPr lang="it-IT" altLang="it-IT" sz="1200"/>
          </a:p>
        </p:txBody>
      </p:sp>
      <p:sp>
        <p:nvSpPr>
          <p:cNvPr id="51203" name="Rectangle 2">
            <a:extLst>
              <a:ext uri="{FF2B5EF4-FFF2-40B4-BE49-F238E27FC236}">
                <a16:creationId xmlns:a16="http://schemas.microsoft.com/office/drawing/2014/main" id="{9ED67411-5A1A-4A0B-BD8A-40BD9CC39899}"/>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AF1CF39B-88B2-4F3D-9BA5-1C2F761DEF6B}"/>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EB2FDD96-C3ED-4C9F-B388-746CFB8DB5D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AE01A69F-877F-4FE4-B80B-E019FB7D0817}" type="slidenum">
              <a:rPr lang="it-IT" altLang="it-IT" sz="1200"/>
              <a:pPr algn="r"/>
              <a:t>13</a:t>
            </a:fld>
            <a:endParaRPr lang="it-IT" altLang="it-IT" sz="1200"/>
          </a:p>
        </p:txBody>
      </p:sp>
      <p:sp>
        <p:nvSpPr>
          <p:cNvPr id="52227" name="Rectangle 2">
            <a:extLst>
              <a:ext uri="{FF2B5EF4-FFF2-40B4-BE49-F238E27FC236}">
                <a16:creationId xmlns:a16="http://schemas.microsoft.com/office/drawing/2014/main" id="{DD30CFB1-DE56-47F1-ACA6-28CA3D3A5A32}"/>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3">
            <a:extLst>
              <a:ext uri="{FF2B5EF4-FFF2-40B4-BE49-F238E27FC236}">
                <a16:creationId xmlns:a16="http://schemas.microsoft.com/office/drawing/2014/main" id="{2BD5553B-6DA9-4617-AF37-C59F167FA406}"/>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A09AE41B-5D0E-4F20-BEA0-2327CD69956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2C6273F0-B8A2-463E-ACB4-642BD7B11DD3}" type="slidenum">
              <a:rPr lang="it-IT" altLang="it-IT" sz="1200"/>
              <a:pPr algn="r"/>
              <a:t>14</a:t>
            </a:fld>
            <a:endParaRPr lang="it-IT" altLang="it-IT" sz="1200"/>
          </a:p>
        </p:txBody>
      </p:sp>
      <p:sp>
        <p:nvSpPr>
          <p:cNvPr id="53251" name="Rectangle 2">
            <a:extLst>
              <a:ext uri="{FF2B5EF4-FFF2-40B4-BE49-F238E27FC236}">
                <a16:creationId xmlns:a16="http://schemas.microsoft.com/office/drawing/2014/main" id="{C650D153-EBD7-4100-9BE2-E5926DA4B179}"/>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a:extLst>
              <a:ext uri="{FF2B5EF4-FFF2-40B4-BE49-F238E27FC236}">
                <a16:creationId xmlns:a16="http://schemas.microsoft.com/office/drawing/2014/main" id="{3A00AA12-AED5-4FA8-8E99-BE98624B73B8}"/>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FF0D4956-122D-4A82-8CE2-C35275B2575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0660B738-CF9B-4D35-9ECB-2157BED340B8}" type="slidenum">
              <a:rPr lang="it-IT" altLang="it-IT" sz="1200"/>
              <a:pPr algn="r"/>
              <a:t>15</a:t>
            </a:fld>
            <a:endParaRPr lang="it-IT" altLang="it-IT" sz="1200"/>
          </a:p>
        </p:txBody>
      </p:sp>
      <p:sp>
        <p:nvSpPr>
          <p:cNvPr id="54275" name="Rectangle 2">
            <a:extLst>
              <a:ext uri="{FF2B5EF4-FFF2-40B4-BE49-F238E27FC236}">
                <a16:creationId xmlns:a16="http://schemas.microsoft.com/office/drawing/2014/main" id="{6A58EE0B-40D0-47D0-BAE0-9858B2C1BD35}"/>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a:extLst>
              <a:ext uri="{FF2B5EF4-FFF2-40B4-BE49-F238E27FC236}">
                <a16:creationId xmlns:a16="http://schemas.microsoft.com/office/drawing/2014/main" id="{BB3123BB-D0D4-4622-B85A-9F99E60FDB09}"/>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265664CD-2306-4A91-97DC-3D53EBD0A15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3F3C2610-15D9-46FB-88A2-BE1E223D3096}" type="slidenum">
              <a:rPr lang="it-IT" altLang="it-IT" sz="1200"/>
              <a:pPr algn="r"/>
              <a:t>16</a:t>
            </a:fld>
            <a:endParaRPr lang="it-IT" altLang="it-IT" sz="1200"/>
          </a:p>
        </p:txBody>
      </p:sp>
      <p:sp>
        <p:nvSpPr>
          <p:cNvPr id="55299" name="Rectangle 2">
            <a:extLst>
              <a:ext uri="{FF2B5EF4-FFF2-40B4-BE49-F238E27FC236}">
                <a16:creationId xmlns:a16="http://schemas.microsoft.com/office/drawing/2014/main" id="{5AD04070-697E-4256-88C3-35704F24B768}"/>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a:extLst>
              <a:ext uri="{FF2B5EF4-FFF2-40B4-BE49-F238E27FC236}">
                <a16:creationId xmlns:a16="http://schemas.microsoft.com/office/drawing/2014/main" id="{CF6E8F89-8689-4CF7-9449-2348395120F0}"/>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22C609E2-96C2-41F9-AE13-31A16F877800}"/>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9014896D-AEE4-417F-8281-ED239BF60B9B}" type="slidenum">
              <a:rPr lang="it-IT" altLang="it-IT" sz="1200"/>
              <a:pPr algn="r"/>
              <a:t>17</a:t>
            </a:fld>
            <a:endParaRPr lang="it-IT" altLang="it-IT" sz="1200"/>
          </a:p>
        </p:txBody>
      </p:sp>
      <p:sp>
        <p:nvSpPr>
          <p:cNvPr id="56323" name="Rectangle 2">
            <a:extLst>
              <a:ext uri="{FF2B5EF4-FFF2-40B4-BE49-F238E27FC236}">
                <a16:creationId xmlns:a16="http://schemas.microsoft.com/office/drawing/2014/main" id="{247C1E23-2075-4A0F-BF52-06381DF0509E}"/>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a:extLst>
              <a:ext uri="{FF2B5EF4-FFF2-40B4-BE49-F238E27FC236}">
                <a16:creationId xmlns:a16="http://schemas.microsoft.com/office/drawing/2014/main" id="{CA1A1B09-B98C-4B1A-B398-2EA65628191F}"/>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58A6EBF-E72F-4AD1-BCEC-27E1BEA7B643}"/>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A51E1A6A-170D-4221-9791-ED7A5079BFA2}" type="slidenum">
              <a:rPr lang="it-IT" altLang="it-IT" sz="1200"/>
              <a:pPr algn="r"/>
              <a:t>18</a:t>
            </a:fld>
            <a:endParaRPr lang="it-IT" altLang="it-IT" sz="1200"/>
          </a:p>
        </p:txBody>
      </p:sp>
      <p:sp>
        <p:nvSpPr>
          <p:cNvPr id="57347" name="Rectangle 2">
            <a:extLst>
              <a:ext uri="{FF2B5EF4-FFF2-40B4-BE49-F238E27FC236}">
                <a16:creationId xmlns:a16="http://schemas.microsoft.com/office/drawing/2014/main" id="{A6A06161-0CC4-4300-B113-478A08C69DAC}"/>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a:extLst>
              <a:ext uri="{FF2B5EF4-FFF2-40B4-BE49-F238E27FC236}">
                <a16:creationId xmlns:a16="http://schemas.microsoft.com/office/drawing/2014/main" id="{3508A7FD-FB4B-4260-AA60-9623FDCD884B}"/>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B84DD1F6-DED0-43B8-BC62-5558F08E84D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B40AF7D4-6065-419E-A1BD-5C175A546150}" type="slidenum">
              <a:rPr lang="it-IT" altLang="it-IT" sz="1200"/>
              <a:pPr algn="r"/>
              <a:t>19</a:t>
            </a:fld>
            <a:endParaRPr lang="it-IT" altLang="it-IT" sz="1200"/>
          </a:p>
        </p:txBody>
      </p:sp>
      <p:sp>
        <p:nvSpPr>
          <p:cNvPr id="69635" name="Rectangle 2">
            <a:extLst>
              <a:ext uri="{FF2B5EF4-FFF2-40B4-BE49-F238E27FC236}">
                <a16:creationId xmlns:a16="http://schemas.microsoft.com/office/drawing/2014/main" id="{6F24EE9E-939B-43BD-AA4A-751E0BA635D0}"/>
              </a:ext>
            </a:extLst>
          </p:cNvPr>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a:extLst>
              <a:ext uri="{FF2B5EF4-FFF2-40B4-BE49-F238E27FC236}">
                <a16:creationId xmlns:a16="http://schemas.microsoft.com/office/drawing/2014/main" id="{1EAEA648-4E33-4127-8AFE-6186833BB009}"/>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BBCFF66E-D1E7-42D8-9EE1-A4CE36387151}" type="slidenum">
              <a:rPr lang="it-IT" altLang="it-IT" sz="1200"/>
              <a:pPr algn="r"/>
              <a:t>20</a:t>
            </a:fld>
            <a:endParaRPr lang="it-IT" altLang="it-IT" sz="1200"/>
          </a:p>
        </p:txBody>
      </p:sp>
      <p:sp>
        <p:nvSpPr>
          <p:cNvPr id="41987"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54213191-4BA5-47F0-BC6F-8090E61FDD12}" type="slidenum">
              <a:rPr lang="it-IT" altLang="it-IT" sz="1200"/>
              <a:pPr algn="r"/>
              <a:t>21</a:t>
            </a:fld>
            <a:endParaRPr lang="it-IT" altLang="it-IT" sz="1200"/>
          </a:p>
        </p:txBody>
      </p:sp>
      <p:sp>
        <p:nvSpPr>
          <p:cNvPr id="43011"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9C36CBC5-D4C6-43A3-A70D-C75D0308ABCA}" type="slidenum">
              <a:rPr lang="it-IT" altLang="it-IT" sz="1200"/>
              <a:pPr algn="r"/>
              <a:t>22</a:t>
            </a:fld>
            <a:endParaRPr lang="it-IT" altLang="it-IT" sz="1200"/>
          </a:p>
        </p:txBody>
      </p:sp>
      <p:sp>
        <p:nvSpPr>
          <p:cNvPr id="44035"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E1B8B1BD-1CA6-4EEC-84A1-3AB2233423D6}" type="slidenum">
              <a:rPr lang="it-IT" altLang="it-IT" sz="1200"/>
              <a:pPr algn="r"/>
              <a:t>23</a:t>
            </a:fld>
            <a:endParaRPr lang="it-IT" altLang="it-IT" sz="1200"/>
          </a:p>
        </p:txBody>
      </p:sp>
      <p:sp>
        <p:nvSpPr>
          <p:cNvPr id="45059"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D8DED2D0-604D-4489-ADE5-5F9E1E129A3E}" type="slidenum">
              <a:rPr lang="it-IT" altLang="it-IT" sz="1200"/>
              <a:pPr algn="r"/>
              <a:t>24</a:t>
            </a:fld>
            <a:endParaRPr lang="it-IT" altLang="it-IT" sz="1200"/>
          </a:p>
        </p:txBody>
      </p:sp>
      <p:sp>
        <p:nvSpPr>
          <p:cNvPr id="46083"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219B1879-BBE1-41B7-BA48-34630E753BDE}" type="slidenum">
              <a:rPr lang="it-IT" altLang="it-IT" sz="1200"/>
              <a:pPr algn="r"/>
              <a:t>25</a:t>
            </a:fld>
            <a:endParaRPr lang="it-IT" altLang="it-IT" sz="1200"/>
          </a:p>
        </p:txBody>
      </p:sp>
      <p:sp>
        <p:nvSpPr>
          <p:cNvPr id="47107"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219B1879-BBE1-41B7-BA48-34630E753BDE}" type="slidenum">
              <a:rPr lang="it-IT" altLang="it-IT" sz="1200"/>
              <a:pPr algn="r"/>
              <a:t>26</a:t>
            </a:fld>
            <a:endParaRPr lang="it-IT" altLang="it-IT" sz="1200"/>
          </a:p>
        </p:txBody>
      </p:sp>
      <p:sp>
        <p:nvSpPr>
          <p:cNvPr id="47107"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extLst>
      <p:ext uri="{BB962C8B-B14F-4D97-AF65-F5344CB8AC3E}">
        <p14:creationId xmlns:p14="http://schemas.microsoft.com/office/powerpoint/2010/main" val="464259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EFED1499-2F7E-4AF2-8F8A-F9F04AB13797}"/>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Text Placeholder 2">
            <a:extLst>
              <a:ext uri="{FF2B5EF4-FFF2-40B4-BE49-F238E27FC236}">
                <a16:creationId xmlns:a16="http://schemas.microsoft.com/office/drawing/2014/main" id="{94D72EA5-A76A-4709-923C-62EDF1674EFE}"/>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3732" name="Footer Placeholder 3">
            <a:extLst>
              <a:ext uri="{FF2B5EF4-FFF2-40B4-BE49-F238E27FC236}">
                <a16:creationId xmlns:a16="http://schemas.microsoft.com/office/drawing/2014/main" id="{8FEC154E-C31B-496C-AC6A-A58AB3609716}"/>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3733" name="Header Placeholder 4">
            <a:extLst>
              <a:ext uri="{FF2B5EF4-FFF2-40B4-BE49-F238E27FC236}">
                <a16:creationId xmlns:a16="http://schemas.microsoft.com/office/drawing/2014/main" id="{90D5B8F3-DE74-4737-9872-737E385D4AE1}"/>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3734" name="Date Placeholder 5">
            <a:extLst>
              <a:ext uri="{FF2B5EF4-FFF2-40B4-BE49-F238E27FC236}">
                <a16:creationId xmlns:a16="http://schemas.microsoft.com/office/drawing/2014/main" id="{723DE358-FECB-47B5-9365-3668A2DABB00}"/>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CF87B0A-8042-4159-937A-797BE2D14E01}" type="datetime1">
              <a:rPr lang="en-US" smtClean="0"/>
              <a:pPr fontAlgn="base">
                <a:spcBef>
                  <a:spcPct val="0"/>
                </a:spcBef>
                <a:spcAft>
                  <a:spcPct val="0"/>
                </a:spcAft>
                <a:defRPr/>
              </a:pPr>
              <a:t>5/21/2023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B52F31B5-8B77-4BE3-A21B-B5A27703D71C}"/>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Text Placeholder 2">
            <a:extLst>
              <a:ext uri="{FF2B5EF4-FFF2-40B4-BE49-F238E27FC236}">
                <a16:creationId xmlns:a16="http://schemas.microsoft.com/office/drawing/2014/main" id="{697DF031-4236-45EA-ACE1-E72740CA50B9}"/>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4756" name="Footer Placeholder 3">
            <a:extLst>
              <a:ext uri="{FF2B5EF4-FFF2-40B4-BE49-F238E27FC236}">
                <a16:creationId xmlns:a16="http://schemas.microsoft.com/office/drawing/2014/main" id="{D294EA9E-64F1-42E8-A34F-7E7434AA23B9}"/>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4757" name="Header Placeholder 4">
            <a:extLst>
              <a:ext uri="{FF2B5EF4-FFF2-40B4-BE49-F238E27FC236}">
                <a16:creationId xmlns:a16="http://schemas.microsoft.com/office/drawing/2014/main" id="{CEB0F156-A69A-4E71-B7A8-23D5A6ABB30F}"/>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4758" name="Date Placeholder 5">
            <a:extLst>
              <a:ext uri="{FF2B5EF4-FFF2-40B4-BE49-F238E27FC236}">
                <a16:creationId xmlns:a16="http://schemas.microsoft.com/office/drawing/2014/main" id="{13E0C4BE-347F-4228-B5A8-42C0F6156BF4}"/>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17643E9-FAC5-436D-9E36-E94DF639C07F}" type="datetime1">
              <a:rPr lang="en-US" smtClean="0"/>
              <a:pPr fontAlgn="base">
                <a:spcBef>
                  <a:spcPct val="0"/>
                </a:spcBef>
                <a:spcAft>
                  <a:spcPct val="0"/>
                </a:spcAft>
                <a:defRPr/>
              </a:pPr>
              <a:t>5/21/2023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59F71AE9-F96F-41E0-A3C3-113073CC4CD7}"/>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Text Placeholder 2">
            <a:extLst>
              <a:ext uri="{FF2B5EF4-FFF2-40B4-BE49-F238E27FC236}">
                <a16:creationId xmlns:a16="http://schemas.microsoft.com/office/drawing/2014/main" id="{C0F223F3-ECFA-4924-9D9F-AA5175896185}"/>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5780" name="Footer Placeholder 3">
            <a:extLst>
              <a:ext uri="{FF2B5EF4-FFF2-40B4-BE49-F238E27FC236}">
                <a16:creationId xmlns:a16="http://schemas.microsoft.com/office/drawing/2014/main" id="{A025A49A-45BF-4A6C-9BC6-E1E4F14E0DE0}"/>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5781" name="Header Placeholder 4">
            <a:extLst>
              <a:ext uri="{FF2B5EF4-FFF2-40B4-BE49-F238E27FC236}">
                <a16:creationId xmlns:a16="http://schemas.microsoft.com/office/drawing/2014/main" id="{D6B6579B-955A-4D3C-81BB-CDCF25A76B47}"/>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5782" name="Date Placeholder 5">
            <a:extLst>
              <a:ext uri="{FF2B5EF4-FFF2-40B4-BE49-F238E27FC236}">
                <a16:creationId xmlns:a16="http://schemas.microsoft.com/office/drawing/2014/main" id="{3CCC50CA-1785-4CF5-8AB4-9C4DC274B9BD}"/>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56568A-2555-4BE8-A198-FA32C4AFBDD0}" type="datetime1">
              <a:rPr lang="en-US" smtClean="0"/>
              <a:pPr fontAlgn="base">
                <a:spcBef>
                  <a:spcPct val="0"/>
                </a:spcBef>
                <a:spcAft>
                  <a:spcPct val="0"/>
                </a:spcAft>
                <a:defRPr/>
              </a:pPr>
              <a:t>5/21/2023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59F71AE9-F96F-41E0-A3C3-113073CC4CD7}"/>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Text Placeholder 2">
            <a:extLst>
              <a:ext uri="{FF2B5EF4-FFF2-40B4-BE49-F238E27FC236}">
                <a16:creationId xmlns:a16="http://schemas.microsoft.com/office/drawing/2014/main" id="{C0F223F3-ECFA-4924-9D9F-AA5175896185}"/>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5780" name="Footer Placeholder 3">
            <a:extLst>
              <a:ext uri="{FF2B5EF4-FFF2-40B4-BE49-F238E27FC236}">
                <a16:creationId xmlns:a16="http://schemas.microsoft.com/office/drawing/2014/main" id="{A025A49A-45BF-4A6C-9BC6-E1E4F14E0DE0}"/>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5781" name="Header Placeholder 4">
            <a:extLst>
              <a:ext uri="{FF2B5EF4-FFF2-40B4-BE49-F238E27FC236}">
                <a16:creationId xmlns:a16="http://schemas.microsoft.com/office/drawing/2014/main" id="{D6B6579B-955A-4D3C-81BB-CDCF25A76B47}"/>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5782" name="Date Placeholder 5">
            <a:extLst>
              <a:ext uri="{FF2B5EF4-FFF2-40B4-BE49-F238E27FC236}">
                <a16:creationId xmlns:a16="http://schemas.microsoft.com/office/drawing/2014/main" id="{3CCC50CA-1785-4CF5-8AB4-9C4DC274B9BD}"/>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56568A-2555-4BE8-A198-FA32C4AFBDD0}" type="datetime1">
              <a:rPr lang="en-US" smtClean="0"/>
              <a:pPr fontAlgn="base">
                <a:spcBef>
                  <a:spcPct val="0"/>
                </a:spcBef>
                <a:spcAft>
                  <a:spcPct val="0"/>
                </a:spcAft>
                <a:defRPr/>
              </a:pPr>
              <a:t>5/21/2023</a:t>
            </a:fld>
            <a:endParaRPr lang="en-US"/>
          </a:p>
        </p:txBody>
      </p:sp>
    </p:spTree>
    <p:extLst>
      <p:ext uri="{BB962C8B-B14F-4D97-AF65-F5344CB8AC3E}">
        <p14:creationId xmlns:p14="http://schemas.microsoft.com/office/powerpoint/2010/main" val="1113872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59F71AE9-F96F-41E0-A3C3-113073CC4CD7}"/>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Text Placeholder 2">
            <a:extLst>
              <a:ext uri="{FF2B5EF4-FFF2-40B4-BE49-F238E27FC236}">
                <a16:creationId xmlns:a16="http://schemas.microsoft.com/office/drawing/2014/main" id="{C0F223F3-ECFA-4924-9D9F-AA5175896185}"/>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5780" name="Footer Placeholder 3">
            <a:extLst>
              <a:ext uri="{FF2B5EF4-FFF2-40B4-BE49-F238E27FC236}">
                <a16:creationId xmlns:a16="http://schemas.microsoft.com/office/drawing/2014/main" id="{A025A49A-45BF-4A6C-9BC6-E1E4F14E0DE0}"/>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5781" name="Header Placeholder 4">
            <a:extLst>
              <a:ext uri="{FF2B5EF4-FFF2-40B4-BE49-F238E27FC236}">
                <a16:creationId xmlns:a16="http://schemas.microsoft.com/office/drawing/2014/main" id="{D6B6579B-955A-4D3C-81BB-CDCF25A76B47}"/>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5782" name="Date Placeholder 5">
            <a:extLst>
              <a:ext uri="{FF2B5EF4-FFF2-40B4-BE49-F238E27FC236}">
                <a16:creationId xmlns:a16="http://schemas.microsoft.com/office/drawing/2014/main" id="{3CCC50CA-1785-4CF5-8AB4-9C4DC274B9BD}"/>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56568A-2555-4BE8-A198-FA32C4AFBDD0}" type="datetime1">
              <a:rPr lang="en-US" smtClean="0"/>
              <a:pPr fontAlgn="base">
                <a:spcBef>
                  <a:spcPct val="0"/>
                </a:spcBef>
                <a:spcAft>
                  <a:spcPct val="0"/>
                </a:spcAft>
                <a:defRPr/>
              </a:pPr>
              <a:t>5/21/2023</a:t>
            </a:fld>
            <a:endParaRPr lang="en-US"/>
          </a:p>
        </p:txBody>
      </p:sp>
    </p:spTree>
    <p:extLst>
      <p:ext uri="{BB962C8B-B14F-4D97-AF65-F5344CB8AC3E}">
        <p14:creationId xmlns:p14="http://schemas.microsoft.com/office/powerpoint/2010/main" val="1994802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59F71AE9-F96F-41E0-A3C3-113073CC4CD7}"/>
              </a:ext>
            </a:extLst>
          </p:cNvPr>
          <p:cNvSpPr>
            <a:spLocks noGrp="1" noRot="1" noChangeAspect="1" noTextEdit="1"/>
          </p:cNvSpPr>
          <p:nvPr>
            <p:ph type="sldImg" idx="2"/>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Text Placeholder 2">
            <a:extLst>
              <a:ext uri="{FF2B5EF4-FFF2-40B4-BE49-F238E27FC236}">
                <a16:creationId xmlns:a16="http://schemas.microsoft.com/office/drawing/2014/main" id="{C0F223F3-ECFA-4924-9D9F-AA5175896185}"/>
              </a:ext>
            </a:extLst>
          </p:cNvPr>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t-IT"/>
          </a:p>
        </p:txBody>
      </p:sp>
      <p:sp>
        <p:nvSpPr>
          <p:cNvPr id="75780" name="Footer Placeholder 3">
            <a:extLst>
              <a:ext uri="{FF2B5EF4-FFF2-40B4-BE49-F238E27FC236}">
                <a16:creationId xmlns:a16="http://schemas.microsoft.com/office/drawing/2014/main" id="{A025A49A-45BF-4A6C-9BC6-E1E4F14E0DE0}"/>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75781" name="Header Placeholder 4">
            <a:extLst>
              <a:ext uri="{FF2B5EF4-FFF2-40B4-BE49-F238E27FC236}">
                <a16:creationId xmlns:a16="http://schemas.microsoft.com/office/drawing/2014/main" id="{D6B6579B-955A-4D3C-81BB-CDCF25A76B47}"/>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75782" name="Date Placeholder 5">
            <a:extLst>
              <a:ext uri="{FF2B5EF4-FFF2-40B4-BE49-F238E27FC236}">
                <a16:creationId xmlns:a16="http://schemas.microsoft.com/office/drawing/2014/main" id="{3CCC50CA-1785-4CF5-8AB4-9C4DC274B9BD}"/>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56568A-2555-4BE8-A198-FA32C4AFBDD0}" type="datetime1">
              <a:rPr lang="en-US" smtClean="0"/>
              <a:pPr fontAlgn="base">
                <a:spcBef>
                  <a:spcPct val="0"/>
                </a:spcBef>
                <a:spcAft>
                  <a:spcPct val="0"/>
                </a:spcAft>
                <a:defRPr/>
              </a:pPr>
              <a:t>5/21/2023</a:t>
            </a:fld>
            <a:endParaRPr lang="en-US"/>
          </a:p>
        </p:txBody>
      </p:sp>
    </p:spTree>
    <p:extLst>
      <p:ext uri="{BB962C8B-B14F-4D97-AF65-F5344CB8AC3E}">
        <p14:creationId xmlns:p14="http://schemas.microsoft.com/office/powerpoint/2010/main" val="4056149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162" y="2130426"/>
            <a:ext cx="10360501" cy="1470025"/>
          </a:xfrm>
        </p:spPr>
        <p:txBody>
          <a:bodyPr/>
          <a:lstStyle/>
          <a:p>
            <a:r>
              <a:rPr lang="it-IT"/>
              <a:t>Fare clic per modificare stile</a:t>
            </a:r>
          </a:p>
        </p:txBody>
      </p:sp>
      <p:sp>
        <p:nvSpPr>
          <p:cNvPr id="3" name="Sottotitolo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63353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6953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2833" y="4406901"/>
            <a:ext cx="10360501"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165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2366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441" y="274638"/>
            <a:ext cx="10969943"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3836A0D-FEEF-504A-A21A-F302E3D1E3F0}" type="datetimeFigureOut">
              <a:rPr lang="it-IT" smtClean="0"/>
              <a:t>21/05/2023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52033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3836A0D-FEEF-504A-A21A-F302E3D1E3F0}" type="datetimeFigureOut">
              <a:rPr lang="it-IT" smtClean="0"/>
              <a:t>21/05/2023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9192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3836A0D-FEEF-504A-A21A-F302E3D1E3F0}" type="datetimeFigureOut">
              <a:rPr lang="it-IT" smtClean="0"/>
              <a:t>21/05/2023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888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442" y="273050"/>
            <a:ext cx="4010039"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1548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095" y="4800600"/>
            <a:ext cx="7313295"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734737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128364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780415" y="274639"/>
            <a:ext cx="3654531"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12589" y="274639"/>
            <a:ext cx="1076468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06249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6" name="Segnaposto testo 2"/>
          <p:cNvSpPr>
            <a:spLocks noGrp="1"/>
          </p:cNvSpPr>
          <p:nvPr>
            <p:ph idx="1"/>
          </p:nvPr>
        </p:nvSpPr>
        <p:spPr>
          <a:xfrm>
            <a:off x="609441" y="1600201"/>
            <a:ext cx="10969943" cy="4525963"/>
          </a:xfrm>
          <a:prstGeom prst="rect">
            <a:avLst/>
          </a:prstGeom>
        </p:spPr>
        <p:txBody>
          <a:bodyPr rtlCol="0">
            <a:normAutofit/>
          </a:bodyPr>
          <a:lstStyle>
            <a:lvl2pPr>
              <a:defRPr/>
            </a:lvl2pPr>
            <a:lvl4pPr>
              <a:defRPr/>
            </a:lvl4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4" name="Segnaposto data 3">
            <a:extLst>
              <a:ext uri="{FF2B5EF4-FFF2-40B4-BE49-F238E27FC236}">
                <a16:creationId xmlns:a16="http://schemas.microsoft.com/office/drawing/2014/main" id="{875DCFE9-9885-4A2C-BCEB-5DDBB64201D9}"/>
              </a:ext>
            </a:extLst>
          </p:cNvPr>
          <p:cNvSpPr>
            <a:spLocks noGrp="1"/>
          </p:cNvSpPr>
          <p:nvPr>
            <p:ph type="dt" sz="half" idx="10"/>
          </p:nvPr>
        </p:nvSpPr>
        <p:spPr/>
        <p:txBody>
          <a:bodyPr/>
          <a:lstStyle>
            <a:lvl1pPr>
              <a:defRPr/>
            </a:lvl1pPr>
          </a:lstStyle>
          <a:p>
            <a:pPr>
              <a:defRPr/>
            </a:pPr>
            <a:endParaRPr lang="en-US"/>
          </a:p>
        </p:txBody>
      </p:sp>
      <p:sp>
        <p:nvSpPr>
          <p:cNvPr id="5" name="Segnaposto numero diapositiva 5">
            <a:extLst>
              <a:ext uri="{FF2B5EF4-FFF2-40B4-BE49-F238E27FC236}">
                <a16:creationId xmlns:a16="http://schemas.microsoft.com/office/drawing/2014/main" id="{DBB452E7-376C-4D6D-B6A1-59AFDC60749E}"/>
              </a:ext>
            </a:extLst>
          </p:cNvPr>
          <p:cNvSpPr>
            <a:spLocks noGrp="1"/>
          </p:cNvSpPr>
          <p:nvPr>
            <p:ph type="sldNum" sz="quarter" idx="11"/>
          </p:nvPr>
        </p:nvSpPr>
        <p:spPr/>
        <p:txBody>
          <a:bodyPr/>
          <a:lstStyle>
            <a:lvl1pPr>
              <a:defRPr/>
            </a:lvl1pPr>
          </a:lstStyle>
          <a:p>
            <a:fld id="{62CED082-6A8D-41BE-B39D-B35764926A6E}" type="slidenum">
              <a:rPr lang="it-IT" altLang="it-IT"/>
              <a:pPr/>
              <a:t>‹N›</a:t>
            </a:fld>
            <a:endParaRPr lang="it-IT" altLang="it-IT"/>
          </a:p>
        </p:txBody>
      </p:sp>
    </p:spTree>
    <p:extLst>
      <p:ext uri="{BB962C8B-B14F-4D97-AF65-F5344CB8AC3E}">
        <p14:creationId xmlns:p14="http://schemas.microsoft.com/office/powerpoint/2010/main" val="148033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36A0D-FEEF-504A-A21A-F302E3D1E3F0}" type="datetimeFigureOut">
              <a:rPr lang="it-IT" smtClean="0"/>
              <a:t>21/05/2023</a:t>
            </a:fld>
            <a:endParaRPr lang="it-IT"/>
          </a:p>
        </p:txBody>
      </p:sp>
      <p:sp>
        <p:nvSpPr>
          <p:cNvPr id="5" name="Segnaposto piè di pagina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138DE-05B9-4441-80DD-FEEF9B58A7EB}" type="slidenum">
              <a:rPr lang="it-IT" smtClean="0"/>
              <a:t>‹N›</a:t>
            </a:fld>
            <a:endParaRPr lang="it-IT"/>
          </a:p>
        </p:txBody>
      </p:sp>
    </p:spTree>
    <p:extLst>
      <p:ext uri="{BB962C8B-B14F-4D97-AF65-F5344CB8AC3E}">
        <p14:creationId xmlns:p14="http://schemas.microsoft.com/office/powerpoint/2010/main" val="3290075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958743" y="2769213"/>
            <a:ext cx="4683260" cy="2469363"/>
          </a:xfrm>
        </p:spPr>
        <p:txBody>
          <a:bodyPr anchor="t">
            <a:normAutofit/>
          </a:bodyPr>
          <a:lstStyle/>
          <a:p>
            <a:pPr algn="l"/>
            <a:r>
              <a:rPr lang="it-IT" altLang="it-IT" sz="3600" b="1" u="sng" dirty="0">
                <a:solidFill>
                  <a:srgbClr val="000000"/>
                </a:solidFill>
              </a:rPr>
              <a:t>Altre tipologie di </a:t>
            </a:r>
            <a:br>
              <a:rPr lang="it-IT" altLang="it-IT" sz="3600" b="1" u="sng" dirty="0">
                <a:solidFill>
                  <a:srgbClr val="000000"/>
                </a:solidFill>
              </a:rPr>
            </a:br>
            <a:r>
              <a:rPr lang="it-IT" altLang="it-IT" sz="3600" b="1" u="sng" dirty="0">
                <a:solidFill>
                  <a:srgbClr val="000000"/>
                </a:solidFill>
              </a:rPr>
              <a:t>incentivi alle assunzioni/riduzione del costo del personale</a:t>
            </a:r>
            <a:endParaRPr lang="it-IT" sz="3600" dirty="0"/>
          </a:p>
        </p:txBody>
      </p:sp>
    </p:spTree>
    <p:extLst>
      <p:ext uri="{BB962C8B-B14F-4D97-AF65-F5344CB8AC3E}">
        <p14:creationId xmlns:p14="http://schemas.microsoft.com/office/powerpoint/2010/main" val="166524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olo 1">
            <a:extLst>
              <a:ext uri="{FF2B5EF4-FFF2-40B4-BE49-F238E27FC236}">
                <a16:creationId xmlns:a16="http://schemas.microsoft.com/office/drawing/2014/main" id="{9AB08EED-F5FB-4A55-8241-BADD61768E12}"/>
              </a:ext>
            </a:extLst>
          </p:cNvPr>
          <p:cNvSpPr>
            <a:spLocks noGrp="1"/>
          </p:cNvSpPr>
          <p:nvPr>
            <p:ph type="title"/>
          </p:nvPr>
        </p:nvSpPr>
        <p:spPr>
          <a:xfrm>
            <a:off x="398463" y="288925"/>
            <a:ext cx="11404600" cy="1196975"/>
          </a:xfrm>
        </p:spPr>
        <p:txBody>
          <a:bodyPr rtlCol="0">
            <a:normAutofit fontScale="90000"/>
          </a:bodyPr>
          <a:lstStyle/>
          <a:p>
            <a:pPr fontAlgn="auto">
              <a:spcAft>
                <a:spcPts val="0"/>
              </a:spcAft>
              <a:defRPr/>
            </a:pPr>
            <a:r>
              <a:rPr lang="it-IT" b="1" u="sng" dirty="0"/>
              <a:t>Altre tipologie di incentivi/riduzione costo del lavoro</a:t>
            </a:r>
          </a:p>
        </p:txBody>
      </p:sp>
      <p:sp>
        <p:nvSpPr>
          <p:cNvPr id="38914" name="Segnaposto contenuto 2">
            <a:extLst>
              <a:ext uri="{FF2B5EF4-FFF2-40B4-BE49-F238E27FC236}">
                <a16:creationId xmlns:a16="http://schemas.microsoft.com/office/drawing/2014/main" id="{97F5205B-1F19-4E37-B04A-883A39881EAE}"/>
              </a:ext>
            </a:extLst>
          </p:cNvPr>
          <p:cNvSpPr>
            <a:spLocks noGrp="1"/>
          </p:cNvSpPr>
          <p:nvPr>
            <p:ph idx="1"/>
          </p:nvPr>
        </p:nvSpPr>
        <p:spPr>
          <a:xfrm>
            <a:off x="609600" y="1600200"/>
            <a:ext cx="11164888" cy="4465638"/>
          </a:xfrm>
        </p:spPr>
        <p:txBody>
          <a:bodyPr>
            <a:normAutofit fontScale="90000"/>
          </a:bodyPr>
          <a:lstStyle/>
          <a:p>
            <a:pPr algn="just" fontAlgn="auto">
              <a:spcAft>
                <a:spcPts val="0"/>
              </a:spcAft>
              <a:buFont typeface="Arial" panose="020B0604020202020204"/>
              <a:buChar char="•"/>
              <a:defRPr/>
            </a:pPr>
            <a:r>
              <a:rPr lang="it-IT" dirty="0">
                <a:latin typeface="Arial" panose="020B0604020202020204" pitchFamily="34" charset="0"/>
              </a:rPr>
              <a:t>Assunzioni full Time a Tempo indeterminato per percettori di </a:t>
            </a:r>
            <a:r>
              <a:rPr lang="it-IT" dirty="0" err="1">
                <a:latin typeface="Arial" panose="020B0604020202020204" pitchFamily="34" charset="0"/>
              </a:rPr>
              <a:t>NASpI</a:t>
            </a:r>
            <a:endParaRPr lang="it-IT" dirty="0">
              <a:latin typeface="Arial" panose="020B0604020202020204" pitchFamily="34" charset="0"/>
            </a:endParaRPr>
          </a:p>
          <a:p>
            <a:pPr fontAlgn="auto">
              <a:spcAft>
                <a:spcPts val="0"/>
              </a:spcAft>
              <a:buFont typeface="Arial" panose="020B0604020202020204"/>
              <a:buChar char="•"/>
              <a:defRPr/>
            </a:pPr>
            <a:r>
              <a:rPr lang="it-IT" dirty="0">
                <a:latin typeface="Arial" panose="020B0604020202020204" pitchFamily="34" charset="0"/>
                <a:sym typeface="+mn-ea"/>
              </a:rPr>
              <a:t>Giovani genitori fino a 35 anni di età iscritti alla banca dati INPS</a:t>
            </a:r>
          </a:p>
          <a:p>
            <a:pPr fontAlgn="auto">
              <a:spcAft>
                <a:spcPts val="0"/>
              </a:spcAft>
              <a:buFont typeface="Arial" panose="020B0604020202020204"/>
              <a:buChar char="•"/>
              <a:defRPr/>
            </a:pPr>
            <a:r>
              <a:rPr lang="it-IT" dirty="0">
                <a:latin typeface="Arial" panose="020B0604020202020204" pitchFamily="34" charset="0"/>
              </a:rPr>
              <a:t>Assunzioni di lavoratori over 50  disoccupati da oltre  12 mesi </a:t>
            </a:r>
          </a:p>
          <a:p>
            <a:pPr fontAlgn="auto">
              <a:spcAft>
                <a:spcPts val="0"/>
              </a:spcAft>
              <a:buFont typeface="Arial" panose="020B0604020202020204"/>
              <a:buChar char="•"/>
              <a:defRPr/>
            </a:pPr>
            <a:r>
              <a:rPr lang="it-IT" dirty="0">
                <a:latin typeface="Arial" panose="020B0604020202020204" pitchFamily="34" charset="0"/>
                <a:sym typeface="+mn-ea"/>
              </a:rPr>
              <a:t>Assunzioni in sostituzione di maternità</a:t>
            </a:r>
          </a:p>
          <a:p>
            <a:pPr fontAlgn="auto">
              <a:spcAft>
                <a:spcPts val="0"/>
              </a:spcAft>
              <a:buFont typeface="Arial" panose="020B0604020202020204"/>
              <a:buChar char="•"/>
              <a:defRPr/>
            </a:pPr>
            <a:r>
              <a:rPr lang="it-IT" dirty="0">
                <a:latin typeface="Arial" panose="020B0604020202020204" pitchFamily="34" charset="0"/>
                <a:sym typeface="+mn-ea"/>
              </a:rPr>
              <a:t>Assunzione di soggetti in protezione internazionale</a:t>
            </a:r>
          </a:p>
          <a:p>
            <a:pPr fontAlgn="auto">
              <a:spcAft>
                <a:spcPts val="0"/>
              </a:spcAft>
              <a:buFont typeface="Arial" panose="020B0604020202020204"/>
              <a:buChar char="•"/>
              <a:defRPr/>
            </a:pPr>
            <a:r>
              <a:rPr lang="it-IT" dirty="0">
                <a:latin typeface="Arial" panose="020B0604020202020204" pitchFamily="34" charset="0"/>
                <a:sym typeface="+mn-ea"/>
              </a:rPr>
              <a:t>Assunzione di donne vittime di violenza di genere</a:t>
            </a:r>
          </a:p>
          <a:p>
            <a:pPr fontAlgn="auto">
              <a:spcAft>
                <a:spcPts val="0"/>
              </a:spcAft>
              <a:buFont typeface="Arial" panose="020B0604020202020204"/>
              <a:buChar char="•"/>
              <a:defRPr/>
            </a:pPr>
            <a:r>
              <a:rPr lang="it-IT" dirty="0">
                <a:latin typeface="Arial" panose="020B0604020202020204" pitchFamily="34" charset="0"/>
              </a:rPr>
              <a:t>Detassazione premio di produttività</a:t>
            </a:r>
          </a:p>
          <a:p>
            <a:pPr fontAlgn="auto">
              <a:spcAft>
                <a:spcPts val="0"/>
              </a:spcAft>
              <a:buFont typeface="Arial" panose="020B0604020202020204"/>
              <a:buChar char="•"/>
              <a:defRPr/>
            </a:pPr>
            <a:endParaRPr lang="it-IT" dirty="0">
              <a:latin typeface="Arial" panose="020B0604020202020204" pitchFamily="34" charset="0"/>
            </a:endParaRPr>
          </a:p>
          <a:p>
            <a:pPr fontAlgn="auto">
              <a:spcAft>
                <a:spcPts val="0"/>
              </a:spcAft>
              <a:buFont typeface="Arial" panose="020B0604020202020204"/>
              <a:buChar char="•"/>
              <a:defRPr/>
            </a:pPr>
            <a:endParaRPr lang="it-IT" dirty="0"/>
          </a:p>
        </p:txBody>
      </p:sp>
      <p:sp>
        <p:nvSpPr>
          <p:cNvPr id="5" name="Segnaposto numero diapositiva 4">
            <a:extLst>
              <a:ext uri="{FF2B5EF4-FFF2-40B4-BE49-F238E27FC236}">
                <a16:creationId xmlns:a16="http://schemas.microsoft.com/office/drawing/2014/main" id="{845C6D3C-06E2-4AB3-BD5D-161E4FCB9981}"/>
              </a:ext>
            </a:extLst>
          </p:cNvPr>
          <p:cNvSpPr>
            <a:spLocks noGrp="1"/>
          </p:cNvSpPr>
          <p:nvPr>
            <p:ph type="sldNum" sz="quarter" idx="11"/>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5C35A9-D5E7-4A5B-BF6D-580C99497AF9}" type="slidenum">
              <a:rPr lang="it-IT" altLang="it-IT">
                <a:solidFill>
                  <a:srgbClr val="898989"/>
                </a:solidFill>
              </a:rPr>
              <a:pPr eaLnBrk="1" hangingPunct="1"/>
              <a:t>2</a:t>
            </a:fld>
            <a:endParaRPr lang="it-IT" altLang="it-IT">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sellaDiTesto 5">
            <a:extLst>
              <a:ext uri="{FF2B5EF4-FFF2-40B4-BE49-F238E27FC236}">
                <a16:creationId xmlns:a16="http://schemas.microsoft.com/office/drawing/2014/main" id="{1D08BEA2-5D0B-43F1-A9B6-A26D1A8D6D03}"/>
              </a:ext>
            </a:extLst>
          </p:cNvPr>
          <p:cNvSpPr txBox="1">
            <a:spLocks noChangeArrowheads="1"/>
          </p:cNvSpPr>
          <p:nvPr/>
        </p:nvSpPr>
        <p:spPr bwMode="auto">
          <a:xfrm>
            <a:off x="239713" y="1865313"/>
            <a:ext cx="11709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sz="1600" b="1" u="sng">
                <a:latin typeface="Verdana" panose="020B0604030504040204" pitchFamily="34" charset="0"/>
              </a:rPr>
              <a:t>Riferimenti normativi</a:t>
            </a:r>
            <a:endParaRPr lang="it-IT" altLang="it-IT" sz="1600" b="1">
              <a:latin typeface="Verdana" panose="020B0604030504040204" pitchFamily="34" charset="0"/>
            </a:endParaRPr>
          </a:p>
          <a:p>
            <a:pPr algn="just" eaLnBrk="1" hangingPunct="1">
              <a:lnSpc>
                <a:spcPct val="150000"/>
              </a:lnSpc>
            </a:pPr>
            <a:r>
              <a:rPr lang="it-IT" altLang="it-IT" sz="1600">
                <a:latin typeface="Verdana" panose="020B0604030504040204" pitchFamily="34" charset="0"/>
                <a:sym typeface="+mn-ea"/>
              </a:rPr>
              <a:t>Art. 7, comma 5, lett. b), decreto legge n. 76/2013 e legge n. 99/2013; </a:t>
            </a:r>
          </a:p>
          <a:p>
            <a:pPr algn="just" eaLnBrk="1" hangingPunct="1">
              <a:lnSpc>
                <a:spcPct val="150000"/>
              </a:lnSpc>
            </a:pPr>
            <a:r>
              <a:rPr lang="it-IT" altLang="it-IT" sz="1600">
                <a:latin typeface="Verdana" panose="020B0604030504040204" pitchFamily="34" charset="0"/>
                <a:sym typeface="+mn-ea"/>
              </a:rPr>
              <a:t>art. 2, comma 10-bis, legge n. 92/2012; </a:t>
            </a:r>
          </a:p>
          <a:p>
            <a:pPr algn="just" eaLnBrk="1" hangingPunct="1">
              <a:lnSpc>
                <a:spcPct val="150000"/>
              </a:lnSpc>
            </a:pPr>
            <a:r>
              <a:rPr lang="it-IT" altLang="it-IT" sz="1600">
                <a:latin typeface="Verdana" panose="020B0604030504040204" pitchFamily="34" charset="0"/>
                <a:sym typeface="+mn-ea"/>
              </a:rPr>
              <a:t>Circolare 18 dicembre 2013, n. 175; </a:t>
            </a:r>
          </a:p>
          <a:p>
            <a:pPr algn="just" eaLnBrk="1" hangingPunct="1">
              <a:lnSpc>
                <a:spcPct val="150000"/>
              </a:lnSpc>
            </a:pPr>
            <a:r>
              <a:rPr lang="it-IT" altLang="it-IT" sz="1600">
                <a:latin typeface="Verdana" panose="020B0604030504040204" pitchFamily="34" charset="0"/>
                <a:sym typeface="+mn-ea"/>
              </a:rPr>
              <a:t>Circolare INPS del 27 giugno 2014, n. 81 (per le aziende agricole); </a:t>
            </a:r>
          </a:p>
          <a:p>
            <a:pPr algn="just" eaLnBrk="1" hangingPunct="1">
              <a:lnSpc>
                <a:spcPct val="150000"/>
              </a:lnSpc>
            </a:pPr>
            <a:r>
              <a:rPr lang="it-IT" altLang="it-IT" sz="1600">
                <a:latin typeface="Verdana" panose="020B0604030504040204" pitchFamily="34" charset="0"/>
                <a:sym typeface="+mn-ea"/>
              </a:rPr>
              <a:t>Regolamenti UE nn. 1407/2013 e 1408/2013; </a:t>
            </a:r>
          </a:p>
          <a:p>
            <a:pPr algn="just" eaLnBrk="1" hangingPunct="1">
              <a:lnSpc>
                <a:spcPct val="150000"/>
              </a:lnSpc>
            </a:pPr>
            <a:r>
              <a:rPr lang="it-IT" altLang="it-IT" sz="1600">
                <a:latin typeface="Verdana" panose="020B0604030504040204" pitchFamily="34" charset="0"/>
                <a:sym typeface="+mn-ea"/>
              </a:rPr>
              <a:t>Art. 24, comma 3, Dlgs. n. 150/2015; </a:t>
            </a:r>
          </a:p>
          <a:p>
            <a:pPr algn="just" eaLnBrk="1" hangingPunct="1">
              <a:lnSpc>
                <a:spcPct val="150000"/>
              </a:lnSpc>
            </a:pPr>
            <a:r>
              <a:rPr lang="it-IT" altLang="it-IT" sz="1600">
                <a:latin typeface="Verdana" panose="020B0604030504040204" pitchFamily="34" charset="0"/>
                <a:sym typeface="+mn-ea"/>
              </a:rPr>
              <a:t>Circolare INPS del 29 marzo 2016, n. 57 </a:t>
            </a:r>
          </a:p>
          <a:p>
            <a:pPr algn="just" eaLnBrk="1" hangingPunct="1">
              <a:lnSpc>
                <a:spcPct val="150000"/>
              </a:lnSpc>
            </a:pPr>
            <a:r>
              <a:rPr lang="it-IT" altLang="it-IT" sz="1600">
                <a:latin typeface="Verdana" panose="020B0604030504040204" pitchFamily="34" charset="0"/>
                <a:sym typeface="+mn-ea"/>
              </a:rPr>
              <a:t>Circolare INPS del 24 maggio 2016, n. 89</a:t>
            </a:r>
            <a:r>
              <a:rPr lang="it-IT" altLang="it-IT" sz="1600">
                <a:latin typeface="Verdana" panose="020B0604030504040204" pitchFamily="34" charset="0"/>
              </a:rPr>
              <a:t> </a:t>
            </a:r>
            <a:endParaRPr lang="it-IT" altLang="it-IT" sz="1600" b="1" u="sng">
              <a:latin typeface="Verdana" panose="020B0604030504040204" pitchFamily="34" charset="0"/>
            </a:endParaRPr>
          </a:p>
        </p:txBody>
      </p:sp>
      <p:sp>
        <p:nvSpPr>
          <p:cNvPr id="5123" name="Rettangolo 1">
            <a:extLst>
              <a:ext uri="{FF2B5EF4-FFF2-40B4-BE49-F238E27FC236}">
                <a16:creationId xmlns:a16="http://schemas.microsoft.com/office/drawing/2014/main" id="{19804CAC-A944-4F06-8A37-3E624C14E243}"/>
              </a:ext>
            </a:extLst>
          </p:cNvPr>
          <p:cNvSpPr>
            <a:spLocks noChangeArrowheads="1"/>
          </p:cNvSpPr>
          <p:nvPr/>
        </p:nvSpPr>
        <p:spPr bwMode="auto">
          <a:xfrm>
            <a:off x="711200" y="280988"/>
            <a:ext cx="105584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Assunzione FT/TI percettore NASpI</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asellaDiTesto 5">
            <a:extLst>
              <a:ext uri="{FF2B5EF4-FFF2-40B4-BE49-F238E27FC236}">
                <a16:creationId xmlns:a16="http://schemas.microsoft.com/office/drawing/2014/main" id="{E041BC98-811A-418A-A80F-2D5C93B10031}"/>
              </a:ext>
            </a:extLst>
          </p:cNvPr>
          <p:cNvSpPr txBox="1">
            <a:spLocks noChangeArrowheads="1"/>
          </p:cNvSpPr>
          <p:nvPr/>
        </p:nvSpPr>
        <p:spPr bwMode="auto">
          <a:xfrm>
            <a:off x="325438" y="1219200"/>
            <a:ext cx="116236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a:latin typeface="Verdana" panose="020B0604030504040204" pitchFamily="34" charset="0"/>
              </a:rPr>
              <a:t>A decorrere dal 24 settembre 2015, l’incentivo per il datore di lavoro è pari – per ogni mensilità di retribuzione corrisposta al lavoratore – ad un contributo mensile pari al 20% (prima del 24 settembre 2015 era pari al 50%) dell’indennità ASpI o NASpI residua che sarebbe stata corrisposta al lavoratore. L’importo è concesso sotto forma di contributo mensile e spetta solamente per i periodi di effettiva erogazione della retribuzione al lavoratore.</a:t>
            </a:r>
          </a:p>
          <a:p>
            <a:pPr algn="just" eaLnBrk="1" hangingPunct="1">
              <a:lnSpc>
                <a:spcPct val="150000"/>
              </a:lnSpc>
            </a:pPr>
            <a:r>
              <a:rPr lang="it-IT" altLang="it-IT" sz="1600">
                <a:latin typeface="Verdana" panose="020B0604030504040204" pitchFamily="34" charset="0"/>
              </a:rPr>
              <a:t>Il datore di lavoro – all’atto dell’assunzione – dichiarerà il pieno rispetto di quanto previsto dall’art. 31, Dlgs. n. 150/2015.  </a:t>
            </a:r>
          </a:p>
          <a:p>
            <a:pPr algn="just" eaLnBrk="1" hangingPunct="1">
              <a:lnSpc>
                <a:spcPct val="150000"/>
              </a:lnSpc>
            </a:pPr>
            <a:r>
              <a:rPr lang="it-IT" altLang="it-IT" sz="1600">
                <a:latin typeface="Verdana" panose="020B0604030504040204" pitchFamily="34" charset="0"/>
              </a:rPr>
              <a:t>L</a:t>
            </a:r>
            <a:r>
              <a:rPr lang="it-IT" altLang="it-IT" sz="1600" b="1" u="sng">
                <a:latin typeface="Verdana" panose="020B0604030504040204" pitchFamily="34" charset="0"/>
              </a:rPr>
              <a:t>’assunzione deve essere a tempo  pieno ed indeterminato</a:t>
            </a:r>
            <a:r>
              <a:rPr lang="it-IT" altLang="it-IT" sz="1600">
                <a:latin typeface="Verdana" panose="020B0604030504040204" pitchFamily="34" charset="0"/>
              </a:rPr>
              <a:t> (l’agevolazione spetta anche in caso di trasformazione a tempo pieno ed indeterminato di un rapporto a termine).</a:t>
            </a:r>
          </a:p>
          <a:p>
            <a:pPr algn="just" eaLnBrk="1" hangingPunct="1">
              <a:lnSpc>
                <a:spcPct val="150000"/>
              </a:lnSpc>
            </a:pPr>
            <a:r>
              <a:rPr lang="it-IT" altLang="it-IT" sz="1600">
                <a:latin typeface="Verdana" panose="020B0604030504040204" pitchFamily="34" charset="0"/>
              </a:rPr>
              <a:t>Possono beneficiare dell’incentivo tutti i datori di lavoro che, senza esservi tenuti, assumano a tempo pieno ed indeterminato lavoratori percettori di ASpI e NASpI (i soggetti percettori di mini ASpI sono esclusi). </a:t>
            </a:r>
          </a:p>
        </p:txBody>
      </p:sp>
      <p:sp>
        <p:nvSpPr>
          <p:cNvPr id="6147" name="Rettangolo 1">
            <a:extLst>
              <a:ext uri="{FF2B5EF4-FFF2-40B4-BE49-F238E27FC236}">
                <a16:creationId xmlns:a16="http://schemas.microsoft.com/office/drawing/2014/main" id="{C82BEB56-670F-4A67-8D92-B1F6EECF5057}"/>
              </a:ext>
            </a:extLst>
          </p:cNvPr>
          <p:cNvSpPr>
            <a:spLocks noChangeArrowheads="1"/>
          </p:cNvSpPr>
          <p:nvPr/>
        </p:nvSpPr>
        <p:spPr bwMode="auto">
          <a:xfrm>
            <a:off x="711200" y="280988"/>
            <a:ext cx="105584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Assunzione FT/TI percettore NASpI</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CasellaDiTesto 5">
            <a:extLst>
              <a:ext uri="{FF2B5EF4-FFF2-40B4-BE49-F238E27FC236}">
                <a16:creationId xmlns:a16="http://schemas.microsoft.com/office/drawing/2014/main" id="{7279927B-70FD-4FAC-831A-E9D122E366C8}"/>
              </a:ext>
            </a:extLst>
          </p:cNvPr>
          <p:cNvSpPr txBox="1">
            <a:spLocks noChangeArrowheads="1"/>
          </p:cNvSpPr>
          <p:nvPr/>
        </p:nvSpPr>
        <p:spPr bwMode="auto">
          <a:xfrm>
            <a:off x="325438" y="1219200"/>
            <a:ext cx="11623675" cy="3416300"/>
          </a:xfrm>
          <a:prstGeom prst="rect">
            <a:avLst/>
          </a:prstGeom>
          <a:noFill/>
          <a:ln w="9525">
            <a:noFill/>
            <a:miter lim="800000"/>
          </a:ln>
        </p:spPr>
        <p:txBody>
          <a:bodyPr>
            <a:spAutoFit/>
          </a:bodyPr>
          <a:lstStyle/>
          <a:p>
            <a:pPr algn="just" fontAlgn="auto">
              <a:lnSpc>
                <a:spcPct val="150000"/>
              </a:lnSpc>
              <a:spcBef>
                <a:spcPts val="0"/>
              </a:spcBef>
              <a:spcAft>
                <a:spcPts val="0"/>
              </a:spcAft>
              <a:defRPr/>
            </a:pPr>
            <a:endParaRPr lang="it-IT" altLang="it-IT" sz="1600">
              <a:latin typeface="Verdana" panose="020B0604030504040204" pitchFamily="34" charset="0"/>
            </a:endParaRPr>
          </a:p>
          <a:p>
            <a:pPr algn="just" fontAlgn="auto">
              <a:lnSpc>
                <a:spcPct val="150000"/>
              </a:lnSpc>
              <a:spcBef>
                <a:spcPts val="0"/>
              </a:spcBef>
              <a:spcAft>
                <a:spcPts val="0"/>
              </a:spcAft>
              <a:defRPr/>
            </a:pPr>
            <a:endParaRPr lang="it-IT" altLang="it-IT" sz="1600">
              <a:latin typeface="Verdana" panose="020B0604030504040204" pitchFamily="34" charset="0"/>
            </a:endParaRPr>
          </a:p>
          <a:p>
            <a:pPr algn="just" fontAlgn="auto">
              <a:lnSpc>
                <a:spcPct val="150000"/>
              </a:lnSpc>
              <a:spcBef>
                <a:spcPts val="0"/>
              </a:spcBef>
              <a:spcAft>
                <a:spcPts val="0"/>
              </a:spcAft>
              <a:defRPr/>
            </a:pPr>
            <a:r>
              <a:rPr lang="it-IT" altLang="it-IT" sz="1600">
                <a:latin typeface="Verdana" panose="020B0604030504040204" pitchFamily="34" charset="0"/>
              </a:rPr>
              <a:t>L'INPS - con Messaggio del 26 gennaio 2018, n. 369 - ha precisato che l'indennità NASpI spetta anche in caso di:</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risoluzione consensuale a seguito di rifiuto del lavoratore a trasferimento ad altra sede, distante oltre 50km dalla propria residenza o mediamente raggiungibile in oltre 80 minuti attraverso il trasporto pubblico;</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dimissione per giusta causa, rassegnate dal dipendente il quale (a prescindere dalla distanza della nuova sede dalla propria abitazione), ritenga che non sussistano le "</a:t>
            </a:r>
            <a:r>
              <a:rPr lang="it-IT" altLang="it-IT" sz="1600" i="1">
                <a:latin typeface="Verdana" panose="020B0604030504040204" pitchFamily="34" charset="0"/>
              </a:rPr>
              <a:t>comprovate ragioni tecniche, organizzative e produtive</a:t>
            </a:r>
            <a:r>
              <a:rPr lang="it-IT" altLang="it-IT" sz="1600">
                <a:latin typeface="Verdana" panose="020B0604030504040204" pitchFamily="34" charset="0"/>
              </a:rPr>
              <a:t>".</a:t>
            </a:r>
          </a:p>
        </p:txBody>
      </p:sp>
      <p:sp>
        <p:nvSpPr>
          <p:cNvPr id="7171" name="Rettangolo 1">
            <a:extLst>
              <a:ext uri="{FF2B5EF4-FFF2-40B4-BE49-F238E27FC236}">
                <a16:creationId xmlns:a16="http://schemas.microsoft.com/office/drawing/2014/main" id="{008951A9-7999-483B-AD98-3AC70B8B9157}"/>
              </a:ext>
            </a:extLst>
          </p:cNvPr>
          <p:cNvSpPr>
            <a:spLocks noChangeArrowheads="1"/>
          </p:cNvSpPr>
          <p:nvPr/>
        </p:nvSpPr>
        <p:spPr bwMode="auto">
          <a:xfrm>
            <a:off x="711200" y="280988"/>
            <a:ext cx="105584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Nuove ipotesi di fruizione NASpI</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5">
            <a:extLst>
              <a:ext uri="{FF2B5EF4-FFF2-40B4-BE49-F238E27FC236}">
                <a16:creationId xmlns:a16="http://schemas.microsoft.com/office/drawing/2014/main" id="{ED8576E6-718C-4531-AE1D-D7F8D8538D49}"/>
              </a:ext>
            </a:extLst>
          </p:cNvPr>
          <p:cNvSpPr txBox="1">
            <a:spLocks noChangeArrowheads="1"/>
          </p:cNvSpPr>
          <p:nvPr/>
        </p:nvSpPr>
        <p:spPr bwMode="auto">
          <a:xfrm>
            <a:off x="325438" y="1219200"/>
            <a:ext cx="116236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L’incentivo è subordinato al rispetto della disciplina comunitaria degli aiuti "de minimis", di cui al Regolamento (UE) n. 1407/2013, ovvero degli ulteriori regolamenti comunitari di settore in materia:</a:t>
            </a:r>
          </a:p>
          <a:p>
            <a:pPr algn="just" eaLnBrk="1" hangingPunct="1">
              <a:lnSpc>
                <a:spcPct val="150000"/>
              </a:lnSpc>
            </a:pPr>
            <a:r>
              <a:rPr lang="it-IT" altLang="it-IT" sz="1600">
                <a:latin typeface="Verdana" panose="020B0604030504040204" pitchFamily="34" charset="0"/>
              </a:rPr>
              <a:t>• Regolamento (CE) n. 360/2012, sugli aiuti d’importanza minore ad imprese che forniscono servizi di interesse economico generale;</a:t>
            </a:r>
          </a:p>
          <a:p>
            <a:pPr algn="just" eaLnBrk="1" hangingPunct="1">
              <a:lnSpc>
                <a:spcPct val="150000"/>
              </a:lnSpc>
            </a:pPr>
            <a:r>
              <a:rPr lang="it-IT" altLang="it-IT" sz="1600">
                <a:latin typeface="Verdana" panose="020B0604030504040204" pitchFamily="34" charset="0"/>
              </a:rPr>
              <a:t>• Regolamento (UE) n. 1408/2013, sugli aiuti d’importanza minore nel settore della produzione primaria dei prodotti agricoli;</a:t>
            </a:r>
          </a:p>
          <a:p>
            <a:pPr algn="just" eaLnBrk="1" hangingPunct="1">
              <a:lnSpc>
                <a:spcPct val="150000"/>
              </a:lnSpc>
            </a:pPr>
            <a:r>
              <a:rPr lang="it-IT" altLang="it-IT" sz="1600">
                <a:latin typeface="Verdana" panose="020B0604030504040204" pitchFamily="34" charset="0"/>
              </a:rPr>
              <a:t>• Regolamento (UE) n. 717/2014, sugli aiuti d’importanza minore nel settore della pesca e dell'acquacoltura. </a:t>
            </a:r>
          </a:p>
        </p:txBody>
      </p:sp>
      <p:sp>
        <p:nvSpPr>
          <p:cNvPr id="8195" name="Rettangolo 1">
            <a:extLst>
              <a:ext uri="{FF2B5EF4-FFF2-40B4-BE49-F238E27FC236}">
                <a16:creationId xmlns:a16="http://schemas.microsoft.com/office/drawing/2014/main" id="{90678D58-E350-4C5E-A903-EB1DB71D9C1F}"/>
              </a:ext>
            </a:extLst>
          </p:cNvPr>
          <p:cNvSpPr>
            <a:spLocks noChangeArrowheads="1"/>
          </p:cNvSpPr>
          <p:nvPr/>
        </p:nvSpPr>
        <p:spPr bwMode="auto">
          <a:xfrm>
            <a:off x="711200" y="280988"/>
            <a:ext cx="105584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Assunzione FT/TI percettore NASpI</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5">
            <a:extLst>
              <a:ext uri="{FF2B5EF4-FFF2-40B4-BE49-F238E27FC236}">
                <a16:creationId xmlns:a16="http://schemas.microsoft.com/office/drawing/2014/main" id="{DDBB2D94-02AB-4876-BC21-B611D79C3CA2}"/>
              </a:ext>
            </a:extLst>
          </p:cNvPr>
          <p:cNvSpPr txBox="1">
            <a:spLocks noChangeArrowheads="1"/>
          </p:cNvSpPr>
          <p:nvPr/>
        </p:nvSpPr>
        <p:spPr bwMode="auto">
          <a:xfrm>
            <a:off x="325438" y="1028700"/>
            <a:ext cx="116236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dirty="0">
              <a:latin typeface="Verdana" panose="020B0604030504040204" pitchFamily="34" charset="0"/>
            </a:endParaRPr>
          </a:p>
          <a:p>
            <a:pPr algn="just" eaLnBrk="1" hangingPunct="1">
              <a:lnSpc>
                <a:spcPct val="150000"/>
              </a:lnSpc>
            </a:pPr>
            <a:r>
              <a:rPr lang="it-IT" altLang="it-IT" sz="1600" dirty="0">
                <a:latin typeface="Verdana" panose="020B0604030504040204" pitchFamily="34" charset="0"/>
              </a:rPr>
              <a:t>Possono essere assunte donne di qualsiasi età:</a:t>
            </a:r>
          </a:p>
          <a:p>
            <a:pPr algn="just" eaLnBrk="1" hangingPunct="1">
              <a:lnSpc>
                <a:spcPct val="150000"/>
              </a:lnSpc>
            </a:pPr>
            <a:r>
              <a:rPr lang="it-IT" altLang="it-IT" sz="1600" dirty="0">
                <a:latin typeface="Verdana" panose="020B0604030504040204" pitchFamily="34" charset="0"/>
              </a:rPr>
              <a:t>A) prive di un impiego regolarmente retribuito da almeno 6 mesi, residenti in regioni ammissibili al finanziamento nell’ambito dei fondi strutturali  dell’Unione Europea;</a:t>
            </a:r>
          </a:p>
          <a:p>
            <a:pPr algn="just" eaLnBrk="1" hangingPunct="1">
              <a:lnSpc>
                <a:spcPct val="150000"/>
              </a:lnSpc>
            </a:pPr>
            <a:r>
              <a:rPr lang="it-IT" altLang="it-IT" sz="1600" dirty="0">
                <a:latin typeface="Verdana" panose="020B0604030504040204" pitchFamily="34" charset="0"/>
              </a:rPr>
              <a:t>B) prive di un impiego regolarmente retribuito da almeno sei mesi e con una professione o di un settore economico caratterizzati da un’accentuata disparità occupazionale di genere (art. 2, punto 4, lett. f), del Regolamento UE n. 651/2014, annualmente individuate con decreto del MLPS e del MEF; </a:t>
            </a:r>
          </a:p>
          <a:p>
            <a:pPr algn="just" eaLnBrk="1" hangingPunct="1">
              <a:lnSpc>
                <a:spcPct val="150000"/>
              </a:lnSpc>
            </a:pPr>
            <a:r>
              <a:rPr lang="it-IT" altLang="it-IT" sz="1600" dirty="0">
                <a:latin typeface="Verdana" panose="020B0604030504040204" pitchFamily="34" charset="0"/>
              </a:rPr>
              <a:t>C) prive di un impiego regolarmente retribuito da almeno 24 mesi, ovunque residenti </a:t>
            </a:r>
          </a:p>
        </p:txBody>
      </p:sp>
      <p:sp>
        <p:nvSpPr>
          <p:cNvPr id="20483" name="Rettangolo 1">
            <a:extLst>
              <a:ext uri="{FF2B5EF4-FFF2-40B4-BE49-F238E27FC236}">
                <a16:creationId xmlns:a16="http://schemas.microsoft.com/office/drawing/2014/main" id="{F77D2B29-2029-48DB-8992-2A94861D97A6}"/>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Assunzione di donne prive di impiego regolarmente retribuito </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5">
            <a:extLst>
              <a:ext uri="{FF2B5EF4-FFF2-40B4-BE49-F238E27FC236}">
                <a16:creationId xmlns:a16="http://schemas.microsoft.com/office/drawing/2014/main" id="{514ABB04-70FE-4E68-AE18-16BD6DE78F8D}"/>
              </a:ext>
            </a:extLst>
          </p:cNvPr>
          <p:cNvSpPr txBox="1">
            <a:spLocks noChangeArrowheads="1"/>
          </p:cNvSpPr>
          <p:nvPr/>
        </p:nvSpPr>
        <p:spPr bwMode="auto">
          <a:xfrm>
            <a:off x="325438" y="742653"/>
            <a:ext cx="11623675" cy="595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dirty="0">
                <a:latin typeface="Verdana" panose="020B0604030504040204" pitchFamily="34" charset="0"/>
              </a:rPr>
              <a:t>Per soggetti privi di un impiego regolarmente retribuito da almeno sei mesi si intendono quei lavoratori che “</a:t>
            </a:r>
            <a:r>
              <a:rPr lang="it-IT" altLang="it-IT" sz="1600" i="1" dirty="0">
                <a:latin typeface="Verdana" panose="020B0604030504040204" pitchFamily="34" charset="0"/>
              </a:rPr>
              <a:t>negli ultimi sei mesi non hanno prestato attività lavorativa riconducibile ad un rapporto di lavoro subordinato della durata di almeno sei mesi, nonché coloro che negli ultimi sei mesi hanno svolto attività lavorativa in forma autonoma o parasubordinata dalla quale derivi un reddito che corrisponde ad un'imposta lorda pari o inferiore alle detrazioni spettanti ex art. 13, TUIR”</a:t>
            </a:r>
            <a:r>
              <a:rPr lang="it-IT" altLang="it-IT" sz="1600" dirty="0">
                <a:latin typeface="Verdana" panose="020B0604030504040204" pitchFamily="34" charset="0"/>
              </a:rPr>
              <a:t>.</a:t>
            </a:r>
          </a:p>
          <a:p>
            <a:pPr algn="just" eaLnBrk="1" hangingPunct="1">
              <a:lnSpc>
                <a:spcPct val="150000"/>
              </a:lnSpc>
            </a:pPr>
            <a:endParaRPr lang="it-IT" altLang="it-IT" sz="1600" dirty="0">
              <a:latin typeface="Verdana" panose="020B0604030504040204" pitchFamily="34" charset="0"/>
            </a:endParaRPr>
          </a:p>
          <a:p>
            <a:pPr algn="just" eaLnBrk="1" hangingPunct="1">
              <a:lnSpc>
                <a:spcPct val="150000"/>
              </a:lnSpc>
            </a:pPr>
            <a:r>
              <a:rPr lang="it-IT" altLang="it-IT" sz="1600" b="1" u="sng" dirty="0">
                <a:latin typeface="Verdana" panose="020B0604030504040204" pitchFamily="34" charset="0"/>
              </a:rPr>
              <a:t>Legge n. 234/2021 – Nota MLPS 05 luglio 2022, prot. n. 5824</a:t>
            </a:r>
          </a:p>
          <a:p>
            <a:pPr algn="just" eaLnBrk="1" hangingPunct="1">
              <a:lnSpc>
                <a:spcPct val="150000"/>
              </a:lnSpc>
            </a:pPr>
            <a:r>
              <a:rPr lang="it-IT" altLang="it-IT" sz="1600" dirty="0">
                <a:latin typeface="Verdana" panose="020B0604030504040204" pitchFamily="34" charset="0"/>
              </a:rPr>
              <a:t>Sono considerati in «stato di disoccupazione» i soggetti che rilasciano la </a:t>
            </a:r>
            <a:r>
              <a:rPr lang="it-IT" altLang="it-IT" sz="1600" dirty="0" err="1">
                <a:latin typeface="Verdana" panose="020B0604030504040204" pitchFamily="34" charset="0"/>
              </a:rPr>
              <a:t>Did</a:t>
            </a:r>
            <a:r>
              <a:rPr lang="it-IT" altLang="it-IT" sz="1600" dirty="0">
                <a:latin typeface="Verdana" panose="020B0604030504040204" pitchFamily="34" charset="0"/>
              </a:rPr>
              <a:t> (la dichiarazione d'immediata disponibilità al lavoro e alla partecipazione alle misure di politica attiva) e alternativamente soddisfano uno dei seguenti requisiti:</a:t>
            </a:r>
          </a:p>
          <a:p>
            <a:pPr algn="just" eaLnBrk="1" hangingPunct="1">
              <a:lnSpc>
                <a:spcPct val="150000"/>
              </a:lnSpc>
            </a:pPr>
            <a:r>
              <a:rPr lang="it-IT" altLang="it-IT" sz="1600" dirty="0">
                <a:latin typeface="Verdana" panose="020B0604030504040204" pitchFamily="34" charset="0"/>
              </a:rPr>
              <a:t>· non svolgono attività lavorativa (né subordinata né autonoma);</a:t>
            </a:r>
          </a:p>
          <a:p>
            <a:pPr algn="just" eaLnBrk="1" hangingPunct="1">
              <a:lnSpc>
                <a:spcPct val="150000"/>
              </a:lnSpc>
            </a:pPr>
            <a:r>
              <a:rPr lang="it-IT" altLang="it-IT" sz="1600" dirty="0">
                <a:latin typeface="Verdana" panose="020B0604030504040204" pitchFamily="34" charset="0"/>
              </a:rPr>
              <a:t>· svolgono attività lavorativa, ma ricavandone redditi, da lavoro dipendente o autonomo, cui corrisponde un'imposta lorda annullata dalle detrazioni fiscali (art. 13 DPR n. 917/1986).</a:t>
            </a:r>
          </a:p>
          <a:p>
            <a:pPr algn="just" eaLnBrk="1" hangingPunct="1">
              <a:lnSpc>
                <a:spcPct val="150000"/>
              </a:lnSpc>
            </a:pPr>
            <a:endParaRPr lang="it-IT" altLang="it-IT" sz="1600" b="1" u="sng" dirty="0">
              <a:latin typeface="Verdana" panose="020B0604030504040204" pitchFamily="34" charset="0"/>
            </a:endParaRPr>
          </a:p>
          <a:p>
            <a:pPr algn="just" eaLnBrk="1" hangingPunct="1">
              <a:lnSpc>
                <a:spcPct val="150000"/>
              </a:lnSpc>
            </a:pPr>
            <a:endParaRPr lang="it-IT" altLang="it-IT" sz="1600" b="1" u="sng" dirty="0">
              <a:latin typeface="Verdana" panose="020B0604030504040204" pitchFamily="34" charset="0"/>
            </a:endParaRPr>
          </a:p>
          <a:p>
            <a:pPr algn="just" eaLnBrk="1" hangingPunct="1">
              <a:lnSpc>
                <a:spcPct val="150000"/>
              </a:lnSpc>
            </a:pPr>
            <a:endParaRPr lang="it-IT" altLang="it-IT" sz="1600" dirty="0">
              <a:latin typeface="Verdana" panose="020B0604030504040204" pitchFamily="34" charset="0"/>
            </a:endParaRPr>
          </a:p>
        </p:txBody>
      </p:sp>
      <p:sp>
        <p:nvSpPr>
          <p:cNvPr id="21507" name="Rettangolo 1">
            <a:extLst>
              <a:ext uri="{FF2B5EF4-FFF2-40B4-BE49-F238E27FC236}">
                <a16:creationId xmlns:a16="http://schemas.microsoft.com/office/drawing/2014/main" id="{41AB6427-5102-4C73-BD0A-DBFAF0020E02}"/>
              </a:ext>
            </a:extLst>
          </p:cNvPr>
          <p:cNvSpPr>
            <a:spLocks noChangeArrowheads="1"/>
          </p:cNvSpPr>
          <p:nvPr/>
        </p:nvSpPr>
        <p:spPr bwMode="auto">
          <a:xfrm>
            <a:off x="239712" y="280988"/>
            <a:ext cx="11333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dirty="0">
                <a:solidFill>
                  <a:srgbClr val="579326"/>
                </a:solidFill>
                <a:latin typeface="LesmoreMediumCondensed"/>
              </a:rPr>
              <a:t>Decreto MLPS 17 ottobre 2017 (abrogazione e </a:t>
            </a:r>
            <a:r>
              <a:rPr lang="it-IT" altLang="it-IT" sz="2400" b="1" u="sng" dirty="0" err="1">
                <a:solidFill>
                  <a:srgbClr val="579326"/>
                </a:solidFill>
                <a:latin typeface="LesmoreMediumCondensed"/>
              </a:rPr>
              <a:t>sostitizione</a:t>
            </a:r>
            <a:r>
              <a:rPr lang="it-IT" altLang="it-IT" sz="2400" b="1" u="sng" dirty="0">
                <a:solidFill>
                  <a:srgbClr val="579326"/>
                </a:solidFill>
                <a:latin typeface="LesmoreMediumCondensed"/>
              </a:rPr>
              <a:t> del Decreto MLPS 20/3/2013) </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5">
            <a:extLst>
              <a:ext uri="{FF2B5EF4-FFF2-40B4-BE49-F238E27FC236}">
                <a16:creationId xmlns:a16="http://schemas.microsoft.com/office/drawing/2014/main" id="{D78E6714-D108-4A30-9404-A3DCA67E095F}"/>
              </a:ext>
            </a:extLst>
          </p:cNvPr>
          <p:cNvSpPr txBox="1">
            <a:spLocks noChangeArrowheads="1"/>
          </p:cNvSpPr>
          <p:nvPr/>
        </p:nvSpPr>
        <p:spPr bwMode="auto">
          <a:xfrm>
            <a:off x="239713" y="1865313"/>
            <a:ext cx="11709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sz="1600" b="1" u="sng">
                <a:latin typeface="Verdana" panose="020B0604030504040204" pitchFamily="34" charset="0"/>
              </a:rPr>
              <a:t>Riferimenti normativi</a:t>
            </a:r>
            <a:endParaRPr lang="it-IT" altLang="it-IT" sz="1600" b="1">
              <a:latin typeface="Verdana" panose="020B0604030504040204" pitchFamily="34" charset="0"/>
            </a:endParaRPr>
          </a:p>
          <a:p>
            <a:pPr algn="just" eaLnBrk="1" hangingPunct="1">
              <a:lnSpc>
                <a:spcPct val="150000"/>
              </a:lnSpc>
            </a:pPr>
            <a:r>
              <a:rPr lang="it-IT" altLang="it-IT" sz="1600">
                <a:latin typeface="Verdana" panose="020B0604030504040204" pitchFamily="34" charset="0"/>
                <a:sym typeface="+mn-ea"/>
              </a:rPr>
              <a:t>Art. 1, c. 72, legge n. 247/2007; </a:t>
            </a:r>
          </a:p>
          <a:p>
            <a:pPr algn="just" eaLnBrk="1" hangingPunct="1">
              <a:lnSpc>
                <a:spcPct val="150000"/>
              </a:lnSpc>
            </a:pPr>
            <a:r>
              <a:rPr lang="it-IT" altLang="it-IT" sz="1600">
                <a:latin typeface="Verdana" panose="020B0604030504040204" pitchFamily="34" charset="0"/>
                <a:sym typeface="+mn-ea"/>
              </a:rPr>
              <a:t>art. 1, DM 10 novembre 2010; </a:t>
            </a:r>
          </a:p>
          <a:p>
            <a:pPr algn="just" eaLnBrk="1" hangingPunct="1">
              <a:lnSpc>
                <a:spcPct val="150000"/>
              </a:lnSpc>
            </a:pPr>
            <a:r>
              <a:rPr lang="it-IT" altLang="it-IT" sz="1600">
                <a:latin typeface="Verdana" panose="020B0604030504040204" pitchFamily="34" charset="0"/>
                <a:sym typeface="+mn-ea"/>
              </a:rPr>
              <a:t>Circolare INPS del 05 settembre 2011, n. 115; </a:t>
            </a:r>
          </a:p>
          <a:p>
            <a:pPr algn="just" eaLnBrk="1" hangingPunct="1">
              <a:lnSpc>
                <a:spcPct val="150000"/>
              </a:lnSpc>
            </a:pPr>
            <a:r>
              <a:rPr lang="it-IT" altLang="it-IT" sz="1600">
                <a:latin typeface="Verdana" panose="020B0604030504040204" pitchFamily="34" charset="0"/>
                <a:sym typeface="+mn-ea"/>
              </a:rPr>
              <a:t>Regolamenti UE nn. 1407/2013 e 1408/2013; </a:t>
            </a:r>
          </a:p>
          <a:p>
            <a:pPr algn="just" eaLnBrk="1" hangingPunct="1">
              <a:lnSpc>
                <a:spcPct val="150000"/>
              </a:lnSpc>
            </a:pPr>
            <a:r>
              <a:rPr lang="it-IT" altLang="it-IT" sz="1600">
                <a:latin typeface="Verdana" panose="020B0604030504040204" pitchFamily="34" charset="0"/>
                <a:sym typeface="+mn-ea"/>
              </a:rPr>
              <a:t>Circolare INPS del 03 settembre 2014, n. 102; </a:t>
            </a:r>
          </a:p>
          <a:p>
            <a:pPr algn="just" eaLnBrk="1" hangingPunct="1">
              <a:lnSpc>
                <a:spcPct val="150000"/>
              </a:lnSpc>
            </a:pPr>
            <a:r>
              <a:rPr lang="it-IT" altLang="it-IT" sz="1600">
                <a:latin typeface="Verdana" panose="020B0604030504040204" pitchFamily="34" charset="0"/>
                <a:sym typeface="+mn-ea"/>
              </a:rPr>
              <a:t>Messaggio INPS del 10 dicembre 2015, n. 7376; </a:t>
            </a:r>
          </a:p>
          <a:p>
            <a:pPr algn="just" eaLnBrk="1" hangingPunct="1">
              <a:lnSpc>
                <a:spcPct val="150000"/>
              </a:lnSpc>
            </a:pPr>
            <a:r>
              <a:rPr lang="it-IT" altLang="it-IT" sz="1600">
                <a:latin typeface="Verdana" panose="020B0604030504040204" pitchFamily="34" charset="0"/>
                <a:sym typeface="+mn-ea"/>
              </a:rPr>
              <a:t>Nota MLPS del 28 gennaio 2016, prot. n. 1677; </a:t>
            </a:r>
          </a:p>
          <a:p>
            <a:pPr algn="just" eaLnBrk="1" hangingPunct="1">
              <a:lnSpc>
                <a:spcPct val="150000"/>
              </a:lnSpc>
            </a:pPr>
            <a:r>
              <a:rPr lang="it-IT" altLang="it-IT" sz="1600">
                <a:latin typeface="Verdana" panose="020B0604030504040204" pitchFamily="34" charset="0"/>
                <a:sym typeface="+mn-ea"/>
              </a:rPr>
              <a:t>Interpello MLPS del 20 maggio 2016, n. 16.</a:t>
            </a:r>
            <a:endParaRPr lang="it-IT" altLang="it-IT" sz="1600" b="1" u="sng">
              <a:latin typeface="Verdana" panose="020B0604030504040204" pitchFamily="34" charset="0"/>
            </a:endParaRPr>
          </a:p>
        </p:txBody>
      </p:sp>
      <p:sp>
        <p:nvSpPr>
          <p:cNvPr id="9219" name="Rettangolo 1">
            <a:extLst>
              <a:ext uri="{FF2B5EF4-FFF2-40B4-BE49-F238E27FC236}">
                <a16:creationId xmlns:a16="http://schemas.microsoft.com/office/drawing/2014/main" id="{9D5CE2FF-0F16-40B2-92F7-DC0CBFC7E801}"/>
              </a:ext>
            </a:extLst>
          </p:cNvPr>
          <p:cNvSpPr>
            <a:spLocks noChangeArrowheads="1"/>
          </p:cNvSpPr>
          <p:nvPr/>
        </p:nvSpPr>
        <p:spPr bwMode="auto">
          <a:xfrm>
            <a:off x="711200" y="280988"/>
            <a:ext cx="1055846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5">
            <a:extLst>
              <a:ext uri="{FF2B5EF4-FFF2-40B4-BE49-F238E27FC236}">
                <a16:creationId xmlns:a16="http://schemas.microsoft.com/office/drawing/2014/main" id="{35B69E2D-8FC0-40A0-85B3-5E81F8460E0B}"/>
              </a:ext>
            </a:extLst>
          </p:cNvPr>
          <p:cNvSpPr txBox="1">
            <a:spLocks noChangeArrowheads="1"/>
          </p:cNvSpPr>
          <p:nvPr/>
        </p:nvSpPr>
        <p:spPr bwMode="auto">
          <a:xfrm>
            <a:off x="325438" y="1028700"/>
            <a:ext cx="116236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 </a:t>
            </a:r>
          </a:p>
          <a:p>
            <a:pPr algn="just" eaLnBrk="1" hangingPunct="1">
              <a:lnSpc>
                <a:spcPct val="150000"/>
              </a:lnSpc>
            </a:pPr>
            <a:r>
              <a:rPr lang="it-IT" altLang="it-IT" sz="1600">
                <a:latin typeface="Verdana" panose="020B0604030504040204" pitchFamily="34" charset="0"/>
              </a:rPr>
              <a:t> </a:t>
            </a:r>
          </a:p>
        </p:txBody>
      </p:sp>
      <p:sp>
        <p:nvSpPr>
          <p:cNvPr id="10243" name="Rettangolo 1">
            <a:extLst>
              <a:ext uri="{FF2B5EF4-FFF2-40B4-BE49-F238E27FC236}">
                <a16:creationId xmlns:a16="http://schemas.microsoft.com/office/drawing/2014/main" id="{6E010DA6-7FD5-4D4C-A91B-154623B598C1}"/>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Giovani genitori fino a 35 anni di età iscritti alla banca dati INPS</a:t>
            </a:r>
          </a:p>
        </p:txBody>
      </p:sp>
      <p:pic>
        <p:nvPicPr>
          <p:cNvPr id="10244" name="Picture 3" descr="C:\Users\alessandro_gaetani\AppData\Local\Microsoft\Windows\Temporary Internet Files\Content.IE5\4QOOOD70\bancadati.PNG">
            <a:extLst>
              <a:ext uri="{FF2B5EF4-FFF2-40B4-BE49-F238E27FC236}">
                <a16:creationId xmlns:a16="http://schemas.microsoft.com/office/drawing/2014/main" id="{AF7E51E7-FAA4-4D44-9815-F7BF12E1F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25"/>
            <a:ext cx="12188825"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5">
            <a:extLst>
              <a:ext uri="{FF2B5EF4-FFF2-40B4-BE49-F238E27FC236}">
                <a16:creationId xmlns:a16="http://schemas.microsoft.com/office/drawing/2014/main" id="{11078B39-D4D8-4EE7-9B9D-ED19237A6AA1}"/>
              </a:ext>
            </a:extLst>
          </p:cNvPr>
          <p:cNvSpPr txBox="1">
            <a:spLocks noChangeArrowheads="1"/>
          </p:cNvSpPr>
          <p:nvPr/>
        </p:nvSpPr>
        <p:spPr bwMode="auto">
          <a:xfrm>
            <a:off x="325438" y="1028700"/>
            <a:ext cx="116236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b="1" u="sng">
                <a:latin typeface="Verdana" panose="020B0604030504040204" pitchFamily="34" charset="0"/>
              </a:rPr>
              <a:t>PERTANTO – ANCORCHE’ FORMALMENTE VIGENTE, EX MESSAGGIO INPS DEL 10 DICEMBRE 2015, N. 7376 – L’INCENTIVO IN COMMENTO NON E’ ATTUALMENTE OPERATIVO PER MANCANZA DI FONDI.</a:t>
            </a:r>
          </a:p>
        </p:txBody>
      </p:sp>
      <p:sp>
        <p:nvSpPr>
          <p:cNvPr id="11267" name="Rettangolo 1">
            <a:extLst>
              <a:ext uri="{FF2B5EF4-FFF2-40B4-BE49-F238E27FC236}">
                <a16:creationId xmlns:a16="http://schemas.microsoft.com/office/drawing/2014/main" id="{EE424952-FCCA-4BEF-BBB8-497E451313CB}"/>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5">
            <a:extLst>
              <a:ext uri="{FF2B5EF4-FFF2-40B4-BE49-F238E27FC236}">
                <a16:creationId xmlns:a16="http://schemas.microsoft.com/office/drawing/2014/main" id="{99F2C70F-C492-4C89-82FB-FEF38759942F}"/>
              </a:ext>
            </a:extLst>
          </p:cNvPr>
          <p:cNvSpPr txBox="1">
            <a:spLocks noChangeArrowheads="1"/>
          </p:cNvSpPr>
          <p:nvPr/>
        </p:nvSpPr>
        <p:spPr bwMode="auto">
          <a:xfrm>
            <a:off x="325438" y="1028700"/>
            <a:ext cx="116236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a:latin typeface="Verdana" panose="020B0604030504040204" pitchFamily="34" charset="0"/>
              </a:rPr>
              <a:t>L'incentivo è rivolto agli iscritti alla “Banca dati per l’occupazione dei giovani genitori”, istituita presso l’INPS. Possono iscriversi alla banca dati coloro che, alla data di presentazione della domanda, possiedono congiuntamente i seguenti requisiti: </a:t>
            </a:r>
          </a:p>
          <a:p>
            <a:pPr algn="just" eaLnBrk="1" hangingPunct="1">
              <a:lnSpc>
                <a:spcPct val="150000"/>
              </a:lnSpc>
            </a:pPr>
            <a:r>
              <a:rPr lang="it-IT" altLang="it-IT" sz="1600">
                <a:latin typeface="Verdana" panose="020B0604030504040204" pitchFamily="34" charset="0"/>
              </a:rPr>
              <a:t>• età non superiore a 35 anni (da intendersi fino al giorno precedente il compimento del 36° anno di età); </a:t>
            </a:r>
          </a:p>
          <a:p>
            <a:pPr algn="just" eaLnBrk="1" hangingPunct="1">
              <a:lnSpc>
                <a:spcPct val="150000"/>
              </a:lnSpc>
            </a:pPr>
            <a:r>
              <a:rPr lang="it-IT" altLang="it-IT" sz="1600">
                <a:latin typeface="Verdana" panose="020B0604030504040204" pitchFamily="34" charset="0"/>
              </a:rPr>
              <a:t>• essere genitori di figli minori - legittimi, naturali o adottivi - ovvero affidatari di minori; </a:t>
            </a:r>
          </a:p>
          <a:p>
            <a:pPr algn="just" eaLnBrk="1" hangingPunct="1">
              <a:lnSpc>
                <a:spcPct val="150000"/>
              </a:lnSpc>
            </a:pPr>
            <a:r>
              <a:rPr lang="it-IT" altLang="it-IT" sz="1600">
                <a:latin typeface="Verdana" panose="020B0604030504040204" pitchFamily="34" charset="0"/>
              </a:rPr>
              <a:t>• essere titolari di uno dei seguenti rapporti di lavoro: </a:t>
            </a:r>
          </a:p>
          <a:p>
            <a:pPr algn="just" eaLnBrk="1" hangingPunct="1">
              <a:lnSpc>
                <a:spcPct val="150000"/>
              </a:lnSpc>
            </a:pPr>
            <a:r>
              <a:rPr lang="it-IT" altLang="it-IT" sz="1600">
                <a:latin typeface="Verdana" panose="020B0604030504040204" pitchFamily="34" charset="0"/>
              </a:rPr>
              <a:t>- lavoro subordinato a tempo determinato </a:t>
            </a:r>
          </a:p>
          <a:p>
            <a:pPr algn="just" eaLnBrk="1" hangingPunct="1">
              <a:lnSpc>
                <a:spcPct val="150000"/>
              </a:lnSpc>
            </a:pPr>
            <a:r>
              <a:rPr lang="it-IT" altLang="it-IT" sz="1600">
                <a:latin typeface="Verdana" panose="020B0604030504040204" pitchFamily="34" charset="0"/>
              </a:rPr>
              <a:t>- lavoro in somministrazione </a:t>
            </a:r>
          </a:p>
          <a:p>
            <a:pPr algn="just" eaLnBrk="1" hangingPunct="1">
              <a:lnSpc>
                <a:spcPct val="150000"/>
              </a:lnSpc>
            </a:pPr>
            <a:r>
              <a:rPr lang="it-IT" altLang="it-IT" sz="1600">
                <a:latin typeface="Verdana" panose="020B0604030504040204" pitchFamily="34" charset="0"/>
              </a:rPr>
              <a:t>- lavoro intermittente </a:t>
            </a:r>
          </a:p>
          <a:p>
            <a:pPr algn="just" eaLnBrk="1" hangingPunct="1">
              <a:lnSpc>
                <a:spcPct val="150000"/>
              </a:lnSpc>
            </a:pPr>
            <a:r>
              <a:rPr lang="it-IT" altLang="it-IT" sz="1600">
                <a:latin typeface="Verdana" panose="020B0604030504040204" pitchFamily="34" charset="0"/>
              </a:rPr>
              <a:t>- lavoro ripartito (</a:t>
            </a:r>
            <a:r>
              <a:rPr lang="it-IT" altLang="it-IT" sz="1600" b="1">
                <a:latin typeface="Verdana" panose="020B0604030504040204" pitchFamily="34" charset="0"/>
              </a:rPr>
              <a:t>abrogato</a:t>
            </a:r>
            <a:r>
              <a:rPr lang="it-IT" altLang="it-IT" sz="1600">
                <a:latin typeface="Verdana" panose="020B0604030504040204" pitchFamily="34" charset="0"/>
              </a:rPr>
              <a:t>) / contratto di inserimento (</a:t>
            </a:r>
            <a:r>
              <a:rPr lang="it-IT" altLang="it-IT" sz="1600" b="1">
                <a:latin typeface="Verdana" panose="020B0604030504040204" pitchFamily="34" charset="0"/>
              </a:rPr>
              <a:t>abrogato</a:t>
            </a:r>
            <a:r>
              <a:rPr lang="it-IT" altLang="it-IT" sz="1600">
                <a:latin typeface="Verdana" panose="020B0604030504040204" pitchFamily="34" charset="0"/>
              </a:rPr>
              <a:t>) / collaborazione a progetto (</a:t>
            </a:r>
            <a:r>
              <a:rPr lang="it-IT" altLang="it-IT" sz="1500" b="1">
                <a:latin typeface="Verdana" panose="020B0604030504040204" pitchFamily="34" charset="0"/>
              </a:rPr>
              <a:t>abrogato</a:t>
            </a:r>
            <a:r>
              <a:rPr lang="it-IT" altLang="it-IT" sz="1600">
                <a:latin typeface="Verdana" panose="020B0604030504040204" pitchFamily="34" charset="0"/>
              </a:rPr>
              <a:t>) o occasionale / lavoro accessorio (</a:t>
            </a:r>
            <a:r>
              <a:rPr lang="it-IT" altLang="it-IT" sz="1600" b="1">
                <a:latin typeface="Verdana" panose="020B0604030504040204" pitchFamily="34" charset="0"/>
              </a:rPr>
              <a:t>abrogato</a:t>
            </a:r>
            <a:r>
              <a:rPr lang="it-IT" altLang="it-IT" sz="1600">
                <a:latin typeface="Verdana" panose="020B0604030504040204" pitchFamily="34" charset="0"/>
              </a:rPr>
              <a:t>)</a:t>
            </a:r>
          </a:p>
          <a:p>
            <a:pPr algn="just" eaLnBrk="1" hangingPunct="1">
              <a:lnSpc>
                <a:spcPct val="150000"/>
              </a:lnSpc>
            </a:pPr>
            <a:r>
              <a:rPr lang="it-IT" altLang="it-IT" sz="1600">
                <a:latin typeface="Verdana" panose="020B0604030504040204" pitchFamily="34" charset="0"/>
              </a:rPr>
              <a:t>- collaborazione coordinata e continuativa. </a:t>
            </a:r>
          </a:p>
        </p:txBody>
      </p:sp>
      <p:sp>
        <p:nvSpPr>
          <p:cNvPr id="12291" name="Rettangolo 1">
            <a:extLst>
              <a:ext uri="{FF2B5EF4-FFF2-40B4-BE49-F238E27FC236}">
                <a16:creationId xmlns:a16="http://schemas.microsoft.com/office/drawing/2014/main" id="{1C432016-B988-4357-9ED5-29D0DFAA2357}"/>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5">
            <a:extLst>
              <a:ext uri="{FF2B5EF4-FFF2-40B4-BE49-F238E27FC236}">
                <a16:creationId xmlns:a16="http://schemas.microsoft.com/office/drawing/2014/main" id="{F423FA43-A48D-4D3F-9171-27259D59A5F1}"/>
              </a:ext>
            </a:extLst>
          </p:cNvPr>
          <p:cNvSpPr txBox="1">
            <a:spLocks noChangeArrowheads="1"/>
          </p:cNvSpPr>
          <p:nvPr/>
        </p:nvSpPr>
        <p:spPr bwMode="auto">
          <a:xfrm>
            <a:off x="325438" y="1028700"/>
            <a:ext cx="116236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In alternativa al requisito di cui al III° punto, la domanda d’iscrizione può essere presentata anche da  una persona cessata da uno dei rapporti indicati; in tal caso è richiesto l’ulteriore requisito della registrazione dello stato di disoccupazione presso un Centro per l’Impiego. </a:t>
            </a: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I giovani soggetti in possesso dei requisiti esposti in precedenza possono iscriversi alla suddetta banca dati  direttamente on line, tramite il sito internet dell’INPS e compilare il modulo contenente la domanda d’iscrizione. La procedura richiede il possesso del codice di identificazione personale (codice PIN), rilasciato dall’INPS: l’utente che ne sia sprovvisto può farne richiesta on line, ovvero tramite il numero verde 803.164.</a:t>
            </a:r>
          </a:p>
        </p:txBody>
      </p:sp>
      <p:sp>
        <p:nvSpPr>
          <p:cNvPr id="13315" name="Rettangolo 1">
            <a:extLst>
              <a:ext uri="{FF2B5EF4-FFF2-40B4-BE49-F238E27FC236}">
                <a16:creationId xmlns:a16="http://schemas.microsoft.com/office/drawing/2014/main" id="{6CAE7F7D-89E1-4CFF-8613-9CC9DA8E05DE}"/>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5">
            <a:extLst>
              <a:ext uri="{FF2B5EF4-FFF2-40B4-BE49-F238E27FC236}">
                <a16:creationId xmlns:a16="http://schemas.microsoft.com/office/drawing/2014/main" id="{BB9ED0E0-DF08-40F1-98D9-03F08088494B}"/>
              </a:ext>
            </a:extLst>
          </p:cNvPr>
          <p:cNvSpPr txBox="1">
            <a:spLocks noChangeArrowheads="1"/>
          </p:cNvSpPr>
          <p:nvPr/>
        </p:nvSpPr>
        <p:spPr bwMode="auto">
          <a:xfrm>
            <a:off x="325438" y="1028700"/>
            <a:ext cx="116236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L’incentivo economico è pari ad € 5.000 in favore delle imprese  private e delle società cooperative che provvedano ad assumere a tempo indeterminato le persone iscritte nella Banca dati stessa (</a:t>
            </a:r>
            <a:r>
              <a:rPr lang="it-IT" altLang="it-IT" sz="1600" b="1" u="sng">
                <a:latin typeface="Verdana" panose="020B0604030504040204" pitchFamily="34" charset="0"/>
              </a:rPr>
              <a:t>max 5 assunzioni incentivabili</a:t>
            </a:r>
            <a:r>
              <a:rPr lang="it-IT" altLang="it-IT" sz="1600">
                <a:latin typeface="Verdana" panose="020B0604030504040204" pitchFamily="34" charset="0"/>
              </a:rPr>
              <a:t>). </a:t>
            </a:r>
          </a:p>
          <a:p>
            <a:pPr algn="just" eaLnBrk="1" hangingPunct="1">
              <a:lnSpc>
                <a:spcPct val="150000"/>
              </a:lnSpc>
            </a:pPr>
            <a:r>
              <a:rPr lang="it-IT" altLang="it-IT" sz="1600">
                <a:latin typeface="Verdana" panose="020B0604030504040204" pitchFamily="34" charset="0"/>
              </a:rPr>
              <a:t>Il datore di lavoro può richiedere il beneficio economico spettante, tramite il modulo telematico messo a disposizione all’interno di una nuova funzionalità del cassetto previdenziale Aziende (denominata “Istanza on line”, sul sito internet www.inps.it)</a:t>
            </a:r>
          </a:p>
          <a:p>
            <a:pPr algn="just" eaLnBrk="1" hangingPunct="1">
              <a:lnSpc>
                <a:spcPct val="150000"/>
              </a:lnSpc>
            </a:pPr>
            <a:r>
              <a:rPr lang="it-IT" altLang="it-IT" sz="1600">
                <a:latin typeface="Verdana" panose="020B0604030504040204" pitchFamily="34" charset="0"/>
              </a:rPr>
              <a:t>Una volta accertato che il soggetto da assumere a tempo indeterminato è iscritto nella propria Banca dati, l’INPS rilascerà l’autorizzazione al godimento dell’incentivo in commento, attraverso l’attribuzione automatica alla posizione contributiva dell’azienda, del Codice autorizzazione corrispondente all’incentivo richiesto.</a:t>
            </a:r>
          </a:p>
          <a:p>
            <a:pPr algn="just" eaLnBrk="1" hangingPunct="1">
              <a:lnSpc>
                <a:spcPct val="150000"/>
              </a:lnSpc>
            </a:pPr>
            <a:r>
              <a:rPr lang="it-IT" altLang="it-IT" sz="1600">
                <a:latin typeface="Verdana" panose="020B0604030504040204" pitchFamily="34" charset="0"/>
              </a:rPr>
              <a:t>La fruizione dell’incentivo avverrà tramite conguaglio mensile del relativo credito nella dichiarazione UniEmens.</a:t>
            </a:r>
          </a:p>
        </p:txBody>
      </p:sp>
      <p:sp>
        <p:nvSpPr>
          <p:cNvPr id="14339" name="Rettangolo 1">
            <a:extLst>
              <a:ext uri="{FF2B5EF4-FFF2-40B4-BE49-F238E27FC236}">
                <a16:creationId xmlns:a16="http://schemas.microsoft.com/office/drawing/2014/main" id="{6326EEC4-3DD7-4336-8A6B-DD1187B1C134}"/>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5">
            <a:extLst>
              <a:ext uri="{FF2B5EF4-FFF2-40B4-BE49-F238E27FC236}">
                <a16:creationId xmlns:a16="http://schemas.microsoft.com/office/drawing/2014/main" id="{C115F178-B67C-4D4C-94DF-A29E77AB70B0}"/>
              </a:ext>
            </a:extLst>
          </p:cNvPr>
          <p:cNvSpPr txBox="1">
            <a:spLocks noChangeArrowheads="1"/>
          </p:cNvSpPr>
          <p:nvPr/>
        </p:nvSpPr>
        <p:spPr bwMode="auto">
          <a:xfrm>
            <a:off x="325438" y="777875"/>
            <a:ext cx="11623675"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500">
                <a:latin typeface="Verdana" panose="020B0604030504040204" pitchFamily="34" charset="0"/>
              </a:rPr>
              <a:t>Possono beneficiare dell'incentivo tutti i datori di lavoro e le società cooperative che instaurano con i soci lavoratori anche rapporti di lavoro subordinato: il beneficio spetta anche alle imprese sociali, ex Dlgs. n. 155/2006. </a:t>
            </a:r>
          </a:p>
          <a:p>
            <a:pPr algn="just" eaLnBrk="1" hangingPunct="1">
              <a:lnSpc>
                <a:spcPct val="150000"/>
              </a:lnSpc>
            </a:pPr>
            <a:r>
              <a:rPr lang="it-IT" altLang="it-IT" sz="1500">
                <a:latin typeface="Verdana" panose="020B0604030504040204" pitchFamily="34" charset="0"/>
              </a:rPr>
              <a:t>Sono ricompresi tra i datori di lavoro anche gli studi professionali, ancorché non imprenditori ex art. 2082 cod. civ.</a:t>
            </a:r>
          </a:p>
          <a:p>
            <a:pPr algn="just" eaLnBrk="1" hangingPunct="1">
              <a:lnSpc>
                <a:spcPct val="150000"/>
              </a:lnSpc>
            </a:pPr>
            <a:r>
              <a:rPr lang="it-IT" altLang="it-IT" sz="1500">
                <a:latin typeface="Verdana" panose="020B0604030504040204" pitchFamily="34" charset="0"/>
              </a:rPr>
              <a:t>Sono, invece, esclusi dall’incentivo in commento gli enti pubblici (economici e non economici).</a:t>
            </a:r>
          </a:p>
          <a:p>
            <a:pPr algn="just" eaLnBrk="1" hangingPunct="1">
              <a:lnSpc>
                <a:spcPct val="150000"/>
              </a:lnSpc>
            </a:pPr>
            <a:r>
              <a:rPr lang="it-IT" altLang="it-IT" sz="1500">
                <a:latin typeface="Verdana" panose="020B0604030504040204" pitchFamily="34" charset="0"/>
              </a:rPr>
              <a:t>I datori di lavoro non potranno beneficiare del suddetto incentivo qualora:</a:t>
            </a:r>
          </a:p>
          <a:p>
            <a:pPr algn="just" eaLnBrk="1" hangingPunct="1">
              <a:lnSpc>
                <a:spcPct val="150000"/>
              </a:lnSpc>
            </a:pPr>
            <a:r>
              <a:rPr lang="it-IT" altLang="it-IT" sz="1500">
                <a:latin typeface="Verdana" panose="020B0604030504040204" pitchFamily="34" charset="0"/>
              </a:rPr>
              <a:t>• l’assunzione derivi da un obbligo di legge, dal contratto collettivo, da un contratto individuale, ovvero sia dovuta ex lege n. 68/1999;</a:t>
            </a:r>
          </a:p>
          <a:p>
            <a:pPr algn="just" eaLnBrk="1" hangingPunct="1">
              <a:lnSpc>
                <a:spcPct val="150000"/>
              </a:lnSpc>
            </a:pPr>
            <a:r>
              <a:rPr lang="it-IT" altLang="it-IT" sz="1500">
                <a:latin typeface="Verdana" panose="020B0604030504040204" pitchFamily="34" charset="0"/>
              </a:rPr>
              <a:t>• il datore di lavoro abbia effettuato nei 6 mesi precedenti, licenziamenti per gmo o per riduzione di personale; </a:t>
            </a:r>
          </a:p>
          <a:p>
            <a:pPr algn="just" eaLnBrk="1" hangingPunct="1">
              <a:lnSpc>
                <a:spcPct val="150000"/>
              </a:lnSpc>
            </a:pPr>
            <a:r>
              <a:rPr lang="it-IT" altLang="it-IT" sz="1500">
                <a:latin typeface="Verdana" panose="020B0604030504040204" pitchFamily="34" charset="0"/>
              </a:rPr>
              <a:t>• il datore di lavoro abbia in atto sospensioni dal lavoro o riduzioni di orario di lavoro (es. CIGO/CIGS, ovvero contratti di solidarietà difensivi);  </a:t>
            </a:r>
          </a:p>
          <a:p>
            <a:pPr algn="just" eaLnBrk="1" hangingPunct="1">
              <a:lnSpc>
                <a:spcPct val="150000"/>
              </a:lnSpc>
            </a:pPr>
            <a:r>
              <a:rPr lang="it-IT" altLang="it-IT" sz="1500">
                <a:latin typeface="Verdana" panose="020B0604030504040204" pitchFamily="34" charset="0"/>
              </a:rPr>
              <a:t>• il lavoratore assunto sia stato licenziato, nei 6 mesi precedenti, dalla stessa azienda ovvero da impresa collegata o che presenti assetti proprietari sostanzialmente coincidenti. </a:t>
            </a:r>
          </a:p>
        </p:txBody>
      </p:sp>
      <p:sp>
        <p:nvSpPr>
          <p:cNvPr id="15363" name="Rettangolo 1">
            <a:extLst>
              <a:ext uri="{FF2B5EF4-FFF2-40B4-BE49-F238E27FC236}">
                <a16:creationId xmlns:a16="http://schemas.microsoft.com/office/drawing/2014/main" id="{B4752CE5-6F48-430B-BE4D-FB2AFB921C01}"/>
              </a:ext>
            </a:extLst>
          </p:cNvPr>
          <p:cNvSpPr>
            <a:spLocks noChangeArrowheads="1"/>
          </p:cNvSpPr>
          <p:nvPr/>
        </p:nvSpPr>
        <p:spPr bwMode="auto">
          <a:xfrm>
            <a:off x="711200" y="280988"/>
            <a:ext cx="10558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b="1" u="sng">
                <a:solidFill>
                  <a:srgbClr val="579326"/>
                </a:solidFill>
                <a:latin typeface="LesmoreMediumCondensed"/>
              </a:rPr>
              <a:t>Giovani genitori fino a 35 anni di età iscritti alla banca dati INPS</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5">
            <a:extLst>
              <a:ext uri="{FF2B5EF4-FFF2-40B4-BE49-F238E27FC236}">
                <a16:creationId xmlns:a16="http://schemas.microsoft.com/office/drawing/2014/main" id="{C207666E-DA4E-4910-AEF6-F44DC5A33102}"/>
              </a:ext>
            </a:extLst>
          </p:cNvPr>
          <p:cNvSpPr txBox="1">
            <a:spLocks noChangeArrowheads="1"/>
          </p:cNvSpPr>
          <p:nvPr/>
        </p:nvSpPr>
        <p:spPr bwMode="auto">
          <a:xfrm>
            <a:off x="239713" y="1865313"/>
            <a:ext cx="11709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sz="1600" b="1" u="sng" dirty="0">
                <a:latin typeface="Verdana" panose="020B0604030504040204" pitchFamily="34" charset="0"/>
              </a:rPr>
              <a:t>Riferimenti normativi</a:t>
            </a:r>
            <a:endParaRPr lang="it-IT" altLang="it-IT" sz="1600" b="1" dirty="0">
              <a:latin typeface="Verdana" panose="020B0604030504040204" pitchFamily="34" charset="0"/>
            </a:endParaRPr>
          </a:p>
          <a:p>
            <a:pPr algn="just" eaLnBrk="1" hangingPunct="1">
              <a:lnSpc>
                <a:spcPct val="150000"/>
              </a:lnSpc>
            </a:pPr>
            <a:r>
              <a:rPr lang="it-IT" altLang="it-IT" sz="1600" dirty="0">
                <a:latin typeface="Verdana" panose="020B0604030504040204" pitchFamily="34" charset="0"/>
                <a:sym typeface="+mn-ea"/>
              </a:rPr>
              <a:t>Art. 4, commi 8-10, legge n. 92/2012</a:t>
            </a:r>
          </a:p>
          <a:p>
            <a:pPr algn="just" eaLnBrk="1" hangingPunct="1">
              <a:lnSpc>
                <a:spcPct val="150000"/>
              </a:lnSpc>
            </a:pPr>
            <a:r>
              <a:rPr lang="it-IT" altLang="it-IT" sz="1600" dirty="0">
                <a:latin typeface="Verdana" panose="020B0604030504040204" pitchFamily="34" charset="0"/>
                <a:sym typeface="+mn-ea"/>
              </a:rPr>
              <a:t>Circolare INPS del 28 gennaio 2013, n. 13</a:t>
            </a:r>
          </a:p>
          <a:p>
            <a:pPr algn="just" eaLnBrk="1" hangingPunct="1">
              <a:lnSpc>
                <a:spcPct val="150000"/>
              </a:lnSpc>
            </a:pPr>
            <a:r>
              <a:rPr lang="it-IT" altLang="it-IT" sz="1600" dirty="0">
                <a:latin typeface="Verdana" panose="020B0604030504040204" pitchFamily="34" charset="0"/>
                <a:sym typeface="+mn-ea"/>
              </a:rPr>
              <a:t>Circolare INPS del 24 luglio 2013, n. 111</a:t>
            </a:r>
          </a:p>
          <a:p>
            <a:pPr algn="just" eaLnBrk="1" hangingPunct="1">
              <a:lnSpc>
                <a:spcPct val="150000"/>
              </a:lnSpc>
            </a:pPr>
            <a:r>
              <a:rPr lang="it-IT" altLang="it-IT" sz="1600" dirty="0">
                <a:latin typeface="Verdana" panose="020B0604030504040204" pitchFamily="34" charset="0"/>
                <a:sym typeface="+mn-ea"/>
              </a:rPr>
              <a:t>Messaggio INPS del 29 luglio 2013, n. 12212</a:t>
            </a:r>
          </a:p>
          <a:p>
            <a:pPr algn="just" eaLnBrk="1" hangingPunct="1">
              <a:lnSpc>
                <a:spcPct val="150000"/>
              </a:lnSpc>
            </a:pPr>
            <a:r>
              <a:rPr lang="it-IT" altLang="it-IT" sz="1600" dirty="0">
                <a:latin typeface="Verdana" panose="020B0604030504040204" pitchFamily="34" charset="0"/>
                <a:sym typeface="+mn-ea"/>
              </a:rPr>
              <a:t>Messaggio INPS del 13 settembre 2013, n. 14473</a:t>
            </a:r>
          </a:p>
          <a:p>
            <a:pPr algn="just" eaLnBrk="1" hangingPunct="1">
              <a:lnSpc>
                <a:spcPct val="150000"/>
              </a:lnSpc>
            </a:pPr>
            <a:r>
              <a:rPr lang="it-IT" altLang="it-IT" sz="1600" dirty="0">
                <a:latin typeface="Verdana" panose="020B0604030504040204" pitchFamily="34" charset="0"/>
                <a:sym typeface="+mn-ea"/>
              </a:rPr>
              <a:t>Circolare INAIL del 23 maggio 2014, n. 28</a:t>
            </a:r>
          </a:p>
          <a:p>
            <a:pPr algn="just" eaLnBrk="1" hangingPunct="1">
              <a:lnSpc>
                <a:spcPct val="150000"/>
              </a:lnSpc>
            </a:pPr>
            <a:r>
              <a:rPr lang="it-IT" altLang="it-IT" sz="1600" dirty="0">
                <a:latin typeface="Verdana" panose="020B0604030504040204" pitchFamily="34" charset="0"/>
                <a:sym typeface="+mn-ea"/>
              </a:rPr>
              <a:t>Art. 19, Dlgs. n. 150/2015</a:t>
            </a:r>
          </a:p>
          <a:p>
            <a:pPr algn="just" eaLnBrk="1" hangingPunct="1">
              <a:lnSpc>
                <a:spcPct val="150000"/>
              </a:lnSpc>
            </a:pPr>
            <a:r>
              <a:rPr lang="it-IT" altLang="it-IT" sz="1600" dirty="0">
                <a:latin typeface="Verdana" panose="020B0604030504040204" pitchFamily="34" charset="0"/>
                <a:sym typeface="+mn-ea"/>
              </a:rPr>
              <a:t>Nota MLPS del 28 gennaio 2016, prot. n. 1677</a:t>
            </a:r>
          </a:p>
          <a:p>
            <a:pPr algn="just" eaLnBrk="1" hangingPunct="1">
              <a:lnSpc>
                <a:spcPct val="150000"/>
              </a:lnSpc>
            </a:pPr>
            <a:r>
              <a:rPr lang="it-IT" altLang="it-IT" sz="1600" dirty="0">
                <a:latin typeface="Verdana" panose="020B0604030504040204" pitchFamily="34" charset="0"/>
                <a:sym typeface="+mn-ea"/>
              </a:rPr>
              <a:t>Decreto MLPS 17 ottobre 2017 (che abroga e sostituisce del Decreto MLPS 20 marzo 2013)</a:t>
            </a:r>
          </a:p>
          <a:p>
            <a:pPr algn="just" eaLnBrk="1" hangingPunct="1">
              <a:lnSpc>
                <a:spcPct val="150000"/>
              </a:lnSpc>
            </a:pPr>
            <a:endParaRPr lang="it-IT" altLang="it-IT" sz="1600" dirty="0">
              <a:latin typeface="Verdana" panose="020B0604030504040204" pitchFamily="34" charset="0"/>
              <a:sym typeface="+mn-ea"/>
            </a:endParaRPr>
          </a:p>
        </p:txBody>
      </p:sp>
      <p:sp>
        <p:nvSpPr>
          <p:cNvPr id="16387" name="Rettangolo 1">
            <a:extLst>
              <a:ext uri="{FF2B5EF4-FFF2-40B4-BE49-F238E27FC236}">
                <a16:creationId xmlns:a16="http://schemas.microsoft.com/office/drawing/2014/main" id="{97D8043B-5E61-4CA0-A500-8C14769161B9}"/>
              </a:ext>
            </a:extLst>
          </p:cNvPr>
          <p:cNvSpPr>
            <a:spLocks noChangeArrowheads="1"/>
          </p:cNvSpPr>
          <p:nvPr/>
        </p:nvSpPr>
        <p:spPr bwMode="auto">
          <a:xfrm>
            <a:off x="711200" y="280988"/>
            <a:ext cx="1055846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3500" b="1" u="sng">
                <a:solidFill>
                  <a:srgbClr val="579326"/>
                </a:solidFill>
                <a:latin typeface="LesmoreMediumCondensed"/>
              </a:rPr>
              <a:t>Assunzioni di lavoratori over 50  disoccupati da oltre  12 mesi</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5">
            <a:extLst>
              <a:ext uri="{FF2B5EF4-FFF2-40B4-BE49-F238E27FC236}">
                <a16:creationId xmlns:a16="http://schemas.microsoft.com/office/drawing/2014/main" id="{50A51ABE-A519-4BCD-8D26-9ED897E40B66}"/>
              </a:ext>
            </a:extLst>
          </p:cNvPr>
          <p:cNvSpPr txBox="1">
            <a:spLocks noChangeArrowheads="1"/>
          </p:cNvSpPr>
          <p:nvPr/>
        </p:nvSpPr>
        <p:spPr bwMode="auto">
          <a:xfrm>
            <a:off x="325438" y="1028700"/>
            <a:ext cx="116236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a:latin typeface="Verdana" panose="020B0604030504040204" pitchFamily="34" charset="0"/>
              </a:rPr>
              <a:t>Possono essere assunti - da tutti i datori di lavoro privati - soggetti di età non inferiore a 50 anni, disoccupati da oltre 12 mesi, ex art. 19, Dlgs. n. 150/2015. </a:t>
            </a:r>
          </a:p>
          <a:p>
            <a:pPr algn="just" eaLnBrk="1" hangingPunct="1">
              <a:lnSpc>
                <a:spcPct val="150000"/>
              </a:lnSpc>
            </a:pPr>
            <a:r>
              <a:rPr lang="it-IT" altLang="it-IT" sz="1600">
                <a:latin typeface="Verdana" panose="020B0604030504040204" pitchFamily="34" charset="0"/>
              </a:rPr>
              <a:t>  </a:t>
            </a:r>
          </a:p>
          <a:p>
            <a:pPr algn="just" eaLnBrk="1" hangingPunct="1">
              <a:lnSpc>
                <a:spcPct val="150000"/>
              </a:lnSpc>
            </a:pPr>
            <a:r>
              <a:rPr lang="it-IT" altLang="it-IT" sz="1600">
                <a:latin typeface="Verdana" panose="020B0604030504040204" pitchFamily="34" charset="0"/>
              </a:rPr>
              <a:t>L'assunzione - con contratto di lavoro subordinato a tempo determinato di 12 mesi, ovvero a tempo indeterminato - deve comportare un </a:t>
            </a:r>
            <a:r>
              <a:rPr lang="it-IT" altLang="it-IT" sz="1600" b="1">
                <a:latin typeface="Verdana" panose="020B0604030504040204" pitchFamily="34" charset="0"/>
              </a:rPr>
              <a:t>incremento netto della base occupazionale</a:t>
            </a:r>
            <a:r>
              <a:rPr lang="it-IT" altLang="it-IT" sz="1600">
                <a:latin typeface="Verdana" panose="020B0604030504040204" pitchFamily="34" charset="0"/>
              </a:rPr>
              <a:t>.</a:t>
            </a: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Il beneficio è pari alla riduzione del 50% dell’aliquota contributiva a carico del datore di lavoro. </a:t>
            </a:r>
          </a:p>
          <a:p>
            <a:pPr algn="just" eaLnBrk="1" hangingPunct="1">
              <a:lnSpc>
                <a:spcPct val="150000"/>
              </a:lnSpc>
            </a:pPr>
            <a:r>
              <a:rPr lang="it-IT" altLang="it-IT" sz="1600">
                <a:latin typeface="Verdana" panose="020B0604030504040204" pitchFamily="34" charset="0"/>
              </a:rPr>
              <a:t>Se il contratto (dopo gli iniziali 12 mesi) è trasformato a tempo indeterminato, la riduzione contributiva spetterà per ulteriori 6 mesi.</a:t>
            </a:r>
          </a:p>
          <a:p>
            <a:pPr algn="just" eaLnBrk="1" hangingPunct="1">
              <a:lnSpc>
                <a:spcPct val="150000"/>
              </a:lnSpc>
            </a:pPr>
            <a:r>
              <a:rPr lang="it-IT" altLang="it-IT" sz="1600">
                <a:latin typeface="Verdana" panose="020B0604030504040204" pitchFamily="34" charset="0"/>
              </a:rPr>
              <a:t>Qualora il contratto sia instaurato a tempo indeterminato, la riduzione contributiva spetta per un periodo complessivo di 18 mesi dalla data di assunzione. </a:t>
            </a:r>
          </a:p>
        </p:txBody>
      </p:sp>
      <p:sp>
        <p:nvSpPr>
          <p:cNvPr id="17411" name="Rettangolo 1">
            <a:extLst>
              <a:ext uri="{FF2B5EF4-FFF2-40B4-BE49-F238E27FC236}">
                <a16:creationId xmlns:a16="http://schemas.microsoft.com/office/drawing/2014/main" id="{2D0C173E-8137-40C2-8B3D-C0C9D77C1ED0}"/>
              </a:ext>
            </a:extLst>
          </p:cNvPr>
          <p:cNvSpPr>
            <a:spLocks noChangeArrowheads="1"/>
          </p:cNvSpPr>
          <p:nvPr/>
        </p:nvSpPr>
        <p:spPr bwMode="auto">
          <a:xfrm>
            <a:off x="711200" y="280988"/>
            <a:ext cx="10558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rPr>
              <a:t>Assunzioni di lavoratori over 50  disoccupati da oltre  12 mesi</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CasellaDiTesto 5">
            <a:extLst>
              <a:ext uri="{FF2B5EF4-FFF2-40B4-BE49-F238E27FC236}">
                <a16:creationId xmlns:a16="http://schemas.microsoft.com/office/drawing/2014/main" id="{21D9EA63-9CC1-4413-92AE-1E0E0060AD8B}"/>
              </a:ext>
            </a:extLst>
          </p:cNvPr>
          <p:cNvSpPr txBox="1">
            <a:spLocks noChangeArrowheads="1"/>
          </p:cNvSpPr>
          <p:nvPr/>
        </p:nvSpPr>
        <p:spPr bwMode="auto">
          <a:xfrm>
            <a:off x="239713" y="1560513"/>
            <a:ext cx="11709400" cy="4524375"/>
          </a:xfrm>
          <a:prstGeom prst="rect">
            <a:avLst/>
          </a:prstGeom>
          <a:noFill/>
          <a:ln w="9525">
            <a:noFill/>
            <a:miter lim="800000"/>
          </a:ln>
        </p:spPr>
        <p:txBody>
          <a:bodyPr>
            <a:spAutoFit/>
          </a:bodyPr>
          <a:lstStyle/>
          <a:p>
            <a:pPr algn="just" fontAlgn="auto">
              <a:lnSpc>
                <a:spcPct val="150000"/>
              </a:lnSpc>
              <a:spcBef>
                <a:spcPts val="0"/>
              </a:spcBef>
              <a:spcAft>
                <a:spcPts val="0"/>
              </a:spcAft>
              <a:defRPr/>
            </a:pPr>
            <a:r>
              <a:rPr lang="it-IT" altLang="it-IT" sz="1600">
                <a:latin typeface="Verdana" panose="020B0604030504040204" pitchFamily="34" charset="0"/>
              </a:rPr>
              <a:t>In caso di assunzione a tempo indeterminato a scopo di somministrazione di un soggetto avente i requisiti previsti dalla norma, l’incentivo spetta </a:t>
            </a:r>
            <a:r>
              <a:rPr lang="it-IT" altLang="it-IT" sz="1600">
                <a:latin typeface="Verdana" panose="020B0604030504040204" pitchFamily="34" charset="0"/>
                <a:sym typeface="+mn-ea"/>
              </a:rPr>
              <a:t>in caso di contratto commerciale di somministrazione</a:t>
            </a:r>
            <a:r>
              <a:rPr lang="it-IT" altLang="it-IT" sz="1600">
                <a:latin typeface="Verdana" panose="020B0604030504040204" pitchFamily="34" charset="0"/>
              </a:rPr>
              <a:t>:</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a tempo indeterminato;</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a tempo determinato, per la durata complessiva di 12 mesi, compresi gli eventuali periodi in cui il lavoratore rimane in attesa di assegnazione presso l'utilizzatore.</a:t>
            </a:r>
          </a:p>
          <a:p>
            <a:pPr algn="just" fontAlgn="auto">
              <a:lnSpc>
                <a:spcPct val="150000"/>
              </a:lnSpc>
              <a:spcBef>
                <a:spcPts val="0"/>
              </a:spcBef>
              <a:spcAft>
                <a:spcPts val="0"/>
              </a:spcAft>
              <a:defRPr/>
            </a:pPr>
            <a:endParaRPr lang="it-IT" altLang="it-IT" sz="1600">
              <a:latin typeface="Verdana" panose="020B0604030504040204" pitchFamily="34" charset="0"/>
            </a:endParaRPr>
          </a:p>
          <a:p>
            <a:pPr algn="just" fontAlgn="auto">
              <a:lnSpc>
                <a:spcPct val="150000"/>
              </a:lnSpc>
              <a:spcBef>
                <a:spcPts val="0"/>
              </a:spcBef>
              <a:spcAft>
                <a:spcPts val="0"/>
              </a:spcAft>
              <a:defRPr/>
            </a:pPr>
            <a:r>
              <a:rPr lang="it-IT" altLang="it-IT" sz="1600">
                <a:latin typeface="Verdana" panose="020B0604030504040204" pitchFamily="34" charset="0"/>
              </a:rPr>
              <a:t>I limiti numerici della somministrazione di lavoro a tempo determinato prevista dai CCNL, ex art. 31, comma 2, Dlgs. n. 81/2015, non riguardano i lavoratori:</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“svantaggiati” - soggetti che hanno superato i 50 anni d'età (art. 2, num. 4, lett. d), Regolamento UE n. 651/2014)</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a:latin typeface="Verdana" panose="020B0604030504040204" pitchFamily="34" charset="0"/>
              </a:rPr>
              <a:t>“molto svantaggiati”</a:t>
            </a:r>
          </a:p>
          <a:p>
            <a:pPr algn="just" fontAlgn="auto">
              <a:lnSpc>
                <a:spcPct val="150000"/>
              </a:lnSpc>
              <a:spcBef>
                <a:spcPts val="0"/>
              </a:spcBef>
              <a:spcAft>
                <a:spcPts val="0"/>
              </a:spcAft>
              <a:defRPr/>
            </a:pPr>
            <a:r>
              <a:rPr lang="it-IT" altLang="it-IT" sz="1600">
                <a:latin typeface="Verdana" panose="020B0604030504040204" pitchFamily="34" charset="0"/>
              </a:rPr>
              <a:t> </a:t>
            </a:r>
          </a:p>
        </p:txBody>
      </p:sp>
      <p:sp>
        <p:nvSpPr>
          <p:cNvPr id="18435" name="Rettangolo 1">
            <a:extLst>
              <a:ext uri="{FF2B5EF4-FFF2-40B4-BE49-F238E27FC236}">
                <a16:creationId xmlns:a16="http://schemas.microsoft.com/office/drawing/2014/main" id="{59C7597E-8563-4999-B661-477F2C81FEC3}"/>
              </a:ext>
            </a:extLst>
          </p:cNvPr>
          <p:cNvSpPr>
            <a:spLocks noChangeArrowheads="1"/>
          </p:cNvSpPr>
          <p:nvPr/>
        </p:nvSpPr>
        <p:spPr bwMode="auto">
          <a:xfrm>
            <a:off x="622300" y="161925"/>
            <a:ext cx="106473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sym typeface="+mn-ea"/>
              </a:rPr>
              <a:t>Assunzioni di lavoratori over 50  disoccupati da oltre  12 mesi e SOMMINISTRAZIONE</a:t>
            </a:r>
            <a:endParaRPr lang="it-IT" altLang="it-IT" sz="2400" b="1" u="sng">
              <a:solidFill>
                <a:srgbClr val="579326"/>
              </a:solidFill>
              <a:latin typeface="LesmoreMediumCondensed"/>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5">
            <a:extLst>
              <a:ext uri="{FF2B5EF4-FFF2-40B4-BE49-F238E27FC236}">
                <a16:creationId xmlns:a16="http://schemas.microsoft.com/office/drawing/2014/main" id="{97646AF1-5C35-4912-B272-E89D1116B806}"/>
              </a:ext>
            </a:extLst>
          </p:cNvPr>
          <p:cNvSpPr txBox="1">
            <a:spLocks noChangeArrowheads="1"/>
          </p:cNvSpPr>
          <p:nvPr/>
        </p:nvSpPr>
        <p:spPr bwMode="auto">
          <a:xfrm>
            <a:off x="239713" y="1560513"/>
            <a:ext cx="11709400"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a:latin typeface="Verdana" panose="020B0604030504040204" pitchFamily="34" charset="0"/>
              </a:rPr>
              <a:t>Alle aziende con meno di 20 dipendenti (nel conteggio, si ricomprendono tutti i lavoratori subordinati, di qualsiasi inquadramento e livello, ad esclusione degli apprendisti e dei somministrati) che assumono con contratto a tempo determinato (anche in somministrazione) in sostituzione di lavoratori/lavoratrici in congedo, spetta uno sgravio contributivo pari al 50% dell'aliquota ctr c/azienda (il beneficio si applica anche ai premi INAIL).</a:t>
            </a:r>
          </a:p>
          <a:p>
            <a:pPr algn="just" eaLnBrk="1" hangingPunct="1">
              <a:lnSpc>
                <a:spcPct val="150000"/>
              </a:lnSpc>
            </a:pPr>
            <a:r>
              <a:rPr lang="it-IT" altLang="it-IT" sz="1600">
                <a:latin typeface="Verdana" panose="020B0604030504040204" pitchFamily="34" charset="0"/>
              </a:rPr>
              <a:t>  </a:t>
            </a:r>
          </a:p>
          <a:p>
            <a:pPr algn="just" eaLnBrk="1" hangingPunct="1">
              <a:lnSpc>
                <a:spcPct val="150000"/>
              </a:lnSpc>
            </a:pPr>
            <a:r>
              <a:rPr lang="it-IT" altLang="it-IT" sz="1600">
                <a:latin typeface="Verdana" panose="020B0604030504040204" pitchFamily="34" charset="0"/>
              </a:rPr>
              <a:t>L'agevolazione si applica dalla data di assunzione fino al compimento di un anno di età del bambino, ovvero per un anno dall'accoglienza del minore adottato o in affidamento. L'assunzione può decorrere anche con anticipo fino ad un mese prima (ovvero, dalla durata maggiore prevista dai CCNL) dell'inizio del congedo.</a:t>
            </a:r>
          </a:p>
          <a:p>
            <a:pPr algn="just" eaLnBrk="1" hangingPunct="1">
              <a:lnSpc>
                <a:spcPct val="150000"/>
              </a:lnSpc>
            </a:pPr>
            <a:endParaRPr lang="it-IT" altLang="it-IT" sz="1600">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Al contratto a termine NON si applicherà la maggiorazione contributiva pari a 1,4%. </a:t>
            </a:r>
          </a:p>
          <a:p>
            <a:pPr algn="just" eaLnBrk="1" hangingPunct="1">
              <a:lnSpc>
                <a:spcPct val="150000"/>
              </a:lnSpc>
            </a:pPr>
            <a:r>
              <a:rPr lang="it-IT" altLang="it-IT" sz="1600">
                <a:latin typeface="Verdana" panose="020B0604030504040204" pitchFamily="34" charset="0"/>
              </a:rPr>
              <a:t> </a:t>
            </a:r>
          </a:p>
        </p:txBody>
      </p:sp>
      <p:sp>
        <p:nvSpPr>
          <p:cNvPr id="30723" name="Rettangolo 1">
            <a:extLst>
              <a:ext uri="{FF2B5EF4-FFF2-40B4-BE49-F238E27FC236}">
                <a16:creationId xmlns:a16="http://schemas.microsoft.com/office/drawing/2014/main" id="{EDC91F41-3B27-4776-BEAC-C15F69344620}"/>
              </a:ext>
            </a:extLst>
          </p:cNvPr>
          <p:cNvSpPr>
            <a:spLocks noChangeArrowheads="1"/>
          </p:cNvSpPr>
          <p:nvPr/>
        </p:nvSpPr>
        <p:spPr bwMode="auto">
          <a:xfrm>
            <a:off x="622300" y="161925"/>
            <a:ext cx="10647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2400" b="1" u="sng">
                <a:solidFill>
                  <a:srgbClr val="579326"/>
                </a:solidFill>
                <a:latin typeface="LesmoreMediumCondensed"/>
                <a:sym typeface="+mn-ea"/>
              </a:rPr>
              <a:t>Assunzioni in sostituzione di maternità (art. 4, Dlgs. n. 151/2001)</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sellaDiTesto 5"/>
          <p:cNvSpPr txBox="1">
            <a:spLocks noChangeArrowheads="1"/>
          </p:cNvSpPr>
          <p:nvPr/>
        </p:nvSpPr>
        <p:spPr bwMode="auto">
          <a:xfrm>
            <a:off x="239713" y="1865313"/>
            <a:ext cx="11709400" cy="262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endParaRPr lang="it-IT" altLang="it-IT" sz="1600" b="1" u="sng" dirty="0">
              <a:latin typeface="Verdana" pitchFamily="34" charset="0"/>
            </a:endParaRPr>
          </a:p>
          <a:p>
            <a:pPr algn="ctr" eaLnBrk="1" hangingPunct="1">
              <a:lnSpc>
                <a:spcPct val="150000"/>
              </a:lnSpc>
            </a:pPr>
            <a:r>
              <a:rPr lang="it-IT" altLang="it-IT" sz="1600" b="1" u="sng" dirty="0">
                <a:latin typeface="Verdana" pitchFamily="34" charset="0"/>
              </a:rPr>
              <a:t>Riferimenti normativi</a:t>
            </a:r>
            <a:endParaRPr lang="it-IT" altLang="it-IT" sz="1600" b="1" dirty="0">
              <a:latin typeface="Verdana" pitchFamily="34" charset="0"/>
            </a:endParaRPr>
          </a:p>
          <a:p>
            <a:pPr algn="just" eaLnBrk="1" hangingPunct="1">
              <a:lnSpc>
                <a:spcPct val="150000"/>
              </a:lnSpc>
            </a:pPr>
            <a:endParaRPr lang="it-IT" altLang="it-IT" sz="1600" dirty="0">
              <a:latin typeface="Verdana" pitchFamily="34" charset="0"/>
              <a:sym typeface="+mn-ea"/>
            </a:endParaRPr>
          </a:p>
          <a:p>
            <a:pPr algn="just" eaLnBrk="1" hangingPunct="1">
              <a:lnSpc>
                <a:spcPct val="150000"/>
              </a:lnSpc>
            </a:pPr>
            <a:r>
              <a:rPr lang="it-IT" altLang="it-IT" sz="1600" dirty="0">
                <a:latin typeface="Verdana" pitchFamily="34" charset="0"/>
                <a:sym typeface="+mn-ea"/>
              </a:rPr>
              <a:t>Art. 1, comma 109, Legge. n. 205/2017</a:t>
            </a:r>
          </a:p>
          <a:p>
            <a:pPr algn="just" eaLnBrk="1" hangingPunct="1">
              <a:lnSpc>
                <a:spcPct val="150000"/>
              </a:lnSpc>
            </a:pPr>
            <a:r>
              <a:rPr lang="it-IT" altLang="it-IT" sz="1600" dirty="0">
                <a:latin typeface="Verdana" pitchFamily="34" charset="0"/>
                <a:sym typeface="+mn-ea"/>
              </a:rPr>
              <a:t>Legge n. 381/1991</a:t>
            </a:r>
          </a:p>
          <a:p>
            <a:pPr algn="just" eaLnBrk="1" hangingPunct="1">
              <a:lnSpc>
                <a:spcPct val="150000"/>
              </a:lnSpc>
            </a:pPr>
            <a:r>
              <a:rPr lang="it-IT" altLang="it-IT" sz="1600" dirty="0">
                <a:latin typeface="Verdana" pitchFamily="34" charset="0"/>
                <a:sym typeface="+mn-ea"/>
              </a:rPr>
              <a:t>Circolare MLPS/ANPAL del 29 agosto 2020, n. 3</a:t>
            </a:r>
          </a:p>
          <a:p>
            <a:pPr algn="just" eaLnBrk="1" hangingPunct="1">
              <a:lnSpc>
                <a:spcPct val="150000"/>
              </a:lnSpc>
            </a:pPr>
            <a:endParaRPr lang="it-IT" altLang="it-IT" sz="1600" dirty="0">
              <a:latin typeface="Verdana" pitchFamily="34" charset="0"/>
            </a:endParaRPr>
          </a:p>
        </p:txBody>
      </p:sp>
      <p:sp>
        <p:nvSpPr>
          <p:cNvPr id="5123"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dirty="0">
                <a:solidFill>
                  <a:srgbClr val="579326"/>
                </a:solidFill>
                <a:latin typeface="LesmoreMediumCondensed"/>
              </a:rPr>
              <a:t>Assunzione di soggetti in protezione internazionale</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asellaDiTesto 5"/>
          <p:cNvSpPr txBox="1">
            <a:spLocks noChangeArrowheads="1"/>
          </p:cNvSpPr>
          <p:nvPr/>
        </p:nvSpPr>
        <p:spPr bwMode="auto">
          <a:xfrm>
            <a:off x="239713" y="1849438"/>
            <a:ext cx="11709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a:latin typeface="Verdana" pitchFamily="34" charset="0"/>
              </a:rPr>
              <a:t>Alle cooperative sociali ex lege n. 381/1991, con riferimento ad assunzioni avvenute nell’anno 2018 con contratto a tempo indeterminato, di persone a cui sia stata riconosciuta protezione internazionale a decorrere dal 01 gennaio 2016, è erogato per un periodo massimo di 36 mesi un contributo, entro il limite di spesa annua di € 500.000, a riduzione o sgravio delle aliquote contributive dovute ai suddetti lavoratori.</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b="1">
                <a:latin typeface="Verdana" pitchFamily="34" charset="0"/>
              </a:rPr>
              <a:t>I criteri di assegnazione di tale contributo dovevano essere stabiliti entro il 01 marzo 2018 (termine ordinatorio.... ) da un decreto del Ministero del lavoro di concerto con il Ministero degli Interni</a:t>
            </a:r>
            <a:r>
              <a:rPr lang="it-IT" altLang="it-IT" sz="1600">
                <a:latin typeface="Verdana" pitchFamily="34" charset="0"/>
              </a:rPr>
              <a:t>.</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a:latin typeface="Verdana" pitchFamily="34" charset="0"/>
              </a:rPr>
              <a:t> . </a:t>
            </a:r>
          </a:p>
        </p:txBody>
      </p:sp>
      <p:sp>
        <p:nvSpPr>
          <p:cNvPr id="6147"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a:solidFill>
                  <a:srgbClr val="579326"/>
                </a:solidFill>
                <a:latin typeface="LesmoreMediumCondensed"/>
                <a:sym typeface="+mn-ea"/>
              </a:rPr>
              <a:t>Assunzione di soggetti in protezione internazionale</a:t>
            </a:r>
            <a:endParaRPr lang="it-IT" altLang="it-IT" sz="4400" b="1" u="sng">
              <a:solidFill>
                <a:srgbClr val="579326"/>
              </a:solidFill>
              <a:latin typeface="LesmoreMediumCondensed"/>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5"/>
          <p:cNvSpPr txBox="1">
            <a:spLocks noChangeArrowheads="1"/>
          </p:cNvSpPr>
          <p:nvPr/>
        </p:nvSpPr>
        <p:spPr bwMode="auto">
          <a:xfrm>
            <a:off x="239713" y="1865313"/>
            <a:ext cx="11709400" cy="2997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endParaRPr lang="it-IT" altLang="it-IT" sz="1600" b="1" u="sng" dirty="0">
              <a:latin typeface="Verdana" pitchFamily="34" charset="0"/>
            </a:endParaRPr>
          </a:p>
          <a:p>
            <a:pPr algn="ctr" eaLnBrk="1" hangingPunct="1">
              <a:lnSpc>
                <a:spcPct val="150000"/>
              </a:lnSpc>
            </a:pPr>
            <a:r>
              <a:rPr lang="it-IT" altLang="it-IT" sz="1600" b="1" u="sng" dirty="0">
                <a:latin typeface="Verdana" pitchFamily="34" charset="0"/>
              </a:rPr>
              <a:t>Riferimenti normativi</a:t>
            </a:r>
            <a:endParaRPr lang="it-IT" altLang="it-IT" sz="1600" b="1" dirty="0">
              <a:latin typeface="Verdana" pitchFamily="34" charset="0"/>
            </a:endParaRPr>
          </a:p>
          <a:p>
            <a:pPr algn="just" eaLnBrk="1" hangingPunct="1">
              <a:lnSpc>
                <a:spcPct val="150000"/>
              </a:lnSpc>
            </a:pPr>
            <a:endParaRPr lang="it-IT" altLang="it-IT" sz="1600" dirty="0">
              <a:latin typeface="Verdana" pitchFamily="34" charset="0"/>
              <a:sym typeface="+mn-ea"/>
            </a:endParaRPr>
          </a:p>
          <a:p>
            <a:pPr algn="just" eaLnBrk="1" hangingPunct="1">
              <a:lnSpc>
                <a:spcPct val="150000"/>
              </a:lnSpc>
            </a:pPr>
            <a:r>
              <a:rPr lang="it-IT" altLang="it-IT" sz="1600" dirty="0">
                <a:latin typeface="Verdana" pitchFamily="34" charset="0"/>
                <a:sym typeface="+mn-ea"/>
              </a:rPr>
              <a:t>Art. 1, comma 220, Legge. n. 205/2017</a:t>
            </a:r>
          </a:p>
          <a:p>
            <a:pPr algn="just" eaLnBrk="1" hangingPunct="1">
              <a:lnSpc>
                <a:spcPct val="150000"/>
              </a:lnSpc>
            </a:pPr>
            <a:r>
              <a:rPr lang="it-IT" altLang="it-IT" sz="1600" dirty="0">
                <a:latin typeface="Verdana" pitchFamily="34" charset="0"/>
                <a:sym typeface="+mn-ea"/>
              </a:rPr>
              <a:t>Legge n. 381/1991</a:t>
            </a:r>
          </a:p>
          <a:p>
            <a:pPr algn="just" eaLnBrk="1" hangingPunct="1">
              <a:lnSpc>
                <a:spcPct val="150000"/>
              </a:lnSpc>
            </a:pPr>
            <a:r>
              <a:rPr lang="it-IT" altLang="it-IT" sz="1600" dirty="0">
                <a:latin typeface="Verdana" pitchFamily="34" charset="0"/>
                <a:sym typeface="+mn-ea"/>
              </a:rPr>
              <a:t>Decreto MLPS 11 maggio 2018 (Gazzetta Ufficiale del 27 giugno 2018, n. 147)</a:t>
            </a:r>
          </a:p>
          <a:p>
            <a:pPr algn="just" eaLnBrk="1" hangingPunct="1">
              <a:lnSpc>
                <a:spcPct val="150000"/>
              </a:lnSpc>
            </a:pPr>
            <a:r>
              <a:rPr lang="it-IT" altLang="it-IT" sz="1600" dirty="0">
                <a:latin typeface="Verdana" pitchFamily="34" charset="0"/>
                <a:sym typeface="+mn-ea"/>
              </a:rPr>
              <a:t>Circolare INPS 15 aprile 2020, n. 53 </a:t>
            </a:r>
          </a:p>
          <a:p>
            <a:pPr algn="just" eaLnBrk="1" hangingPunct="1">
              <a:lnSpc>
                <a:spcPct val="150000"/>
              </a:lnSpc>
            </a:pPr>
            <a:endParaRPr lang="it-IT" altLang="it-IT" sz="1600" dirty="0">
              <a:latin typeface="Verdana" pitchFamily="34" charset="0"/>
            </a:endParaRPr>
          </a:p>
        </p:txBody>
      </p:sp>
      <p:sp>
        <p:nvSpPr>
          <p:cNvPr id="7171"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dirty="0">
                <a:solidFill>
                  <a:srgbClr val="579326"/>
                </a:solidFill>
                <a:latin typeface="LesmoreMediumCondensed"/>
              </a:rPr>
              <a:t>Assunzione di donne</a:t>
            </a:r>
          </a:p>
          <a:p>
            <a:pPr algn="ctr"/>
            <a:r>
              <a:rPr lang="it-IT" altLang="it-IT" sz="4400" b="1" u="sng" dirty="0">
                <a:solidFill>
                  <a:srgbClr val="579326"/>
                </a:solidFill>
                <a:latin typeface="LesmoreMediumCondensed"/>
              </a:rPr>
              <a:t>vittime di violenza di genere</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5"/>
          <p:cNvSpPr txBox="1">
            <a:spLocks noChangeArrowheads="1"/>
          </p:cNvSpPr>
          <p:nvPr/>
        </p:nvSpPr>
        <p:spPr bwMode="auto">
          <a:xfrm>
            <a:off x="239713" y="1849438"/>
            <a:ext cx="11709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a:latin typeface="Verdana" pitchFamily="34" charset="0"/>
              </a:rPr>
              <a:t>Con riferimento alle nuove assunzioni con contratto di lavoro a tempo indeterminato - effettuate dalle cooperative sociali ex lege n. 381/1991, nell'anno 2018 - di donne vittime di violenza di genere, debitamente  certificati  dai  servizi sociali del comune di residenza o dai centri anti-violenza o dalle case rifugio, è attribuito, per un periodo massimo di trentasei mesi, un contributo entro il limite di spesa di € 1.000.000 per ciascuno degli anni 2018, 2019 e 2020 a titolo di sgravio delle aliquote per l'assicurazione obbligatoria previdenziale e assistenziale dovute relativamente alle suddette lavoratrici assunte.</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b="1">
                <a:latin typeface="Verdana" pitchFamily="34" charset="0"/>
              </a:rPr>
              <a:t>I criteri di assegnazione di tale contributo dovevano essere stabiliti da un decreto del Ministero del lavoro di concerto con il Ministero degli Interni</a:t>
            </a:r>
            <a:r>
              <a:rPr lang="it-IT" altLang="it-IT" sz="1600">
                <a:latin typeface="Verdana" pitchFamily="34" charset="0"/>
              </a:rPr>
              <a:t>.</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a:latin typeface="Verdana" pitchFamily="34" charset="0"/>
              </a:rPr>
              <a:t> . </a:t>
            </a:r>
          </a:p>
        </p:txBody>
      </p:sp>
      <p:sp>
        <p:nvSpPr>
          <p:cNvPr id="8195" name="Rettangolo 1"/>
          <p:cNvSpPr>
            <a:spLocks noChangeArrowheads="1"/>
          </p:cNvSpPr>
          <p:nvPr/>
        </p:nvSpPr>
        <p:spPr bwMode="auto">
          <a:xfrm>
            <a:off x="711200" y="280988"/>
            <a:ext cx="10558463"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a:solidFill>
                  <a:srgbClr val="579326"/>
                </a:solidFill>
                <a:latin typeface="LesmoreMediumCondensed"/>
                <a:sym typeface="+mn-ea"/>
              </a:rPr>
              <a:t>Assunzione di donne</a:t>
            </a:r>
          </a:p>
          <a:p>
            <a:pPr algn="ctr"/>
            <a:r>
              <a:rPr lang="it-IT" altLang="it-IT" sz="4400" b="1" u="sng">
                <a:solidFill>
                  <a:srgbClr val="579326"/>
                </a:solidFill>
                <a:latin typeface="LesmoreMediumCondensed"/>
                <a:sym typeface="+mn-ea"/>
              </a:rPr>
              <a:t>vittime di violenza di genere</a:t>
            </a:r>
          </a:p>
          <a:p>
            <a:pPr algn="ctr"/>
            <a:endParaRPr lang="it-IT" altLang="it-IT" sz="4400" b="1" u="sng">
              <a:solidFill>
                <a:srgbClr val="579326"/>
              </a:solidFill>
              <a:latin typeface="LesmoreMediumCondensed"/>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5"/>
          <p:cNvSpPr txBox="1">
            <a:spLocks noChangeArrowheads="1"/>
          </p:cNvSpPr>
          <p:nvPr/>
        </p:nvSpPr>
        <p:spPr bwMode="auto">
          <a:xfrm>
            <a:off x="239713" y="1849438"/>
            <a:ext cx="117094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b="1" u="sng">
                <a:latin typeface="Verdana" pitchFamily="34" charset="0"/>
              </a:rPr>
              <a:t>Decreto MLPS 11 maggio 2018 (GU  del 27 giugno 2018, n. 147)</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a:latin typeface="Verdana" pitchFamily="34" charset="0"/>
              </a:rPr>
              <a:t>L'esonero dal versamento dei contributi previdenziali è riconosciuto nel limite massimo di importo pari ad € 350 su base mensile, con esclusione dei premi e contributi all'INAIL. Resta ferma l'aliquota di computo delle prestazioni pensionistiche.</a:t>
            </a:r>
          </a:p>
          <a:p>
            <a:pPr algn="just" eaLnBrk="1" hangingPunct="1">
              <a:lnSpc>
                <a:spcPct val="150000"/>
              </a:lnSpc>
            </a:pPr>
            <a:r>
              <a:rPr lang="it-IT" altLang="it-IT" sz="1600">
                <a:latin typeface="Verdana" pitchFamily="34" charset="0"/>
              </a:rPr>
              <a:t>Tale agevolazione è concessa per ciascuno degli anni 2018, 2019 e 2020.</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a:latin typeface="Verdana" pitchFamily="34" charset="0"/>
              </a:rPr>
              <a:t> . </a:t>
            </a:r>
          </a:p>
        </p:txBody>
      </p:sp>
      <p:sp>
        <p:nvSpPr>
          <p:cNvPr id="9219"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a:solidFill>
                  <a:srgbClr val="579326"/>
                </a:solidFill>
                <a:latin typeface="LesmoreMediumCondensed"/>
                <a:sym typeface="+mn-ea"/>
              </a:rPr>
              <a:t>Assunzione di donne</a:t>
            </a:r>
          </a:p>
          <a:p>
            <a:pPr algn="ctr"/>
            <a:r>
              <a:rPr lang="it-IT" altLang="it-IT" sz="4400" b="1" u="sng">
                <a:solidFill>
                  <a:srgbClr val="579326"/>
                </a:solidFill>
                <a:latin typeface="LesmoreMediumCondensed"/>
                <a:sym typeface="+mn-ea"/>
              </a:rPr>
              <a:t>vittime di violenza di genere</a:t>
            </a:r>
            <a:endParaRPr lang="it-IT" altLang="it-IT" sz="4400" b="1" u="sng">
              <a:solidFill>
                <a:srgbClr val="579326"/>
              </a:solidFill>
              <a:latin typeface="LesmoreMediumCondensed"/>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5"/>
          <p:cNvSpPr txBox="1">
            <a:spLocks noChangeArrowheads="1"/>
          </p:cNvSpPr>
          <p:nvPr/>
        </p:nvSpPr>
        <p:spPr bwMode="auto">
          <a:xfrm>
            <a:off x="239713" y="1849438"/>
            <a:ext cx="11709400" cy="3735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b="1" u="sng" dirty="0">
                <a:latin typeface="Verdana" pitchFamily="34" charset="0"/>
              </a:rPr>
              <a:t>Decreto MLPS 11 maggio 2018 (GU  del 27 giugno 2018, n. 147)</a:t>
            </a: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dirty="0">
                <a:latin typeface="Verdana" pitchFamily="34" charset="0"/>
              </a:rPr>
              <a:t>Al fine dell'ammissione al beneficio, in relazione ad ogni assunzione operata sulla base delle agevolazioni previste, le cooperative sociali devono produrre la certificazione del percorso di protezione rilasciata dai servizi sociali del comune di residenza o dai centri anti-violenza o dalle case-rifugio.</a:t>
            </a:r>
          </a:p>
          <a:p>
            <a:pPr algn="just" eaLnBrk="1" hangingPunct="1">
              <a:lnSpc>
                <a:spcPct val="150000"/>
              </a:lnSpc>
            </a:pPr>
            <a:r>
              <a:rPr lang="it-IT" altLang="it-IT" sz="1600" dirty="0">
                <a:latin typeface="Verdana" pitchFamily="34" charset="0"/>
              </a:rPr>
              <a:t>Le agevolazioni contributive sono riconosciute dall'INPS in base all'ordine cronologico di presentazione delle domande da parte delle cooperative sociali.</a:t>
            </a:r>
          </a:p>
          <a:p>
            <a:pPr algn="just" eaLnBrk="1" hangingPunct="1">
              <a:lnSpc>
                <a:spcPct val="150000"/>
              </a:lnSpc>
            </a:pPr>
            <a:r>
              <a:rPr lang="it-IT" altLang="it-IT" sz="1600" dirty="0">
                <a:latin typeface="Verdana" pitchFamily="34" charset="0"/>
              </a:rPr>
              <a:t>Il rimborso all'INPS degli oneri derivanti dall'esonero contributivo in argomento è effettuato sulla base di apposita rendicontazione.</a:t>
            </a:r>
          </a:p>
          <a:p>
            <a:pPr algn="just" eaLnBrk="1" hangingPunct="1">
              <a:lnSpc>
                <a:spcPct val="150000"/>
              </a:lnSpc>
            </a:pPr>
            <a:endParaRPr lang="it-IT" altLang="it-IT" sz="1600" dirty="0">
              <a:latin typeface="Verdana" pitchFamily="34" charset="0"/>
            </a:endParaRPr>
          </a:p>
        </p:txBody>
      </p:sp>
      <p:sp>
        <p:nvSpPr>
          <p:cNvPr id="10243"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dirty="0">
                <a:solidFill>
                  <a:srgbClr val="579326"/>
                </a:solidFill>
                <a:latin typeface="LesmoreMediumCondensed"/>
                <a:sym typeface="+mn-ea"/>
              </a:rPr>
              <a:t>Assunzione di donne</a:t>
            </a:r>
          </a:p>
          <a:p>
            <a:pPr algn="ctr"/>
            <a:r>
              <a:rPr lang="it-IT" altLang="it-IT" sz="4400" b="1" u="sng" dirty="0">
                <a:solidFill>
                  <a:srgbClr val="579326"/>
                </a:solidFill>
                <a:latin typeface="LesmoreMediumCondensed"/>
                <a:sym typeface="+mn-ea"/>
              </a:rPr>
              <a:t>vittime di violenza di genere</a:t>
            </a:r>
            <a:endParaRPr lang="it-IT" altLang="it-IT" sz="4400" b="1" u="sng" dirty="0">
              <a:solidFill>
                <a:srgbClr val="579326"/>
              </a:solidFill>
              <a:latin typeface="LesmoreMediumCondensed"/>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5"/>
          <p:cNvSpPr txBox="1">
            <a:spLocks noChangeArrowheads="1"/>
          </p:cNvSpPr>
          <p:nvPr/>
        </p:nvSpPr>
        <p:spPr bwMode="auto">
          <a:xfrm>
            <a:off x="239713" y="1849438"/>
            <a:ext cx="11709400" cy="447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b="1" u="sng" dirty="0">
                <a:latin typeface="Verdana" pitchFamily="34" charset="0"/>
              </a:rPr>
              <a:t>Circolare INPS 15 aprile 2020, n. 53</a:t>
            </a:r>
          </a:p>
          <a:p>
            <a:pPr algn="just" eaLnBrk="1" hangingPunct="1">
              <a:lnSpc>
                <a:spcPct val="150000"/>
              </a:lnSpc>
            </a:pPr>
            <a:r>
              <a:rPr lang="it-IT" altLang="it-IT" sz="1600" dirty="0">
                <a:latin typeface="Verdana" pitchFamily="34" charset="0"/>
              </a:rPr>
              <a:t>L’incentivo – che può essere riconosciuto per le nuove assunzioni a tempo indeterminato effettuate tra il 1° gennaio 2018 ed il 31 dicembre 2018 -  è pari alla contribuzione previdenziale a carico del datore di lavoro, con esclusione dei premi e contributi dovuti all’INAIL, per un importo massimo di € 350 mensili. Per rapporti di lavoro instaurati ovvero risolti nel corso del mese, detta soglia va riproporzionata assumendo a riferimento la misura di € 11,29 (equivalente all’importo massimo di € 350 suddiviso per 31 giorni) per ogni giorno di fruizione dell’agevolazione contributiva.</a:t>
            </a: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dirty="0">
                <a:latin typeface="Verdana" pitchFamily="34" charset="0"/>
              </a:rPr>
              <a:t>Il diritto alla fruizione dell’incentivo è subordinato alle seguenti condizioni:</a:t>
            </a:r>
          </a:p>
          <a:p>
            <a:pPr marL="285750" indent="-285750" algn="just" eaLnBrk="1" hangingPunct="1">
              <a:lnSpc>
                <a:spcPct val="150000"/>
              </a:lnSpc>
              <a:buFont typeface="Arial" panose="020B0604020202020204" pitchFamily="34" charset="0"/>
              <a:buChar char="•"/>
            </a:pPr>
            <a:r>
              <a:rPr lang="it-IT" altLang="it-IT" sz="1600" dirty="0">
                <a:latin typeface="Verdana" pitchFamily="34" charset="0"/>
              </a:rPr>
              <a:t>rispetto delle condizioni, ex art. 1, commi 1175, legge n. 296/2006;</a:t>
            </a:r>
          </a:p>
          <a:p>
            <a:pPr marL="285750" indent="-285750" algn="just" eaLnBrk="1" hangingPunct="1">
              <a:lnSpc>
                <a:spcPct val="150000"/>
              </a:lnSpc>
              <a:buFont typeface="Arial" panose="020B0604020202020204" pitchFamily="34" charset="0"/>
              <a:buChar char="•"/>
            </a:pPr>
            <a:r>
              <a:rPr lang="it-IT" altLang="it-IT" sz="1600" dirty="0">
                <a:latin typeface="Verdana" pitchFamily="34" charset="0"/>
              </a:rPr>
              <a:t>applicazione dei principi generali in materia di incentivi all’occupazione stabiliti, ex art. 31, Dlgs. n. 150/2015.</a:t>
            </a:r>
          </a:p>
        </p:txBody>
      </p:sp>
      <p:sp>
        <p:nvSpPr>
          <p:cNvPr id="10243" name="Rettangolo 1"/>
          <p:cNvSpPr>
            <a:spLocks noChangeArrowheads="1"/>
          </p:cNvSpPr>
          <p:nvPr/>
        </p:nvSpPr>
        <p:spPr bwMode="auto">
          <a:xfrm>
            <a:off x="711200" y="280988"/>
            <a:ext cx="10558463"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dirty="0">
                <a:solidFill>
                  <a:srgbClr val="579326"/>
                </a:solidFill>
                <a:latin typeface="LesmoreMediumCondensed"/>
                <a:sym typeface="+mn-ea"/>
              </a:rPr>
              <a:t>Assunzione di donne</a:t>
            </a:r>
          </a:p>
          <a:p>
            <a:pPr algn="ctr"/>
            <a:r>
              <a:rPr lang="it-IT" altLang="it-IT" sz="4400" b="1" u="sng" dirty="0">
                <a:solidFill>
                  <a:srgbClr val="579326"/>
                </a:solidFill>
                <a:latin typeface="LesmoreMediumCondensed"/>
                <a:sym typeface="+mn-ea"/>
              </a:rPr>
              <a:t>vittime di violenza di genere</a:t>
            </a:r>
            <a:endParaRPr lang="it-IT" altLang="it-IT" sz="4400" b="1" u="sng" dirty="0">
              <a:solidFill>
                <a:srgbClr val="579326"/>
              </a:solidFill>
              <a:latin typeface="LesmoreMediumCondensed"/>
            </a:endParaRPr>
          </a:p>
        </p:txBody>
      </p:sp>
    </p:spTree>
    <p:extLst>
      <p:ext uri="{BB962C8B-B14F-4D97-AF65-F5344CB8AC3E}">
        <p14:creationId xmlns:p14="http://schemas.microsoft.com/office/powerpoint/2010/main" val="7299438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a:extLst>
              <a:ext uri="{FF2B5EF4-FFF2-40B4-BE49-F238E27FC236}">
                <a16:creationId xmlns:a16="http://schemas.microsoft.com/office/drawing/2014/main" id="{C5AC13D4-C14D-431B-914B-89E8194BF012}"/>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5538" name="Segnaposto contenuto 2">
            <a:extLst>
              <a:ext uri="{FF2B5EF4-FFF2-40B4-BE49-F238E27FC236}">
                <a16:creationId xmlns:a16="http://schemas.microsoft.com/office/drawing/2014/main" id="{7EE03BA5-3FDE-48F9-ADE6-379F4FBAB7FC}"/>
              </a:ext>
            </a:extLst>
          </p:cNvPr>
          <p:cNvSpPr>
            <a:spLocks noGrp="1"/>
          </p:cNvSpPr>
          <p:nvPr>
            <p:ph idx="4294967295"/>
          </p:nvPr>
        </p:nvSpPr>
        <p:spPr>
          <a:xfrm>
            <a:off x="723900" y="868363"/>
            <a:ext cx="11261725" cy="5656262"/>
          </a:xfrm>
        </p:spPr>
        <p:txBody>
          <a:bodyPr rtlCol="0">
            <a:normAutofit/>
          </a:bodyPr>
          <a:lstStyle/>
          <a:p>
            <a:pPr marL="609600" indent="-609600" algn="ctr" fontAlgn="auto">
              <a:spcAft>
                <a:spcPts val="0"/>
              </a:spcAft>
              <a:buFont typeface="Arial" panose="020B0604020202020204" pitchFamily="34" charset="0"/>
              <a:buNone/>
              <a:defRPr/>
            </a:pPr>
            <a:r>
              <a:rPr lang="it-IT" b="1" u="sng" dirty="0"/>
              <a:t>I riferimenti normativi</a:t>
            </a:r>
          </a:p>
          <a:p>
            <a:pPr algn="just">
              <a:defRPr/>
            </a:pPr>
            <a:r>
              <a:rPr lang="it-IT" sz="2400" dirty="0">
                <a:latin typeface="Arial" panose="020B0604020202020204" pitchFamily="34" charset="0"/>
              </a:rPr>
              <a:t> Art. 1, comma 186, legge n. 232/2016 (di modifica dell’art. 1, commi 182 e </a:t>
            </a:r>
            <a:r>
              <a:rPr lang="it-IT" sz="2400" dirty="0" err="1">
                <a:latin typeface="Arial" panose="020B0604020202020204" pitchFamily="34" charset="0"/>
              </a:rPr>
              <a:t>s.s.</a:t>
            </a:r>
            <a:r>
              <a:rPr lang="it-IT" sz="2400" dirty="0">
                <a:latin typeface="Arial" panose="020B0604020202020204" pitchFamily="34" charset="0"/>
              </a:rPr>
              <a:t>, legge n. 208/2015)</a:t>
            </a:r>
          </a:p>
          <a:p>
            <a:pPr algn="just" fontAlgn="auto">
              <a:spcAft>
                <a:spcPts val="0"/>
              </a:spcAft>
              <a:buFont typeface="Arial" panose="020B0604020202020204"/>
              <a:buChar char="•"/>
              <a:defRPr/>
            </a:pPr>
            <a:r>
              <a:rPr lang="it-IT" sz="2400" dirty="0">
                <a:latin typeface="Arial" panose="020B0604020202020204" pitchFamily="34" charset="0"/>
              </a:rPr>
              <a:t>Decreto interministeriale MLPS/MEF 25 marzo 2016</a:t>
            </a:r>
          </a:p>
          <a:p>
            <a:pPr algn="just" fontAlgn="auto">
              <a:spcAft>
                <a:spcPts val="0"/>
              </a:spcAft>
              <a:buFont typeface="Arial" panose="020B0604020202020204"/>
              <a:buChar char="•"/>
              <a:defRPr/>
            </a:pPr>
            <a:r>
              <a:rPr lang="it-IT" sz="2400" dirty="0">
                <a:latin typeface="Arial" panose="020B0604020202020204" pitchFamily="34" charset="0"/>
              </a:rPr>
              <a:t>Circolare Agenzia delle Entrate 15 giugno 2016, n. 28/E</a:t>
            </a:r>
          </a:p>
          <a:p>
            <a:pPr algn="just" fontAlgn="auto">
              <a:spcAft>
                <a:spcPts val="0"/>
              </a:spcAft>
              <a:buFont typeface="Arial" panose="020B0604020202020204"/>
              <a:buChar char="•"/>
              <a:defRPr/>
            </a:pPr>
            <a:r>
              <a:rPr lang="it-IT" sz="2400" dirty="0">
                <a:latin typeface="Arial" panose="020B0604020202020204" pitchFamily="34" charset="0"/>
              </a:rPr>
              <a:t>Art. 55, decreto legge n. 50/2017 (convertito, con modificazioni, nella legge n. 96/2017)</a:t>
            </a:r>
          </a:p>
          <a:p>
            <a:pPr algn="just" fontAlgn="auto">
              <a:spcAft>
                <a:spcPts val="0"/>
              </a:spcAft>
              <a:buFont typeface="Arial" panose="020B0604020202020204"/>
              <a:buChar char="•"/>
              <a:defRPr/>
            </a:pPr>
            <a:r>
              <a:rPr lang="it-IT" sz="2400" dirty="0">
                <a:latin typeface="Arial" panose="020B0604020202020204" pitchFamily="34" charset="0"/>
                <a:sym typeface="+mn-ea"/>
              </a:rPr>
              <a:t>Circolare Agenzia delle Entrate 29 marzo 2018, n. 5/E</a:t>
            </a:r>
          </a:p>
          <a:p>
            <a:pPr algn="just" fontAlgn="auto">
              <a:spcAft>
                <a:spcPts val="0"/>
              </a:spcAft>
              <a:buFont typeface="Arial" panose="020B0604020202020204"/>
              <a:buChar char="•"/>
              <a:defRPr/>
            </a:pPr>
            <a:r>
              <a:rPr lang="it-IT" sz="2400" dirty="0">
                <a:latin typeface="Arial" panose="020B0604020202020204" pitchFamily="34" charset="0"/>
                <a:sym typeface="+mn-ea"/>
              </a:rPr>
              <a:t>Risoluzione Agenzia delle Entrate 19 ottobre 2019, n. 78/E</a:t>
            </a:r>
          </a:p>
          <a:p>
            <a:pPr algn="just" fontAlgn="auto">
              <a:spcAft>
                <a:spcPts val="0"/>
              </a:spcAft>
              <a:buFont typeface="Arial" panose="020B0604020202020204"/>
              <a:buChar char="•"/>
              <a:defRPr/>
            </a:pPr>
            <a:r>
              <a:rPr lang="it-IT" sz="2400" dirty="0">
                <a:latin typeface="Arial" panose="020B0604020202020204" pitchFamily="34" charset="0"/>
                <a:sym typeface="+mn-ea"/>
              </a:rPr>
              <a:t>Risoluzione Agenzia delle Entrate 26 giugno 2020, n. 36/E</a:t>
            </a:r>
          </a:p>
          <a:p>
            <a:pPr algn="just" fontAlgn="auto">
              <a:spcAft>
                <a:spcPts val="0"/>
              </a:spcAft>
              <a:buFont typeface="Arial" panose="020B0604020202020204"/>
              <a:buChar char="•"/>
              <a:defRPr/>
            </a:pPr>
            <a:r>
              <a:rPr lang="it-IT" sz="2400" dirty="0">
                <a:latin typeface="Arial" panose="020B0604020202020204" pitchFamily="34" charset="0"/>
                <a:sym typeface="+mn-ea"/>
              </a:rPr>
              <a:t>Risposta ad Interpello dell’Agenzia delle Entrate del 17 novembre 2020, n. 550</a:t>
            </a:r>
          </a:p>
          <a:p>
            <a:pPr algn="just" fontAlgn="auto">
              <a:spcAft>
                <a:spcPts val="0"/>
              </a:spcAft>
              <a:buFont typeface="Arial" panose="020B0604020202020204"/>
              <a:buChar char="•"/>
              <a:defRPr/>
            </a:pPr>
            <a:r>
              <a:rPr lang="it-IT" sz="2400" dirty="0">
                <a:latin typeface="Arial" panose="020B0604020202020204" pitchFamily="34" charset="0"/>
              </a:rPr>
              <a:t>Risposta ad Interpello AE del 16 marzo 2021, n. </a:t>
            </a:r>
            <a:r>
              <a:rPr lang="it-IT" sz="2400">
                <a:latin typeface="Arial" panose="020B0604020202020204" pitchFamily="34" charset="0"/>
              </a:rPr>
              <a:t>176</a:t>
            </a:r>
          </a:p>
          <a:p>
            <a:pPr algn="just" fontAlgn="auto">
              <a:spcAft>
                <a:spcPts val="0"/>
              </a:spcAft>
              <a:buFont typeface="Arial" panose="020B0604020202020204"/>
              <a:buChar char="•"/>
              <a:defRPr/>
            </a:pPr>
            <a:endParaRPr lang="it-IT" sz="2400" dirty="0">
              <a:latin typeface="Arial" panose="020B0604020202020204" pitchFamily="34" charset="0"/>
            </a:endParaRPr>
          </a:p>
          <a:p>
            <a:pPr marL="0" indent="0" algn="just" fontAlgn="auto">
              <a:spcAft>
                <a:spcPts val="0"/>
              </a:spcAft>
              <a:buFont typeface="Arial" panose="020B0604020202020204" pitchFamily="34" charset="0"/>
              <a:buNone/>
              <a:defRPr/>
            </a:pPr>
            <a:endParaRPr lang="it-IT" sz="2400" dirty="0">
              <a:latin typeface="Arial" panose="020B0604020202020204" pitchFamily="34" charset="0"/>
            </a:endParaRPr>
          </a:p>
          <a:p>
            <a:pPr marL="609600" indent="-609600" algn="just" fontAlgn="auto">
              <a:spcAft>
                <a:spcPts val="0"/>
              </a:spcAft>
              <a:buFont typeface="Arial" panose="020B0604020202020204" pitchFamily="34" charset="0"/>
              <a:buAutoNum type="arabicPeriod"/>
              <a:defRPr/>
            </a:pPr>
            <a:endParaRPr lang="it-IT" sz="2400" dirty="0">
              <a:latin typeface="Arial" panose="020B0604020202020204" pitchFamily="34" charset="0"/>
            </a:endParaRPr>
          </a:p>
        </p:txBody>
      </p:sp>
      <p:sp>
        <p:nvSpPr>
          <p:cNvPr id="34820" name="Segnaposto numero diapositiva 4">
            <a:extLst>
              <a:ext uri="{FF2B5EF4-FFF2-40B4-BE49-F238E27FC236}">
                <a16:creationId xmlns:a16="http://schemas.microsoft.com/office/drawing/2014/main" id="{8C08D85F-DA8B-4D90-86E1-1A3DA3F2F9E9}"/>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A1EDB3F-0F9E-43DB-861C-0444FBAB29C8}" type="slidenum">
              <a:rPr lang="it-IT" altLang="it-IT" sz="1200">
                <a:solidFill>
                  <a:srgbClr val="FFFFFF"/>
                </a:solidFill>
              </a:rPr>
              <a:pPr algn="r" eaLnBrk="1" hangingPunct="1"/>
              <a:t>27</a:t>
            </a:fld>
            <a:endParaRPr lang="it-IT" altLang="it-IT" sz="12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a:extLst>
              <a:ext uri="{FF2B5EF4-FFF2-40B4-BE49-F238E27FC236}">
                <a16:creationId xmlns:a16="http://schemas.microsoft.com/office/drawing/2014/main" id="{F80C2765-011E-474E-9ACB-F9DBF07B507B}"/>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35843" name="Segnaposto contenuto 2">
            <a:extLst>
              <a:ext uri="{FF2B5EF4-FFF2-40B4-BE49-F238E27FC236}">
                <a16:creationId xmlns:a16="http://schemas.microsoft.com/office/drawing/2014/main" id="{1F6507FA-950A-4E09-B4D9-5BB781A79015}"/>
              </a:ext>
            </a:extLst>
          </p:cNvPr>
          <p:cNvSpPr>
            <a:spLocks noGrp="1"/>
          </p:cNvSpPr>
          <p:nvPr>
            <p:ph idx="4294967295"/>
          </p:nvPr>
        </p:nvSpPr>
        <p:spPr>
          <a:xfrm>
            <a:off x="723900" y="868363"/>
            <a:ext cx="11261725" cy="5257800"/>
          </a:xfrm>
        </p:spPr>
        <p:txBody>
          <a:bodyPr/>
          <a:lstStyle/>
          <a:p>
            <a:pPr algn="ctr">
              <a:buFont typeface="Arial" panose="020B0604020202020204" pitchFamily="34" charset="0"/>
              <a:buNone/>
            </a:pPr>
            <a:r>
              <a:rPr lang="it-IT" altLang="it-IT" b="1" u="sng"/>
              <a:t> </a:t>
            </a:r>
          </a:p>
          <a:p>
            <a:pPr algn="just"/>
            <a:r>
              <a:rPr lang="it-IT" altLang="it-IT" sz="2400" u="sng">
                <a:latin typeface="Verdana" panose="020B0604030504040204" pitchFamily="34" charset="0"/>
              </a:rPr>
              <a:t>Somme interessate</a:t>
            </a:r>
            <a:r>
              <a:rPr lang="it-IT" altLang="it-IT" sz="2400">
                <a:latin typeface="Verdana" panose="020B0604030504040204" pitchFamily="34" charset="0"/>
              </a:rPr>
              <a:t>: sono interessati i premi di risultato di ammontare variabile, la cui corresponsione sia legata ad incrementi di produttività, redditività, qualità, efficienza ed innovazione, misurabili e verificabili sulla base di criteri definiti dal Decreto Interministeriale MLPS/MEF del 25 marzo 2016, nonché le somme erogate sottoforma di partecipazione agli utili dell’impresa.</a:t>
            </a:r>
          </a:p>
          <a:p>
            <a:pPr algn="just">
              <a:buFont typeface="Arial" panose="020B0604020202020204" pitchFamily="34" charset="0"/>
              <a:buNone/>
            </a:pPr>
            <a:r>
              <a:rPr lang="it-IT" altLang="it-IT" sz="2400">
                <a:latin typeface="Arial" panose="020B0604020202020204" pitchFamily="34" charset="0"/>
              </a:rPr>
              <a:t>	 </a:t>
            </a:r>
          </a:p>
          <a:p>
            <a:endParaRPr lang="it-IT" altLang="it-IT" sz="2400">
              <a:latin typeface="Arial" panose="020B0604020202020204" pitchFamily="34" charset="0"/>
            </a:endParaRPr>
          </a:p>
        </p:txBody>
      </p:sp>
      <p:sp>
        <p:nvSpPr>
          <p:cNvPr id="35844" name="Segnaposto numero diapositiva 4">
            <a:extLst>
              <a:ext uri="{FF2B5EF4-FFF2-40B4-BE49-F238E27FC236}">
                <a16:creationId xmlns:a16="http://schemas.microsoft.com/office/drawing/2014/main" id="{43376D59-8DD5-4EC7-86B1-A2BEC6D3A0AC}"/>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736D519-18E6-4E48-B2E6-EB294F10A640}" type="slidenum">
              <a:rPr lang="it-IT" altLang="it-IT" sz="1200">
                <a:solidFill>
                  <a:srgbClr val="FFFFFF"/>
                </a:solidFill>
              </a:rPr>
              <a:pPr algn="r" eaLnBrk="1" hangingPunct="1"/>
              <a:t>28</a:t>
            </a:fld>
            <a:endParaRPr lang="it-IT" altLang="it-IT" sz="12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a:extLst>
              <a:ext uri="{FF2B5EF4-FFF2-40B4-BE49-F238E27FC236}">
                <a16:creationId xmlns:a16="http://schemas.microsoft.com/office/drawing/2014/main" id="{090D2E56-930A-48CD-809D-25CE71C38E4D}"/>
              </a:ext>
            </a:extLst>
          </p:cNvPr>
          <p:cNvSpPr>
            <a:spLocks noGrp="1"/>
          </p:cNvSpPr>
          <p:nvPr>
            <p:ph type="title" idx="4294967295"/>
          </p:nvPr>
        </p:nvSpPr>
        <p:spPr>
          <a:xfrm>
            <a:off x="673100" y="158750"/>
            <a:ext cx="10795000" cy="1076325"/>
          </a:xfrm>
        </p:spPr>
        <p:txBody>
          <a:bodyPr/>
          <a:lstStyle/>
          <a:p>
            <a:r>
              <a:rPr lang="it-IT" altLang="it-IT" sz="4000"/>
              <a:t>Premi di produttività </a:t>
            </a:r>
          </a:p>
        </p:txBody>
      </p:sp>
      <p:sp>
        <p:nvSpPr>
          <p:cNvPr id="36867" name="Segnaposto contenuto 2">
            <a:extLst>
              <a:ext uri="{FF2B5EF4-FFF2-40B4-BE49-F238E27FC236}">
                <a16:creationId xmlns:a16="http://schemas.microsoft.com/office/drawing/2014/main" id="{264B9443-60FD-46E5-B570-C6E018045460}"/>
              </a:ext>
            </a:extLst>
          </p:cNvPr>
          <p:cNvSpPr>
            <a:spLocks noGrp="1"/>
          </p:cNvSpPr>
          <p:nvPr>
            <p:ph idx="4294967295"/>
          </p:nvPr>
        </p:nvSpPr>
        <p:spPr>
          <a:xfrm>
            <a:off x="673100" y="452438"/>
            <a:ext cx="11261725" cy="6024562"/>
          </a:xfrm>
        </p:spPr>
        <p:txBody>
          <a:bodyPr/>
          <a:lstStyle/>
          <a:p>
            <a:pPr algn="ctr">
              <a:buFont typeface="Arial" panose="020B0604020202020204" pitchFamily="34" charset="0"/>
              <a:buNone/>
            </a:pPr>
            <a:endParaRPr lang="it-IT" altLang="it-IT" b="1" u="sng"/>
          </a:p>
          <a:p>
            <a:pPr algn="just"/>
            <a:r>
              <a:rPr lang="it-IT" altLang="it-IT" sz="2400" u="sng">
                <a:latin typeface="Verdana" panose="020B0604030504040204" pitchFamily="34" charset="0"/>
              </a:rPr>
              <a:t>Limite reddituale</a:t>
            </a:r>
            <a:r>
              <a:rPr lang="it-IT" altLang="it-IT" sz="2400">
                <a:latin typeface="Verdana" panose="020B0604030504040204" pitchFamily="34" charset="0"/>
              </a:rPr>
              <a:t>: le somme erogate, beneficeranno dell’agevolazione fiscale entro il limite complessivo di € </a:t>
            </a:r>
            <a:r>
              <a:rPr lang="it-IT" altLang="it-IT" sz="2400" b="1" u="sng">
                <a:latin typeface="Verdana" panose="020B0604030504040204" pitchFamily="34" charset="0"/>
              </a:rPr>
              <a:t>3.000 lordi </a:t>
            </a:r>
            <a:r>
              <a:rPr lang="it-IT" altLang="it-IT" sz="2400">
                <a:latin typeface="Verdana" panose="020B0604030504040204" pitchFamily="34" charset="0"/>
              </a:rPr>
              <a:t>(sia nella generalità dei casi che, ex decreto legge n. 50/2017, per le aziende che coinvolgono pariteticamente i lavoratori nell’organizzazione del lavoro).</a:t>
            </a:r>
          </a:p>
          <a:p>
            <a:pPr algn="just">
              <a:buFont typeface="Arial" panose="020B0604020202020204" pitchFamily="34" charset="0"/>
              <a:buNone/>
            </a:pPr>
            <a:r>
              <a:rPr lang="it-IT" altLang="it-IT" sz="2400">
                <a:latin typeface="Verdana" panose="020B0604030504040204" pitchFamily="34" charset="0"/>
              </a:rPr>
              <a:t>	Tali somme devono essere erogate in esecuzione di contratti aziendali o territoriali stipulati dalle associazioni sindacali comparativamente più rappresentative sul piano nazionale e/o dai contratti collettivi aziendali stipulati dalle loro rsa, ovvero dalla rsu (ex art. 51, Dlgs. n. 81/2015)...</a:t>
            </a:r>
            <a:r>
              <a:rPr lang="it-IT" altLang="it-IT" sz="2400" b="1" u="sng">
                <a:latin typeface="Verdana" panose="020B0604030504040204" pitchFamily="34" charset="0"/>
              </a:rPr>
              <a:t>e depositati presso l'INL, ex DI 25 marzo 2016</a:t>
            </a:r>
          </a:p>
        </p:txBody>
      </p:sp>
      <p:sp>
        <p:nvSpPr>
          <p:cNvPr id="36868" name="Segnaposto numero diapositiva 4">
            <a:extLst>
              <a:ext uri="{FF2B5EF4-FFF2-40B4-BE49-F238E27FC236}">
                <a16:creationId xmlns:a16="http://schemas.microsoft.com/office/drawing/2014/main" id="{E2E115FB-0B8F-4BD0-BE4C-FEDA8D25FB10}"/>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D5DD13A-E552-48F0-ADE1-03F09B2CDF62}" type="slidenum">
              <a:rPr lang="it-IT" altLang="it-IT" sz="1200">
                <a:solidFill>
                  <a:srgbClr val="FFFFFF"/>
                </a:solidFill>
              </a:rPr>
              <a:pPr algn="r" eaLnBrk="1" hangingPunct="1"/>
              <a:t>29</a:t>
            </a:fld>
            <a:endParaRPr lang="it-IT" altLang="it-IT" sz="12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a:extLst>
              <a:ext uri="{FF2B5EF4-FFF2-40B4-BE49-F238E27FC236}">
                <a16:creationId xmlns:a16="http://schemas.microsoft.com/office/drawing/2014/main" id="{EC2935EC-D39D-4052-92F9-FFA66C841B9D}"/>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37891" name="Segnaposto contenuto 2">
            <a:extLst>
              <a:ext uri="{FF2B5EF4-FFF2-40B4-BE49-F238E27FC236}">
                <a16:creationId xmlns:a16="http://schemas.microsoft.com/office/drawing/2014/main" id="{1C062D21-F6A7-46FB-B637-8A9E6E197BA8}"/>
              </a:ext>
            </a:extLst>
          </p:cNvPr>
          <p:cNvSpPr>
            <a:spLocks noGrp="1"/>
          </p:cNvSpPr>
          <p:nvPr>
            <p:ph idx="4294967295"/>
          </p:nvPr>
        </p:nvSpPr>
        <p:spPr>
          <a:xfrm>
            <a:off x="723900" y="868363"/>
            <a:ext cx="11261725" cy="5257800"/>
          </a:xfrm>
        </p:spPr>
        <p:txBody>
          <a:bodyPr/>
          <a:lstStyle/>
          <a:p>
            <a:pPr algn="ctr">
              <a:buFont typeface="Arial" panose="020B0604020202020204" pitchFamily="34" charset="0"/>
              <a:buNone/>
            </a:pPr>
            <a:endParaRPr lang="it-IT" altLang="it-IT" b="1" u="sng"/>
          </a:p>
          <a:p>
            <a:pPr algn="just"/>
            <a:r>
              <a:rPr lang="it-IT" altLang="it-IT" sz="2400" u="sng">
                <a:latin typeface="Verdana" panose="020B0604030504040204" pitchFamily="34" charset="0"/>
              </a:rPr>
              <a:t>Lavoratori interessati</a:t>
            </a:r>
            <a:r>
              <a:rPr lang="it-IT" altLang="it-IT" sz="2400">
                <a:latin typeface="Verdana" panose="020B0604030504040204" pitchFamily="34" charset="0"/>
              </a:rPr>
              <a:t>: sono interessati i lavoratori del settore privato, titolari di reddito di lavoro dipendente di importo non superiore – nell’anno precedente - di € </a:t>
            </a:r>
            <a:r>
              <a:rPr lang="it-IT" altLang="it-IT" sz="2400" b="1" u="sng">
                <a:latin typeface="Verdana" panose="020B0604030504040204" pitchFamily="34" charset="0"/>
              </a:rPr>
              <a:t>80.000</a:t>
            </a:r>
            <a:r>
              <a:rPr lang="it-IT" altLang="it-IT" sz="2400">
                <a:latin typeface="Verdana" panose="020B0604030504040204" pitchFamily="34" charset="0"/>
              </a:rPr>
              <a:t>. Se in corso d’anno, si è cambiato datore di lavoro, il beneficiario dovrà rilasciare un’attestazione con l’importo del reddito di lavoro dipendente percepito in precedenza.</a:t>
            </a:r>
          </a:p>
          <a:p>
            <a:pPr algn="just">
              <a:buFont typeface="Arial" panose="020B0604020202020204" pitchFamily="34" charset="0"/>
              <a:buNone/>
            </a:pPr>
            <a:endParaRPr lang="it-IT" altLang="it-IT" sz="2400">
              <a:latin typeface="Verdana" panose="020B0604030504040204" pitchFamily="34" charset="0"/>
            </a:endParaRPr>
          </a:p>
          <a:p>
            <a:pPr algn="just"/>
            <a:r>
              <a:rPr lang="it-IT" altLang="it-IT" sz="2400" u="sng">
                <a:latin typeface="Verdana" panose="020B0604030504040204" pitchFamily="34" charset="0"/>
              </a:rPr>
              <a:t>L’agevolazione fiscale</a:t>
            </a:r>
            <a:r>
              <a:rPr lang="it-IT" altLang="it-IT" sz="2400">
                <a:latin typeface="Verdana" panose="020B0604030504040204" pitchFamily="34" charset="0"/>
              </a:rPr>
              <a:t>: sulle somme erogate (e nei limiti fissati) al lavoratore verrà applicata – salvo espressa rinuncia dello stesso - l’imposta del 10% (sostitutiva dell’IRPEF e delle addizionali regionali e comunali)</a:t>
            </a:r>
          </a:p>
        </p:txBody>
      </p:sp>
      <p:sp>
        <p:nvSpPr>
          <p:cNvPr id="37892" name="Segnaposto numero diapositiva 4">
            <a:extLst>
              <a:ext uri="{FF2B5EF4-FFF2-40B4-BE49-F238E27FC236}">
                <a16:creationId xmlns:a16="http://schemas.microsoft.com/office/drawing/2014/main" id="{BC1210B1-F46E-497A-8E00-06B9A2DC9710}"/>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08B7CCE0-7C75-4438-AA68-9B3CD49A239F}" type="slidenum">
              <a:rPr lang="it-IT" altLang="it-IT" sz="1200">
                <a:solidFill>
                  <a:srgbClr val="FFFFFF"/>
                </a:solidFill>
              </a:rPr>
              <a:pPr algn="r" eaLnBrk="1" hangingPunct="1"/>
              <a:t>30</a:t>
            </a:fld>
            <a:endParaRPr lang="it-IT" altLang="it-IT" sz="12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a:extLst>
              <a:ext uri="{FF2B5EF4-FFF2-40B4-BE49-F238E27FC236}">
                <a16:creationId xmlns:a16="http://schemas.microsoft.com/office/drawing/2014/main" id="{A135C0D6-AEF6-4BAB-A667-52763C1F0BA7}"/>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CF9EDDF3-94E1-4004-A72D-E1115A6DBF38}"/>
              </a:ext>
            </a:extLst>
          </p:cNvPr>
          <p:cNvSpPr>
            <a:spLocks noGrp="1"/>
          </p:cNvSpPr>
          <p:nvPr>
            <p:ph idx="4294967295"/>
          </p:nvPr>
        </p:nvSpPr>
        <p:spPr>
          <a:xfrm>
            <a:off x="723900" y="868363"/>
            <a:ext cx="11261725" cy="5257800"/>
          </a:xfrm>
        </p:spPr>
        <p:txBody>
          <a:bodyPr rtlCol="0">
            <a:normAutofit/>
          </a:bodyPr>
          <a:lstStyle/>
          <a:p>
            <a:pPr algn="ctr" fontAlgn="auto">
              <a:spcAft>
                <a:spcPts val="0"/>
              </a:spcAft>
              <a:buFont typeface="Arial" panose="020B0604020202020204" pitchFamily="34" charset="0"/>
              <a:buNone/>
              <a:defRPr/>
            </a:pPr>
            <a:endParaRPr lang="it-IT" b="1" u="sng"/>
          </a:p>
          <a:p>
            <a:pPr algn="just" fontAlgn="auto">
              <a:spcAft>
                <a:spcPts val="0"/>
              </a:spcAft>
              <a:buFont typeface="Arial" panose="020B0604020202020204"/>
              <a:buChar char="•"/>
              <a:defRPr/>
            </a:pPr>
            <a:r>
              <a:rPr lang="it-IT" sz="2400">
                <a:latin typeface="Verdana" panose="020B0604030504040204" pitchFamily="34" charset="0"/>
              </a:rPr>
              <a:t>Non sussiste l'assoggettamento all’imposta sostitutiva in argomento delle somme determinate secondo il valore normale di specifici beni, anche qualora gli stessi siano fruiti per scelta del lavoratore in sostituzione totale o parziale delle somme agevolabili; pertanto il lavoratore potrà scegliere in luogo dell’imposta sostitutiva sui premi in argomento, anche beni classificabili come benefit aziendali (es. autovetture aziendali, alloggi e prestiti); </a:t>
            </a:r>
          </a:p>
          <a:p>
            <a:pPr algn="just" fontAlgn="auto">
              <a:spcAft>
                <a:spcPts val="0"/>
              </a:spcAft>
              <a:buFont typeface="Arial" panose="020B0604020202020204" pitchFamily="34" charset="0"/>
              <a:buNone/>
              <a:defRPr/>
            </a:pPr>
            <a:endParaRPr lang="it-IT" sz="2400">
              <a:latin typeface="Arial" panose="020B0604020202020204" pitchFamily="34" charset="0"/>
            </a:endParaRPr>
          </a:p>
          <a:p>
            <a:pPr marL="0" indent="0" algn="just" fontAlgn="auto">
              <a:spcAft>
                <a:spcPts val="0"/>
              </a:spcAft>
              <a:buFont typeface="Arial" panose="020B0604020202020204"/>
              <a:buNone/>
              <a:defRPr/>
            </a:pPr>
            <a:endParaRPr lang="it-IT" sz="2400">
              <a:latin typeface="Arial" panose="020B0604020202020204" pitchFamily="34" charset="0"/>
            </a:endParaRPr>
          </a:p>
        </p:txBody>
      </p:sp>
      <p:sp>
        <p:nvSpPr>
          <p:cNvPr id="38916" name="Segnaposto numero diapositiva 4">
            <a:extLst>
              <a:ext uri="{FF2B5EF4-FFF2-40B4-BE49-F238E27FC236}">
                <a16:creationId xmlns:a16="http://schemas.microsoft.com/office/drawing/2014/main" id="{F2362506-3AAE-4985-A5E1-D2C400CECDF9}"/>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5862CAD0-6CCF-4A27-94C7-A0FB88E88C48}" type="slidenum">
              <a:rPr lang="it-IT" altLang="it-IT" sz="1200">
                <a:solidFill>
                  <a:srgbClr val="FFFFFF"/>
                </a:solidFill>
              </a:rPr>
              <a:pPr algn="r" eaLnBrk="1" hangingPunct="1"/>
              <a:t>31</a:t>
            </a:fld>
            <a:endParaRPr lang="it-IT" altLang="it-IT" sz="120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olo 1">
            <a:extLst>
              <a:ext uri="{FF2B5EF4-FFF2-40B4-BE49-F238E27FC236}">
                <a16:creationId xmlns:a16="http://schemas.microsoft.com/office/drawing/2014/main" id="{CE93F43D-D855-43E5-B7CC-B3FACD8488A9}"/>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628585C2-37A9-4E5D-AFC8-D0292C0284C4}"/>
              </a:ext>
            </a:extLst>
          </p:cNvPr>
          <p:cNvSpPr>
            <a:spLocks noGrp="1"/>
          </p:cNvSpPr>
          <p:nvPr>
            <p:ph idx="4294967295"/>
          </p:nvPr>
        </p:nvSpPr>
        <p:spPr>
          <a:xfrm>
            <a:off x="723900" y="868363"/>
            <a:ext cx="11261725" cy="5257800"/>
          </a:xfrm>
        </p:spPr>
        <p:txBody>
          <a:bodyPr rtlCol="0">
            <a:normAutofit/>
          </a:bodyPr>
          <a:lstStyle/>
          <a:p>
            <a:pPr algn="ctr" fontAlgn="auto">
              <a:spcAft>
                <a:spcPts val="0"/>
              </a:spcAft>
              <a:buFont typeface="Arial" panose="020B0604020202020204" pitchFamily="34" charset="0"/>
              <a:buNone/>
              <a:defRPr/>
            </a:pPr>
            <a:endParaRPr lang="it-IT" b="1" u="sng"/>
          </a:p>
          <a:p>
            <a:pPr marL="0" indent="0" algn="just" fontAlgn="auto">
              <a:spcAft>
                <a:spcPts val="0"/>
              </a:spcAft>
              <a:buFont typeface="Arial" panose="020B0604020202020204"/>
              <a:buNone/>
              <a:defRPr/>
            </a:pPr>
            <a:endParaRPr lang="it-IT" sz="2400">
              <a:latin typeface="Arial" panose="020B0604020202020204" pitchFamily="34" charset="0"/>
            </a:endParaRPr>
          </a:p>
          <a:p>
            <a:pPr algn="just" fontAlgn="auto">
              <a:spcAft>
                <a:spcPts val="0"/>
              </a:spcAft>
              <a:buFont typeface="Arial" panose="020B0604020202020204"/>
              <a:buChar char="•"/>
              <a:defRPr/>
            </a:pPr>
            <a:r>
              <a:rPr lang="it-IT" sz="2400">
                <a:latin typeface="Verdana" panose="020B0604030504040204" pitchFamily="34" charset="0"/>
              </a:rPr>
              <a:t>Sussiste l’esclusione da ogni forma di tassazione dei contributi alle forme pensionistiche complementari, dei contributi di assistenza sanitaria e del valore delle azioni, versati per scelta del lavoratore in sostituzione (totale o parziale) delle somme agevolabili con l’imposta sostitutiva in questione, anche se eccedenti i limiti indicati per ciascuna forma di contribuzione o di valore dell’offerta delle azioni</a:t>
            </a:r>
            <a:r>
              <a:rPr lang="it-IT" sz="2400">
                <a:latin typeface="Arial" panose="020B0604020202020204" pitchFamily="34" charset="0"/>
              </a:rPr>
              <a:t>;</a:t>
            </a:r>
          </a:p>
        </p:txBody>
      </p:sp>
      <p:sp>
        <p:nvSpPr>
          <p:cNvPr id="39940" name="Segnaposto numero diapositiva 4">
            <a:extLst>
              <a:ext uri="{FF2B5EF4-FFF2-40B4-BE49-F238E27FC236}">
                <a16:creationId xmlns:a16="http://schemas.microsoft.com/office/drawing/2014/main" id="{484C142E-2148-474D-84EE-BC9D0C95EA78}"/>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43368B4-286A-4FFC-9114-72585855A5F6}" type="slidenum">
              <a:rPr lang="it-IT" altLang="it-IT" sz="1200">
                <a:solidFill>
                  <a:srgbClr val="FFFFFF"/>
                </a:solidFill>
              </a:rPr>
              <a:pPr algn="r" eaLnBrk="1" hangingPunct="1"/>
              <a:t>32</a:t>
            </a:fld>
            <a:endParaRPr lang="it-IT" altLang="it-IT" sz="12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a:extLst>
              <a:ext uri="{FF2B5EF4-FFF2-40B4-BE49-F238E27FC236}">
                <a16:creationId xmlns:a16="http://schemas.microsoft.com/office/drawing/2014/main" id="{37E8F628-2F61-4DF1-AC8D-AF24C5B21573}"/>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E2E8E7C5-BA92-484E-96AA-7E445706F7E3}"/>
              </a:ext>
            </a:extLst>
          </p:cNvPr>
          <p:cNvSpPr>
            <a:spLocks noGrp="1"/>
          </p:cNvSpPr>
          <p:nvPr>
            <p:ph idx="4294967295"/>
          </p:nvPr>
        </p:nvSpPr>
        <p:spPr>
          <a:xfrm>
            <a:off x="723900" y="868363"/>
            <a:ext cx="11261725" cy="5257800"/>
          </a:xfrm>
        </p:spPr>
        <p:txBody>
          <a:bodyPr rtlCol="0">
            <a:normAutofit/>
          </a:bodyPr>
          <a:lstStyle/>
          <a:p>
            <a:pPr algn="ctr" fontAlgn="auto">
              <a:spcAft>
                <a:spcPts val="0"/>
              </a:spcAft>
              <a:buFont typeface="Arial" panose="020B0604020202020204" pitchFamily="34" charset="0"/>
              <a:buNone/>
              <a:defRPr/>
            </a:pPr>
            <a:r>
              <a:rPr lang="it-IT" b="1" u="sng"/>
              <a:t>Risoluzione AE 19/10/2018, n. 78</a:t>
            </a:r>
          </a:p>
          <a:p>
            <a:pPr marL="0" indent="0" algn="just" fontAlgn="auto">
              <a:spcAft>
                <a:spcPts val="0"/>
              </a:spcAft>
              <a:buFont typeface="Arial" panose="020B0604020202020204"/>
              <a:buNone/>
              <a:defRPr/>
            </a:pPr>
            <a:r>
              <a:rPr lang="it-IT" sz="2400" i="1"/>
              <a:t>“Non è sufficiente che l’obiettivo prefissato dalla contrattazione di II° livello sia raggiunto, dal momento che è altresì necessario che </a:t>
            </a:r>
            <a:r>
              <a:rPr lang="it-IT" sz="2400" b="1" i="1" u="sng"/>
              <a:t>il risultato conseguito dall’azienda risulti incrementale</a:t>
            </a:r>
            <a:r>
              <a:rPr lang="it-IT" sz="2400" i="1"/>
              <a:t> rispetto al risultato antecedente l’inizio del periodo di maturazione del premio" </a:t>
            </a:r>
          </a:p>
          <a:p>
            <a:pPr marL="0" indent="0" algn="just" fontAlgn="auto">
              <a:spcAft>
                <a:spcPts val="0"/>
              </a:spcAft>
              <a:buFont typeface="Arial" panose="020B0604020202020204"/>
              <a:buNone/>
              <a:defRPr/>
            </a:pPr>
            <a:endParaRPr lang="it-IT" sz="2400" i="1"/>
          </a:p>
          <a:p>
            <a:pPr algn="ctr" fontAlgn="auto">
              <a:spcAft>
                <a:spcPts val="0"/>
              </a:spcAft>
              <a:buFont typeface="Arial" panose="020B0604020202020204"/>
              <a:buNone/>
              <a:defRPr/>
            </a:pPr>
            <a:r>
              <a:rPr lang="it-IT" sz="2300" b="1" u="sng">
                <a:sym typeface="+mn-ea"/>
              </a:rPr>
              <a:t>Approfondimento Fondazione Studi CdL 03/12/2018</a:t>
            </a:r>
          </a:p>
          <a:p>
            <a:pPr algn="just" fontAlgn="auto">
              <a:spcAft>
                <a:spcPts val="0"/>
              </a:spcAft>
              <a:buFont typeface="Arial" panose="020B0604020202020204"/>
              <a:buChar char="•"/>
              <a:defRPr/>
            </a:pPr>
            <a:r>
              <a:rPr lang="it-IT" sz="2300"/>
              <a:t>Viene meno il ruolo della contrattazione collettiva...visto che viene “sconfessato” quanto disciplinato nel CCNL </a:t>
            </a:r>
          </a:p>
          <a:p>
            <a:pPr algn="just" fontAlgn="auto">
              <a:spcAft>
                <a:spcPts val="0"/>
              </a:spcAft>
              <a:buFont typeface="Arial" panose="020B0604020202020204"/>
              <a:buChar char="•"/>
              <a:defRPr/>
            </a:pPr>
            <a:r>
              <a:rPr lang="it-IT" sz="2300"/>
              <a:t>L'incrementalità progressiva conduce...ad un risultato impossibile!!!</a:t>
            </a:r>
          </a:p>
        </p:txBody>
      </p:sp>
      <p:sp>
        <p:nvSpPr>
          <p:cNvPr id="40964" name="Segnaposto numero diapositiva 4">
            <a:extLst>
              <a:ext uri="{FF2B5EF4-FFF2-40B4-BE49-F238E27FC236}">
                <a16:creationId xmlns:a16="http://schemas.microsoft.com/office/drawing/2014/main" id="{3186D6E9-7C41-45EB-AF0D-74FAFF5DDF16}"/>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E37B6B3-5B3D-4B03-96FB-84636BDC2F63}" type="slidenum">
              <a:rPr lang="it-IT" altLang="it-IT" sz="1200">
                <a:solidFill>
                  <a:srgbClr val="FFFFFF"/>
                </a:solidFill>
              </a:rPr>
              <a:pPr algn="r" eaLnBrk="1" hangingPunct="1"/>
              <a:t>33</a:t>
            </a:fld>
            <a:endParaRPr lang="it-IT" altLang="it-IT" sz="12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a:extLst>
              <a:ext uri="{FF2B5EF4-FFF2-40B4-BE49-F238E27FC236}">
                <a16:creationId xmlns:a16="http://schemas.microsoft.com/office/drawing/2014/main" id="{37E8F628-2F61-4DF1-AC8D-AF24C5B21573}"/>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E2E8E7C5-BA92-484E-96AA-7E445706F7E3}"/>
              </a:ext>
            </a:extLst>
          </p:cNvPr>
          <p:cNvSpPr>
            <a:spLocks noGrp="1"/>
          </p:cNvSpPr>
          <p:nvPr>
            <p:ph idx="4294967295"/>
          </p:nvPr>
        </p:nvSpPr>
        <p:spPr>
          <a:xfrm>
            <a:off x="723900" y="868363"/>
            <a:ext cx="11261725" cy="5257800"/>
          </a:xfrm>
        </p:spPr>
        <p:txBody>
          <a:bodyPr rtlCol="0">
            <a:normAutofit/>
          </a:bodyPr>
          <a:lstStyle/>
          <a:p>
            <a:pPr algn="ctr" fontAlgn="auto">
              <a:spcAft>
                <a:spcPts val="0"/>
              </a:spcAft>
              <a:buFont typeface="Arial" panose="020B0604020202020204" pitchFamily="34" charset="0"/>
              <a:buNone/>
              <a:defRPr/>
            </a:pPr>
            <a:r>
              <a:rPr lang="it-IT" b="1" u="sng" dirty="0"/>
              <a:t>Risoluzione AE del 26 giugno 2020, n. 36</a:t>
            </a:r>
          </a:p>
          <a:p>
            <a:pPr algn="just" fontAlgn="auto">
              <a:lnSpc>
                <a:spcPct val="150000"/>
              </a:lnSpc>
              <a:spcAft>
                <a:spcPts val="0"/>
              </a:spcAft>
              <a:buFont typeface="Arial" panose="020B0604020202020204" pitchFamily="34" charset="0"/>
              <a:buNone/>
              <a:defRPr/>
            </a:pPr>
            <a:r>
              <a:rPr lang="it-IT" sz="2400" i="1" dirty="0"/>
              <a:t>«l'aliquota al 10% può applicarsi sempreché il raggiungimento degli obiettivi incrementali alla base della maturazione del premio (previamente definiti nel contratto e misurati nel periodo congruo stabilito su base contrattuale), e non solo la relativa erogazione, avvenga successivamente alla stipula del contratto.</a:t>
            </a:r>
          </a:p>
          <a:p>
            <a:pPr algn="just" fontAlgn="auto">
              <a:lnSpc>
                <a:spcPct val="150000"/>
              </a:lnSpc>
              <a:spcAft>
                <a:spcPts val="0"/>
              </a:spcAft>
              <a:buFont typeface="Arial" panose="020B0604020202020204" pitchFamily="34" charset="0"/>
              <a:buNone/>
              <a:defRPr/>
            </a:pPr>
            <a:r>
              <a:rPr lang="it-IT" sz="2400" i="1" dirty="0"/>
              <a:t>    Pertanto, i criteri di misurazione devono essere determinati con ragionevole anticipo rispetto ad una eventuale produttività futura non ancora realizzatasi».</a:t>
            </a:r>
          </a:p>
          <a:p>
            <a:pPr algn="ctr" fontAlgn="auto">
              <a:spcAft>
                <a:spcPts val="0"/>
              </a:spcAft>
              <a:buFont typeface="Arial" panose="020B0604020202020204" pitchFamily="34" charset="0"/>
              <a:buNone/>
              <a:defRPr/>
            </a:pPr>
            <a:r>
              <a:rPr lang="it-IT" sz="2400" i="1" dirty="0"/>
              <a:t>,  </a:t>
            </a:r>
            <a:endParaRPr lang="it-IT" sz="2300" dirty="0"/>
          </a:p>
        </p:txBody>
      </p:sp>
      <p:sp>
        <p:nvSpPr>
          <p:cNvPr id="40964" name="Segnaposto numero diapositiva 4">
            <a:extLst>
              <a:ext uri="{FF2B5EF4-FFF2-40B4-BE49-F238E27FC236}">
                <a16:creationId xmlns:a16="http://schemas.microsoft.com/office/drawing/2014/main" id="{3186D6E9-7C41-45EB-AF0D-74FAFF5DDF16}"/>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E37B6B3-5B3D-4B03-96FB-84636BDC2F63}" type="slidenum">
              <a:rPr lang="it-IT" altLang="it-IT" sz="1200">
                <a:solidFill>
                  <a:srgbClr val="FFFFFF"/>
                </a:solidFill>
              </a:rPr>
              <a:pPr algn="r" eaLnBrk="1" hangingPunct="1"/>
              <a:t>34</a:t>
            </a:fld>
            <a:endParaRPr lang="it-IT" altLang="it-IT" sz="1200">
              <a:solidFill>
                <a:srgbClr val="FFFFFF"/>
              </a:solidFill>
            </a:endParaRPr>
          </a:p>
        </p:txBody>
      </p:sp>
    </p:spTree>
    <p:extLst>
      <p:ext uri="{BB962C8B-B14F-4D97-AF65-F5344CB8AC3E}">
        <p14:creationId xmlns:p14="http://schemas.microsoft.com/office/powerpoint/2010/main" val="1503208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a:extLst>
              <a:ext uri="{FF2B5EF4-FFF2-40B4-BE49-F238E27FC236}">
                <a16:creationId xmlns:a16="http://schemas.microsoft.com/office/drawing/2014/main" id="{37E8F628-2F61-4DF1-AC8D-AF24C5B21573}"/>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E2E8E7C5-BA92-484E-96AA-7E445706F7E3}"/>
              </a:ext>
            </a:extLst>
          </p:cNvPr>
          <p:cNvSpPr>
            <a:spLocks noGrp="1"/>
          </p:cNvSpPr>
          <p:nvPr>
            <p:ph idx="4294967295"/>
          </p:nvPr>
        </p:nvSpPr>
        <p:spPr>
          <a:xfrm>
            <a:off x="723900" y="868363"/>
            <a:ext cx="11261725" cy="5257800"/>
          </a:xfrm>
        </p:spPr>
        <p:txBody>
          <a:bodyPr rtlCol="0">
            <a:normAutofit fontScale="85000" lnSpcReduction="10000"/>
          </a:bodyPr>
          <a:lstStyle/>
          <a:p>
            <a:pPr algn="ctr" fontAlgn="auto">
              <a:spcAft>
                <a:spcPts val="0"/>
              </a:spcAft>
              <a:buFont typeface="Arial" panose="020B0604020202020204" pitchFamily="34" charset="0"/>
              <a:buNone/>
              <a:defRPr/>
            </a:pPr>
            <a:r>
              <a:rPr lang="it-IT" b="1" u="sng" dirty="0"/>
              <a:t>Risposta ad Interpello AE del 17 novembre 2020, n. 550</a:t>
            </a:r>
          </a:p>
          <a:p>
            <a:pPr algn="just" fontAlgn="auto">
              <a:lnSpc>
                <a:spcPct val="150000"/>
              </a:lnSpc>
              <a:spcAft>
                <a:spcPts val="0"/>
              </a:spcAft>
              <a:buFont typeface="Arial" panose="020B0604020202020204" pitchFamily="34" charset="0"/>
              <a:buNone/>
              <a:defRPr/>
            </a:pPr>
            <a:r>
              <a:rPr lang="it-IT" sz="2400" i="1" dirty="0"/>
              <a:t>      «qualora nel contratto aziendale venga attestato che il raggiungimento dell'obiettivo incrementale è effettivamente incerto alla data della sua sottoscrizione perché l'andamento del parametro adottato in sede di contrattazione è suscettibile di variabilità, l'azienda, sotto la propria responsabilità, può applicare l'imposta sostitutiva del 10% se al termine del periodo congruo sia conseguito il risultato incrementale.</a:t>
            </a:r>
          </a:p>
          <a:p>
            <a:pPr algn="just" fontAlgn="auto">
              <a:lnSpc>
                <a:spcPct val="150000"/>
              </a:lnSpc>
              <a:spcAft>
                <a:spcPts val="0"/>
              </a:spcAft>
              <a:buFont typeface="Arial" panose="020B0604020202020204" pitchFamily="34" charset="0"/>
              <a:buNone/>
              <a:defRPr/>
            </a:pPr>
            <a:r>
              <a:rPr lang="it-IT" sz="2400" i="1" dirty="0"/>
              <a:t>      Pertanto, anche qualora l’accordo collettivo istitutivo del premio di risultato, (convertibile in welfare), risulti stipulato in corso d’anno, l’imposta sostitutiva del 10% ovvero le esenzioni welfare può essere applicato se l’indicatore incrementale (riferito a un periodo congruo di confronto), individuato dall’accordo stesso, risulti effettivamente incerto (che il risultato, cioè, si realizzi successivamente alla stipula dell’accordo)».</a:t>
            </a:r>
          </a:p>
          <a:p>
            <a:pPr algn="ctr" fontAlgn="auto">
              <a:spcAft>
                <a:spcPts val="0"/>
              </a:spcAft>
              <a:buFont typeface="Arial" panose="020B0604020202020204" pitchFamily="34" charset="0"/>
              <a:buNone/>
              <a:defRPr/>
            </a:pPr>
            <a:r>
              <a:rPr lang="it-IT" sz="2400" i="1" dirty="0"/>
              <a:t>,  </a:t>
            </a:r>
            <a:endParaRPr lang="it-IT" sz="2300" dirty="0"/>
          </a:p>
        </p:txBody>
      </p:sp>
      <p:sp>
        <p:nvSpPr>
          <p:cNvPr id="40964" name="Segnaposto numero diapositiva 4">
            <a:extLst>
              <a:ext uri="{FF2B5EF4-FFF2-40B4-BE49-F238E27FC236}">
                <a16:creationId xmlns:a16="http://schemas.microsoft.com/office/drawing/2014/main" id="{3186D6E9-7C41-45EB-AF0D-74FAFF5DDF16}"/>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E37B6B3-5B3D-4B03-96FB-84636BDC2F63}" type="slidenum">
              <a:rPr lang="it-IT" altLang="it-IT" sz="1200">
                <a:solidFill>
                  <a:srgbClr val="FFFFFF"/>
                </a:solidFill>
              </a:rPr>
              <a:pPr algn="r" eaLnBrk="1" hangingPunct="1"/>
              <a:t>35</a:t>
            </a:fld>
            <a:endParaRPr lang="it-IT" altLang="it-IT" sz="1200">
              <a:solidFill>
                <a:srgbClr val="FFFFFF"/>
              </a:solidFill>
            </a:endParaRPr>
          </a:p>
        </p:txBody>
      </p:sp>
    </p:spTree>
    <p:extLst>
      <p:ext uri="{BB962C8B-B14F-4D97-AF65-F5344CB8AC3E}">
        <p14:creationId xmlns:p14="http://schemas.microsoft.com/office/powerpoint/2010/main" val="563530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a:extLst>
              <a:ext uri="{FF2B5EF4-FFF2-40B4-BE49-F238E27FC236}">
                <a16:creationId xmlns:a16="http://schemas.microsoft.com/office/drawing/2014/main" id="{37E8F628-2F61-4DF1-AC8D-AF24C5B21573}"/>
              </a:ext>
            </a:extLst>
          </p:cNvPr>
          <p:cNvSpPr>
            <a:spLocks noGrp="1"/>
          </p:cNvSpPr>
          <p:nvPr>
            <p:ph type="title" idx="4294967295"/>
          </p:nvPr>
        </p:nvSpPr>
        <p:spPr>
          <a:xfrm>
            <a:off x="673100" y="158750"/>
            <a:ext cx="10709275" cy="825500"/>
          </a:xfrm>
        </p:spPr>
        <p:txBody>
          <a:bodyPr/>
          <a:lstStyle/>
          <a:p>
            <a:r>
              <a:rPr lang="it-IT" altLang="it-IT" sz="4000"/>
              <a:t>Premi di produttività </a:t>
            </a:r>
          </a:p>
        </p:txBody>
      </p:sp>
      <p:sp>
        <p:nvSpPr>
          <p:cNvPr id="64514" name="Segnaposto contenuto 2">
            <a:extLst>
              <a:ext uri="{FF2B5EF4-FFF2-40B4-BE49-F238E27FC236}">
                <a16:creationId xmlns:a16="http://schemas.microsoft.com/office/drawing/2014/main" id="{E2E8E7C5-BA92-484E-96AA-7E445706F7E3}"/>
              </a:ext>
            </a:extLst>
          </p:cNvPr>
          <p:cNvSpPr>
            <a:spLocks noGrp="1"/>
          </p:cNvSpPr>
          <p:nvPr>
            <p:ph idx="4294967295"/>
          </p:nvPr>
        </p:nvSpPr>
        <p:spPr>
          <a:xfrm>
            <a:off x="723900" y="868363"/>
            <a:ext cx="11261725" cy="5257800"/>
          </a:xfrm>
        </p:spPr>
        <p:txBody>
          <a:bodyPr rtlCol="0">
            <a:normAutofit fontScale="92500"/>
          </a:bodyPr>
          <a:lstStyle/>
          <a:p>
            <a:pPr algn="ctr" fontAlgn="auto">
              <a:spcAft>
                <a:spcPts val="0"/>
              </a:spcAft>
              <a:buFont typeface="Arial" panose="020B0604020202020204" pitchFamily="34" charset="0"/>
              <a:buNone/>
              <a:defRPr/>
            </a:pPr>
            <a:r>
              <a:rPr lang="it-IT" b="1" u="sng" dirty="0"/>
              <a:t>Risposta ad Interpello AE del 16 marzo 2021, n. 176</a:t>
            </a:r>
          </a:p>
          <a:p>
            <a:pPr algn="just" fontAlgn="auto">
              <a:lnSpc>
                <a:spcPct val="150000"/>
              </a:lnSpc>
              <a:spcAft>
                <a:spcPts val="0"/>
              </a:spcAft>
              <a:buFont typeface="Arial" panose="020B0604020202020204" pitchFamily="34" charset="0"/>
              <a:buNone/>
              <a:defRPr/>
            </a:pPr>
            <a:r>
              <a:rPr lang="it-IT" sz="2400" i="1" dirty="0"/>
              <a:t>      «un datore di lavoro che al suo interno non ha RSU o RSA, può comunque adottare le disposizioni ex art. 1, comma 182, legge n. 208/2015 sulle somme da erogare ai propri dipendenti a titolo di premio di risultato (ovvero, il regime agevolato per gli eventuali </a:t>
            </a:r>
            <a:r>
              <a:rPr lang="it-IT" sz="2400" i="1" dirty="0" err="1"/>
              <a:t>flexible</a:t>
            </a:r>
            <a:r>
              <a:rPr lang="it-IT" sz="2400" i="1" dirty="0"/>
              <a:t> benefit previsti da un piano di welfare aziendale), corrisposti in virtù di un contratto collettivo aziendale stipulato con le articolazioni territoriali delle organizzazioni sindacali dei lavoratori comparativamente più rappresentative a livello nazionale, seppur esterne all’azienda. Al contempo, una società priva di rappresentanze sindacali può anche scegliere di recepire il contratto territoriale di settore stipulato in un’altra regione, sempre che lo stesso sia compatibile con la propria realtà aziendale».  </a:t>
            </a:r>
            <a:endParaRPr lang="it-IT" sz="2300" dirty="0"/>
          </a:p>
        </p:txBody>
      </p:sp>
      <p:sp>
        <p:nvSpPr>
          <p:cNvPr id="40964" name="Segnaposto numero diapositiva 4">
            <a:extLst>
              <a:ext uri="{FF2B5EF4-FFF2-40B4-BE49-F238E27FC236}">
                <a16:creationId xmlns:a16="http://schemas.microsoft.com/office/drawing/2014/main" id="{3186D6E9-7C41-45EB-AF0D-74FAFF5DDF16}"/>
              </a:ext>
            </a:extLst>
          </p:cNvPr>
          <p:cNvSpPr txBox="1">
            <a:spLocks noGrp="1"/>
          </p:cNvSpPr>
          <p:nvPr/>
        </p:nvSpPr>
        <p:spPr bwMode="auto">
          <a:xfrm>
            <a:off x="8736013" y="6356350"/>
            <a:ext cx="28432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E37B6B3-5B3D-4B03-96FB-84636BDC2F63}" type="slidenum">
              <a:rPr lang="it-IT" altLang="it-IT" sz="1200">
                <a:solidFill>
                  <a:srgbClr val="FFFFFF"/>
                </a:solidFill>
              </a:rPr>
              <a:pPr algn="r" eaLnBrk="1" hangingPunct="1"/>
              <a:t>36</a:t>
            </a:fld>
            <a:endParaRPr lang="it-IT" altLang="it-IT" sz="1200">
              <a:solidFill>
                <a:srgbClr val="FFFFFF"/>
              </a:solidFill>
            </a:endParaRPr>
          </a:p>
        </p:txBody>
      </p:sp>
    </p:spTree>
    <p:extLst>
      <p:ext uri="{BB962C8B-B14F-4D97-AF65-F5344CB8AC3E}">
        <p14:creationId xmlns:p14="http://schemas.microsoft.com/office/powerpoint/2010/main" val="4204472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FF912F33-6DD9-4559-8085-B8BAEE0DC97B}"/>
              </a:ext>
            </a:extLst>
          </p:cNvPr>
          <p:cNvSpPr>
            <a:spLocks noGrp="1" noChangeArrowheads="1"/>
          </p:cNvSpPr>
          <p:nvPr>
            <p:ph type="body" idx="4294967295"/>
          </p:nvPr>
        </p:nvSpPr>
        <p:spPr>
          <a:xfrm>
            <a:off x="144463" y="765175"/>
            <a:ext cx="11796712" cy="5426075"/>
          </a:xfrm>
        </p:spPr>
        <p:txBody>
          <a:bodyPr/>
          <a:lstStyle/>
          <a:p>
            <a:pPr marL="0" indent="0" algn="ctr" defTabSz="914400">
              <a:buClr>
                <a:srgbClr val="F2F2F2"/>
              </a:buClr>
              <a:buFont typeface="Arial" panose="020B0604020202020204" pitchFamily="34" charset="0"/>
              <a:buNone/>
            </a:pPr>
            <a:endParaRPr lang="it-IT" altLang="it-IT" sz="8900" b="1" u="sng">
              <a:latin typeface="Perpetua" panose="02020502060401020303" pitchFamily="18" charset="0"/>
            </a:endParaRPr>
          </a:p>
          <a:p>
            <a:pPr marL="0" indent="0" algn="ctr" defTabSz="914400">
              <a:buClr>
                <a:srgbClr val="F2F2F2"/>
              </a:buClr>
              <a:buFont typeface="Arial" panose="020B0604020202020204" pitchFamily="34" charset="0"/>
              <a:buNone/>
            </a:pPr>
            <a:r>
              <a:rPr lang="it-IT" altLang="it-IT" sz="8900" b="1" u="sng">
                <a:latin typeface="Perpetua" panose="02020502060401020303" pitchFamily="18" charset="0"/>
              </a:rPr>
              <a:t>GRAZIE PER </a:t>
            </a:r>
          </a:p>
          <a:p>
            <a:pPr marL="0" indent="0" algn="ctr" defTabSz="914400">
              <a:buClr>
                <a:srgbClr val="F2F2F2"/>
              </a:buClr>
              <a:buFont typeface="Arial" panose="020B0604020202020204" pitchFamily="34" charset="0"/>
              <a:buNone/>
            </a:pPr>
            <a:r>
              <a:rPr lang="it-IT" altLang="it-IT" sz="8900" b="1" i="1" u="sng">
                <a:latin typeface="Perpetua" panose="02020502060401020303" pitchFamily="18" charset="0"/>
              </a:rPr>
              <a:t>L’ATTENZIONE</a:t>
            </a:r>
            <a:endParaRPr lang="it-IT" altLang="it-IT" sz="8900" i="1" u="sng">
              <a:latin typeface="Perpetua" panose="02020502060401020303" pitchFamily="18" charset="0"/>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4025</Words>
  <Application>Microsoft Office PowerPoint</Application>
  <PresentationFormat>Personalizzato</PresentationFormat>
  <Paragraphs>301</Paragraphs>
  <Slides>37</Slides>
  <Notes>30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37</vt:i4>
      </vt:variant>
    </vt:vector>
  </HeadingPairs>
  <TitlesOfParts>
    <vt:vector size="43" baseType="lpstr">
      <vt:lpstr>Arial</vt:lpstr>
      <vt:lpstr>Calibri</vt:lpstr>
      <vt:lpstr>LesmoreMediumCondensed</vt:lpstr>
      <vt:lpstr>Perpetua</vt:lpstr>
      <vt:lpstr>Verdana</vt:lpstr>
      <vt:lpstr>Tema di Office</vt:lpstr>
      <vt:lpstr>Altre tipologie di  incentivi alle assunzioni/riduzione del costo del personale</vt:lpstr>
      <vt:lpstr>Altre tipologie di incentivi/riduzione costo del lavoro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Premi di produttività </vt:lpstr>
      <vt:lpstr>Premi di produttività </vt:lpstr>
      <vt:lpstr>Premi di produttività </vt:lpstr>
      <vt:lpstr>Premi di produttività </vt:lpstr>
      <vt:lpstr>Premi di produttività </vt:lpstr>
      <vt:lpstr>Premi di produttività </vt:lpstr>
      <vt:lpstr>Premi di produttività </vt:lpstr>
      <vt:lpstr>Premi di produttività </vt:lpstr>
      <vt:lpstr>Premi di produttività </vt:lpstr>
      <vt:lpstr>Premi di produttività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francesco sorrentino</dc:creator>
  <cp:lastModifiedBy>lollogaetani@outlook.it</cp:lastModifiedBy>
  <cp:revision>10</cp:revision>
  <dcterms:created xsi:type="dcterms:W3CDTF">2017-10-04T14:50:19Z</dcterms:created>
  <dcterms:modified xsi:type="dcterms:W3CDTF">2023-05-21T18:52:45Z</dcterms:modified>
</cp:coreProperties>
</file>