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63" r:id="rId3"/>
    <p:sldId id="364" r:id="rId4"/>
    <p:sldId id="365" r:id="rId5"/>
    <p:sldId id="330" r:id="rId6"/>
    <p:sldId id="366" r:id="rId7"/>
    <p:sldId id="429" r:id="rId8"/>
    <p:sldId id="430" r:id="rId9"/>
    <p:sldId id="431" r:id="rId10"/>
    <p:sldId id="432" r:id="rId11"/>
    <p:sldId id="367" r:id="rId12"/>
    <p:sldId id="368" r:id="rId13"/>
    <p:sldId id="37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433" r:id="rId24"/>
    <p:sldId id="434" r:id="rId25"/>
    <p:sldId id="435" r:id="rId26"/>
    <p:sldId id="436" r:id="rId27"/>
  </p:sldIdLst>
  <p:sldSz cx="12188825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 snapToObjects="1">
      <p:cViewPr varScale="1">
        <p:scale>
          <a:sx n="71" d="100"/>
          <a:sy n="71" d="100"/>
        </p:scale>
        <p:origin x="678" y="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4C1C624-CB34-440D-BBE7-426ECB3CB5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DE436A-5EC4-4E2A-BFB4-FABA2CF3B5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1AE65-151B-4752-8E7A-655AAA5FD53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C092FB-2786-44BE-AD5D-8338BE2CC3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alessandro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5CA2D3-177B-484F-A519-1C314AD2F1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510E2-B787-4568-88DA-BE94BDE0BB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93555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EAD58-F598-4786-9850-96D557257BCC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alessandro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94615-5BEB-4CA8-91FD-2DB76278E0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9363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alessandro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380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153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4129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6266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8177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253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4802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5664CD-2306-4A91-97DC-3D53EBD0A1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C2610-15D9-46FB-88A2-BE1E223D309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281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AD04070-697E-4256-88C3-35704F24B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F6E8F89-8689-4CF7-9449-234839512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700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3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53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52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66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33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92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59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480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473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364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249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 userDrawn="1"/>
        </p:nvSpPr>
        <p:spPr bwMode="auto">
          <a:xfrm flipV="1">
            <a:off x="587847" y="6237288"/>
            <a:ext cx="11013131" cy="0"/>
          </a:xfrm>
          <a:prstGeom prst="line">
            <a:avLst/>
          </a:prstGeom>
          <a:noFill/>
          <a:ln w="19050">
            <a:solidFill>
              <a:srgbClr val="4F81BD"/>
            </a:solidFill>
            <a:rou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it-IT" sz="1799" dirty="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sp>
        <p:nvSpPr>
          <p:cNvPr id="9" name="Line 8"/>
          <p:cNvSpPr>
            <a:spLocks noChangeShapeType="1"/>
          </p:cNvSpPr>
          <p:nvPr userDrawn="1"/>
        </p:nvSpPr>
        <p:spPr bwMode="auto">
          <a:xfrm flipV="1">
            <a:off x="587847" y="1044000"/>
            <a:ext cx="11013131" cy="0"/>
          </a:xfrm>
          <a:prstGeom prst="line">
            <a:avLst/>
          </a:prstGeom>
          <a:noFill/>
          <a:ln w="19050">
            <a:solidFill>
              <a:srgbClr val="4F81BD"/>
            </a:solidFill>
            <a:rou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it-IT" sz="1799" dirty="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  <a:cs typeface="MS PGothic" panose="020B0600070205080204" pitchFamily="34" charset="-128"/>
            </a:endParaRPr>
          </a:p>
        </p:txBody>
      </p:sp>
      <p:sp>
        <p:nvSpPr>
          <p:cNvPr id="10" name="Shape 231"/>
          <p:cNvSpPr/>
          <p:nvPr userDrawn="1"/>
        </p:nvSpPr>
        <p:spPr>
          <a:xfrm>
            <a:off x="608274" y="6393731"/>
            <a:ext cx="258663" cy="325439"/>
          </a:xfrm>
          <a:prstGeom prst="rect">
            <a:avLst/>
          </a:prstGeom>
          <a:noFill/>
          <a:ln w="28575" cap="flat">
            <a:noFill/>
            <a:prstDash val="solid"/>
            <a:round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>
              <a:defRPr sz="70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fld id="{9AE4D82F-B047-469B-AC52-A46321747EAF}" type="slidenum">
              <a:rPr lang="en-GB" sz="1000" b="0" smtClean="0">
                <a:solidFill>
                  <a:schemeClr val="tx1"/>
                </a:solidFill>
                <a:latin typeface="+mj-lt"/>
              </a:rPr>
              <a:t>‹N›</a:t>
            </a:fld>
            <a:endParaRPr sz="800" b="0" dirty="0">
              <a:solidFill>
                <a:schemeClr val="tx1"/>
              </a:solidFill>
              <a:latin typeface="+mj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" name="Segnaposto piè di pagina 1"/>
          <p:cNvSpPr txBox="1"/>
          <p:nvPr userDrawn="1"/>
        </p:nvSpPr>
        <p:spPr>
          <a:xfrm>
            <a:off x="868832" y="6445324"/>
            <a:ext cx="2807269" cy="222250"/>
          </a:xfrm>
          <a:prstGeom prst="rect">
            <a:avLst/>
          </a:prstGeom>
        </p:spPr>
        <p:txBody>
          <a:bodyPr lIns="35991" tIns="35991" rIns="35991" bIns="35991" anchor="ctr"/>
          <a:lstStyle>
            <a:defPPr>
              <a:defRPr lang="en-US"/>
            </a:defPPr>
            <a:lvl1pPr marL="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algn="l">
              <a:defRPr/>
            </a:pPr>
            <a:r>
              <a:rPr lang="it-IT" sz="1000" dirty="0">
                <a:solidFill>
                  <a:srgbClr val="000000"/>
                </a:solidFill>
                <a:latin typeface="+mj-lt"/>
                <a:cs typeface="Verdana" panose="020B0604030504040204" pitchFamily="34" charset="0"/>
              </a:rPr>
              <a:t>DC Entrate e Recupero Crediti</a:t>
            </a:r>
          </a:p>
        </p:txBody>
      </p:sp>
      <p:pic>
        <p:nvPicPr>
          <p:cNvPr id="12" name="Picture 2" descr="https://upload.wikimedia.org/wikipedia/commons/5/5b/INPS_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989" y="6353185"/>
            <a:ext cx="292426" cy="40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 userDrawn="1">
            <p:ph type="title"/>
          </p:nvPr>
        </p:nvSpPr>
        <p:spPr>
          <a:xfrm>
            <a:off x="609760" y="201600"/>
            <a:ext cx="10975656" cy="842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57720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36A0D-FEEF-504A-A21A-F302E3D1E3F0}" type="datetimeFigureOut">
              <a:rPr lang="it-IT" smtClean="0"/>
              <a:t>21/05/2023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138DE-05B9-4441-80DD-FEEF9B58A7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07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958743" y="267287"/>
            <a:ext cx="4683260" cy="5852160"/>
          </a:xfrm>
        </p:spPr>
        <p:txBody>
          <a:bodyPr anchor="t">
            <a:normAutofit fontScale="90000"/>
          </a:bodyPr>
          <a:lstStyle/>
          <a:p>
            <a:pPr algn="l"/>
            <a:r>
              <a:rPr lang="it-IT" altLang="it-IT" sz="4400" b="1" u="sng" dirty="0">
                <a:latin typeface="Verdana" panose="020B0604030504040204" pitchFamily="34" charset="0"/>
              </a:rPr>
              <a:t>Incentivo all'occupazione del percettore del Reddito di Cittadinanza</a:t>
            </a:r>
            <a:br>
              <a:rPr lang="it-IT" altLang="it-IT" sz="1400" dirty="0">
                <a:latin typeface="Verdana" panose="020B0604030504040204" pitchFamily="34" charset="0"/>
              </a:rPr>
            </a:br>
            <a:br>
              <a:rPr lang="it-IT" altLang="it-IT" sz="1400" dirty="0">
                <a:latin typeface="Verdana" panose="020B0604030504040204" pitchFamily="34" charset="0"/>
              </a:rPr>
            </a:br>
            <a:br>
              <a:rPr lang="it-IT" altLang="it-IT" sz="1400" dirty="0">
                <a:latin typeface="Verdana" panose="020B0604030504040204" pitchFamily="34" charset="0"/>
              </a:rPr>
            </a:br>
            <a:r>
              <a:rPr lang="it-IT" altLang="it-IT" sz="1400" dirty="0">
                <a:latin typeface="Verdana" panose="020B0604030504040204" pitchFamily="34" charset="0"/>
              </a:rPr>
              <a:t>* Art. 8, decreto legge n. 4/2019</a:t>
            </a:r>
            <a:br>
              <a:rPr lang="it-IT" altLang="it-IT" sz="1400" dirty="0">
                <a:latin typeface="Verdana" panose="020B0604030504040204" pitchFamily="34" charset="0"/>
              </a:rPr>
            </a:br>
            <a:r>
              <a:rPr lang="it-IT" altLang="it-IT" sz="1400" dirty="0">
                <a:latin typeface="Verdana" panose="020B0604030504040204" pitchFamily="34" charset="0"/>
              </a:rPr>
              <a:t>* Circolare INPS del 19 luglio 2019, n. 104</a:t>
            </a:r>
            <a:br>
              <a:rPr lang="it-IT" altLang="it-IT" sz="1400" dirty="0">
                <a:latin typeface="Verdana" panose="020B0604030504040204" pitchFamily="34" charset="0"/>
              </a:rPr>
            </a:br>
            <a:r>
              <a:rPr lang="it-IT" altLang="it-IT" sz="1400" dirty="0">
                <a:latin typeface="Verdana" panose="020B0604030504040204" pitchFamily="34" charset="0"/>
              </a:rPr>
              <a:t>* Accordo 01 agosto 2019 in sede di Conferenza Unificata tra Governo, Regioni e le Province autonome</a:t>
            </a:r>
            <a:br>
              <a:rPr lang="it-IT" altLang="it-IT" sz="1400" dirty="0">
                <a:latin typeface="Verdana" panose="020B0604030504040204" pitchFamily="34" charset="0"/>
              </a:rPr>
            </a:br>
            <a:r>
              <a:rPr lang="it-IT" altLang="it-IT" sz="1400" dirty="0">
                <a:latin typeface="Verdana" panose="020B0604030504040204" pitchFamily="34" charset="0"/>
              </a:rPr>
              <a:t>* Nota ANPAL prot. n. 10878/2019</a:t>
            </a:r>
            <a:br>
              <a:rPr lang="it-IT" altLang="it-IT" sz="1400" dirty="0">
                <a:latin typeface="Verdana" panose="020B0604030504040204" pitchFamily="34" charset="0"/>
              </a:rPr>
            </a:br>
            <a:r>
              <a:rPr lang="it-IT" altLang="it-IT" sz="1400" dirty="0">
                <a:latin typeface="Verdana" panose="020B0604030504040204" pitchFamily="34" charset="0"/>
              </a:rPr>
              <a:t>* </a:t>
            </a:r>
            <a:r>
              <a:rPr lang="it-IT" sz="1400" dirty="0">
                <a:latin typeface="Verdana" panose="020B0604030504040204" pitchFamily="34" charset="0"/>
              </a:rPr>
              <a:t>Messaggio INPS del 08 novembre 2019, n. 4099</a:t>
            </a:r>
            <a:br>
              <a:rPr lang="it-IT" sz="1400" dirty="0">
                <a:latin typeface="Verdana" panose="020B0604030504040204" pitchFamily="34" charset="0"/>
              </a:rPr>
            </a:br>
            <a:r>
              <a:rPr lang="it-IT" sz="1400" dirty="0">
                <a:latin typeface="Verdana" panose="020B0604030504040204" pitchFamily="34" charset="0"/>
              </a:rPr>
              <a:t>* Art. 1, commi 73-84, legge n. 234/2021</a:t>
            </a:r>
            <a:br>
              <a:rPr lang="it-IT" sz="1400" dirty="0">
                <a:latin typeface="Verdana" panose="020B0604030504040204" pitchFamily="34" charset="0"/>
              </a:rPr>
            </a:br>
            <a:r>
              <a:rPr lang="it-IT" sz="1400" dirty="0">
                <a:latin typeface="Verdana" panose="020B0604030504040204" pitchFamily="34" charset="0"/>
              </a:rPr>
              <a:t>* Messaggio INPS 11 luglio 2022, n. 2766</a:t>
            </a:r>
            <a:br>
              <a:rPr lang="it-IT" sz="1400" dirty="0">
                <a:latin typeface="Verdana" panose="020B0604030504040204" pitchFamily="34" charset="0"/>
              </a:rPr>
            </a:br>
            <a:r>
              <a:rPr lang="it-IT" sz="1400" dirty="0">
                <a:latin typeface="Verdana" panose="020B0604030504040204" pitchFamily="34" charset="0"/>
              </a:rPr>
              <a:t>* Art. 34bis, legge 15 luglio 2022, n. 91</a:t>
            </a:r>
            <a:br>
              <a:rPr lang="it-IT" sz="1400" dirty="0"/>
            </a:b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166524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1E5697-E101-4AB2-8764-0EE83E44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3AFB44-2D3B-4F2F-995A-E1E2A74BE0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51"/>
          <a:stretch/>
        </p:blipFill>
        <p:spPr>
          <a:xfrm>
            <a:off x="0" y="274638"/>
            <a:ext cx="12188825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CAA858-54D7-438B-87CC-1D23CBD7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70A778E-B97D-43A3-9B39-A6D8EDC19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8936" y="201600"/>
            <a:ext cx="13431951" cy="755178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4803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AAD03C-67DC-453C-9AFC-E744071AF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980B499-6787-4C59-A0EF-93278BB5D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543" y="393896"/>
            <a:ext cx="12188825" cy="64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7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799" dirty="0">
                <a:solidFill>
                  <a:srgbClr val="000000"/>
                </a:solidFill>
              </a:rPr>
              <a:t>Datori di lavoro esclusi dall’applicazione del beneficio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0422" y="2498316"/>
            <a:ext cx="11013131" cy="307697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wrap="square" lIns="0">
            <a:spAutoFit/>
          </a:bodyPr>
          <a:lstStyle/>
          <a:p>
            <a:pPr algn="ctr"/>
            <a:r>
              <a:rPr lang="it-IT" sz="1400" b="1" dirty="0">
                <a:solidFill>
                  <a:schemeClr val="tx2"/>
                </a:solidFill>
                <a:latin typeface="Verdana" panose="020B0604030504040204" pitchFamily="34" charset="0"/>
              </a:rPr>
              <a:t>Sono esclusi dall’applicazione del beneficio:</a:t>
            </a:r>
            <a:endParaRPr lang="it-IT" sz="1400" b="1" dirty="0">
              <a:solidFill>
                <a:schemeClr val="tx2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3083" y="2968122"/>
            <a:ext cx="5400538" cy="3124009"/>
          </a:xfrm>
          <a:prstGeom prst="rect">
            <a:avLst/>
          </a:prstGeom>
          <a:noFill/>
          <a:ln w="9525"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1" tIns="323916" rIns="35991" bIns="35991" rtlCol="0" anchor="t" anchorCtr="0"/>
          <a:lstStyle/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+mj-lt"/>
              </a:rPr>
              <a:t>Amministrazioni dello Stato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+mj-lt"/>
              </a:rPr>
              <a:t>Aziende ed amministrazioni dello Stato ad ordinamento autonomo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+mj-lt"/>
              </a:rPr>
              <a:t>Regioni, Province, Comuni, Città metropolitane,         Enti di area vasta, Unioni dei comuni, Comunità montane, Comunità isolane o di arcipelago e loro consorzi e associazioni</a:t>
            </a:r>
          </a:p>
          <a:p>
            <a:pPr marL="171399" indent="-171399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+mj-lt"/>
              </a:rPr>
              <a:t>Istituti autonomi per case popolari e ATER comunque denominati che non siano qualificati dalla legge istitutiva quali enti pubblici non economici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00440" y="2971654"/>
            <a:ext cx="5400538" cy="3116942"/>
          </a:xfrm>
          <a:prstGeom prst="rect">
            <a:avLst/>
          </a:prstGeom>
          <a:noFill/>
          <a:ln w="9525"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1" tIns="323916" rIns="35991" bIns="35991" rtlCol="0" anchor="t" anchorCtr="0"/>
          <a:lstStyle/>
          <a:p>
            <a:pPr marL="625287" indent="-171399"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Verdana" panose="020B0604030504040204" pitchFamily="34" charset="0"/>
              </a:rPr>
              <a:t>Camere di commercio, industria, artigianato e agricoltura e loro associazioni</a:t>
            </a:r>
          </a:p>
          <a:p>
            <a:pPr marL="625287" indent="-171399"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Verdana" panose="020B0604030504040204" pitchFamily="34" charset="0"/>
              </a:rPr>
              <a:t>Enti pubblici non economici nazionali, regionali e locali</a:t>
            </a:r>
          </a:p>
          <a:p>
            <a:pPr marL="625287" indent="-171399"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Verdana" panose="020B0604030504040204" pitchFamily="34" charset="0"/>
              </a:rPr>
              <a:t>Amministrazioni, aziende e enti del Servizio sanitario nazionale</a:t>
            </a:r>
          </a:p>
          <a:p>
            <a:pPr marL="625287" indent="-171399"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Verdana" panose="020B0604030504040204" pitchFamily="34" charset="0"/>
              </a:rPr>
              <a:t>Agenzia per la rappresentanza negoziale delle pubbliche amministrazioni (ARAN)</a:t>
            </a:r>
          </a:p>
          <a:p>
            <a:pPr marL="625287" indent="-171399"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/>
                </a:solidFill>
                <a:latin typeface="Verdana" panose="020B0604030504040204" pitchFamily="34" charset="0"/>
              </a:rPr>
              <a:t>Agenzie di cui al decreto legislativo 30 luglio 1999, n. 300</a:t>
            </a:r>
            <a:endParaRPr lang="it-IT" sz="14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2649" y="3791178"/>
            <a:ext cx="1079719" cy="1477895"/>
            <a:chOff x="5554096" y="3791272"/>
            <a:chExt cx="1080000" cy="1478280"/>
          </a:xfrm>
        </p:grpSpPr>
        <p:grpSp>
          <p:nvGrpSpPr>
            <p:cNvPr id="41" name="Group 40"/>
            <p:cNvGrpSpPr/>
            <p:nvPr/>
          </p:nvGrpSpPr>
          <p:grpSpPr>
            <a:xfrm>
              <a:off x="5554096" y="3791272"/>
              <a:ext cx="1080000" cy="1478280"/>
              <a:chOff x="5554096" y="3375660"/>
              <a:chExt cx="1080000" cy="147828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554096" y="3604707"/>
                <a:ext cx="1080000" cy="108000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991" tIns="35991" rIns="35991" bIns="35991" rtlCol="0" anchor="t" anchorCtr="0"/>
              <a:lstStyle/>
              <a:p>
                <a:pPr algn="ctr"/>
                <a:endParaRPr lang="it-IT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014102" y="3375660"/>
                <a:ext cx="173088" cy="1478280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991" tIns="35991" rIns="35991" bIns="35991" rtlCol="0" anchor="t" anchorCtr="0"/>
              <a:lstStyle/>
              <a:p>
                <a:pPr algn="ctr"/>
                <a:endParaRPr lang="it-IT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5664000" y="3712707"/>
                <a:ext cx="864000" cy="864000"/>
              </a:xfrm>
              <a:prstGeom prst="ellipse">
                <a:avLst/>
              </a:prstGeom>
              <a:solidFill>
                <a:srgbClr val="4F81BD"/>
              </a:solidFill>
              <a:ln w="19050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991" tIns="35991" rIns="35991" bIns="35991" rtlCol="0" anchor="t" anchorCtr="0"/>
              <a:lstStyle/>
              <a:p>
                <a:pPr algn="ctr"/>
                <a:endParaRPr lang="it-IT" sz="12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867" y="4303186"/>
              <a:ext cx="514266" cy="51426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97" t="-1" r="9357" b="5022"/>
          <a:stretch>
            <a:fillRect/>
          </a:stretch>
        </p:blipFill>
        <p:spPr>
          <a:xfrm>
            <a:off x="907473" y="1419862"/>
            <a:ext cx="803614" cy="79843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29902" y="1495595"/>
            <a:ext cx="9525272" cy="6469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1" tIns="35991" rIns="35991" bIns="35991" rtlCol="0" anchor="ctr" anchorCtr="0"/>
          <a:lstStyle/>
          <a:p>
            <a:pPr algn="just"/>
            <a:r>
              <a:rPr lang="it-IT" sz="1400" dirty="0">
                <a:solidFill>
                  <a:schemeClr val="tx1"/>
                </a:solidFill>
              </a:rPr>
              <a:t>L’esonero contributivo non si applica nei confronti della </a:t>
            </a:r>
            <a:r>
              <a:rPr lang="it-IT" sz="1400" b="1" dirty="0">
                <a:solidFill>
                  <a:schemeClr val="tx1"/>
                </a:solidFill>
              </a:rPr>
              <a:t>pubblica amministrazione.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D9B06E-613A-4377-9EB2-7582E38C06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3" t="-6980" r="103" b="6980"/>
          <a:stretch/>
        </p:blipFill>
        <p:spPr>
          <a:xfrm>
            <a:off x="0" y="2566"/>
            <a:ext cx="12193389" cy="68554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D488EF-A17F-4D9F-A712-FF3C3527A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0CC1A02-7374-44A8-819C-C9870948E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70" t="-38" r="1270" b="8725"/>
          <a:stretch/>
        </p:blipFill>
        <p:spPr>
          <a:xfrm>
            <a:off x="0" y="2566"/>
            <a:ext cx="12188825" cy="625755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7BAE024-3BEA-4116-AF50-D2FFB1B12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950" b="8687"/>
          <a:stretch/>
        </p:blipFill>
        <p:spPr>
          <a:xfrm>
            <a:off x="-1" y="272234"/>
            <a:ext cx="12188825" cy="63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9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436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it-IT" altLang="it-IT" sz="1600" b="1" i="1" u="sng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1600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1600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Fino al 31 dicembre 2021, contratto di lavoro subordinato a tempo pieno ed indeterminato, anche in somministrazione.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A decorrere dal 01 gennaio 2022, ex art. 1, comma 74, legge n. 234/2021, il contratto deve essere “</a:t>
            </a:r>
            <a:r>
              <a:rPr lang="it-IT" altLang="it-IT" sz="2000" b="1" i="1" u="sng" dirty="0">
                <a:solidFill>
                  <a:prstClr val="black"/>
                </a:solidFill>
                <a:latin typeface="Verdana" panose="020B0604030504040204" pitchFamily="34" charset="0"/>
              </a:rPr>
              <a:t>a tempo indeterminato, pieno o parziale, determinato o anche con contratto di apprendistato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”, ovvero anche in somministrazione. 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Natura del contratto - le novità della legge n. 234/2021</a:t>
            </a:r>
          </a:p>
        </p:txBody>
      </p:sp>
    </p:spTree>
    <p:extLst>
      <p:ext uri="{BB962C8B-B14F-4D97-AF65-F5344CB8AC3E}">
        <p14:creationId xmlns:p14="http://schemas.microsoft.com/office/powerpoint/2010/main" val="357444589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501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it-IT" altLang="it-IT" sz="1600" b="1" i="1" u="sng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1600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Fino al 31 dicembre 2021, i datori di lavoro interessati dovevano comunicare nella piattaforma digitale dedicata (con le modalità previste nella Nota ANPAL prot. n. 10878/2019) le proprie vacancies e su tali posti assumere con contratto a tempo pieno ed indeterminato (anche in apprendistato).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A decorrere dal 2022, ex lege n. 234/2021, è eliminato in capo al datore di lavoro l’onere di comunicare preliminarmente le disponibilità dei posti vacanti alla piattaforma digitale dedicata al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Rdc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presso l’ANPAL, quale condizione di accesso all’esonero in oggetto. 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Gestione vacancies - le novità della legge n. 234/2021</a:t>
            </a:r>
          </a:p>
        </p:txBody>
      </p:sp>
    </p:spTree>
    <p:extLst>
      <p:ext uri="{BB962C8B-B14F-4D97-AF65-F5344CB8AC3E}">
        <p14:creationId xmlns:p14="http://schemas.microsoft.com/office/powerpoint/2010/main" val="5144876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55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Le agenzie per il lavoro iscritte all'albo informatico delle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ApL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, autorizzate dall'ANPAL a offrire i servizi di incontro tra domanda e offerta di lavoro possono svolgere attività di mediazione tra domanda e offerta di lavoro per i beneficiari di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Rdc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In favore delle suddette agenzie per il lavoro, è riconosciuto - per ogni soggetto assunto a seguito della specifica attività di intermediazione - il 20% dell'incentivo in oggetto, che viene decurtato dall’importo spettante al datore di lavoro.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Pertanto, nelle ipotesi in cui un lavoratore venga assunto a seguito della specifica attività di intermediazione e di tale evenienza sia dato rilievo nell’istanza di riconoscimento del beneficio presentata dal datore di lavoro, l’ammontare dell’agevolazione riconoscibile al datore di lavoro sarà decurtato del 20%, che verrà riconosciuto all’agenzia per il lavoro.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Agenzie per il lavoro - le novità della legge n. 234/2021</a:t>
            </a:r>
          </a:p>
        </p:txBody>
      </p:sp>
    </p:spTree>
    <p:extLst>
      <p:ext uri="{BB962C8B-B14F-4D97-AF65-F5344CB8AC3E}">
        <p14:creationId xmlns:p14="http://schemas.microsoft.com/office/powerpoint/2010/main" val="280927202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603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Con riferimento alle sole assunzioni effettuate a seguito dell’attività di intermediazione, l’INPS – con Messaggio n. 2766/2022 - ha chiarito che il diritto alla fruizione dell’incentivo è subordinato al rispetto da parte dell’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ApL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delle condizioni previste dall’art. 1, commi 1175-1176, legge 27 dicembre 2006, n. 296, ossia: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•	regolarità degli obblighi di contribuzione previdenziale, ai sensi della normativa in materia di documento unico di regolarità contributiva (DURC);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•	assenza di violazioni delle norme fondamentali a tutela delle condizioni di lavoro e rispetto degli altri obblighi di legge;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•	rispetto degli accordi e contratti collettivi nazionali, nonché di quelli regionali, territoriali o aziendali, sottoscritti dalle Organizzazioni sindacali dei datori di lavoro e dei lavoratori comparativamente più rappresentative sul piano nazionale.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Agenzie per il lavoro - le novità della legge n. 234/2021</a:t>
            </a:r>
          </a:p>
        </p:txBody>
      </p:sp>
    </p:spTree>
    <p:extLst>
      <p:ext uri="{BB962C8B-B14F-4D97-AF65-F5344CB8AC3E}">
        <p14:creationId xmlns:p14="http://schemas.microsoft.com/office/powerpoint/2010/main" val="425846792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311FEF-AD6A-4417-8581-A098735B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E0F388B-8362-4CF6-8D15-50BA56B38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796" b="13320"/>
          <a:stretch/>
        </p:blipFill>
        <p:spPr>
          <a:xfrm>
            <a:off x="-1" y="350446"/>
            <a:ext cx="12188825" cy="65075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17805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F5CFCB-ADA8-473E-8774-01FC2E0EC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ED921C2-3831-4B12-BA5A-2BDF94F518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69" t="-4902" r="669" b="12992"/>
          <a:stretch/>
        </p:blipFill>
        <p:spPr>
          <a:xfrm>
            <a:off x="0" y="43279"/>
            <a:ext cx="12188825" cy="677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03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03B6DF-08CD-46DA-BE15-4478D084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2F70138-5955-4BC4-959C-69FB64A88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79644"/>
            <a:ext cx="12188825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02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0230A0E-EAE6-4E54-8178-DFD282345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72172"/>
            <a:ext cx="12240000" cy="741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42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A81A91-3251-43FD-B2FF-7497AA683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89D7D5-EF39-4234-A744-F4CF86F98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6" t="-5999" r="-2986" b="5999"/>
          <a:stretch/>
        </p:blipFill>
        <p:spPr>
          <a:xfrm>
            <a:off x="-2" y="-102901"/>
            <a:ext cx="12564000" cy="70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39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35FD89-6A74-42CE-BDC3-3BD195BE3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7757031-1625-4B14-A410-9397F6CA9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869"/>
            <a:ext cx="12188825" cy="73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43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E4B311-A21B-4321-B93B-92E988A29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,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7D37A3-4C22-4F3E-AE17-54E407F74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2800"/>
            <a:ext cx="12188825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43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D5CBBE-847A-4FBB-A4E9-04D0746E1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EDCC7E9-CC2C-4012-BCB3-1E46FFAC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227"/>
            <a:ext cx="12188825" cy="71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34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D44C83-C8B3-4BFE-8801-4571EB0D9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4D4DBCA-B07D-42A0-BF16-EC8AC8E37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50574"/>
            <a:ext cx="12188825" cy="722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42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A33A56-67D1-4617-BABF-5EF5FC1C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0" y="217670"/>
            <a:ext cx="10975656" cy="842400"/>
          </a:xfrm>
        </p:spPr>
        <p:txBody>
          <a:bodyPr/>
          <a:lstStyle/>
          <a:p>
            <a:r>
              <a:rPr lang="it-IT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BDCA0E9-5C0E-4A00-8A0B-115C898E0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870"/>
            <a:ext cx="12188825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86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A06B12-E9C1-42EE-BC36-7F34AD673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457C845-4E97-41ED-BADD-A21AD0C69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618"/>
            <a:ext cx="12188828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6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AB8B97-FC06-47AB-A308-61CCB994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F864C8A-A8D4-4BEE-B546-8D11CCAF9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6148"/>
            <a:ext cx="12211994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418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L’INPS – con Messaggio dell’11 luglio 2022, n. 2766 - ha reso nota l’avvenuta modifica del modulo telematico di domanda per il riconoscimento dell’esonero in oggetto denominato “SRDC - Sgravio Reddito di Cittadinanza – art. 8 del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d.l.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n. 4/2019” presente nella sezione “Portale delle Agevolazioni” (ex sezione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DiResCo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), al fine di recepire le modifiche introdotte dalla legge n. 234/2021 in ordine: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•	all’estensione delle fattispecie contrattuali incentivabili,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•	al rispetto all’introduzione dell’esonero in esame per le agenzie per il lavoro.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Le novità del Messaggio INPS n. 2766/2022</a:t>
            </a:r>
          </a:p>
        </p:txBody>
      </p:sp>
    </p:spTree>
    <p:extLst>
      <p:ext uri="{BB962C8B-B14F-4D97-AF65-F5344CB8AC3E}">
        <p14:creationId xmlns:p14="http://schemas.microsoft.com/office/powerpoint/2010/main" val="2473095871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510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L’importo dell’incentivo, riconosciuto dalle procedure telematiche, costituirà l’ammontare massimo dell’agevolazione che potrà essere fruita nelle denunce contributive.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Lo sgravio sarà riconosciuto in base alla minore somma tra il beneficio mensile del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Rdc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spettante al nucleo familiare, il tetto mensile di € 780 euro e i contributi previdenziali e assistenziali a carico del datore di lavoro e del </a:t>
            </a:r>
            <a:r>
              <a:rPr lang="it-IT" altLang="it-IT" sz="2000">
                <a:solidFill>
                  <a:prstClr val="black"/>
                </a:solidFill>
                <a:latin typeface="Verdana" panose="020B0604030504040204" pitchFamily="34" charset="0"/>
              </a:rPr>
              <a:t>lavoratore.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Pertanto, nelle ipotesi di assunzione a tempo pieno e successiva trasformazione in part-time, sarà onere del datore di lavoro, eventualmente, riparametrare l’incentivo spettante in base ai contributi effettivamente dovuti e fruire dell’importo ridotto.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b="1" u="sng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Le novità del Messaggio INPS n. 2766/2022</a:t>
            </a:r>
          </a:p>
        </p:txBody>
      </p:sp>
    </p:spTree>
    <p:extLst>
      <p:ext uri="{BB962C8B-B14F-4D97-AF65-F5344CB8AC3E}">
        <p14:creationId xmlns:p14="http://schemas.microsoft.com/office/powerpoint/2010/main" val="73510171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510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Artt. 1-11, decreto Lavoro: dal 01 gennaio 2024 l’Assegno di Inclusione sostituisce il Reddito di Cittadinanza.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Art. 1, commi 294-296, legge n. 197/2022:  beneficio contributivo a favore dei datori di lavoro che assumono beneficiari del reddito di cittadinanza: riconosce ai datori di lavoro privati che nel 2023 assumono con contratto di lavoro a tempo indeterminato percettori del </a:t>
            </a:r>
            <a:r>
              <a:rPr lang="it-IT" altLang="it-IT" sz="2000" dirty="0" err="1">
                <a:solidFill>
                  <a:prstClr val="black"/>
                </a:solidFill>
                <a:latin typeface="Verdana" panose="020B0604030504040204" pitchFamily="34" charset="0"/>
              </a:rPr>
              <a:t>RdC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 l’esonero dal versamento del 100% dei contributi previdenziali a loro carico, con esclusione dei premi e contributi dovuti all’INAIL e ferma restando l'aliquota di computo delle prestazioni pensionistiche. contratti di lavoro domestico, nonché dei settori espressamente esclusi dalla medesima previsione.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Le novità del 2023 – legge n. 197/2022 – dl n. 48/2023</a:t>
            </a:r>
          </a:p>
        </p:txBody>
      </p:sp>
    </p:spTree>
    <p:extLst>
      <p:ext uri="{BB962C8B-B14F-4D97-AF65-F5344CB8AC3E}">
        <p14:creationId xmlns:p14="http://schemas.microsoft.com/office/powerpoint/2010/main" val="2992021792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5">
            <a:extLst>
              <a:ext uri="{FF2B5EF4-FFF2-40B4-BE49-F238E27FC236}">
                <a16:creationId xmlns:a16="http://schemas.microsoft.com/office/drawing/2014/main" id="{C207666E-DA4E-4910-AEF6-F44DC5A33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4" y="984738"/>
            <a:ext cx="11437034" cy="464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Art. 1, commi 294-296, legge n. 197/2022: l’esonero spetta anche per le trasformazioni dei contratti a tempo determinato in contratti a tempo indeterminato effettuate dal 01 gennaio 2023 al 31 dicembre 2023, mentre sono esclusi i rapporti di lavoro domestico.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Il beneficio - </a:t>
            </a:r>
            <a:r>
              <a:rPr lang="it-IT" altLang="it-IT" sz="2000" b="1" u="sng" dirty="0">
                <a:solidFill>
                  <a:prstClr val="black"/>
                </a:solidFill>
                <a:latin typeface="Verdana" panose="020B0604030504040204" pitchFamily="34" charset="0"/>
              </a:rPr>
              <a:t>alternativo all’esonero normato dall’art. 8, decreto legge n. 4/2019 </a:t>
            </a: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- è riconosciuto per un periodo massimo di 12 mesi e nel limite massimo di importo pari ad € 8.000 su base annua, riparametrato e applicato su base mensile.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it-IT" altLang="it-IT" sz="2000" dirty="0">
                <a:solidFill>
                  <a:prstClr val="black"/>
                </a:solidFill>
                <a:latin typeface="Verdana" panose="020B0604030504040204" pitchFamily="34" charset="0"/>
              </a:rPr>
              <a:t>L’efficacia della misura è subordinata all’autorizzazione della Commissione europea.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it-IT" altLang="it-IT" sz="2000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6387" name="Rettangolo 1">
            <a:extLst>
              <a:ext uri="{FF2B5EF4-FFF2-40B4-BE49-F238E27FC236}">
                <a16:creationId xmlns:a16="http://schemas.microsoft.com/office/drawing/2014/main" id="{97D8043B-5E61-4CA0-A500-8C1476916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280988"/>
            <a:ext cx="1055846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sng" strike="noStrike" kern="1200" cap="none" spc="0" normalizeH="0" baseline="0" noProof="0" dirty="0">
                <a:ln>
                  <a:noFill/>
                </a:ln>
                <a:solidFill>
                  <a:srgbClr val="579326"/>
                </a:solidFill>
                <a:effectLst/>
                <a:uLnTx/>
                <a:uFillTx/>
                <a:latin typeface="LesmoreMediumCondensed"/>
                <a:ea typeface="+mn-ea"/>
                <a:cs typeface="Arial" panose="020B0604020202020204" pitchFamily="34" charset="0"/>
              </a:rPr>
              <a:t>Le novità del 2023 – legge n. 197/2022 – dl n. 48/2023</a:t>
            </a:r>
          </a:p>
        </p:txBody>
      </p:sp>
    </p:spTree>
    <p:extLst>
      <p:ext uri="{BB962C8B-B14F-4D97-AF65-F5344CB8AC3E}">
        <p14:creationId xmlns:p14="http://schemas.microsoft.com/office/powerpoint/2010/main" val="389752089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1218</Words>
  <Application>Microsoft Office PowerPoint</Application>
  <PresentationFormat>Personalizzato</PresentationFormat>
  <Paragraphs>67</Paragraphs>
  <Slides>26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Arial</vt:lpstr>
      <vt:lpstr>Calibri</vt:lpstr>
      <vt:lpstr>LesmoreMediumCondensed</vt:lpstr>
      <vt:lpstr>Verdana</vt:lpstr>
      <vt:lpstr>Tema di Office</vt:lpstr>
      <vt:lpstr>Incentivo all'occupazione del percettore del Reddito di Cittadinanza   * Art. 8, decreto legge n. 4/2019 * Circolare INPS del 19 luglio 2019, n. 104 * Accordo 01 agosto 2019 in sede di Conferenza Unificata tra Governo, Regioni e le Province autonome * Nota ANPAL prot. n. 10878/2019 * Messaggio INPS del 08 novembre 2019, n. 4099 * Art. 1, commi 73-84, legge n. 234/2021 * Messaggio INPS 11 luglio 2022, n. 2766 * Art. 34bis, legge 15 luglio 2022, n. 91 </vt:lpstr>
      <vt:lpstr>Presentazione standard di PowerPoint</vt:lpstr>
      <vt:lpstr>Presentazione standard di PowerPoint</vt:lpstr>
      <vt:lpstr>Presentazione standard di PowerPoint</vt:lpstr>
      <vt:lpstr>Datori di lavoro esclusi dall’applicazione del beneficio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.</vt:lpstr>
      <vt:lpstr>Presentazione standard di PowerPoint</vt:lpstr>
      <vt:lpstr>Presentazione standard di PowerPoint</vt:lpstr>
      <vt:lpstr>Presentazione standard di PowerPoint</vt:lpstr>
      <vt:lpstr>,</vt:lpstr>
      <vt:lpstr>Presentazione standard di PowerPoint</vt:lpstr>
      <vt:lpstr>Presentazione standard di PowerPoint</vt:lpstr>
      <vt:lpstr>.</vt:lpstr>
      <vt:lpstr>Presentazione standard di PowerPoint</vt:lpstr>
      <vt:lpstr>.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francesco sorrentino</dc:creator>
  <cp:lastModifiedBy>lollogaetani@outlook.it</cp:lastModifiedBy>
  <cp:revision>59</cp:revision>
  <dcterms:created xsi:type="dcterms:W3CDTF">2017-10-04T14:50:19Z</dcterms:created>
  <dcterms:modified xsi:type="dcterms:W3CDTF">2023-05-21T18:48:42Z</dcterms:modified>
</cp:coreProperties>
</file>