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sldIdLst>
    <p:sldId id="256" r:id="rId2"/>
    <p:sldId id="342" r:id="rId3"/>
    <p:sldId id="343" r:id="rId4"/>
    <p:sldId id="344" r:id="rId5"/>
    <p:sldId id="404" r:id="rId6"/>
    <p:sldId id="408" r:id="rId7"/>
    <p:sldId id="406" r:id="rId8"/>
    <p:sldId id="407" r:id="rId9"/>
    <p:sldId id="350" r:id="rId10"/>
    <p:sldId id="397" r:id="rId11"/>
    <p:sldId id="398" r:id="rId12"/>
    <p:sldId id="409" r:id="rId13"/>
    <p:sldId id="401" r:id="rId14"/>
    <p:sldId id="402" r:id="rId15"/>
    <p:sldId id="410" r:id="rId16"/>
    <p:sldId id="411" r:id="rId17"/>
    <p:sldId id="412" r:id="rId18"/>
    <p:sldId id="347" r:id="rId19"/>
    <p:sldId id="348" r:id="rId20"/>
    <p:sldId id="403" r:id="rId21"/>
    <p:sldId id="356" r:id="rId22"/>
    <p:sldId id="357" r:id="rId23"/>
    <p:sldId id="358" r:id="rId24"/>
    <p:sldId id="399" r:id="rId25"/>
    <p:sldId id="400" r:id="rId26"/>
    <p:sldId id="405" r:id="rId27"/>
    <p:sldId id="361" r:id="rId28"/>
    <p:sldId id="362" r:id="rId29"/>
    <p:sldId id="363" r:id="rId30"/>
    <p:sldId id="364" r:id="rId31"/>
  </p:sldIdLst>
  <p:sldSz cx="12188825" cy="6858000"/>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3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67" d="100"/>
          <a:sy n="67" d="100"/>
        </p:scale>
        <p:origin x="834" y="72"/>
      </p:cViewPr>
      <p:guideLst>
        <p:guide orient="horz" pos="2160"/>
        <p:guide pos="3839"/>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E18020-65B3-464C-BD28-127C8B11582B}" type="datetimeFigureOut">
              <a:rPr lang="it-IT" smtClean="0"/>
              <a:t>21/05/2023</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7AE37E-99D5-403A-8624-A11B1EDD6CA4}" type="slidenum">
              <a:rPr lang="it-IT" smtClean="0"/>
              <a:t>‹N›</a:t>
            </a:fld>
            <a:endParaRPr lang="it-IT"/>
          </a:p>
        </p:txBody>
      </p:sp>
    </p:spTree>
    <p:extLst>
      <p:ext uri="{BB962C8B-B14F-4D97-AF65-F5344CB8AC3E}">
        <p14:creationId xmlns:p14="http://schemas.microsoft.com/office/powerpoint/2010/main" val="15199301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defTabSz="912813" eaLnBrk="0" hangingPunct="0">
              <a:defRPr>
                <a:solidFill>
                  <a:schemeClr val="tx1"/>
                </a:solidFill>
                <a:latin typeface="Calibri" pitchFamily="34" charset="0"/>
                <a:cs typeface="Arial" pitchFamily="34" charset="0"/>
              </a:defRPr>
            </a:lvl1pPr>
            <a:lvl2pPr marL="742950" indent="-285750" defTabSz="912813" eaLnBrk="0" hangingPunct="0">
              <a:defRPr>
                <a:solidFill>
                  <a:schemeClr val="tx1"/>
                </a:solidFill>
                <a:latin typeface="Calibri" pitchFamily="34" charset="0"/>
                <a:cs typeface="Arial" pitchFamily="34" charset="0"/>
              </a:defRPr>
            </a:lvl2pPr>
            <a:lvl3pPr marL="1143000" indent="-228600" defTabSz="912813" eaLnBrk="0" hangingPunct="0">
              <a:defRPr>
                <a:solidFill>
                  <a:schemeClr val="tx1"/>
                </a:solidFill>
                <a:latin typeface="Calibri" pitchFamily="34" charset="0"/>
                <a:cs typeface="Arial" pitchFamily="34" charset="0"/>
              </a:defRPr>
            </a:lvl3pPr>
            <a:lvl4pPr marL="1600200" indent="-228600" defTabSz="912813" eaLnBrk="0" hangingPunct="0">
              <a:defRPr>
                <a:solidFill>
                  <a:schemeClr val="tx1"/>
                </a:solidFill>
                <a:latin typeface="Calibri" pitchFamily="34" charset="0"/>
                <a:cs typeface="Arial" pitchFamily="34" charset="0"/>
              </a:defRPr>
            </a:lvl4pPr>
            <a:lvl5pPr marL="2057400" indent="-228600" defTabSz="912813" eaLnBrk="0" hangingPunct="0">
              <a:defRPr>
                <a:solidFill>
                  <a:schemeClr val="tx1"/>
                </a:solidFill>
                <a:latin typeface="Calibri"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Calibri" pitchFamily="34" charset="0"/>
                <a:cs typeface="Arial" pitchFamily="34" charset="0"/>
              </a:defRPr>
            </a:lvl9pPr>
          </a:lstStyle>
          <a:p>
            <a:pPr algn="r"/>
            <a:fld id="{82B823E6-BE27-45CC-B297-13D4D8B4B0A0}" type="slidenum">
              <a:rPr lang="it-IT" altLang="it-IT" sz="1200"/>
              <a:pPr algn="r"/>
              <a:t>2</a:t>
            </a:fld>
            <a:endParaRPr lang="it-IT" altLang="it-IT" sz="1200"/>
          </a:p>
        </p:txBody>
      </p:sp>
      <p:sp>
        <p:nvSpPr>
          <p:cNvPr id="56323" name="Rectangle 2"/>
          <p:cNvSpPr>
            <a:spLocks noGrp="1" noRot="1" noChangeAspect="1" noChangeArrowheads="1" noTextEdit="1"/>
          </p:cNvSpPr>
          <p:nvPr>
            <p:ph type="sldImg"/>
          </p:nvPr>
        </p:nvSpPr>
        <p:spPr bwMode="auto">
          <a:xfrm>
            <a:off x="382588" y="685800"/>
            <a:ext cx="6092825"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4" name="Rectangle 3"/>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8" rIns="91435" bIns="45718" numCol="1" anchor="t" anchorCtr="0" compatLnSpc="1">
            <a:prstTxWarp prst="textNoShape">
              <a:avLst/>
            </a:prstTxWarp>
          </a:bodyPr>
          <a:lstStyle/>
          <a:p>
            <a:pPr eaLnBrk="1" hangingPunct="1">
              <a:spcBef>
                <a:spcPct val="0"/>
              </a:spcBef>
            </a:pPr>
            <a:endParaRPr lang="it-IT" altLang="it-IT">
              <a:ea typeface="MS PGothic"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914162" y="2130426"/>
            <a:ext cx="10360501" cy="1470025"/>
          </a:xfrm>
        </p:spPr>
        <p:txBody>
          <a:bodyPr/>
          <a:lstStyle/>
          <a:p>
            <a:r>
              <a:rPr lang="it-IT"/>
              <a:t>Fare clic per modificare stile</a:t>
            </a:r>
          </a:p>
        </p:txBody>
      </p:sp>
      <p:sp>
        <p:nvSpPr>
          <p:cNvPr id="3" name="Sottotitolo 2"/>
          <p:cNvSpPr>
            <a:spLocks noGrp="1"/>
          </p:cNvSpPr>
          <p:nvPr>
            <p:ph type="subTitle" idx="1"/>
          </p:nvPr>
        </p:nvSpPr>
        <p:spPr>
          <a:xfrm>
            <a:off x="1828324" y="3886200"/>
            <a:ext cx="8532178"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73836A0D-FEEF-504A-A21A-F302E3D1E3F0}" type="datetimeFigureOut">
              <a:rPr lang="it-IT" smtClean="0"/>
              <a:t>21/05/2023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26335371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73836A0D-FEEF-504A-A21A-F302E3D1E3F0}" type="datetimeFigureOut">
              <a:rPr lang="it-IT" smtClean="0"/>
              <a:t>21/05/2023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3695364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962833" y="4406901"/>
            <a:ext cx="10360501"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962833" y="2906713"/>
            <a:ext cx="1036050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p>
            <a:fld id="{73836A0D-FEEF-504A-A21A-F302E3D1E3F0}" type="datetimeFigureOut">
              <a:rPr lang="it-IT" smtClean="0"/>
              <a:t>21/05/2023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38165228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812589" y="1600201"/>
            <a:ext cx="720960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8225341" y="1600201"/>
            <a:ext cx="720960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73836A0D-FEEF-504A-A21A-F302E3D1E3F0}" type="datetimeFigureOut">
              <a:rPr lang="it-IT" smtClean="0"/>
              <a:t>21/05/2023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20236698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09441" y="274638"/>
            <a:ext cx="10969943" cy="1143000"/>
          </a:xfrm>
        </p:spPr>
        <p:txBody>
          <a:bodyPr/>
          <a:lstStyle>
            <a:lvl1pPr>
              <a:defRPr/>
            </a:lvl1pPr>
          </a:lstStyle>
          <a:p>
            <a:r>
              <a:rPr lang="it-IT"/>
              <a:t>Fare clic per modificare stile</a:t>
            </a:r>
          </a:p>
        </p:txBody>
      </p:sp>
      <p:sp>
        <p:nvSpPr>
          <p:cNvPr id="3" name="Segnaposto testo 2"/>
          <p:cNvSpPr>
            <a:spLocks noGrp="1"/>
          </p:cNvSpPr>
          <p:nvPr>
            <p:ph type="body" idx="1"/>
          </p:nvPr>
        </p:nvSpPr>
        <p:spPr>
          <a:xfrm>
            <a:off x="609441" y="1535113"/>
            <a:ext cx="53855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609441" y="2174875"/>
            <a:ext cx="53855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6191754" y="1535113"/>
            <a:ext cx="53876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6191754" y="2174875"/>
            <a:ext cx="53876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73836A0D-FEEF-504A-A21A-F302E3D1E3F0}" type="datetimeFigureOut">
              <a:rPr lang="it-IT" smtClean="0"/>
              <a:t>21/05/2023</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35203346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p>
            <a:fld id="{73836A0D-FEEF-504A-A21A-F302E3D1E3F0}" type="datetimeFigureOut">
              <a:rPr lang="it-IT" smtClean="0"/>
              <a:t>21/05/2023</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3891928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73836A0D-FEEF-504A-A21A-F302E3D1E3F0}" type="datetimeFigureOut">
              <a:rPr lang="it-IT" smtClean="0"/>
              <a:t>21/05/2023</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2888594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09442" y="273050"/>
            <a:ext cx="4010039"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4765492" y="273051"/>
            <a:ext cx="681389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609442" y="1435101"/>
            <a:ext cx="401003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73836A0D-FEEF-504A-A21A-F302E3D1E3F0}" type="datetimeFigureOut">
              <a:rPr lang="it-IT" smtClean="0"/>
              <a:t>21/05/2023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20154808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2389095" y="4800600"/>
            <a:ext cx="7313295"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2389095" y="612775"/>
            <a:ext cx="731329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2389095" y="5367338"/>
            <a:ext cx="731329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73836A0D-FEEF-504A-A21A-F302E3D1E3F0}" type="datetimeFigureOut">
              <a:rPr lang="it-IT" smtClean="0"/>
              <a:t>21/05/2023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27347375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73836A0D-FEEF-504A-A21A-F302E3D1E3F0}" type="datetimeFigureOut">
              <a:rPr lang="it-IT" smtClean="0"/>
              <a:t>21/05/2023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12836462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11780415" y="274639"/>
            <a:ext cx="3654531"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812589" y="274639"/>
            <a:ext cx="1076468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73836A0D-FEEF-504A-A21A-F302E3D1E3F0}" type="datetimeFigureOut">
              <a:rPr lang="it-IT" smtClean="0"/>
              <a:t>21/05/2023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3062496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609441" y="274638"/>
            <a:ext cx="10969943" cy="1143000"/>
          </a:xfrm>
          <a:prstGeom prst="rect">
            <a:avLst/>
          </a:prstGeom>
        </p:spPr>
        <p:txBody>
          <a:bodyPr vert="horz" lIns="91440" tIns="45720" rIns="91440" bIns="45720" rtlCol="0" anchor="ctr">
            <a:normAutofit/>
          </a:bodyPr>
          <a:lstStyle/>
          <a:p>
            <a:r>
              <a:rPr lang="it-IT"/>
              <a:t>Fare clic per modificare stile</a:t>
            </a:r>
          </a:p>
        </p:txBody>
      </p:sp>
      <p:sp>
        <p:nvSpPr>
          <p:cNvPr id="3" name="Segnaposto testo 2"/>
          <p:cNvSpPr>
            <a:spLocks noGrp="1"/>
          </p:cNvSpPr>
          <p:nvPr>
            <p:ph type="body" idx="1"/>
          </p:nvPr>
        </p:nvSpPr>
        <p:spPr>
          <a:xfrm>
            <a:off x="609441" y="1600201"/>
            <a:ext cx="10969943" cy="452596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609441" y="6356351"/>
            <a:ext cx="2844059"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836A0D-FEEF-504A-A21A-F302E3D1E3F0}" type="datetimeFigureOut">
              <a:rPr lang="it-IT" smtClean="0"/>
              <a:t>21/05/2023</a:t>
            </a:fld>
            <a:endParaRPr lang="it-IT"/>
          </a:p>
        </p:txBody>
      </p:sp>
      <p:sp>
        <p:nvSpPr>
          <p:cNvPr id="5" name="Segnaposto piè di pagina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8735325" y="6356351"/>
            <a:ext cx="2844059"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2138DE-05B9-4441-80DD-FEEF9B58A7EB}" type="slidenum">
              <a:rPr lang="it-IT" smtClean="0"/>
              <a:t>‹N›</a:t>
            </a:fld>
            <a:endParaRPr lang="it-IT"/>
          </a:p>
        </p:txBody>
      </p:sp>
    </p:spTree>
    <p:extLst>
      <p:ext uri="{BB962C8B-B14F-4D97-AF65-F5344CB8AC3E}">
        <p14:creationId xmlns:p14="http://schemas.microsoft.com/office/powerpoint/2010/main" val="32900753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olo 1"/>
          <p:cNvSpPr>
            <a:spLocks noGrp="1"/>
          </p:cNvSpPr>
          <p:nvPr>
            <p:ph type="ctrTitle"/>
          </p:nvPr>
        </p:nvSpPr>
        <p:spPr>
          <a:xfrm>
            <a:off x="6808763" y="590842"/>
            <a:ext cx="4833240" cy="5981407"/>
          </a:xfrm>
        </p:spPr>
        <p:txBody>
          <a:bodyPr anchor="t">
            <a:normAutofit fontScale="90000"/>
          </a:bodyPr>
          <a:lstStyle/>
          <a:p>
            <a:pPr algn="l"/>
            <a:r>
              <a:rPr lang="it-IT" sz="2800" b="1" u="sng" dirty="0">
                <a:solidFill>
                  <a:srgbClr val="000000"/>
                </a:solidFill>
              </a:rPr>
              <a:t>Il contratto di apprendistato: caratteristiche ed aliquote contributive</a:t>
            </a:r>
            <a:br>
              <a:rPr lang="it-IT" sz="2800" b="1" u="sng" dirty="0">
                <a:solidFill>
                  <a:srgbClr val="000000"/>
                </a:solidFill>
              </a:rPr>
            </a:br>
            <a:br>
              <a:rPr lang="it-IT" sz="2800" b="1" u="sng" dirty="0">
                <a:solidFill>
                  <a:srgbClr val="000000"/>
                </a:solidFill>
              </a:rPr>
            </a:br>
            <a:r>
              <a:rPr lang="it-IT" sz="2200" dirty="0">
                <a:solidFill>
                  <a:srgbClr val="000000"/>
                </a:solidFill>
              </a:rPr>
              <a:t>* Artt. 41-47, Dlgs. n. 81/2015</a:t>
            </a:r>
            <a:br>
              <a:rPr lang="it-IT" sz="2200" dirty="0">
                <a:solidFill>
                  <a:srgbClr val="000000"/>
                </a:solidFill>
              </a:rPr>
            </a:br>
            <a:r>
              <a:rPr lang="it-IT" sz="2200" dirty="0">
                <a:solidFill>
                  <a:srgbClr val="000000"/>
                </a:solidFill>
              </a:rPr>
              <a:t>* Circolare INPS del 14 novembre 2018, n. 108</a:t>
            </a:r>
            <a:br>
              <a:rPr lang="it-IT" sz="2200" dirty="0">
                <a:solidFill>
                  <a:srgbClr val="000000"/>
                </a:solidFill>
              </a:rPr>
            </a:br>
            <a:r>
              <a:rPr lang="it-IT" sz="2200" dirty="0">
                <a:solidFill>
                  <a:srgbClr val="000000"/>
                </a:solidFill>
              </a:rPr>
              <a:t>* Messaggio INPS del 10 aprile 2019, n. 1478</a:t>
            </a:r>
            <a:br>
              <a:rPr lang="it-IT" sz="2200" dirty="0">
                <a:solidFill>
                  <a:srgbClr val="000000"/>
                </a:solidFill>
              </a:rPr>
            </a:br>
            <a:r>
              <a:rPr lang="it-IT" sz="2200" dirty="0">
                <a:solidFill>
                  <a:srgbClr val="000000"/>
                </a:solidFill>
              </a:rPr>
              <a:t>* Art. 1, comma 8, legge 27 dicembre 2019, n. 160 (legge di Bilancio 2020)</a:t>
            </a:r>
            <a:br>
              <a:rPr lang="it-IT" sz="2200" dirty="0">
                <a:solidFill>
                  <a:srgbClr val="000000"/>
                </a:solidFill>
              </a:rPr>
            </a:br>
            <a:r>
              <a:rPr lang="it-IT" sz="2200" dirty="0">
                <a:solidFill>
                  <a:srgbClr val="000000"/>
                </a:solidFill>
              </a:rPr>
              <a:t>* Legge 18 dicembre 2020, n. 176 (conversione, con modificazioni, del decreto legge 28 ottobre 2020, n. 137… decreto Ristori)</a:t>
            </a:r>
            <a:br>
              <a:rPr lang="it-IT" sz="2200" dirty="0">
                <a:solidFill>
                  <a:srgbClr val="000000"/>
                </a:solidFill>
              </a:rPr>
            </a:br>
            <a:r>
              <a:rPr lang="it-IT" sz="2200" dirty="0">
                <a:solidFill>
                  <a:srgbClr val="000000"/>
                </a:solidFill>
              </a:rPr>
              <a:t>* Legge di Bilancio 2022 </a:t>
            </a:r>
            <a:br>
              <a:rPr lang="it-IT" sz="2200" dirty="0">
                <a:solidFill>
                  <a:srgbClr val="000000"/>
                </a:solidFill>
              </a:rPr>
            </a:br>
            <a:r>
              <a:rPr lang="it-IT" sz="2200" dirty="0">
                <a:solidFill>
                  <a:srgbClr val="000000"/>
                </a:solidFill>
              </a:rPr>
              <a:t>* Circolare MLPS 06 giugno 2022, n. 12</a:t>
            </a:r>
            <a:br>
              <a:rPr lang="it-IT" sz="2200" dirty="0">
                <a:solidFill>
                  <a:srgbClr val="000000"/>
                </a:solidFill>
              </a:rPr>
            </a:br>
            <a:r>
              <a:rPr lang="it-IT" sz="2200" dirty="0">
                <a:solidFill>
                  <a:srgbClr val="000000"/>
                </a:solidFill>
              </a:rPr>
              <a:t>* Circolare INPS 15 giugno 2022, n. 70</a:t>
            </a:r>
            <a:br>
              <a:rPr lang="it-IT" sz="2200" dirty="0">
                <a:solidFill>
                  <a:srgbClr val="000000"/>
                </a:solidFill>
              </a:rPr>
            </a:br>
            <a:r>
              <a:rPr lang="it-IT" sz="2200" dirty="0">
                <a:solidFill>
                  <a:srgbClr val="000000"/>
                </a:solidFill>
              </a:rPr>
              <a:t>* Circolare INPS 30 giugno 2022, n. 76</a:t>
            </a:r>
            <a:br>
              <a:rPr lang="it-IT" sz="2200" dirty="0">
                <a:solidFill>
                  <a:srgbClr val="000000"/>
                </a:solidFill>
              </a:rPr>
            </a:br>
            <a:br>
              <a:rPr lang="it-IT" sz="2200" dirty="0">
                <a:solidFill>
                  <a:srgbClr val="000000"/>
                </a:solidFill>
              </a:rPr>
            </a:br>
            <a:br>
              <a:rPr lang="it-IT" sz="2300" dirty="0">
                <a:solidFill>
                  <a:srgbClr val="000000"/>
                </a:solidFill>
              </a:rPr>
            </a:br>
            <a:endParaRPr lang="it-IT" sz="2300" dirty="0"/>
          </a:p>
        </p:txBody>
      </p:sp>
    </p:spTree>
    <p:extLst>
      <p:ext uri="{BB962C8B-B14F-4D97-AF65-F5344CB8AC3E}">
        <p14:creationId xmlns:p14="http://schemas.microsoft.com/office/powerpoint/2010/main" val="16652476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asellaDiTesto 5"/>
          <p:cNvSpPr txBox="1">
            <a:spLocks noChangeArrowheads="1"/>
          </p:cNvSpPr>
          <p:nvPr/>
        </p:nvSpPr>
        <p:spPr bwMode="auto">
          <a:xfrm>
            <a:off x="307976" y="1050925"/>
            <a:ext cx="11709400" cy="5213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lnSpc>
                <a:spcPct val="150000"/>
              </a:lnSpc>
            </a:pPr>
            <a:r>
              <a:rPr lang="it-IT" altLang="it-IT" sz="1600" b="1" u="sng" dirty="0">
                <a:latin typeface="Verdana" pitchFamily="34" charset="0"/>
              </a:rPr>
              <a:t>Riferimenti normativi</a:t>
            </a:r>
            <a:endParaRPr lang="it-IT" altLang="it-IT" sz="1600" b="1" dirty="0">
              <a:latin typeface="Verdana" pitchFamily="34" charset="0"/>
            </a:endParaRPr>
          </a:p>
          <a:p>
            <a:pPr algn="just" eaLnBrk="1" hangingPunct="1">
              <a:lnSpc>
                <a:spcPct val="150000"/>
              </a:lnSpc>
            </a:pPr>
            <a:endParaRPr lang="it-IT" altLang="it-IT" sz="1600" dirty="0">
              <a:latin typeface="Verdana" pitchFamily="34" charset="0"/>
              <a:sym typeface="+mn-ea"/>
            </a:endParaRPr>
          </a:p>
          <a:p>
            <a:pPr algn="just" eaLnBrk="1" hangingPunct="1">
              <a:lnSpc>
                <a:spcPct val="150000"/>
              </a:lnSpc>
            </a:pPr>
            <a:r>
              <a:rPr lang="it-IT" altLang="it-IT" sz="1600" dirty="0">
                <a:latin typeface="Verdana" pitchFamily="34" charset="0"/>
                <a:sym typeface="+mn-ea"/>
              </a:rPr>
              <a:t>Artt. 41-47, </a:t>
            </a:r>
            <a:r>
              <a:rPr lang="it-IT" altLang="it-IT" sz="1600" dirty="0" err="1">
                <a:latin typeface="Verdana" pitchFamily="34" charset="0"/>
                <a:sym typeface="+mn-ea"/>
              </a:rPr>
              <a:t>Dlgs</a:t>
            </a:r>
            <a:r>
              <a:rPr lang="it-IT" altLang="it-IT" sz="1600" dirty="0">
                <a:latin typeface="Verdana" pitchFamily="34" charset="0"/>
                <a:sym typeface="+mn-ea"/>
              </a:rPr>
              <a:t>. n. 81/2015</a:t>
            </a:r>
          </a:p>
          <a:p>
            <a:pPr algn="just" eaLnBrk="1" hangingPunct="1">
              <a:lnSpc>
                <a:spcPct val="150000"/>
              </a:lnSpc>
            </a:pPr>
            <a:r>
              <a:rPr lang="it-IT" altLang="it-IT" sz="1600" dirty="0">
                <a:latin typeface="Verdana" pitchFamily="34" charset="0"/>
                <a:sym typeface="+mn-ea"/>
              </a:rPr>
              <a:t>Circolare INPS del 14 novembre 2018, n. 108</a:t>
            </a:r>
          </a:p>
          <a:p>
            <a:pPr algn="just" eaLnBrk="1" hangingPunct="1">
              <a:lnSpc>
                <a:spcPct val="150000"/>
              </a:lnSpc>
            </a:pPr>
            <a:r>
              <a:rPr lang="it-IT" altLang="it-IT" sz="1600" dirty="0">
                <a:latin typeface="Verdana" pitchFamily="34" charset="0"/>
                <a:sym typeface="+mn-ea"/>
              </a:rPr>
              <a:t>Messaggio INPS del 10 aprile 2019, n. 1478</a:t>
            </a:r>
          </a:p>
          <a:p>
            <a:pPr algn="just" eaLnBrk="1" hangingPunct="1">
              <a:lnSpc>
                <a:spcPct val="150000"/>
              </a:lnSpc>
            </a:pPr>
            <a:r>
              <a:rPr lang="it-IT" altLang="it-IT" sz="1600" dirty="0">
                <a:latin typeface="Verdana" pitchFamily="34" charset="0"/>
                <a:sym typeface="+mn-ea"/>
              </a:rPr>
              <a:t>Art. 1, comma 8, legge 27 dicembre 2019, n.160 (legge di Bilancio 2020)</a:t>
            </a:r>
          </a:p>
          <a:p>
            <a:pPr algn="just" eaLnBrk="1" hangingPunct="1">
              <a:lnSpc>
                <a:spcPct val="150000"/>
              </a:lnSpc>
            </a:pPr>
            <a:r>
              <a:rPr lang="it-IT" altLang="it-IT" sz="1600" dirty="0">
                <a:latin typeface="Verdana" pitchFamily="34" charset="0"/>
                <a:sym typeface="+mn-ea"/>
              </a:rPr>
              <a:t>Legge 18 dicembre 2020, n. 176 (conversione, con modificazioni, del decreto legge 28 ottobre 2020, n. 137… decreto Ristori)</a:t>
            </a:r>
          </a:p>
          <a:p>
            <a:pPr algn="just" eaLnBrk="1" hangingPunct="1">
              <a:lnSpc>
                <a:spcPct val="150000"/>
              </a:lnSpc>
            </a:pPr>
            <a:r>
              <a:rPr lang="it-IT" altLang="it-IT" sz="1600" dirty="0">
                <a:latin typeface="Verdana" pitchFamily="34" charset="0"/>
                <a:sym typeface="+mn-ea"/>
              </a:rPr>
              <a:t>Legge n. 234/2021 (legge di Bilancio 2022)</a:t>
            </a:r>
          </a:p>
          <a:p>
            <a:pPr algn="just" eaLnBrk="1" hangingPunct="1">
              <a:lnSpc>
                <a:spcPct val="150000"/>
              </a:lnSpc>
            </a:pPr>
            <a:r>
              <a:rPr lang="it-IT" altLang="it-IT" sz="1600" dirty="0">
                <a:latin typeface="Verdana" pitchFamily="34" charset="0"/>
                <a:sym typeface="+mn-ea"/>
              </a:rPr>
              <a:t>Circolare INL 07 aprile 2022, n. 2</a:t>
            </a:r>
          </a:p>
          <a:p>
            <a:pPr algn="just" eaLnBrk="1" hangingPunct="1">
              <a:lnSpc>
                <a:spcPct val="150000"/>
              </a:lnSpc>
            </a:pPr>
            <a:r>
              <a:rPr lang="it-IT" altLang="it-IT" sz="1600" dirty="0">
                <a:latin typeface="Verdana" pitchFamily="34" charset="0"/>
                <a:sym typeface="+mn-ea"/>
              </a:rPr>
              <a:t>Circolare MLPS 06 giugno 2022, n. 12</a:t>
            </a:r>
          </a:p>
          <a:p>
            <a:pPr algn="just" eaLnBrk="1" hangingPunct="1">
              <a:lnSpc>
                <a:spcPct val="150000"/>
              </a:lnSpc>
            </a:pPr>
            <a:r>
              <a:rPr lang="it-IT" altLang="it-IT" sz="1600" dirty="0">
                <a:latin typeface="Verdana" pitchFamily="34" charset="0"/>
                <a:sym typeface="+mn-ea"/>
              </a:rPr>
              <a:t>Circolare INPS 15 giugno 2022, n. 70</a:t>
            </a:r>
          </a:p>
          <a:p>
            <a:pPr algn="just" eaLnBrk="1" hangingPunct="1">
              <a:lnSpc>
                <a:spcPct val="150000"/>
              </a:lnSpc>
            </a:pPr>
            <a:r>
              <a:rPr lang="it-IT" altLang="it-IT" sz="1600" dirty="0">
                <a:latin typeface="Verdana" pitchFamily="34" charset="0"/>
                <a:sym typeface="+mn-ea"/>
              </a:rPr>
              <a:t>Circolare INPS 30 giugno 2022, n. 76</a:t>
            </a:r>
          </a:p>
          <a:p>
            <a:pPr algn="just" eaLnBrk="1" hangingPunct="1">
              <a:lnSpc>
                <a:spcPct val="150000"/>
              </a:lnSpc>
            </a:pPr>
            <a:r>
              <a:rPr lang="it-IT" altLang="it-IT" sz="1600" dirty="0">
                <a:latin typeface="Verdana" pitchFamily="34" charset="0"/>
              </a:rPr>
              <a:t> </a:t>
            </a:r>
          </a:p>
        </p:txBody>
      </p:sp>
      <p:sp>
        <p:nvSpPr>
          <p:cNvPr id="19459" name="Rettangolo 1"/>
          <p:cNvSpPr>
            <a:spLocks noChangeArrowheads="1"/>
          </p:cNvSpPr>
          <p:nvPr/>
        </p:nvSpPr>
        <p:spPr bwMode="auto">
          <a:xfrm>
            <a:off x="711200" y="280988"/>
            <a:ext cx="10558463"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t-IT" altLang="it-IT" sz="4400" b="1" u="sng">
                <a:solidFill>
                  <a:srgbClr val="579326"/>
                </a:solidFill>
                <a:latin typeface="LesmoreMediumCondensed"/>
              </a:rPr>
              <a:t>Contratto di Apprendistato</a:t>
            </a: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a:xfrm>
            <a:off x="300038" y="261938"/>
            <a:ext cx="11588750" cy="1008062"/>
          </a:xfrm>
        </p:spPr>
        <p:txBody>
          <a:bodyPr anchor="b"/>
          <a:lstStyle/>
          <a:p>
            <a:r>
              <a:rPr lang="it-IT" sz="2800"/>
              <a:t>Apprendistato, artt. 41-47, D.Lgs. n. 81/2015</a:t>
            </a:r>
          </a:p>
        </p:txBody>
      </p:sp>
      <p:sp>
        <p:nvSpPr>
          <p:cNvPr id="20483" name="Rectangle 3"/>
          <p:cNvSpPr>
            <a:spLocks noGrp="1" noChangeArrowheads="1"/>
          </p:cNvSpPr>
          <p:nvPr>
            <p:ph type="body" idx="4294967295"/>
          </p:nvPr>
        </p:nvSpPr>
        <p:spPr>
          <a:xfrm>
            <a:off x="300038" y="1412875"/>
            <a:ext cx="11587162" cy="5000625"/>
          </a:xfrm>
        </p:spPr>
        <p:txBody>
          <a:bodyPr/>
          <a:lstStyle/>
          <a:p>
            <a:pPr marL="0" indent="0" algn="just" defTabSz="914400">
              <a:lnSpc>
                <a:spcPct val="150000"/>
              </a:lnSpc>
              <a:spcBef>
                <a:spcPct val="0"/>
              </a:spcBef>
              <a:buClr>
                <a:srgbClr val="F2F2F2"/>
              </a:buClr>
              <a:buFont typeface="Arial" pitchFamily="34" charset="0"/>
              <a:buNone/>
            </a:pPr>
            <a:r>
              <a:rPr lang="it-IT" sz="1600">
                <a:latin typeface="Verdana" pitchFamily="34" charset="0"/>
                <a:ea typeface="MS PGothic" pitchFamily="34" charset="-128"/>
                <a:cs typeface="Arial" pitchFamily="34" charset="0"/>
              </a:rPr>
              <a:t>A decorrere dal 01 gennaio 2013, l’aliquota complessiva è così declinata:</a:t>
            </a:r>
          </a:p>
          <a:p>
            <a:pPr marL="0" indent="0" algn="ctr" defTabSz="914400">
              <a:buClr>
                <a:srgbClr val="F2F2F2"/>
              </a:buClr>
              <a:buFont typeface="Arial" pitchFamily="34" charset="0"/>
              <a:buNone/>
            </a:pPr>
            <a:endParaRPr lang="it-IT" sz="2200">
              <a:latin typeface="Perpetua" pitchFamily="18" charset="0"/>
              <a:ea typeface="MS PGothic" pitchFamily="34" charset="-128"/>
              <a:cs typeface="Arial" pitchFamily="34" charset="0"/>
            </a:endParaRPr>
          </a:p>
          <a:p>
            <a:pPr marL="0" indent="0" algn="ctr" defTabSz="914400">
              <a:buClr>
                <a:srgbClr val="F2F2F2"/>
              </a:buClr>
              <a:buFont typeface="Arial" pitchFamily="34" charset="0"/>
              <a:buNone/>
            </a:pPr>
            <a:r>
              <a:rPr lang="it-IT" sz="2200" b="1">
                <a:latin typeface="Perpetua" pitchFamily="18" charset="0"/>
                <a:ea typeface="MS PGothic" pitchFamily="34" charset="-128"/>
                <a:cs typeface="Arial" pitchFamily="34" charset="0"/>
              </a:rPr>
              <a:t>Contribuzione	Aliquota</a:t>
            </a:r>
          </a:p>
          <a:p>
            <a:pPr marL="0" indent="0" algn="ctr" defTabSz="914400">
              <a:lnSpc>
                <a:spcPct val="150000"/>
              </a:lnSpc>
              <a:spcBef>
                <a:spcPct val="0"/>
              </a:spcBef>
              <a:buClr>
                <a:srgbClr val="F2F2F2"/>
              </a:buClr>
              <a:buFont typeface="Arial" pitchFamily="34" charset="0"/>
              <a:buNone/>
            </a:pPr>
            <a:r>
              <a:rPr lang="it-IT" sz="2200">
                <a:latin typeface="Perpetua" pitchFamily="18" charset="0"/>
                <a:ea typeface="MS PGothic" pitchFamily="34" charset="-128"/>
                <a:cs typeface="Arial" pitchFamily="34" charset="0"/>
              </a:rPr>
              <a:t>  </a:t>
            </a:r>
            <a:r>
              <a:rPr lang="it-IT" sz="1600">
                <a:latin typeface="Verdana" pitchFamily="34" charset="0"/>
                <a:ea typeface="MS PGothic" pitchFamily="34" charset="-128"/>
                <a:cs typeface="Arial" pitchFamily="34" charset="0"/>
              </a:rPr>
              <a:t>IVS	               9,01%</a:t>
            </a:r>
          </a:p>
          <a:p>
            <a:pPr marL="0" indent="0" algn="ctr" defTabSz="914400">
              <a:lnSpc>
                <a:spcPct val="150000"/>
              </a:lnSpc>
              <a:spcBef>
                <a:spcPct val="0"/>
              </a:spcBef>
              <a:buClr>
                <a:srgbClr val="F2F2F2"/>
              </a:buClr>
              <a:buFont typeface="Arial" pitchFamily="34" charset="0"/>
              <a:buNone/>
            </a:pPr>
            <a:r>
              <a:rPr lang="it-IT" sz="1600">
                <a:latin typeface="Verdana" pitchFamily="34" charset="0"/>
                <a:ea typeface="MS PGothic" pitchFamily="34" charset="-128"/>
                <a:cs typeface="Arial" pitchFamily="34" charset="0"/>
              </a:rPr>
              <a:t>  CUAF	               0,11%</a:t>
            </a:r>
          </a:p>
          <a:p>
            <a:pPr marL="0" indent="0" algn="ctr" defTabSz="914400">
              <a:lnSpc>
                <a:spcPct val="150000"/>
              </a:lnSpc>
              <a:spcBef>
                <a:spcPct val="0"/>
              </a:spcBef>
              <a:buClr>
                <a:srgbClr val="F2F2F2"/>
              </a:buClr>
              <a:buFont typeface="Arial" pitchFamily="34" charset="0"/>
              <a:buNone/>
            </a:pPr>
            <a:r>
              <a:rPr lang="it-IT" sz="1600">
                <a:latin typeface="Verdana" pitchFamily="34" charset="0"/>
                <a:ea typeface="MS PGothic" pitchFamily="34" charset="-128"/>
                <a:cs typeface="Arial" pitchFamily="34" charset="0"/>
              </a:rPr>
              <a:t>  Malattia	  0,53%</a:t>
            </a:r>
          </a:p>
          <a:p>
            <a:pPr marL="0" indent="0" algn="ctr" defTabSz="914400">
              <a:lnSpc>
                <a:spcPct val="150000"/>
              </a:lnSpc>
              <a:spcBef>
                <a:spcPct val="0"/>
              </a:spcBef>
              <a:buClr>
                <a:srgbClr val="F2F2F2"/>
              </a:buClr>
              <a:buFont typeface="Arial" pitchFamily="34" charset="0"/>
              <a:buNone/>
            </a:pPr>
            <a:r>
              <a:rPr lang="it-IT" sz="1600">
                <a:latin typeface="Verdana" pitchFamily="34" charset="0"/>
                <a:ea typeface="MS PGothic" pitchFamily="34" charset="-128"/>
                <a:cs typeface="Arial" pitchFamily="34" charset="0"/>
              </a:rPr>
              <a:t>  Maternità	  0,05%</a:t>
            </a:r>
          </a:p>
          <a:p>
            <a:pPr marL="0" indent="0" algn="ctr" defTabSz="914400">
              <a:lnSpc>
                <a:spcPct val="150000"/>
              </a:lnSpc>
              <a:spcBef>
                <a:spcPct val="0"/>
              </a:spcBef>
              <a:buClr>
                <a:srgbClr val="F2F2F2"/>
              </a:buClr>
              <a:buFont typeface="Arial" pitchFamily="34" charset="0"/>
              <a:buNone/>
            </a:pPr>
            <a:r>
              <a:rPr lang="it-IT" sz="1600">
                <a:latin typeface="Verdana" pitchFamily="34" charset="0"/>
                <a:ea typeface="MS PGothic" pitchFamily="34" charset="-128"/>
                <a:cs typeface="Arial" pitchFamily="34" charset="0"/>
              </a:rPr>
              <a:t>  INAIL	                0,30%</a:t>
            </a:r>
          </a:p>
          <a:p>
            <a:pPr marL="0" indent="0" algn="ctr" defTabSz="914400">
              <a:lnSpc>
                <a:spcPct val="150000"/>
              </a:lnSpc>
              <a:spcBef>
                <a:spcPct val="0"/>
              </a:spcBef>
              <a:buClr>
                <a:srgbClr val="F2F2F2"/>
              </a:buClr>
              <a:buFont typeface="Arial" pitchFamily="34" charset="0"/>
              <a:buNone/>
            </a:pPr>
            <a:r>
              <a:rPr lang="it-IT" sz="1600">
                <a:latin typeface="Verdana" pitchFamily="34" charset="0"/>
                <a:ea typeface="MS PGothic" pitchFamily="34" charset="-128"/>
                <a:cs typeface="Arial" pitchFamily="34" charset="0"/>
              </a:rPr>
              <a:t>  ASpI*	                1,61%</a:t>
            </a:r>
          </a:p>
          <a:p>
            <a:pPr marL="0" indent="0" algn="ctr" defTabSz="914400">
              <a:lnSpc>
                <a:spcPct val="150000"/>
              </a:lnSpc>
              <a:spcBef>
                <a:spcPct val="0"/>
              </a:spcBef>
              <a:buClr>
                <a:srgbClr val="F2F2F2"/>
              </a:buClr>
              <a:buFont typeface="Arial" pitchFamily="34" charset="0"/>
              <a:buNone/>
            </a:pPr>
            <a:r>
              <a:rPr lang="it-IT" sz="1600" b="1">
                <a:latin typeface="Verdana" pitchFamily="34" charset="0"/>
                <a:ea typeface="MS PGothic" pitchFamily="34" charset="-128"/>
                <a:cs typeface="Arial" pitchFamily="34" charset="0"/>
              </a:rPr>
              <a:t>   TOTALE               11,61%</a:t>
            </a:r>
          </a:p>
          <a:p>
            <a:pPr marL="0" indent="0" algn="ctr" defTabSz="914400">
              <a:lnSpc>
                <a:spcPct val="150000"/>
              </a:lnSpc>
              <a:spcBef>
                <a:spcPct val="0"/>
              </a:spcBef>
              <a:buClr>
                <a:srgbClr val="F2F2F2"/>
              </a:buClr>
              <a:buFont typeface="Arial" pitchFamily="34" charset="0"/>
              <a:buNone/>
            </a:pPr>
            <a:r>
              <a:rPr lang="it-IT" sz="1600">
                <a:latin typeface="Verdana" pitchFamily="34" charset="0"/>
                <a:ea typeface="MS PGothic" pitchFamily="34" charset="-128"/>
                <a:cs typeface="Arial" pitchFamily="34" charset="0"/>
              </a:rPr>
              <a:t>*dal 01 maggio 2015, NASpI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a:xfrm>
            <a:off x="203200" y="114300"/>
            <a:ext cx="11782425" cy="1089025"/>
          </a:xfrm>
        </p:spPr>
        <p:txBody>
          <a:bodyPr anchor="b"/>
          <a:lstStyle/>
          <a:p>
            <a:r>
              <a:rPr lang="it-IT" sz="2200" b="1" dirty="0">
                <a:latin typeface="Perpetua" pitchFamily="18" charset="0"/>
              </a:rPr>
              <a:t>Apprendistato per la qualifica e per il diploma professionale, il diploma di istruzione secondaria superiore e il certificato di specializzazione tecnica superiore (art. 43, </a:t>
            </a:r>
            <a:r>
              <a:rPr lang="it-IT" sz="2200" b="1" dirty="0" err="1">
                <a:latin typeface="Perpetua" pitchFamily="18" charset="0"/>
              </a:rPr>
              <a:t>D.Lgs.</a:t>
            </a:r>
            <a:r>
              <a:rPr lang="it-IT" sz="2200" b="1" dirty="0">
                <a:latin typeface="Perpetua" pitchFamily="18" charset="0"/>
              </a:rPr>
              <a:t> n. 81/2015)</a:t>
            </a:r>
          </a:p>
        </p:txBody>
      </p:sp>
      <p:sp>
        <p:nvSpPr>
          <p:cNvPr id="21507" name="Rectangle 3"/>
          <p:cNvSpPr>
            <a:spLocks noGrp="1" noChangeArrowheads="1"/>
          </p:cNvSpPr>
          <p:nvPr>
            <p:ph type="body" idx="4294967295"/>
          </p:nvPr>
        </p:nvSpPr>
        <p:spPr>
          <a:xfrm>
            <a:off x="92075" y="1219200"/>
            <a:ext cx="11752263" cy="5241925"/>
          </a:xfrm>
        </p:spPr>
        <p:txBody>
          <a:bodyPr/>
          <a:lstStyle/>
          <a:p>
            <a:pPr marL="0" indent="0" algn="just" defTabSz="914400">
              <a:lnSpc>
                <a:spcPct val="150000"/>
              </a:lnSpc>
              <a:buClr>
                <a:srgbClr val="F2F2F2"/>
              </a:buClr>
              <a:buFont typeface="Arial" pitchFamily="34" charset="0"/>
              <a:buNone/>
            </a:pPr>
            <a:r>
              <a:rPr lang="it-IT" sz="1600" dirty="0">
                <a:latin typeface="Verdana" pitchFamily="34" charset="0"/>
                <a:ea typeface="MS PGothic" pitchFamily="34" charset="-128"/>
                <a:cs typeface="Arial" pitchFamily="34" charset="0"/>
              </a:rPr>
              <a:t>Tale contratto permette di conseguire una qualifica professionale o un diploma professionale alternando lavoro e studio. La durata, che è determinata in considerazione della qualifica o del diploma da conseguire, non può essere superiore a tre anni o quattro nel caso di diploma quadriennale regionale. Possono essere assunti con questa tipologia di contratto di apprendistato i giovani dai 15 anni fino al compimento dei 25 anni, senza una qualifica o un diploma professionale.</a:t>
            </a:r>
          </a:p>
          <a:p>
            <a:pPr marL="0" indent="0" algn="just" defTabSz="914400">
              <a:lnSpc>
                <a:spcPct val="150000"/>
              </a:lnSpc>
              <a:buClr>
                <a:srgbClr val="F2F2F2"/>
              </a:buClr>
              <a:buFont typeface="Arial" pitchFamily="34" charset="0"/>
              <a:buNone/>
            </a:pPr>
            <a:r>
              <a:rPr lang="it-IT" sz="1600" dirty="0">
                <a:latin typeface="Verdana" pitchFamily="34" charset="0"/>
                <a:ea typeface="MS PGothic" pitchFamily="34" charset="-128"/>
                <a:cs typeface="Arial" pitchFamily="34" charset="0"/>
              </a:rPr>
              <a:t>Il datore di lavoro che assume con il contratto in commento:</a:t>
            </a:r>
          </a:p>
          <a:p>
            <a:pPr marL="0" indent="0" algn="just" defTabSz="914400">
              <a:lnSpc>
                <a:spcPct val="150000"/>
              </a:lnSpc>
              <a:buClr>
                <a:srgbClr val="F2F2F2"/>
              </a:buClr>
              <a:buFont typeface="Arial" pitchFamily="34" charset="0"/>
              <a:buNone/>
            </a:pPr>
            <a:r>
              <a:rPr lang="it-IT" sz="1600" dirty="0">
                <a:latin typeface="Verdana" pitchFamily="34" charset="0"/>
                <a:ea typeface="MS PGothic" pitchFamily="34" charset="-128"/>
                <a:cs typeface="Arial" pitchFamily="34" charset="0"/>
              </a:rPr>
              <a:t>• è esonerato da ogni obbligo retributivo per le ore di formazione svolte nella istituzione formativa</a:t>
            </a:r>
          </a:p>
          <a:p>
            <a:pPr marL="0" indent="0" algn="just" defTabSz="914400">
              <a:lnSpc>
                <a:spcPct val="150000"/>
              </a:lnSpc>
              <a:buClr>
                <a:srgbClr val="F2F2F2"/>
              </a:buClr>
              <a:buFont typeface="Arial" pitchFamily="34" charset="0"/>
              <a:buNone/>
            </a:pPr>
            <a:r>
              <a:rPr lang="it-IT" sz="1600" dirty="0">
                <a:latin typeface="Verdana" pitchFamily="34" charset="0"/>
                <a:ea typeface="MS PGothic" pitchFamily="34" charset="-128"/>
                <a:cs typeface="Arial" pitchFamily="34" charset="0"/>
              </a:rPr>
              <a:t>• ha l’abbattimento della retribuzione al 10% per le ore di formazione a carico del datore di lavoro, salvo diversa previsione dei contratti collettivi.</a:t>
            </a:r>
          </a:p>
          <a:p>
            <a:pPr marL="0" indent="0" algn="just" defTabSz="914400">
              <a:buClr>
                <a:srgbClr val="F2F2F2"/>
              </a:buClr>
              <a:buFont typeface="Arial" pitchFamily="34" charset="0"/>
              <a:buNone/>
            </a:pPr>
            <a:endParaRPr lang="it-IT" sz="2200" dirty="0">
              <a:latin typeface="Perpetua" pitchFamily="18" charset="0"/>
              <a:ea typeface="MS PGothic" pitchFamily="34" charset="-128"/>
              <a:cs typeface="Arial" pitchFamily="34" charset="0"/>
            </a:endParaRPr>
          </a:p>
          <a:p>
            <a:pPr marL="0" indent="0" algn="just" defTabSz="914400">
              <a:buClr>
                <a:srgbClr val="F2F2F2"/>
              </a:buClr>
              <a:buFont typeface="Arial" pitchFamily="34" charset="0"/>
              <a:buNone/>
            </a:pPr>
            <a:endParaRPr lang="it-IT" sz="2200" dirty="0">
              <a:latin typeface="Perpetua" pitchFamily="18" charset="0"/>
              <a:ea typeface="MS PGothic" pitchFamily="34" charset="-128"/>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a:xfrm>
            <a:off x="203200" y="114300"/>
            <a:ext cx="11782425" cy="1089025"/>
          </a:xfrm>
        </p:spPr>
        <p:txBody>
          <a:bodyPr anchor="b"/>
          <a:lstStyle/>
          <a:p>
            <a:r>
              <a:rPr lang="it-IT" sz="2200" b="1" dirty="0">
                <a:latin typeface="Perpetua" pitchFamily="18" charset="0"/>
              </a:rPr>
              <a:t>Apprendistato per la qualifica e per il diploma professionale, il diploma di istruzione secondaria superiore e il certificato di specializzazione tecnica superiore (art. 43, </a:t>
            </a:r>
            <a:r>
              <a:rPr lang="it-IT" sz="2200" b="1" dirty="0" err="1">
                <a:latin typeface="Perpetua" pitchFamily="18" charset="0"/>
              </a:rPr>
              <a:t>D.Lgs.</a:t>
            </a:r>
            <a:r>
              <a:rPr lang="it-IT" sz="2200" b="1" dirty="0">
                <a:latin typeface="Perpetua" pitchFamily="18" charset="0"/>
              </a:rPr>
              <a:t> n. 81/2015)</a:t>
            </a:r>
          </a:p>
        </p:txBody>
      </p:sp>
      <p:sp>
        <p:nvSpPr>
          <p:cNvPr id="21507" name="Rectangle 3"/>
          <p:cNvSpPr>
            <a:spLocks noGrp="1" noChangeArrowheads="1"/>
          </p:cNvSpPr>
          <p:nvPr>
            <p:ph type="body" idx="4294967295"/>
          </p:nvPr>
        </p:nvSpPr>
        <p:spPr>
          <a:xfrm>
            <a:off x="371475" y="1219200"/>
            <a:ext cx="11472863" cy="5241925"/>
          </a:xfrm>
        </p:spPr>
        <p:txBody>
          <a:bodyPr>
            <a:normAutofit fontScale="92500" lnSpcReduction="20000"/>
          </a:bodyPr>
          <a:lstStyle/>
          <a:p>
            <a:pPr marL="0" indent="0" algn="ctr" defTabSz="914400">
              <a:lnSpc>
                <a:spcPct val="150000"/>
              </a:lnSpc>
              <a:buClr>
                <a:srgbClr val="F2F2F2"/>
              </a:buClr>
              <a:buFont typeface="Arial" pitchFamily="34" charset="0"/>
              <a:buNone/>
            </a:pPr>
            <a:r>
              <a:rPr lang="it-IT" sz="1600" b="1" u="sng" dirty="0">
                <a:latin typeface="Verdana" pitchFamily="34" charset="0"/>
                <a:ea typeface="MS PGothic" pitchFamily="34" charset="-128"/>
                <a:cs typeface="Arial" pitchFamily="34" charset="0"/>
              </a:rPr>
              <a:t>CIRCOLARE MLPS n. 12/2022</a:t>
            </a:r>
          </a:p>
          <a:p>
            <a:pPr marL="0" indent="0" algn="just" defTabSz="914400">
              <a:lnSpc>
                <a:spcPct val="150000"/>
              </a:lnSpc>
              <a:buClr>
                <a:srgbClr val="F2F2F2"/>
              </a:buClr>
              <a:buFont typeface="Arial" pitchFamily="34" charset="0"/>
              <a:buNone/>
            </a:pPr>
            <a:r>
              <a:rPr lang="it-IT" sz="1600" dirty="0">
                <a:latin typeface="Verdana" pitchFamily="34" charset="0"/>
                <a:ea typeface="MS PGothic" pitchFamily="34" charset="-128"/>
                <a:cs typeface="Arial" pitchFamily="34" charset="0"/>
              </a:rPr>
              <a:t>La finalità è il conseguimento di un titolo di studio della formazione secondaria di secondo grado, tramite un percorso formativo “duale” che si realizza in parte presso un’istituzione formativa che eroga la “formazione esterna” e in parte presso un’impresa che eroga la “formazione interna”.</a:t>
            </a:r>
          </a:p>
          <a:p>
            <a:pPr marL="0" indent="0" algn="just" defTabSz="914400">
              <a:lnSpc>
                <a:spcPct val="150000"/>
              </a:lnSpc>
              <a:buClr>
                <a:srgbClr val="F2F2F2"/>
              </a:buClr>
              <a:buFont typeface="Arial" pitchFamily="34" charset="0"/>
              <a:buNone/>
            </a:pPr>
            <a:r>
              <a:rPr lang="it-IT" sz="1600" dirty="0">
                <a:latin typeface="Verdana" pitchFamily="34" charset="0"/>
                <a:ea typeface="MS PGothic" pitchFamily="34" charset="-128"/>
                <a:cs typeface="Arial" pitchFamily="34" charset="0"/>
              </a:rPr>
              <a:t>Elemento essenziale del contratto è dunque la formazione, quale strumento prioritario per sviluppare l’acquisizione di competenze dei soggetti coinvolti, al fine di favorire il loro inserimento nel mercato del lavoro.</a:t>
            </a:r>
          </a:p>
          <a:p>
            <a:pPr marL="0" indent="0" algn="just" defTabSz="914400">
              <a:lnSpc>
                <a:spcPct val="150000"/>
              </a:lnSpc>
              <a:buClr>
                <a:srgbClr val="F2F2F2"/>
              </a:buClr>
              <a:buFont typeface="Arial" pitchFamily="34" charset="0"/>
              <a:buNone/>
            </a:pPr>
            <a:r>
              <a:rPr lang="it-IT" sz="1600" dirty="0">
                <a:latin typeface="Verdana" pitchFamily="34" charset="0"/>
                <a:ea typeface="MS PGothic" pitchFamily="34" charset="-128"/>
                <a:cs typeface="Arial" pitchFamily="34" charset="0"/>
              </a:rPr>
              <a:t>Documento propedeutico alla sottoscrizione del contratto di lavoro, è il </a:t>
            </a:r>
            <a:r>
              <a:rPr lang="it-IT" sz="1600" b="1" u="sng" dirty="0">
                <a:latin typeface="Verdana" pitchFamily="34" charset="0"/>
                <a:ea typeface="MS PGothic" pitchFamily="34" charset="-128"/>
                <a:cs typeface="Arial" pitchFamily="34" charset="0"/>
              </a:rPr>
              <a:t>protocollo formativo </a:t>
            </a:r>
            <a:r>
              <a:rPr lang="it-IT" sz="1600" dirty="0">
                <a:latin typeface="Verdana" pitchFamily="34" charset="0"/>
                <a:ea typeface="MS PGothic" pitchFamily="34" charset="-128"/>
                <a:cs typeface="Arial" pitchFamily="34" charset="0"/>
              </a:rPr>
              <a:t>che contiene compiti e responsabilità dell’istituzione formativa e dell’impresa, relativamente all’esecuzione del piano formativo dell’apprendista.</a:t>
            </a:r>
          </a:p>
          <a:p>
            <a:pPr marL="0" indent="0" algn="just" defTabSz="914400">
              <a:lnSpc>
                <a:spcPct val="150000"/>
              </a:lnSpc>
              <a:buClr>
                <a:srgbClr val="F2F2F2"/>
              </a:buClr>
              <a:buFont typeface="Arial" pitchFamily="34" charset="0"/>
              <a:buNone/>
            </a:pPr>
            <a:r>
              <a:rPr lang="it-IT" sz="1600" dirty="0">
                <a:latin typeface="Verdana" pitchFamily="34" charset="0"/>
                <a:ea typeface="MS PGothic" pitchFamily="34" charset="-128"/>
                <a:cs typeface="Arial" pitchFamily="34" charset="0"/>
              </a:rPr>
              <a:t>Il percorso formativo che l’apprendista svolge nell’ambito del contratto di apprendistato di primo livello viene descritto all’interno del </a:t>
            </a:r>
            <a:r>
              <a:rPr lang="it-IT" sz="1600" b="1" u="sng" dirty="0">
                <a:latin typeface="Verdana" pitchFamily="34" charset="0"/>
                <a:ea typeface="MS PGothic" pitchFamily="34" charset="-128"/>
                <a:cs typeface="Arial" pitchFamily="34" charset="0"/>
              </a:rPr>
              <a:t>Piano Formativo Individuale (PFI), </a:t>
            </a:r>
            <a:r>
              <a:rPr lang="it-IT" sz="1600" dirty="0">
                <a:latin typeface="Verdana" pitchFamily="34" charset="0"/>
                <a:ea typeface="MS PGothic" pitchFamily="34" charset="-128"/>
                <a:cs typeface="Arial" pitchFamily="34" charset="0"/>
              </a:rPr>
              <a:t>un documento che è parte integrante del contratto di lavoro e che può essere modificato nel corso del rapporto di lavoro, rispetto al raggiungimento degli obiettivi formativi.</a:t>
            </a:r>
          </a:p>
          <a:p>
            <a:pPr marL="0" indent="0" algn="just" defTabSz="914400">
              <a:lnSpc>
                <a:spcPct val="150000"/>
              </a:lnSpc>
              <a:buClr>
                <a:srgbClr val="F2F2F2"/>
              </a:buClr>
              <a:buFont typeface="Arial" pitchFamily="34" charset="0"/>
              <a:buNone/>
            </a:pPr>
            <a:r>
              <a:rPr lang="it-IT" sz="1600" dirty="0">
                <a:latin typeface="Verdana" pitchFamily="34" charset="0"/>
                <a:ea typeface="MS PGothic" pitchFamily="34" charset="-128"/>
                <a:cs typeface="Arial" pitchFamily="34" charset="0"/>
              </a:rPr>
              <a:t>Il protocollo formativo viene dunque individuato, a tutti gli effetti. quale documento propedeutico alla regolare sottoscrizione del contratto di lavoro.</a:t>
            </a:r>
          </a:p>
          <a:p>
            <a:pPr marL="0" indent="0" algn="just" defTabSz="914400">
              <a:lnSpc>
                <a:spcPct val="150000"/>
              </a:lnSpc>
              <a:buClr>
                <a:srgbClr val="F2F2F2"/>
              </a:buClr>
              <a:buFont typeface="Arial" pitchFamily="34" charset="0"/>
              <a:buNone/>
            </a:pPr>
            <a:r>
              <a:rPr lang="it-IT" sz="1600" dirty="0">
                <a:latin typeface="Verdana" pitchFamily="34" charset="0"/>
                <a:ea typeface="MS PGothic" pitchFamily="34" charset="-128"/>
                <a:cs typeface="Arial" pitchFamily="34" charset="0"/>
              </a:rPr>
              <a:t>	 </a:t>
            </a:r>
          </a:p>
          <a:p>
            <a:pPr marL="0" indent="0" algn="just" defTabSz="914400">
              <a:buClr>
                <a:srgbClr val="F2F2F2"/>
              </a:buClr>
              <a:buFont typeface="Arial" pitchFamily="34" charset="0"/>
              <a:buNone/>
            </a:pPr>
            <a:endParaRPr lang="it-IT" sz="2200" dirty="0">
              <a:latin typeface="Perpetua" pitchFamily="18" charset="0"/>
              <a:ea typeface="MS PGothic" pitchFamily="34" charset="-128"/>
              <a:cs typeface="Arial" pitchFamily="34" charset="0"/>
            </a:endParaRPr>
          </a:p>
          <a:p>
            <a:pPr marL="0" indent="0" algn="just" defTabSz="914400">
              <a:buClr>
                <a:srgbClr val="F2F2F2"/>
              </a:buClr>
              <a:buFont typeface="Arial" pitchFamily="34" charset="0"/>
              <a:buNone/>
            </a:pPr>
            <a:endParaRPr lang="it-IT" sz="2200" dirty="0">
              <a:latin typeface="Perpetua" pitchFamily="18" charset="0"/>
              <a:ea typeface="MS PGothic" pitchFamily="34" charset="-128"/>
              <a:cs typeface="Arial" pitchFamily="34" charset="0"/>
            </a:endParaRPr>
          </a:p>
        </p:txBody>
      </p:sp>
    </p:spTree>
    <p:extLst>
      <p:ext uri="{BB962C8B-B14F-4D97-AF65-F5344CB8AC3E}">
        <p14:creationId xmlns:p14="http://schemas.microsoft.com/office/powerpoint/2010/main" val="6053333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a:xfrm>
            <a:off x="203200" y="114300"/>
            <a:ext cx="11782425" cy="1089025"/>
          </a:xfrm>
        </p:spPr>
        <p:txBody>
          <a:bodyPr anchor="b"/>
          <a:lstStyle/>
          <a:p>
            <a:r>
              <a:rPr lang="it-IT" sz="2200" b="1" dirty="0">
                <a:latin typeface="Perpetua" pitchFamily="18" charset="0"/>
              </a:rPr>
              <a:t>Apprendistato per la qualifica e per il diploma professionale, il diploma di istruzione secondaria superiore e il certificato di specializzazione tecnica superiore (art. 43, </a:t>
            </a:r>
            <a:r>
              <a:rPr lang="it-IT" sz="2200" b="1" dirty="0" err="1">
                <a:latin typeface="Perpetua" pitchFamily="18" charset="0"/>
              </a:rPr>
              <a:t>D.Lgs.</a:t>
            </a:r>
            <a:r>
              <a:rPr lang="it-IT" sz="2200" b="1" dirty="0">
                <a:latin typeface="Perpetua" pitchFamily="18" charset="0"/>
              </a:rPr>
              <a:t> n. 81/2015)</a:t>
            </a:r>
          </a:p>
        </p:txBody>
      </p:sp>
      <p:sp>
        <p:nvSpPr>
          <p:cNvPr id="21507" name="Rectangle 3"/>
          <p:cNvSpPr>
            <a:spLocks noGrp="1" noChangeArrowheads="1"/>
          </p:cNvSpPr>
          <p:nvPr>
            <p:ph type="body" idx="4294967295"/>
          </p:nvPr>
        </p:nvSpPr>
        <p:spPr>
          <a:xfrm>
            <a:off x="371475" y="1219200"/>
            <a:ext cx="11472863" cy="5241925"/>
          </a:xfrm>
        </p:spPr>
        <p:txBody>
          <a:bodyPr>
            <a:normAutofit fontScale="92500" lnSpcReduction="10000"/>
          </a:bodyPr>
          <a:lstStyle/>
          <a:p>
            <a:pPr marL="0" indent="0" algn="ctr" defTabSz="914400">
              <a:lnSpc>
                <a:spcPct val="150000"/>
              </a:lnSpc>
              <a:buClr>
                <a:srgbClr val="F2F2F2"/>
              </a:buClr>
              <a:buFont typeface="Arial" pitchFamily="34" charset="0"/>
              <a:buNone/>
            </a:pPr>
            <a:r>
              <a:rPr lang="it-IT" sz="1600" b="1" u="sng" dirty="0">
                <a:latin typeface="Verdana" pitchFamily="34" charset="0"/>
                <a:ea typeface="MS PGothic" pitchFamily="34" charset="-128"/>
                <a:cs typeface="Arial" pitchFamily="34" charset="0"/>
              </a:rPr>
              <a:t>CIRCOLARE MLPS n. 12/2022</a:t>
            </a:r>
          </a:p>
          <a:p>
            <a:pPr marL="0" indent="0" algn="just" defTabSz="914400">
              <a:lnSpc>
                <a:spcPct val="150000"/>
              </a:lnSpc>
              <a:buClr>
                <a:srgbClr val="F2F2F2"/>
              </a:buClr>
              <a:buFont typeface="Arial" pitchFamily="34" charset="0"/>
              <a:buNone/>
            </a:pPr>
            <a:r>
              <a:rPr lang="it-IT" sz="1600" dirty="0">
                <a:latin typeface="Verdana" pitchFamily="34" charset="0"/>
                <a:ea typeface="MS PGothic" pitchFamily="34" charset="-128"/>
                <a:cs typeface="Arial" pitchFamily="34" charset="0"/>
              </a:rPr>
              <a:t>L'avvio del contratto di apprendistato e le eventuali proroghe sono subordinati alla sottoscrizione del piano formativo individuale, da parte dell'apprendista, del datore di lavoro e dell'istituzione formativa.</a:t>
            </a:r>
          </a:p>
          <a:p>
            <a:pPr marL="0" indent="0" algn="just" defTabSz="914400">
              <a:lnSpc>
                <a:spcPct val="150000"/>
              </a:lnSpc>
              <a:buClr>
                <a:srgbClr val="F2F2F2"/>
              </a:buClr>
              <a:buFont typeface="Arial" pitchFamily="34" charset="0"/>
              <a:buNone/>
            </a:pPr>
            <a:endParaRPr lang="it-IT" sz="1600">
              <a:latin typeface="Verdana" pitchFamily="34" charset="0"/>
              <a:ea typeface="MS PGothic" pitchFamily="34" charset="-128"/>
              <a:cs typeface="Arial" pitchFamily="34" charset="0"/>
            </a:endParaRPr>
          </a:p>
          <a:p>
            <a:pPr marL="0" indent="0" algn="just" defTabSz="914400">
              <a:lnSpc>
                <a:spcPct val="150000"/>
              </a:lnSpc>
              <a:buClr>
                <a:srgbClr val="F2F2F2"/>
              </a:buClr>
              <a:buFont typeface="Arial" pitchFamily="34" charset="0"/>
              <a:buNone/>
            </a:pPr>
            <a:r>
              <a:rPr lang="it-IT" sz="1600">
                <a:latin typeface="Verdana" pitchFamily="34" charset="0"/>
                <a:ea typeface="MS PGothic" pitchFamily="34" charset="-128"/>
                <a:cs typeface="Arial" pitchFamily="34" charset="0"/>
              </a:rPr>
              <a:t>Il </a:t>
            </a:r>
            <a:r>
              <a:rPr lang="it-IT" sz="1600" dirty="0">
                <a:latin typeface="Verdana" pitchFamily="34" charset="0"/>
                <a:ea typeface="MS PGothic" pitchFamily="34" charset="-128"/>
                <a:cs typeface="Arial" pitchFamily="34" charset="0"/>
              </a:rPr>
              <a:t>piano formativo individuale deve contenere, i seguenti elementi:</a:t>
            </a:r>
          </a:p>
          <a:p>
            <a:pPr marL="0" indent="0" algn="just" defTabSz="914400">
              <a:lnSpc>
                <a:spcPct val="150000"/>
              </a:lnSpc>
              <a:buClr>
                <a:srgbClr val="F2F2F2"/>
              </a:buClr>
              <a:buFont typeface="Arial" pitchFamily="34" charset="0"/>
              <a:buNone/>
            </a:pPr>
            <a:r>
              <a:rPr lang="it-IT" sz="1600" dirty="0">
                <a:latin typeface="Verdana" pitchFamily="34" charset="0"/>
                <a:ea typeface="MS PGothic" pitchFamily="34" charset="-128"/>
                <a:cs typeface="Arial" pitchFamily="34" charset="0"/>
              </a:rPr>
              <a:t>a) i dati relativi all'apprendista, al datore di lavoro, al tutor formativo e al tutor aziendale;</a:t>
            </a:r>
          </a:p>
          <a:p>
            <a:pPr marL="0" indent="0" algn="just" defTabSz="914400">
              <a:lnSpc>
                <a:spcPct val="150000"/>
              </a:lnSpc>
              <a:buClr>
                <a:srgbClr val="F2F2F2"/>
              </a:buClr>
              <a:buFont typeface="Arial" pitchFamily="34" charset="0"/>
              <a:buNone/>
            </a:pPr>
            <a:r>
              <a:rPr lang="it-IT" sz="1600" dirty="0">
                <a:latin typeface="Verdana" pitchFamily="34" charset="0"/>
                <a:ea typeface="MS PGothic" pitchFamily="34" charset="-128"/>
                <a:cs typeface="Arial" pitchFamily="34" charset="0"/>
              </a:rPr>
              <a:t>b) ove previsto, la qualificazione da acquisire al termine del percorso;</a:t>
            </a:r>
          </a:p>
          <a:p>
            <a:pPr marL="0" indent="0" algn="just" defTabSz="914400">
              <a:lnSpc>
                <a:spcPct val="150000"/>
              </a:lnSpc>
              <a:buClr>
                <a:srgbClr val="F2F2F2"/>
              </a:buClr>
              <a:buFont typeface="Arial" pitchFamily="34" charset="0"/>
              <a:buNone/>
            </a:pPr>
            <a:r>
              <a:rPr lang="it-IT" sz="1600" dirty="0">
                <a:latin typeface="Verdana" pitchFamily="34" charset="0"/>
                <a:ea typeface="MS PGothic" pitchFamily="34" charset="-128"/>
                <a:cs typeface="Arial" pitchFamily="34" charset="0"/>
              </a:rPr>
              <a:t>c) il livello di inquadramento contrattuale dell'apprendista;</a:t>
            </a:r>
          </a:p>
          <a:p>
            <a:pPr marL="0" indent="0" algn="just" defTabSz="914400">
              <a:lnSpc>
                <a:spcPct val="150000"/>
              </a:lnSpc>
              <a:buClr>
                <a:srgbClr val="F2F2F2"/>
              </a:buClr>
              <a:buFont typeface="Arial" pitchFamily="34" charset="0"/>
              <a:buNone/>
            </a:pPr>
            <a:r>
              <a:rPr lang="it-IT" sz="1600" dirty="0">
                <a:latin typeface="Verdana" pitchFamily="34" charset="0"/>
                <a:ea typeface="MS PGothic" pitchFamily="34" charset="-128"/>
                <a:cs typeface="Arial" pitchFamily="34" charset="0"/>
              </a:rPr>
              <a:t>d) la durata del contratto di apprendistato e l'orario di lavoro;</a:t>
            </a:r>
          </a:p>
          <a:p>
            <a:pPr marL="0" indent="0" algn="just" defTabSz="914400">
              <a:lnSpc>
                <a:spcPct val="150000"/>
              </a:lnSpc>
              <a:buClr>
                <a:srgbClr val="F2F2F2"/>
              </a:buClr>
              <a:buFont typeface="Arial" pitchFamily="34" charset="0"/>
              <a:buNone/>
            </a:pPr>
            <a:r>
              <a:rPr lang="it-IT" sz="1600" dirty="0">
                <a:latin typeface="Verdana" pitchFamily="34" charset="0"/>
                <a:ea typeface="MS PGothic" pitchFamily="34" charset="-128"/>
                <a:cs typeface="Arial" pitchFamily="34" charset="0"/>
              </a:rPr>
              <a:t>e) i risultati di apprendimento, in termini di competenze della formazione interna ed esterna, i criteri e le modalità della valutazione iniziale, intermedia e finale degli apprendimenti e, ove previsto, dei comportamenti, nonché le eventuali misure di riallineamento, sostegno e recupero, anche nei casi di sospensione del giudizio;</a:t>
            </a:r>
          </a:p>
          <a:p>
            <a:pPr marL="0" indent="0" algn="just" defTabSz="914400">
              <a:lnSpc>
                <a:spcPct val="150000"/>
              </a:lnSpc>
              <a:buClr>
                <a:srgbClr val="F2F2F2"/>
              </a:buClr>
              <a:buFont typeface="Arial" pitchFamily="34" charset="0"/>
              <a:buNone/>
            </a:pPr>
            <a:r>
              <a:rPr lang="it-IT" sz="1600" dirty="0">
                <a:latin typeface="Verdana" pitchFamily="34" charset="0"/>
                <a:ea typeface="MS PGothic" pitchFamily="34" charset="-128"/>
                <a:cs typeface="Arial" pitchFamily="34" charset="0"/>
              </a:rPr>
              <a:t>f) idonee modalità di erogazione della formazione, anche a distanza, in caso di sospensione.</a:t>
            </a:r>
          </a:p>
          <a:p>
            <a:pPr marL="0" indent="0" algn="just" defTabSz="914400">
              <a:lnSpc>
                <a:spcPct val="150000"/>
              </a:lnSpc>
              <a:buClr>
                <a:srgbClr val="F2F2F2"/>
              </a:buClr>
              <a:buFont typeface="Arial" pitchFamily="34" charset="0"/>
              <a:buNone/>
            </a:pPr>
            <a:r>
              <a:rPr lang="it-IT" sz="1600" dirty="0">
                <a:latin typeface="Verdana" pitchFamily="34" charset="0"/>
                <a:ea typeface="MS PGothic" pitchFamily="34" charset="-128"/>
                <a:cs typeface="Arial" pitchFamily="34" charset="0"/>
              </a:rPr>
              <a:t>	 </a:t>
            </a:r>
          </a:p>
          <a:p>
            <a:pPr marL="0" indent="0" algn="just" defTabSz="914400">
              <a:buClr>
                <a:srgbClr val="F2F2F2"/>
              </a:buClr>
              <a:buFont typeface="Arial" pitchFamily="34" charset="0"/>
              <a:buNone/>
            </a:pPr>
            <a:endParaRPr lang="it-IT" sz="2200" dirty="0">
              <a:latin typeface="Perpetua" pitchFamily="18" charset="0"/>
              <a:ea typeface="MS PGothic" pitchFamily="34" charset="-128"/>
              <a:cs typeface="Arial" pitchFamily="34" charset="0"/>
            </a:endParaRPr>
          </a:p>
          <a:p>
            <a:pPr marL="0" indent="0" algn="just" defTabSz="914400">
              <a:buClr>
                <a:srgbClr val="F2F2F2"/>
              </a:buClr>
              <a:buFont typeface="Arial" pitchFamily="34" charset="0"/>
              <a:buNone/>
            </a:pPr>
            <a:endParaRPr lang="it-IT" sz="2200" dirty="0">
              <a:latin typeface="Perpetua" pitchFamily="18" charset="0"/>
              <a:ea typeface="MS PGothic" pitchFamily="34" charset="-128"/>
              <a:cs typeface="Arial" pitchFamily="34" charset="0"/>
            </a:endParaRPr>
          </a:p>
        </p:txBody>
      </p:sp>
    </p:spTree>
    <p:extLst>
      <p:ext uri="{BB962C8B-B14F-4D97-AF65-F5344CB8AC3E}">
        <p14:creationId xmlns:p14="http://schemas.microsoft.com/office/powerpoint/2010/main" val="1459917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a:xfrm>
            <a:off x="203200" y="114300"/>
            <a:ext cx="11782425" cy="1089025"/>
          </a:xfrm>
        </p:spPr>
        <p:txBody>
          <a:bodyPr anchor="b"/>
          <a:lstStyle/>
          <a:p>
            <a:r>
              <a:rPr lang="it-IT" sz="2200" b="1" dirty="0">
                <a:latin typeface="Perpetua" pitchFamily="18" charset="0"/>
              </a:rPr>
              <a:t>Apprendistato per la qualifica e per il diploma professionale, il diploma di istruzione secondaria superiore e il certificato di specializzazione tecnica superiore (art. 43, </a:t>
            </a:r>
            <a:r>
              <a:rPr lang="it-IT" sz="2200" b="1" dirty="0" err="1">
                <a:latin typeface="Perpetua" pitchFamily="18" charset="0"/>
              </a:rPr>
              <a:t>D.Lgs.</a:t>
            </a:r>
            <a:r>
              <a:rPr lang="it-IT" sz="2200" b="1" dirty="0">
                <a:latin typeface="Perpetua" pitchFamily="18" charset="0"/>
              </a:rPr>
              <a:t> n. 81/2015)</a:t>
            </a:r>
          </a:p>
        </p:txBody>
      </p:sp>
      <p:sp>
        <p:nvSpPr>
          <p:cNvPr id="21507" name="Rectangle 3"/>
          <p:cNvSpPr>
            <a:spLocks noGrp="1" noChangeArrowheads="1"/>
          </p:cNvSpPr>
          <p:nvPr>
            <p:ph type="body" idx="4294967295"/>
          </p:nvPr>
        </p:nvSpPr>
        <p:spPr>
          <a:xfrm>
            <a:off x="371475" y="1219200"/>
            <a:ext cx="11472863" cy="5524500"/>
          </a:xfrm>
        </p:spPr>
        <p:txBody>
          <a:bodyPr>
            <a:normAutofit fontScale="55000" lnSpcReduction="20000"/>
          </a:bodyPr>
          <a:lstStyle/>
          <a:p>
            <a:pPr marL="0" indent="0" algn="ctr" defTabSz="914400">
              <a:lnSpc>
                <a:spcPct val="150000"/>
              </a:lnSpc>
              <a:buClr>
                <a:srgbClr val="F2F2F2"/>
              </a:buClr>
              <a:buFont typeface="Arial" pitchFamily="34" charset="0"/>
              <a:buNone/>
            </a:pPr>
            <a:r>
              <a:rPr lang="it-IT" sz="1600" b="1" u="sng" dirty="0">
                <a:latin typeface="Verdana" pitchFamily="34" charset="0"/>
                <a:ea typeface="MS PGothic" pitchFamily="34" charset="-128"/>
                <a:cs typeface="Arial" pitchFamily="34" charset="0"/>
              </a:rPr>
              <a:t>CIRCOLARE MLPS n. 12/2022</a:t>
            </a:r>
          </a:p>
          <a:p>
            <a:pPr marL="0" indent="0" algn="just" defTabSz="914400">
              <a:lnSpc>
                <a:spcPct val="150000"/>
              </a:lnSpc>
              <a:buClr>
                <a:srgbClr val="F2F2F2"/>
              </a:buClr>
              <a:buFont typeface="Arial" pitchFamily="34" charset="0"/>
              <a:buNone/>
            </a:pPr>
            <a:r>
              <a:rPr lang="it-IT" sz="2900" dirty="0">
                <a:latin typeface="Times New Roman" panose="02020603050405020304" pitchFamily="18" charset="0"/>
                <a:ea typeface="MS PGothic" pitchFamily="34" charset="-128"/>
                <a:cs typeface="Times New Roman" panose="02020603050405020304" pitchFamily="18" charset="0"/>
              </a:rPr>
              <a:t>Il MLPS – con la Circolare in commento – ha specificato che, nel rispetto dei limiti di durata minimo e massimo fissati dalla legge, si assume, quale termine conclusivo del contratto, la data di pubblicazione degli esiti dell’esame finale, sostenuto dall’apprendista.</a:t>
            </a:r>
          </a:p>
          <a:p>
            <a:pPr marL="0" indent="0" algn="just" defTabSz="914400">
              <a:lnSpc>
                <a:spcPct val="150000"/>
              </a:lnSpc>
              <a:buClr>
                <a:srgbClr val="F2F2F2"/>
              </a:buClr>
              <a:buFont typeface="Arial" pitchFamily="34" charset="0"/>
              <a:buNone/>
            </a:pPr>
            <a:r>
              <a:rPr lang="it-IT" sz="2900" dirty="0">
                <a:latin typeface="Times New Roman" panose="02020603050405020304" pitchFamily="18" charset="0"/>
                <a:ea typeface="MS PGothic" pitchFamily="34" charset="-128"/>
                <a:cs typeface="Times New Roman" panose="02020603050405020304" pitchFamily="18" charset="0"/>
              </a:rPr>
              <a:t>A decorrere da tale data, sarà dunque possibile:</a:t>
            </a:r>
          </a:p>
          <a:p>
            <a:pPr marL="0" indent="0" algn="just" defTabSz="914400">
              <a:lnSpc>
                <a:spcPct val="150000"/>
              </a:lnSpc>
              <a:buClr>
                <a:srgbClr val="F2F2F2"/>
              </a:buClr>
              <a:buFont typeface="Arial" pitchFamily="34" charset="0"/>
              <a:buNone/>
            </a:pPr>
            <a:r>
              <a:rPr lang="it-IT" sz="2900" dirty="0">
                <a:latin typeface="Times New Roman" panose="02020603050405020304" pitchFamily="18" charset="0"/>
                <a:ea typeface="MS PGothic" pitchFamily="34" charset="-128"/>
                <a:cs typeface="Times New Roman" panose="02020603050405020304" pitchFamily="18" charset="0"/>
              </a:rPr>
              <a:t>•	proseguire con ordinario rapporto di lavoro a tempo indeterminato;</a:t>
            </a:r>
          </a:p>
          <a:p>
            <a:pPr marL="0" indent="0" algn="just" defTabSz="914400">
              <a:lnSpc>
                <a:spcPct val="150000"/>
              </a:lnSpc>
              <a:buClr>
                <a:srgbClr val="F2F2F2"/>
              </a:buClr>
              <a:buFont typeface="Arial" pitchFamily="34" charset="0"/>
              <a:buNone/>
            </a:pPr>
            <a:r>
              <a:rPr lang="it-IT" sz="2900" dirty="0">
                <a:latin typeface="Times New Roman" panose="02020603050405020304" pitchFamily="18" charset="0"/>
                <a:ea typeface="MS PGothic" pitchFamily="34" charset="-128"/>
                <a:cs typeface="Times New Roman" panose="02020603050405020304" pitchFamily="18" charset="0"/>
              </a:rPr>
              <a:t>•	prorogare il contratto di apprendistato di primo livello;</a:t>
            </a:r>
          </a:p>
          <a:p>
            <a:pPr marL="0" indent="0" algn="just" defTabSz="914400">
              <a:lnSpc>
                <a:spcPct val="150000"/>
              </a:lnSpc>
              <a:buClr>
                <a:srgbClr val="F2F2F2"/>
              </a:buClr>
              <a:buFont typeface="Arial" pitchFamily="34" charset="0"/>
              <a:buNone/>
            </a:pPr>
            <a:r>
              <a:rPr lang="it-IT" sz="2900" dirty="0">
                <a:latin typeface="Times New Roman" panose="02020603050405020304" pitchFamily="18" charset="0"/>
                <a:ea typeface="MS PGothic" pitchFamily="34" charset="-128"/>
                <a:cs typeface="Times New Roman" panose="02020603050405020304" pitchFamily="18" charset="0"/>
              </a:rPr>
              <a:t>•	trasformare il contratto di apprendistato di primo livello in apprendistato professionalizzante;</a:t>
            </a:r>
          </a:p>
          <a:p>
            <a:pPr marL="0" indent="0" algn="just" defTabSz="914400">
              <a:lnSpc>
                <a:spcPct val="150000"/>
              </a:lnSpc>
              <a:buClr>
                <a:srgbClr val="F2F2F2"/>
              </a:buClr>
              <a:buFont typeface="Arial" pitchFamily="34" charset="0"/>
              <a:buNone/>
            </a:pPr>
            <a:r>
              <a:rPr lang="it-IT" sz="2900" dirty="0">
                <a:latin typeface="Times New Roman" panose="02020603050405020304" pitchFamily="18" charset="0"/>
                <a:ea typeface="MS PGothic" pitchFamily="34" charset="-128"/>
                <a:cs typeface="Times New Roman" panose="02020603050405020304" pitchFamily="18" charset="0"/>
              </a:rPr>
              <a:t>•	recedere dal contratto di apprendistato di primo livello.</a:t>
            </a:r>
          </a:p>
          <a:p>
            <a:pPr marL="0" indent="0" algn="just" defTabSz="914400">
              <a:lnSpc>
                <a:spcPct val="150000"/>
              </a:lnSpc>
              <a:buClr>
                <a:srgbClr val="F2F2F2"/>
              </a:buClr>
              <a:buFont typeface="Arial" pitchFamily="34" charset="0"/>
              <a:buNone/>
            </a:pPr>
            <a:r>
              <a:rPr lang="it-IT" sz="2900" dirty="0">
                <a:latin typeface="Times New Roman" panose="02020603050405020304" pitchFamily="18" charset="0"/>
                <a:ea typeface="MS PGothic" pitchFamily="34" charset="-128"/>
                <a:cs typeface="Times New Roman" panose="02020603050405020304" pitchFamily="18" charset="0"/>
              </a:rPr>
              <a:t>Stante il fatto che il termine per esercitare la scelta di recesso o di prosecuzione dal contratto decorre unicamente dalla data di pubblicazione degli esiti dell’esame, l’istituzione formativa deve comunicare formalmente al datore di lavoro, tramite PEC, l’esito dell’esame nel più breve tempo possibile e comunque non oltre tre giorni dalla pubblicazione degli esiti dell’esame finale, in modo da consentire l’eventuale proroga o trasformazione del contratto entro i cinque giorni previsti per la comunicazione obbligatoria.</a:t>
            </a:r>
          </a:p>
          <a:p>
            <a:pPr marL="0" indent="0" algn="just" defTabSz="914400">
              <a:lnSpc>
                <a:spcPct val="150000"/>
              </a:lnSpc>
              <a:buClr>
                <a:srgbClr val="F2F2F2"/>
              </a:buClr>
              <a:buFont typeface="Arial" pitchFamily="34" charset="0"/>
              <a:buNone/>
            </a:pPr>
            <a:r>
              <a:rPr lang="it-IT" sz="2900" dirty="0">
                <a:latin typeface="Times New Roman" panose="02020603050405020304" pitchFamily="18" charset="0"/>
                <a:ea typeface="MS PGothic" pitchFamily="34" charset="-128"/>
                <a:cs typeface="Times New Roman" panose="02020603050405020304" pitchFamily="18" charset="0"/>
              </a:rPr>
              <a:t>Poiché, alla stipula del contratto non è nota la data di pubblicazione degli esiti dell’esame finale, è possibile assumere quale “data di fine del periodo formativo”, il termine dell’anno scolastico/formativo, come disciplinato dai rispettivi ordinamenti regionali.</a:t>
            </a:r>
          </a:p>
          <a:p>
            <a:pPr marL="0" indent="0" algn="just" defTabSz="914400">
              <a:lnSpc>
                <a:spcPct val="150000"/>
              </a:lnSpc>
              <a:buClr>
                <a:srgbClr val="F2F2F2"/>
              </a:buClr>
              <a:buFont typeface="Arial" pitchFamily="34" charset="0"/>
              <a:buNone/>
            </a:pPr>
            <a:r>
              <a:rPr lang="it-IT" sz="1600" dirty="0">
                <a:latin typeface="Verdana" pitchFamily="34" charset="0"/>
                <a:ea typeface="MS PGothic" pitchFamily="34" charset="-128"/>
                <a:cs typeface="Arial" pitchFamily="34" charset="0"/>
              </a:rPr>
              <a:t>	 </a:t>
            </a:r>
          </a:p>
          <a:p>
            <a:pPr marL="0" indent="0" algn="just" defTabSz="914400">
              <a:buClr>
                <a:srgbClr val="F2F2F2"/>
              </a:buClr>
              <a:buFont typeface="Arial" pitchFamily="34" charset="0"/>
              <a:buNone/>
            </a:pPr>
            <a:endParaRPr lang="it-IT" sz="2200" dirty="0">
              <a:latin typeface="Perpetua" pitchFamily="18" charset="0"/>
              <a:ea typeface="MS PGothic" pitchFamily="34" charset="-128"/>
              <a:cs typeface="Arial" pitchFamily="34" charset="0"/>
            </a:endParaRPr>
          </a:p>
          <a:p>
            <a:pPr marL="0" indent="0" algn="just" defTabSz="914400">
              <a:buClr>
                <a:srgbClr val="F2F2F2"/>
              </a:buClr>
              <a:buFont typeface="Arial" pitchFamily="34" charset="0"/>
              <a:buNone/>
            </a:pPr>
            <a:endParaRPr lang="it-IT" sz="2200" dirty="0">
              <a:latin typeface="Perpetua" pitchFamily="18" charset="0"/>
              <a:ea typeface="MS PGothic" pitchFamily="34" charset="-128"/>
              <a:cs typeface="Arial" pitchFamily="34" charset="0"/>
            </a:endParaRPr>
          </a:p>
        </p:txBody>
      </p:sp>
    </p:spTree>
    <p:extLst>
      <p:ext uri="{BB962C8B-B14F-4D97-AF65-F5344CB8AC3E}">
        <p14:creationId xmlns:p14="http://schemas.microsoft.com/office/powerpoint/2010/main" val="41671790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a:xfrm>
            <a:off x="203200" y="114300"/>
            <a:ext cx="11782425" cy="1089025"/>
          </a:xfrm>
        </p:spPr>
        <p:txBody>
          <a:bodyPr anchor="b"/>
          <a:lstStyle/>
          <a:p>
            <a:r>
              <a:rPr lang="it-IT" sz="2200" b="1" dirty="0">
                <a:latin typeface="Perpetua" pitchFamily="18" charset="0"/>
              </a:rPr>
              <a:t>Apprendistato per la qualifica e per il diploma professionale, il diploma di istruzione secondaria superiore e il certificato di specializzazione tecnica superiore (art. 43, </a:t>
            </a:r>
            <a:r>
              <a:rPr lang="it-IT" sz="2200" b="1" dirty="0" err="1">
                <a:latin typeface="Perpetua" pitchFamily="18" charset="0"/>
              </a:rPr>
              <a:t>D.Lgs.</a:t>
            </a:r>
            <a:r>
              <a:rPr lang="it-IT" sz="2200" b="1" dirty="0">
                <a:latin typeface="Perpetua" pitchFamily="18" charset="0"/>
              </a:rPr>
              <a:t> n. 81/2015)</a:t>
            </a:r>
          </a:p>
        </p:txBody>
      </p:sp>
      <p:sp>
        <p:nvSpPr>
          <p:cNvPr id="21507" name="Rectangle 3"/>
          <p:cNvSpPr>
            <a:spLocks noGrp="1" noChangeArrowheads="1"/>
          </p:cNvSpPr>
          <p:nvPr>
            <p:ph type="body" idx="4294967295"/>
          </p:nvPr>
        </p:nvSpPr>
        <p:spPr>
          <a:xfrm>
            <a:off x="371475" y="1219200"/>
            <a:ext cx="11472863" cy="5524500"/>
          </a:xfrm>
        </p:spPr>
        <p:txBody>
          <a:bodyPr>
            <a:normAutofit fontScale="77500" lnSpcReduction="20000"/>
          </a:bodyPr>
          <a:lstStyle/>
          <a:p>
            <a:pPr marL="0" indent="0" algn="ctr" defTabSz="914400">
              <a:lnSpc>
                <a:spcPct val="150000"/>
              </a:lnSpc>
              <a:buClr>
                <a:srgbClr val="F2F2F2"/>
              </a:buClr>
              <a:buFont typeface="Arial" pitchFamily="34" charset="0"/>
              <a:buNone/>
            </a:pPr>
            <a:r>
              <a:rPr lang="it-IT" sz="1600" b="1" u="sng" dirty="0">
                <a:latin typeface="Verdana" pitchFamily="34" charset="0"/>
                <a:ea typeface="MS PGothic" pitchFamily="34" charset="-128"/>
                <a:cs typeface="Arial" pitchFamily="34" charset="0"/>
              </a:rPr>
              <a:t>CIRCOLARE MLPS n. 12/2022</a:t>
            </a:r>
          </a:p>
          <a:p>
            <a:pPr marL="0" indent="0" algn="just" defTabSz="914400">
              <a:lnSpc>
                <a:spcPct val="150000"/>
              </a:lnSpc>
              <a:buClr>
                <a:srgbClr val="F2F2F2"/>
              </a:buClr>
              <a:buFont typeface="Arial" pitchFamily="34" charset="0"/>
              <a:buNone/>
            </a:pPr>
            <a:r>
              <a:rPr lang="it-IT" sz="2900" dirty="0">
                <a:latin typeface="Times New Roman" panose="02020603050405020304" pitchFamily="18" charset="0"/>
                <a:ea typeface="MS PGothic" pitchFamily="34" charset="-128"/>
                <a:cs typeface="Times New Roman" panose="02020603050405020304" pitchFamily="18" charset="0"/>
              </a:rPr>
              <a:t>Il contratto di apprendistato di primo livello può essere attivato a condizione che il soggetto risulti</a:t>
            </a:r>
          </a:p>
          <a:p>
            <a:pPr marL="0" indent="0" algn="just" defTabSz="914400">
              <a:lnSpc>
                <a:spcPct val="150000"/>
              </a:lnSpc>
              <a:buClr>
                <a:srgbClr val="F2F2F2"/>
              </a:buClr>
              <a:buFont typeface="Arial" pitchFamily="34" charset="0"/>
              <a:buNone/>
            </a:pPr>
            <a:r>
              <a:rPr lang="it-IT" sz="2900" dirty="0">
                <a:latin typeface="Times New Roman" panose="02020603050405020304" pitchFamily="18" charset="0"/>
                <a:ea typeface="MS PGothic" pitchFamily="34" charset="-128"/>
                <a:cs typeface="Times New Roman" panose="02020603050405020304" pitchFamily="18" charset="0"/>
              </a:rPr>
              <a:t>iscritto regolarmente al percorso formativo.</a:t>
            </a:r>
          </a:p>
          <a:p>
            <a:pPr marL="0" indent="0" algn="just" defTabSz="914400">
              <a:lnSpc>
                <a:spcPct val="150000"/>
              </a:lnSpc>
              <a:buClr>
                <a:srgbClr val="F2F2F2"/>
              </a:buClr>
              <a:buFont typeface="Arial" pitchFamily="34" charset="0"/>
              <a:buNone/>
            </a:pPr>
            <a:r>
              <a:rPr lang="it-IT" sz="2900" dirty="0">
                <a:latin typeface="Times New Roman" panose="02020603050405020304" pitchFamily="18" charset="0"/>
                <a:ea typeface="MS PGothic" pitchFamily="34" charset="-128"/>
                <a:cs typeface="Times New Roman" panose="02020603050405020304" pitchFamily="18" charset="0"/>
              </a:rPr>
              <a:t>Pertanto, il contratto può essere attivato:</a:t>
            </a:r>
          </a:p>
          <a:p>
            <a:pPr marL="0" indent="0" algn="just" defTabSz="914400">
              <a:lnSpc>
                <a:spcPct val="150000"/>
              </a:lnSpc>
              <a:buClr>
                <a:srgbClr val="F2F2F2"/>
              </a:buClr>
              <a:buFont typeface="Arial" pitchFamily="34" charset="0"/>
              <a:buNone/>
            </a:pPr>
            <a:r>
              <a:rPr lang="it-IT" sz="2900" dirty="0">
                <a:latin typeface="Times New Roman" panose="02020603050405020304" pitchFamily="18" charset="0"/>
                <a:ea typeface="MS PGothic" pitchFamily="34" charset="-128"/>
                <a:cs typeface="Times New Roman" panose="02020603050405020304" pitchFamily="18" charset="0"/>
              </a:rPr>
              <a:t>- prima dell’avvio del percorso formativo, purché la persona risulti già iscritta al percorso</a:t>
            </a:r>
          </a:p>
          <a:p>
            <a:pPr marL="0" indent="0" algn="just" defTabSz="914400">
              <a:lnSpc>
                <a:spcPct val="150000"/>
              </a:lnSpc>
              <a:buClr>
                <a:srgbClr val="F2F2F2"/>
              </a:buClr>
              <a:buFont typeface="Arial" pitchFamily="34" charset="0"/>
              <a:buNone/>
            </a:pPr>
            <a:r>
              <a:rPr lang="it-IT" sz="2900" dirty="0">
                <a:latin typeface="Times New Roman" panose="02020603050405020304" pitchFamily="18" charset="0"/>
                <a:ea typeface="MS PGothic" pitchFamily="34" charset="-128"/>
                <a:cs typeface="Times New Roman" panose="02020603050405020304" pitchFamily="18" charset="0"/>
              </a:rPr>
              <a:t>formativo;</a:t>
            </a:r>
          </a:p>
          <a:p>
            <a:pPr marL="0" indent="0" algn="just" defTabSz="914400">
              <a:lnSpc>
                <a:spcPct val="150000"/>
              </a:lnSpc>
              <a:buClr>
                <a:srgbClr val="F2F2F2"/>
              </a:buClr>
              <a:buFont typeface="Arial" pitchFamily="34" charset="0"/>
              <a:buNone/>
            </a:pPr>
            <a:r>
              <a:rPr lang="it-IT" sz="2900" dirty="0">
                <a:latin typeface="Times New Roman" panose="02020603050405020304" pitchFamily="18" charset="0"/>
                <a:ea typeface="MS PGothic" pitchFamily="34" charset="-128"/>
                <a:cs typeface="Times New Roman" panose="02020603050405020304" pitchFamily="18" charset="0"/>
              </a:rPr>
              <a:t>- contestualmente, all’avvio del percorso formativo.</a:t>
            </a:r>
          </a:p>
          <a:p>
            <a:pPr marL="0" indent="0" algn="just" defTabSz="914400">
              <a:lnSpc>
                <a:spcPct val="150000"/>
              </a:lnSpc>
              <a:buClr>
                <a:srgbClr val="F2F2F2"/>
              </a:buClr>
              <a:buFont typeface="Arial" pitchFamily="34" charset="0"/>
              <a:buNone/>
            </a:pPr>
            <a:r>
              <a:rPr lang="it-IT" sz="2900" dirty="0">
                <a:latin typeface="Times New Roman" panose="02020603050405020304" pitchFamily="18" charset="0"/>
                <a:ea typeface="MS PGothic" pitchFamily="34" charset="-128"/>
                <a:cs typeface="Times New Roman" panose="02020603050405020304" pitchFamily="18" charset="0"/>
              </a:rPr>
              <a:t>Il contratto può anche essere stipulato in itinere, a percorso formativo avviato, purché sia garantita la durata minima contrattuale di sei mesi e il rispetto dell’orario minimo ordinamentale. </a:t>
            </a:r>
          </a:p>
          <a:p>
            <a:pPr marL="0" indent="0" algn="just" defTabSz="914400">
              <a:lnSpc>
                <a:spcPct val="150000"/>
              </a:lnSpc>
              <a:buClr>
                <a:srgbClr val="F2F2F2"/>
              </a:buClr>
              <a:buFont typeface="Arial" pitchFamily="34" charset="0"/>
              <a:buNone/>
            </a:pPr>
            <a:r>
              <a:rPr lang="it-IT" sz="2900" dirty="0">
                <a:latin typeface="Times New Roman" panose="02020603050405020304" pitchFamily="18" charset="0"/>
                <a:ea typeface="MS PGothic" pitchFamily="34" charset="-128"/>
                <a:cs typeface="Times New Roman" panose="02020603050405020304" pitchFamily="18" charset="0"/>
              </a:rPr>
              <a:t>Per consentire l’iscrizione e l’attivazione del contratto di apprendistato, i percorsi della </a:t>
            </a:r>
            <a:r>
              <a:rPr lang="it-IT" sz="2900" dirty="0" err="1">
                <a:latin typeface="Times New Roman" panose="02020603050405020304" pitchFamily="18" charset="0"/>
                <a:ea typeface="MS PGothic" pitchFamily="34" charset="-128"/>
                <a:cs typeface="Times New Roman" panose="02020603050405020304" pitchFamily="18" charset="0"/>
              </a:rPr>
              <a:t>IeFP</a:t>
            </a:r>
            <a:r>
              <a:rPr lang="it-IT" sz="2900" dirty="0">
                <a:latin typeface="Times New Roman" panose="02020603050405020304" pitchFamily="18" charset="0"/>
                <a:ea typeface="MS PGothic" pitchFamily="34" charset="-128"/>
                <a:cs typeface="Times New Roman" panose="02020603050405020304" pitchFamily="18" charset="0"/>
              </a:rPr>
              <a:t> devono essere approvati dall’Amministrazione regionale competente.</a:t>
            </a:r>
          </a:p>
          <a:p>
            <a:pPr marL="0" indent="0" algn="just" defTabSz="914400">
              <a:lnSpc>
                <a:spcPct val="150000"/>
              </a:lnSpc>
              <a:buClr>
                <a:srgbClr val="F2F2F2"/>
              </a:buClr>
              <a:buFont typeface="Arial" pitchFamily="34" charset="0"/>
              <a:buNone/>
            </a:pPr>
            <a:r>
              <a:rPr lang="it-IT" sz="1600" dirty="0">
                <a:latin typeface="Verdana" pitchFamily="34" charset="0"/>
                <a:ea typeface="MS PGothic" pitchFamily="34" charset="-128"/>
                <a:cs typeface="Arial" pitchFamily="34" charset="0"/>
              </a:rPr>
              <a:t>	 </a:t>
            </a:r>
          </a:p>
          <a:p>
            <a:pPr marL="0" indent="0" algn="just" defTabSz="914400">
              <a:buClr>
                <a:srgbClr val="F2F2F2"/>
              </a:buClr>
              <a:buFont typeface="Arial" pitchFamily="34" charset="0"/>
              <a:buNone/>
            </a:pPr>
            <a:endParaRPr lang="it-IT" sz="2200" dirty="0">
              <a:latin typeface="Perpetua" pitchFamily="18" charset="0"/>
              <a:ea typeface="MS PGothic" pitchFamily="34" charset="-128"/>
              <a:cs typeface="Arial" pitchFamily="34" charset="0"/>
            </a:endParaRPr>
          </a:p>
          <a:p>
            <a:pPr marL="0" indent="0" algn="just" defTabSz="914400">
              <a:buClr>
                <a:srgbClr val="F2F2F2"/>
              </a:buClr>
              <a:buFont typeface="Arial" pitchFamily="34" charset="0"/>
              <a:buNone/>
            </a:pPr>
            <a:endParaRPr lang="it-IT" sz="2200" dirty="0">
              <a:latin typeface="Perpetua" pitchFamily="18" charset="0"/>
              <a:ea typeface="MS PGothic" pitchFamily="34" charset="-128"/>
              <a:cs typeface="Arial" pitchFamily="34" charset="0"/>
            </a:endParaRPr>
          </a:p>
        </p:txBody>
      </p:sp>
    </p:spTree>
    <p:extLst>
      <p:ext uri="{BB962C8B-B14F-4D97-AF65-F5344CB8AC3E}">
        <p14:creationId xmlns:p14="http://schemas.microsoft.com/office/powerpoint/2010/main" val="15888998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a:xfrm>
            <a:off x="203200" y="114300"/>
            <a:ext cx="11782425" cy="517525"/>
          </a:xfrm>
        </p:spPr>
        <p:txBody>
          <a:bodyPr anchor="b"/>
          <a:lstStyle/>
          <a:p>
            <a:r>
              <a:rPr lang="it-IT" sz="2400" b="1">
                <a:latin typeface="Perpetua" pitchFamily="18" charset="0"/>
              </a:rPr>
              <a:t>Circ. INPS n. 108/2018 (a parziale rettifica del MSM n. 2499/2017) </a:t>
            </a:r>
          </a:p>
        </p:txBody>
      </p:sp>
      <p:sp>
        <p:nvSpPr>
          <p:cNvPr id="27651" name="Rectangle 3"/>
          <p:cNvSpPr>
            <a:spLocks noGrp="1" noChangeArrowheads="1"/>
          </p:cNvSpPr>
          <p:nvPr>
            <p:ph type="body" idx="4294967295"/>
          </p:nvPr>
        </p:nvSpPr>
        <p:spPr>
          <a:xfrm>
            <a:off x="142875" y="708025"/>
            <a:ext cx="11752263" cy="5916613"/>
          </a:xfrm>
        </p:spPr>
        <p:txBody>
          <a:bodyPr/>
          <a:lstStyle/>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r>
              <a:rPr lang="it-IT" sz="1600" dirty="0">
                <a:latin typeface="Verdana" pitchFamily="34" charset="0"/>
                <a:ea typeface="MS PGothic" pitchFamily="34" charset="-128"/>
                <a:cs typeface="Arial" pitchFamily="34" charset="0"/>
              </a:rPr>
              <a:t>L'INPS - con Circolare del 14 novembre 2018, n. 108/2018 - ha previsto che per gli assunti con contratto di apprendistato di I livello a far tempo dal 24 settembre 2015 da datori di lavoro che occupano alle proprie dipendenze un numero di addetti pari o inferiore a 9, l’aliquota contributiva datoriale è la seguente:</a:t>
            </a:r>
          </a:p>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r>
              <a:rPr lang="it-IT" sz="1600" dirty="0">
                <a:latin typeface="Verdana" pitchFamily="34" charset="0"/>
                <a:ea typeface="MS PGothic" pitchFamily="34" charset="-128"/>
                <a:cs typeface="Arial" pitchFamily="34" charset="0"/>
              </a:rPr>
              <a:t>Per i datori di lavoro che occupano alle proprie dipendenze un numero di addetti superiore a 9, invece, le aliquote contributive (per tutto il periodo di durata dell’apprendistato) saranno pari al 5%.</a:t>
            </a:r>
          </a:p>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p:txBody>
      </p:sp>
      <p:pic>
        <p:nvPicPr>
          <p:cNvPr id="27652"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5300" y="2835275"/>
            <a:ext cx="13028613" cy="257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a:xfrm>
            <a:off x="203200" y="114300"/>
            <a:ext cx="11782425" cy="517525"/>
          </a:xfrm>
        </p:spPr>
        <p:txBody>
          <a:bodyPr anchor="b"/>
          <a:lstStyle/>
          <a:p>
            <a:r>
              <a:rPr lang="it-IT" sz="2400" b="1" dirty="0">
                <a:latin typeface="Perpetua" pitchFamily="18" charset="0"/>
              </a:rPr>
              <a:t>Art. 1, comma 8, legge n. 160/2019 (a parziale rettifica della Circ. INPS n. 108/2018)</a:t>
            </a:r>
          </a:p>
        </p:txBody>
      </p:sp>
      <p:sp>
        <p:nvSpPr>
          <p:cNvPr id="27651" name="Rectangle 3"/>
          <p:cNvSpPr>
            <a:spLocks noGrp="1" noChangeArrowheads="1"/>
          </p:cNvSpPr>
          <p:nvPr>
            <p:ph type="body" idx="4294967295"/>
          </p:nvPr>
        </p:nvSpPr>
        <p:spPr>
          <a:xfrm>
            <a:off x="142875" y="708025"/>
            <a:ext cx="11752263" cy="5916613"/>
          </a:xfrm>
        </p:spPr>
        <p:txBody>
          <a:bodyPr/>
          <a:lstStyle/>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r>
              <a:rPr lang="it-IT" sz="1600" dirty="0">
                <a:latin typeface="Verdana" pitchFamily="34" charset="0"/>
                <a:ea typeface="MS PGothic" pitchFamily="34" charset="-128"/>
                <a:cs typeface="Arial" pitchFamily="34" charset="0"/>
              </a:rPr>
              <a:t>Solo per le assunzioni effettuate nel 2020 da datori che occupano alle proprie dipendenze un numero di addetti pari o inferiore a 9, le aliquote contributive saranno le seguenti:</a:t>
            </a:r>
          </a:p>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r>
              <a:rPr lang="it-IT" sz="1600" dirty="0">
                <a:latin typeface="Verdana" pitchFamily="34" charset="0"/>
                <a:ea typeface="MS PGothic" pitchFamily="34" charset="-128"/>
                <a:cs typeface="Arial" pitchFamily="34" charset="0"/>
              </a:rPr>
              <a:t>Per i datori di lavoro che occupano alle proprie dipendenze un numero di addetti superiore a 9, invece, le aliquote contributive (per tutto il periodo di durata dell’apprendistato) saranno pari al 5%.</a:t>
            </a:r>
          </a:p>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r>
              <a:rPr lang="it-IT" sz="1600" dirty="0">
                <a:latin typeface="Verdana" pitchFamily="34" charset="0"/>
                <a:ea typeface="MS PGothic" pitchFamily="34" charset="-128"/>
                <a:cs typeface="Arial" pitchFamily="34" charset="0"/>
              </a:rPr>
              <a:t>Pertanto, in base alla data di assunzione (prima o dopo il 31/12/2019) si avranno aliquote contributive diverse, a parità di istituto contrattuale utilizzato e dimensione aziendale).</a:t>
            </a:r>
          </a:p>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p:txBody>
      </p:sp>
      <p:graphicFrame>
        <p:nvGraphicFramePr>
          <p:cNvPr id="2" name="Tabella 1"/>
          <p:cNvGraphicFramePr>
            <a:graphicFrameLocks noGrp="1"/>
          </p:cNvGraphicFramePr>
          <p:nvPr/>
        </p:nvGraphicFramePr>
        <p:xfrm>
          <a:off x="2031471" y="1994990"/>
          <a:ext cx="8125884" cy="1854200"/>
        </p:xfrm>
        <a:graphic>
          <a:graphicData uri="http://schemas.openxmlformats.org/drawingml/2006/table">
            <a:tbl>
              <a:tblPr firstRow="1" bandRow="1">
                <a:tableStyleId>{5C22544A-7EE6-4342-B048-85BDC9FD1C3A}</a:tableStyleId>
              </a:tblPr>
              <a:tblGrid>
                <a:gridCol w="4062942">
                  <a:extLst>
                    <a:ext uri="{9D8B030D-6E8A-4147-A177-3AD203B41FA5}">
                      <a16:colId xmlns:a16="http://schemas.microsoft.com/office/drawing/2014/main" val="20000"/>
                    </a:ext>
                  </a:extLst>
                </a:gridCol>
                <a:gridCol w="4062942">
                  <a:extLst>
                    <a:ext uri="{9D8B030D-6E8A-4147-A177-3AD203B41FA5}">
                      <a16:colId xmlns:a16="http://schemas.microsoft.com/office/drawing/2014/main" val="20001"/>
                    </a:ext>
                  </a:extLst>
                </a:gridCol>
              </a:tblGrid>
              <a:tr h="370840">
                <a:tc>
                  <a:txBody>
                    <a:bodyPr/>
                    <a:lstStyle/>
                    <a:p>
                      <a:pPr algn="ctr"/>
                      <a:r>
                        <a:rPr lang="it-IT" dirty="0"/>
                        <a:t>Anno di apprendistato</a:t>
                      </a:r>
                    </a:p>
                  </a:txBody>
                  <a:tcPr/>
                </a:tc>
                <a:tc>
                  <a:txBody>
                    <a:bodyPr/>
                    <a:lstStyle/>
                    <a:p>
                      <a:r>
                        <a:rPr lang="it-IT" dirty="0"/>
                        <a:t>Aliquota </a:t>
                      </a:r>
                      <a:r>
                        <a:rPr lang="it-IT" dirty="0" err="1"/>
                        <a:t>ctr</a:t>
                      </a:r>
                      <a:r>
                        <a:rPr lang="it-IT" dirty="0"/>
                        <a:t>/azienda anno 2020</a:t>
                      </a:r>
                    </a:p>
                  </a:txBody>
                  <a:tcPr/>
                </a:tc>
                <a:extLst>
                  <a:ext uri="{0D108BD9-81ED-4DB2-BD59-A6C34878D82A}">
                    <a16:rowId xmlns:a16="http://schemas.microsoft.com/office/drawing/2014/main" val="10000"/>
                  </a:ext>
                </a:extLst>
              </a:tr>
              <a:tr h="370840">
                <a:tc>
                  <a:txBody>
                    <a:bodyPr/>
                    <a:lstStyle/>
                    <a:p>
                      <a:pPr algn="ctr"/>
                      <a:r>
                        <a:rPr lang="it-IT" dirty="0"/>
                        <a:t>I° anno</a:t>
                      </a:r>
                    </a:p>
                  </a:txBody>
                  <a:tcPr/>
                </a:tc>
                <a:tc>
                  <a:txBody>
                    <a:bodyPr/>
                    <a:lstStyle/>
                    <a:p>
                      <a:pPr algn="ctr"/>
                      <a:r>
                        <a:rPr lang="it-IT" dirty="0"/>
                        <a:t>0</a:t>
                      </a:r>
                    </a:p>
                  </a:txBody>
                  <a:tcPr/>
                </a:tc>
                <a:extLst>
                  <a:ext uri="{0D108BD9-81ED-4DB2-BD59-A6C34878D82A}">
                    <a16:rowId xmlns:a16="http://schemas.microsoft.com/office/drawing/2014/main" val="10001"/>
                  </a:ext>
                </a:extLst>
              </a:tr>
              <a:tr h="370840">
                <a:tc>
                  <a:txBody>
                    <a:bodyPr/>
                    <a:lstStyle/>
                    <a:p>
                      <a:pPr algn="ctr"/>
                      <a:r>
                        <a:rPr lang="it-IT" dirty="0"/>
                        <a:t>II° anno</a:t>
                      </a:r>
                    </a:p>
                  </a:txBody>
                  <a:tcPr/>
                </a:tc>
                <a:tc>
                  <a:txBody>
                    <a:bodyPr/>
                    <a:lstStyle/>
                    <a:p>
                      <a:pPr algn="ctr"/>
                      <a:r>
                        <a:rPr lang="it-IT" dirty="0"/>
                        <a:t>0</a:t>
                      </a:r>
                    </a:p>
                  </a:txBody>
                  <a:tcPr/>
                </a:tc>
                <a:extLst>
                  <a:ext uri="{0D108BD9-81ED-4DB2-BD59-A6C34878D82A}">
                    <a16:rowId xmlns:a16="http://schemas.microsoft.com/office/drawing/2014/main" val="10002"/>
                  </a:ext>
                </a:extLst>
              </a:tr>
              <a:tr h="370840">
                <a:tc>
                  <a:txBody>
                    <a:bodyPr/>
                    <a:lstStyle/>
                    <a:p>
                      <a:pPr algn="ctr"/>
                      <a:r>
                        <a:rPr lang="it-IT" dirty="0"/>
                        <a:t>III° anno</a:t>
                      </a:r>
                    </a:p>
                  </a:txBody>
                  <a:tcPr/>
                </a:tc>
                <a:tc>
                  <a:txBody>
                    <a:bodyPr/>
                    <a:lstStyle/>
                    <a:p>
                      <a:pPr algn="ctr"/>
                      <a:r>
                        <a:rPr lang="it-IT" dirty="0"/>
                        <a:t>0</a:t>
                      </a:r>
                    </a:p>
                  </a:txBody>
                  <a:tcPr/>
                </a:tc>
                <a:extLst>
                  <a:ext uri="{0D108BD9-81ED-4DB2-BD59-A6C34878D82A}">
                    <a16:rowId xmlns:a16="http://schemas.microsoft.com/office/drawing/2014/main" val="10003"/>
                  </a:ext>
                </a:extLst>
              </a:tr>
              <a:tr h="370840">
                <a:tc>
                  <a:txBody>
                    <a:bodyPr/>
                    <a:lstStyle/>
                    <a:p>
                      <a:pPr algn="ctr"/>
                      <a:r>
                        <a:rPr lang="it-IT" dirty="0"/>
                        <a:t>Oltre il III° anno</a:t>
                      </a:r>
                    </a:p>
                  </a:txBody>
                  <a:tcPr/>
                </a:tc>
                <a:tc>
                  <a:txBody>
                    <a:bodyPr/>
                    <a:lstStyle/>
                    <a:p>
                      <a:pPr algn="ctr"/>
                      <a:r>
                        <a:rPr lang="it-IT" dirty="0"/>
                        <a:t>10%</a:t>
                      </a: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733083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a:xfrm>
            <a:off x="203200" y="114300"/>
            <a:ext cx="11782425" cy="517525"/>
          </a:xfrm>
        </p:spPr>
        <p:txBody>
          <a:bodyPr anchor="b">
            <a:normAutofit fontScale="90000"/>
          </a:bodyPr>
          <a:lstStyle/>
          <a:p>
            <a:r>
              <a:rPr lang="it-IT" sz="2400" b="1" dirty="0">
                <a:latin typeface="Perpetua" pitchFamily="18" charset="0"/>
              </a:rPr>
              <a:t>Legge n. 176/2020 (modifica dell’art. 1, comma 8, legge n. 160/2019) – Circolare INPS n. 87/2021</a:t>
            </a:r>
          </a:p>
        </p:txBody>
      </p:sp>
      <p:sp>
        <p:nvSpPr>
          <p:cNvPr id="27651" name="Rectangle 3"/>
          <p:cNvSpPr>
            <a:spLocks noGrp="1" noChangeArrowheads="1"/>
          </p:cNvSpPr>
          <p:nvPr>
            <p:ph type="body" idx="4294967295"/>
          </p:nvPr>
        </p:nvSpPr>
        <p:spPr>
          <a:xfrm>
            <a:off x="142875" y="708025"/>
            <a:ext cx="11752263" cy="5916613"/>
          </a:xfrm>
        </p:spPr>
        <p:txBody>
          <a:bodyPr/>
          <a:lstStyle/>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r>
              <a:rPr lang="it-IT" sz="1600" b="1" u="sng" dirty="0">
                <a:latin typeface="Verdana" pitchFamily="34" charset="0"/>
                <a:ea typeface="MS PGothic" pitchFamily="34" charset="-128"/>
                <a:cs typeface="Arial" pitchFamily="34" charset="0"/>
              </a:rPr>
              <a:t>ANCHE PER</a:t>
            </a:r>
            <a:r>
              <a:rPr lang="it-IT" sz="1600" dirty="0">
                <a:latin typeface="Verdana" pitchFamily="34" charset="0"/>
                <a:ea typeface="MS PGothic" pitchFamily="34" charset="-128"/>
                <a:cs typeface="Arial" pitchFamily="34" charset="0"/>
              </a:rPr>
              <a:t> le assunzioni effettuate nel 2021 da datori che occupano alle proprie dipendenze un numero di addetti pari o inferiore a 9, le aliquote contributive saranno le seguenti:</a:t>
            </a:r>
          </a:p>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r>
              <a:rPr lang="it-IT" sz="1600" dirty="0">
                <a:latin typeface="Verdana" pitchFamily="34" charset="0"/>
                <a:ea typeface="MS PGothic" pitchFamily="34" charset="-128"/>
                <a:cs typeface="Arial" pitchFamily="34" charset="0"/>
              </a:rPr>
              <a:t>Per i datori di lavoro che occupano alle proprie dipendenze un numero di addetti superiore a 9, invece, le aliquote contributive (per tutto il periodo di durata dell’apprendistato) saranno pari al 5%.</a:t>
            </a:r>
          </a:p>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p:txBody>
      </p:sp>
      <p:graphicFrame>
        <p:nvGraphicFramePr>
          <p:cNvPr id="2" name="Tabella 1"/>
          <p:cNvGraphicFramePr>
            <a:graphicFrameLocks noGrp="1"/>
          </p:cNvGraphicFramePr>
          <p:nvPr/>
        </p:nvGraphicFramePr>
        <p:xfrm>
          <a:off x="2031471" y="1994990"/>
          <a:ext cx="8125884" cy="1854200"/>
        </p:xfrm>
        <a:graphic>
          <a:graphicData uri="http://schemas.openxmlformats.org/drawingml/2006/table">
            <a:tbl>
              <a:tblPr firstRow="1" bandRow="1">
                <a:tableStyleId>{5C22544A-7EE6-4342-B048-85BDC9FD1C3A}</a:tableStyleId>
              </a:tblPr>
              <a:tblGrid>
                <a:gridCol w="4062942">
                  <a:extLst>
                    <a:ext uri="{9D8B030D-6E8A-4147-A177-3AD203B41FA5}">
                      <a16:colId xmlns:a16="http://schemas.microsoft.com/office/drawing/2014/main" val="20000"/>
                    </a:ext>
                  </a:extLst>
                </a:gridCol>
                <a:gridCol w="4062942">
                  <a:extLst>
                    <a:ext uri="{9D8B030D-6E8A-4147-A177-3AD203B41FA5}">
                      <a16:colId xmlns:a16="http://schemas.microsoft.com/office/drawing/2014/main" val="20001"/>
                    </a:ext>
                  </a:extLst>
                </a:gridCol>
              </a:tblGrid>
              <a:tr h="370840">
                <a:tc>
                  <a:txBody>
                    <a:bodyPr/>
                    <a:lstStyle/>
                    <a:p>
                      <a:pPr algn="ctr"/>
                      <a:r>
                        <a:rPr lang="it-IT" dirty="0"/>
                        <a:t>Anno di apprendistato</a:t>
                      </a:r>
                    </a:p>
                  </a:txBody>
                  <a:tcPr/>
                </a:tc>
                <a:tc>
                  <a:txBody>
                    <a:bodyPr/>
                    <a:lstStyle/>
                    <a:p>
                      <a:r>
                        <a:rPr lang="it-IT" dirty="0"/>
                        <a:t>Aliquota </a:t>
                      </a:r>
                      <a:r>
                        <a:rPr lang="it-IT" dirty="0" err="1"/>
                        <a:t>ctr</a:t>
                      </a:r>
                      <a:r>
                        <a:rPr lang="it-IT" dirty="0"/>
                        <a:t>/azienda dall’anno 2020</a:t>
                      </a:r>
                    </a:p>
                  </a:txBody>
                  <a:tcPr/>
                </a:tc>
                <a:extLst>
                  <a:ext uri="{0D108BD9-81ED-4DB2-BD59-A6C34878D82A}">
                    <a16:rowId xmlns:a16="http://schemas.microsoft.com/office/drawing/2014/main" val="10000"/>
                  </a:ext>
                </a:extLst>
              </a:tr>
              <a:tr h="370840">
                <a:tc>
                  <a:txBody>
                    <a:bodyPr/>
                    <a:lstStyle/>
                    <a:p>
                      <a:pPr algn="ctr"/>
                      <a:r>
                        <a:rPr lang="it-IT" dirty="0"/>
                        <a:t>I° anno</a:t>
                      </a:r>
                    </a:p>
                  </a:txBody>
                  <a:tcPr/>
                </a:tc>
                <a:tc>
                  <a:txBody>
                    <a:bodyPr/>
                    <a:lstStyle/>
                    <a:p>
                      <a:pPr algn="ctr"/>
                      <a:r>
                        <a:rPr lang="it-IT" dirty="0"/>
                        <a:t>0</a:t>
                      </a:r>
                    </a:p>
                  </a:txBody>
                  <a:tcPr/>
                </a:tc>
                <a:extLst>
                  <a:ext uri="{0D108BD9-81ED-4DB2-BD59-A6C34878D82A}">
                    <a16:rowId xmlns:a16="http://schemas.microsoft.com/office/drawing/2014/main" val="10001"/>
                  </a:ext>
                </a:extLst>
              </a:tr>
              <a:tr h="370840">
                <a:tc>
                  <a:txBody>
                    <a:bodyPr/>
                    <a:lstStyle/>
                    <a:p>
                      <a:pPr algn="ctr"/>
                      <a:r>
                        <a:rPr lang="it-IT" dirty="0"/>
                        <a:t>II° anno</a:t>
                      </a:r>
                    </a:p>
                  </a:txBody>
                  <a:tcPr/>
                </a:tc>
                <a:tc>
                  <a:txBody>
                    <a:bodyPr/>
                    <a:lstStyle/>
                    <a:p>
                      <a:pPr algn="ctr"/>
                      <a:r>
                        <a:rPr lang="it-IT" dirty="0"/>
                        <a:t>0</a:t>
                      </a:r>
                    </a:p>
                  </a:txBody>
                  <a:tcPr/>
                </a:tc>
                <a:extLst>
                  <a:ext uri="{0D108BD9-81ED-4DB2-BD59-A6C34878D82A}">
                    <a16:rowId xmlns:a16="http://schemas.microsoft.com/office/drawing/2014/main" val="10002"/>
                  </a:ext>
                </a:extLst>
              </a:tr>
              <a:tr h="370840">
                <a:tc>
                  <a:txBody>
                    <a:bodyPr/>
                    <a:lstStyle/>
                    <a:p>
                      <a:pPr algn="ctr"/>
                      <a:r>
                        <a:rPr lang="it-IT" dirty="0"/>
                        <a:t>III° anno</a:t>
                      </a:r>
                    </a:p>
                  </a:txBody>
                  <a:tcPr/>
                </a:tc>
                <a:tc>
                  <a:txBody>
                    <a:bodyPr/>
                    <a:lstStyle/>
                    <a:p>
                      <a:pPr algn="ctr"/>
                      <a:r>
                        <a:rPr lang="it-IT" dirty="0"/>
                        <a:t>0</a:t>
                      </a:r>
                    </a:p>
                  </a:txBody>
                  <a:tcPr/>
                </a:tc>
                <a:extLst>
                  <a:ext uri="{0D108BD9-81ED-4DB2-BD59-A6C34878D82A}">
                    <a16:rowId xmlns:a16="http://schemas.microsoft.com/office/drawing/2014/main" val="10003"/>
                  </a:ext>
                </a:extLst>
              </a:tr>
              <a:tr h="370840">
                <a:tc>
                  <a:txBody>
                    <a:bodyPr/>
                    <a:lstStyle/>
                    <a:p>
                      <a:pPr algn="ctr"/>
                      <a:r>
                        <a:rPr lang="it-IT" dirty="0"/>
                        <a:t>Oltre il III° anno</a:t>
                      </a:r>
                    </a:p>
                  </a:txBody>
                  <a:tcPr/>
                </a:tc>
                <a:tc>
                  <a:txBody>
                    <a:bodyPr/>
                    <a:lstStyle/>
                    <a:p>
                      <a:pPr algn="ctr"/>
                      <a:r>
                        <a:rPr lang="it-IT" dirty="0"/>
                        <a:t>10%</a:t>
                      </a: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4039515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a:xfrm>
            <a:off x="203200" y="114300"/>
            <a:ext cx="11782425" cy="517525"/>
          </a:xfrm>
        </p:spPr>
        <p:txBody>
          <a:bodyPr anchor="b">
            <a:normAutofit/>
          </a:bodyPr>
          <a:lstStyle/>
          <a:p>
            <a:r>
              <a:rPr lang="it-IT" sz="2400" b="1" dirty="0">
                <a:latin typeface="Perpetua" pitchFamily="18" charset="0"/>
              </a:rPr>
              <a:t>Circolare INPS n. 87/2021</a:t>
            </a:r>
          </a:p>
        </p:txBody>
      </p:sp>
      <p:sp>
        <p:nvSpPr>
          <p:cNvPr id="27651" name="Rectangle 3"/>
          <p:cNvSpPr>
            <a:spLocks noGrp="1" noChangeArrowheads="1"/>
          </p:cNvSpPr>
          <p:nvPr>
            <p:ph type="body" idx="4294967295"/>
          </p:nvPr>
        </p:nvSpPr>
        <p:spPr>
          <a:xfrm>
            <a:off x="142875" y="708025"/>
            <a:ext cx="11752263" cy="5916613"/>
          </a:xfrm>
        </p:spPr>
        <p:txBody>
          <a:bodyPr/>
          <a:lstStyle/>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r>
              <a:rPr lang="it-IT" sz="1600" dirty="0">
                <a:latin typeface="Verdana" pitchFamily="34" charset="0"/>
                <a:ea typeface="MS PGothic" pitchFamily="34" charset="-128"/>
                <a:cs typeface="Arial" pitchFamily="34" charset="0"/>
              </a:rPr>
              <a:t>«</a:t>
            </a:r>
            <a:r>
              <a:rPr lang="it-IT" sz="1600" i="1" dirty="0">
                <a:latin typeface="Verdana" pitchFamily="34" charset="0"/>
                <a:ea typeface="MS PGothic" pitchFamily="34" charset="-128"/>
                <a:cs typeface="Arial" pitchFamily="34" charset="0"/>
              </a:rPr>
              <a:t>…Il datore di lavoro non avrà diritto all’applicazione dello sgravio contributivo oggetto della presente circolare nel caso di violazione delle disposizioni previste dall’articolo 31 del decreto legislativo n. 150/2015.</a:t>
            </a:r>
          </a:p>
          <a:p>
            <a:pPr marL="0" indent="0" algn="just" defTabSz="914400">
              <a:lnSpc>
                <a:spcPct val="150000"/>
              </a:lnSpc>
              <a:spcBef>
                <a:spcPct val="0"/>
              </a:spcBef>
              <a:buClr>
                <a:srgbClr val="F2F2F2"/>
              </a:buClr>
              <a:buFont typeface="Arial" pitchFamily="34" charset="0"/>
              <a:buNone/>
            </a:pPr>
            <a:r>
              <a:rPr lang="it-IT" sz="1600" i="1" dirty="0">
                <a:latin typeface="Verdana" pitchFamily="34" charset="0"/>
                <a:ea typeface="MS PGothic" pitchFamily="34" charset="-128"/>
                <a:cs typeface="Arial" pitchFamily="34" charset="0"/>
              </a:rPr>
              <a:t>L’applicazione dello sgravio contributivo introdotto dall’articolo 1, comma 8, della legge n. 160/2019 e dal comma 12 dell’articolo 15-bis del decreto-legge n. 137/2020 soggiace altresì alla disciplina prevista dall’articolo 1, comma 1175, della legge n. 296/2006</a:t>
            </a:r>
            <a:r>
              <a:rPr lang="it-IT" sz="1600" dirty="0">
                <a:latin typeface="Verdana" pitchFamily="34" charset="0"/>
                <a:ea typeface="MS PGothic" pitchFamily="34" charset="-128"/>
                <a:cs typeface="Arial" pitchFamily="34" charset="0"/>
              </a:rPr>
              <a:t>».</a:t>
            </a:r>
          </a:p>
          <a:p>
            <a:pPr marL="0" indent="0" algn="just" defTabSz="914400">
              <a:lnSpc>
                <a:spcPct val="150000"/>
              </a:lnSpc>
              <a:spcBef>
                <a:spcPct val="0"/>
              </a:spcBef>
              <a:buClr>
                <a:srgbClr val="F2F2F2"/>
              </a:buClr>
              <a:buFont typeface="Arial" pitchFamily="34" charset="0"/>
              <a:buNone/>
            </a:pPr>
            <a:endParaRPr lang="it-IT" sz="1600" b="1" u="sng"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r>
              <a:rPr lang="it-IT" sz="1600" b="1" u="sng" dirty="0">
                <a:latin typeface="Verdana" pitchFamily="34" charset="0"/>
                <a:ea typeface="MS PGothic" pitchFamily="34" charset="-128"/>
                <a:cs typeface="Arial" pitchFamily="34" charset="0"/>
              </a:rPr>
              <a:t>Pertanto, solo per la fruizione del suddetto sgravio contributivo (azzeramento delle aliquote per le assunzioni in apprendistato di I livello effettuate nel triennio 2020/2022, in aziende con un numero di addetti fino a 9), il datore di lavoro dovrà rispettare le disposizioni contenute:</a:t>
            </a:r>
          </a:p>
          <a:p>
            <a:pPr marL="0" indent="0" algn="just" defTabSz="914400">
              <a:lnSpc>
                <a:spcPct val="150000"/>
              </a:lnSpc>
              <a:spcBef>
                <a:spcPct val="0"/>
              </a:spcBef>
              <a:buClr>
                <a:srgbClr val="F2F2F2"/>
              </a:buClr>
              <a:buNone/>
            </a:pPr>
            <a:r>
              <a:rPr lang="it-IT" sz="1600" b="1" dirty="0">
                <a:latin typeface="Verdana" pitchFamily="34" charset="0"/>
                <a:ea typeface="MS PGothic" pitchFamily="34" charset="-128"/>
                <a:cs typeface="Arial" pitchFamily="34" charset="0"/>
              </a:rPr>
              <a:t>* </a:t>
            </a:r>
            <a:r>
              <a:rPr lang="it-IT" sz="1600" b="1" u="sng" dirty="0">
                <a:latin typeface="Verdana" pitchFamily="34" charset="0"/>
                <a:ea typeface="MS PGothic" pitchFamily="34" charset="-128"/>
                <a:cs typeface="Arial" pitchFamily="34" charset="0"/>
              </a:rPr>
              <a:t>nell’art. 31, Dlgs. n. 150/2015</a:t>
            </a:r>
          </a:p>
          <a:p>
            <a:pPr marL="0" indent="0" algn="just" defTabSz="914400">
              <a:lnSpc>
                <a:spcPct val="150000"/>
              </a:lnSpc>
              <a:spcBef>
                <a:spcPct val="0"/>
              </a:spcBef>
              <a:buClr>
                <a:srgbClr val="F2F2F2"/>
              </a:buClr>
              <a:buNone/>
            </a:pPr>
            <a:r>
              <a:rPr lang="it-IT" sz="1600" b="1" dirty="0">
                <a:latin typeface="Verdana" pitchFamily="34" charset="0"/>
                <a:ea typeface="MS PGothic" pitchFamily="34" charset="-128"/>
                <a:cs typeface="Arial" pitchFamily="34" charset="0"/>
              </a:rPr>
              <a:t>* </a:t>
            </a:r>
            <a:r>
              <a:rPr lang="it-IT" sz="1600" b="1" u="sng" dirty="0">
                <a:latin typeface="Verdana" pitchFamily="34" charset="0"/>
                <a:ea typeface="MS PGothic" pitchFamily="34" charset="-128"/>
                <a:cs typeface="Arial" pitchFamily="34" charset="0"/>
              </a:rPr>
              <a:t>nell’art. 1, comma 1175, legge n. 296/2006</a:t>
            </a: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p:txBody>
      </p:sp>
    </p:spTree>
    <p:extLst>
      <p:ext uri="{BB962C8B-B14F-4D97-AF65-F5344CB8AC3E}">
        <p14:creationId xmlns:p14="http://schemas.microsoft.com/office/powerpoint/2010/main" val="8307856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a:xfrm>
            <a:off x="203200" y="114300"/>
            <a:ext cx="11782425" cy="517525"/>
          </a:xfrm>
        </p:spPr>
        <p:txBody>
          <a:bodyPr anchor="b">
            <a:normAutofit fontScale="90000"/>
          </a:bodyPr>
          <a:lstStyle/>
          <a:p>
            <a:r>
              <a:rPr lang="it-IT" sz="2400" b="1" dirty="0">
                <a:latin typeface="Perpetua" pitchFamily="18" charset="0"/>
              </a:rPr>
              <a:t>Legge n. 234/2021 (modifica dell’art. 1, comma 8, legge n. 160/2019) – Circolare INPS n. 70/2022</a:t>
            </a:r>
          </a:p>
        </p:txBody>
      </p:sp>
      <p:sp>
        <p:nvSpPr>
          <p:cNvPr id="27651" name="Rectangle 3"/>
          <p:cNvSpPr>
            <a:spLocks noGrp="1" noChangeArrowheads="1"/>
          </p:cNvSpPr>
          <p:nvPr>
            <p:ph type="body" idx="4294967295"/>
          </p:nvPr>
        </p:nvSpPr>
        <p:spPr>
          <a:xfrm>
            <a:off x="142875" y="708025"/>
            <a:ext cx="11752263" cy="5916613"/>
          </a:xfrm>
        </p:spPr>
        <p:txBody>
          <a:bodyPr/>
          <a:lstStyle/>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r>
              <a:rPr lang="it-IT" sz="1600" b="1" u="sng" dirty="0">
                <a:latin typeface="Verdana" pitchFamily="34" charset="0"/>
                <a:ea typeface="MS PGothic" pitchFamily="34" charset="-128"/>
                <a:cs typeface="Arial" pitchFamily="34" charset="0"/>
              </a:rPr>
              <a:t>ANCHE PER</a:t>
            </a:r>
            <a:r>
              <a:rPr lang="it-IT" sz="1600" dirty="0">
                <a:latin typeface="Verdana" pitchFamily="34" charset="0"/>
                <a:ea typeface="MS PGothic" pitchFamily="34" charset="-128"/>
                <a:cs typeface="Arial" pitchFamily="34" charset="0"/>
              </a:rPr>
              <a:t> le assunzioni effettuate nel 2022 da datori che occupano alle proprie dipendenze un numero di addetti pari o inferiore a 9, le aliquote contributive saranno le seguenti:</a:t>
            </a:r>
          </a:p>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r>
              <a:rPr lang="it-IT" sz="1600" dirty="0">
                <a:latin typeface="Verdana" pitchFamily="34" charset="0"/>
                <a:ea typeface="MS PGothic" pitchFamily="34" charset="-128"/>
                <a:cs typeface="Arial" pitchFamily="34" charset="0"/>
              </a:rPr>
              <a:t>Per i datori di lavoro che occupano alle proprie dipendenze un numero di addetti superiore a 9, invece, le aliquote contributive (per tutto il periodo di durata dell’apprendistato) saranno pari al 5%.</a:t>
            </a:r>
          </a:p>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p:txBody>
      </p:sp>
      <p:graphicFrame>
        <p:nvGraphicFramePr>
          <p:cNvPr id="2" name="Tabella 1"/>
          <p:cNvGraphicFramePr>
            <a:graphicFrameLocks noGrp="1"/>
          </p:cNvGraphicFramePr>
          <p:nvPr/>
        </p:nvGraphicFramePr>
        <p:xfrm>
          <a:off x="2031471" y="1994990"/>
          <a:ext cx="8125884" cy="1854200"/>
        </p:xfrm>
        <a:graphic>
          <a:graphicData uri="http://schemas.openxmlformats.org/drawingml/2006/table">
            <a:tbl>
              <a:tblPr firstRow="1" bandRow="1">
                <a:tableStyleId>{5C22544A-7EE6-4342-B048-85BDC9FD1C3A}</a:tableStyleId>
              </a:tblPr>
              <a:tblGrid>
                <a:gridCol w="4062942">
                  <a:extLst>
                    <a:ext uri="{9D8B030D-6E8A-4147-A177-3AD203B41FA5}">
                      <a16:colId xmlns:a16="http://schemas.microsoft.com/office/drawing/2014/main" val="20000"/>
                    </a:ext>
                  </a:extLst>
                </a:gridCol>
                <a:gridCol w="4062942">
                  <a:extLst>
                    <a:ext uri="{9D8B030D-6E8A-4147-A177-3AD203B41FA5}">
                      <a16:colId xmlns:a16="http://schemas.microsoft.com/office/drawing/2014/main" val="20001"/>
                    </a:ext>
                  </a:extLst>
                </a:gridCol>
              </a:tblGrid>
              <a:tr h="370840">
                <a:tc>
                  <a:txBody>
                    <a:bodyPr/>
                    <a:lstStyle/>
                    <a:p>
                      <a:pPr algn="ctr"/>
                      <a:r>
                        <a:rPr lang="it-IT" dirty="0"/>
                        <a:t>Anno di apprendistato</a:t>
                      </a:r>
                    </a:p>
                  </a:txBody>
                  <a:tcPr/>
                </a:tc>
                <a:tc>
                  <a:txBody>
                    <a:bodyPr/>
                    <a:lstStyle/>
                    <a:p>
                      <a:r>
                        <a:rPr lang="it-IT" dirty="0"/>
                        <a:t>Aliquota </a:t>
                      </a:r>
                      <a:r>
                        <a:rPr lang="it-IT" dirty="0" err="1"/>
                        <a:t>ctr</a:t>
                      </a:r>
                      <a:r>
                        <a:rPr lang="it-IT" dirty="0"/>
                        <a:t>/azienda dall’anno 2020</a:t>
                      </a:r>
                    </a:p>
                  </a:txBody>
                  <a:tcPr/>
                </a:tc>
                <a:extLst>
                  <a:ext uri="{0D108BD9-81ED-4DB2-BD59-A6C34878D82A}">
                    <a16:rowId xmlns:a16="http://schemas.microsoft.com/office/drawing/2014/main" val="10000"/>
                  </a:ext>
                </a:extLst>
              </a:tr>
              <a:tr h="370840">
                <a:tc>
                  <a:txBody>
                    <a:bodyPr/>
                    <a:lstStyle/>
                    <a:p>
                      <a:pPr algn="ctr"/>
                      <a:r>
                        <a:rPr lang="it-IT" dirty="0"/>
                        <a:t>I° anno</a:t>
                      </a:r>
                    </a:p>
                  </a:txBody>
                  <a:tcPr/>
                </a:tc>
                <a:tc>
                  <a:txBody>
                    <a:bodyPr/>
                    <a:lstStyle/>
                    <a:p>
                      <a:pPr algn="ctr"/>
                      <a:r>
                        <a:rPr lang="it-IT" dirty="0"/>
                        <a:t>0</a:t>
                      </a:r>
                    </a:p>
                  </a:txBody>
                  <a:tcPr/>
                </a:tc>
                <a:extLst>
                  <a:ext uri="{0D108BD9-81ED-4DB2-BD59-A6C34878D82A}">
                    <a16:rowId xmlns:a16="http://schemas.microsoft.com/office/drawing/2014/main" val="10001"/>
                  </a:ext>
                </a:extLst>
              </a:tr>
              <a:tr h="370840">
                <a:tc>
                  <a:txBody>
                    <a:bodyPr/>
                    <a:lstStyle/>
                    <a:p>
                      <a:pPr algn="ctr"/>
                      <a:r>
                        <a:rPr lang="it-IT" dirty="0"/>
                        <a:t>II° anno</a:t>
                      </a:r>
                    </a:p>
                  </a:txBody>
                  <a:tcPr/>
                </a:tc>
                <a:tc>
                  <a:txBody>
                    <a:bodyPr/>
                    <a:lstStyle/>
                    <a:p>
                      <a:pPr algn="ctr"/>
                      <a:r>
                        <a:rPr lang="it-IT" dirty="0"/>
                        <a:t>0</a:t>
                      </a:r>
                    </a:p>
                  </a:txBody>
                  <a:tcPr/>
                </a:tc>
                <a:extLst>
                  <a:ext uri="{0D108BD9-81ED-4DB2-BD59-A6C34878D82A}">
                    <a16:rowId xmlns:a16="http://schemas.microsoft.com/office/drawing/2014/main" val="10002"/>
                  </a:ext>
                </a:extLst>
              </a:tr>
              <a:tr h="370840">
                <a:tc>
                  <a:txBody>
                    <a:bodyPr/>
                    <a:lstStyle/>
                    <a:p>
                      <a:pPr algn="ctr"/>
                      <a:r>
                        <a:rPr lang="it-IT" dirty="0"/>
                        <a:t>III° anno</a:t>
                      </a:r>
                    </a:p>
                  </a:txBody>
                  <a:tcPr/>
                </a:tc>
                <a:tc>
                  <a:txBody>
                    <a:bodyPr/>
                    <a:lstStyle/>
                    <a:p>
                      <a:pPr algn="ctr"/>
                      <a:r>
                        <a:rPr lang="it-IT" dirty="0"/>
                        <a:t>0</a:t>
                      </a:r>
                    </a:p>
                  </a:txBody>
                  <a:tcPr/>
                </a:tc>
                <a:extLst>
                  <a:ext uri="{0D108BD9-81ED-4DB2-BD59-A6C34878D82A}">
                    <a16:rowId xmlns:a16="http://schemas.microsoft.com/office/drawing/2014/main" val="10003"/>
                  </a:ext>
                </a:extLst>
              </a:tr>
              <a:tr h="370840">
                <a:tc>
                  <a:txBody>
                    <a:bodyPr/>
                    <a:lstStyle/>
                    <a:p>
                      <a:pPr algn="ctr"/>
                      <a:r>
                        <a:rPr lang="it-IT" dirty="0"/>
                        <a:t>Oltre il III° anno</a:t>
                      </a:r>
                    </a:p>
                  </a:txBody>
                  <a:tcPr/>
                </a:tc>
                <a:tc>
                  <a:txBody>
                    <a:bodyPr/>
                    <a:lstStyle/>
                    <a:p>
                      <a:pPr algn="ctr"/>
                      <a:r>
                        <a:rPr lang="it-IT" dirty="0"/>
                        <a:t>10%</a:t>
                      </a: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2881421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a:xfrm>
            <a:off x="203200" y="114300"/>
            <a:ext cx="11782425" cy="517525"/>
          </a:xfrm>
        </p:spPr>
        <p:txBody>
          <a:bodyPr anchor="b">
            <a:normAutofit/>
          </a:bodyPr>
          <a:lstStyle/>
          <a:p>
            <a:r>
              <a:rPr lang="it-IT" sz="2400" b="1" dirty="0">
                <a:latin typeface="Perpetua" pitchFamily="18" charset="0"/>
              </a:rPr>
              <a:t>Circolare INPS n. 70/2022</a:t>
            </a:r>
          </a:p>
        </p:txBody>
      </p:sp>
      <p:sp>
        <p:nvSpPr>
          <p:cNvPr id="27651" name="Rectangle 3"/>
          <p:cNvSpPr>
            <a:spLocks noGrp="1" noChangeArrowheads="1"/>
          </p:cNvSpPr>
          <p:nvPr>
            <p:ph type="body" idx="4294967295"/>
          </p:nvPr>
        </p:nvSpPr>
        <p:spPr>
          <a:xfrm>
            <a:off x="142875" y="708025"/>
            <a:ext cx="11752263" cy="5916613"/>
          </a:xfrm>
        </p:spPr>
        <p:txBody>
          <a:bodyPr/>
          <a:lstStyle/>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r>
              <a:rPr lang="it-IT" sz="1600" dirty="0">
                <a:latin typeface="Verdana" pitchFamily="34" charset="0"/>
                <a:ea typeface="MS PGothic" pitchFamily="34" charset="-128"/>
                <a:cs typeface="Arial" pitchFamily="34" charset="0"/>
              </a:rPr>
              <a:t>Ribadito che lo sgravio contributivo in questione si applica qualora sussistano due specifiche condizioni:</a:t>
            </a:r>
          </a:p>
          <a:p>
            <a:pPr marL="0" indent="0" algn="just" defTabSz="914400">
              <a:lnSpc>
                <a:spcPct val="150000"/>
              </a:lnSpc>
              <a:spcBef>
                <a:spcPct val="0"/>
              </a:spcBef>
              <a:buClr>
                <a:srgbClr val="F2F2F2"/>
              </a:buClr>
              <a:buFont typeface="Arial" pitchFamily="34" charset="0"/>
              <a:buNone/>
            </a:pPr>
            <a:r>
              <a:rPr lang="it-IT" sz="1600" dirty="0">
                <a:latin typeface="Verdana" pitchFamily="34" charset="0"/>
                <a:ea typeface="MS PGothic" pitchFamily="34" charset="-128"/>
                <a:cs typeface="Arial" pitchFamily="34" charset="0"/>
              </a:rPr>
              <a:t>1.	assunzioni con contratto di apprendistato per la qualifica e il diploma professionale, il diploma di istruzione secondaria superiore e il certificato di specializzazione tecnica superiore;</a:t>
            </a:r>
          </a:p>
          <a:p>
            <a:pPr marL="0" indent="0" algn="just" defTabSz="914400">
              <a:lnSpc>
                <a:spcPct val="150000"/>
              </a:lnSpc>
              <a:spcBef>
                <a:spcPct val="0"/>
              </a:spcBef>
              <a:buClr>
                <a:srgbClr val="F2F2F2"/>
              </a:buClr>
              <a:buFont typeface="Arial" pitchFamily="34" charset="0"/>
              <a:buNone/>
            </a:pPr>
            <a:r>
              <a:rPr lang="it-IT" sz="1600" dirty="0">
                <a:latin typeface="Verdana" pitchFamily="34" charset="0"/>
                <a:ea typeface="MS PGothic" pitchFamily="34" charset="-128"/>
                <a:cs typeface="Arial" pitchFamily="34" charset="0"/>
              </a:rPr>
              <a:t>2.	che i datori di lavoro abbiano alle proprie dipendenze un numero di addetti pari o inferiore a 9.</a:t>
            </a:r>
          </a:p>
          <a:p>
            <a:pPr marL="0" indent="0" algn="just" defTabSz="914400">
              <a:lnSpc>
                <a:spcPct val="150000"/>
              </a:lnSpc>
              <a:spcBef>
                <a:spcPct val="0"/>
              </a:spcBef>
              <a:buClr>
                <a:srgbClr val="F2F2F2"/>
              </a:buClr>
              <a:buFont typeface="Arial" pitchFamily="34" charset="0"/>
              <a:buNone/>
            </a:pPr>
            <a:endParaRPr lang="it-IT" sz="1600" b="1" u="sng"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r>
              <a:rPr lang="it-IT" sz="1600" b="1" u="sng" dirty="0">
                <a:latin typeface="Verdana" pitchFamily="34" charset="0"/>
                <a:ea typeface="MS PGothic" pitchFamily="34" charset="-128"/>
                <a:cs typeface="Arial" pitchFamily="34" charset="0"/>
              </a:rPr>
              <a:t>Il requisito dimensionale deve sussistere al momento dell’assunzione dell’apprendista di primo livello. </a:t>
            </a:r>
          </a:p>
          <a:p>
            <a:pPr marL="0" indent="0" algn="just" defTabSz="914400">
              <a:lnSpc>
                <a:spcPct val="150000"/>
              </a:lnSpc>
              <a:spcBef>
                <a:spcPct val="0"/>
              </a:spcBef>
              <a:buClr>
                <a:srgbClr val="F2F2F2"/>
              </a:buClr>
              <a:buFont typeface="Arial" pitchFamily="34" charset="0"/>
              <a:buNone/>
            </a:pPr>
            <a:r>
              <a:rPr lang="it-IT" sz="1600" b="1" u="sng" dirty="0">
                <a:latin typeface="Verdana" pitchFamily="34" charset="0"/>
                <a:ea typeface="MS PGothic" pitchFamily="34" charset="-128"/>
                <a:cs typeface="Arial" pitchFamily="34" charset="0"/>
              </a:rPr>
              <a:t>Pertanto, il beneficio contributivo permane anche se, successivamente all’assunzione, il datore di lavoro supera il predetto limite dimensionale.</a:t>
            </a: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p:txBody>
      </p:sp>
    </p:spTree>
    <p:extLst>
      <p:ext uri="{BB962C8B-B14F-4D97-AF65-F5344CB8AC3E}">
        <p14:creationId xmlns:p14="http://schemas.microsoft.com/office/powerpoint/2010/main" val="19986317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a:xfrm>
            <a:off x="203200" y="114300"/>
            <a:ext cx="11782425" cy="517525"/>
          </a:xfrm>
        </p:spPr>
        <p:txBody>
          <a:bodyPr anchor="b">
            <a:normAutofit/>
          </a:bodyPr>
          <a:lstStyle/>
          <a:p>
            <a:r>
              <a:rPr lang="it-IT" sz="2400" b="1" dirty="0">
                <a:latin typeface="Perpetua" pitchFamily="18" charset="0"/>
              </a:rPr>
              <a:t>Le NOVITA’ del 2022 - Circolare INPS n. 70/2022</a:t>
            </a:r>
          </a:p>
        </p:txBody>
      </p:sp>
      <p:sp>
        <p:nvSpPr>
          <p:cNvPr id="27651" name="Rectangle 3"/>
          <p:cNvSpPr>
            <a:spLocks noGrp="1" noChangeArrowheads="1"/>
          </p:cNvSpPr>
          <p:nvPr>
            <p:ph type="body" idx="4294967295"/>
          </p:nvPr>
        </p:nvSpPr>
        <p:spPr>
          <a:xfrm>
            <a:off x="142875" y="708025"/>
            <a:ext cx="11752263" cy="5916613"/>
          </a:xfrm>
        </p:spPr>
        <p:txBody>
          <a:bodyPr/>
          <a:lstStyle/>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r>
              <a:rPr lang="it-IT" sz="1600" dirty="0">
                <a:latin typeface="Verdana" pitchFamily="34" charset="0"/>
                <a:ea typeface="MS PGothic" pitchFamily="34" charset="-128"/>
                <a:cs typeface="Arial" pitchFamily="34" charset="0"/>
              </a:rPr>
              <a:t>L’INPS ha chiarito che a decorrere dal 01 gennaio 2022, possono essere beneficiari dei trattamenti di integrazione salariale (Titolo I e/o al Titolo II del Dlgs. n. 148/2015) anche i lavoratori con contratto di apprendistato per la qualifica e il diploma professionale, il diploma di istruzione secondaria e il certificato di specializzazione tecnica e superiore.</a:t>
            </a:r>
          </a:p>
          <a:p>
            <a:pPr marL="0" indent="0" algn="just" defTabSz="914400">
              <a:lnSpc>
                <a:spcPct val="150000"/>
              </a:lnSpc>
              <a:spcBef>
                <a:spcPct val="0"/>
              </a:spcBef>
              <a:buClr>
                <a:srgbClr val="F2F2F2"/>
              </a:buClr>
              <a:buFont typeface="Arial" pitchFamily="34" charset="0"/>
              <a:buNone/>
            </a:pPr>
            <a:r>
              <a:rPr lang="it-IT" sz="1600" dirty="0">
                <a:latin typeface="Verdana" pitchFamily="34" charset="0"/>
                <a:ea typeface="MS PGothic" pitchFamily="34" charset="-128"/>
                <a:cs typeface="Arial" pitchFamily="34" charset="0"/>
              </a:rPr>
              <a:t>Pertanto, dal 01 gennaio 2022, tutti i datori di lavoro, in ragione dell’inquadramento assegnato dall’Istituto alla matricola aziendale, sono tenuti al versamento della contribuzione di finanziamento dei trattamenti di integrazione salariale (di cui al Titolo I e/o al Titolo II del Dlgs. n. 148/2015) di cui sono destinatari i lavoratori assunti con contratto di apprendistato.</a:t>
            </a:r>
          </a:p>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r>
              <a:rPr lang="it-IT" sz="1600" b="1" u="sng" dirty="0">
                <a:latin typeface="Verdana" pitchFamily="34" charset="0"/>
                <a:ea typeface="MS PGothic" pitchFamily="34" charset="-128"/>
                <a:cs typeface="Arial" pitchFamily="34" charset="0"/>
              </a:rPr>
              <a:t>Tale obbligo contributivo sussiste, a decorrere dal 01 gennaio 2022, per i lavoratori in forza alla data di entrata in vigore della novella normativa</a:t>
            </a:r>
            <a:r>
              <a:rPr lang="it-IT" sz="1600" dirty="0">
                <a:latin typeface="Verdana" pitchFamily="34" charset="0"/>
                <a:ea typeface="MS PGothic" pitchFamily="34" charset="-128"/>
                <a:cs typeface="Arial" pitchFamily="34" charset="0"/>
              </a:rPr>
              <a:t>.</a:t>
            </a:r>
          </a:p>
        </p:txBody>
      </p:sp>
    </p:spTree>
    <p:extLst>
      <p:ext uri="{BB962C8B-B14F-4D97-AF65-F5344CB8AC3E}">
        <p14:creationId xmlns:p14="http://schemas.microsoft.com/office/powerpoint/2010/main" val="3833423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a:xfrm>
            <a:off x="203200" y="114300"/>
            <a:ext cx="11782425" cy="517525"/>
          </a:xfrm>
        </p:spPr>
        <p:txBody>
          <a:bodyPr anchor="b">
            <a:normAutofit/>
          </a:bodyPr>
          <a:lstStyle/>
          <a:p>
            <a:r>
              <a:rPr lang="it-IT" sz="2400" b="1" dirty="0">
                <a:latin typeface="Perpetua" pitchFamily="18" charset="0"/>
              </a:rPr>
              <a:t>Le NOVITA’ del 2022 - Circolare INPS n. 76/2022</a:t>
            </a:r>
          </a:p>
        </p:txBody>
      </p:sp>
      <p:sp>
        <p:nvSpPr>
          <p:cNvPr id="27651" name="Rectangle 3"/>
          <p:cNvSpPr>
            <a:spLocks noGrp="1" noChangeArrowheads="1"/>
          </p:cNvSpPr>
          <p:nvPr>
            <p:ph type="body" idx="4294967295"/>
          </p:nvPr>
        </p:nvSpPr>
        <p:spPr>
          <a:xfrm>
            <a:off x="142875" y="708025"/>
            <a:ext cx="11752263" cy="5916613"/>
          </a:xfrm>
        </p:spPr>
        <p:txBody>
          <a:bodyPr/>
          <a:lstStyle/>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r>
              <a:rPr lang="it-IT" sz="1600" dirty="0">
                <a:latin typeface="Verdana" pitchFamily="34" charset="0"/>
                <a:ea typeface="MS PGothic" pitchFamily="34" charset="-128"/>
                <a:cs typeface="Arial" pitchFamily="34" charset="0"/>
              </a:rPr>
              <a:t>L’INPS ha chiarito che la legge di Bilancio 2022 ha esteso, a decorrere dal 01 gennaio 2022, le tutele inerenti le prestazioni di integrazione salariale, quali:</a:t>
            </a:r>
          </a:p>
          <a:p>
            <a:pPr marL="0" indent="0" algn="just" defTabSz="914400">
              <a:lnSpc>
                <a:spcPct val="150000"/>
              </a:lnSpc>
              <a:spcBef>
                <a:spcPct val="0"/>
              </a:spcBef>
              <a:buClr>
                <a:srgbClr val="F2F2F2"/>
              </a:buClr>
              <a:buFont typeface="Arial" pitchFamily="34" charset="0"/>
              <a:buNone/>
            </a:pPr>
            <a:r>
              <a:rPr lang="it-IT" sz="1600" dirty="0">
                <a:latin typeface="Verdana" pitchFamily="34" charset="0"/>
                <a:ea typeface="MS PGothic" pitchFamily="34" charset="-128"/>
                <a:cs typeface="Arial" pitchFamily="34" charset="0"/>
              </a:rPr>
              <a:t>* la cassa integrazione ordinaria (CIGO) e straordinaria (CIGS),</a:t>
            </a:r>
          </a:p>
          <a:p>
            <a:pPr marL="0" indent="0" algn="just" defTabSz="914400">
              <a:lnSpc>
                <a:spcPct val="150000"/>
              </a:lnSpc>
              <a:spcBef>
                <a:spcPct val="0"/>
              </a:spcBef>
              <a:buClr>
                <a:srgbClr val="F2F2F2"/>
              </a:buClr>
              <a:buNone/>
            </a:pPr>
            <a:r>
              <a:rPr lang="it-IT" sz="1600" dirty="0">
                <a:latin typeface="Verdana" pitchFamily="34" charset="0"/>
                <a:ea typeface="MS PGothic" pitchFamily="34" charset="-128"/>
                <a:cs typeface="Arial" pitchFamily="34" charset="0"/>
              </a:rPr>
              <a:t>* il Fondo di integrazione salariale (FIS)</a:t>
            </a:r>
          </a:p>
          <a:p>
            <a:pPr marL="0" indent="0" algn="just" defTabSz="914400">
              <a:lnSpc>
                <a:spcPct val="150000"/>
              </a:lnSpc>
              <a:spcBef>
                <a:spcPct val="0"/>
              </a:spcBef>
              <a:buClr>
                <a:srgbClr val="F2F2F2"/>
              </a:buClr>
              <a:buNone/>
            </a:pPr>
            <a:r>
              <a:rPr lang="it-IT" sz="1600" dirty="0">
                <a:latin typeface="Verdana" pitchFamily="34" charset="0"/>
                <a:ea typeface="MS PGothic" pitchFamily="34" charset="-128"/>
                <a:cs typeface="Arial" pitchFamily="34" charset="0"/>
              </a:rPr>
              <a:t>* i Fondi di solidarietà bilaterali.</a:t>
            </a:r>
          </a:p>
          <a:p>
            <a:pPr marL="0" indent="0" algn="just" defTabSz="914400">
              <a:lnSpc>
                <a:spcPct val="150000"/>
              </a:lnSpc>
              <a:spcBef>
                <a:spcPct val="0"/>
              </a:spcBef>
              <a:buClr>
                <a:srgbClr val="F2F2F2"/>
              </a:buClr>
              <a:buFont typeface="Arial" pitchFamily="34" charset="0"/>
              <a:buNone/>
            </a:pPr>
            <a:r>
              <a:rPr lang="it-IT" sz="1600" dirty="0">
                <a:latin typeface="Verdana" pitchFamily="34" charset="0"/>
                <a:ea typeface="MS PGothic" pitchFamily="34" charset="-128"/>
                <a:cs typeface="Arial" pitchFamily="34" charset="0"/>
              </a:rPr>
              <a:t>anche ai lavoratori con contratto di apprendistato di qualsiasi tipologia (quindi, non soltanto professionalizzante).</a:t>
            </a:r>
          </a:p>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r>
              <a:rPr lang="it-IT" sz="1600" dirty="0">
                <a:latin typeface="Verdana" pitchFamily="34" charset="0"/>
                <a:ea typeface="MS PGothic" pitchFamily="34" charset="-128"/>
                <a:cs typeface="Arial" pitchFamily="34" charset="0"/>
              </a:rPr>
              <a:t>Pertanto, “… </a:t>
            </a:r>
            <a:r>
              <a:rPr lang="it-IT" sz="1600" i="1" dirty="0">
                <a:latin typeface="Verdana" pitchFamily="34" charset="0"/>
                <a:ea typeface="MS PGothic" pitchFamily="34" charset="-128"/>
                <a:cs typeface="Arial" pitchFamily="34" charset="0"/>
              </a:rPr>
              <a:t>sono destinatari dei trattamenti di integrazione salariale i lavoratori assunti con contratto di apprendistato per periodi di sospensione o riduzione dell'attività lavorativa decorrenti dal 01 gennaio 2022</a:t>
            </a:r>
            <a:r>
              <a:rPr lang="it-IT" sz="1600" dirty="0">
                <a:latin typeface="Verdana" pitchFamily="34" charset="0"/>
                <a:ea typeface="MS PGothic" pitchFamily="34" charset="-128"/>
                <a:cs typeface="Arial" pitchFamily="34" charset="0"/>
              </a:rPr>
              <a:t>”.</a:t>
            </a:r>
          </a:p>
          <a:p>
            <a:pPr marL="0" indent="0" algn="just" defTabSz="914400">
              <a:lnSpc>
                <a:spcPct val="150000"/>
              </a:lnSpc>
              <a:spcBef>
                <a:spcPct val="0"/>
              </a:spcBef>
              <a:buClr>
                <a:srgbClr val="F2F2F2"/>
              </a:buClr>
              <a:buFont typeface="Arial" pitchFamily="34" charset="0"/>
              <a:buNone/>
            </a:pPr>
            <a:r>
              <a:rPr lang="it-IT" sz="1600" dirty="0">
                <a:latin typeface="Verdana" pitchFamily="34" charset="0"/>
                <a:ea typeface="MS PGothic" pitchFamily="34" charset="-128"/>
                <a:cs typeface="Arial" pitchFamily="34" charset="0"/>
              </a:rPr>
              <a:t> </a:t>
            </a:r>
          </a:p>
        </p:txBody>
      </p:sp>
    </p:spTree>
    <p:extLst>
      <p:ext uri="{BB962C8B-B14F-4D97-AF65-F5344CB8AC3E}">
        <p14:creationId xmlns:p14="http://schemas.microsoft.com/office/powerpoint/2010/main" val="2690063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a:xfrm>
            <a:off x="203200" y="114300"/>
            <a:ext cx="11782425" cy="517525"/>
          </a:xfrm>
        </p:spPr>
        <p:txBody>
          <a:bodyPr anchor="b">
            <a:normAutofit/>
          </a:bodyPr>
          <a:lstStyle/>
          <a:p>
            <a:r>
              <a:rPr lang="it-IT" sz="2400" b="1" dirty="0">
                <a:latin typeface="Perpetua" pitchFamily="18" charset="0"/>
              </a:rPr>
              <a:t>Le NOVITA’ del 2022 - Circolare INPS n. 76/2022</a:t>
            </a:r>
          </a:p>
        </p:txBody>
      </p:sp>
      <p:sp>
        <p:nvSpPr>
          <p:cNvPr id="27651" name="Rectangle 3"/>
          <p:cNvSpPr>
            <a:spLocks noGrp="1" noChangeArrowheads="1"/>
          </p:cNvSpPr>
          <p:nvPr>
            <p:ph type="body" idx="4294967295"/>
          </p:nvPr>
        </p:nvSpPr>
        <p:spPr>
          <a:xfrm>
            <a:off x="142875" y="708025"/>
            <a:ext cx="11752263" cy="5916613"/>
          </a:xfrm>
        </p:spPr>
        <p:txBody>
          <a:bodyPr/>
          <a:lstStyle/>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r>
              <a:rPr lang="it-IT" sz="1600" dirty="0">
                <a:latin typeface="Verdana" pitchFamily="34" charset="0"/>
                <a:ea typeface="MS PGothic" pitchFamily="34" charset="-128"/>
                <a:cs typeface="Arial" pitchFamily="34" charset="0"/>
              </a:rPr>
              <a:t>A decorrere dai periodi di paga da gennaio 2022, cambia la misura della contribuzione dovuta per i lavoratori apprendisti di primo e terzo livello – assunti precedentemente al 01 gennaio 2022 e mantenuti in servizio in vigenza delle modifiche introdotte dalla legge di Bilancio 2022 - in quanto il datore di lavoro è tenuto al versamento anche della contribuzione di finanziamento dei trattamenti di integrazione salariale.</a:t>
            </a:r>
          </a:p>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r>
              <a:rPr lang="it-IT" sz="1600" dirty="0">
                <a:latin typeface="Verdana" pitchFamily="34" charset="0"/>
                <a:ea typeface="MS PGothic" pitchFamily="34" charset="-128"/>
                <a:cs typeface="Arial" pitchFamily="34" charset="0"/>
              </a:rPr>
              <a:t>La misura della contribuzione varia - a decorrere </a:t>
            </a:r>
            <a:r>
              <a:rPr lang="it-IT" sz="1600">
                <a:latin typeface="Verdana" pitchFamily="34" charset="0"/>
                <a:ea typeface="MS PGothic" pitchFamily="34" charset="-128"/>
                <a:cs typeface="Arial" pitchFamily="34" charset="0"/>
              </a:rPr>
              <a:t>dal 01 </a:t>
            </a:r>
            <a:r>
              <a:rPr lang="it-IT" sz="1600" dirty="0">
                <a:latin typeface="Verdana" pitchFamily="34" charset="0"/>
                <a:ea typeface="MS PGothic" pitchFamily="34" charset="-128"/>
                <a:cs typeface="Arial" pitchFamily="34" charset="0"/>
              </a:rPr>
              <a:t>gennaio 2022 - anche per gli apprendisti professionalizzanti e non, mantenuti in servizio. Infatti, se detti lavoratori sono alle dipendenze di un datore di lavoro destinatario dei trattamenti ordinari di integrazione salariale (CIGO) o in forza a un datore di lavoro rientrante nel campo di applicazione del Fondo di integrazione salariale (FIS), il datore di lavoro è tenuto, al raggiungimento del requisito dimensionale ove previsto, al versamento della contribuzione CIGS.</a:t>
            </a:r>
          </a:p>
        </p:txBody>
      </p:sp>
    </p:spTree>
    <p:extLst>
      <p:ext uri="{BB962C8B-B14F-4D97-AF65-F5344CB8AC3E}">
        <p14:creationId xmlns:p14="http://schemas.microsoft.com/office/powerpoint/2010/main" val="32372158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a:xfrm>
            <a:off x="203200" y="114300"/>
            <a:ext cx="11782425" cy="517525"/>
          </a:xfrm>
        </p:spPr>
        <p:txBody>
          <a:bodyPr anchor="b"/>
          <a:lstStyle/>
          <a:p>
            <a:r>
              <a:rPr lang="it-IT" sz="2400" b="1">
                <a:latin typeface="Perpetua" pitchFamily="18" charset="0"/>
              </a:rPr>
              <a:t>Apprendistato professionalizzante (art. 44, D.Lgs. n. 81/2015)</a:t>
            </a:r>
          </a:p>
        </p:txBody>
      </p:sp>
      <p:sp>
        <p:nvSpPr>
          <p:cNvPr id="24579" name="Rectangle 3"/>
          <p:cNvSpPr>
            <a:spLocks noGrp="1" noChangeArrowheads="1"/>
          </p:cNvSpPr>
          <p:nvPr>
            <p:ph type="body" idx="4294967295"/>
          </p:nvPr>
        </p:nvSpPr>
        <p:spPr>
          <a:xfrm>
            <a:off x="142875" y="708025"/>
            <a:ext cx="11752263" cy="5243513"/>
          </a:xfrm>
        </p:spPr>
        <p:txBody>
          <a:bodyPr/>
          <a:lstStyle/>
          <a:p>
            <a:pPr marL="0" indent="0" algn="just" defTabSz="914400">
              <a:lnSpc>
                <a:spcPct val="150000"/>
              </a:lnSpc>
              <a:spcBef>
                <a:spcPct val="0"/>
              </a:spcBef>
              <a:buClr>
                <a:srgbClr val="F2F2F2"/>
              </a:buClr>
              <a:buFont typeface="Arial" pitchFamily="34" charset="0"/>
              <a:buNone/>
            </a:pPr>
            <a:r>
              <a:rPr lang="it-IT" sz="1600">
                <a:latin typeface="Verdana" pitchFamily="34" charset="0"/>
                <a:ea typeface="MS PGothic" pitchFamily="34" charset="-128"/>
                <a:cs typeface="Arial" pitchFamily="34" charset="0"/>
              </a:rPr>
              <a:t>Tale contratto è utilizzato per il conseguimento di una qualifica professionale ai fini contrattuali attraverso una formazione trasversale e professionalizzante. La durata del contratto non può essere inferiore ai 6 mesi e superiore a tre anni o cinque per l’artigianato.</a:t>
            </a:r>
          </a:p>
          <a:p>
            <a:pPr marL="0" indent="0" algn="just" defTabSz="914400">
              <a:lnSpc>
                <a:spcPct val="150000"/>
              </a:lnSpc>
              <a:spcBef>
                <a:spcPct val="0"/>
              </a:spcBef>
              <a:buClr>
                <a:srgbClr val="F2F2F2"/>
              </a:buClr>
              <a:buFont typeface="Arial" pitchFamily="34" charset="0"/>
              <a:buNone/>
            </a:pPr>
            <a:r>
              <a:rPr lang="it-IT" sz="1600">
                <a:latin typeface="Verdana" pitchFamily="34" charset="0"/>
                <a:ea typeface="MS PGothic" pitchFamily="34" charset="-128"/>
                <a:cs typeface="Arial" pitchFamily="34" charset="0"/>
              </a:rPr>
              <a:t>Possono essere assunti con questa tipologia di apprendistati i giovani tra i 18 e i 29 anni compiuti (nel caso di possesso di qualifica professionale l’età minima scende a 17 anni), in tutti i settori di attività, privati o pubblici.</a:t>
            </a:r>
          </a:p>
          <a:p>
            <a:pPr marL="0" indent="0" algn="just" defTabSz="914400">
              <a:lnSpc>
                <a:spcPct val="150000"/>
              </a:lnSpc>
              <a:spcBef>
                <a:spcPct val="0"/>
              </a:spcBef>
              <a:buClr>
                <a:srgbClr val="F2F2F2"/>
              </a:buClr>
              <a:buFont typeface="Arial" pitchFamily="34" charset="0"/>
              <a:buNone/>
            </a:pPr>
            <a:endParaRPr lang="it-IT" sz="160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r>
              <a:rPr lang="it-IT" sz="1600">
                <a:latin typeface="Verdana" pitchFamily="34" charset="0"/>
                <a:ea typeface="MS PGothic" pitchFamily="34" charset="-128"/>
                <a:cs typeface="Arial" pitchFamily="34" charset="0"/>
              </a:rPr>
              <a:t>L’aliquota contributiva c/azienda è pari ad 11,61% (alla quale dovrà essere aggiunta, in base al settore di appartenenza la contribuzione della CIG ordinaria e straordinaria, ex D.Lgs. n. 148/2015).</a:t>
            </a:r>
          </a:p>
          <a:p>
            <a:pPr marL="0" indent="0" algn="just" defTabSz="914400">
              <a:buClr>
                <a:srgbClr val="F2F2F2"/>
              </a:buClr>
              <a:buFont typeface="Arial" pitchFamily="34" charset="0"/>
              <a:buNone/>
            </a:pPr>
            <a:endParaRPr lang="it-IT" sz="2200">
              <a:latin typeface="Perpetua" pitchFamily="18" charset="0"/>
              <a:ea typeface="MS PGothic" pitchFamily="34" charset="-128"/>
              <a:cs typeface="Arial" pitchFamily="34" charset="0"/>
            </a:endParaRPr>
          </a:p>
          <a:p>
            <a:pPr marL="0" indent="0" algn="just" defTabSz="914400">
              <a:buClr>
                <a:srgbClr val="F2F2F2"/>
              </a:buClr>
              <a:buFont typeface="Arial" pitchFamily="34" charset="0"/>
              <a:buNone/>
            </a:pPr>
            <a:endParaRPr lang="it-IT" sz="2200">
              <a:latin typeface="Perpetua" pitchFamily="18" charset="0"/>
              <a:ea typeface="MS PGothic" pitchFamily="34" charset="-128"/>
              <a:cs typeface="Arial" pitchFamily="34" charset="0"/>
            </a:endParaRPr>
          </a:p>
          <a:p>
            <a:pPr marL="0" indent="0" algn="just" defTabSz="914400">
              <a:buClr>
                <a:srgbClr val="F2F2F2"/>
              </a:buClr>
              <a:buFont typeface="Arial" pitchFamily="34" charset="0"/>
              <a:buNone/>
            </a:pPr>
            <a:endParaRPr lang="it-IT" sz="2200">
              <a:latin typeface="Perpetua" pitchFamily="18" charset="0"/>
              <a:ea typeface="MS PGothic" pitchFamily="34" charset="-128"/>
              <a:cs typeface="Arial" pitchFamily="34" charset="0"/>
            </a:endParaRPr>
          </a:p>
          <a:p>
            <a:pPr marL="0" indent="0" algn="just" defTabSz="914400">
              <a:buClr>
                <a:srgbClr val="F2F2F2"/>
              </a:buClr>
              <a:buFont typeface="Arial" pitchFamily="34" charset="0"/>
              <a:buNone/>
            </a:pPr>
            <a:endParaRPr lang="it-IT" sz="2200">
              <a:latin typeface="Perpetua" pitchFamily="18" charset="0"/>
              <a:ea typeface="MS PGothic" pitchFamily="34" charset="-128"/>
              <a:cs typeface="Arial" pitchFamily="34" charset="0"/>
            </a:endParaRPr>
          </a:p>
        </p:txBody>
      </p:sp>
    </p:spTree>
    <p:extLst>
      <p:ext uri="{BB962C8B-B14F-4D97-AF65-F5344CB8AC3E}">
        <p14:creationId xmlns:p14="http://schemas.microsoft.com/office/powerpoint/2010/main" val="21758752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a:xfrm>
            <a:off x="203200" y="114300"/>
            <a:ext cx="11782425" cy="517525"/>
          </a:xfrm>
        </p:spPr>
        <p:txBody>
          <a:bodyPr anchor="b"/>
          <a:lstStyle/>
          <a:p>
            <a:r>
              <a:rPr lang="it-IT" sz="2400" b="1">
                <a:latin typeface="Perpetua" pitchFamily="18" charset="0"/>
              </a:rPr>
              <a:t>Apprendistato professionalizzante (art. 44, D.Lgs. n. 81/2015)</a:t>
            </a:r>
          </a:p>
        </p:txBody>
      </p:sp>
      <p:sp>
        <p:nvSpPr>
          <p:cNvPr id="25603" name="Rectangle 3"/>
          <p:cNvSpPr>
            <a:spLocks noGrp="1" noChangeArrowheads="1"/>
          </p:cNvSpPr>
          <p:nvPr>
            <p:ph type="body" idx="4294967295"/>
          </p:nvPr>
        </p:nvSpPr>
        <p:spPr>
          <a:xfrm>
            <a:off x="142875" y="708025"/>
            <a:ext cx="11752263" cy="5243513"/>
          </a:xfrm>
        </p:spPr>
        <p:txBody>
          <a:bodyPr/>
          <a:lstStyle/>
          <a:p>
            <a:pPr marL="0" indent="0" algn="just" defTabSz="914400">
              <a:lnSpc>
                <a:spcPct val="150000"/>
              </a:lnSpc>
              <a:spcBef>
                <a:spcPct val="0"/>
              </a:spcBef>
              <a:buClr>
                <a:srgbClr val="F2F2F2"/>
              </a:buClr>
              <a:buFont typeface="Arial" pitchFamily="34" charset="0"/>
              <a:buNone/>
            </a:pPr>
            <a:r>
              <a:rPr lang="it-IT" sz="1600">
                <a:latin typeface="Verdana" pitchFamily="34" charset="0"/>
                <a:ea typeface="MS PGothic" pitchFamily="34" charset="-128"/>
                <a:cs typeface="Arial" pitchFamily="34" charset="0"/>
              </a:rPr>
              <a:t>A decorrere dal 01.10.2007 (art. 1, co. 773, L. 296/2006), è stata introdotta una norma agevolativa in base alla quale per i datori di lavoro che hanno alle proprie dipendenze un numero di addetti pari o inferiore a 9, l'aliquota complessiva del 10% a carico dei datori di lavoro, limitatamente ai soli contratti di apprendistato, è così ridotta: </a:t>
            </a:r>
          </a:p>
          <a:p>
            <a:pPr marL="0" indent="0" algn="just" defTabSz="914400">
              <a:lnSpc>
                <a:spcPct val="150000"/>
              </a:lnSpc>
              <a:spcBef>
                <a:spcPct val="0"/>
              </a:spcBef>
              <a:buClr>
                <a:srgbClr val="F2F2F2"/>
              </a:buClr>
              <a:buFont typeface="Arial" pitchFamily="34" charset="0"/>
              <a:buNone/>
            </a:pPr>
            <a:r>
              <a:rPr lang="it-IT" sz="1600">
                <a:latin typeface="Verdana" pitchFamily="34" charset="0"/>
                <a:ea typeface="MS PGothic" pitchFamily="34" charset="-128"/>
                <a:cs typeface="Arial" pitchFamily="34" charset="0"/>
              </a:rPr>
              <a:t>• all'1,50% per i periodi contributivi maturati nel primo anno di contratto; </a:t>
            </a:r>
          </a:p>
          <a:p>
            <a:pPr marL="0" indent="0" algn="just" defTabSz="914400">
              <a:lnSpc>
                <a:spcPct val="150000"/>
              </a:lnSpc>
              <a:spcBef>
                <a:spcPct val="0"/>
              </a:spcBef>
              <a:buClr>
                <a:srgbClr val="F2F2F2"/>
              </a:buClr>
              <a:buFont typeface="Arial" pitchFamily="34" charset="0"/>
              <a:buNone/>
            </a:pPr>
            <a:r>
              <a:rPr lang="it-IT" sz="1600">
                <a:latin typeface="Verdana" pitchFamily="34" charset="0"/>
                <a:ea typeface="MS PGothic" pitchFamily="34" charset="-128"/>
                <a:cs typeface="Arial" pitchFamily="34" charset="0"/>
              </a:rPr>
              <a:t>• al 3%, per i periodi contributivi maturati nel secondo anno di contratto; </a:t>
            </a:r>
          </a:p>
          <a:p>
            <a:pPr marL="0" indent="0" algn="just" defTabSz="914400">
              <a:lnSpc>
                <a:spcPct val="150000"/>
              </a:lnSpc>
              <a:spcBef>
                <a:spcPct val="0"/>
              </a:spcBef>
              <a:buClr>
                <a:srgbClr val="F2F2F2"/>
              </a:buClr>
              <a:buFont typeface="Arial" pitchFamily="34" charset="0"/>
              <a:buNone/>
            </a:pPr>
            <a:r>
              <a:rPr lang="it-IT" sz="1600">
                <a:latin typeface="Verdana" pitchFamily="34" charset="0"/>
                <a:ea typeface="MS PGothic" pitchFamily="34" charset="-128"/>
                <a:cs typeface="Arial" pitchFamily="34" charset="0"/>
              </a:rPr>
              <a:t>• al 10% per i periodi contributivi maturati negli anni di contratto successivi al secondo. </a:t>
            </a:r>
          </a:p>
          <a:p>
            <a:pPr marL="0" indent="0" algn="just" defTabSz="914400">
              <a:lnSpc>
                <a:spcPct val="150000"/>
              </a:lnSpc>
              <a:spcBef>
                <a:spcPct val="0"/>
              </a:spcBef>
              <a:buClr>
                <a:srgbClr val="F2F2F2"/>
              </a:buClr>
              <a:buFont typeface="Arial" pitchFamily="34" charset="0"/>
              <a:buNone/>
            </a:pPr>
            <a:endParaRPr lang="it-IT" sz="160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r>
              <a:rPr lang="it-IT" sz="1600">
                <a:latin typeface="Verdana" pitchFamily="34" charset="0"/>
                <a:ea typeface="MS PGothic" pitchFamily="34" charset="-128"/>
                <a:cs typeface="Arial" pitchFamily="34" charset="0"/>
              </a:rPr>
              <a:t>Restano comunque dovuti i contributi per CIGS, FIS e Fondo di solidarietà di settore (e, dal 2013, l’aliquota 1,61% per il finanziamento dell’ASpI/NASpI).</a:t>
            </a:r>
          </a:p>
          <a:p>
            <a:pPr marL="0" indent="0" algn="just" defTabSz="914400">
              <a:buClr>
                <a:srgbClr val="F2F2F2"/>
              </a:buClr>
              <a:buFont typeface="Arial" pitchFamily="34" charset="0"/>
              <a:buNone/>
            </a:pPr>
            <a:endParaRPr lang="it-IT" sz="2200">
              <a:latin typeface="Perpetua" pitchFamily="18" charset="0"/>
              <a:ea typeface="MS PGothic" pitchFamily="34" charset="-128"/>
              <a:cs typeface="Arial" pitchFamily="34" charset="0"/>
            </a:endParaRPr>
          </a:p>
          <a:p>
            <a:pPr marL="0" indent="0" algn="just" defTabSz="914400">
              <a:buClr>
                <a:srgbClr val="F2F2F2"/>
              </a:buClr>
              <a:buFont typeface="Arial" pitchFamily="34" charset="0"/>
              <a:buNone/>
            </a:pPr>
            <a:endParaRPr lang="it-IT" sz="2200">
              <a:latin typeface="Perpetua" pitchFamily="18" charset="0"/>
              <a:ea typeface="MS PGothic" pitchFamily="34" charset="-128"/>
              <a:cs typeface="Arial" pitchFamily="34" charset="0"/>
            </a:endParaRPr>
          </a:p>
        </p:txBody>
      </p:sp>
    </p:spTree>
    <p:extLst>
      <p:ext uri="{BB962C8B-B14F-4D97-AF65-F5344CB8AC3E}">
        <p14:creationId xmlns:p14="http://schemas.microsoft.com/office/powerpoint/2010/main" val="10608017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2"/>
          <p:cNvSpPr>
            <a:spLocks noGrp="1" noChangeArrowheads="1"/>
          </p:cNvSpPr>
          <p:nvPr>
            <p:ph type="title" idx="4294967295"/>
          </p:nvPr>
        </p:nvSpPr>
        <p:spPr>
          <a:xfrm>
            <a:off x="184150" y="274638"/>
            <a:ext cx="11820525" cy="1298575"/>
          </a:xfrm>
        </p:spPr>
        <p:txBody>
          <a:bodyPr rtlCol="0" anchor="b">
            <a:normAutofit/>
          </a:bodyPr>
          <a:lstStyle/>
          <a:p>
            <a:pPr fontAlgn="auto">
              <a:spcAft>
                <a:spcPts val="0"/>
              </a:spcAft>
              <a:defRPr/>
            </a:pPr>
            <a:r>
              <a:rPr lang="it-IT" sz="2000" b="1" dirty="0">
                <a:latin typeface="Perpetua" panose="02020502060401020303" pitchFamily="18" charset="0"/>
              </a:rPr>
              <a:t>Apprendistato professionalizzante senza limiti di età, ex art. 47, comma 4, Dlgs. n. 81/2015 – </a:t>
            </a:r>
            <a:br>
              <a:rPr lang="it-IT" sz="2000" b="1" dirty="0">
                <a:latin typeface="Perpetua" panose="02020502060401020303" pitchFamily="18" charset="0"/>
              </a:rPr>
            </a:br>
            <a:r>
              <a:rPr lang="it-IT" sz="1600" b="1" u="sng" dirty="0">
                <a:latin typeface="Verdana" panose="020B0604030504040204" pitchFamily="34" charset="0"/>
                <a:ea typeface="MS PGothic" panose="020B0600070205080204" charset="-128"/>
                <a:cs typeface="Arial" panose="020B0604020202020204" pitchFamily="34" charset="0"/>
              </a:rPr>
              <a:t>Le novità della legge di Bilancio 2022</a:t>
            </a:r>
          </a:p>
        </p:txBody>
      </p:sp>
      <p:sp>
        <p:nvSpPr>
          <p:cNvPr id="35843" name="Rectangle 3"/>
          <p:cNvSpPr>
            <a:spLocks noGrp="1" noChangeArrowheads="1"/>
          </p:cNvSpPr>
          <p:nvPr>
            <p:ph type="body" idx="4294967295"/>
          </p:nvPr>
        </p:nvSpPr>
        <p:spPr>
          <a:xfrm>
            <a:off x="158750" y="1573213"/>
            <a:ext cx="11664950" cy="5097462"/>
          </a:xfrm>
        </p:spPr>
        <p:txBody>
          <a:bodyPr/>
          <a:lstStyle/>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r>
              <a:rPr lang="it-IT" sz="1600" u="sng" dirty="0">
                <a:latin typeface="Verdana" pitchFamily="34" charset="0"/>
                <a:ea typeface="MS PGothic" pitchFamily="34" charset="-128"/>
                <a:cs typeface="Arial" pitchFamily="34" charset="0"/>
              </a:rPr>
              <a:t> </a:t>
            </a: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r>
              <a:rPr lang="it-IT" sz="1600" dirty="0">
                <a:latin typeface="Verdana" pitchFamily="34" charset="0"/>
                <a:ea typeface="MS PGothic" pitchFamily="34" charset="-128"/>
                <a:cs typeface="Arial" pitchFamily="34" charset="0"/>
              </a:rPr>
              <a:t> </a:t>
            </a:r>
          </a:p>
          <a:p>
            <a:pPr marL="0" indent="0" algn="just" defTabSz="914400">
              <a:lnSpc>
                <a:spcPct val="150000"/>
              </a:lnSpc>
              <a:spcBef>
                <a:spcPct val="0"/>
              </a:spcBef>
              <a:buClr>
                <a:srgbClr val="F2F2F2"/>
              </a:buClr>
              <a:buFont typeface="Arial" pitchFamily="34" charset="0"/>
              <a:buNone/>
            </a:pPr>
            <a:r>
              <a:rPr lang="it-IT" sz="1600" dirty="0">
                <a:latin typeface="Verdana" pitchFamily="34" charset="0"/>
                <a:ea typeface="MS PGothic" pitchFamily="34" charset="-128"/>
                <a:cs typeface="Arial" pitchFamily="34" charset="0"/>
              </a:rPr>
              <a:t>A mente dell’art. 1, comma 248, legge n. 234/2021, viene previsto che «</a:t>
            </a:r>
            <a:r>
              <a:rPr lang="it-IT" sz="1600" i="1" dirty="0">
                <a:latin typeface="Verdana" pitchFamily="34" charset="0"/>
                <a:ea typeface="MS PGothic" pitchFamily="34" charset="-128"/>
                <a:cs typeface="Arial" pitchFamily="34" charset="0"/>
              </a:rPr>
              <a:t>A decorrere dal 01 gennaio 2022, ai fini della loro qualificazione o riqualificazione professionale, è possibile assumere in apprendistato professionalizzante, senza limiti di età, anche i lavoratori beneficiari del trattamento straordinario di  integrazione salariale di cui all'articolo 22-ter del decreto legislativo 14 settembre 2015, n. 148</a:t>
            </a:r>
            <a:r>
              <a:rPr lang="it-IT" sz="1600" dirty="0">
                <a:latin typeface="Verdana" pitchFamily="34" charset="0"/>
                <a:ea typeface="MS PGothic" pitchFamily="34" charset="-128"/>
                <a:cs typeface="Arial" pitchFamily="34" charset="0"/>
              </a:rPr>
              <a:t>».</a:t>
            </a:r>
          </a:p>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p:txBody>
      </p:sp>
    </p:spTree>
    <p:extLst>
      <p:ext uri="{BB962C8B-B14F-4D97-AF65-F5344CB8AC3E}">
        <p14:creationId xmlns:p14="http://schemas.microsoft.com/office/powerpoint/2010/main" val="23010077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a:xfrm>
            <a:off x="203200" y="114300"/>
            <a:ext cx="11782425" cy="517525"/>
          </a:xfrm>
        </p:spPr>
        <p:txBody>
          <a:bodyPr anchor="b"/>
          <a:lstStyle/>
          <a:p>
            <a:r>
              <a:rPr lang="it-IT" sz="2400" b="1">
                <a:latin typeface="Perpetua" pitchFamily="18" charset="0"/>
              </a:rPr>
              <a:t>Apprendistato professionalizzante (art. 44, D.Lgs. n. 81/2015)</a:t>
            </a:r>
          </a:p>
        </p:txBody>
      </p:sp>
      <p:sp>
        <p:nvSpPr>
          <p:cNvPr id="33795" name="Rectangle 3"/>
          <p:cNvSpPr>
            <a:spLocks noGrp="1" noChangeArrowheads="1"/>
          </p:cNvSpPr>
          <p:nvPr>
            <p:ph type="body" idx="4294967295"/>
          </p:nvPr>
        </p:nvSpPr>
        <p:spPr>
          <a:xfrm>
            <a:off x="182563" y="563563"/>
            <a:ext cx="11691937" cy="6223000"/>
          </a:xfrm>
        </p:spPr>
        <p:txBody>
          <a:bodyPr/>
          <a:lstStyle/>
          <a:p>
            <a:pPr marL="0" indent="0" algn="just" defTabSz="914400">
              <a:buClr>
                <a:srgbClr val="F2F2F2"/>
              </a:buClr>
              <a:buFont typeface="Arial" pitchFamily="34" charset="0"/>
              <a:buNone/>
            </a:pPr>
            <a:r>
              <a:rPr lang="it-IT" sz="2200">
                <a:latin typeface="Perpetua" pitchFamily="18" charset="0"/>
                <a:ea typeface="Verdana" pitchFamily="34" charset="0"/>
                <a:cs typeface="Verdana" pitchFamily="34" charset="0"/>
              </a:rPr>
              <a:t>Prospetto riepilogativo delle aliquote contributive a decorrere dal 01.01.2017. </a:t>
            </a:r>
          </a:p>
          <a:p>
            <a:pPr marL="0" indent="0" algn="just" defTabSz="914400">
              <a:buClr>
                <a:srgbClr val="F2F2F2"/>
              </a:buClr>
              <a:buFont typeface="Arial" pitchFamily="34" charset="0"/>
              <a:buNone/>
            </a:pPr>
            <a:endParaRPr lang="it-IT" sz="2200">
              <a:latin typeface="Perpetua" pitchFamily="18" charset="0"/>
              <a:ea typeface="Verdana" pitchFamily="34" charset="0"/>
              <a:cs typeface="Verdana" pitchFamily="34" charset="0"/>
            </a:endParaRPr>
          </a:p>
          <a:p>
            <a:pPr marL="0" indent="0" algn="just" defTabSz="914400">
              <a:buClr>
                <a:srgbClr val="F2F2F2"/>
              </a:buClr>
              <a:buFont typeface="Arial" pitchFamily="34" charset="0"/>
              <a:buNone/>
            </a:pPr>
            <a:endParaRPr lang="it-IT" sz="2200">
              <a:latin typeface="Perpetua" pitchFamily="18" charset="0"/>
              <a:ea typeface="Verdana" pitchFamily="34" charset="0"/>
              <a:cs typeface="Verdana" pitchFamily="34" charset="0"/>
            </a:endParaRPr>
          </a:p>
          <a:p>
            <a:pPr marL="0" indent="0" algn="just" defTabSz="914400">
              <a:buClr>
                <a:srgbClr val="F2F2F2"/>
              </a:buClr>
              <a:buFont typeface="Arial" pitchFamily="34" charset="0"/>
              <a:buNone/>
            </a:pPr>
            <a:endParaRPr lang="it-IT" sz="2200">
              <a:latin typeface="Perpetua" pitchFamily="18" charset="0"/>
              <a:ea typeface="Verdana" pitchFamily="34" charset="0"/>
              <a:cs typeface="Verdana" pitchFamily="34" charset="0"/>
            </a:endParaRPr>
          </a:p>
          <a:p>
            <a:pPr marL="0" indent="0" algn="just" defTabSz="914400">
              <a:buClr>
                <a:srgbClr val="F2F2F2"/>
              </a:buClr>
              <a:buFont typeface="Arial" pitchFamily="34" charset="0"/>
              <a:buNone/>
            </a:pPr>
            <a:endParaRPr lang="it-IT" sz="2200">
              <a:latin typeface="Perpetua" pitchFamily="18" charset="0"/>
              <a:ea typeface="Verdana" pitchFamily="34" charset="0"/>
              <a:cs typeface="Verdana" pitchFamily="34" charset="0"/>
            </a:endParaRPr>
          </a:p>
          <a:p>
            <a:pPr marL="0" indent="0" algn="just" defTabSz="914400">
              <a:buClr>
                <a:srgbClr val="F2F2F2"/>
              </a:buClr>
              <a:buFont typeface="Arial" pitchFamily="34" charset="0"/>
              <a:buNone/>
            </a:pPr>
            <a:endParaRPr lang="it-IT" sz="2200">
              <a:latin typeface="Perpetua" pitchFamily="18" charset="0"/>
              <a:ea typeface="Verdana" pitchFamily="34" charset="0"/>
              <a:cs typeface="Verdana" pitchFamily="34" charset="0"/>
            </a:endParaRPr>
          </a:p>
          <a:p>
            <a:pPr marL="0" indent="0" algn="just" defTabSz="914400">
              <a:buClr>
                <a:srgbClr val="F2F2F2"/>
              </a:buClr>
              <a:buFont typeface="Arial" pitchFamily="34" charset="0"/>
              <a:buNone/>
            </a:pPr>
            <a:endParaRPr lang="it-IT" sz="2200">
              <a:latin typeface="Perpetua" pitchFamily="18" charset="0"/>
              <a:ea typeface="Verdana" pitchFamily="34" charset="0"/>
              <a:cs typeface="Verdana" pitchFamily="34" charset="0"/>
            </a:endParaRPr>
          </a:p>
          <a:p>
            <a:pPr marL="0" indent="0" algn="just" defTabSz="914400">
              <a:buClr>
                <a:srgbClr val="F2F2F2"/>
              </a:buClr>
              <a:buFont typeface="Arial" pitchFamily="34" charset="0"/>
              <a:buNone/>
            </a:pPr>
            <a:endParaRPr lang="it-IT" sz="2200">
              <a:latin typeface="Perpetua" pitchFamily="18" charset="0"/>
              <a:ea typeface="Verdana" pitchFamily="34" charset="0"/>
              <a:cs typeface="Verdana" pitchFamily="34" charset="0"/>
            </a:endParaRPr>
          </a:p>
          <a:p>
            <a:pPr marL="0" indent="0" algn="just" defTabSz="914400">
              <a:buClr>
                <a:srgbClr val="F2F2F2"/>
              </a:buClr>
              <a:buFont typeface="Arial" pitchFamily="34" charset="0"/>
              <a:buNone/>
            </a:pPr>
            <a:endParaRPr lang="it-IT" sz="2200">
              <a:latin typeface="Perpetua" pitchFamily="18" charset="0"/>
              <a:ea typeface="Verdana" pitchFamily="34" charset="0"/>
              <a:cs typeface="Verdana" pitchFamily="34" charset="0"/>
            </a:endParaRPr>
          </a:p>
          <a:p>
            <a:pPr marL="0" indent="0" algn="just" defTabSz="914400">
              <a:buClr>
                <a:srgbClr val="F2F2F2"/>
              </a:buClr>
              <a:buFont typeface="Arial" pitchFamily="34" charset="0"/>
              <a:buNone/>
            </a:pPr>
            <a:endParaRPr lang="it-IT" sz="2200">
              <a:latin typeface="Perpetua" pitchFamily="18" charset="0"/>
              <a:ea typeface="Verdana" pitchFamily="34" charset="0"/>
              <a:cs typeface="Verdana" pitchFamily="34" charset="0"/>
            </a:endParaRPr>
          </a:p>
          <a:p>
            <a:pPr marL="0" indent="0" algn="just" defTabSz="914400">
              <a:buClr>
                <a:srgbClr val="F2F2F2"/>
              </a:buClr>
              <a:buFont typeface="Arial" pitchFamily="34" charset="0"/>
              <a:buNone/>
            </a:pPr>
            <a:endParaRPr lang="it-IT" sz="2200">
              <a:latin typeface="Perpetua" pitchFamily="18" charset="0"/>
              <a:ea typeface="Verdana" pitchFamily="34" charset="0"/>
              <a:cs typeface="Verdana" pitchFamily="34" charset="0"/>
            </a:endParaRPr>
          </a:p>
          <a:p>
            <a:pPr marL="0" indent="0" algn="just" defTabSz="914400">
              <a:buClr>
                <a:srgbClr val="F2F2F2"/>
              </a:buClr>
              <a:buFont typeface="Arial" pitchFamily="34" charset="0"/>
              <a:buNone/>
            </a:pPr>
            <a:endParaRPr lang="it-IT" sz="2200">
              <a:latin typeface="Perpetua" pitchFamily="18" charset="0"/>
              <a:ea typeface="Verdana" pitchFamily="34" charset="0"/>
              <a:cs typeface="Verdana" pitchFamily="34" charset="0"/>
            </a:endParaRPr>
          </a:p>
          <a:p>
            <a:pPr marL="0" indent="0" algn="just" defTabSz="914400">
              <a:buClr>
                <a:srgbClr val="F2F2F2"/>
              </a:buClr>
              <a:buFont typeface="Arial" pitchFamily="34" charset="0"/>
              <a:buNone/>
            </a:pPr>
            <a:endParaRPr lang="it-IT" sz="2200">
              <a:latin typeface="Perpetua" pitchFamily="18" charset="0"/>
              <a:ea typeface="Verdana" pitchFamily="34" charset="0"/>
              <a:cs typeface="Verdana" pitchFamily="34" charset="0"/>
            </a:endParaRPr>
          </a:p>
          <a:p>
            <a:pPr marL="0" indent="0" algn="just" defTabSz="914400">
              <a:buClr>
                <a:srgbClr val="F2F2F2"/>
              </a:buClr>
              <a:buFont typeface="Arial" pitchFamily="34" charset="0"/>
              <a:buNone/>
            </a:pPr>
            <a:r>
              <a:rPr lang="it-IT" sz="2200">
                <a:latin typeface="Perpetua" pitchFamily="18" charset="0"/>
                <a:ea typeface="Verdana" pitchFamily="34" charset="0"/>
                <a:cs typeface="Verdana" pitchFamily="34" charset="0"/>
              </a:rPr>
              <a:t>(*) (</a:t>
            </a:r>
            <a:r>
              <a:rPr lang="it-IT" sz="1600">
                <a:sym typeface="+mn-ea"/>
              </a:rPr>
              <a:t>NASpI, ASpI, mini ASpI, DIS COLL, Indennità speciale di disoccupazione edile)  </a:t>
            </a:r>
            <a:endParaRPr lang="it-IT" sz="1600">
              <a:latin typeface="Perpetua" pitchFamily="18" charset="0"/>
              <a:ea typeface="Verdana" pitchFamily="34" charset="0"/>
              <a:cs typeface="Verdana" pitchFamily="34" charset="0"/>
            </a:endParaRPr>
          </a:p>
        </p:txBody>
      </p:sp>
      <p:graphicFrame>
        <p:nvGraphicFramePr>
          <p:cNvPr id="3" name="Tabella 2"/>
          <p:cNvGraphicFramePr>
            <a:graphicFrameLocks noGrp="1"/>
          </p:cNvGraphicFramePr>
          <p:nvPr>
            <p:extLst>
              <p:ext uri="{D42A27DB-BD31-4B8C-83A1-F6EECF244321}">
                <p14:modId xmlns:p14="http://schemas.microsoft.com/office/powerpoint/2010/main" val="2393860372"/>
              </p:ext>
            </p:extLst>
          </p:nvPr>
        </p:nvGraphicFramePr>
        <p:xfrm>
          <a:off x="376238" y="971550"/>
          <a:ext cx="10969626" cy="4826002"/>
        </p:xfrm>
        <a:graphic>
          <a:graphicData uri="http://schemas.openxmlformats.org/drawingml/2006/table">
            <a:tbl>
              <a:tblPr firstRow="1" firstCol="1" bandRow="1">
                <a:tableStyleId>{5C22544A-7EE6-4342-B048-85BDC9FD1C3A}</a:tableStyleId>
              </a:tblPr>
              <a:tblGrid>
                <a:gridCol w="3715791">
                  <a:extLst>
                    <a:ext uri="{9D8B030D-6E8A-4147-A177-3AD203B41FA5}">
                      <a16:colId xmlns:a16="http://schemas.microsoft.com/office/drawing/2014/main" val="20000"/>
                    </a:ext>
                  </a:extLst>
                </a:gridCol>
                <a:gridCol w="2078812">
                  <a:extLst>
                    <a:ext uri="{9D8B030D-6E8A-4147-A177-3AD203B41FA5}">
                      <a16:colId xmlns:a16="http://schemas.microsoft.com/office/drawing/2014/main" val="20001"/>
                    </a:ext>
                  </a:extLst>
                </a:gridCol>
                <a:gridCol w="2009405">
                  <a:extLst>
                    <a:ext uri="{9D8B030D-6E8A-4147-A177-3AD203B41FA5}">
                      <a16:colId xmlns:a16="http://schemas.microsoft.com/office/drawing/2014/main" val="20002"/>
                    </a:ext>
                  </a:extLst>
                </a:gridCol>
                <a:gridCol w="1499860">
                  <a:extLst>
                    <a:ext uri="{9D8B030D-6E8A-4147-A177-3AD203B41FA5}">
                      <a16:colId xmlns:a16="http://schemas.microsoft.com/office/drawing/2014/main" val="20003"/>
                    </a:ext>
                  </a:extLst>
                </a:gridCol>
                <a:gridCol w="1665758">
                  <a:extLst>
                    <a:ext uri="{9D8B030D-6E8A-4147-A177-3AD203B41FA5}">
                      <a16:colId xmlns:a16="http://schemas.microsoft.com/office/drawing/2014/main" val="20004"/>
                    </a:ext>
                  </a:extLst>
                </a:gridCol>
              </a:tblGrid>
              <a:tr h="733522">
                <a:tc>
                  <a:txBody>
                    <a:bodyPr/>
                    <a:lstStyle/>
                    <a:p>
                      <a:pPr algn="ctr">
                        <a:lnSpc>
                          <a:spcPct val="113000"/>
                        </a:lnSpc>
                        <a:spcAft>
                          <a:spcPts val="1000"/>
                        </a:spcAft>
                      </a:pPr>
                      <a:r>
                        <a:rPr lang="it-IT" sz="1100" u="sng" dirty="0">
                          <a:effectLst/>
                        </a:rPr>
                        <a:t>Disciplina</a:t>
                      </a:r>
                      <a:endParaRPr lang="it-IT" sz="1100" dirty="0">
                        <a:effectLst/>
                        <a:latin typeface="Calibri" panose="020F0502020204030204"/>
                        <a:ea typeface="Calibri" panose="020F0502020204030204"/>
                        <a:cs typeface="Times New Roman" panose="02020603050405020304"/>
                      </a:endParaRPr>
                    </a:p>
                  </a:txBody>
                  <a:tcPr marL="91413" marR="91413" marT="0" marB="0" anchor="ctr"/>
                </a:tc>
                <a:tc>
                  <a:txBody>
                    <a:bodyPr/>
                    <a:lstStyle/>
                    <a:p>
                      <a:pPr algn="ctr">
                        <a:lnSpc>
                          <a:spcPct val="113000"/>
                        </a:lnSpc>
                        <a:spcAft>
                          <a:spcPts val="1000"/>
                        </a:spcAft>
                      </a:pPr>
                      <a:r>
                        <a:rPr lang="it-IT" sz="1100" u="sng" dirty="0">
                          <a:effectLst/>
                        </a:rPr>
                        <a:t>Forza occupazionale azienda</a:t>
                      </a:r>
                      <a:endParaRPr lang="it-IT" sz="1100" dirty="0">
                        <a:effectLst/>
                        <a:latin typeface="Calibri" panose="020F0502020204030204"/>
                        <a:ea typeface="Calibri" panose="020F0502020204030204"/>
                        <a:cs typeface="Times New Roman" panose="02020603050405020304"/>
                      </a:endParaRPr>
                    </a:p>
                  </a:txBody>
                  <a:tcPr marL="91413" marR="91413" marT="0" marB="0" anchor="ctr"/>
                </a:tc>
                <a:tc>
                  <a:txBody>
                    <a:bodyPr/>
                    <a:lstStyle/>
                    <a:p>
                      <a:pPr algn="ctr">
                        <a:lnSpc>
                          <a:spcPct val="113000"/>
                        </a:lnSpc>
                        <a:spcAft>
                          <a:spcPts val="1000"/>
                        </a:spcAft>
                      </a:pPr>
                      <a:r>
                        <a:rPr lang="it-IT" sz="1100" u="sng">
                          <a:effectLst/>
                        </a:rPr>
                        <a:t>Periodo</a:t>
                      </a:r>
                      <a:endParaRPr lang="it-IT" sz="1100">
                        <a:effectLst/>
                        <a:latin typeface="Calibri" panose="020F0502020204030204"/>
                        <a:ea typeface="Calibri" panose="020F0502020204030204"/>
                        <a:cs typeface="Times New Roman" panose="02020603050405020304"/>
                      </a:endParaRPr>
                    </a:p>
                  </a:txBody>
                  <a:tcPr marL="91413" marR="91413" marT="0" marB="0" anchor="ctr"/>
                </a:tc>
                <a:tc>
                  <a:txBody>
                    <a:bodyPr/>
                    <a:lstStyle/>
                    <a:p>
                      <a:pPr algn="ctr">
                        <a:lnSpc>
                          <a:spcPct val="113000"/>
                        </a:lnSpc>
                        <a:spcAft>
                          <a:spcPts val="1000"/>
                        </a:spcAft>
                      </a:pPr>
                      <a:r>
                        <a:rPr lang="it-IT" sz="1100" u="sng">
                          <a:effectLst/>
                        </a:rPr>
                        <a:t>Aliquota c/apprendista</a:t>
                      </a:r>
                      <a:endParaRPr lang="it-IT" sz="1100">
                        <a:effectLst/>
                        <a:latin typeface="Calibri" panose="020F0502020204030204"/>
                        <a:ea typeface="Calibri" panose="020F0502020204030204"/>
                        <a:cs typeface="Times New Roman" panose="02020603050405020304"/>
                      </a:endParaRPr>
                    </a:p>
                  </a:txBody>
                  <a:tcPr marL="91413" marR="91413" marT="0" marB="0" anchor="ctr"/>
                </a:tc>
                <a:tc>
                  <a:txBody>
                    <a:bodyPr/>
                    <a:lstStyle/>
                    <a:p>
                      <a:pPr algn="ctr">
                        <a:lnSpc>
                          <a:spcPct val="113000"/>
                        </a:lnSpc>
                        <a:spcAft>
                          <a:spcPts val="1000"/>
                        </a:spcAft>
                      </a:pPr>
                      <a:r>
                        <a:rPr lang="it-IT" sz="1100" u="sng" dirty="0">
                          <a:effectLst/>
                        </a:rPr>
                        <a:t>Aliquota c/azienda</a:t>
                      </a:r>
                      <a:endParaRPr lang="it-IT" sz="1100" dirty="0">
                        <a:effectLst/>
                        <a:latin typeface="Calibri" panose="020F0502020204030204"/>
                        <a:ea typeface="Calibri" panose="020F0502020204030204"/>
                        <a:cs typeface="Times New Roman" panose="02020603050405020304"/>
                      </a:endParaRPr>
                    </a:p>
                  </a:txBody>
                  <a:tcPr marL="91413" marR="91413" marT="0" marB="0" anchor="ctr"/>
                </a:tc>
                <a:extLst>
                  <a:ext uri="{0D108BD9-81ED-4DB2-BD59-A6C34878D82A}">
                    <a16:rowId xmlns:a16="http://schemas.microsoft.com/office/drawing/2014/main" val="10000"/>
                  </a:ext>
                </a:extLst>
              </a:tr>
              <a:tr h="234981">
                <a:tc>
                  <a:txBody>
                    <a:bodyPr/>
                    <a:lstStyle/>
                    <a:p>
                      <a:pPr algn="just">
                        <a:lnSpc>
                          <a:spcPct val="113000"/>
                        </a:lnSpc>
                        <a:spcAft>
                          <a:spcPts val="1000"/>
                        </a:spcAft>
                      </a:pPr>
                      <a:r>
                        <a:rPr lang="it-IT" sz="1100">
                          <a:effectLst/>
                        </a:rPr>
                        <a:t>Apprendistato</a:t>
                      </a:r>
                      <a:endParaRPr lang="it-IT" sz="1100">
                        <a:effectLst/>
                        <a:latin typeface="Calibri" panose="020F0502020204030204"/>
                        <a:ea typeface="Calibri" panose="020F0502020204030204"/>
                        <a:cs typeface="Times New Roman" panose="02020603050405020304"/>
                      </a:endParaRPr>
                    </a:p>
                  </a:txBody>
                  <a:tcPr marL="91413" marR="91413" marT="0" marB="0"/>
                </a:tc>
                <a:tc>
                  <a:txBody>
                    <a:bodyPr/>
                    <a:lstStyle/>
                    <a:p>
                      <a:pPr algn="just">
                        <a:lnSpc>
                          <a:spcPct val="113000"/>
                        </a:lnSpc>
                        <a:spcAft>
                          <a:spcPts val="1000"/>
                        </a:spcAft>
                      </a:pPr>
                      <a:r>
                        <a:rPr lang="it-IT" sz="1100">
                          <a:effectLst/>
                        </a:rPr>
                        <a:t>Fino a 9 addetti</a:t>
                      </a:r>
                      <a:endParaRPr lang="it-IT" sz="1100">
                        <a:effectLst/>
                        <a:latin typeface="Calibri" panose="020F0502020204030204"/>
                        <a:ea typeface="Calibri" panose="020F0502020204030204"/>
                        <a:cs typeface="Times New Roman" panose="02020603050405020304"/>
                      </a:endParaRPr>
                    </a:p>
                  </a:txBody>
                  <a:tcPr marL="91413" marR="91413" marT="0" marB="0"/>
                </a:tc>
                <a:tc>
                  <a:txBody>
                    <a:bodyPr/>
                    <a:lstStyle/>
                    <a:p>
                      <a:pPr algn="just">
                        <a:lnSpc>
                          <a:spcPct val="113000"/>
                        </a:lnSpc>
                        <a:spcAft>
                          <a:spcPts val="1000"/>
                        </a:spcAft>
                      </a:pPr>
                      <a:r>
                        <a:rPr lang="it-IT" sz="1100">
                          <a:effectLst/>
                        </a:rPr>
                        <a:t>I° anno</a:t>
                      </a:r>
                      <a:endParaRPr lang="it-IT" sz="1100">
                        <a:effectLst/>
                        <a:latin typeface="Calibri" panose="020F0502020204030204"/>
                        <a:ea typeface="Calibri" panose="020F0502020204030204"/>
                        <a:cs typeface="Times New Roman" panose="02020603050405020304"/>
                      </a:endParaRPr>
                    </a:p>
                  </a:txBody>
                  <a:tcPr marL="91413" marR="91413" marT="0" marB="0"/>
                </a:tc>
                <a:tc>
                  <a:txBody>
                    <a:bodyPr/>
                    <a:lstStyle/>
                    <a:p>
                      <a:pPr algn="just">
                        <a:lnSpc>
                          <a:spcPct val="113000"/>
                        </a:lnSpc>
                        <a:spcAft>
                          <a:spcPts val="1000"/>
                        </a:spcAft>
                      </a:pPr>
                      <a:r>
                        <a:rPr lang="it-IT" sz="1100">
                          <a:effectLst/>
                        </a:rPr>
                        <a:t>5,84%</a:t>
                      </a:r>
                      <a:endParaRPr lang="it-IT" sz="1100">
                        <a:effectLst/>
                        <a:latin typeface="Calibri" panose="020F0502020204030204"/>
                        <a:ea typeface="Calibri" panose="020F0502020204030204"/>
                        <a:cs typeface="Times New Roman" panose="02020603050405020304"/>
                      </a:endParaRPr>
                    </a:p>
                  </a:txBody>
                  <a:tcPr marL="91413" marR="91413" marT="0" marB="0"/>
                </a:tc>
                <a:tc>
                  <a:txBody>
                    <a:bodyPr/>
                    <a:lstStyle/>
                    <a:p>
                      <a:pPr algn="just">
                        <a:lnSpc>
                          <a:spcPct val="113000"/>
                        </a:lnSpc>
                        <a:spcAft>
                          <a:spcPts val="1000"/>
                        </a:spcAft>
                      </a:pPr>
                      <a:r>
                        <a:rPr lang="it-IT" sz="1100">
                          <a:effectLst/>
                        </a:rPr>
                        <a:t>3,11%</a:t>
                      </a:r>
                      <a:endParaRPr lang="it-IT" sz="1100">
                        <a:effectLst/>
                        <a:latin typeface="Calibri" panose="020F0502020204030204"/>
                        <a:ea typeface="Calibri" panose="020F0502020204030204"/>
                        <a:cs typeface="Times New Roman" panose="02020603050405020304"/>
                      </a:endParaRPr>
                    </a:p>
                  </a:txBody>
                  <a:tcPr marL="91413" marR="91413" marT="0" marB="0"/>
                </a:tc>
                <a:extLst>
                  <a:ext uri="{0D108BD9-81ED-4DB2-BD59-A6C34878D82A}">
                    <a16:rowId xmlns:a16="http://schemas.microsoft.com/office/drawing/2014/main" val="10001"/>
                  </a:ext>
                </a:extLst>
              </a:tr>
              <a:tr h="235616">
                <a:tc>
                  <a:txBody>
                    <a:bodyPr/>
                    <a:lstStyle/>
                    <a:p>
                      <a:pPr algn="just">
                        <a:lnSpc>
                          <a:spcPct val="113000"/>
                        </a:lnSpc>
                        <a:spcAft>
                          <a:spcPts val="1000"/>
                        </a:spcAft>
                      </a:pPr>
                      <a:r>
                        <a:rPr lang="it-IT" sz="1100">
                          <a:effectLst/>
                        </a:rPr>
                        <a:t>Apprendistato</a:t>
                      </a:r>
                      <a:endParaRPr lang="it-IT" sz="1100">
                        <a:effectLst/>
                        <a:latin typeface="Calibri" panose="020F0502020204030204"/>
                        <a:ea typeface="Calibri" panose="020F0502020204030204"/>
                        <a:cs typeface="Times New Roman" panose="02020603050405020304"/>
                      </a:endParaRPr>
                    </a:p>
                  </a:txBody>
                  <a:tcPr marL="91413" marR="91413" marT="0" marB="0"/>
                </a:tc>
                <a:tc>
                  <a:txBody>
                    <a:bodyPr/>
                    <a:lstStyle/>
                    <a:p>
                      <a:pPr algn="just">
                        <a:lnSpc>
                          <a:spcPct val="113000"/>
                        </a:lnSpc>
                        <a:spcAft>
                          <a:spcPts val="1000"/>
                        </a:spcAft>
                      </a:pPr>
                      <a:r>
                        <a:rPr lang="it-IT" sz="1100">
                          <a:effectLst/>
                        </a:rPr>
                        <a:t>Fino a 9 addetti</a:t>
                      </a:r>
                      <a:endParaRPr lang="it-IT" sz="1100">
                        <a:effectLst/>
                        <a:latin typeface="Calibri" panose="020F0502020204030204"/>
                        <a:ea typeface="Calibri" panose="020F0502020204030204"/>
                        <a:cs typeface="Times New Roman" panose="02020603050405020304"/>
                      </a:endParaRPr>
                    </a:p>
                  </a:txBody>
                  <a:tcPr marL="91413" marR="91413" marT="0" marB="0"/>
                </a:tc>
                <a:tc>
                  <a:txBody>
                    <a:bodyPr/>
                    <a:lstStyle/>
                    <a:p>
                      <a:pPr algn="just">
                        <a:lnSpc>
                          <a:spcPct val="113000"/>
                        </a:lnSpc>
                        <a:spcAft>
                          <a:spcPts val="1000"/>
                        </a:spcAft>
                      </a:pPr>
                      <a:r>
                        <a:rPr lang="it-IT" sz="1100">
                          <a:effectLst/>
                        </a:rPr>
                        <a:t>II° anno</a:t>
                      </a:r>
                      <a:endParaRPr lang="it-IT" sz="1100">
                        <a:effectLst/>
                        <a:latin typeface="Calibri" panose="020F0502020204030204"/>
                        <a:ea typeface="Calibri" panose="020F0502020204030204"/>
                        <a:cs typeface="Times New Roman" panose="02020603050405020304"/>
                      </a:endParaRPr>
                    </a:p>
                  </a:txBody>
                  <a:tcPr marL="91413" marR="91413" marT="0" marB="0"/>
                </a:tc>
                <a:tc>
                  <a:txBody>
                    <a:bodyPr/>
                    <a:lstStyle/>
                    <a:p>
                      <a:pPr algn="just">
                        <a:lnSpc>
                          <a:spcPct val="113000"/>
                        </a:lnSpc>
                        <a:spcAft>
                          <a:spcPts val="1000"/>
                        </a:spcAft>
                      </a:pPr>
                      <a:r>
                        <a:rPr lang="it-IT" sz="1100">
                          <a:effectLst/>
                        </a:rPr>
                        <a:t>5,84%</a:t>
                      </a:r>
                      <a:endParaRPr lang="it-IT" sz="1100">
                        <a:effectLst/>
                        <a:latin typeface="Calibri" panose="020F0502020204030204"/>
                        <a:ea typeface="Calibri" panose="020F0502020204030204"/>
                        <a:cs typeface="Times New Roman" panose="02020603050405020304"/>
                      </a:endParaRPr>
                    </a:p>
                  </a:txBody>
                  <a:tcPr marL="91413" marR="91413" marT="0" marB="0"/>
                </a:tc>
                <a:tc>
                  <a:txBody>
                    <a:bodyPr/>
                    <a:lstStyle/>
                    <a:p>
                      <a:pPr algn="just">
                        <a:lnSpc>
                          <a:spcPct val="113000"/>
                        </a:lnSpc>
                        <a:spcAft>
                          <a:spcPts val="1000"/>
                        </a:spcAft>
                      </a:pPr>
                      <a:r>
                        <a:rPr lang="it-IT" sz="1100">
                          <a:effectLst/>
                        </a:rPr>
                        <a:t>4,61%</a:t>
                      </a:r>
                      <a:endParaRPr lang="it-IT" sz="1100">
                        <a:effectLst/>
                        <a:latin typeface="Calibri" panose="020F0502020204030204"/>
                        <a:ea typeface="Calibri" panose="020F0502020204030204"/>
                        <a:cs typeface="Times New Roman" panose="02020603050405020304"/>
                      </a:endParaRPr>
                    </a:p>
                  </a:txBody>
                  <a:tcPr marL="91413" marR="91413" marT="0" marB="0"/>
                </a:tc>
                <a:extLst>
                  <a:ext uri="{0D108BD9-81ED-4DB2-BD59-A6C34878D82A}">
                    <a16:rowId xmlns:a16="http://schemas.microsoft.com/office/drawing/2014/main" val="10002"/>
                  </a:ext>
                </a:extLst>
              </a:tr>
              <a:tr h="422331">
                <a:tc>
                  <a:txBody>
                    <a:bodyPr/>
                    <a:lstStyle/>
                    <a:p>
                      <a:pPr algn="just">
                        <a:lnSpc>
                          <a:spcPct val="113000"/>
                        </a:lnSpc>
                        <a:spcAft>
                          <a:spcPts val="1000"/>
                        </a:spcAft>
                      </a:pPr>
                      <a:r>
                        <a:rPr lang="it-IT" sz="1100" dirty="0">
                          <a:effectLst/>
                        </a:rPr>
                        <a:t>Apprendistato</a:t>
                      </a:r>
                      <a:endParaRPr lang="it-IT" sz="1100" dirty="0">
                        <a:effectLst/>
                        <a:latin typeface="Calibri" panose="020F0502020204030204"/>
                        <a:ea typeface="Calibri" panose="020F0502020204030204"/>
                        <a:cs typeface="Times New Roman" panose="02020603050405020304"/>
                      </a:endParaRPr>
                    </a:p>
                  </a:txBody>
                  <a:tcPr marL="91413" marR="91413" marT="0" marB="0"/>
                </a:tc>
                <a:tc>
                  <a:txBody>
                    <a:bodyPr/>
                    <a:lstStyle/>
                    <a:p>
                      <a:pPr algn="just">
                        <a:lnSpc>
                          <a:spcPct val="113000"/>
                        </a:lnSpc>
                        <a:spcAft>
                          <a:spcPts val="1000"/>
                        </a:spcAft>
                      </a:pPr>
                      <a:r>
                        <a:rPr lang="it-IT" sz="1100" dirty="0">
                          <a:effectLst/>
                        </a:rPr>
                        <a:t>Fino a 9 addetti</a:t>
                      </a:r>
                      <a:endParaRPr lang="it-IT" sz="1100" dirty="0">
                        <a:effectLst/>
                        <a:latin typeface="Calibri" panose="020F0502020204030204"/>
                        <a:ea typeface="Calibri" panose="020F0502020204030204"/>
                        <a:cs typeface="Times New Roman" panose="02020603050405020304"/>
                      </a:endParaRPr>
                    </a:p>
                  </a:txBody>
                  <a:tcPr marL="91413" marR="91413" marT="0" marB="0"/>
                </a:tc>
                <a:tc>
                  <a:txBody>
                    <a:bodyPr/>
                    <a:lstStyle/>
                    <a:p>
                      <a:pPr algn="just">
                        <a:lnSpc>
                          <a:spcPct val="113000"/>
                        </a:lnSpc>
                        <a:spcAft>
                          <a:spcPts val="1000"/>
                        </a:spcAft>
                      </a:pPr>
                      <a:r>
                        <a:rPr lang="it-IT" sz="1100">
                          <a:effectLst/>
                        </a:rPr>
                        <a:t>III° anno </a:t>
                      </a:r>
                      <a:r>
                        <a:rPr lang="it-IT" sz="1100">
                          <a:effectLst/>
                          <a:sym typeface="+mn-ea"/>
                        </a:rPr>
                        <a:t>(oppure meno, vedi CCNL)</a:t>
                      </a:r>
                      <a:r>
                        <a:rPr lang="it-IT" sz="1100">
                          <a:effectLst/>
                          <a:latin typeface="Calibri" panose="020F0502020204030204"/>
                          <a:ea typeface="Calibri" panose="020F0502020204030204"/>
                          <a:cs typeface="Times New Roman" panose="02020603050405020304"/>
                          <a:sym typeface="+mn-ea"/>
                        </a:rPr>
                        <a:t> </a:t>
                      </a:r>
                      <a:endParaRPr lang="it-IT" sz="1100">
                        <a:effectLst/>
                        <a:latin typeface="Calibri" panose="020F0502020204030204"/>
                        <a:ea typeface="Calibri" panose="020F0502020204030204"/>
                        <a:cs typeface="Times New Roman" panose="02020603050405020304"/>
                      </a:endParaRPr>
                    </a:p>
                  </a:txBody>
                  <a:tcPr marL="91413" marR="91413" marT="0" marB="0"/>
                </a:tc>
                <a:tc>
                  <a:txBody>
                    <a:bodyPr/>
                    <a:lstStyle/>
                    <a:p>
                      <a:pPr algn="just">
                        <a:lnSpc>
                          <a:spcPct val="113000"/>
                        </a:lnSpc>
                        <a:spcAft>
                          <a:spcPts val="1000"/>
                        </a:spcAft>
                      </a:pPr>
                      <a:r>
                        <a:rPr lang="it-IT" sz="1100">
                          <a:effectLst/>
                        </a:rPr>
                        <a:t>5,84%</a:t>
                      </a:r>
                      <a:endParaRPr lang="it-IT" sz="1100">
                        <a:effectLst/>
                        <a:latin typeface="Calibri" panose="020F0502020204030204"/>
                        <a:ea typeface="Calibri" panose="020F0502020204030204"/>
                        <a:cs typeface="Times New Roman" panose="02020603050405020304"/>
                      </a:endParaRPr>
                    </a:p>
                  </a:txBody>
                  <a:tcPr marL="91413" marR="91413" marT="0" marB="0"/>
                </a:tc>
                <a:tc>
                  <a:txBody>
                    <a:bodyPr/>
                    <a:lstStyle/>
                    <a:p>
                      <a:pPr algn="just">
                        <a:lnSpc>
                          <a:spcPct val="113000"/>
                        </a:lnSpc>
                        <a:spcAft>
                          <a:spcPts val="1000"/>
                        </a:spcAft>
                      </a:pPr>
                      <a:r>
                        <a:rPr lang="it-IT" sz="1100">
                          <a:effectLst/>
                        </a:rPr>
                        <a:t>11,61%</a:t>
                      </a:r>
                      <a:endParaRPr lang="it-IT" sz="1100">
                        <a:effectLst/>
                        <a:latin typeface="Calibri" panose="020F0502020204030204"/>
                        <a:ea typeface="Calibri" panose="020F0502020204030204"/>
                        <a:cs typeface="Times New Roman" panose="02020603050405020304"/>
                      </a:endParaRPr>
                    </a:p>
                  </a:txBody>
                  <a:tcPr marL="91413" marR="91413" marT="0" marB="0"/>
                </a:tc>
                <a:extLst>
                  <a:ext uri="{0D108BD9-81ED-4DB2-BD59-A6C34878D82A}">
                    <a16:rowId xmlns:a16="http://schemas.microsoft.com/office/drawing/2014/main" val="10003"/>
                  </a:ext>
                </a:extLst>
              </a:tr>
              <a:tr h="277532">
                <a:tc>
                  <a:txBody>
                    <a:bodyPr/>
                    <a:lstStyle/>
                    <a:p>
                      <a:pPr algn="just">
                        <a:lnSpc>
                          <a:spcPct val="113000"/>
                        </a:lnSpc>
                        <a:spcAft>
                          <a:spcPts val="1000"/>
                        </a:spcAft>
                      </a:pPr>
                      <a:r>
                        <a:rPr lang="it-IT" sz="1100" dirty="0">
                          <a:effectLst/>
                        </a:rPr>
                        <a:t>Prosecuzione apprendistato</a:t>
                      </a:r>
                      <a:endParaRPr lang="it-IT" sz="1100" dirty="0">
                        <a:effectLst/>
                        <a:latin typeface="Calibri" panose="020F0502020204030204"/>
                        <a:ea typeface="Calibri" panose="020F0502020204030204"/>
                        <a:cs typeface="Times New Roman" panose="02020603050405020304"/>
                      </a:endParaRPr>
                    </a:p>
                  </a:txBody>
                  <a:tcPr marL="91413" marR="91413" marT="0" marB="0"/>
                </a:tc>
                <a:tc>
                  <a:txBody>
                    <a:bodyPr/>
                    <a:lstStyle/>
                    <a:p>
                      <a:pPr algn="just">
                        <a:lnSpc>
                          <a:spcPct val="113000"/>
                        </a:lnSpc>
                        <a:spcAft>
                          <a:spcPts val="1000"/>
                        </a:spcAft>
                      </a:pPr>
                      <a:r>
                        <a:rPr lang="it-IT" sz="1100" dirty="0">
                          <a:effectLst/>
                        </a:rPr>
                        <a:t>Fino a 9 addetti</a:t>
                      </a:r>
                    </a:p>
                  </a:txBody>
                  <a:tcPr marL="91413" marR="91413" marT="0" marB="0"/>
                </a:tc>
                <a:tc>
                  <a:txBody>
                    <a:bodyPr/>
                    <a:lstStyle/>
                    <a:p>
                      <a:pPr algn="just">
                        <a:lnSpc>
                          <a:spcPct val="113000"/>
                        </a:lnSpc>
                        <a:spcAft>
                          <a:spcPts val="1000"/>
                        </a:spcAft>
                      </a:pPr>
                      <a:r>
                        <a:rPr lang="it-IT" sz="1100">
                          <a:effectLst/>
                        </a:rPr>
                        <a:t>1 anno</a:t>
                      </a:r>
                      <a:endParaRPr lang="it-IT" sz="1100">
                        <a:effectLst/>
                        <a:latin typeface="Calibri" panose="020F0502020204030204"/>
                        <a:ea typeface="Calibri" panose="020F0502020204030204"/>
                        <a:cs typeface="Times New Roman" panose="02020603050405020304"/>
                      </a:endParaRPr>
                    </a:p>
                  </a:txBody>
                  <a:tcPr marL="91413" marR="91413" marT="0" marB="0"/>
                </a:tc>
                <a:tc>
                  <a:txBody>
                    <a:bodyPr/>
                    <a:lstStyle/>
                    <a:p>
                      <a:pPr algn="just">
                        <a:lnSpc>
                          <a:spcPct val="113000"/>
                        </a:lnSpc>
                        <a:spcAft>
                          <a:spcPts val="1000"/>
                        </a:spcAft>
                      </a:pPr>
                      <a:r>
                        <a:rPr lang="it-IT" sz="1100">
                          <a:effectLst/>
                        </a:rPr>
                        <a:t>5,84%</a:t>
                      </a:r>
                      <a:endParaRPr lang="it-IT" sz="1100">
                        <a:effectLst/>
                        <a:latin typeface="Calibri" panose="020F0502020204030204"/>
                        <a:ea typeface="Calibri" panose="020F0502020204030204"/>
                        <a:cs typeface="Times New Roman" panose="02020603050405020304"/>
                      </a:endParaRPr>
                    </a:p>
                  </a:txBody>
                  <a:tcPr marL="91413" marR="91413" marT="0" marB="0"/>
                </a:tc>
                <a:tc>
                  <a:txBody>
                    <a:bodyPr/>
                    <a:lstStyle/>
                    <a:p>
                      <a:pPr algn="just">
                        <a:lnSpc>
                          <a:spcPct val="113000"/>
                        </a:lnSpc>
                        <a:spcAft>
                          <a:spcPts val="1000"/>
                        </a:spcAft>
                      </a:pPr>
                      <a:r>
                        <a:rPr lang="it-IT" sz="1100" dirty="0">
                          <a:effectLst/>
                        </a:rPr>
                        <a:t>11,61%</a:t>
                      </a:r>
                      <a:endParaRPr lang="it-IT" sz="1100" dirty="0">
                        <a:effectLst/>
                        <a:latin typeface="Calibri" panose="020F0502020204030204"/>
                        <a:ea typeface="Calibri" panose="020F0502020204030204"/>
                        <a:cs typeface="Times New Roman" panose="02020603050405020304"/>
                      </a:endParaRPr>
                    </a:p>
                  </a:txBody>
                  <a:tcPr marL="91413" marR="91413" marT="0" marB="0"/>
                </a:tc>
                <a:extLst>
                  <a:ext uri="{0D108BD9-81ED-4DB2-BD59-A6C34878D82A}">
                    <a16:rowId xmlns:a16="http://schemas.microsoft.com/office/drawing/2014/main" val="10004"/>
                  </a:ext>
                </a:extLst>
              </a:tr>
              <a:tr h="461071">
                <a:tc>
                  <a:txBody>
                    <a:bodyPr/>
                    <a:lstStyle/>
                    <a:p>
                      <a:pPr algn="just">
                        <a:lnSpc>
                          <a:spcPct val="113000"/>
                        </a:lnSpc>
                        <a:spcAft>
                          <a:spcPts val="1000"/>
                        </a:spcAft>
                        <a:buNone/>
                      </a:pPr>
                      <a:r>
                        <a:rPr lang="it-IT" sz="1100" dirty="0">
                          <a:effectLst/>
                          <a:sym typeface="+mn-ea"/>
                        </a:rPr>
                        <a:t>Apprendistato</a:t>
                      </a:r>
                    </a:p>
                  </a:txBody>
                  <a:tcPr marL="91413" marR="91413" marT="0" marB="0"/>
                </a:tc>
                <a:tc>
                  <a:txBody>
                    <a:bodyPr/>
                    <a:lstStyle/>
                    <a:p>
                      <a:pPr algn="just">
                        <a:lnSpc>
                          <a:spcPct val="113000"/>
                        </a:lnSpc>
                        <a:spcAft>
                          <a:spcPts val="1000"/>
                        </a:spcAft>
                      </a:pPr>
                      <a:r>
                        <a:rPr lang="it-IT" sz="1100" dirty="0">
                          <a:effectLst/>
                        </a:rPr>
                        <a:t>Oltre i 9 addetti</a:t>
                      </a:r>
                      <a:endParaRPr lang="it-IT" sz="1100" dirty="0">
                        <a:effectLst/>
                        <a:latin typeface="Calibri" panose="020F0502020204030204"/>
                        <a:ea typeface="Calibri" panose="020F0502020204030204"/>
                        <a:cs typeface="Times New Roman" panose="02020603050405020304"/>
                      </a:endParaRPr>
                    </a:p>
                  </a:txBody>
                  <a:tcPr marL="91413" marR="91413" marT="0" marB="0"/>
                </a:tc>
                <a:tc>
                  <a:txBody>
                    <a:bodyPr/>
                    <a:lstStyle/>
                    <a:p>
                      <a:pPr algn="just">
                        <a:lnSpc>
                          <a:spcPct val="113000"/>
                        </a:lnSpc>
                        <a:spcAft>
                          <a:spcPts val="1000"/>
                        </a:spcAft>
                      </a:pPr>
                      <a:r>
                        <a:rPr lang="it-IT" sz="1100" dirty="0">
                          <a:effectLst/>
                        </a:rPr>
                        <a:t>3 anni (oppure meno, vedi CCNL)</a:t>
                      </a:r>
                    </a:p>
                  </a:txBody>
                  <a:tcPr marL="91413" marR="91413" marT="0" marB="0"/>
                </a:tc>
                <a:tc>
                  <a:txBody>
                    <a:bodyPr/>
                    <a:lstStyle/>
                    <a:p>
                      <a:pPr algn="just">
                        <a:lnSpc>
                          <a:spcPct val="113000"/>
                        </a:lnSpc>
                        <a:spcAft>
                          <a:spcPts val="1000"/>
                        </a:spcAft>
                      </a:pPr>
                      <a:r>
                        <a:rPr lang="it-IT" sz="1100">
                          <a:effectLst/>
                        </a:rPr>
                        <a:t>5,84%</a:t>
                      </a:r>
                      <a:endParaRPr lang="it-IT" sz="1100">
                        <a:effectLst/>
                        <a:latin typeface="Calibri" panose="020F0502020204030204"/>
                        <a:ea typeface="Calibri" panose="020F0502020204030204"/>
                        <a:cs typeface="Times New Roman" panose="02020603050405020304"/>
                      </a:endParaRPr>
                    </a:p>
                  </a:txBody>
                  <a:tcPr marL="91413" marR="91413" marT="0" marB="0"/>
                </a:tc>
                <a:tc>
                  <a:txBody>
                    <a:bodyPr/>
                    <a:lstStyle/>
                    <a:p>
                      <a:pPr algn="just">
                        <a:lnSpc>
                          <a:spcPct val="113000"/>
                        </a:lnSpc>
                        <a:spcAft>
                          <a:spcPts val="1000"/>
                        </a:spcAft>
                      </a:pPr>
                      <a:r>
                        <a:rPr lang="it-IT" sz="1100" dirty="0">
                          <a:effectLst/>
                        </a:rPr>
                        <a:t>11,61%</a:t>
                      </a:r>
                      <a:endParaRPr lang="it-IT" sz="1100" dirty="0">
                        <a:effectLst/>
                        <a:latin typeface="Calibri" panose="020F0502020204030204"/>
                        <a:ea typeface="Calibri" panose="020F0502020204030204"/>
                        <a:cs typeface="Times New Roman" panose="02020603050405020304"/>
                      </a:endParaRPr>
                    </a:p>
                  </a:txBody>
                  <a:tcPr marL="91413" marR="91413" marT="0" marB="0"/>
                </a:tc>
                <a:extLst>
                  <a:ext uri="{0D108BD9-81ED-4DB2-BD59-A6C34878D82A}">
                    <a16:rowId xmlns:a16="http://schemas.microsoft.com/office/drawing/2014/main" val="10005"/>
                  </a:ext>
                </a:extLst>
              </a:tr>
              <a:tr h="465516">
                <a:tc>
                  <a:txBody>
                    <a:bodyPr/>
                    <a:lstStyle/>
                    <a:p>
                      <a:pPr algn="just">
                        <a:lnSpc>
                          <a:spcPct val="113000"/>
                        </a:lnSpc>
                        <a:spcAft>
                          <a:spcPts val="1000"/>
                        </a:spcAft>
                      </a:pPr>
                      <a:r>
                        <a:rPr lang="it-IT" sz="1100" dirty="0">
                          <a:effectLst/>
                        </a:rPr>
                        <a:t>Prosecuzione apprendistato</a:t>
                      </a:r>
                    </a:p>
                  </a:txBody>
                  <a:tcPr marL="91413" marR="91413" marT="0" marB="0"/>
                </a:tc>
                <a:tc>
                  <a:txBody>
                    <a:bodyPr/>
                    <a:lstStyle/>
                    <a:p>
                      <a:pPr algn="just">
                        <a:lnSpc>
                          <a:spcPct val="113000"/>
                        </a:lnSpc>
                        <a:spcAft>
                          <a:spcPts val="1000"/>
                        </a:spcAft>
                      </a:pPr>
                      <a:r>
                        <a:rPr lang="it-IT" sz="1100" dirty="0">
                          <a:effectLst/>
                        </a:rPr>
                        <a:t>Oltre i 9 addetti</a:t>
                      </a:r>
                    </a:p>
                  </a:txBody>
                  <a:tcPr marL="91413" marR="91413" marT="0" marB="0"/>
                </a:tc>
                <a:tc>
                  <a:txBody>
                    <a:bodyPr/>
                    <a:lstStyle/>
                    <a:p>
                      <a:pPr algn="just">
                        <a:lnSpc>
                          <a:spcPct val="113000"/>
                        </a:lnSpc>
                        <a:spcAft>
                          <a:spcPts val="1000"/>
                        </a:spcAft>
                      </a:pPr>
                      <a:r>
                        <a:rPr lang="it-IT" sz="1100" dirty="0">
                          <a:effectLst/>
                        </a:rPr>
                        <a:t>II° anno</a:t>
                      </a:r>
                      <a:endParaRPr lang="it-IT" sz="1100" dirty="0">
                        <a:effectLst/>
                        <a:latin typeface="Calibri" panose="020F0502020204030204"/>
                        <a:ea typeface="Calibri" panose="020F0502020204030204"/>
                        <a:cs typeface="Times New Roman" panose="02020603050405020304"/>
                      </a:endParaRPr>
                    </a:p>
                  </a:txBody>
                  <a:tcPr marL="91413" marR="91413" marT="0" marB="0"/>
                </a:tc>
                <a:tc>
                  <a:txBody>
                    <a:bodyPr/>
                    <a:lstStyle/>
                    <a:p>
                      <a:pPr algn="just">
                        <a:lnSpc>
                          <a:spcPct val="113000"/>
                        </a:lnSpc>
                        <a:spcAft>
                          <a:spcPts val="1000"/>
                        </a:spcAft>
                      </a:pPr>
                      <a:r>
                        <a:rPr lang="it-IT" sz="1100">
                          <a:effectLst/>
                        </a:rPr>
                        <a:t>5,84%</a:t>
                      </a:r>
                      <a:endParaRPr lang="it-IT" sz="1100">
                        <a:effectLst/>
                        <a:latin typeface="Calibri" panose="020F0502020204030204"/>
                        <a:ea typeface="Calibri" panose="020F0502020204030204"/>
                        <a:cs typeface="Times New Roman" panose="02020603050405020304"/>
                      </a:endParaRPr>
                    </a:p>
                  </a:txBody>
                  <a:tcPr marL="91413" marR="91413" marT="0" marB="0"/>
                </a:tc>
                <a:tc>
                  <a:txBody>
                    <a:bodyPr/>
                    <a:lstStyle/>
                    <a:p>
                      <a:pPr algn="just">
                        <a:lnSpc>
                          <a:spcPct val="113000"/>
                        </a:lnSpc>
                        <a:spcAft>
                          <a:spcPts val="1000"/>
                        </a:spcAft>
                      </a:pPr>
                      <a:r>
                        <a:rPr lang="it-IT" sz="1100">
                          <a:effectLst/>
                        </a:rPr>
                        <a:t>11,61</a:t>
                      </a:r>
                      <a:r>
                        <a:rPr lang="it-IT" sz="1100" dirty="0">
                          <a:effectLst/>
                        </a:rPr>
                        <a:t>%</a:t>
                      </a:r>
                      <a:endParaRPr lang="it-IT" sz="1100" dirty="0">
                        <a:effectLst/>
                        <a:latin typeface="Calibri" panose="020F0502020204030204"/>
                        <a:ea typeface="Calibri" panose="020F0502020204030204"/>
                        <a:cs typeface="Times New Roman" panose="02020603050405020304"/>
                      </a:endParaRPr>
                    </a:p>
                  </a:txBody>
                  <a:tcPr marL="91413" marR="91413" marT="0" marB="0"/>
                </a:tc>
                <a:extLst>
                  <a:ext uri="{0D108BD9-81ED-4DB2-BD59-A6C34878D82A}">
                    <a16:rowId xmlns:a16="http://schemas.microsoft.com/office/drawing/2014/main" val="10006"/>
                  </a:ext>
                </a:extLst>
              </a:tr>
              <a:tr h="452815">
                <a:tc>
                  <a:txBody>
                    <a:bodyPr/>
                    <a:lstStyle/>
                    <a:p>
                      <a:pPr algn="just">
                        <a:lnSpc>
                          <a:spcPct val="113000"/>
                        </a:lnSpc>
                        <a:spcAft>
                          <a:spcPts val="1000"/>
                        </a:spcAft>
                        <a:buNone/>
                      </a:pPr>
                      <a:r>
                        <a:rPr lang="it-IT" sz="1100" dirty="0">
                          <a:effectLst/>
                          <a:sym typeface="+mn-ea"/>
                        </a:rPr>
                        <a:t>Lavoratori beneficiari di prestazione: di disoccupazione  (*); di mobilità (assunti dal 01/01/2017) ; CIGS (dal 2022)</a:t>
                      </a:r>
                      <a:endParaRPr lang="it-IT" sz="1100" dirty="0">
                        <a:effectLst/>
                        <a:latin typeface="Calibri" panose="020F0502020204030204"/>
                        <a:ea typeface="Calibri" panose="020F0502020204030204"/>
                        <a:cs typeface="Times New Roman" panose="02020603050405020304"/>
                      </a:endParaRPr>
                    </a:p>
                  </a:txBody>
                  <a:tcPr marL="91413" marR="91413" marT="0" marB="0"/>
                </a:tc>
                <a:tc>
                  <a:txBody>
                    <a:bodyPr/>
                    <a:lstStyle/>
                    <a:p>
                      <a:pPr algn="just">
                        <a:lnSpc>
                          <a:spcPct val="113000"/>
                        </a:lnSpc>
                        <a:spcAft>
                          <a:spcPts val="1000"/>
                        </a:spcAft>
                      </a:pPr>
                      <a:r>
                        <a:rPr lang="it-IT" sz="1100" dirty="0">
                          <a:effectLst/>
                        </a:rPr>
                        <a:t>Fino a 9 addetti</a:t>
                      </a:r>
                      <a:endParaRPr lang="it-IT" sz="1100" dirty="0">
                        <a:effectLst/>
                        <a:latin typeface="Calibri" panose="020F0502020204030204"/>
                        <a:ea typeface="Calibri" panose="020F0502020204030204"/>
                        <a:cs typeface="Times New Roman" panose="02020603050405020304"/>
                      </a:endParaRPr>
                    </a:p>
                  </a:txBody>
                  <a:tcPr marL="91413" marR="91413" marT="0" marB="0"/>
                </a:tc>
                <a:tc>
                  <a:txBody>
                    <a:bodyPr/>
                    <a:lstStyle/>
                    <a:p>
                      <a:pPr algn="just">
                        <a:lnSpc>
                          <a:spcPct val="113000"/>
                        </a:lnSpc>
                        <a:spcAft>
                          <a:spcPts val="1000"/>
                        </a:spcAft>
                      </a:pPr>
                      <a:r>
                        <a:rPr lang="it-IT" sz="1100" dirty="0">
                          <a:effectLst/>
                        </a:rPr>
                        <a:t>I° anno</a:t>
                      </a:r>
                      <a:endParaRPr lang="it-IT" sz="1100" dirty="0">
                        <a:effectLst/>
                        <a:latin typeface="Calibri" panose="020F0502020204030204"/>
                        <a:ea typeface="Calibri" panose="020F0502020204030204"/>
                        <a:cs typeface="Times New Roman" panose="02020603050405020304"/>
                      </a:endParaRPr>
                    </a:p>
                  </a:txBody>
                  <a:tcPr marL="91413" marR="91413" marT="0" marB="0"/>
                </a:tc>
                <a:tc>
                  <a:txBody>
                    <a:bodyPr/>
                    <a:lstStyle/>
                    <a:p>
                      <a:pPr algn="just">
                        <a:lnSpc>
                          <a:spcPct val="113000"/>
                        </a:lnSpc>
                        <a:spcAft>
                          <a:spcPts val="1000"/>
                        </a:spcAft>
                      </a:pPr>
                      <a:r>
                        <a:rPr lang="it-IT" sz="1100">
                          <a:effectLst/>
                        </a:rPr>
                        <a:t>5,84%</a:t>
                      </a:r>
                      <a:endParaRPr lang="it-IT" sz="1100">
                        <a:effectLst/>
                        <a:latin typeface="Calibri" panose="020F0502020204030204"/>
                        <a:ea typeface="Calibri" panose="020F0502020204030204"/>
                        <a:cs typeface="Times New Roman" panose="02020603050405020304"/>
                      </a:endParaRPr>
                    </a:p>
                  </a:txBody>
                  <a:tcPr marL="91413" marR="91413" marT="0" marB="0"/>
                </a:tc>
                <a:tc>
                  <a:txBody>
                    <a:bodyPr/>
                    <a:lstStyle/>
                    <a:p>
                      <a:pPr algn="just">
                        <a:lnSpc>
                          <a:spcPct val="113000"/>
                        </a:lnSpc>
                        <a:spcAft>
                          <a:spcPts val="1000"/>
                        </a:spcAft>
                      </a:pPr>
                      <a:r>
                        <a:rPr lang="it-IT" sz="1100" dirty="0">
                          <a:effectLst/>
                        </a:rPr>
                        <a:t>3,11%</a:t>
                      </a:r>
                      <a:endParaRPr lang="it-IT" sz="1100" dirty="0">
                        <a:effectLst/>
                        <a:latin typeface="Calibri" panose="020F0502020204030204"/>
                        <a:ea typeface="Calibri" panose="020F0502020204030204"/>
                        <a:cs typeface="Times New Roman" panose="02020603050405020304"/>
                      </a:endParaRPr>
                    </a:p>
                  </a:txBody>
                  <a:tcPr marL="91413" marR="91413" marT="0" marB="0"/>
                </a:tc>
                <a:extLst>
                  <a:ext uri="{0D108BD9-81ED-4DB2-BD59-A6C34878D82A}">
                    <a16:rowId xmlns:a16="http://schemas.microsoft.com/office/drawing/2014/main" val="10007"/>
                  </a:ext>
                </a:extLst>
              </a:tr>
              <a:tr h="567765">
                <a:tc>
                  <a:txBody>
                    <a:bodyPr/>
                    <a:lstStyle/>
                    <a:p>
                      <a:pPr algn="just">
                        <a:lnSpc>
                          <a:spcPct val="113000"/>
                        </a:lnSpc>
                        <a:spcAft>
                          <a:spcPts val="1000"/>
                        </a:spcAft>
                      </a:pPr>
                      <a:r>
                        <a:rPr lang="it-IT" sz="1100" dirty="0">
                          <a:effectLst/>
                        </a:rPr>
                        <a:t>Lavoratori beneficiari di prestazione di disoccupazione </a:t>
                      </a:r>
                      <a:r>
                        <a:rPr lang="it-IT" sz="1100" baseline="0" dirty="0">
                          <a:effectLst/>
                        </a:rPr>
                        <a:t> </a:t>
                      </a:r>
                      <a:r>
                        <a:rPr lang="it-IT" sz="1100" dirty="0">
                          <a:effectLst/>
                        </a:rPr>
                        <a:t>(*)</a:t>
                      </a:r>
                      <a:r>
                        <a:rPr lang="it-IT" sz="1100" dirty="0">
                          <a:effectLst/>
                          <a:sym typeface="+mn-ea"/>
                        </a:rPr>
                        <a:t>; di mobilità (assunti dal 01/01/2017)  - CIGS (dal 2022) </a:t>
                      </a:r>
                      <a:endParaRPr lang="it-IT" sz="1100" dirty="0">
                        <a:effectLst/>
                        <a:latin typeface="Calibri" panose="020F0502020204030204"/>
                        <a:ea typeface="Calibri" panose="020F0502020204030204"/>
                        <a:cs typeface="Times New Roman" panose="02020603050405020304"/>
                      </a:endParaRPr>
                    </a:p>
                  </a:txBody>
                  <a:tcPr marL="91413" marR="91413" marT="0" marB="0"/>
                </a:tc>
                <a:tc>
                  <a:txBody>
                    <a:bodyPr/>
                    <a:lstStyle/>
                    <a:p>
                      <a:pPr algn="just">
                        <a:lnSpc>
                          <a:spcPct val="113000"/>
                        </a:lnSpc>
                        <a:spcAft>
                          <a:spcPts val="1000"/>
                        </a:spcAft>
                      </a:pPr>
                      <a:r>
                        <a:rPr lang="it-IT" sz="1100">
                          <a:effectLst/>
                        </a:rPr>
                        <a:t>Fino a 9 addetti</a:t>
                      </a:r>
                      <a:endParaRPr lang="it-IT" sz="1100">
                        <a:effectLst/>
                        <a:latin typeface="Calibri" panose="020F0502020204030204"/>
                        <a:ea typeface="Calibri" panose="020F0502020204030204"/>
                        <a:cs typeface="Times New Roman" panose="02020603050405020304"/>
                      </a:endParaRPr>
                    </a:p>
                  </a:txBody>
                  <a:tcPr marL="91413" marR="91413" marT="0" marB="0"/>
                </a:tc>
                <a:tc>
                  <a:txBody>
                    <a:bodyPr/>
                    <a:lstStyle/>
                    <a:p>
                      <a:pPr algn="just">
                        <a:lnSpc>
                          <a:spcPct val="113000"/>
                        </a:lnSpc>
                        <a:spcAft>
                          <a:spcPts val="1000"/>
                        </a:spcAft>
                      </a:pPr>
                      <a:r>
                        <a:rPr lang="it-IT" sz="1100" dirty="0">
                          <a:effectLst/>
                        </a:rPr>
                        <a:t>II° anno</a:t>
                      </a:r>
                      <a:endParaRPr lang="it-IT" sz="1100" dirty="0">
                        <a:effectLst/>
                        <a:latin typeface="Calibri" panose="020F0502020204030204"/>
                        <a:ea typeface="Calibri" panose="020F0502020204030204"/>
                        <a:cs typeface="Times New Roman" panose="02020603050405020304"/>
                      </a:endParaRPr>
                    </a:p>
                  </a:txBody>
                  <a:tcPr marL="91413" marR="91413" marT="0" marB="0"/>
                </a:tc>
                <a:tc>
                  <a:txBody>
                    <a:bodyPr/>
                    <a:lstStyle/>
                    <a:p>
                      <a:pPr algn="just">
                        <a:lnSpc>
                          <a:spcPct val="113000"/>
                        </a:lnSpc>
                        <a:spcAft>
                          <a:spcPts val="1000"/>
                        </a:spcAft>
                      </a:pPr>
                      <a:r>
                        <a:rPr lang="it-IT" sz="1100">
                          <a:effectLst/>
                        </a:rPr>
                        <a:t>5,84%</a:t>
                      </a:r>
                      <a:endParaRPr lang="it-IT" sz="1100">
                        <a:effectLst/>
                        <a:latin typeface="Calibri" panose="020F0502020204030204"/>
                        <a:ea typeface="Calibri" panose="020F0502020204030204"/>
                        <a:cs typeface="Times New Roman" panose="02020603050405020304"/>
                      </a:endParaRPr>
                    </a:p>
                  </a:txBody>
                  <a:tcPr marL="91413" marR="91413" marT="0" marB="0"/>
                </a:tc>
                <a:tc>
                  <a:txBody>
                    <a:bodyPr/>
                    <a:lstStyle/>
                    <a:p>
                      <a:pPr algn="just">
                        <a:lnSpc>
                          <a:spcPct val="113000"/>
                        </a:lnSpc>
                        <a:spcAft>
                          <a:spcPts val="1000"/>
                        </a:spcAft>
                      </a:pPr>
                      <a:r>
                        <a:rPr lang="it-IT" sz="1100">
                          <a:effectLst/>
                        </a:rPr>
                        <a:t>4,61%</a:t>
                      </a:r>
                      <a:endParaRPr lang="it-IT" sz="1100">
                        <a:effectLst/>
                        <a:latin typeface="Calibri" panose="020F0502020204030204"/>
                        <a:ea typeface="Calibri" panose="020F0502020204030204"/>
                        <a:cs typeface="Times New Roman" panose="02020603050405020304"/>
                      </a:endParaRPr>
                    </a:p>
                  </a:txBody>
                  <a:tcPr marL="91413" marR="91413" marT="0" marB="0"/>
                </a:tc>
                <a:extLst>
                  <a:ext uri="{0D108BD9-81ED-4DB2-BD59-A6C34878D82A}">
                    <a16:rowId xmlns:a16="http://schemas.microsoft.com/office/drawing/2014/main" val="10008"/>
                  </a:ext>
                </a:extLst>
              </a:tr>
              <a:tr h="485204">
                <a:tc>
                  <a:txBody>
                    <a:bodyPr/>
                    <a:lstStyle/>
                    <a:p>
                      <a:pPr algn="just">
                        <a:lnSpc>
                          <a:spcPct val="113000"/>
                        </a:lnSpc>
                        <a:spcAft>
                          <a:spcPts val="1000"/>
                        </a:spcAft>
                      </a:pPr>
                      <a:r>
                        <a:rPr lang="it-IT" sz="1100" dirty="0">
                          <a:effectLst/>
                        </a:rPr>
                        <a:t>Lavoratori beneficiari di prestazione di disoccupazione </a:t>
                      </a:r>
                      <a:r>
                        <a:rPr lang="it-IT" sz="1100" baseline="0" dirty="0">
                          <a:effectLst/>
                        </a:rPr>
                        <a:t> </a:t>
                      </a:r>
                      <a:r>
                        <a:rPr lang="it-IT" sz="1100" dirty="0">
                          <a:effectLst/>
                        </a:rPr>
                        <a:t>(*)</a:t>
                      </a:r>
                      <a:r>
                        <a:rPr lang="it-IT" sz="1100" dirty="0">
                          <a:effectLst/>
                          <a:sym typeface="+mn-ea"/>
                        </a:rPr>
                        <a:t>; di mobilità (assunti dal 01/01/2017) - CIGS (dal 2022)</a:t>
                      </a:r>
                      <a:endParaRPr lang="it-IT" sz="1100" dirty="0">
                        <a:effectLst/>
                        <a:latin typeface="Calibri" panose="020F0502020204030204"/>
                        <a:ea typeface="Calibri" panose="020F0502020204030204"/>
                        <a:cs typeface="Times New Roman" panose="02020603050405020304"/>
                      </a:endParaRPr>
                    </a:p>
                  </a:txBody>
                  <a:tcPr marL="91413" marR="91413" marT="0" marB="0"/>
                </a:tc>
                <a:tc>
                  <a:txBody>
                    <a:bodyPr/>
                    <a:lstStyle/>
                    <a:p>
                      <a:pPr algn="just">
                        <a:lnSpc>
                          <a:spcPct val="113000"/>
                        </a:lnSpc>
                        <a:spcAft>
                          <a:spcPts val="1000"/>
                        </a:spcAft>
                      </a:pPr>
                      <a:r>
                        <a:rPr lang="it-IT" sz="1100">
                          <a:effectLst/>
                        </a:rPr>
                        <a:t>Fino a 9 addetti</a:t>
                      </a:r>
                      <a:endParaRPr lang="it-IT" sz="1100">
                        <a:effectLst/>
                        <a:latin typeface="Calibri" panose="020F0502020204030204"/>
                        <a:ea typeface="Calibri" panose="020F0502020204030204"/>
                        <a:cs typeface="Times New Roman" panose="02020603050405020304"/>
                      </a:endParaRPr>
                    </a:p>
                  </a:txBody>
                  <a:tcPr marL="91413" marR="91413" marT="0" marB="0"/>
                </a:tc>
                <a:tc>
                  <a:txBody>
                    <a:bodyPr/>
                    <a:lstStyle/>
                    <a:p>
                      <a:pPr algn="just">
                        <a:lnSpc>
                          <a:spcPct val="113000"/>
                        </a:lnSpc>
                        <a:spcAft>
                          <a:spcPts val="1000"/>
                        </a:spcAft>
                      </a:pPr>
                      <a:r>
                        <a:rPr lang="it-IT" sz="1100">
                          <a:effectLst/>
                        </a:rPr>
                        <a:t>III° anno</a:t>
                      </a:r>
                      <a:endParaRPr lang="it-IT" sz="1100">
                        <a:effectLst/>
                        <a:latin typeface="Calibri" panose="020F0502020204030204"/>
                        <a:ea typeface="Calibri" panose="020F0502020204030204"/>
                        <a:cs typeface="Times New Roman" panose="02020603050405020304"/>
                      </a:endParaRPr>
                    </a:p>
                  </a:txBody>
                  <a:tcPr marL="91413" marR="91413" marT="0" marB="0"/>
                </a:tc>
                <a:tc>
                  <a:txBody>
                    <a:bodyPr/>
                    <a:lstStyle/>
                    <a:p>
                      <a:pPr algn="just">
                        <a:lnSpc>
                          <a:spcPct val="113000"/>
                        </a:lnSpc>
                        <a:spcAft>
                          <a:spcPts val="1000"/>
                        </a:spcAft>
                      </a:pPr>
                      <a:r>
                        <a:rPr lang="it-IT" sz="1100">
                          <a:effectLst/>
                        </a:rPr>
                        <a:t>5,84%</a:t>
                      </a:r>
                      <a:endParaRPr lang="it-IT" sz="1100">
                        <a:effectLst/>
                        <a:latin typeface="Calibri" panose="020F0502020204030204"/>
                        <a:ea typeface="Calibri" panose="020F0502020204030204"/>
                        <a:cs typeface="Times New Roman" panose="02020603050405020304"/>
                      </a:endParaRPr>
                    </a:p>
                  </a:txBody>
                  <a:tcPr marL="91413" marR="91413" marT="0" marB="0"/>
                </a:tc>
                <a:tc>
                  <a:txBody>
                    <a:bodyPr/>
                    <a:lstStyle/>
                    <a:p>
                      <a:pPr algn="just">
                        <a:lnSpc>
                          <a:spcPct val="113000"/>
                        </a:lnSpc>
                        <a:spcAft>
                          <a:spcPts val="1000"/>
                        </a:spcAft>
                      </a:pPr>
                      <a:r>
                        <a:rPr lang="it-IT" sz="1100">
                          <a:effectLst/>
                        </a:rPr>
                        <a:t>11,61%</a:t>
                      </a:r>
                      <a:endParaRPr lang="it-IT" sz="1100">
                        <a:effectLst/>
                        <a:latin typeface="Calibri" panose="020F0502020204030204"/>
                        <a:ea typeface="Calibri" panose="020F0502020204030204"/>
                        <a:cs typeface="Times New Roman" panose="02020603050405020304"/>
                      </a:endParaRPr>
                    </a:p>
                  </a:txBody>
                  <a:tcPr marL="91413" marR="91413" marT="0" marB="0"/>
                </a:tc>
                <a:extLst>
                  <a:ext uri="{0D108BD9-81ED-4DB2-BD59-A6C34878D82A}">
                    <a16:rowId xmlns:a16="http://schemas.microsoft.com/office/drawing/2014/main" val="10009"/>
                  </a:ext>
                </a:extLst>
              </a:tr>
              <a:tr h="489649">
                <a:tc>
                  <a:txBody>
                    <a:bodyPr/>
                    <a:lstStyle/>
                    <a:p>
                      <a:pPr algn="just">
                        <a:lnSpc>
                          <a:spcPct val="113000"/>
                        </a:lnSpc>
                        <a:spcAft>
                          <a:spcPts val="1000"/>
                        </a:spcAft>
                      </a:pPr>
                      <a:r>
                        <a:rPr lang="it-IT" sz="1100" dirty="0">
                          <a:effectLst/>
                        </a:rPr>
                        <a:t>Lavoratori beneficiari di prestazione di disoccupazione </a:t>
                      </a:r>
                      <a:r>
                        <a:rPr lang="it-IT" sz="1100" baseline="0" dirty="0">
                          <a:effectLst/>
                        </a:rPr>
                        <a:t> </a:t>
                      </a:r>
                      <a:r>
                        <a:rPr lang="it-IT" sz="1100" dirty="0">
                          <a:effectLst/>
                        </a:rPr>
                        <a:t>(*)</a:t>
                      </a:r>
                      <a:r>
                        <a:rPr lang="it-IT" sz="1100" dirty="0">
                          <a:effectLst/>
                          <a:sym typeface="+mn-ea"/>
                        </a:rPr>
                        <a:t>; di mobilità (assunti dal 01/01/2017</a:t>
                      </a:r>
                      <a:r>
                        <a:rPr lang="it-IT" sz="1100">
                          <a:effectLst/>
                          <a:sym typeface="+mn-ea"/>
                        </a:rPr>
                        <a:t>)  - CIGS (dal 2022)</a:t>
                      </a:r>
                      <a:endParaRPr lang="it-IT" sz="1100" dirty="0">
                        <a:effectLst/>
                        <a:latin typeface="Calibri" panose="020F0502020204030204"/>
                        <a:ea typeface="Calibri" panose="020F0502020204030204"/>
                        <a:cs typeface="Times New Roman" panose="02020603050405020304"/>
                      </a:endParaRPr>
                    </a:p>
                  </a:txBody>
                  <a:tcPr marL="91413" marR="91413" marT="0" marB="0"/>
                </a:tc>
                <a:tc>
                  <a:txBody>
                    <a:bodyPr/>
                    <a:lstStyle/>
                    <a:p>
                      <a:pPr algn="just">
                        <a:lnSpc>
                          <a:spcPct val="113000"/>
                        </a:lnSpc>
                        <a:spcAft>
                          <a:spcPts val="1000"/>
                        </a:spcAft>
                      </a:pPr>
                      <a:r>
                        <a:rPr lang="it-IT" sz="1100">
                          <a:effectLst/>
                        </a:rPr>
                        <a:t>Oltre 9 addetti</a:t>
                      </a:r>
                      <a:endParaRPr lang="it-IT" sz="1100">
                        <a:effectLst/>
                        <a:latin typeface="Calibri" panose="020F0502020204030204"/>
                        <a:ea typeface="Calibri" panose="020F0502020204030204"/>
                        <a:cs typeface="Times New Roman" panose="02020603050405020304"/>
                      </a:endParaRPr>
                    </a:p>
                  </a:txBody>
                  <a:tcPr marL="91413" marR="91413" marT="0" marB="0"/>
                </a:tc>
                <a:tc>
                  <a:txBody>
                    <a:bodyPr/>
                    <a:lstStyle/>
                    <a:p>
                      <a:pPr algn="just">
                        <a:lnSpc>
                          <a:spcPct val="113000"/>
                        </a:lnSpc>
                        <a:spcAft>
                          <a:spcPts val="1000"/>
                        </a:spcAft>
                      </a:pPr>
                      <a:r>
                        <a:rPr lang="it-IT" sz="1100" dirty="0">
                          <a:effectLst/>
                        </a:rPr>
                        <a:t>3 anni (oppure meno, vedi CCNL)</a:t>
                      </a:r>
                      <a:endParaRPr lang="it-IT" sz="1100" dirty="0">
                        <a:effectLst/>
                        <a:latin typeface="Calibri" panose="020F0502020204030204"/>
                        <a:ea typeface="Calibri" panose="020F0502020204030204"/>
                        <a:cs typeface="Times New Roman" panose="02020603050405020304"/>
                      </a:endParaRPr>
                    </a:p>
                  </a:txBody>
                  <a:tcPr marL="91413" marR="91413" marT="0" marB="0"/>
                </a:tc>
                <a:tc>
                  <a:txBody>
                    <a:bodyPr/>
                    <a:lstStyle/>
                    <a:p>
                      <a:pPr algn="just">
                        <a:lnSpc>
                          <a:spcPct val="113000"/>
                        </a:lnSpc>
                        <a:spcAft>
                          <a:spcPts val="1000"/>
                        </a:spcAft>
                      </a:pPr>
                      <a:r>
                        <a:rPr lang="it-IT" sz="1100">
                          <a:effectLst/>
                        </a:rPr>
                        <a:t>5,84%</a:t>
                      </a:r>
                      <a:endParaRPr lang="it-IT" sz="1100">
                        <a:effectLst/>
                        <a:latin typeface="Calibri" panose="020F0502020204030204"/>
                        <a:ea typeface="Calibri" panose="020F0502020204030204"/>
                        <a:cs typeface="Times New Roman" panose="02020603050405020304"/>
                      </a:endParaRPr>
                    </a:p>
                  </a:txBody>
                  <a:tcPr marL="91413" marR="91413" marT="0" marB="0"/>
                </a:tc>
                <a:tc>
                  <a:txBody>
                    <a:bodyPr/>
                    <a:lstStyle/>
                    <a:p>
                      <a:pPr algn="just">
                        <a:lnSpc>
                          <a:spcPct val="113000"/>
                        </a:lnSpc>
                        <a:spcAft>
                          <a:spcPts val="1000"/>
                        </a:spcAft>
                      </a:pPr>
                      <a:r>
                        <a:rPr lang="it-IT" sz="1100" dirty="0">
                          <a:effectLst/>
                        </a:rPr>
                        <a:t>11,61%</a:t>
                      </a:r>
                      <a:endParaRPr lang="it-IT" sz="1100" dirty="0">
                        <a:effectLst/>
                        <a:latin typeface="Calibri" panose="020F0502020204030204"/>
                        <a:ea typeface="Calibri" panose="020F0502020204030204"/>
                        <a:cs typeface="Times New Roman" panose="02020603050405020304"/>
                      </a:endParaRPr>
                    </a:p>
                  </a:txBody>
                  <a:tcPr marL="91413" marR="91413" marT="0" marB="0"/>
                </a:tc>
                <a:extLst>
                  <a:ext uri="{0D108BD9-81ED-4DB2-BD59-A6C34878D82A}">
                    <a16:rowId xmlns:a16="http://schemas.microsoft.com/office/drawing/2014/main" val="10010"/>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2"/>
          <p:cNvSpPr>
            <a:spLocks noGrp="1" noChangeArrowheads="1"/>
          </p:cNvSpPr>
          <p:nvPr>
            <p:ph type="title" idx="4294967295"/>
          </p:nvPr>
        </p:nvSpPr>
        <p:spPr>
          <a:xfrm>
            <a:off x="184150" y="274638"/>
            <a:ext cx="11820525" cy="1298575"/>
          </a:xfrm>
        </p:spPr>
        <p:txBody>
          <a:bodyPr rtlCol="0" anchor="b">
            <a:normAutofit/>
          </a:bodyPr>
          <a:lstStyle/>
          <a:p>
            <a:pPr fontAlgn="auto">
              <a:spcAft>
                <a:spcPts val="0"/>
              </a:spcAft>
              <a:defRPr/>
            </a:pPr>
            <a:r>
              <a:rPr lang="it-IT" sz="2000" b="1" dirty="0">
                <a:latin typeface="Perpetua" panose="02020502060401020303" pitchFamily="18" charset="0"/>
              </a:rPr>
              <a:t>Apprendistato professionalizzante senza limiti di età, di lavoratori beneficiari di </a:t>
            </a:r>
            <a:r>
              <a:rPr lang="it-IT" sz="2000" b="1" u="sng" dirty="0">
                <a:effectLst>
                  <a:outerShdw blurRad="38100" dist="38100" dir="2700000" algn="tl">
                    <a:srgbClr val="000000">
                      <a:alpha val="43137"/>
                    </a:srgbClr>
                  </a:outerShdw>
                </a:effectLst>
                <a:latin typeface="Perpetua" panose="02020502060401020303" pitchFamily="18" charset="0"/>
              </a:rPr>
              <a:t>indennità di mobilità</a:t>
            </a:r>
            <a:r>
              <a:rPr lang="it-IT" sz="2000" b="1" dirty="0">
                <a:latin typeface="Perpetua" panose="02020502060401020303" pitchFamily="18" charset="0"/>
              </a:rPr>
              <a:t> ovvero di un trattamento di disoccupazione (art. 47, comma 4, </a:t>
            </a:r>
            <a:r>
              <a:rPr lang="it-IT" sz="2000" b="1" dirty="0" err="1">
                <a:latin typeface="Perpetua" panose="02020502060401020303" pitchFamily="18" charset="0"/>
              </a:rPr>
              <a:t>D.Lgs.</a:t>
            </a:r>
            <a:r>
              <a:rPr lang="it-IT" sz="2000" b="1" dirty="0">
                <a:latin typeface="Perpetua" panose="02020502060401020303" pitchFamily="18" charset="0"/>
              </a:rPr>
              <a:t> n. 81/2015) – </a:t>
            </a:r>
            <a:br>
              <a:rPr lang="it-IT" sz="2000" b="1" dirty="0">
                <a:latin typeface="Perpetua" panose="02020502060401020303" pitchFamily="18" charset="0"/>
              </a:rPr>
            </a:br>
            <a:r>
              <a:rPr lang="it-IT" sz="1600" b="1" u="sng" dirty="0">
                <a:latin typeface="Verdana" panose="020B0604030504040204" pitchFamily="34" charset="0"/>
                <a:ea typeface="MS PGothic" panose="020B0600070205080204" charset="-128"/>
                <a:cs typeface="Arial" panose="020B0604020202020204" pitchFamily="34" charset="0"/>
              </a:rPr>
              <a:t>Sentenza Cassazione del 16 novembre 2017, n. 27226</a:t>
            </a:r>
          </a:p>
        </p:txBody>
      </p:sp>
      <p:sp>
        <p:nvSpPr>
          <p:cNvPr id="35843" name="Rectangle 3"/>
          <p:cNvSpPr>
            <a:spLocks noGrp="1" noChangeArrowheads="1"/>
          </p:cNvSpPr>
          <p:nvPr>
            <p:ph type="body" idx="4294967295"/>
          </p:nvPr>
        </p:nvSpPr>
        <p:spPr>
          <a:xfrm>
            <a:off x="158750" y="1573213"/>
            <a:ext cx="11664950" cy="5097462"/>
          </a:xfrm>
        </p:spPr>
        <p:txBody>
          <a:bodyPr/>
          <a:lstStyle/>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r>
              <a:rPr lang="it-IT" sz="1600" u="sng" dirty="0">
                <a:latin typeface="Verdana" pitchFamily="34" charset="0"/>
                <a:ea typeface="MS PGothic" pitchFamily="34" charset="-128"/>
                <a:cs typeface="Arial" pitchFamily="34" charset="0"/>
              </a:rPr>
              <a:t> </a:t>
            </a: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r>
              <a:rPr lang="it-IT" sz="1600" dirty="0">
                <a:latin typeface="Verdana" pitchFamily="34" charset="0"/>
                <a:ea typeface="MS PGothic" pitchFamily="34" charset="-128"/>
                <a:cs typeface="Arial" pitchFamily="34" charset="0"/>
              </a:rPr>
              <a:t> </a:t>
            </a:r>
          </a:p>
          <a:p>
            <a:pPr marL="0" indent="0" algn="just" defTabSz="914400">
              <a:lnSpc>
                <a:spcPct val="150000"/>
              </a:lnSpc>
              <a:spcBef>
                <a:spcPct val="0"/>
              </a:spcBef>
              <a:buClr>
                <a:srgbClr val="F2F2F2"/>
              </a:buClr>
              <a:buFont typeface="Arial" pitchFamily="34" charset="0"/>
              <a:buNone/>
            </a:pPr>
            <a:r>
              <a:rPr lang="it-IT" sz="1600" dirty="0">
                <a:latin typeface="Verdana" pitchFamily="34" charset="0"/>
                <a:ea typeface="MS PGothic" pitchFamily="34" charset="-128"/>
                <a:cs typeface="Arial" pitchFamily="34" charset="0"/>
              </a:rPr>
              <a:t>Gli sgravi contributivi vanno concessi anche in caso di assunzione di un dirigente in mobilità, in quanto la ratio sottesa alla legge n. 223/1991 è quello di favorire la ricollocazione professionale dei soggetti disoccupati. </a:t>
            </a:r>
          </a:p>
          <a:p>
            <a:pPr marL="0" indent="0" algn="just" defTabSz="914400">
              <a:lnSpc>
                <a:spcPct val="150000"/>
              </a:lnSpc>
              <a:spcBef>
                <a:spcPct val="0"/>
              </a:spcBef>
              <a:buClr>
                <a:srgbClr val="F2F2F2"/>
              </a:buClr>
              <a:buFont typeface="Arial" pitchFamily="34" charset="0"/>
              <a:buNone/>
            </a:pPr>
            <a:r>
              <a:rPr lang="it-IT" sz="1600" dirty="0">
                <a:latin typeface="Verdana" pitchFamily="34" charset="0"/>
                <a:ea typeface="MS PGothic" pitchFamily="34" charset="-128"/>
                <a:cs typeface="Arial" pitchFamily="34" charset="0"/>
              </a:rPr>
              <a:t>Nello specifico, la Suprema Corte ha chiarito che gli incentivi sono destinati ai datori di lavoro che assumono un lavoratore a tempo indeterminato dalle liste di mobilità, a nulla rilevando la categoria dirigenziale di destinazione, né la mancanza di stabilità del rapporto di lavoro.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idx="4294967295"/>
          </p:nvPr>
        </p:nvSpPr>
        <p:spPr>
          <a:xfrm>
            <a:off x="184150" y="274638"/>
            <a:ext cx="11820525" cy="1298575"/>
          </a:xfrm>
        </p:spPr>
        <p:txBody>
          <a:bodyPr anchor="b"/>
          <a:lstStyle/>
          <a:p>
            <a:r>
              <a:rPr lang="it-IT" sz="2000" b="1">
                <a:latin typeface="Perpetua" pitchFamily="18" charset="0"/>
              </a:rPr>
              <a:t>Apprendistato professionalizzante - mancata formazione dell'apprendista e conversione del rapporto a tempo indeterminato</a:t>
            </a:r>
            <a:br>
              <a:rPr lang="it-IT" sz="2000" b="1">
                <a:latin typeface="Perpetua" pitchFamily="18" charset="0"/>
              </a:rPr>
            </a:br>
            <a:r>
              <a:rPr lang="it-IT" sz="1600" b="1" u="sng">
                <a:latin typeface="Verdana" pitchFamily="34" charset="0"/>
                <a:ea typeface="MS PGothic" pitchFamily="34" charset="-128"/>
                <a:cs typeface="Arial" pitchFamily="34" charset="0"/>
              </a:rPr>
              <a:t>Sentenza Cassazione del 07 marzo 2018, n. 5375</a:t>
            </a:r>
          </a:p>
        </p:txBody>
      </p:sp>
      <p:sp>
        <p:nvSpPr>
          <p:cNvPr id="36867" name="Rectangle 3"/>
          <p:cNvSpPr>
            <a:spLocks noGrp="1" noChangeArrowheads="1"/>
          </p:cNvSpPr>
          <p:nvPr>
            <p:ph type="body" idx="4294967295"/>
          </p:nvPr>
        </p:nvSpPr>
        <p:spPr>
          <a:xfrm>
            <a:off x="158750" y="1573213"/>
            <a:ext cx="11664950" cy="5097462"/>
          </a:xfrm>
        </p:spPr>
        <p:txBody>
          <a:bodyPr/>
          <a:lstStyle/>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r>
              <a:rPr lang="it-IT" sz="1600" dirty="0">
                <a:latin typeface="Verdana" pitchFamily="34" charset="0"/>
                <a:ea typeface="MS PGothic" pitchFamily="34" charset="-128"/>
                <a:cs typeface="Arial" pitchFamily="34" charset="0"/>
              </a:rPr>
              <a:t>La Cassazione - con sentenza del 7 marzo 2018, n. 5375 - ha ritenuto legittima la conversione del contratto di apprendistato in tempo indeterminato, stante l’assenza assoluta di formazione erogata al lavoratore.</a:t>
            </a:r>
          </a:p>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r>
              <a:rPr lang="it-IT" sz="1600" dirty="0">
                <a:latin typeface="Verdana" pitchFamily="34" charset="0"/>
                <a:ea typeface="MS PGothic" pitchFamily="34" charset="-128"/>
                <a:cs typeface="Arial" pitchFamily="34" charset="0"/>
              </a:rPr>
              <a:t>Nello specifico, la Suprema Corte ha chiarito che il lavoratore ha diritto all’inquadramento nella qualifica ordinaria fin dalla costituzione del rapporto, con le relative differenze retributive, in quanto l’apprendistato configura un contratto a causa mista che non può essere stipulato con il solo scopo di far svolgere al lavoratore le mansioni tipiche del profilo professionale: in tal caso, infatti “</a:t>
            </a:r>
            <a:r>
              <a:rPr lang="it-IT" sz="1600" i="1" dirty="0">
                <a:latin typeface="Verdana" pitchFamily="34" charset="0"/>
                <a:ea typeface="MS PGothic" pitchFamily="34" charset="-128"/>
                <a:cs typeface="Arial" pitchFamily="34" charset="0"/>
              </a:rPr>
              <a:t>l’attività di insegnamento da parte del datore costituisce un elemento essenziale e indefettibile dell’apprendistato facendo parte della causa negoziale</a:t>
            </a:r>
            <a:r>
              <a:rPr lang="it-IT" sz="1600" dirty="0">
                <a:latin typeface="Verdana" pitchFamily="34" charset="0"/>
                <a:ea typeface="MS PGothic" pitchFamily="34" charset="-128"/>
                <a:cs typeface="Arial" pitchFamily="34" charset="0"/>
              </a:rPr>
              <a: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idx="4294967295"/>
          </p:nvPr>
        </p:nvSpPr>
        <p:spPr>
          <a:xfrm>
            <a:off x="184150" y="274638"/>
            <a:ext cx="11820525" cy="1298575"/>
          </a:xfrm>
        </p:spPr>
        <p:txBody>
          <a:bodyPr anchor="b"/>
          <a:lstStyle/>
          <a:p>
            <a:r>
              <a:rPr lang="it-IT" sz="2000" b="1" dirty="0">
                <a:latin typeface="Perpetua" pitchFamily="18" charset="0"/>
              </a:rPr>
              <a:t>Apprendistato professionalizzante - mancata formazione dell'apprendista e conversione del rapporto a tempo indeterminato</a:t>
            </a:r>
            <a:br>
              <a:rPr lang="it-IT" sz="2000" b="1" dirty="0">
                <a:latin typeface="Perpetua" pitchFamily="18" charset="0"/>
              </a:rPr>
            </a:br>
            <a:r>
              <a:rPr lang="it-IT" sz="1600" b="1" u="sng" dirty="0">
                <a:latin typeface="Verdana" pitchFamily="34" charset="0"/>
                <a:ea typeface="MS PGothic" pitchFamily="34" charset="-128"/>
                <a:cs typeface="Arial" pitchFamily="34" charset="0"/>
              </a:rPr>
              <a:t>Sentenza Cassazione del 18 febbraio 2021, n. 4416</a:t>
            </a:r>
          </a:p>
        </p:txBody>
      </p:sp>
      <p:sp>
        <p:nvSpPr>
          <p:cNvPr id="36867" name="Rectangle 3"/>
          <p:cNvSpPr>
            <a:spLocks noGrp="1" noChangeArrowheads="1"/>
          </p:cNvSpPr>
          <p:nvPr>
            <p:ph type="body" idx="4294967295"/>
          </p:nvPr>
        </p:nvSpPr>
        <p:spPr>
          <a:xfrm>
            <a:off x="158750" y="1573213"/>
            <a:ext cx="11664950" cy="5097462"/>
          </a:xfrm>
        </p:spPr>
        <p:txBody>
          <a:bodyPr/>
          <a:lstStyle/>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r>
              <a:rPr lang="it-IT" sz="1600" dirty="0">
                <a:latin typeface="Verdana" pitchFamily="34" charset="0"/>
                <a:ea typeface="MS PGothic" pitchFamily="34" charset="-128"/>
                <a:cs typeface="Arial" pitchFamily="34" charset="0"/>
              </a:rPr>
              <a:t>La Cassazione - con sentenza del 18 febbraio 2021, n. 4416 - ha ribadito che la decadenza dal regime di «</a:t>
            </a:r>
            <a:r>
              <a:rPr lang="it-IT" sz="1600" dirty="0" err="1">
                <a:latin typeface="Verdana" pitchFamily="34" charset="0"/>
                <a:ea typeface="MS PGothic" pitchFamily="34" charset="-128"/>
                <a:cs typeface="Arial" pitchFamily="34" charset="0"/>
              </a:rPr>
              <a:t>sottocontribuzione</a:t>
            </a:r>
            <a:r>
              <a:rPr lang="it-IT" sz="1600" dirty="0">
                <a:latin typeface="Verdana" pitchFamily="34" charset="0"/>
                <a:ea typeface="MS PGothic" pitchFamily="34" charset="-128"/>
                <a:cs typeface="Arial" pitchFamily="34" charset="0"/>
              </a:rPr>
              <a:t>» può realizzarsi </a:t>
            </a:r>
            <a:r>
              <a:rPr lang="it-IT" sz="1600" b="1" u="sng" dirty="0">
                <a:latin typeface="Verdana" pitchFamily="34" charset="0"/>
                <a:ea typeface="MS PGothic" pitchFamily="34" charset="-128"/>
                <a:cs typeface="Arial" pitchFamily="34" charset="0"/>
              </a:rPr>
              <a:t>solo</a:t>
            </a:r>
            <a:r>
              <a:rPr lang="it-IT" sz="1600" dirty="0">
                <a:latin typeface="Verdana" pitchFamily="34" charset="0"/>
                <a:ea typeface="MS PGothic" pitchFamily="34" charset="-128"/>
                <a:cs typeface="Arial" pitchFamily="34" charset="0"/>
              </a:rPr>
              <a:t> nel caso in cui l'inadempimento datoriale abbia avuto un'obiettiva gravità e si sia concretizzato nella totale mancanza di formazione, teorica e pratica, oppure in una attività formativa carente o inadeguata rispetto agli obiettivi propri del contratto, a nulla rilevando le mancanze formali, quali:</a:t>
            </a:r>
          </a:p>
          <a:p>
            <a:pPr algn="just" defTabSz="914400">
              <a:lnSpc>
                <a:spcPct val="150000"/>
              </a:lnSpc>
              <a:spcBef>
                <a:spcPct val="0"/>
              </a:spcBef>
              <a:buClr>
                <a:srgbClr val="F2F2F2"/>
              </a:buClr>
            </a:pPr>
            <a:r>
              <a:rPr lang="it-IT" sz="1600" dirty="0">
                <a:latin typeface="Verdana" pitchFamily="34" charset="0"/>
                <a:ea typeface="MS PGothic" pitchFamily="34" charset="-128"/>
                <a:cs typeface="Arial" pitchFamily="34" charset="0"/>
              </a:rPr>
              <a:t>la nomina del tutor</a:t>
            </a:r>
          </a:p>
          <a:p>
            <a:pPr algn="just" defTabSz="914400">
              <a:lnSpc>
                <a:spcPct val="150000"/>
              </a:lnSpc>
              <a:spcBef>
                <a:spcPct val="0"/>
              </a:spcBef>
              <a:buClr>
                <a:srgbClr val="F2F2F2"/>
              </a:buClr>
            </a:pPr>
            <a:r>
              <a:rPr lang="it-IT" sz="1600" dirty="0">
                <a:latin typeface="Verdana" pitchFamily="34" charset="0"/>
                <a:ea typeface="MS PGothic" pitchFamily="34" charset="-128"/>
                <a:cs typeface="Arial" pitchFamily="34" charset="0"/>
              </a:rPr>
              <a:t>la redazione del piano formativo individuale</a:t>
            </a:r>
          </a:p>
          <a:p>
            <a:pPr algn="just" defTabSz="914400">
              <a:lnSpc>
                <a:spcPct val="150000"/>
              </a:lnSpc>
              <a:spcBef>
                <a:spcPct val="0"/>
              </a:spcBef>
              <a:buClr>
                <a:srgbClr val="F2F2F2"/>
              </a:buClr>
            </a:pPr>
            <a:r>
              <a:rPr lang="it-IT" sz="1600" dirty="0">
                <a:latin typeface="Verdana" pitchFamily="34" charset="0"/>
                <a:ea typeface="MS PGothic" pitchFamily="34" charset="-128"/>
                <a:cs typeface="Arial" pitchFamily="34" charset="0"/>
              </a:rPr>
              <a:t>la tenuta libretto formativo, </a:t>
            </a:r>
          </a:p>
          <a:p>
            <a:pPr marL="0" indent="0" algn="just" defTabSz="914400">
              <a:lnSpc>
                <a:spcPct val="150000"/>
              </a:lnSpc>
              <a:spcBef>
                <a:spcPct val="0"/>
              </a:spcBef>
              <a:buClr>
                <a:srgbClr val="F2F2F2"/>
              </a:buClr>
              <a:buNone/>
            </a:pPr>
            <a:r>
              <a:rPr lang="it-IT" sz="1600" dirty="0">
                <a:latin typeface="Verdana" pitchFamily="34" charset="0"/>
                <a:ea typeface="MS PGothic" pitchFamily="34" charset="-128"/>
                <a:cs typeface="Arial" pitchFamily="34" charset="0"/>
              </a:rPr>
              <a:t>che non siano sfociate in alcun inadempimento sostanziale del contratto.</a:t>
            </a:r>
          </a:p>
          <a:p>
            <a:pPr marL="0" indent="0" algn="just" defTabSz="914400">
              <a:lnSpc>
                <a:spcPct val="150000"/>
              </a:lnSpc>
              <a:spcBef>
                <a:spcPct val="0"/>
              </a:spcBef>
              <a:buClr>
                <a:srgbClr val="F2F2F2"/>
              </a:buClr>
              <a:buNone/>
            </a:pPr>
            <a:r>
              <a:rPr lang="it-IT" sz="1600" dirty="0">
                <a:latin typeface="Verdana" pitchFamily="34" charset="0"/>
                <a:ea typeface="MS PGothic" pitchFamily="34" charset="-128"/>
                <a:cs typeface="Arial" pitchFamily="34" charset="0"/>
              </a:rPr>
              <a:t>(nel caso </a:t>
            </a:r>
            <a:r>
              <a:rPr lang="it-IT" sz="1600">
                <a:latin typeface="Verdana" pitchFamily="34" charset="0"/>
                <a:ea typeface="MS PGothic" pitchFamily="34" charset="-128"/>
                <a:cs typeface="Arial" pitchFamily="34" charset="0"/>
              </a:rPr>
              <a:t>in specie, era </a:t>
            </a:r>
            <a:r>
              <a:rPr lang="it-IT" sz="1600" dirty="0">
                <a:latin typeface="Verdana" pitchFamily="34" charset="0"/>
                <a:ea typeface="MS PGothic" pitchFamily="34" charset="-128"/>
                <a:cs typeface="Arial" pitchFamily="34" charset="0"/>
              </a:rPr>
              <a:t>stato il datore di lavoro a svolgere le funzioni di tutor e a provvedere alla formazione della lavoratrice senza soluzione di continuità, consentendole di acquisire le competenze e le professionalità dedotte nell'oggetto </a:t>
            </a:r>
            <a:r>
              <a:rPr lang="it-IT" sz="1600">
                <a:latin typeface="Verdana" pitchFamily="34" charset="0"/>
                <a:ea typeface="MS PGothic" pitchFamily="34" charset="-128"/>
                <a:cs typeface="Arial" pitchFamily="34" charset="0"/>
              </a:rPr>
              <a:t>del contratto).</a:t>
            </a:r>
            <a:endParaRPr lang="it-IT" sz="1600" dirty="0">
              <a:latin typeface="Verdana" pitchFamily="34" charset="0"/>
              <a:ea typeface="MS PGothic" pitchFamily="34" charset="-128"/>
              <a:cs typeface="Arial" pitchFamily="34" charset="0"/>
            </a:endParaRPr>
          </a:p>
        </p:txBody>
      </p:sp>
    </p:spTree>
    <p:extLst>
      <p:ext uri="{BB962C8B-B14F-4D97-AF65-F5344CB8AC3E}">
        <p14:creationId xmlns:p14="http://schemas.microsoft.com/office/powerpoint/2010/main" val="26241314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idx="4294967295"/>
          </p:nvPr>
        </p:nvSpPr>
        <p:spPr>
          <a:xfrm>
            <a:off x="506437" y="274639"/>
            <a:ext cx="11498238" cy="710100"/>
          </a:xfrm>
        </p:spPr>
        <p:txBody>
          <a:bodyPr anchor="b"/>
          <a:lstStyle/>
          <a:p>
            <a:r>
              <a:rPr lang="it-IT" sz="2000" b="1" dirty="0">
                <a:latin typeface="Perpetua" pitchFamily="18" charset="0"/>
              </a:rPr>
              <a:t>ASO abilitato ed assunzione con contratto di apprendistato professionalizzante</a:t>
            </a:r>
            <a:br>
              <a:rPr lang="it-IT" sz="2000" b="1" dirty="0">
                <a:latin typeface="Perpetua" pitchFamily="18" charset="0"/>
              </a:rPr>
            </a:br>
            <a:r>
              <a:rPr lang="it-IT" sz="1600" b="1" u="sng" dirty="0">
                <a:latin typeface="Verdana" pitchFamily="34" charset="0"/>
                <a:ea typeface="MS PGothic" pitchFamily="34" charset="-128"/>
                <a:cs typeface="Arial" pitchFamily="34" charset="0"/>
              </a:rPr>
              <a:t>Nota INL del 31 maggio 2021, prot. n. 873 </a:t>
            </a:r>
          </a:p>
        </p:txBody>
      </p:sp>
      <p:sp>
        <p:nvSpPr>
          <p:cNvPr id="36867" name="Rectangle 3"/>
          <p:cNvSpPr>
            <a:spLocks noGrp="1" noChangeArrowheads="1"/>
          </p:cNvSpPr>
          <p:nvPr>
            <p:ph type="body" idx="4294967295"/>
          </p:nvPr>
        </p:nvSpPr>
        <p:spPr>
          <a:xfrm>
            <a:off x="158750" y="1573213"/>
            <a:ext cx="11664950" cy="4504030"/>
          </a:xfrm>
        </p:spPr>
        <p:txBody>
          <a:bodyPr/>
          <a:lstStyle/>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r>
              <a:rPr lang="it-IT" sz="1600" dirty="0">
                <a:latin typeface="Verdana" pitchFamily="34" charset="0"/>
                <a:ea typeface="MS PGothic" pitchFamily="34" charset="-128"/>
                <a:cs typeface="Arial" pitchFamily="34" charset="0"/>
              </a:rPr>
              <a:t>L'Ispettorato Nazionale del Lavoro - con Nota del 31 maggio 2021</a:t>
            </a:r>
            <a:r>
              <a:rPr lang="it-IT" sz="1600">
                <a:latin typeface="Verdana" pitchFamily="34" charset="0"/>
                <a:ea typeface="MS PGothic" pitchFamily="34" charset="-128"/>
                <a:cs typeface="Arial" pitchFamily="34" charset="0"/>
              </a:rPr>
              <a:t>, prot. n</a:t>
            </a:r>
            <a:r>
              <a:rPr lang="it-IT" sz="1600" dirty="0">
                <a:latin typeface="Verdana" pitchFamily="34" charset="0"/>
                <a:ea typeface="MS PGothic" pitchFamily="34" charset="-128"/>
                <a:cs typeface="Arial" pitchFamily="34" charset="0"/>
              </a:rPr>
              <a:t>. 873 - ha chiarito che l'Assistente di Studio Odontoiatrico (ASO) già dotato di abilitazione, ex DPCM 9 febbraio 2018, può essere assunto con contratto di apprendistato professionalizzante.</a:t>
            </a:r>
          </a:p>
          <a:p>
            <a:pPr marL="0" indent="0" algn="just" defTabSz="914400">
              <a:lnSpc>
                <a:spcPct val="150000"/>
              </a:lnSpc>
              <a:spcBef>
                <a:spcPct val="0"/>
              </a:spcBef>
              <a:buClr>
                <a:srgbClr val="F2F2F2"/>
              </a:buClr>
              <a:buFont typeface="Arial" pitchFamily="34" charset="0"/>
              <a:buNone/>
            </a:pPr>
            <a:r>
              <a:rPr lang="it-IT" sz="1600" dirty="0">
                <a:latin typeface="Verdana" pitchFamily="34" charset="0"/>
                <a:ea typeface="MS PGothic" pitchFamily="34" charset="-128"/>
                <a:cs typeface="Arial" pitchFamily="34" charset="0"/>
              </a:rPr>
              <a:t>Secondo l'INL, salvo diversa previsione della contrattazione collettiva e nel rispetto delle disposizioni in essa contenute in termini di durata e modalità di erogazione della formazione, l'ammissione di tale tipo assunzione può portare ad una modulazione del percorso formativo, eventualmente ridotto, che tenga conto delle competenze acquisite nel corso della formazione già effettuata e della disciplina regionale di riferimento in relazione alla durata ed ai contenuti dell’offerta formativa pubblica di base e trasversale, determinata sulla base del titolo di studio posseduto dall’apprendista al momento dell’assunzione.</a:t>
            </a:r>
          </a:p>
        </p:txBody>
      </p:sp>
    </p:spTree>
    <p:extLst>
      <p:ext uri="{BB962C8B-B14F-4D97-AF65-F5344CB8AC3E}">
        <p14:creationId xmlns:p14="http://schemas.microsoft.com/office/powerpoint/2010/main" val="8730225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idx="4294967295"/>
          </p:nvPr>
        </p:nvSpPr>
        <p:spPr>
          <a:xfrm>
            <a:off x="506437" y="274639"/>
            <a:ext cx="11498238" cy="710100"/>
          </a:xfrm>
        </p:spPr>
        <p:txBody>
          <a:bodyPr anchor="b"/>
          <a:lstStyle/>
          <a:p>
            <a:r>
              <a:rPr lang="it-IT" sz="2000" b="1" dirty="0">
                <a:latin typeface="Perpetua" pitchFamily="18" charset="0"/>
              </a:rPr>
              <a:t>Erogazione della formazione di base e trasversale in FAD</a:t>
            </a:r>
            <a:br>
              <a:rPr lang="it-IT" sz="2000" b="1" dirty="0">
                <a:latin typeface="Perpetua" pitchFamily="18" charset="0"/>
              </a:rPr>
            </a:br>
            <a:r>
              <a:rPr lang="it-IT" sz="1600" b="1" u="sng" dirty="0">
                <a:latin typeface="Verdana" pitchFamily="34" charset="0"/>
                <a:ea typeface="MS PGothic" pitchFamily="34" charset="-128"/>
                <a:cs typeface="Arial" pitchFamily="34" charset="0"/>
              </a:rPr>
              <a:t>Circolare INL del 07 aprile 2022, n. 2 </a:t>
            </a:r>
          </a:p>
        </p:txBody>
      </p:sp>
      <p:sp>
        <p:nvSpPr>
          <p:cNvPr id="36867" name="Rectangle 3"/>
          <p:cNvSpPr>
            <a:spLocks noGrp="1" noChangeArrowheads="1"/>
          </p:cNvSpPr>
          <p:nvPr>
            <p:ph type="body" idx="4294967295"/>
          </p:nvPr>
        </p:nvSpPr>
        <p:spPr>
          <a:xfrm>
            <a:off x="158750" y="1257300"/>
            <a:ext cx="11664950" cy="5114925"/>
          </a:xfrm>
        </p:spPr>
        <p:txBody>
          <a:bodyPr>
            <a:normAutofit/>
          </a:bodyPr>
          <a:lstStyle/>
          <a:p>
            <a:pPr marL="0" indent="0" algn="just" defTabSz="914400">
              <a:lnSpc>
                <a:spcPct val="150000"/>
              </a:lnSpc>
              <a:spcBef>
                <a:spcPct val="0"/>
              </a:spcBef>
              <a:buClr>
                <a:srgbClr val="F2F2F2"/>
              </a:buClr>
              <a:buFont typeface="Arial" pitchFamily="34" charset="0"/>
              <a:buNone/>
            </a:pPr>
            <a:r>
              <a:rPr lang="it-IT" sz="1600" dirty="0">
                <a:latin typeface="Verdana" pitchFamily="34" charset="0"/>
                <a:ea typeface="MS PGothic" pitchFamily="34" charset="-128"/>
                <a:cs typeface="Arial" pitchFamily="34" charset="0"/>
              </a:rPr>
              <a:t>L’Ispettorato Nazionale del Lavoro – con Circolare del 07 aprile 2022, n. 2 – ha fornito alcuni chiarimenti sulle modalità di erogazione della formazione di base e trasversale in apprendistato, intervenendo sulla possibilità - nelle ipotesi in cui tale formazione sia erogata da parte di organismi di formazione accreditati e finanziata dalle aziende, per carenza delle risorse messe a disposizione dalla Regione - di ricorrere alla formazione a distanza in modalità asincrona. </a:t>
            </a:r>
          </a:p>
          <a:p>
            <a:pPr marL="0" indent="0" algn="just" defTabSz="914400">
              <a:lnSpc>
                <a:spcPct val="150000"/>
              </a:lnSpc>
              <a:spcBef>
                <a:spcPct val="0"/>
              </a:spcBef>
              <a:buClr>
                <a:srgbClr val="F2F2F2"/>
              </a:buClr>
              <a:buFont typeface="Arial" pitchFamily="34" charset="0"/>
              <a:buNone/>
            </a:pPr>
            <a:r>
              <a:rPr lang="it-IT" sz="1600" dirty="0">
                <a:latin typeface="Verdana" pitchFamily="34" charset="0"/>
                <a:ea typeface="MS PGothic" pitchFamily="34" charset="-128"/>
                <a:cs typeface="Arial" pitchFamily="34" charset="0"/>
              </a:rPr>
              <a:t>Nel dettaglio, l’INL ha ritenuto ammissibile, per la componente formativa di base e trasversale, il ricorso alla modalità di formazione e-learning, laddove per “e-learning” si intende una specifica ed evoluta forma di FAD consistente in un modello di formazione in remoto caratterizzato da forme di interattività a distanza tra discenti e docenti e tutor, in modalità sincrona. </a:t>
            </a:r>
          </a:p>
          <a:p>
            <a:pPr marL="0" indent="0" algn="just" defTabSz="914400">
              <a:lnSpc>
                <a:spcPct val="150000"/>
              </a:lnSpc>
              <a:spcBef>
                <a:spcPct val="0"/>
              </a:spcBef>
              <a:buClr>
                <a:srgbClr val="F2F2F2"/>
              </a:buClr>
              <a:buFont typeface="Arial" pitchFamily="34" charset="0"/>
              <a:buNone/>
            </a:pPr>
            <a:r>
              <a:rPr lang="it-IT" sz="1600" dirty="0">
                <a:latin typeface="Verdana" pitchFamily="34" charset="0"/>
                <a:ea typeface="MS PGothic" pitchFamily="34" charset="-128"/>
                <a:cs typeface="Arial" pitchFamily="34" charset="0"/>
              </a:rPr>
              <a:t>Attraverso tali sistemi si assicura, infatti, la tracciabilità dello svolgimento delle lezioni stesse e della partecipazione degli apprendisti. La formazione di questo tipo deve dunque essere effettuata attraverso l’utilizzo di piattaforme telematiche che garantiscano il rilevamento delle presenze dei discenti con il rilascio di specifici output in grado di tracciare in maniera univoca la presenza dei discenti e dei docenti.</a:t>
            </a:r>
          </a:p>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p:txBody>
      </p:sp>
    </p:spTree>
    <p:extLst>
      <p:ext uri="{BB962C8B-B14F-4D97-AF65-F5344CB8AC3E}">
        <p14:creationId xmlns:p14="http://schemas.microsoft.com/office/powerpoint/2010/main" val="29788553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idx="4294967295"/>
          </p:nvPr>
        </p:nvSpPr>
        <p:spPr>
          <a:xfrm>
            <a:off x="203200" y="114300"/>
            <a:ext cx="11782425" cy="517525"/>
          </a:xfrm>
        </p:spPr>
        <p:txBody>
          <a:bodyPr anchor="b"/>
          <a:lstStyle/>
          <a:p>
            <a:r>
              <a:rPr lang="it-IT" sz="2200" b="1" dirty="0">
                <a:latin typeface="Perpetua" pitchFamily="18" charset="0"/>
              </a:rPr>
              <a:t>Aliquote contributive Apprendistato Commercio </a:t>
            </a:r>
          </a:p>
        </p:txBody>
      </p:sp>
      <p:sp>
        <p:nvSpPr>
          <p:cNvPr id="37891" name="Rectangle 3"/>
          <p:cNvSpPr>
            <a:spLocks noGrp="1" noChangeArrowheads="1"/>
          </p:cNvSpPr>
          <p:nvPr>
            <p:ph type="body" idx="4294967295"/>
          </p:nvPr>
        </p:nvSpPr>
        <p:spPr>
          <a:xfrm>
            <a:off x="142875" y="708025"/>
            <a:ext cx="11844338" cy="5946775"/>
          </a:xfrm>
        </p:spPr>
        <p:txBody>
          <a:bodyPr/>
          <a:lstStyle/>
          <a:p>
            <a:pPr marL="0" indent="0" algn="just" defTabSz="914400">
              <a:buClr>
                <a:srgbClr val="F2F2F2"/>
              </a:buClr>
              <a:buFont typeface="Arial" pitchFamily="34" charset="0"/>
              <a:buNone/>
            </a:pPr>
            <a:r>
              <a:rPr lang="it-IT" sz="2200">
                <a:latin typeface="Perpetua" pitchFamily="18" charset="0"/>
                <a:ea typeface="Verdana" pitchFamily="34" charset="0"/>
                <a:cs typeface="Verdana" pitchFamily="34" charset="0"/>
              </a:rPr>
              <a:t> 									</a:t>
            </a:r>
          </a:p>
        </p:txBody>
      </p:sp>
      <p:graphicFrame>
        <p:nvGraphicFramePr>
          <p:cNvPr id="2" name="Table 1"/>
          <p:cNvGraphicFramePr/>
          <p:nvPr/>
        </p:nvGraphicFramePr>
        <p:xfrm>
          <a:off x="411163" y="631825"/>
          <a:ext cx="11453811" cy="5775516"/>
        </p:xfrm>
        <a:graphic>
          <a:graphicData uri="http://schemas.openxmlformats.org/drawingml/2006/table">
            <a:tbl>
              <a:tblPr firstRow="1" bandRow="1">
                <a:tableStyleId>{5C22544A-7EE6-4342-B048-85BDC9FD1C3A}</a:tableStyleId>
              </a:tblPr>
              <a:tblGrid>
                <a:gridCol w="1983318">
                  <a:extLst>
                    <a:ext uri="{9D8B030D-6E8A-4147-A177-3AD203B41FA5}">
                      <a16:colId xmlns:a16="http://schemas.microsoft.com/office/drawing/2014/main" val="20000"/>
                    </a:ext>
                  </a:extLst>
                </a:gridCol>
                <a:gridCol w="1835183">
                  <a:extLst>
                    <a:ext uri="{9D8B030D-6E8A-4147-A177-3AD203B41FA5}">
                      <a16:colId xmlns:a16="http://schemas.microsoft.com/office/drawing/2014/main" val="20001"/>
                    </a:ext>
                  </a:extLst>
                </a:gridCol>
                <a:gridCol w="1909675">
                  <a:extLst>
                    <a:ext uri="{9D8B030D-6E8A-4147-A177-3AD203B41FA5}">
                      <a16:colId xmlns:a16="http://schemas.microsoft.com/office/drawing/2014/main" val="20002"/>
                    </a:ext>
                  </a:extLst>
                </a:gridCol>
                <a:gridCol w="1908827">
                  <a:extLst>
                    <a:ext uri="{9D8B030D-6E8A-4147-A177-3AD203B41FA5}">
                      <a16:colId xmlns:a16="http://schemas.microsoft.com/office/drawing/2014/main" val="20003"/>
                    </a:ext>
                  </a:extLst>
                </a:gridCol>
                <a:gridCol w="1907981">
                  <a:extLst>
                    <a:ext uri="{9D8B030D-6E8A-4147-A177-3AD203B41FA5}">
                      <a16:colId xmlns:a16="http://schemas.microsoft.com/office/drawing/2014/main" val="20004"/>
                    </a:ext>
                  </a:extLst>
                </a:gridCol>
                <a:gridCol w="1908827">
                  <a:extLst>
                    <a:ext uri="{9D8B030D-6E8A-4147-A177-3AD203B41FA5}">
                      <a16:colId xmlns:a16="http://schemas.microsoft.com/office/drawing/2014/main" val="20005"/>
                    </a:ext>
                  </a:extLst>
                </a:gridCol>
              </a:tblGrid>
              <a:tr h="917084">
                <a:tc>
                  <a:txBody>
                    <a:bodyPr/>
                    <a:lstStyle/>
                    <a:p>
                      <a:pPr>
                        <a:buNone/>
                      </a:pPr>
                      <a:r>
                        <a:rPr lang="it-IT" altLang="en-US" sz="1800"/>
                        <a:t>Aliquote</a:t>
                      </a:r>
                    </a:p>
                  </a:txBody>
                  <a:tcPr marL="121894" marR="121894" marT="45727" marB="45727"/>
                </a:tc>
                <a:tc>
                  <a:txBody>
                    <a:bodyPr/>
                    <a:lstStyle/>
                    <a:p>
                      <a:pPr>
                        <a:buNone/>
                      </a:pPr>
                      <a:r>
                        <a:rPr lang="it-IT" altLang="en-US" sz="1800"/>
                        <a:t>Azie &lt;10 dipe</a:t>
                      </a:r>
                    </a:p>
                    <a:p>
                      <a:pPr>
                        <a:buNone/>
                      </a:pPr>
                      <a:r>
                        <a:rPr lang="it-IT" altLang="en-US" sz="1800"/>
                        <a:t>(I° anno)</a:t>
                      </a:r>
                    </a:p>
                  </a:txBody>
                  <a:tcPr marL="121894" marR="121894" marT="45727" marB="45727"/>
                </a:tc>
                <a:tc>
                  <a:txBody>
                    <a:bodyPr/>
                    <a:lstStyle/>
                    <a:p>
                      <a:pPr>
                        <a:buNone/>
                      </a:pPr>
                      <a:r>
                        <a:rPr lang="it-IT" altLang="en-US" sz="1800">
                          <a:sym typeface="+mn-ea"/>
                        </a:rPr>
                        <a:t>Azie &lt;10 dipe</a:t>
                      </a:r>
                    </a:p>
                    <a:p>
                      <a:pPr>
                        <a:buNone/>
                      </a:pPr>
                      <a:r>
                        <a:rPr lang="it-IT" altLang="en-US" sz="1800">
                          <a:sym typeface="+mn-ea"/>
                        </a:rPr>
                        <a:t>(II° anno)</a:t>
                      </a:r>
                      <a:endParaRPr lang="en-US" sz="1800"/>
                    </a:p>
                  </a:txBody>
                  <a:tcPr marL="121894" marR="121894" marT="45727" marB="45727"/>
                </a:tc>
                <a:tc>
                  <a:txBody>
                    <a:bodyPr/>
                    <a:lstStyle/>
                    <a:p>
                      <a:pPr>
                        <a:buNone/>
                      </a:pPr>
                      <a:r>
                        <a:rPr lang="it-IT" altLang="en-US" sz="1800">
                          <a:sym typeface="+mn-ea"/>
                        </a:rPr>
                        <a:t>Azie &lt;10 dipe</a:t>
                      </a:r>
                    </a:p>
                    <a:p>
                      <a:pPr>
                        <a:buNone/>
                      </a:pPr>
                      <a:r>
                        <a:rPr lang="it-IT" altLang="en-US" sz="1800">
                          <a:sym typeface="+mn-ea"/>
                        </a:rPr>
                        <a:t>(III° anno)</a:t>
                      </a:r>
                      <a:endParaRPr lang="en-US" sz="1800"/>
                    </a:p>
                  </a:txBody>
                  <a:tcPr marL="121894" marR="121894" marT="45727" marB="45727"/>
                </a:tc>
                <a:tc>
                  <a:txBody>
                    <a:bodyPr/>
                    <a:lstStyle/>
                    <a:p>
                      <a:pPr>
                        <a:buNone/>
                      </a:pPr>
                      <a:r>
                        <a:rPr lang="it-IT" altLang="en-US" sz="1800">
                          <a:sym typeface="+mn-ea"/>
                        </a:rPr>
                        <a:t>9&lt;Azie &lt;51 dipe</a:t>
                      </a:r>
                    </a:p>
                    <a:p>
                      <a:pPr>
                        <a:buNone/>
                      </a:pPr>
                      <a:r>
                        <a:rPr lang="it-IT" altLang="en-US" sz="1800">
                          <a:sym typeface="+mn-ea"/>
                        </a:rPr>
                        <a:t> </a:t>
                      </a:r>
                      <a:endParaRPr lang="en-US" sz="1800"/>
                    </a:p>
                  </a:txBody>
                  <a:tcPr marL="121894" marR="121894" marT="45727" marB="45727"/>
                </a:tc>
                <a:tc>
                  <a:txBody>
                    <a:bodyPr/>
                    <a:lstStyle/>
                    <a:p>
                      <a:pPr>
                        <a:buNone/>
                      </a:pPr>
                      <a:r>
                        <a:rPr lang="it-IT" altLang="en-US" sz="1800">
                          <a:sym typeface="+mn-ea"/>
                        </a:rPr>
                        <a:t>Azie &gt;50 dipe</a:t>
                      </a:r>
                    </a:p>
                    <a:p>
                      <a:pPr>
                        <a:buNone/>
                      </a:pPr>
                      <a:endParaRPr lang="en-US" sz="1800"/>
                    </a:p>
                  </a:txBody>
                  <a:tcPr marL="121894" marR="121894" marT="45727" marB="45727"/>
                </a:tc>
                <a:extLst>
                  <a:ext uri="{0D108BD9-81ED-4DB2-BD59-A6C34878D82A}">
                    <a16:rowId xmlns:a16="http://schemas.microsoft.com/office/drawing/2014/main" val="10000"/>
                  </a:ext>
                </a:extLst>
              </a:tr>
              <a:tr h="384871">
                <a:tc>
                  <a:txBody>
                    <a:bodyPr/>
                    <a:lstStyle/>
                    <a:p>
                      <a:pPr>
                        <a:buNone/>
                      </a:pPr>
                      <a:r>
                        <a:rPr lang="it-IT" sz="1800" dirty="0">
                          <a:latin typeface="Perpetua" panose="02020502060401020303" pitchFamily="18" charset="0"/>
                          <a:ea typeface="Verdana" panose="020B0604030504040204" pitchFamily="34" charset="0"/>
                          <a:cs typeface="Verdana" panose="020B0604030504040204" pitchFamily="34" charset="0"/>
                          <a:sym typeface="+mn-ea"/>
                        </a:rPr>
                        <a:t>FPLD</a:t>
                      </a:r>
                    </a:p>
                  </a:txBody>
                  <a:tcPr marL="121894" marR="121894" marT="45727" marB="45727"/>
                </a:tc>
                <a:tc>
                  <a:txBody>
                    <a:bodyPr/>
                    <a:lstStyle/>
                    <a:p>
                      <a:pPr algn="ctr">
                        <a:buNone/>
                      </a:pPr>
                      <a:r>
                        <a:rPr lang="it-IT" altLang="en-US" sz="1800" dirty="0"/>
                        <a:t>7,19</a:t>
                      </a:r>
                    </a:p>
                  </a:txBody>
                  <a:tcPr marL="121894" marR="121894" marT="45727" marB="45727"/>
                </a:tc>
                <a:tc>
                  <a:txBody>
                    <a:bodyPr/>
                    <a:lstStyle/>
                    <a:p>
                      <a:pPr algn="ctr">
                        <a:buNone/>
                      </a:pPr>
                      <a:r>
                        <a:rPr lang="it-IT" altLang="en-US" sz="1800" dirty="0"/>
                        <a:t>8,54</a:t>
                      </a:r>
                    </a:p>
                  </a:txBody>
                  <a:tcPr marL="121894" marR="121894" marT="45727" marB="45727"/>
                </a:tc>
                <a:tc>
                  <a:txBody>
                    <a:bodyPr/>
                    <a:lstStyle/>
                    <a:p>
                      <a:pPr algn="ctr">
                        <a:buNone/>
                      </a:pPr>
                      <a:r>
                        <a:rPr lang="it-IT" altLang="en-US" sz="1800" dirty="0"/>
                        <a:t>14,85</a:t>
                      </a:r>
                    </a:p>
                  </a:txBody>
                  <a:tcPr marL="121894" marR="121894" marT="45727" marB="45727"/>
                </a:tc>
                <a:tc>
                  <a:txBody>
                    <a:bodyPr/>
                    <a:lstStyle/>
                    <a:p>
                      <a:pPr algn="ctr">
                        <a:buNone/>
                      </a:pPr>
                      <a:r>
                        <a:rPr lang="it-IT" altLang="en-US" sz="1800"/>
                        <a:t>14,85</a:t>
                      </a:r>
                    </a:p>
                  </a:txBody>
                  <a:tcPr marL="121894" marR="121894" marT="45727" marB="45727"/>
                </a:tc>
                <a:tc>
                  <a:txBody>
                    <a:bodyPr/>
                    <a:lstStyle/>
                    <a:p>
                      <a:pPr algn="ctr">
                        <a:buNone/>
                      </a:pPr>
                      <a:r>
                        <a:rPr lang="it-IT" altLang="en-US" sz="1800"/>
                        <a:t>14,85</a:t>
                      </a:r>
                    </a:p>
                  </a:txBody>
                  <a:tcPr marL="121894" marR="121894" marT="45727" marB="45727"/>
                </a:tc>
                <a:extLst>
                  <a:ext uri="{0D108BD9-81ED-4DB2-BD59-A6C34878D82A}">
                    <a16:rowId xmlns:a16="http://schemas.microsoft.com/office/drawing/2014/main" val="10001"/>
                  </a:ext>
                </a:extLst>
              </a:tr>
              <a:tr h="612472">
                <a:tc>
                  <a:txBody>
                    <a:bodyPr/>
                    <a:lstStyle/>
                    <a:p>
                      <a:pPr>
                        <a:buNone/>
                      </a:pPr>
                      <a:r>
                        <a:rPr lang="it-IT" sz="1800" dirty="0">
                          <a:latin typeface="Perpetua" panose="02020502060401020303" pitchFamily="18" charset="0"/>
                          <a:ea typeface="Verdana" panose="020B0604030504040204" pitchFamily="34" charset="0"/>
                          <a:cs typeface="Verdana" panose="020B0604030504040204" pitchFamily="34" charset="0"/>
                          <a:sym typeface="+mn-ea"/>
                        </a:rPr>
                        <a:t>ASPI+FORM 0,3 (tempo indet) </a:t>
                      </a:r>
                    </a:p>
                  </a:txBody>
                  <a:tcPr marL="121894" marR="121894" marT="45727" marB="45727"/>
                </a:tc>
                <a:tc>
                  <a:txBody>
                    <a:bodyPr/>
                    <a:lstStyle/>
                    <a:p>
                      <a:pPr algn="ctr">
                        <a:buNone/>
                      </a:pPr>
                      <a:r>
                        <a:rPr lang="it-IT" altLang="en-US" sz="1800" dirty="0"/>
                        <a:t>1,61</a:t>
                      </a:r>
                    </a:p>
                  </a:txBody>
                  <a:tcPr marL="121894" marR="121894" marT="45727" marB="45727"/>
                </a:tc>
                <a:tc>
                  <a:txBody>
                    <a:bodyPr/>
                    <a:lstStyle/>
                    <a:p>
                      <a:pPr algn="ctr">
                        <a:buNone/>
                      </a:pPr>
                      <a:r>
                        <a:rPr lang="it-IT" altLang="en-US" sz="1800" dirty="0"/>
                        <a:t>1,61</a:t>
                      </a:r>
                    </a:p>
                  </a:txBody>
                  <a:tcPr marL="121894" marR="121894" marT="45727" marB="45727"/>
                </a:tc>
                <a:tc>
                  <a:txBody>
                    <a:bodyPr/>
                    <a:lstStyle/>
                    <a:p>
                      <a:pPr algn="ctr">
                        <a:buNone/>
                      </a:pPr>
                      <a:r>
                        <a:rPr lang="it-IT" altLang="en-US" sz="1800" dirty="0"/>
                        <a:t>1,61</a:t>
                      </a:r>
                    </a:p>
                  </a:txBody>
                  <a:tcPr marL="121894" marR="121894" marT="45727" marB="45727"/>
                </a:tc>
                <a:tc>
                  <a:txBody>
                    <a:bodyPr/>
                    <a:lstStyle/>
                    <a:p>
                      <a:pPr algn="ctr">
                        <a:buNone/>
                      </a:pPr>
                      <a:r>
                        <a:rPr lang="it-IT" altLang="en-US" sz="1800"/>
                        <a:t>1,61</a:t>
                      </a:r>
                    </a:p>
                  </a:txBody>
                  <a:tcPr marL="121894" marR="121894" marT="45727" marB="45727"/>
                </a:tc>
                <a:tc>
                  <a:txBody>
                    <a:bodyPr/>
                    <a:lstStyle/>
                    <a:p>
                      <a:pPr algn="ctr">
                        <a:buNone/>
                      </a:pPr>
                      <a:r>
                        <a:rPr lang="it-IT" altLang="en-US" sz="1800"/>
                        <a:t>1,61</a:t>
                      </a:r>
                    </a:p>
                  </a:txBody>
                  <a:tcPr marL="121894" marR="121894" marT="45727" marB="45727"/>
                </a:tc>
                <a:extLst>
                  <a:ext uri="{0D108BD9-81ED-4DB2-BD59-A6C34878D82A}">
                    <a16:rowId xmlns:a16="http://schemas.microsoft.com/office/drawing/2014/main" val="10002"/>
                  </a:ext>
                </a:extLst>
              </a:tr>
              <a:tr h="384871">
                <a:tc>
                  <a:txBody>
                    <a:bodyPr/>
                    <a:lstStyle/>
                    <a:p>
                      <a:pPr>
                        <a:buNone/>
                      </a:pPr>
                      <a:r>
                        <a:rPr lang="it-IT" sz="1800" dirty="0">
                          <a:latin typeface="Perpetua" panose="02020502060401020303" pitchFamily="18" charset="0"/>
                          <a:ea typeface="Verdana" panose="020B0604030504040204" pitchFamily="34" charset="0"/>
                          <a:cs typeface="Verdana" panose="020B0604030504040204" pitchFamily="34" charset="0"/>
                          <a:sym typeface="+mn-ea"/>
                        </a:rPr>
                        <a:t>FG TFR</a:t>
                      </a:r>
                    </a:p>
                  </a:txBody>
                  <a:tcPr marL="121894" marR="121894" marT="45727" marB="45727"/>
                </a:tc>
                <a:tc>
                  <a:txBody>
                    <a:bodyPr/>
                    <a:lstStyle/>
                    <a:p>
                      <a:pPr algn="ctr">
                        <a:buNone/>
                      </a:pPr>
                      <a:endParaRPr lang="en-US" sz="1800" dirty="0"/>
                    </a:p>
                  </a:txBody>
                  <a:tcPr marL="121894" marR="121894" marT="45727" marB="45727"/>
                </a:tc>
                <a:tc>
                  <a:txBody>
                    <a:bodyPr/>
                    <a:lstStyle/>
                    <a:p>
                      <a:pPr algn="ctr">
                        <a:buNone/>
                      </a:pPr>
                      <a:endParaRPr lang="en-US" sz="1800" dirty="0"/>
                    </a:p>
                  </a:txBody>
                  <a:tcPr marL="121894" marR="121894" marT="45727" marB="45727"/>
                </a:tc>
                <a:tc>
                  <a:txBody>
                    <a:bodyPr/>
                    <a:lstStyle/>
                    <a:p>
                      <a:pPr algn="ctr">
                        <a:buNone/>
                      </a:pPr>
                      <a:endParaRPr lang="en-US" sz="1800" dirty="0"/>
                    </a:p>
                  </a:txBody>
                  <a:tcPr marL="121894" marR="121894" marT="45727" marB="45727"/>
                </a:tc>
                <a:tc>
                  <a:txBody>
                    <a:bodyPr/>
                    <a:lstStyle/>
                    <a:p>
                      <a:pPr algn="ctr">
                        <a:buNone/>
                      </a:pPr>
                      <a:endParaRPr lang="en-US" sz="1800"/>
                    </a:p>
                  </a:txBody>
                  <a:tcPr marL="121894" marR="121894" marT="45727" marB="45727"/>
                </a:tc>
                <a:tc>
                  <a:txBody>
                    <a:bodyPr/>
                    <a:lstStyle/>
                    <a:p>
                      <a:pPr algn="ctr">
                        <a:buNone/>
                      </a:pPr>
                      <a:endParaRPr lang="en-US" sz="1800"/>
                    </a:p>
                  </a:txBody>
                  <a:tcPr marL="121894" marR="121894" marT="45727" marB="45727"/>
                </a:tc>
                <a:extLst>
                  <a:ext uri="{0D108BD9-81ED-4DB2-BD59-A6C34878D82A}">
                    <a16:rowId xmlns:a16="http://schemas.microsoft.com/office/drawing/2014/main" val="10003"/>
                  </a:ext>
                </a:extLst>
              </a:tr>
              <a:tr h="384871">
                <a:tc>
                  <a:txBody>
                    <a:bodyPr/>
                    <a:lstStyle/>
                    <a:p>
                      <a:pPr>
                        <a:buNone/>
                      </a:pPr>
                      <a:r>
                        <a:rPr lang="it-IT" sz="1800" dirty="0">
                          <a:latin typeface="Perpetua" panose="02020502060401020303" pitchFamily="18" charset="0"/>
                          <a:ea typeface="Verdana" panose="020B0604030504040204" pitchFamily="34" charset="0"/>
                          <a:cs typeface="Verdana" panose="020B0604030504040204" pitchFamily="34" charset="0"/>
                          <a:sym typeface="+mn-ea"/>
                        </a:rPr>
                        <a:t>CUAF</a:t>
                      </a:r>
                    </a:p>
                  </a:txBody>
                  <a:tcPr marL="121894" marR="121894" marT="45727" marB="45727"/>
                </a:tc>
                <a:tc>
                  <a:txBody>
                    <a:bodyPr/>
                    <a:lstStyle/>
                    <a:p>
                      <a:pPr algn="ctr">
                        <a:buNone/>
                      </a:pPr>
                      <a:r>
                        <a:rPr lang="en-US" sz="1800" dirty="0"/>
                        <a:t>0,02</a:t>
                      </a:r>
                    </a:p>
                  </a:txBody>
                  <a:tcPr marL="121894" marR="121894" marT="45727" marB="45727"/>
                </a:tc>
                <a:tc>
                  <a:txBody>
                    <a:bodyPr/>
                    <a:lstStyle/>
                    <a:p>
                      <a:pPr algn="ctr">
                        <a:buNone/>
                      </a:pPr>
                      <a:r>
                        <a:rPr lang="en-US" sz="1800" dirty="0"/>
                        <a:t>0,03</a:t>
                      </a:r>
                    </a:p>
                  </a:txBody>
                  <a:tcPr marL="121894" marR="121894" marT="45727" marB="45727"/>
                </a:tc>
                <a:tc>
                  <a:txBody>
                    <a:bodyPr/>
                    <a:lstStyle/>
                    <a:p>
                      <a:pPr algn="ctr">
                        <a:buNone/>
                      </a:pPr>
                      <a:r>
                        <a:rPr lang="it-IT" altLang="en-US" sz="1800" dirty="0"/>
                        <a:t>0,11</a:t>
                      </a:r>
                    </a:p>
                  </a:txBody>
                  <a:tcPr marL="121894" marR="121894" marT="45727" marB="45727"/>
                </a:tc>
                <a:tc>
                  <a:txBody>
                    <a:bodyPr/>
                    <a:lstStyle/>
                    <a:p>
                      <a:pPr algn="ctr">
                        <a:buNone/>
                      </a:pPr>
                      <a:r>
                        <a:rPr lang="it-IT" altLang="en-US" sz="1800"/>
                        <a:t>0,11</a:t>
                      </a:r>
                    </a:p>
                  </a:txBody>
                  <a:tcPr marL="121894" marR="121894" marT="45727" marB="45727"/>
                </a:tc>
                <a:tc>
                  <a:txBody>
                    <a:bodyPr/>
                    <a:lstStyle/>
                    <a:p>
                      <a:pPr algn="ctr">
                        <a:buNone/>
                      </a:pPr>
                      <a:r>
                        <a:rPr lang="it-IT" altLang="en-US" sz="1800"/>
                        <a:t>0,11</a:t>
                      </a:r>
                    </a:p>
                  </a:txBody>
                  <a:tcPr marL="121894" marR="121894" marT="45727" marB="45727"/>
                </a:tc>
                <a:extLst>
                  <a:ext uri="{0D108BD9-81ED-4DB2-BD59-A6C34878D82A}">
                    <a16:rowId xmlns:a16="http://schemas.microsoft.com/office/drawing/2014/main" val="10004"/>
                  </a:ext>
                </a:extLst>
              </a:tr>
              <a:tr h="384871">
                <a:tc>
                  <a:txBody>
                    <a:bodyPr/>
                    <a:lstStyle/>
                    <a:p>
                      <a:pPr>
                        <a:buNone/>
                      </a:pPr>
                      <a:r>
                        <a:rPr lang="it-IT" sz="1800" dirty="0">
                          <a:latin typeface="Perpetua" panose="02020502060401020303" pitchFamily="18" charset="0"/>
                          <a:ea typeface="Verdana" panose="020B0604030504040204" pitchFamily="34" charset="0"/>
                          <a:cs typeface="Verdana" panose="020B0604030504040204" pitchFamily="34" charset="0"/>
                          <a:sym typeface="+mn-ea"/>
                        </a:rPr>
                        <a:t>CIGO</a:t>
                      </a:r>
                    </a:p>
                  </a:txBody>
                  <a:tcPr marL="121894" marR="121894" marT="45727" marB="45727"/>
                </a:tc>
                <a:tc>
                  <a:txBody>
                    <a:bodyPr/>
                    <a:lstStyle/>
                    <a:p>
                      <a:pPr algn="ctr">
                        <a:buNone/>
                      </a:pPr>
                      <a:endParaRPr lang="en-US" sz="1800" dirty="0"/>
                    </a:p>
                  </a:txBody>
                  <a:tcPr marL="121894" marR="121894" marT="45727" marB="45727"/>
                </a:tc>
                <a:tc>
                  <a:txBody>
                    <a:bodyPr/>
                    <a:lstStyle/>
                    <a:p>
                      <a:pPr algn="ctr">
                        <a:buNone/>
                      </a:pPr>
                      <a:endParaRPr lang="en-US" sz="1800" dirty="0"/>
                    </a:p>
                  </a:txBody>
                  <a:tcPr marL="121894" marR="121894" marT="45727" marB="45727"/>
                </a:tc>
                <a:tc>
                  <a:txBody>
                    <a:bodyPr/>
                    <a:lstStyle/>
                    <a:p>
                      <a:pPr algn="ctr">
                        <a:buNone/>
                      </a:pPr>
                      <a:endParaRPr lang="en-US" sz="1800" dirty="0"/>
                    </a:p>
                  </a:txBody>
                  <a:tcPr marL="121894" marR="121894" marT="45727" marB="45727"/>
                </a:tc>
                <a:tc>
                  <a:txBody>
                    <a:bodyPr/>
                    <a:lstStyle/>
                    <a:p>
                      <a:pPr algn="ctr">
                        <a:buNone/>
                      </a:pPr>
                      <a:endParaRPr lang="en-US" sz="1800"/>
                    </a:p>
                  </a:txBody>
                  <a:tcPr marL="121894" marR="121894" marT="45727" marB="45727"/>
                </a:tc>
                <a:tc>
                  <a:txBody>
                    <a:bodyPr/>
                    <a:lstStyle/>
                    <a:p>
                      <a:pPr algn="ctr">
                        <a:buNone/>
                      </a:pPr>
                      <a:endParaRPr lang="en-US" sz="1800"/>
                    </a:p>
                  </a:txBody>
                  <a:tcPr marL="121894" marR="121894" marT="45727" marB="45727"/>
                </a:tc>
                <a:extLst>
                  <a:ext uri="{0D108BD9-81ED-4DB2-BD59-A6C34878D82A}">
                    <a16:rowId xmlns:a16="http://schemas.microsoft.com/office/drawing/2014/main" val="10005"/>
                  </a:ext>
                </a:extLst>
              </a:tr>
              <a:tr h="385506">
                <a:tc>
                  <a:txBody>
                    <a:bodyPr/>
                    <a:lstStyle/>
                    <a:p>
                      <a:pPr>
                        <a:buNone/>
                      </a:pPr>
                      <a:r>
                        <a:rPr lang="it-IT" sz="1800" dirty="0">
                          <a:latin typeface="Perpetua" panose="02020502060401020303" pitchFamily="18" charset="0"/>
                          <a:ea typeface="Verdana" panose="020B0604030504040204" pitchFamily="34" charset="0"/>
                          <a:cs typeface="Verdana" panose="020B0604030504040204" pitchFamily="34" charset="0"/>
                          <a:sym typeface="+mn-ea"/>
                        </a:rPr>
                        <a:t>CIGS </a:t>
                      </a:r>
                    </a:p>
                  </a:txBody>
                  <a:tcPr marL="121894" marR="121894" marT="45727" marB="45727"/>
                </a:tc>
                <a:tc>
                  <a:txBody>
                    <a:bodyPr/>
                    <a:lstStyle/>
                    <a:p>
                      <a:pPr algn="ctr">
                        <a:buNone/>
                      </a:pPr>
                      <a:endParaRPr lang="en-US" sz="1800" dirty="0"/>
                    </a:p>
                  </a:txBody>
                  <a:tcPr marL="121894" marR="121894" marT="45727" marB="45727"/>
                </a:tc>
                <a:tc>
                  <a:txBody>
                    <a:bodyPr/>
                    <a:lstStyle/>
                    <a:p>
                      <a:pPr algn="ctr">
                        <a:buNone/>
                      </a:pPr>
                      <a:endParaRPr lang="en-US" sz="1800" dirty="0"/>
                    </a:p>
                  </a:txBody>
                  <a:tcPr marL="121894" marR="121894" marT="45727" marB="45727"/>
                </a:tc>
                <a:tc>
                  <a:txBody>
                    <a:bodyPr/>
                    <a:lstStyle/>
                    <a:p>
                      <a:pPr algn="ctr">
                        <a:buNone/>
                      </a:pPr>
                      <a:endParaRPr lang="en-US" sz="1800" dirty="0"/>
                    </a:p>
                  </a:txBody>
                  <a:tcPr marL="121894" marR="121894" marT="45727" marB="45727"/>
                </a:tc>
                <a:tc>
                  <a:txBody>
                    <a:bodyPr/>
                    <a:lstStyle/>
                    <a:p>
                      <a:pPr algn="ctr">
                        <a:buNone/>
                      </a:pPr>
                      <a:endParaRPr lang="en-US" sz="1800" dirty="0"/>
                    </a:p>
                  </a:txBody>
                  <a:tcPr marL="121894" marR="121894" marT="45727" marB="45727"/>
                </a:tc>
                <a:tc>
                  <a:txBody>
                    <a:bodyPr/>
                    <a:lstStyle/>
                    <a:p>
                      <a:pPr algn="ctr">
                        <a:buNone/>
                      </a:pPr>
                      <a:r>
                        <a:rPr lang="it-IT" altLang="en-US" sz="1800" dirty="0"/>
                        <a:t>0,90</a:t>
                      </a:r>
                    </a:p>
                  </a:txBody>
                  <a:tcPr marL="121894" marR="121894" marT="45727" marB="45727"/>
                </a:tc>
                <a:extLst>
                  <a:ext uri="{0D108BD9-81ED-4DB2-BD59-A6C34878D82A}">
                    <a16:rowId xmlns:a16="http://schemas.microsoft.com/office/drawing/2014/main" val="10006"/>
                  </a:ext>
                </a:extLst>
              </a:tr>
              <a:tr h="384871">
                <a:tc>
                  <a:txBody>
                    <a:bodyPr/>
                    <a:lstStyle/>
                    <a:p>
                      <a:pPr>
                        <a:buNone/>
                      </a:pPr>
                      <a:r>
                        <a:rPr lang="it-IT" sz="1800" dirty="0">
                          <a:latin typeface="Perpetua" panose="02020502060401020303" pitchFamily="18" charset="0"/>
                          <a:ea typeface="Verdana" panose="020B0604030504040204" pitchFamily="34" charset="0"/>
                          <a:cs typeface="Verdana" panose="020B0604030504040204" pitchFamily="34" charset="0"/>
                          <a:sym typeface="+mn-ea"/>
                        </a:rPr>
                        <a:t>MOBILITA' </a:t>
                      </a:r>
                    </a:p>
                  </a:txBody>
                  <a:tcPr marL="121894" marR="121894" marT="45727" marB="45727"/>
                </a:tc>
                <a:tc>
                  <a:txBody>
                    <a:bodyPr/>
                    <a:lstStyle/>
                    <a:p>
                      <a:pPr algn="ctr">
                        <a:buNone/>
                      </a:pPr>
                      <a:endParaRPr lang="en-US" sz="1800" dirty="0"/>
                    </a:p>
                  </a:txBody>
                  <a:tcPr marL="121894" marR="121894" marT="45727" marB="45727"/>
                </a:tc>
                <a:tc>
                  <a:txBody>
                    <a:bodyPr/>
                    <a:lstStyle/>
                    <a:p>
                      <a:pPr algn="ctr">
                        <a:buNone/>
                      </a:pPr>
                      <a:endParaRPr lang="en-US" sz="1800" dirty="0"/>
                    </a:p>
                  </a:txBody>
                  <a:tcPr marL="121894" marR="121894" marT="45727" marB="45727"/>
                </a:tc>
                <a:tc>
                  <a:txBody>
                    <a:bodyPr/>
                    <a:lstStyle/>
                    <a:p>
                      <a:pPr algn="ctr">
                        <a:buNone/>
                      </a:pPr>
                      <a:endParaRPr lang="en-US" sz="1800" dirty="0"/>
                    </a:p>
                  </a:txBody>
                  <a:tcPr marL="121894" marR="121894" marT="45727" marB="45727"/>
                </a:tc>
                <a:tc>
                  <a:txBody>
                    <a:bodyPr/>
                    <a:lstStyle/>
                    <a:p>
                      <a:pPr algn="ctr">
                        <a:buNone/>
                      </a:pPr>
                      <a:endParaRPr lang="en-US" sz="1800"/>
                    </a:p>
                  </a:txBody>
                  <a:tcPr marL="121894" marR="121894" marT="45727" marB="45727"/>
                </a:tc>
                <a:tc>
                  <a:txBody>
                    <a:bodyPr/>
                    <a:lstStyle/>
                    <a:p>
                      <a:pPr algn="ctr">
                        <a:buNone/>
                      </a:pPr>
                      <a:endParaRPr lang="en-US" sz="1800" dirty="0"/>
                    </a:p>
                  </a:txBody>
                  <a:tcPr marL="121894" marR="121894" marT="45727" marB="45727"/>
                </a:tc>
                <a:extLst>
                  <a:ext uri="{0D108BD9-81ED-4DB2-BD59-A6C34878D82A}">
                    <a16:rowId xmlns:a16="http://schemas.microsoft.com/office/drawing/2014/main" val="10007"/>
                  </a:ext>
                </a:extLst>
              </a:tr>
              <a:tr h="384871">
                <a:tc>
                  <a:txBody>
                    <a:bodyPr/>
                    <a:lstStyle/>
                    <a:p>
                      <a:pPr>
                        <a:buNone/>
                      </a:pPr>
                      <a:r>
                        <a:rPr lang="it-IT" sz="1800" dirty="0">
                          <a:latin typeface="Perpetua" panose="02020502060401020303" pitchFamily="18" charset="0"/>
                          <a:ea typeface="Verdana" panose="020B0604030504040204" pitchFamily="34" charset="0"/>
                          <a:cs typeface="Verdana" panose="020B0604030504040204" pitchFamily="34" charset="0"/>
                          <a:sym typeface="+mn-ea"/>
                        </a:rPr>
                        <a:t>MALATTIA </a:t>
                      </a:r>
                    </a:p>
                  </a:txBody>
                  <a:tcPr marL="121894" marR="121894" marT="45727" marB="45727"/>
                </a:tc>
                <a:tc>
                  <a:txBody>
                    <a:bodyPr/>
                    <a:lstStyle/>
                    <a:p>
                      <a:pPr algn="ctr">
                        <a:buNone/>
                      </a:pPr>
                      <a:r>
                        <a:rPr lang="en-US" sz="1800" dirty="0"/>
                        <a:t>0,08</a:t>
                      </a:r>
                    </a:p>
                  </a:txBody>
                  <a:tcPr marL="121894" marR="121894" marT="45727" marB="45727"/>
                </a:tc>
                <a:tc>
                  <a:txBody>
                    <a:bodyPr/>
                    <a:lstStyle/>
                    <a:p>
                      <a:pPr algn="ctr">
                        <a:buNone/>
                      </a:pPr>
                      <a:r>
                        <a:rPr lang="en-US" sz="1800" dirty="0"/>
                        <a:t>0,16</a:t>
                      </a:r>
                    </a:p>
                  </a:txBody>
                  <a:tcPr marL="121894" marR="121894" marT="45727" marB="45727"/>
                </a:tc>
                <a:tc>
                  <a:txBody>
                    <a:bodyPr/>
                    <a:lstStyle/>
                    <a:p>
                      <a:pPr algn="ctr">
                        <a:buNone/>
                      </a:pPr>
                      <a:r>
                        <a:rPr lang="it-IT" altLang="en-US" sz="1800" dirty="0"/>
                        <a:t>0,53</a:t>
                      </a:r>
                    </a:p>
                  </a:txBody>
                  <a:tcPr marL="121894" marR="121894" marT="45727" marB="45727"/>
                </a:tc>
                <a:tc>
                  <a:txBody>
                    <a:bodyPr/>
                    <a:lstStyle/>
                    <a:p>
                      <a:pPr algn="ctr">
                        <a:buNone/>
                      </a:pPr>
                      <a:r>
                        <a:rPr lang="it-IT" altLang="en-US" sz="1800"/>
                        <a:t>0,53</a:t>
                      </a:r>
                    </a:p>
                  </a:txBody>
                  <a:tcPr marL="121894" marR="121894" marT="45727" marB="45727"/>
                </a:tc>
                <a:tc>
                  <a:txBody>
                    <a:bodyPr/>
                    <a:lstStyle/>
                    <a:p>
                      <a:pPr algn="ctr">
                        <a:buNone/>
                      </a:pPr>
                      <a:r>
                        <a:rPr lang="it-IT" altLang="en-US" sz="1800" dirty="0"/>
                        <a:t>0,53</a:t>
                      </a:r>
                    </a:p>
                  </a:txBody>
                  <a:tcPr marL="121894" marR="121894" marT="45727" marB="45727"/>
                </a:tc>
                <a:extLst>
                  <a:ext uri="{0D108BD9-81ED-4DB2-BD59-A6C34878D82A}">
                    <a16:rowId xmlns:a16="http://schemas.microsoft.com/office/drawing/2014/main" val="10008"/>
                  </a:ext>
                </a:extLst>
              </a:tr>
              <a:tr h="368358">
                <a:tc>
                  <a:txBody>
                    <a:bodyPr/>
                    <a:lstStyle/>
                    <a:p>
                      <a:pPr>
                        <a:buNone/>
                      </a:pPr>
                      <a:r>
                        <a:rPr lang="it-IT" sz="1800" dirty="0">
                          <a:latin typeface="Perpetua" panose="02020502060401020303" pitchFamily="18" charset="0"/>
                          <a:ea typeface="Verdana" panose="020B0604030504040204" pitchFamily="34" charset="0"/>
                          <a:cs typeface="Verdana" panose="020B0604030504040204" pitchFamily="34" charset="0"/>
                          <a:sym typeface="+mn-ea"/>
                        </a:rPr>
                        <a:t>MATERNITA'</a:t>
                      </a:r>
                    </a:p>
                  </a:txBody>
                  <a:tcPr marL="121894" marR="121894" marT="45727" marB="45727"/>
                </a:tc>
                <a:tc>
                  <a:txBody>
                    <a:bodyPr/>
                    <a:lstStyle/>
                    <a:p>
                      <a:pPr algn="ctr">
                        <a:buNone/>
                      </a:pPr>
                      <a:r>
                        <a:rPr lang="en-US" sz="1800" dirty="0"/>
                        <a:t>0,01</a:t>
                      </a:r>
                    </a:p>
                  </a:txBody>
                  <a:tcPr marL="121894" marR="121894" marT="45727" marB="45727"/>
                </a:tc>
                <a:tc>
                  <a:txBody>
                    <a:bodyPr/>
                    <a:lstStyle/>
                    <a:p>
                      <a:pPr algn="ctr">
                        <a:buNone/>
                      </a:pPr>
                      <a:r>
                        <a:rPr lang="en-US" sz="1800" dirty="0"/>
                        <a:t>0,02</a:t>
                      </a:r>
                    </a:p>
                  </a:txBody>
                  <a:tcPr marL="121894" marR="121894" marT="45727" marB="45727"/>
                </a:tc>
                <a:tc>
                  <a:txBody>
                    <a:bodyPr/>
                    <a:lstStyle/>
                    <a:p>
                      <a:pPr algn="ctr">
                        <a:buNone/>
                      </a:pPr>
                      <a:r>
                        <a:rPr lang="it-IT" altLang="en-US" sz="1800" dirty="0"/>
                        <a:t>0,05</a:t>
                      </a:r>
                    </a:p>
                  </a:txBody>
                  <a:tcPr marL="121894" marR="121894" marT="45727" marB="45727"/>
                </a:tc>
                <a:tc>
                  <a:txBody>
                    <a:bodyPr/>
                    <a:lstStyle/>
                    <a:p>
                      <a:pPr algn="ctr">
                        <a:buNone/>
                      </a:pPr>
                      <a:r>
                        <a:rPr lang="it-IT" altLang="en-US" sz="1800"/>
                        <a:t>0,05</a:t>
                      </a:r>
                    </a:p>
                  </a:txBody>
                  <a:tcPr marL="121894" marR="121894" marT="45727" marB="45727"/>
                </a:tc>
                <a:tc>
                  <a:txBody>
                    <a:bodyPr/>
                    <a:lstStyle/>
                    <a:p>
                      <a:pPr algn="ctr">
                        <a:buNone/>
                      </a:pPr>
                      <a:r>
                        <a:rPr lang="it-IT" altLang="en-US" sz="1800" dirty="0"/>
                        <a:t>0,05</a:t>
                      </a:r>
                    </a:p>
                  </a:txBody>
                  <a:tcPr marL="121894" marR="121894" marT="45727" marB="45727"/>
                </a:tc>
                <a:extLst>
                  <a:ext uri="{0D108BD9-81ED-4DB2-BD59-A6C34878D82A}">
                    <a16:rowId xmlns:a16="http://schemas.microsoft.com/office/drawing/2014/main" val="10009"/>
                  </a:ext>
                </a:extLst>
              </a:tr>
              <a:tr h="385506">
                <a:tc>
                  <a:txBody>
                    <a:bodyPr/>
                    <a:lstStyle/>
                    <a:p>
                      <a:pPr>
                        <a:buNone/>
                      </a:pPr>
                      <a:r>
                        <a:rPr lang="it-IT" sz="1800" dirty="0">
                          <a:latin typeface="Perpetua" panose="02020502060401020303" pitchFamily="18" charset="0"/>
                          <a:ea typeface="Verdana" panose="020B0604030504040204" pitchFamily="34" charset="0"/>
                          <a:cs typeface="Verdana" panose="020B0604030504040204" pitchFamily="34" charset="0"/>
                          <a:sym typeface="+mn-ea"/>
                        </a:rPr>
                        <a:t>INAIL </a:t>
                      </a:r>
                    </a:p>
                  </a:txBody>
                  <a:tcPr marL="121894" marR="121894" marT="45727" marB="45727"/>
                </a:tc>
                <a:tc>
                  <a:txBody>
                    <a:bodyPr/>
                    <a:lstStyle/>
                    <a:p>
                      <a:pPr algn="ctr">
                        <a:buNone/>
                      </a:pPr>
                      <a:r>
                        <a:rPr lang="en-US" sz="1800" dirty="0"/>
                        <a:t>0,04</a:t>
                      </a:r>
                    </a:p>
                  </a:txBody>
                  <a:tcPr marL="121894" marR="121894" marT="45727" marB="45727"/>
                </a:tc>
                <a:tc>
                  <a:txBody>
                    <a:bodyPr/>
                    <a:lstStyle/>
                    <a:p>
                      <a:pPr algn="ctr">
                        <a:buNone/>
                      </a:pPr>
                      <a:r>
                        <a:rPr lang="en-US" sz="1800" dirty="0"/>
                        <a:t>0,09</a:t>
                      </a:r>
                    </a:p>
                  </a:txBody>
                  <a:tcPr marL="121894" marR="121894" marT="45727" marB="45727"/>
                </a:tc>
                <a:tc>
                  <a:txBody>
                    <a:bodyPr/>
                    <a:lstStyle/>
                    <a:p>
                      <a:pPr algn="ctr">
                        <a:buNone/>
                      </a:pPr>
                      <a:r>
                        <a:rPr lang="it-IT" altLang="en-US" sz="1800" dirty="0"/>
                        <a:t>0,30</a:t>
                      </a:r>
                    </a:p>
                  </a:txBody>
                  <a:tcPr marL="121894" marR="121894" marT="45727" marB="45727"/>
                </a:tc>
                <a:tc>
                  <a:txBody>
                    <a:bodyPr/>
                    <a:lstStyle/>
                    <a:p>
                      <a:pPr algn="ctr">
                        <a:buNone/>
                      </a:pPr>
                      <a:r>
                        <a:rPr lang="it-IT" altLang="en-US" sz="1800" dirty="0"/>
                        <a:t>0,30</a:t>
                      </a:r>
                    </a:p>
                  </a:txBody>
                  <a:tcPr marL="121894" marR="121894" marT="45727" marB="45727"/>
                </a:tc>
                <a:tc>
                  <a:txBody>
                    <a:bodyPr/>
                    <a:lstStyle/>
                    <a:p>
                      <a:pPr algn="ctr">
                        <a:buNone/>
                      </a:pPr>
                      <a:r>
                        <a:rPr lang="it-IT" altLang="en-US" sz="1800" dirty="0"/>
                        <a:t>0,30</a:t>
                      </a:r>
                    </a:p>
                  </a:txBody>
                  <a:tcPr marL="121894" marR="121894" marT="45727" marB="45727"/>
                </a:tc>
                <a:extLst>
                  <a:ext uri="{0D108BD9-81ED-4DB2-BD59-A6C34878D82A}">
                    <a16:rowId xmlns:a16="http://schemas.microsoft.com/office/drawing/2014/main" val="10010"/>
                  </a:ext>
                </a:extLst>
              </a:tr>
              <a:tr h="384871">
                <a:tc>
                  <a:txBody>
                    <a:bodyPr/>
                    <a:lstStyle/>
                    <a:p>
                      <a:pPr>
                        <a:buNone/>
                      </a:pPr>
                      <a:r>
                        <a:rPr lang="it-IT" sz="1800" b="1" u="sng" dirty="0">
                          <a:latin typeface="Perpetua" panose="02020502060401020303" pitchFamily="18" charset="0"/>
                          <a:ea typeface="Verdana" panose="020B0604030504040204" pitchFamily="34" charset="0"/>
                          <a:cs typeface="Verdana" panose="020B0604030504040204" pitchFamily="34" charset="0"/>
                          <a:sym typeface="+mn-ea"/>
                        </a:rPr>
                        <a:t>ALIQ . TOT.</a:t>
                      </a:r>
                    </a:p>
                  </a:txBody>
                  <a:tcPr marL="121894" marR="121894" marT="45727" marB="45727"/>
                </a:tc>
                <a:tc>
                  <a:txBody>
                    <a:bodyPr/>
                    <a:lstStyle/>
                    <a:p>
                      <a:pPr algn="ctr">
                        <a:buNone/>
                      </a:pPr>
                      <a:r>
                        <a:rPr lang="it-IT" altLang="en-US" sz="1800" dirty="0"/>
                        <a:t>8,95</a:t>
                      </a:r>
                    </a:p>
                  </a:txBody>
                  <a:tcPr marL="121894" marR="121894" marT="45727" marB="45727"/>
                </a:tc>
                <a:tc>
                  <a:txBody>
                    <a:bodyPr/>
                    <a:lstStyle/>
                    <a:p>
                      <a:pPr algn="ctr">
                        <a:buNone/>
                      </a:pPr>
                      <a:r>
                        <a:rPr lang="it-IT" altLang="en-US" sz="1800"/>
                        <a:t>10,45</a:t>
                      </a:r>
                    </a:p>
                  </a:txBody>
                  <a:tcPr marL="121894" marR="121894" marT="45727" marB="45727"/>
                </a:tc>
                <a:tc>
                  <a:txBody>
                    <a:bodyPr/>
                    <a:lstStyle/>
                    <a:p>
                      <a:pPr algn="ctr">
                        <a:buNone/>
                      </a:pPr>
                      <a:r>
                        <a:rPr lang="it-IT" altLang="en-US" sz="1800"/>
                        <a:t>17,45</a:t>
                      </a:r>
                    </a:p>
                  </a:txBody>
                  <a:tcPr marL="121894" marR="121894" marT="45727" marB="45727"/>
                </a:tc>
                <a:tc>
                  <a:txBody>
                    <a:bodyPr/>
                    <a:lstStyle/>
                    <a:p>
                      <a:pPr algn="ctr">
                        <a:buNone/>
                      </a:pPr>
                      <a:r>
                        <a:rPr lang="it-IT" altLang="en-US" sz="1800"/>
                        <a:t>17,45</a:t>
                      </a:r>
                    </a:p>
                  </a:txBody>
                  <a:tcPr marL="121894" marR="121894" marT="45727" marB="45727"/>
                </a:tc>
                <a:tc>
                  <a:txBody>
                    <a:bodyPr/>
                    <a:lstStyle/>
                    <a:p>
                      <a:pPr algn="ctr">
                        <a:buNone/>
                      </a:pPr>
                      <a:r>
                        <a:rPr lang="it-IT" altLang="en-US" sz="1800"/>
                        <a:t>18,35</a:t>
                      </a:r>
                    </a:p>
                  </a:txBody>
                  <a:tcPr marL="121894" marR="121894" marT="45727" marB="45727"/>
                </a:tc>
                <a:extLst>
                  <a:ext uri="{0D108BD9-81ED-4DB2-BD59-A6C34878D82A}">
                    <a16:rowId xmlns:a16="http://schemas.microsoft.com/office/drawing/2014/main" val="10011"/>
                  </a:ext>
                </a:extLst>
              </a:tr>
              <a:tr h="384871">
                <a:tc>
                  <a:txBody>
                    <a:bodyPr/>
                    <a:lstStyle/>
                    <a:p>
                      <a:pPr>
                        <a:buNone/>
                      </a:pPr>
                      <a:r>
                        <a:rPr lang="it-IT" sz="1800" b="1" u="sng" dirty="0">
                          <a:latin typeface="Perpetua" panose="02020502060401020303" pitchFamily="18" charset="0"/>
                          <a:ea typeface="Verdana" panose="020B0604030504040204" pitchFamily="34" charset="0"/>
                          <a:cs typeface="Verdana" panose="020B0604030504040204" pitchFamily="34" charset="0"/>
                          <a:sym typeface="+mn-ea"/>
                        </a:rPr>
                        <a:t>CTR C/DIPE</a:t>
                      </a:r>
                    </a:p>
                  </a:txBody>
                  <a:tcPr marL="121894" marR="121894" marT="45727" marB="45727"/>
                </a:tc>
                <a:tc>
                  <a:txBody>
                    <a:bodyPr/>
                    <a:lstStyle/>
                    <a:p>
                      <a:pPr algn="ctr">
                        <a:buNone/>
                      </a:pPr>
                      <a:r>
                        <a:rPr lang="it-IT" altLang="en-US" sz="1800"/>
                        <a:t>5,84</a:t>
                      </a:r>
                    </a:p>
                  </a:txBody>
                  <a:tcPr marL="121894" marR="121894" marT="45727" marB="45727"/>
                </a:tc>
                <a:tc>
                  <a:txBody>
                    <a:bodyPr/>
                    <a:lstStyle/>
                    <a:p>
                      <a:pPr algn="ctr">
                        <a:buNone/>
                      </a:pPr>
                      <a:r>
                        <a:rPr lang="it-IT" altLang="en-US" sz="1800"/>
                        <a:t>5,84</a:t>
                      </a:r>
                    </a:p>
                  </a:txBody>
                  <a:tcPr marL="121894" marR="121894" marT="45727" marB="45727"/>
                </a:tc>
                <a:tc>
                  <a:txBody>
                    <a:bodyPr/>
                    <a:lstStyle/>
                    <a:p>
                      <a:pPr algn="ctr">
                        <a:buNone/>
                      </a:pPr>
                      <a:r>
                        <a:rPr lang="it-IT" altLang="en-US" sz="1800"/>
                        <a:t>5,84</a:t>
                      </a:r>
                    </a:p>
                  </a:txBody>
                  <a:tcPr marL="121894" marR="121894" marT="45727" marB="45727"/>
                </a:tc>
                <a:tc>
                  <a:txBody>
                    <a:bodyPr/>
                    <a:lstStyle/>
                    <a:p>
                      <a:pPr algn="ctr">
                        <a:buNone/>
                      </a:pPr>
                      <a:r>
                        <a:rPr lang="it-IT" altLang="en-US" sz="1800" dirty="0"/>
                        <a:t>5,84</a:t>
                      </a:r>
                    </a:p>
                  </a:txBody>
                  <a:tcPr marL="121894" marR="121894" marT="45727" marB="45727"/>
                </a:tc>
                <a:tc>
                  <a:txBody>
                    <a:bodyPr/>
                    <a:lstStyle/>
                    <a:p>
                      <a:pPr algn="ctr">
                        <a:buNone/>
                      </a:pPr>
                      <a:r>
                        <a:rPr lang="it-IT" altLang="en-US" sz="1800" dirty="0"/>
                        <a:t>6,14</a:t>
                      </a:r>
                    </a:p>
                  </a:txBody>
                  <a:tcPr marL="121894" marR="121894" marT="45727" marB="45727"/>
                </a:tc>
                <a:extLst>
                  <a:ext uri="{0D108BD9-81ED-4DB2-BD59-A6C34878D82A}">
                    <a16:rowId xmlns:a16="http://schemas.microsoft.com/office/drawing/2014/main" val="10012"/>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idx="4294967295"/>
          </p:nvPr>
        </p:nvSpPr>
        <p:spPr>
          <a:xfrm>
            <a:off x="203200" y="114300"/>
            <a:ext cx="11782425" cy="517525"/>
          </a:xfrm>
        </p:spPr>
        <p:txBody>
          <a:bodyPr anchor="b"/>
          <a:lstStyle/>
          <a:p>
            <a:r>
              <a:rPr lang="it-IT" sz="2200" b="1" dirty="0">
                <a:latin typeface="Perpetua" pitchFamily="18" charset="0"/>
              </a:rPr>
              <a:t>Aliquote contributive Apprendistato Industria </a:t>
            </a:r>
          </a:p>
        </p:txBody>
      </p:sp>
      <p:sp>
        <p:nvSpPr>
          <p:cNvPr id="38915" name="Rectangle 3"/>
          <p:cNvSpPr>
            <a:spLocks noGrp="1" noChangeArrowheads="1"/>
          </p:cNvSpPr>
          <p:nvPr>
            <p:ph type="body" idx="4294967295"/>
          </p:nvPr>
        </p:nvSpPr>
        <p:spPr>
          <a:xfrm>
            <a:off x="142875" y="708025"/>
            <a:ext cx="11844338" cy="5946775"/>
          </a:xfrm>
        </p:spPr>
        <p:txBody>
          <a:bodyPr/>
          <a:lstStyle/>
          <a:p>
            <a:pPr marL="0" indent="0" algn="just" defTabSz="914400">
              <a:buClr>
                <a:srgbClr val="F2F2F2"/>
              </a:buClr>
              <a:buFont typeface="Arial" pitchFamily="34" charset="0"/>
              <a:buNone/>
            </a:pPr>
            <a:r>
              <a:rPr lang="it-IT" sz="2200">
                <a:latin typeface="Perpetua" pitchFamily="18" charset="0"/>
                <a:ea typeface="Verdana" pitchFamily="34" charset="0"/>
                <a:cs typeface="Verdana" pitchFamily="34" charset="0"/>
              </a:rPr>
              <a:t> 									</a:t>
            </a:r>
          </a:p>
        </p:txBody>
      </p:sp>
      <p:graphicFrame>
        <p:nvGraphicFramePr>
          <p:cNvPr id="2" name="Table 1"/>
          <p:cNvGraphicFramePr/>
          <p:nvPr/>
        </p:nvGraphicFramePr>
        <p:xfrm>
          <a:off x="411163" y="631825"/>
          <a:ext cx="11453811" cy="6049966"/>
        </p:xfrm>
        <a:graphic>
          <a:graphicData uri="http://schemas.openxmlformats.org/drawingml/2006/table">
            <a:tbl>
              <a:tblPr firstRow="1" bandRow="1">
                <a:tableStyleId>{5C22544A-7EE6-4342-B048-85BDC9FD1C3A}</a:tableStyleId>
              </a:tblPr>
              <a:tblGrid>
                <a:gridCol w="1983318">
                  <a:extLst>
                    <a:ext uri="{9D8B030D-6E8A-4147-A177-3AD203B41FA5}">
                      <a16:colId xmlns:a16="http://schemas.microsoft.com/office/drawing/2014/main" val="20000"/>
                    </a:ext>
                  </a:extLst>
                </a:gridCol>
                <a:gridCol w="1835183">
                  <a:extLst>
                    <a:ext uri="{9D8B030D-6E8A-4147-A177-3AD203B41FA5}">
                      <a16:colId xmlns:a16="http://schemas.microsoft.com/office/drawing/2014/main" val="20001"/>
                    </a:ext>
                  </a:extLst>
                </a:gridCol>
                <a:gridCol w="1909675">
                  <a:extLst>
                    <a:ext uri="{9D8B030D-6E8A-4147-A177-3AD203B41FA5}">
                      <a16:colId xmlns:a16="http://schemas.microsoft.com/office/drawing/2014/main" val="20002"/>
                    </a:ext>
                  </a:extLst>
                </a:gridCol>
                <a:gridCol w="1908827">
                  <a:extLst>
                    <a:ext uri="{9D8B030D-6E8A-4147-A177-3AD203B41FA5}">
                      <a16:colId xmlns:a16="http://schemas.microsoft.com/office/drawing/2014/main" val="20003"/>
                    </a:ext>
                  </a:extLst>
                </a:gridCol>
                <a:gridCol w="1907981">
                  <a:extLst>
                    <a:ext uri="{9D8B030D-6E8A-4147-A177-3AD203B41FA5}">
                      <a16:colId xmlns:a16="http://schemas.microsoft.com/office/drawing/2014/main" val="20004"/>
                    </a:ext>
                  </a:extLst>
                </a:gridCol>
                <a:gridCol w="1908827">
                  <a:extLst>
                    <a:ext uri="{9D8B030D-6E8A-4147-A177-3AD203B41FA5}">
                      <a16:colId xmlns:a16="http://schemas.microsoft.com/office/drawing/2014/main" val="20005"/>
                    </a:ext>
                  </a:extLst>
                </a:gridCol>
              </a:tblGrid>
              <a:tr h="917084">
                <a:tc>
                  <a:txBody>
                    <a:bodyPr/>
                    <a:lstStyle/>
                    <a:p>
                      <a:pPr>
                        <a:buNone/>
                      </a:pPr>
                      <a:r>
                        <a:rPr lang="it-IT" altLang="en-US" sz="1800"/>
                        <a:t>Aliquote</a:t>
                      </a:r>
                    </a:p>
                  </a:txBody>
                  <a:tcPr marL="121894" marR="121894" marT="45727" marB="45727"/>
                </a:tc>
                <a:tc>
                  <a:txBody>
                    <a:bodyPr/>
                    <a:lstStyle/>
                    <a:p>
                      <a:pPr>
                        <a:buNone/>
                      </a:pPr>
                      <a:r>
                        <a:rPr lang="it-IT" altLang="en-US" sz="1800"/>
                        <a:t>Azie &lt;10 dipe</a:t>
                      </a:r>
                    </a:p>
                    <a:p>
                      <a:pPr>
                        <a:buNone/>
                      </a:pPr>
                      <a:r>
                        <a:rPr lang="it-IT" altLang="en-US" sz="1800"/>
                        <a:t>(I° anno)</a:t>
                      </a:r>
                    </a:p>
                  </a:txBody>
                  <a:tcPr marL="121894" marR="121894" marT="45727" marB="45727"/>
                </a:tc>
                <a:tc>
                  <a:txBody>
                    <a:bodyPr/>
                    <a:lstStyle/>
                    <a:p>
                      <a:pPr>
                        <a:buNone/>
                      </a:pPr>
                      <a:r>
                        <a:rPr lang="it-IT" altLang="en-US" sz="1800">
                          <a:sym typeface="+mn-ea"/>
                        </a:rPr>
                        <a:t>Azie &lt;10 dipe</a:t>
                      </a:r>
                    </a:p>
                    <a:p>
                      <a:pPr>
                        <a:buNone/>
                      </a:pPr>
                      <a:r>
                        <a:rPr lang="it-IT" altLang="en-US" sz="1800">
                          <a:sym typeface="+mn-ea"/>
                        </a:rPr>
                        <a:t>(II° anno)</a:t>
                      </a:r>
                      <a:endParaRPr lang="en-US" sz="1800"/>
                    </a:p>
                  </a:txBody>
                  <a:tcPr marL="121894" marR="121894" marT="45727" marB="45727"/>
                </a:tc>
                <a:tc>
                  <a:txBody>
                    <a:bodyPr/>
                    <a:lstStyle/>
                    <a:p>
                      <a:pPr>
                        <a:buNone/>
                      </a:pPr>
                      <a:r>
                        <a:rPr lang="it-IT" altLang="en-US" sz="1800">
                          <a:sym typeface="+mn-ea"/>
                        </a:rPr>
                        <a:t>Azie &lt;10 dipe</a:t>
                      </a:r>
                    </a:p>
                    <a:p>
                      <a:pPr>
                        <a:buNone/>
                      </a:pPr>
                      <a:r>
                        <a:rPr lang="it-IT" altLang="en-US" sz="1800">
                          <a:sym typeface="+mn-ea"/>
                        </a:rPr>
                        <a:t>(III° anno)</a:t>
                      </a:r>
                      <a:endParaRPr lang="en-US" sz="1800"/>
                    </a:p>
                  </a:txBody>
                  <a:tcPr marL="121894" marR="121894" marT="45727" marB="45727"/>
                </a:tc>
                <a:tc>
                  <a:txBody>
                    <a:bodyPr/>
                    <a:lstStyle/>
                    <a:p>
                      <a:pPr>
                        <a:buNone/>
                      </a:pPr>
                      <a:r>
                        <a:rPr lang="it-IT" altLang="en-US" sz="1800">
                          <a:sym typeface="+mn-ea"/>
                        </a:rPr>
                        <a:t>9&lt;Azie &lt;51 dipe</a:t>
                      </a:r>
                    </a:p>
                    <a:p>
                      <a:pPr>
                        <a:buNone/>
                      </a:pPr>
                      <a:r>
                        <a:rPr lang="it-IT" altLang="en-US" sz="1800">
                          <a:sym typeface="+mn-ea"/>
                        </a:rPr>
                        <a:t> </a:t>
                      </a:r>
                      <a:endParaRPr lang="en-US" sz="1800"/>
                    </a:p>
                  </a:txBody>
                  <a:tcPr marL="121894" marR="121894" marT="45727" marB="45727"/>
                </a:tc>
                <a:tc>
                  <a:txBody>
                    <a:bodyPr/>
                    <a:lstStyle/>
                    <a:p>
                      <a:pPr>
                        <a:buNone/>
                      </a:pPr>
                      <a:r>
                        <a:rPr lang="it-IT" altLang="en-US" sz="1800">
                          <a:sym typeface="+mn-ea"/>
                        </a:rPr>
                        <a:t>Azie &gt;50 dipe</a:t>
                      </a:r>
                    </a:p>
                    <a:p>
                      <a:pPr>
                        <a:buNone/>
                      </a:pPr>
                      <a:endParaRPr lang="en-US" sz="1800"/>
                    </a:p>
                  </a:txBody>
                  <a:tcPr marL="121894" marR="121894" marT="45727" marB="45727"/>
                </a:tc>
                <a:extLst>
                  <a:ext uri="{0D108BD9-81ED-4DB2-BD59-A6C34878D82A}">
                    <a16:rowId xmlns:a16="http://schemas.microsoft.com/office/drawing/2014/main" val="10000"/>
                  </a:ext>
                </a:extLst>
              </a:tr>
              <a:tr h="384871">
                <a:tc>
                  <a:txBody>
                    <a:bodyPr/>
                    <a:lstStyle/>
                    <a:p>
                      <a:pPr>
                        <a:buNone/>
                      </a:pPr>
                      <a:r>
                        <a:rPr lang="it-IT" sz="1800" dirty="0">
                          <a:latin typeface="Perpetua" panose="02020502060401020303" pitchFamily="18" charset="0"/>
                          <a:ea typeface="Verdana" panose="020B0604030504040204" pitchFamily="34" charset="0"/>
                          <a:cs typeface="Verdana" panose="020B0604030504040204" pitchFamily="34" charset="0"/>
                          <a:sym typeface="+mn-ea"/>
                        </a:rPr>
                        <a:t>FPLD</a:t>
                      </a:r>
                    </a:p>
                  </a:txBody>
                  <a:tcPr marL="121894" marR="121894" marT="45727" marB="45727"/>
                </a:tc>
                <a:tc>
                  <a:txBody>
                    <a:bodyPr/>
                    <a:lstStyle/>
                    <a:p>
                      <a:pPr algn="ctr">
                        <a:buNone/>
                      </a:pPr>
                      <a:r>
                        <a:rPr lang="it-IT" altLang="en-US" sz="1800" dirty="0"/>
                        <a:t>7,19</a:t>
                      </a:r>
                    </a:p>
                  </a:txBody>
                  <a:tcPr marL="121894" marR="121894" marT="45727" marB="45727"/>
                </a:tc>
                <a:tc>
                  <a:txBody>
                    <a:bodyPr/>
                    <a:lstStyle/>
                    <a:p>
                      <a:pPr algn="ctr">
                        <a:buNone/>
                      </a:pPr>
                      <a:r>
                        <a:rPr lang="it-IT" altLang="en-US" sz="1800" dirty="0"/>
                        <a:t>8,54</a:t>
                      </a:r>
                    </a:p>
                  </a:txBody>
                  <a:tcPr marL="121894" marR="121894" marT="45727" marB="45727"/>
                </a:tc>
                <a:tc>
                  <a:txBody>
                    <a:bodyPr/>
                    <a:lstStyle/>
                    <a:p>
                      <a:pPr algn="ctr">
                        <a:buNone/>
                      </a:pPr>
                      <a:r>
                        <a:rPr lang="it-IT" altLang="en-US" sz="1800" dirty="0"/>
                        <a:t>14,85</a:t>
                      </a:r>
                    </a:p>
                  </a:txBody>
                  <a:tcPr marL="121894" marR="121894" marT="45727" marB="45727"/>
                </a:tc>
                <a:tc>
                  <a:txBody>
                    <a:bodyPr/>
                    <a:lstStyle/>
                    <a:p>
                      <a:pPr algn="ctr">
                        <a:buNone/>
                      </a:pPr>
                      <a:r>
                        <a:rPr lang="it-IT" altLang="en-US" sz="1800"/>
                        <a:t>14,85</a:t>
                      </a:r>
                    </a:p>
                  </a:txBody>
                  <a:tcPr marL="121894" marR="121894" marT="45727" marB="45727"/>
                </a:tc>
                <a:tc>
                  <a:txBody>
                    <a:bodyPr/>
                    <a:lstStyle/>
                    <a:p>
                      <a:pPr algn="ctr">
                        <a:buNone/>
                      </a:pPr>
                      <a:r>
                        <a:rPr lang="it-IT" altLang="en-US" sz="1800"/>
                        <a:t>14,85</a:t>
                      </a:r>
                    </a:p>
                  </a:txBody>
                  <a:tcPr marL="121894" marR="121894" marT="45727" marB="45727"/>
                </a:tc>
                <a:extLst>
                  <a:ext uri="{0D108BD9-81ED-4DB2-BD59-A6C34878D82A}">
                    <a16:rowId xmlns:a16="http://schemas.microsoft.com/office/drawing/2014/main" val="10001"/>
                  </a:ext>
                </a:extLst>
              </a:tr>
              <a:tr h="914544">
                <a:tc>
                  <a:txBody>
                    <a:bodyPr/>
                    <a:lstStyle/>
                    <a:p>
                      <a:pPr>
                        <a:buNone/>
                      </a:pPr>
                      <a:r>
                        <a:rPr lang="it-IT" sz="1800" dirty="0">
                          <a:latin typeface="Perpetua" panose="02020502060401020303" pitchFamily="18" charset="0"/>
                          <a:ea typeface="Verdana" panose="020B0604030504040204" pitchFamily="34" charset="0"/>
                          <a:cs typeface="Verdana" panose="020B0604030504040204" pitchFamily="34" charset="0"/>
                          <a:sym typeface="+mn-ea"/>
                        </a:rPr>
                        <a:t>ASPI+FORM 0,3 (tempo indet) </a:t>
                      </a:r>
                    </a:p>
                  </a:txBody>
                  <a:tcPr marL="121894" marR="121894" marT="45727" marB="45727"/>
                </a:tc>
                <a:tc>
                  <a:txBody>
                    <a:bodyPr/>
                    <a:lstStyle/>
                    <a:p>
                      <a:pPr algn="ctr">
                        <a:buNone/>
                      </a:pPr>
                      <a:r>
                        <a:rPr lang="it-IT" altLang="en-US" sz="1800" dirty="0"/>
                        <a:t>1,61</a:t>
                      </a:r>
                    </a:p>
                  </a:txBody>
                  <a:tcPr marL="121894" marR="121894" marT="45727" marB="45727"/>
                </a:tc>
                <a:tc>
                  <a:txBody>
                    <a:bodyPr/>
                    <a:lstStyle/>
                    <a:p>
                      <a:pPr algn="ctr">
                        <a:buNone/>
                      </a:pPr>
                      <a:r>
                        <a:rPr lang="it-IT" altLang="en-US" sz="1800" dirty="0"/>
                        <a:t>1,61</a:t>
                      </a:r>
                    </a:p>
                  </a:txBody>
                  <a:tcPr marL="121894" marR="121894" marT="45727" marB="45727"/>
                </a:tc>
                <a:tc>
                  <a:txBody>
                    <a:bodyPr/>
                    <a:lstStyle/>
                    <a:p>
                      <a:pPr algn="ctr">
                        <a:buNone/>
                      </a:pPr>
                      <a:r>
                        <a:rPr lang="it-IT" altLang="en-US" sz="1800"/>
                        <a:t>1,61</a:t>
                      </a:r>
                    </a:p>
                  </a:txBody>
                  <a:tcPr marL="121894" marR="121894" marT="45727" marB="45727"/>
                </a:tc>
                <a:tc>
                  <a:txBody>
                    <a:bodyPr/>
                    <a:lstStyle/>
                    <a:p>
                      <a:pPr algn="ctr">
                        <a:buNone/>
                      </a:pPr>
                      <a:r>
                        <a:rPr lang="it-IT" altLang="en-US" sz="1800"/>
                        <a:t>1,61</a:t>
                      </a:r>
                    </a:p>
                  </a:txBody>
                  <a:tcPr marL="121894" marR="121894" marT="45727" marB="45727"/>
                </a:tc>
                <a:tc>
                  <a:txBody>
                    <a:bodyPr/>
                    <a:lstStyle/>
                    <a:p>
                      <a:pPr algn="ctr">
                        <a:buNone/>
                      </a:pPr>
                      <a:r>
                        <a:rPr lang="it-IT" altLang="en-US" sz="1800"/>
                        <a:t>1,61</a:t>
                      </a:r>
                    </a:p>
                  </a:txBody>
                  <a:tcPr marL="121894" marR="121894" marT="45727" marB="45727"/>
                </a:tc>
                <a:extLst>
                  <a:ext uri="{0D108BD9-81ED-4DB2-BD59-A6C34878D82A}">
                    <a16:rowId xmlns:a16="http://schemas.microsoft.com/office/drawing/2014/main" val="10002"/>
                  </a:ext>
                </a:extLst>
              </a:tr>
              <a:tr h="384871">
                <a:tc>
                  <a:txBody>
                    <a:bodyPr/>
                    <a:lstStyle/>
                    <a:p>
                      <a:pPr>
                        <a:buNone/>
                      </a:pPr>
                      <a:r>
                        <a:rPr lang="it-IT" sz="1800" dirty="0">
                          <a:latin typeface="Perpetua" panose="02020502060401020303" pitchFamily="18" charset="0"/>
                          <a:ea typeface="Verdana" panose="020B0604030504040204" pitchFamily="34" charset="0"/>
                          <a:cs typeface="Verdana" panose="020B0604030504040204" pitchFamily="34" charset="0"/>
                          <a:sym typeface="+mn-ea"/>
                        </a:rPr>
                        <a:t>FG TFR</a:t>
                      </a:r>
                    </a:p>
                  </a:txBody>
                  <a:tcPr marL="121894" marR="121894" marT="45727" marB="45727"/>
                </a:tc>
                <a:tc>
                  <a:txBody>
                    <a:bodyPr/>
                    <a:lstStyle/>
                    <a:p>
                      <a:pPr algn="ctr">
                        <a:buNone/>
                      </a:pPr>
                      <a:endParaRPr lang="en-US" sz="1800" dirty="0"/>
                    </a:p>
                  </a:txBody>
                  <a:tcPr marL="121894" marR="121894" marT="45727" marB="45727"/>
                </a:tc>
                <a:tc>
                  <a:txBody>
                    <a:bodyPr/>
                    <a:lstStyle/>
                    <a:p>
                      <a:pPr algn="ctr">
                        <a:buNone/>
                      </a:pPr>
                      <a:endParaRPr lang="en-US" sz="1800" dirty="0"/>
                    </a:p>
                  </a:txBody>
                  <a:tcPr marL="121894" marR="121894" marT="45727" marB="45727"/>
                </a:tc>
                <a:tc>
                  <a:txBody>
                    <a:bodyPr/>
                    <a:lstStyle/>
                    <a:p>
                      <a:pPr algn="ctr">
                        <a:buNone/>
                      </a:pPr>
                      <a:endParaRPr lang="en-US" sz="1800"/>
                    </a:p>
                  </a:txBody>
                  <a:tcPr marL="121894" marR="121894" marT="45727" marB="45727"/>
                </a:tc>
                <a:tc>
                  <a:txBody>
                    <a:bodyPr/>
                    <a:lstStyle/>
                    <a:p>
                      <a:pPr algn="ctr">
                        <a:buNone/>
                      </a:pPr>
                      <a:endParaRPr lang="en-US" sz="1800"/>
                    </a:p>
                  </a:txBody>
                  <a:tcPr marL="121894" marR="121894" marT="45727" marB="45727"/>
                </a:tc>
                <a:tc>
                  <a:txBody>
                    <a:bodyPr/>
                    <a:lstStyle/>
                    <a:p>
                      <a:pPr algn="ctr">
                        <a:buNone/>
                      </a:pPr>
                      <a:endParaRPr lang="en-US" sz="1800"/>
                    </a:p>
                  </a:txBody>
                  <a:tcPr marL="121894" marR="121894" marT="45727" marB="45727"/>
                </a:tc>
                <a:extLst>
                  <a:ext uri="{0D108BD9-81ED-4DB2-BD59-A6C34878D82A}">
                    <a16:rowId xmlns:a16="http://schemas.microsoft.com/office/drawing/2014/main" val="10003"/>
                  </a:ext>
                </a:extLst>
              </a:tr>
              <a:tr h="384871">
                <a:tc>
                  <a:txBody>
                    <a:bodyPr/>
                    <a:lstStyle/>
                    <a:p>
                      <a:pPr>
                        <a:buNone/>
                      </a:pPr>
                      <a:r>
                        <a:rPr lang="it-IT" sz="1800" dirty="0">
                          <a:latin typeface="Perpetua" panose="02020502060401020303" pitchFamily="18" charset="0"/>
                          <a:ea typeface="Verdana" panose="020B0604030504040204" pitchFamily="34" charset="0"/>
                          <a:cs typeface="Verdana" panose="020B0604030504040204" pitchFamily="34" charset="0"/>
                          <a:sym typeface="+mn-ea"/>
                        </a:rPr>
                        <a:t>CUAF</a:t>
                      </a:r>
                    </a:p>
                  </a:txBody>
                  <a:tcPr marL="121894" marR="121894" marT="45727" marB="45727"/>
                </a:tc>
                <a:tc>
                  <a:txBody>
                    <a:bodyPr/>
                    <a:lstStyle/>
                    <a:p>
                      <a:pPr algn="ctr">
                        <a:buNone/>
                      </a:pPr>
                      <a:r>
                        <a:rPr lang="en-US" sz="1800" dirty="0"/>
                        <a:t>0,02</a:t>
                      </a:r>
                    </a:p>
                  </a:txBody>
                  <a:tcPr marL="121894" marR="121894" marT="45727" marB="45727"/>
                </a:tc>
                <a:tc>
                  <a:txBody>
                    <a:bodyPr/>
                    <a:lstStyle/>
                    <a:p>
                      <a:pPr algn="ctr">
                        <a:buNone/>
                      </a:pPr>
                      <a:r>
                        <a:rPr lang="en-US" sz="1800" dirty="0"/>
                        <a:t>0,03</a:t>
                      </a:r>
                    </a:p>
                  </a:txBody>
                  <a:tcPr marL="121894" marR="121894" marT="45727" marB="45727"/>
                </a:tc>
                <a:tc>
                  <a:txBody>
                    <a:bodyPr/>
                    <a:lstStyle/>
                    <a:p>
                      <a:pPr algn="ctr">
                        <a:buNone/>
                      </a:pPr>
                      <a:r>
                        <a:rPr lang="it-IT" altLang="en-US" sz="1800"/>
                        <a:t>0,11</a:t>
                      </a:r>
                    </a:p>
                  </a:txBody>
                  <a:tcPr marL="121894" marR="121894" marT="45727" marB="45727"/>
                </a:tc>
                <a:tc>
                  <a:txBody>
                    <a:bodyPr/>
                    <a:lstStyle/>
                    <a:p>
                      <a:pPr algn="ctr">
                        <a:buNone/>
                      </a:pPr>
                      <a:r>
                        <a:rPr lang="it-IT" altLang="en-US" sz="1800"/>
                        <a:t>0,11</a:t>
                      </a:r>
                    </a:p>
                  </a:txBody>
                  <a:tcPr marL="121894" marR="121894" marT="45727" marB="45727"/>
                </a:tc>
                <a:tc>
                  <a:txBody>
                    <a:bodyPr/>
                    <a:lstStyle/>
                    <a:p>
                      <a:pPr algn="ctr">
                        <a:buNone/>
                      </a:pPr>
                      <a:r>
                        <a:rPr lang="it-IT" altLang="en-US" sz="1800"/>
                        <a:t>0,11</a:t>
                      </a:r>
                    </a:p>
                  </a:txBody>
                  <a:tcPr marL="121894" marR="121894" marT="45727" marB="45727"/>
                </a:tc>
                <a:extLst>
                  <a:ext uri="{0D108BD9-81ED-4DB2-BD59-A6C34878D82A}">
                    <a16:rowId xmlns:a16="http://schemas.microsoft.com/office/drawing/2014/main" val="10004"/>
                  </a:ext>
                </a:extLst>
              </a:tr>
              <a:tr h="384871">
                <a:tc>
                  <a:txBody>
                    <a:bodyPr/>
                    <a:lstStyle/>
                    <a:p>
                      <a:pPr>
                        <a:buNone/>
                      </a:pPr>
                      <a:r>
                        <a:rPr lang="it-IT" sz="1800" dirty="0">
                          <a:latin typeface="Perpetua" panose="02020502060401020303" pitchFamily="18" charset="0"/>
                          <a:ea typeface="Verdana" panose="020B0604030504040204" pitchFamily="34" charset="0"/>
                          <a:cs typeface="Verdana" panose="020B0604030504040204" pitchFamily="34" charset="0"/>
                          <a:sym typeface="+mn-ea"/>
                        </a:rPr>
                        <a:t>CIGO</a:t>
                      </a:r>
                    </a:p>
                  </a:txBody>
                  <a:tcPr marL="121894" marR="121894" marT="45727" marB="45727"/>
                </a:tc>
                <a:tc>
                  <a:txBody>
                    <a:bodyPr/>
                    <a:lstStyle/>
                    <a:p>
                      <a:pPr algn="ctr">
                        <a:buNone/>
                      </a:pPr>
                      <a:r>
                        <a:rPr lang="it-IT" altLang="en-US" sz="1800" dirty="0"/>
                        <a:t>1,7</a:t>
                      </a:r>
                    </a:p>
                  </a:txBody>
                  <a:tcPr marL="121894" marR="121894" marT="45727" marB="45727"/>
                </a:tc>
                <a:tc>
                  <a:txBody>
                    <a:bodyPr/>
                    <a:lstStyle/>
                    <a:p>
                      <a:pPr algn="ctr">
                        <a:buNone/>
                      </a:pPr>
                      <a:r>
                        <a:rPr lang="it-IT" altLang="en-US" sz="1800" dirty="0"/>
                        <a:t>1,7</a:t>
                      </a:r>
                    </a:p>
                  </a:txBody>
                  <a:tcPr marL="121894" marR="121894" marT="45727" marB="45727"/>
                </a:tc>
                <a:tc>
                  <a:txBody>
                    <a:bodyPr/>
                    <a:lstStyle/>
                    <a:p>
                      <a:pPr algn="ctr">
                        <a:buNone/>
                      </a:pPr>
                      <a:r>
                        <a:rPr lang="it-IT" altLang="en-US" sz="1800"/>
                        <a:t>1,7</a:t>
                      </a:r>
                    </a:p>
                  </a:txBody>
                  <a:tcPr marL="121894" marR="121894" marT="45727" marB="45727"/>
                </a:tc>
                <a:tc>
                  <a:txBody>
                    <a:bodyPr/>
                    <a:lstStyle/>
                    <a:p>
                      <a:pPr algn="ctr">
                        <a:buNone/>
                      </a:pPr>
                      <a:r>
                        <a:rPr lang="it-IT" altLang="en-US" sz="1800"/>
                        <a:t>1,7</a:t>
                      </a:r>
                    </a:p>
                  </a:txBody>
                  <a:tcPr marL="121894" marR="121894" marT="45727" marB="45727"/>
                </a:tc>
                <a:tc>
                  <a:txBody>
                    <a:bodyPr/>
                    <a:lstStyle/>
                    <a:p>
                      <a:pPr algn="ctr">
                        <a:buNone/>
                      </a:pPr>
                      <a:r>
                        <a:rPr lang="it-IT" altLang="en-US" sz="1800" dirty="0"/>
                        <a:t>2,0</a:t>
                      </a:r>
                    </a:p>
                  </a:txBody>
                  <a:tcPr marL="121894" marR="121894" marT="45727" marB="45727"/>
                </a:tc>
                <a:extLst>
                  <a:ext uri="{0D108BD9-81ED-4DB2-BD59-A6C34878D82A}">
                    <a16:rowId xmlns:a16="http://schemas.microsoft.com/office/drawing/2014/main" val="10005"/>
                  </a:ext>
                </a:extLst>
              </a:tr>
              <a:tr h="385506">
                <a:tc>
                  <a:txBody>
                    <a:bodyPr/>
                    <a:lstStyle/>
                    <a:p>
                      <a:pPr>
                        <a:buNone/>
                      </a:pPr>
                      <a:r>
                        <a:rPr lang="it-IT" sz="1800" dirty="0">
                          <a:latin typeface="Perpetua" panose="02020502060401020303" pitchFamily="18" charset="0"/>
                          <a:ea typeface="Verdana" panose="020B0604030504040204" pitchFamily="34" charset="0"/>
                          <a:cs typeface="Verdana" panose="020B0604030504040204" pitchFamily="34" charset="0"/>
                          <a:sym typeface="+mn-ea"/>
                        </a:rPr>
                        <a:t>CIGS </a:t>
                      </a:r>
                    </a:p>
                  </a:txBody>
                  <a:tcPr marL="121894" marR="121894" marT="45727" marB="45727"/>
                </a:tc>
                <a:tc>
                  <a:txBody>
                    <a:bodyPr/>
                    <a:lstStyle/>
                    <a:p>
                      <a:pPr algn="ctr">
                        <a:buNone/>
                      </a:pPr>
                      <a:endParaRPr lang="en-US" sz="1800" dirty="0"/>
                    </a:p>
                  </a:txBody>
                  <a:tcPr marL="121894" marR="121894" marT="45727" marB="45727"/>
                </a:tc>
                <a:tc>
                  <a:txBody>
                    <a:bodyPr/>
                    <a:lstStyle/>
                    <a:p>
                      <a:pPr algn="ctr">
                        <a:buNone/>
                      </a:pPr>
                      <a:endParaRPr lang="en-US" sz="1800" dirty="0"/>
                    </a:p>
                  </a:txBody>
                  <a:tcPr marL="121894" marR="121894" marT="45727" marB="45727"/>
                </a:tc>
                <a:tc>
                  <a:txBody>
                    <a:bodyPr/>
                    <a:lstStyle/>
                    <a:p>
                      <a:pPr algn="ctr">
                        <a:buNone/>
                      </a:pPr>
                      <a:endParaRPr lang="en-US" sz="1800"/>
                    </a:p>
                  </a:txBody>
                  <a:tcPr marL="121894" marR="121894" marT="45727" marB="45727"/>
                </a:tc>
                <a:tc>
                  <a:txBody>
                    <a:bodyPr/>
                    <a:lstStyle/>
                    <a:p>
                      <a:pPr algn="ctr">
                        <a:buNone/>
                      </a:pPr>
                      <a:endParaRPr lang="en-US" sz="1800"/>
                    </a:p>
                  </a:txBody>
                  <a:tcPr marL="121894" marR="121894" marT="45727" marB="45727"/>
                </a:tc>
                <a:tc>
                  <a:txBody>
                    <a:bodyPr/>
                    <a:lstStyle/>
                    <a:p>
                      <a:pPr algn="ctr">
                        <a:buNone/>
                      </a:pPr>
                      <a:endParaRPr lang="it-IT" altLang="en-US" sz="1800"/>
                    </a:p>
                  </a:txBody>
                  <a:tcPr marL="121894" marR="121894" marT="45727" marB="45727"/>
                </a:tc>
                <a:extLst>
                  <a:ext uri="{0D108BD9-81ED-4DB2-BD59-A6C34878D82A}">
                    <a16:rowId xmlns:a16="http://schemas.microsoft.com/office/drawing/2014/main" val="10006"/>
                  </a:ext>
                </a:extLst>
              </a:tr>
              <a:tr h="384871">
                <a:tc>
                  <a:txBody>
                    <a:bodyPr/>
                    <a:lstStyle/>
                    <a:p>
                      <a:pPr>
                        <a:buNone/>
                      </a:pPr>
                      <a:r>
                        <a:rPr lang="it-IT" sz="1800" dirty="0">
                          <a:latin typeface="Perpetua" panose="02020502060401020303" pitchFamily="18" charset="0"/>
                          <a:ea typeface="Verdana" panose="020B0604030504040204" pitchFamily="34" charset="0"/>
                          <a:cs typeface="Verdana" panose="020B0604030504040204" pitchFamily="34" charset="0"/>
                          <a:sym typeface="+mn-ea"/>
                        </a:rPr>
                        <a:t>MOBILITA' </a:t>
                      </a:r>
                    </a:p>
                  </a:txBody>
                  <a:tcPr marL="121894" marR="121894" marT="45727" marB="45727"/>
                </a:tc>
                <a:tc>
                  <a:txBody>
                    <a:bodyPr/>
                    <a:lstStyle/>
                    <a:p>
                      <a:pPr algn="ctr">
                        <a:buNone/>
                      </a:pPr>
                      <a:endParaRPr lang="en-US" sz="1800" dirty="0"/>
                    </a:p>
                  </a:txBody>
                  <a:tcPr marL="121894" marR="121894" marT="45727" marB="45727"/>
                </a:tc>
                <a:tc>
                  <a:txBody>
                    <a:bodyPr/>
                    <a:lstStyle/>
                    <a:p>
                      <a:pPr algn="ctr">
                        <a:buNone/>
                      </a:pPr>
                      <a:endParaRPr lang="en-US" sz="1800" dirty="0"/>
                    </a:p>
                  </a:txBody>
                  <a:tcPr marL="121894" marR="121894" marT="45727" marB="45727"/>
                </a:tc>
                <a:tc>
                  <a:txBody>
                    <a:bodyPr/>
                    <a:lstStyle/>
                    <a:p>
                      <a:pPr algn="ctr">
                        <a:buNone/>
                      </a:pPr>
                      <a:endParaRPr lang="en-US" sz="1800"/>
                    </a:p>
                  </a:txBody>
                  <a:tcPr marL="121894" marR="121894" marT="45727" marB="45727"/>
                </a:tc>
                <a:tc>
                  <a:txBody>
                    <a:bodyPr/>
                    <a:lstStyle/>
                    <a:p>
                      <a:pPr algn="ctr">
                        <a:buNone/>
                      </a:pPr>
                      <a:endParaRPr lang="en-US" sz="1800"/>
                    </a:p>
                  </a:txBody>
                  <a:tcPr marL="121894" marR="121894" marT="45727" marB="45727"/>
                </a:tc>
                <a:tc>
                  <a:txBody>
                    <a:bodyPr/>
                    <a:lstStyle/>
                    <a:p>
                      <a:pPr algn="ctr">
                        <a:buNone/>
                      </a:pPr>
                      <a:endParaRPr lang="en-US" sz="1800"/>
                    </a:p>
                  </a:txBody>
                  <a:tcPr marL="121894" marR="121894" marT="45727" marB="45727"/>
                </a:tc>
                <a:extLst>
                  <a:ext uri="{0D108BD9-81ED-4DB2-BD59-A6C34878D82A}">
                    <a16:rowId xmlns:a16="http://schemas.microsoft.com/office/drawing/2014/main" val="10007"/>
                  </a:ext>
                </a:extLst>
              </a:tr>
              <a:tr h="384871">
                <a:tc>
                  <a:txBody>
                    <a:bodyPr/>
                    <a:lstStyle/>
                    <a:p>
                      <a:pPr>
                        <a:buNone/>
                      </a:pPr>
                      <a:r>
                        <a:rPr lang="it-IT" sz="1800" dirty="0">
                          <a:latin typeface="Perpetua" panose="02020502060401020303" pitchFamily="18" charset="0"/>
                          <a:ea typeface="Verdana" panose="020B0604030504040204" pitchFamily="34" charset="0"/>
                          <a:cs typeface="Verdana" panose="020B0604030504040204" pitchFamily="34" charset="0"/>
                          <a:sym typeface="+mn-ea"/>
                        </a:rPr>
                        <a:t>MALATTIA </a:t>
                      </a:r>
                    </a:p>
                  </a:txBody>
                  <a:tcPr marL="121894" marR="121894" marT="45727" marB="45727"/>
                </a:tc>
                <a:tc>
                  <a:txBody>
                    <a:bodyPr/>
                    <a:lstStyle/>
                    <a:p>
                      <a:pPr algn="ctr">
                        <a:buNone/>
                      </a:pPr>
                      <a:r>
                        <a:rPr lang="en-US" sz="1800" dirty="0"/>
                        <a:t>0,08</a:t>
                      </a:r>
                    </a:p>
                  </a:txBody>
                  <a:tcPr marL="121894" marR="121894" marT="45727" marB="45727"/>
                </a:tc>
                <a:tc>
                  <a:txBody>
                    <a:bodyPr/>
                    <a:lstStyle/>
                    <a:p>
                      <a:pPr algn="ctr">
                        <a:buNone/>
                      </a:pPr>
                      <a:r>
                        <a:rPr lang="en-US" sz="1800" dirty="0"/>
                        <a:t>0,16</a:t>
                      </a:r>
                    </a:p>
                  </a:txBody>
                  <a:tcPr marL="121894" marR="121894" marT="45727" marB="45727"/>
                </a:tc>
                <a:tc>
                  <a:txBody>
                    <a:bodyPr/>
                    <a:lstStyle/>
                    <a:p>
                      <a:pPr algn="ctr">
                        <a:buNone/>
                      </a:pPr>
                      <a:r>
                        <a:rPr lang="it-IT" altLang="en-US" sz="1800"/>
                        <a:t>0,53</a:t>
                      </a:r>
                    </a:p>
                  </a:txBody>
                  <a:tcPr marL="121894" marR="121894" marT="45727" marB="45727"/>
                </a:tc>
                <a:tc>
                  <a:txBody>
                    <a:bodyPr/>
                    <a:lstStyle/>
                    <a:p>
                      <a:pPr algn="ctr">
                        <a:buNone/>
                      </a:pPr>
                      <a:r>
                        <a:rPr lang="it-IT" altLang="en-US" sz="1800"/>
                        <a:t>0,53</a:t>
                      </a:r>
                    </a:p>
                  </a:txBody>
                  <a:tcPr marL="121894" marR="121894" marT="45727" marB="45727"/>
                </a:tc>
                <a:tc>
                  <a:txBody>
                    <a:bodyPr/>
                    <a:lstStyle/>
                    <a:p>
                      <a:pPr algn="ctr">
                        <a:buNone/>
                      </a:pPr>
                      <a:r>
                        <a:rPr lang="it-IT" altLang="en-US" sz="1800"/>
                        <a:t>0,53</a:t>
                      </a:r>
                    </a:p>
                  </a:txBody>
                  <a:tcPr marL="121894" marR="121894" marT="45727" marB="45727"/>
                </a:tc>
                <a:extLst>
                  <a:ext uri="{0D108BD9-81ED-4DB2-BD59-A6C34878D82A}">
                    <a16:rowId xmlns:a16="http://schemas.microsoft.com/office/drawing/2014/main" val="10008"/>
                  </a:ext>
                </a:extLst>
              </a:tr>
              <a:tr h="368358">
                <a:tc>
                  <a:txBody>
                    <a:bodyPr/>
                    <a:lstStyle/>
                    <a:p>
                      <a:pPr>
                        <a:buNone/>
                      </a:pPr>
                      <a:r>
                        <a:rPr lang="it-IT" sz="1800" dirty="0">
                          <a:latin typeface="Perpetua" panose="02020502060401020303" pitchFamily="18" charset="0"/>
                          <a:ea typeface="Verdana" panose="020B0604030504040204" pitchFamily="34" charset="0"/>
                          <a:cs typeface="Verdana" panose="020B0604030504040204" pitchFamily="34" charset="0"/>
                          <a:sym typeface="+mn-ea"/>
                        </a:rPr>
                        <a:t>MATERNITA'</a:t>
                      </a:r>
                    </a:p>
                  </a:txBody>
                  <a:tcPr marL="121894" marR="121894" marT="45727" marB="45727"/>
                </a:tc>
                <a:tc>
                  <a:txBody>
                    <a:bodyPr/>
                    <a:lstStyle/>
                    <a:p>
                      <a:pPr algn="ctr">
                        <a:buNone/>
                      </a:pPr>
                      <a:r>
                        <a:rPr lang="en-US" sz="1800" dirty="0"/>
                        <a:t>0,01</a:t>
                      </a:r>
                    </a:p>
                  </a:txBody>
                  <a:tcPr marL="121894" marR="121894" marT="45727" marB="45727"/>
                </a:tc>
                <a:tc>
                  <a:txBody>
                    <a:bodyPr/>
                    <a:lstStyle/>
                    <a:p>
                      <a:pPr algn="ctr">
                        <a:buNone/>
                      </a:pPr>
                      <a:r>
                        <a:rPr lang="en-US" sz="1800" dirty="0"/>
                        <a:t>0,02</a:t>
                      </a:r>
                    </a:p>
                  </a:txBody>
                  <a:tcPr marL="121894" marR="121894" marT="45727" marB="45727"/>
                </a:tc>
                <a:tc>
                  <a:txBody>
                    <a:bodyPr/>
                    <a:lstStyle/>
                    <a:p>
                      <a:pPr algn="ctr">
                        <a:buNone/>
                      </a:pPr>
                      <a:r>
                        <a:rPr lang="it-IT" altLang="en-US" sz="1800"/>
                        <a:t>0,05</a:t>
                      </a:r>
                    </a:p>
                  </a:txBody>
                  <a:tcPr marL="121894" marR="121894" marT="45727" marB="45727"/>
                </a:tc>
                <a:tc>
                  <a:txBody>
                    <a:bodyPr/>
                    <a:lstStyle/>
                    <a:p>
                      <a:pPr algn="ctr">
                        <a:buNone/>
                      </a:pPr>
                      <a:r>
                        <a:rPr lang="it-IT" altLang="en-US" sz="1800"/>
                        <a:t>0,05</a:t>
                      </a:r>
                    </a:p>
                  </a:txBody>
                  <a:tcPr marL="121894" marR="121894" marT="45727" marB="45727"/>
                </a:tc>
                <a:tc>
                  <a:txBody>
                    <a:bodyPr/>
                    <a:lstStyle/>
                    <a:p>
                      <a:pPr algn="ctr">
                        <a:buNone/>
                      </a:pPr>
                      <a:r>
                        <a:rPr lang="it-IT" altLang="en-US" sz="1800"/>
                        <a:t>0,05</a:t>
                      </a:r>
                    </a:p>
                  </a:txBody>
                  <a:tcPr marL="121894" marR="121894" marT="45727" marB="45727"/>
                </a:tc>
                <a:extLst>
                  <a:ext uri="{0D108BD9-81ED-4DB2-BD59-A6C34878D82A}">
                    <a16:rowId xmlns:a16="http://schemas.microsoft.com/office/drawing/2014/main" val="10009"/>
                  </a:ext>
                </a:extLst>
              </a:tr>
              <a:tr h="385506">
                <a:tc>
                  <a:txBody>
                    <a:bodyPr/>
                    <a:lstStyle/>
                    <a:p>
                      <a:pPr>
                        <a:buNone/>
                      </a:pPr>
                      <a:r>
                        <a:rPr lang="it-IT" sz="1800" dirty="0">
                          <a:latin typeface="Perpetua" panose="02020502060401020303" pitchFamily="18" charset="0"/>
                          <a:ea typeface="Verdana" panose="020B0604030504040204" pitchFamily="34" charset="0"/>
                          <a:cs typeface="Verdana" panose="020B0604030504040204" pitchFamily="34" charset="0"/>
                          <a:sym typeface="+mn-ea"/>
                        </a:rPr>
                        <a:t>INAIL </a:t>
                      </a:r>
                    </a:p>
                  </a:txBody>
                  <a:tcPr marL="121894" marR="121894" marT="45727" marB="45727"/>
                </a:tc>
                <a:tc>
                  <a:txBody>
                    <a:bodyPr/>
                    <a:lstStyle/>
                    <a:p>
                      <a:pPr algn="ctr">
                        <a:buNone/>
                      </a:pPr>
                      <a:r>
                        <a:rPr lang="en-US" sz="1800" dirty="0"/>
                        <a:t>0,04</a:t>
                      </a:r>
                    </a:p>
                  </a:txBody>
                  <a:tcPr marL="121894" marR="121894" marT="45727" marB="45727"/>
                </a:tc>
                <a:tc>
                  <a:txBody>
                    <a:bodyPr/>
                    <a:lstStyle/>
                    <a:p>
                      <a:pPr algn="ctr">
                        <a:buNone/>
                      </a:pPr>
                      <a:r>
                        <a:rPr lang="en-US" sz="1800" dirty="0"/>
                        <a:t>0,09</a:t>
                      </a:r>
                    </a:p>
                  </a:txBody>
                  <a:tcPr marL="121894" marR="121894" marT="45727" marB="45727"/>
                </a:tc>
                <a:tc>
                  <a:txBody>
                    <a:bodyPr/>
                    <a:lstStyle/>
                    <a:p>
                      <a:pPr algn="ctr">
                        <a:buNone/>
                      </a:pPr>
                      <a:r>
                        <a:rPr lang="it-IT" altLang="en-US" sz="1800" dirty="0"/>
                        <a:t>0,30</a:t>
                      </a:r>
                    </a:p>
                  </a:txBody>
                  <a:tcPr marL="121894" marR="121894" marT="45727" marB="45727"/>
                </a:tc>
                <a:tc>
                  <a:txBody>
                    <a:bodyPr/>
                    <a:lstStyle/>
                    <a:p>
                      <a:pPr algn="ctr">
                        <a:buNone/>
                      </a:pPr>
                      <a:r>
                        <a:rPr lang="it-IT" altLang="en-US" sz="1800" dirty="0"/>
                        <a:t>0,30</a:t>
                      </a:r>
                    </a:p>
                  </a:txBody>
                  <a:tcPr marL="121894" marR="121894" marT="45727" marB="45727"/>
                </a:tc>
                <a:tc>
                  <a:txBody>
                    <a:bodyPr/>
                    <a:lstStyle/>
                    <a:p>
                      <a:pPr algn="ctr">
                        <a:buNone/>
                      </a:pPr>
                      <a:r>
                        <a:rPr lang="it-IT" altLang="en-US" sz="1800" dirty="0"/>
                        <a:t>0,30</a:t>
                      </a:r>
                    </a:p>
                  </a:txBody>
                  <a:tcPr marL="121894" marR="121894" marT="45727" marB="45727"/>
                </a:tc>
                <a:extLst>
                  <a:ext uri="{0D108BD9-81ED-4DB2-BD59-A6C34878D82A}">
                    <a16:rowId xmlns:a16="http://schemas.microsoft.com/office/drawing/2014/main" val="10010"/>
                  </a:ext>
                </a:extLst>
              </a:tr>
              <a:tr h="384871">
                <a:tc>
                  <a:txBody>
                    <a:bodyPr/>
                    <a:lstStyle/>
                    <a:p>
                      <a:pPr>
                        <a:buNone/>
                      </a:pPr>
                      <a:r>
                        <a:rPr lang="it-IT" sz="1800" b="1" u="sng" dirty="0">
                          <a:latin typeface="Perpetua" panose="02020502060401020303" pitchFamily="18" charset="0"/>
                          <a:ea typeface="Verdana" panose="020B0604030504040204" pitchFamily="34" charset="0"/>
                          <a:cs typeface="Verdana" panose="020B0604030504040204" pitchFamily="34" charset="0"/>
                          <a:sym typeface="+mn-ea"/>
                        </a:rPr>
                        <a:t>ALIQ . TOT.</a:t>
                      </a:r>
                    </a:p>
                  </a:txBody>
                  <a:tcPr marL="121894" marR="121894" marT="45727" marB="45727"/>
                </a:tc>
                <a:tc>
                  <a:txBody>
                    <a:bodyPr/>
                    <a:lstStyle/>
                    <a:p>
                      <a:pPr algn="ctr">
                        <a:buNone/>
                      </a:pPr>
                      <a:r>
                        <a:rPr lang="it-IT" altLang="en-US" sz="1800"/>
                        <a:t>10,65</a:t>
                      </a:r>
                    </a:p>
                  </a:txBody>
                  <a:tcPr marL="121894" marR="121894" marT="45727" marB="45727"/>
                </a:tc>
                <a:tc>
                  <a:txBody>
                    <a:bodyPr/>
                    <a:lstStyle/>
                    <a:p>
                      <a:pPr algn="ctr">
                        <a:buNone/>
                      </a:pPr>
                      <a:r>
                        <a:rPr lang="it-IT" altLang="en-US" sz="1800" dirty="0"/>
                        <a:t>12,15</a:t>
                      </a:r>
                    </a:p>
                  </a:txBody>
                  <a:tcPr marL="121894" marR="121894" marT="45727" marB="45727"/>
                </a:tc>
                <a:tc>
                  <a:txBody>
                    <a:bodyPr/>
                    <a:lstStyle/>
                    <a:p>
                      <a:pPr algn="ctr">
                        <a:buNone/>
                      </a:pPr>
                      <a:r>
                        <a:rPr lang="it-IT" altLang="en-US" sz="1800" dirty="0"/>
                        <a:t>19,15</a:t>
                      </a:r>
                    </a:p>
                  </a:txBody>
                  <a:tcPr marL="121894" marR="121894" marT="45727" marB="45727"/>
                </a:tc>
                <a:tc>
                  <a:txBody>
                    <a:bodyPr/>
                    <a:lstStyle/>
                    <a:p>
                      <a:pPr algn="ctr">
                        <a:buNone/>
                      </a:pPr>
                      <a:r>
                        <a:rPr lang="it-IT" altLang="en-US" sz="1800"/>
                        <a:t>19,15</a:t>
                      </a:r>
                    </a:p>
                  </a:txBody>
                  <a:tcPr marL="121894" marR="121894" marT="45727" marB="45727"/>
                </a:tc>
                <a:tc>
                  <a:txBody>
                    <a:bodyPr/>
                    <a:lstStyle/>
                    <a:p>
                      <a:pPr algn="ctr">
                        <a:buNone/>
                      </a:pPr>
                      <a:r>
                        <a:rPr lang="it-IT" altLang="en-US" sz="1800"/>
                        <a:t>19,45</a:t>
                      </a:r>
                    </a:p>
                  </a:txBody>
                  <a:tcPr marL="121894" marR="121894" marT="45727" marB="45727"/>
                </a:tc>
                <a:extLst>
                  <a:ext uri="{0D108BD9-81ED-4DB2-BD59-A6C34878D82A}">
                    <a16:rowId xmlns:a16="http://schemas.microsoft.com/office/drawing/2014/main" val="10011"/>
                  </a:ext>
                </a:extLst>
              </a:tr>
              <a:tr h="384871">
                <a:tc>
                  <a:txBody>
                    <a:bodyPr/>
                    <a:lstStyle/>
                    <a:p>
                      <a:pPr>
                        <a:buNone/>
                      </a:pPr>
                      <a:r>
                        <a:rPr lang="it-IT" sz="1800" b="1" u="sng" dirty="0">
                          <a:latin typeface="Perpetua" panose="02020502060401020303" pitchFamily="18" charset="0"/>
                          <a:ea typeface="Verdana" panose="020B0604030504040204" pitchFamily="34" charset="0"/>
                          <a:cs typeface="Verdana" panose="020B0604030504040204" pitchFamily="34" charset="0"/>
                          <a:sym typeface="+mn-ea"/>
                        </a:rPr>
                        <a:t>CTR C/DIPE</a:t>
                      </a:r>
                    </a:p>
                  </a:txBody>
                  <a:tcPr marL="121894" marR="121894" marT="45727" marB="45727"/>
                </a:tc>
                <a:tc>
                  <a:txBody>
                    <a:bodyPr/>
                    <a:lstStyle/>
                    <a:p>
                      <a:pPr algn="ctr">
                        <a:buNone/>
                      </a:pPr>
                      <a:r>
                        <a:rPr lang="it-IT" altLang="en-US" sz="1800"/>
                        <a:t>5,84</a:t>
                      </a:r>
                    </a:p>
                  </a:txBody>
                  <a:tcPr marL="121894" marR="121894" marT="45727" marB="45727"/>
                </a:tc>
                <a:tc>
                  <a:txBody>
                    <a:bodyPr/>
                    <a:lstStyle/>
                    <a:p>
                      <a:pPr algn="ctr">
                        <a:buNone/>
                      </a:pPr>
                      <a:r>
                        <a:rPr lang="it-IT" altLang="en-US" sz="1800"/>
                        <a:t>5,84</a:t>
                      </a:r>
                    </a:p>
                  </a:txBody>
                  <a:tcPr marL="121894" marR="121894" marT="45727" marB="45727"/>
                </a:tc>
                <a:tc>
                  <a:txBody>
                    <a:bodyPr/>
                    <a:lstStyle/>
                    <a:p>
                      <a:pPr algn="ctr">
                        <a:buNone/>
                      </a:pPr>
                      <a:r>
                        <a:rPr lang="it-IT" altLang="en-US" sz="1800"/>
                        <a:t>5,84</a:t>
                      </a:r>
                    </a:p>
                  </a:txBody>
                  <a:tcPr marL="121894" marR="121894" marT="45727" marB="45727"/>
                </a:tc>
                <a:tc>
                  <a:txBody>
                    <a:bodyPr/>
                    <a:lstStyle/>
                    <a:p>
                      <a:pPr algn="ctr">
                        <a:buNone/>
                      </a:pPr>
                      <a:r>
                        <a:rPr lang="it-IT" altLang="en-US" sz="1800"/>
                        <a:t>5,84</a:t>
                      </a:r>
                    </a:p>
                  </a:txBody>
                  <a:tcPr marL="121894" marR="121894" marT="45727" marB="45727"/>
                </a:tc>
                <a:tc>
                  <a:txBody>
                    <a:bodyPr/>
                    <a:lstStyle/>
                    <a:p>
                      <a:pPr algn="ctr">
                        <a:buNone/>
                      </a:pPr>
                      <a:r>
                        <a:rPr lang="it-IT" altLang="en-US" sz="1800" dirty="0"/>
                        <a:t>5,84</a:t>
                      </a:r>
                    </a:p>
                  </a:txBody>
                  <a:tcPr marL="121894" marR="121894" marT="45727" marB="45727"/>
                </a:tc>
                <a:extLst>
                  <a:ext uri="{0D108BD9-81ED-4DB2-BD59-A6C34878D82A}">
                    <a16:rowId xmlns:a16="http://schemas.microsoft.com/office/drawing/2014/main" val="10012"/>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idx="4294967295"/>
          </p:nvPr>
        </p:nvSpPr>
        <p:spPr>
          <a:xfrm>
            <a:off x="203200" y="114300"/>
            <a:ext cx="11782425" cy="517525"/>
          </a:xfrm>
        </p:spPr>
        <p:txBody>
          <a:bodyPr anchor="b"/>
          <a:lstStyle/>
          <a:p>
            <a:r>
              <a:rPr lang="it-IT" sz="2200" b="1">
                <a:latin typeface="Perpetua" pitchFamily="18" charset="0"/>
              </a:rPr>
              <a:t>Apprendistato di alta formazione e di ricerca (art. 45, D.Lgs. n. 81/2015)</a:t>
            </a:r>
          </a:p>
        </p:txBody>
      </p:sp>
      <p:sp>
        <p:nvSpPr>
          <p:cNvPr id="39939" name="Rectangle 3"/>
          <p:cNvSpPr>
            <a:spLocks noGrp="1" noChangeArrowheads="1"/>
          </p:cNvSpPr>
          <p:nvPr>
            <p:ph type="body" idx="4294967295"/>
          </p:nvPr>
        </p:nvSpPr>
        <p:spPr>
          <a:xfrm>
            <a:off x="142875" y="708025"/>
            <a:ext cx="11752263" cy="5243513"/>
          </a:xfrm>
        </p:spPr>
        <p:txBody>
          <a:bodyPr>
            <a:normAutofit/>
          </a:bodyPr>
          <a:lstStyle/>
          <a:p>
            <a:pPr marL="0" indent="0" algn="just" defTabSz="914400">
              <a:lnSpc>
                <a:spcPct val="150000"/>
              </a:lnSpc>
              <a:spcBef>
                <a:spcPct val="0"/>
              </a:spcBef>
              <a:buClr>
                <a:srgbClr val="F2F2F2"/>
              </a:buClr>
              <a:buFont typeface="Arial" pitchFamily="34" charset="0"/>
              <a:buNone/>
            </a:pPr>
            <a:r>
              <a:rPr lang="it-IT" sz="1600" dirty="0">
                <a:latin typeface="Verdana" pitchFamily="34" charset="0"/>
                <a:ea typeface="MS PGothic" pitchFamily="34" charset="-128"/>
                <a:cs typeface="Arial" pitchFamily="34" charset="0"/>
              </a:rPr>
              <a:t>Tale contratto di lavoro consente di conseguire diversi livelli di titoli di studio, quali:</a:t>
            </a:r>
          </a:p>
          <a:p>
            <a:pPr marL="0" indent="0" algn="just" defTabSz="914400">
              <a:lnSpc>
                <a:spcPct val="150000"/>
              </a:lnSpc>
              <a:spcBef>
                <a:spcPct val="0"/>
              </a:spcBef>
              <a:buClr>
                <a:srgbClr val="F2F2F2"/>
              </a:buClr>
              <a:buNone/>
            </a:pPr>
            <a:r>
              <a:rPr lang="it-IT" sz="1600" dirty="0">
                <a:latin typeface="Verdana" pitchFamily="34" charset="0"/>
                <a:ea typeface="MS PGothic" pitchFamily="34" charset="-128"/>
                <a:cs typeface="Arial" pitchFamily="34" charset="0"/>
              </a:rPr>
              <a:t>* diploma di scuola secondari superiore, </a:t>
            </a:r>
          </a:p>
          <a:p>
            <a:pPr marL="0" indent="0" algn="just" defTabSz="914400">
              <a:lnSpc>
                <a:spcPct val="150000"/>
              </a:lnSpc>
              <a:spcBef>
                <a:spcPct val="0"/>
              </a:spcBef>
              <a:buClr>
                <a:srgbClr val="F2F2F2"/>
              </a:buClr>
              <a:buNone/>
            </a:pPr>
            <a:r>
              <a:rPr lang="it-IT" sz="1600" dirty="0">
                <a:latin typeface="Verdana" pitchFamily="34" charset="0"/>
                <a:ea typeface="MS PGothic" pitchFamily="34" charset="-128"/>
                <a:cs typeface="Arial" pitchFamily="34" charset="0"/>
              </a:rPr>
              <a:t>* diploma professionale di tecnico superiore, </a:t>
            </a:r>
          </a:p>
          <a:p>
            <a:pPr marL="0" indent="0" algn="just" defTabSz="914400">
              <a:lnSpc>
                <a:spcPct val="150000"/>
              </a:lnSpc>
              <a:spcBef>
                <a:spcPct val="0"/>
              </a:spcBef>
              <a:buClr>
                <a:srgbClr val="F2F2F2"/>
              </a:buClr>
              <a:buNone/>
            </a:pPr>
            <a:r>
              <a:rPr lang="it-IT" sz="1600" dirty="0">
                <a:latin typeface="Verdana" pitchFamily="34" charset="0"/>
                <a:ea typeface="MS PGothic" pitchFamily="34" charset="-128"/>
                <a:cs typeface="Arial" pitchFamily="34" charset="0"/>
              </a:rPr>
              <a:t>* diploma di laurea, </a:t>
            </a:r>
          </a:p>
          <a:p>
            <a:pPr marL="0" indent="0" algn="just" defTabSz="914400">
              <a:lnSpc>
                <a:spcPct val="150000"/>
              </a:lnSpc>
              <a:spcBef>
                <a:spcPct val="0"/>
              </a:spcBef>
              <a:buClr>
                <a:srgbClr val="F2F2F2"/>
              </a:buClr>
              <a:buNone/>
            </a:pPr>
            <a:r>
              <a:rPr lang="it-IT" sz="1600" dirty="0">
                <a:latin typeface="Verdana" pitchFamily="34" charset="0"/>
                <a:ea typeface="MS PGothic" pitchFamily="34" charset="-128"/>
                <a:cs typeface="Arial" pitchFamily="34" charset="0"/>
              </a:rPr>
              <a:t>* Master,</a:t>
            </a:r>
          </a:p>
          <a:p>
            <a:pPr marL="0" indent="0" algn="just" defTabSz="914400">
              <a:lnSpc>
                <a:spcPct val="150000"/>
              </a:lnSpc>
              <a:spcBef>
                <a:spcPct val="0"/>
              </a:spcBef>
              <a:buClr>
                <a:srgbClr val="F2F2F2"/>
              </a:buClr>
              <a:buNone/>
            </a:pPr>
            <a:r>
              <a:rPr lang="it-IT" sz="1600" dirty="0">
                <a:latin typeface="Verdana" pitchFamily="34" charset="0"/>
                <a:ea typeface="MS PGothic" pitchFamily="34" charset="-128"/>
                <a:cs typeface="Arial" pitchFamily="34" charset="0"/>
              </a:rPr>
              <a:t>* dottorato di ricerca. </a:t>
            </a:r>
          </a:p>
          <a:p>
            <a:pPr marL="0" indent="0" algn="just" defTabSz="914400">
              <a:lnSpc>
                <a:spcPct val="150000"/>
              </a:lnSpc>
              <a:spcBef>
                <a:spcPct val="0"/>
              </a:spcBef>
              <a:buClr>
                <a:srgbClr val="F2F2F2"/>
              </a:buClr>
              <a:buNone/>
            </a:pPr>
            <a:r>
              <a:rPr lang="it-IT" sz="1600" dirty="0">
                <a:latin typeface="Verdana" pitchFamily="34" charset="0"/>
                <a:ea typeface="MS PGothic" pitchFamily="34" charset="-128"/>
                <a:cs typeface="Arial" pitchFamily="34" charset="0"/>
              </a:rPr>
              <a:t>Può essere utilizzato anche per il praticantato per l’accesso alle professioni ordinistiche.</a:t>
            </a:r>
          </a:p>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lnSpc>
                <a:spcPct val="150000"/>
              </a:lnSpc>
              <a:spcBef>
                <a:spcPct val="0"/>
              </a:spcBef>
              <a:buClr>
                <a:srgbClr val="F2F2F2"/>
              </a:buClr>
              <a:buFont typeface="Arial" pitchFamily="34" charset="0"/>
              <a:buNone/>
            </a:pPr>
            <a:r>
              <a:rPr lang="it-IT" sz="1600" dirty="0">
                <a:latin typeface="Verdana" pitchFamily="34" charset="0"/>
                <a:ea typeface="MS PGothic" pitchFamily="34" charset="-128"/>
                <a:cs typeface="Arial" pitchFamily="34" charset="0"/>
              </a:rPr>
              <a:t>Possono essere assunti con questa tipologia di apprendistato i giovani tra i 18 e i 29 anni compiuti (nel caso di possesso di qualifica professionale l’età minima scende a 17 anni), in tutti i settori di attività, privati o pubblici.</a:t>
            </a:r>
          </a:p>
          <a:p>
            <a:pPr marL="0" indent="0" algn="just" defTabSz="914400">
              <a:lnSpc>
                <a:spcPct val="150000"/>
              </a:lnSpc>
              <a:spcBef>
                <a:spcPct val="0"/>
              </a:spcBef>
              <a:buClr>
                <a:srgbClr val="F2F2F2"/>
              </a:buClr>
              <a:buFont typeface="Arial" pitchFamily="34" charset="0"/>
              <a:buNone/>
            </a:pPr>
            <a:r>
              <a:rPr lang="it-IT" sz="1600" dirty="0">
                <a:latin typeface="Verdana" pitchFamily="34" charset="0"/>
                <a:ea typeface="MS PGothic" pitchFamily="34" charset="-128"/>
                <a:cs typeface="Arial" pitchFamily="34" charset="0"/>
              </a:rPr>
              <a:t>Per le ore di formazione svolte nell’istituzione formativa il datore di lavoro è esonerato da ogni obbligo retributivo. Per le ore di formazione a carico del datore di lavoro è riconosciuta al lavoratore una retribuzione pari al 10% di quella che gli sarebbe dovuta, fatto salvo di quanto previsto nel CCNL applicato.   </a:t>
            </a:r>
          </a:p>
          <a:p>
            <a:pPr marL="0" indent="0" algn="just" defTabSz="914400">
              <a:lnSpc>
                <a:spcPct val="150000"/>
              </a:lnSpc>
              <a:spcBef>
                <a:spcPct val="0"/>
              </a:spcBef>
              <a:buClr>
                <a:srgbClr val="F2F2F2"/>
              </a:buClr>
              <a:buFont typeface="Arial" pitchFamily="34" charset="0"/>
              <a:buNone/>
            </a:pPr>
            <a:endParaRPr lang="it-IT" sz="1600" dirty="0">
              <a:latin typeface="Verdana" pitchFamily="34" charset="0"/>
              <a:ea typeface="MS PGothic" pitchFamily="34" charset="-128"/>
              <a:cs typeface="Arial" pitchFamily="34" charset="0"/>
            </a:endParaRPr>
          </a:p>
          <a:p>
            <a:pPr marL="0" indent="0" algn="just" defTabSz="914400">
              <a:buClr>
                <a:srgbClr val="F2F2F2"/>
              </a:buClr>
              <a:buFont typeface="Arial" pitchFamily="34" charset="0"/>
              <a:buNone/>
            </a:pPr>
            <a:endParaRPr lang="it-IT" sz="2200" dirty="0">
              <a:latin typeface="Perpetua" pitchFamily="18" charset="0"/>
              <a:ea typeface="MS PGothic" pitchFamily="34" charset="-128"/>
              <a:cs typeface="Arial" pitchFamily="34" charset="0"/>
            </a:endParaRPr>
          </a:p>
          <a:p>
            <a:pPr marL="0" indent="0" algn="just" defTabSz="914400">
              <a:buClr>
                <a:srgbClr val="F2F2F2"/>
              </a:buClr>
              <a:buFont typeface="Arial" pitchFamily="34" charset="0"/>
              <a:buNone/>
            </a:pPr>
            <a:endParaRPr lang="it-IT" sz="2200" dirty="0">
              <a:latin typeface="Perpetua" pitchFamily="18" charset="0"/>
              <a:ea typeface="MS PGothic" pitchFamily="34" charset="-128"/>
              <a:cs typeface="Arial"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a:extLst>
              <a:ext uri="{FF2B5EF4-FFF2-40B4-BE49-F238E27FC236}">
                <a16:creationId xmlns:a16="http://schemas.microsoft.com/office/drawing/2014/main" id="{FF912F33-6DD9-4559-8085-B8BAEE0DC97B}"/>
              </a:ext>
            </a:extLst>
          </p:cNvPr>
          <p:cNvSpPr>
            <a:spLocks noGrp="1" noChangeArrowheads="1"/>
          </p:cNvSpPr>
          <p:nvPr>
            <p:ph type="body" idx="4294967295"/>
          </p:nvPr>
        </p:nvSpPr>
        <p:spPr>
          <a:xfrm>
            <a:off x="144463" y="765175"/>
            <a:ext cx="11796712" cy="5426075"/>
          </a:xfrm>
        </p:spPr>
        <p:txBody>
          <a:bodyPr/>
          <a:lstStyle/>
          <a:p>
            <a:pPr marL="0" indent="0" algn="ctr" defTabSz="914400">
              <a:buClr>
                <a:srgbClr val="F2F2F2"/>
              </a:buClr>
              <a:buFont typeface="Arial" panose="020B0604020202020204" pitchFamily="34" charset="0"/>
              <a:buNone/>
            </a:pPr>
            <a:endParaRPr lang="it-IT" altLang="it-IT" sz="8900" b="1" u="sng">
              <a:latin typeface="Perpetua" panose="02020502060401020303" pitchFamily="18" charset="0"/>
            </a:endParaRPr>
          </a:p>
          <a:p>
            <a:pPr marL="0" indent="0" algn="ctr" defTabSz="914400">
              <a:buClr>
                <a:srgbClr val="F2F2F2"/>
              </a:buClr>
              <a:buFont typeface="Arial" panose="020B0604020202020204" pitchFamily="34" charset="0"/>
              <a:buNone/>
            </a:pPr>
            <a:r>
              <a:rPr lang="it-IT" altLang="it-IT" sz="8900" b="1" u="sng">
                <a:latin typeface="Perpetua" panose="02020502060401020303" pitchFamily="18" charset="0"/>
              </a:rPr>
              <a:t>GRAZIE PER </a:t>
            </a:r>
          </a:p>
          <a:p>
            <a:pPr marL="0" indent="0" algn="ctr" defTabSz="914400">
              <a:buClr>
                <a:srgbClr val="F2F2F2"/>
              </a:buClr>
              <a:buFont typeface="Arial" panose="020B0604020202020204" pitchFamily="34" charset="0"/>
              <a:buNone/>
            </a:pPr>
            <a:r>
              <a:rPr lang="it-IT" altLang="it-IT" sz="8900" b="1" i="1" u="sng">
                <a:latin typeface="Perpetua" panose="02020502060401020303" pitchFamily="18" charset="0"/>
              </a:rPr>
              <a:t>L’ATTENZIONE</a:t>
            </a:r>
            <a:endParaRPr lang="it-IT" altLang="it-IT" sz="8900" i="1" u="sng">
              <a:latin typeface="Perpetua" panose="02020502060401020303" pitchFamily="18" charset="0"/>
            </a:endParaRPr>
          </a:p>
        </p:txBody>
      </p:sp>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198</TotalTime>
  <Words>4545</Words>
  <Application>Microsoft Office PowerPoint</Application>
  <PresentationFormat>Personalizzato</PresentationFormat>
  <Paragraphs>456</Paragraphs>
  <Slides>30</Slides>
  <Notes>1</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30</vt:i4>
      </vt:variant>
    </vt:vector>
  </HeadingPairs>
  <TitlesOfParts>
    <vt:vector size="37" baseType="lpstr">
      <vt:lpstr>Arial</vt:lpstr>
      <vt:lpstr>Calibri</vt:lpstr>
      <vt:lpstr>LesmoreMediumCondensed</vt:lpstr>
      <vt:lpstr>Perpetua</vt:lpstr>
      <vt:lpstr>Times New Roman</vt:lpstr>
      <vt:lpstr>Verdana</vt:lpstr>
      <vt:lpstr>Tema di Office</vt:lpstr>
      <vt:lpstr>Il contratto di apprendistato: caratteristiche ed aliquote contributive  * Artt. 41-47, Dlgs. n. 81/2015 * Circolare INPS del 14 novembre 2018, n. 108 * Messaggio INPS del 10 aprile 2019, n. 1478 * Art. 1, comma 8, legge 27 dicembre 2019, n. 160 (legge di Bilancio 2020) * Legge 18 dicembre 2020, n. 176 (conversione, con modificazioni, del decreto legge 28 ottobre 2020, n. 137… decreto Ristori) * Legge di Bilancio 2022  * Circolare MLPS 06 giugno 2022, n. 12 * Circolare INPS 15 giugno 2022, n. 70 * Circolare INPS 30 giugno 2022, n. 76   </vt:lpstr>
      <vt:lpstr>Presentazione standard di PowerPoint</vt:lpstr>
      <vt:lpstr>Apprendistato, artt. 41-47, D.Lgs. n. 81/2015</vt:lpstr>
      <vt:lpstr>Apprendistato per la qualifica e per il diploma professionale, il diploma di istruzione secondaria superiore e il certificato di specializzazione tecnica superiore (art. 43, D.Lgs. n. 81/2015)</vt:lpstr>
      <vt:lpstr>Apprendistato per la qualifica e per il diploma professionale, il diploma di istruzione secondaria superiore e il certificato di specializzazione tecnica superiore (art. 43, D.Lgs. n. 81/2015)</vt:lpstr>
      <vt:lpstr>Apprendistato per la qualifica e per il diploma professionale, il diploma di istruzione secondaria superiore e il certificato di specializzazione tecnica superiore (art. 43, D.Lgs. n. 81/2015)</vt:lpstr>
      <vt:lpstr>Apprendistato per la qualifica e per il diploma professionale, il diploma di istruzione secondaria superiore e il certificato di specializzazione tecnica superiore (art. 43, D.Lgs. n. 81/2015)</vt:lpstr>
      <vt:lpstr>Apprendistato per la qualifica e per il diploma professionale, il diploma di istruzione secondaria superiore e il certificato di specializzazione tecnica superiore (art. 43, D.Lgs. n. 81/2015)</vt:lpstr>
      <vt:lpstr>Circ. INPS n. 108/2018 (a parziale rettifica del MSM n. 2499/2017) </vt:lpstr>
      <vt:lpstr>Art. 1, comma 8, legge n. 160/2019 (a parziale rettifica della Circ. INPS n. 108/2018)</vt:lpstr>
      <vt:lpstr>Legge n. 176/2020 (modifica dell’art. 1, comma 8, legge n. 160/2019) – Circolare INPS n. 87/2021</vt:lpstr>
      <vt:lpstr>Circolare INPS n. 87/2021</vt:lpstr>
      <vt:lpstr>Legge n. 234/2021 (modifica dell’art. 1, comma 8, legge n. 160/2019) – Circolare INPS n. 70/2022</vt:lpstr>
      <vt:lpstr>Circolare INPS n. 70/2022</vt:lpstr>
      <vt:lpstr>Le NOVITA’ del 2022 - Circolare INPS n. 70/2022</vt:lpstr>
      <vt:lpstr>Le NOVITA’ del 2022 - Circolare INPS n. 76/2022</vt:lpstr>
      <vt:lpstr>Le NOVITA’ del 2022 - Circolare INPS n. 76/2022</vt:lpstr>
      <vt:lpstr>Apprendistato professionalizzante (art. 44, D.Lgs. n. 81/2015)</vt:lpstr>
      <vt:lpstr>Apprendistato professionalizzante (art. 44, D.Lgs. n. 81/2015)</vt:lpstr>
      <vt:lpstr>Apprendistato professionalizzante senza limiti di età, ex art. 47, comma 4, Dlgs. n. 81/2015 –  Le novità della legge di Bilancio 2022</vt:lpstr>
      <vt:lpstr>Apprendistato professionalizzante (art. 44, D.Lgs. n. 81/2015)</vt:lpstr>
      <vt:lpstr>Apprendistato professionalizzante senza limiti di età, di lavoratori beneficiari di indennità di mobilità ovvero di un trattamento di disoccupazione (art. 47, comma 4, D.Lgs. n. 81/2015) –  Sentenza Cassazione del 16 novembre 2017, n. 27226</vt:lpstr>
      <vt:lpstr>Apprendistato professionalizzante - mancata formazione dell'apprendista e conversione del rapporto a tempo indeterminato Sentenza Cassazione del 07 marzo 2018, n. 5375</vt:lpstr>
      <vt:lpstr>Apprendistato professionalizzante - mancata formazione dell'apprendista e conversione del rapporto a tempo indeterminato Sentenza Cassazione del 18 febbraio 2021, n. 4416</vt:lpstr>
      <vt:lpstr>ASO abilitato ed assunzione con contratto di apprendistato professionalizzante Nota INL del 31 maggio 2021, prot. n. 873 </vt:lpstr>
      <vt:lpstr>Erogazione della formazione di base e trasversale in FAD Circolare INL del 07 aprile 2022, n. 2 </vt:lpstr>
      <vt:lpstr>Aliquote contributive Apprendistato Commercio </vt:lpstr>
      <vt:lpstr>Aliquote contributive Apprendistato Industria </vt:lpstr>
      <vt:lpstr>Apprendistato di alta formazione e di ricerca (art. 45, D.Lgs. n. 81/2015)</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francesco sorrentino</dc:creator>
  <cp:lastModifiedBy>lollogaetani@outlook.it</cp:lastModifiedBy>
  <cp:revision>46</cp:revision>
  <dcterms:created xsi:type="dcterms:W3CDTF">2017-10-04T14:50:19Z</dcterms:created>
  <dcterms:modified xsi:type="dcterms:W3CDTF">2023-05-21T08:53:50Z</dcterms:modified>
</cp:coreProperties>
</file>