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2" r:id="rId16"/>
    <p:sldId id="274" r:id="rId17"/>
    <p:sldId id="275" r:id="rId18"/>
    <p:sldId id="276" r:id="rId19"/>
    <p:sldId id="277" r:id="rId20"/>
    <p:sldId id="278" r:id="rId21"/>
    <p:sldId id="280" r:id="rId22"/>
    <p:sldId id="279" r:id="rId23"/>
    <p:sldId id="281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</p:sldIdLst>
  <p:sldSz cx="9144000" cy="6858000" type="screen4x3"/>
  <p:notesSz cx="9926638" cy="6797675"/>
  <p:custDataLst>
    <p:tags r:id="rId35"/>
  </p:custData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969" userDrawn="1">
          <p15:clr>
            <a:srgbClr val="A4A3A4"/>
          </p15:clr>
        </p15:guide>
        <p15:guide id="2" pos="3150" userDrawn="1">
          <p15:clr>
            <a:srgbClr val="A4A3A4"/>
          </p15:clr>
        </p15:guide>
        <p15:guide id="3" orient="horz" pos="2141" userDrawn="1">
          <p15:clr>
            <a:srgbClr val="A4A3A4"/>
          </p15:clr>
        </p15:guide>
        <p15:guide id="4" pos="31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Stile scuro 2 - Colore 1/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Stile chiaro 3 - Color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50" autoAdjust="0"/>
    <p:restoredTop sz="86452" autoAdjust="0"/>
  </p:normalViewPr>
  <p:slideViewPr>
    <p:cSldViewPr>
      <p:cViewPr varScale="1">
        <p:scale>
          <a:sx n="111" d="100"/>
          <a:sy n="111" d="100"/>
        </p:scale>
        <p:origin x="13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6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1969"/>
        <p:guide pos="3150"/>
        <p:guide orient="horz" pos="2141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2" cy="339884"/>
          </a:xfrm>
          <a:prstGeom prst="rect">
            <a:avLst/>
          </a:prstGeom>
        </p:spPr>
        <p:txBody>
          <a:bodyPr vert="horz" lIns="91291" tIns="45646" rIns="91291" bIns="4564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2" cy="339884"/>
          </a:xfrm>
          <a:prstGeom prst="rect">
            <a:avLst/>
          </a:prstGeom>
        </p:spPr>
        <p:txBody>
          <a:bodyPr vert="horz" lIns="91291" tIns="45646" rIns="91291" bIns="45646" rtlCol="0"/>
          <a:lstStyle>
            <a:lvl1pPr algn="r">
              <a:defRPr sz="1200"/>
            </a:lvl1pPr>
          </a:lstStyle>
          <a:p>
            <a:fld id="{B7D813D9-53FC-4F2A-8258-EA1064C4C21B}" type="datetimeFigureOut">
              <a:rPr lang="it-IT" smtClean="0"/>
              <a:t>26/01/2023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2" y="6456612"/>
            <a:ext cx="4301542" cy="339884"/>
          </a:xfrm>
          <a:prstGeom prst="rect">
            <a:avLst/>
          </a:prstGeom>
        </p:spPr>
        <p:txBody>
          <a:bodyPr vert="horz" lIns="91291" tIns="45646" rIns="91291" bIns="4564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2" cy="339884"/>
          </a:xfrm>
          <a:prstGeom prst="rect">
            <a:avLst/>
          </a:prstGeom>
        </p:spPr>
        <p:txBody>
          <a:bodyPr vert="horz" lIns="91291" tIns="45646" rIns="91291" bIns="45646" rtlCol="0" anchor="b"/>
          <a:lstStyle>
            <a:lvl1pPr algn="r">
              <a:defRPr sz="1200"/>
            </a:lvl1pPr>
          </a:lstStyle>
          <a:p>
            <a:fld id="{31B53904-DB81-403A-9588-792D8F8F2C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0086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2" cy="339884"/>
          </a:xfrm>
          <a:prstGeom prst="rect">
            <a:avLst/>
          </a:prstGeom>
        </p:spPr>
        <p:txBody>
          <a:bodyPr vert="horz" lIns="91291" tIns="45646" rIns="91291" bIns="4564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2" cy="339884"/>
          </a:xfrm>
          <a:prstGeom prst="rect">
            <a:avLst/>
          </a:prstGeom>
        </p:spPr>
        <p:txBody>
          <a:bodyPr vert="horz" lIns="91291" tIns="45646" rIns="91291" bIns="45646" rtlCol="0"/>
          <a:lstStyle>
            <a:lvl1pPr algn="r">
              <a:defRPr sz="1200"/>
            </a:lvl1pPr>
          </a:lstStyle>
          <a:p>
            <a:fld id="{0C72108E-1799-41F7-8996-977C96D63255}" type="datetimeFigureOut">
              <a:rPr lang="it-IT" smtClean="0"/>
              <a:t>26/01/2023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265488" y="511175"/>
            <a:ext cx="3397250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1" tIns="45646" rIns="91291" bIns="45646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291" tIns="45646" rIns="91291" bIns="45646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1542" cy="339884"/>
          </a:xfrm>
          <a:prstGeom prst="rect">
            <a:avLst/>
          </a:prstGeom>
        </p:spPr>
        <p:txBody>
          <a:bodyPr vert="horz" lIns="91291" tIns="45646" rIns="91291" bIns="4564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2" cy="339884"/>
          </a:xfrm>
          <a:prstGeom prst="rect">
            <a:avLst/>
          </a:prstGeom>
        </p:spPr>
        <p:txBody>
          <a:bodyPr vert="horz" lIns="91291" tIns="45646" rIns="91291" bIns="45646" rtlCol="0" anchor="b"/>
          <a:lstStyle>
            <a:lvl1pPr algn="r">
              <a:defRPr sz="1200"/>
            </a:lvl1pPr>
          </a:lstStyle>
          <a:p>
            <a:fld id="{3D2E9DDB-18FD-4F58-BA68-ED99C7D86E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1363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488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6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7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8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031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9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0254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488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0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11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12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8375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1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12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13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295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11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12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2294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6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7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8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397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0251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78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cxnSp>
        <p:nvCxnSpPr>
          <p:cNvPr id="8" name="Connettore 1 7"/>
          <p:cNvCxnSpPr/>
          <p:nvPr userDrawn="1"/>
        </p:nvCxnSpPr>
        <p:spPr>
          <a:xfrm>
            <a:off x="4823520" y="9522296"/>
            <a:ext cx="8640960" cy="0"/>
          </a:xfrm>
          <a:prstGeom prst="line">
            <a:avLst/>
          </a:prstGeom>
          <a:ln>
            <a:solidFill>
              <a:srgbClr val="004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10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11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74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9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067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2376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9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129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120119"/>
            <a:ext cx="2088232" cy="621249"/>
          </a:xfrm>
          <a:prstGeom prst="rect">
            <a:avLst/>
          </a:prstGeom>
        </p:spPr>
      </p:pic>
      <p:sp>
        <p:nvSpPr>
          <p:cNvPr id="8" name="Segnaposto data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5DA31E6-131B-4792-AA20-29067CCC42EB}" type="datetimeFigureOut">
              <a:rPr lang="it-IT" smtClean="0"/>
              <a:pPr/>
              <a:t>26/01/2023</a:t>
            </a:fld>
            <a:endParaRPr lang="it-IT"/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3"/>
          </p:nvPr>
        </p:nvSpPr>
        <p:spPr>
          <a:xfrm>
            <a:off x="2699792" y="6356350"/>
            <a:ext cx="2376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10" name="Segnaposto numero diapositiva 6"/>
          <p:cNvSpPr>
            <a:spLocks noGrp="1"/>
          </p:cNvSpPr>
          <p:nvPr>
            <p:ph type="sldNum" sz="quarter" idx="4"/>
          </p:nvPr>
        </p:nvSpPr>
        <p:spPr>
          <a:xfrm>
            <a:off x="5174704" y="6356350"/>
            <a:ext cx="13415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88F"/>
                </a:solidFill>
              </a:defRPr>
            </a:lvl1pPr>
          </a:lstStyle>
          <a:p>
            <a:fld id="{79951552-D7EB-47A5-9ECC-944CE89D7D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17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488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0488F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488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0488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488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488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tlantelavoro.inapp.org/index.ph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ECOLE – Enti </a:t>
            </a:r>
            <a:r>
              <a:rPr lang="it-IT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COnfindustriali</a:t>
            </a:r>
            <a:r>
              <a:rPr lang="it-I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Lombardi per l’</a:t>
            </a:r>
            <a:r>
              <a:rPr lang="it-IT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Education</a:t>
            </a:r>
            <a:endParaRPr lang="it-I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EB804471-A78A-4559-9B7D-1F5A6F38F870}"/>
              </a:ext>
            </a:extLst>
          </p:cNvPr>
          <p:cNvSpPr txBox="1">
            <a:spLocks/>
          </p:cNvSpPr>
          <p:nvPr/>
        </p:nvSpPr>
        <p:spPr>
          <a:xfrm>
            <a:off x="919118" y="1268760"/>
            <a:ext cx="7727775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488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4000" b="1" dirty="0">
                <a:latin typeface="Century Gothic" panose="020B0502020202020204" pitchFamily="34" charset="0"/>
              </a:rPr>
              <a:t>Il sistema nazionale di certificazione delle competenze e l’Atlante del lavoro e delle qualificazioni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103A3892-A5B1-43FB-8FD3-D32483F0D42A}"/>
              </a:ext>
            </a:extLst>
          </p:cNvPr>
          <p:cNvSpPr txBox="1">
            <a:spLocks/>
          </p:cNvSpPr>
          <p:nvPr/>
        </p:nvSpPr>
        <p:spPr>
          <a:xfrm>
            <a:off x="928725" y="3645024"/>
            <a:ext cx="7469306" cy="8109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00488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00488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88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00488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00488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Quadro di riferimento normativo, architettura di sistemi e servizi</a:t>
            </a:r>
          </a:p>
          <a:p>
            <a:pPr marL="0" indent="0" algn="r">
              <a:buNone/>
            </a:pPr>
            <a:endParaRPr lang="it-IT" sz="1600" i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r">
              <a:buNone/>
            </a:pPr>
            <a:r>
              <a:rPr lang="it-IT" sz="1600" i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24 gennaio 2023</a:t>
            </a:r>
          </a:p>
        </p:txBody>
      </p:sp>
    </p:spTree>
    <p:extLst>
      <p:ext uri="{BB962C8B-B14F-4D97-AF65-F5344CB8AC3E}">
        <p14:creationId xmlns:p14="http://schemas.microsoft.com/office/powerpoint/2010/main" val="2602836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0E726E1F-34EE-4D1E-91F0-1FD580D72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964" y="980728"/>
            <a:ext cx="8080672" cy="4772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953" tIns="41476" rIns="82953" bIns="41476" numCol="1" anchor="t" anchorCtr="0" compatLnSpc="1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+mj-lt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MS PGothic" panose="020B060007020508020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MS PGothic" panose="020B060007020508020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MS PGothic" panose="020B060007020508020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MS PGothic" panose="020B060007020508020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11079" marR="0" lvl="0" indent="-311079" algn="just" defTabSz="829544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Legge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n. 92 del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28 giugno 2012,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“Disposizioni in materia di riforma del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  <a:cs typeface="+mn-cs"/>
              </a:rPr>
              <a:t>mercato del lavoro in una prospettiva di crescita che prevede l’implementazione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di un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sistema pubblico di certificazione delle competenze fondato su standard minimi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di servizio omogenei sul territorio nazionale”</a:t>
            </a:r>
          </a:p>
          <a:p>
            <a:pPr marL="311079" marR="0" lvl="0" indent="-311079" algn="just" defTabSz="829544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srgbClr val="00488F"/>
              </a:solidFill>
              <a:effectLst/>
              <a:uLnTx/>
              <a:uFillTx/>
              <a:latin typeface="Century Gothic" panose="020B0502020202020204"/>
              <a:ea typeface="MS PGothic" panose="020B0600070205080204" charset="-128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Decreto legislativo n. 13 del 16 gennaio 2013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, “Definizione delle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norme generali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e dei livelli essenziali delle prestazioni per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l'individuazione e validazione degli apprendimenti non formali e informali e degli standard minimi di servizio del sistema nazionale di certificazione delle competenze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, a norma dell'articolo 4, commi 58 e 68, della legge 2012, n. 92”</a:t>
            </a:r>
          </a:p>
          <a:p>
            <a:pPr marL="0" marR="0" lvl="0" indent="0" algn="just" defTabSz="457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srgbClr val="00488F"/>
              </a:solidFill>
              <a:effectLst/>
              <a:uLnTx/>
              <a:uFillTx/>
              <a:latin typeface="Century Gothic" panose="020B0502020202020204"/>
              <a:ea typeface="MS PGothic" panose="020B0600070205080204" charset="-128"/>
            </a:endParaRPr>
          </a:p>
          <a:p>
            <a:pPr marL="311079" marR="0" lvl="0" indent="-311079" algn="just" defTabSz="829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Decreto interministeriale del 30 giugno 2015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 “Definizione di un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quadro operativo per il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riconoscimento a livello nazionale delle qualificazioni regionali e delle relative competenze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, nell’ambito del Repertorio nazionale dei titoli di istruzione e formazione e delle qualificazioni professionali di cui all’ articolo 8 del decreto legislativo 16 gennaio 2013, n. 13”</a:t>
            </a:r>
          </a:p>
          <a:p>
            <a:pPr marL="0" marR="0" lvl="0" indent="0" algn="just" defTabSz="829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srgbClr val="00488F"/>
              </a:solidFill>
              <a:effectLst/>
              <a:uLnTx/>
              <a:uFillTx/>
              <a:latin typeface="Century Gothic" panose="020B0502020202020204"/>
              <a:ea typeface="MS PGothic" panose="020B0600070205080204" charset="-128"/>
            </a:endParaRPr>
          </a:p>
          <a:p>
            <a:pPr marL="311079" marR="0" lvl="0" indent="-311079" algn="just" defTabSz="829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Decreto interministeriale del 5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 gennaio 2021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Disposizioni per l'adozione delle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linee guida per l’interoperatività degli enti pubblici titolari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488F"/>
                </a:solidFill>
                <a:effectLst/>
                <a:uLnTx/>
                <a:uFillTx/>
                <a:latin typeface="Century Gothic" panose="020B0502020202020204"/>
                <a:ea typeface="MS PGothic" panose="020B0600070205080204" charset="-128"/>
              </a:rPr>
              <a:t>del sistema nazionale di certificazione delle competenze</a:t>
            </a: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srgbClr val="00488F"/>
              </a:solidFill>
              <a:effectLst/>
              <a:uLnTx/>
              <a:uFillTx/>
              <a:latin typeface="Century Gothic" panose="020B0502020202020204"/>
              <a:ea typeface="MS PGothic" panose="020B0600070205080204" charset="-128"/>
            </a:endParaRPr>
          </a:p>
          <a:p>
            <a:pPr marL="311079" marR="0" lvl="0" indent="-311079" algn="l" defTabSz="82954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srgbClr val="2F5897"/>
              </a:solidFill>
              <a:effectLst/>
              <a:uLnTx/>
              <a:uFillTx/>
              <a:latin typeface="Century Gothic" panose="020B0502020202020204"/>
              <a:ea typeface="MS PGothic" panose="020B0600070205080204" charset="-128"/>
            </a:endParaRPr>
          </a:p>
          <a:p>
            <a:pPr marL="311079" marR="0" lvl="0" indent="-311079" algn="l" defTabSz="829544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entury Gothic" panose="020B0502020202020204"/>
              <a:ea typeface="MS PGothic" panose="020B0600070205080204" charset="-128"/>
            </a:endParaRPr>
          </a:p>
          <a:p>
            <a:pPr marL="311079" marR="0" lvl="0" indent="-311079" algn="l" defTabSz="829544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altLang="it-IT" sz="16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entury Gothic" panose="020B0502020202020204"/>
              <a:ea typeface="MS PGothic" panose="020B0600070205080204" charset="-128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898D68C3-348B-49C0-AE23-1E48B2E4BAA1}"/>
              </a:ext>
            </a:extLst>
          </p:cNvPr>
          <p:cNvSpPr txBox="1">
            <a:spLocks/>
          </p:cNvSpPr>
          <p:nvPr/>
        </p:nvSpPr>
        <p:spPr>
          <a:xfrm>
            <a:off x="348965" y="33867"/>
            <a:ext cx="7535404" cy="11782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/>
              </a:rPr>
              <a:t>Quadro di riferimento normativo nazionale</a:t>
            </a:r>
          </a:p>
        </p:txBody>
      </p:sp>
    </p:spTree>
    <p:extLst>
      <p:ext uri="{BB962C8B-B14F-4D97-AF65-F5344CB8AC3E}">
        <p14:creationId xmlns:p14="http://schemas.microsoft.com/office/powerpoint/2010/main" val="798363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D158911-F2F9-4BE4-8C6A-C599011149C3}"/>
              </a:ext>
            </a:extLst>
          </p:cNvPr>
          <p:cNvSpPr txBox="1"/>
          <p:nvPr/>
        </p:nvSpPr>
        <p:spPr>
          <a:xfrm>
            <a:off x="395536" y="332656"/>
            <a:ext cx="8748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L. 92/2012 - riforma del mercato del lavoro (art.4, commi 51-61 e 64-68)  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D1AEC124-2FCF-4F45-B809-9D14693FA317}"/>
              </a:ext>
            </a:extLst>
          </p:cNvPr>
          <p:cNvSpPr/>
          <p:nvPr/>
        </p:nvSpPr>
        <p:spPr>
          <a:xfrm>
            <a:off x="1152657" y="3618558"/>
            <a:ext cx="6616133" cy="888846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80650" algn="just">
              <a:defRPr/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Norme nazionali e livelli essenziali di prestazioni per l’individuazione e validazione degli apprendimenti non formali ed informali e la certificazione delle competenze</a:t>
            </a:r>
          </a:p>
        </p:txBody>
      </p:sp>
      <p:sp>
        <p:nvSpPr>
          <p:cNvPr id="6" name="Rettangolo arrotondato 41">
            <a:extLst>
              <a:ext uri="{FF2B5EF4-FFF2-40B4-BE49-F238E27FC236}">
                <a16:creationId xmlns:a16="http://schemas.microsoft.com/office/drawing/2014/main" id="{B2C0F32E-EEB8-4913-8C19-26FA28991CBD}"/>
              </a:ext>
            </a:extLst>
          </p:cNvPr>
          <p:cNvSpPr/>
          <p:nvPr/>
        </p:nvSpPr>
        <p:spPr>
          <a:xfrm>
            <a:off x="1152657" y="2459611"/>
            <a:ext cx="6623697" cy="692624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defRPr/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Servizi al cittadino per la ricostruzione e valorizzazione degli apprendimenti formali, non formali ed informali con una dorsale informativa unica</a:t>
            </a:r>
          </a:p>
        </p:txBody>
      </p:sp>
      <p:sp>
        <p:nvSpPr>
          <p:cNvPr id="7" name="Rettangolo arrotondato 41">
            <a:extLst>
              <a:ext uri="{FF2B5EF4-FFF2-40B4-BE49-F238E27FC236}">
                <a16:creationId xmlns:a16="http://schemas.microsoft.com/office/drawing/2014/main" id="{2D4EB187-9723-403E-A99D-4A07F18D2206}"/>
              </a:ext>
            </a:extLst>
          </p:cNvPr>
          <p:cNvSpPr/>
          <p:nvPr/>
        </p:nvSpPr>
        <p:spPr>
          <a:xfrm>
            <a:off x="1152657" y="4941168"/>
            <a:ext cx="6616133" cy="563502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80650" algn="just" defTabSz="829544">
              <a:defRPr/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Repertorio Nazionale delle Qualificazioni</a:t>
            </a:r>
          </a:p>
        </p:txBody>
      </p:sp>
      <p:sp>
        <p:nvSpPr>
          <p:cNvPr id="8" name="Rettangolo arrotondato 41">
            <a:extLst>
              <a:ext uri="{FF2B5EF4-FFF2-40B4-BE49-F238E27FC236}">
                <a16:creationId xmlns:a16="http://schemas.microsoft.com/office/drawing/2014/main" id="{4B39138E-2A4F-4A86-B8E4-0195BAC0D3B9}"/>
              </a:ext>
            </a:extLst>
          </p:cNvPr>
          <p:cNvSpPr/>
          <p:nvPr/>
        </p:nvSpPr>
        <p:spPr>
          <a:xfrm>
            <a:off x="1152657" y="1484701"/>
            <a:ext cx="6623697" cy="494499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>
              <a:defRPr/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Rilancio delle politiche per l’apprendimento permanente attraverso reti territoriali</a:t>
            </a:r>
          </a:p>
        </p:txBody>
      </p:sp>
    </p:spTree>
    <p:extLst>
      <p:ext uri="{BB962C8B-B14F-4D97-AF65-F5344CB8AC3E}">
        <p14:creationId xmlns:p14="http://schemas.microsoft.com/office/powerpoint/2010/main" val="326755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4F5BEBF-6398-4A26-9215-2D052B48EDFD}"/>
              </a:ext>
            </a:extLst>
          </p:cNvPr>
          <p:cNvSpPr/>
          <p:nvPr/>
        </p:nvSpPr>
        <p:spPr>
          <a:xfrm>
            <a:off x="323528" y="310728"/>
            <a:ext cx="84249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Dlgs. 13/2013 – norme generali, LEP e standard minimi di servizio 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FACA89D0-A728-4231-8603-14463C418984}"/>
              </a:ext>
            </a:extLst>
          </p:cNvPr>
          <p:cNvSpPr/>
          <p:nvPr/>
        </p:nvSpPr>
        <p:spPr>
          <a:xfrm>
            <a:off x="1189002" y="3608264"/>
            <a:ext cx="6794473" cy="662464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Istituzione del Repertorio Nazionale dei titoli di istruzione e formazione e delle qualificazioni professionali</a:t>
            </a:r>
          </a:p>
        </p:txBody>
      </p:sp>
      <p:sp>
        <p:nvSpPr>
          <p:cNvPr id="6" name="Rettangolo arrotondato 41">
            <a:extLst>
              <a:ext uri="{FF2B5EF4-FFF2-40B4-BE49-F238E27FC236}">
                <a16:creationId xmlns:a16="http://schemas.microsoft.com/office/drawing/2014/main" id="{C1FCC3BC-C6EB-418E-BADA-F8F893F3B707}"/>
              </a:ext>
            </a:extLst>
          </p:cNvPr>
          <p:cNvSpPr/>
          <p:nvPr/>
        </p:nvSpPr>
        <p:spPr>
          <a:xfrm>
            <a:off x="1189002" y="2491384"/>
            <a:ext cx="6794473" cy="662464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Definizione dei Livelli Essenziali delle Prestazioni e gli standard minimi di servizio (Processo, Attestazione, Servizio)</a:t>
            </a:r>
          </a:p>
        </p:txBody>
      </p:sp>
      <p:sp>
        <p:nvSpPr>
          <p:cNvPr id="7" name="Rettangolo arrotondato 41">
            <a:extLst>
              <a:ext uri="{FF2B5EF4-FFF2-40B4-BE49-F238E27FC236}">
                <a16:creationId xmlns:a16="http://schemas.microsoft.com/office/drawing/2014/main" id="{FF3CEF2F-FC15-4235-8B94-DF666D531847}"/>
              </a:ext>
            </a:extLst>
          </p:cNvPr>
          <p:cNvSpPr/>
          <p:nvPr/>
        </p:nvSpPr>
        <p:spPr>
          <a:xfrm>
            <a:off x="1187624" y="4725144"/>
            <a:ext cx="6776063" cy="542936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Istituzione del Sistema Nazionale di Certificazione delle competenze</a:t>
            </a:r>
          </a:p>
        </p:txBody>
      </p:sp>
      <p:sp>
        <p:nvSpPr>
          <p:cNvPr id="8" name="Rettangolo arrotondato 41">
            <a:extLst>
              <a:ext uri="{FF2B5EF4-FFF2-40B4-BE49-F238E27FC236}">
                <a16:creationId xmlns:a16="http://schemas.microsoft.com/office/drawing/2014/main" id="{8B21C40E-608B-4667-BB3E-4079136F71CE}"/>
              </a:ext>
            </a:extLst>
          </p:cNvPr>
          <p:cNvSpPr/>
          <p:nvPr/>
        </p:nvSpPr>
        <p:spPr>
          <a:xfrm>
            <a:off x="1169214" y="1330932"/>
            <a:ext cx="6794473" cy="666032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Definizione dei principali concetti nei processi di individuazione, validazione e certificazione delle competenze</a:t>
            </a:r>
          </a:p>
        </p:txBody>
      </p:sp>
    </p:spTree>
    <p:extLst>
      <p:ext uri="{BB962C8B-B14F-4D97-AF65-F5344CB8AC3E}">
        <p14:creationId xmlns:p14="http://schemas.microsoft.com/office/powerpoint/2010/main" val="1709652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CD03AB1-35EA-4371-9E98-7038E0BBEF25}"/>
              </a:ext>
            </a:extLst>
          </p:cNvPr>
          <p:cNvSpPr/>
          <p:nvPr/>
        </p:nvSpPr>
        <p:spPr>
          <a:xfrm>
            <a:off x="611560" y="705515"/>
            <a:ext cx="53206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DI 30/06/2015 – Quadro operativo 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72C78D38-D85E-4B64-8F04-68F12F151F22}"/>
              </a:ext>
            </a:extLst>
          </p:cNvPr>
          <p:cNvSpPr/>
          <p:nvPr/>
        </p:nvSpPr>
        <p:spPr>
          <a:xfrm>
            <a:off x="1259633" y="3356992"/>
            <a:ext cx="6336704" cy="1080120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>
              <a:spcAft>
                <a:spcPts val="600"/>
              </a:spcAft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per i servizi di individuazione, validazione e certificazione delle competenze: </a:t>
            </a:r>
          </a:p>
          <a:p>
            <a:pPr marL="342900" indent="-342900" algn="just" defTabSz="829544">
              <a:buFont typeface="Arial" panose="020B0604020202020204" pitchFamily="34" charset="0"/>
              <a:buChar char="•"/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funzioni coinvolte</a:t>
            </a:r>
          </a:p>
          <a:p>
            <a:pPr marL="342900" indent="-342900" algn="just" defTabSz="829544">
              <a:buFont typeface="Arial" panose="020B0604020202020204" pitchFamily="34" charset="0"/>
              <a:buChar char="•"/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principi di svolgimento</a:t>
            </a:r>
          </a:p>
        </p:txBody>
      </p:sp>
      <p:sp>
        <p:nvSpPr>
          <p:cNvPr id="6" name="Rettangolo arrotondato 41">
            <a:extLst>
              <a:ext uri="{FF2B5EF4-FFF2-40B4-BE49-F238E27FC236}">
                <a16:creationId xmlns:a16="http://schemas.microsoft.com/office/drawing/2014/main" id="{DB5B9B61-93CF-435A-84E1-0EDC1035282B}"/>
              </a:ext>
            </a:extLst>
          </p:cNvPr>
          <p:cNvSpPr/>
          <p:nvPr/>
        </p:nvSpPr>
        <p:spPr>
          <a:xfrm>
            <a:off x="1259633" y="1700808"/>
            <a:ext cx="6336704" cy="1008248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per la correlazione tra qualificazioni regionali simili tra loro per i contenuti professionali presidiati e quindi il riconoscimento a livello nazionale delle qualificazioni regionali attraverso gruppi di correlazione/ equivalenza</a:t>
            </a:r>
          </a:p>
        </p:txBody>
      </p:sp>
    </p:spTree>
    <p:extLst>
      <p:ext uri="{BB962C8B-B14F-4D97-AF65-F5344CB8AC3E}">
        <p14:creationId xmlns:p14="http://schemas.microsoft.com/office/powerpoint/2010/main" val="2684944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CD03AB1-35EA-4371-9E98-7038E0BBEF25}"/>
              </a:ext>
            </a:extLst>
          </p:cNvPr>
          <p:cNvSpPr/>
          <p:nvPr/>
        </p:nvSpPr>
        <p:spPr>
          <a:xfrm>
            <a:off x="611560" y="470561"/>
            <a:ext cx="5705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DI 5/01/2021 – Disposizioni operative 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72C78D38-D85E-4B64-8F04-68F12F151F22}"/>
              </a:ext>
            </a:extLst>
          </p:cNvPr>
          <p:cNvSpPr/>
          <p:nvPr/>
        </p:nvSpPr>
        <p:spPr>
          <a:xfrm>
            <a:off x="1259631" y="2717257"/>
            <a:ext cx="6336704" cy="735161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Criteri per l’implementazione e l’aggiornamento periodico del Repertorio nazionale </a:t>
            </a:r>
          </a:p>
        </p:txBody>
      </p:sp>
      <p:sp>
        <p:nvSpPr>
          <p:cNvPr id="6" name="Rettangolo arrotondato 41">
            <a:extLst>
              <a:ext uri="{FF2B5EF4-FFF2-40B4-BE49-F238E27FC236}">
                <a16:creationId xmlns:a16="http://schemas.microsoft.com/office/drawing/2014/main" id="{DB5B9B61-93CF-435A-84E1-0EDC1035282B}"/>
              </a:ext>
            </a:extLst>
          </p:cNvPr>
          <p:cNvSpPr/>
          <p:nvPr/>
        </p:nvSpPr>
        <p:spPr>
          <a:xfrm>
            <a:off x="1259632" y="1700808"/>
            <a:ext cx="6336704" cy="549933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LEP, standard minimi, modalità di controllo</a:t>
            </a:r>
          </a:p>
        </p:txBody>
      </p:sp>
      <p:sp>
        <p:nvSpPr>
          <p:cNvPr id="7" name="Rettangolo arrotondato 41">
            <a:extLst>
              <a:ext uri="{FF2B5EF4-FFF2-40B4-BE49-F238E27FC236}">
                <a16:creationId xmlns:a16="http://schemas.microsoft.com/office/drawing/2014/main" id="{9EE73B79-B7E7-4150-A483-A07CBE0A476F}"/>
              </a:ext>
            </a:extLst>
          </p:cNvPr>
          <p:cNvSpPr/>
          <p:nvPr/>
        </p:nvSpPr>
        <p:spPr>
          <a:xfrm>
            <a:off x="1243855" y="3918934"/>
            <a:ext cx="6336704" cy="735161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Progressiva realizzazione e raccordo funzionale della dorsale informativa</a:t>
            </a:r>
          </a:p>
        </p:txBody>
      </p:sp>
    </p:spTree>
    <p:extLst>
      <p:ext uri="{BB962C8B-B14F-4D97-AF65-F5344CB8AC3E}">
        <p14:creationId xmlns:p14="http://schemas.microsoft.com/office/powerpoint/2010/main" val="3518958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CD03AB1-35EA-4371-9E98-7038E0BBEF25}"/>
              </a:ext>
            </a:extLst>
          </p:cNvPr>
          <p:cNvSpPr/>
          <p:nvPr/>
        </p:nvSpPr>
        <p:spPr>
          <a:xfrm>
            <a:off x="798535" y="521124"/>
            <a:ext cx="6377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competenze: riferimenti nazionali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72C78D38-D85E-4B64-8F04-68F12F151F22}"/>
              </a:ext>
            </a:extLst>
          </p:cNvPr>
          <p:cNvSpPr/>
          <p:nvPr/>
        </p:nvSpPr>
        <p:spPr>
          <a:xfrm>
            <a:off x="827584" y="3789040"/>
            <a:ext cx="7558543" cy="986301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829544"/>
            <a:r>
              <a:rPr lang="it-IT" sz="2400" b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Sistema IVC</a:t>
            </a:r>
          </a:p>
        </p:txBody>
      </p:sp>
      <p:sp>
        <p:nvSpPr>
          <p:cNvPr id="6" name="Rettangolo arrotondato 41">
            <a:extLst>
              <a:ext uri="{FF2B5EF4-FFF2-40B4-BE49-F238E27FC236}">
                <a16:creationId xmlns:a16="http://schemas.microsoft.com/office/drawing/2014/main" id="{DB5B9B61-93CF-435A-84E1-0EDC1035282B}"/>
              </a:ext>
            </a:extLst>
          </p:cNvPr>
          <p:cNvSpPr/>
          <p:nvPr/>
        </p:nvSpPr>
        <p:spPr>
          <a:xfrm>
            <a:off x="827584" y="1689991"/>
            <a:ext cx="7558543" cy="1161015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829544">
              <a:defRPr/>
            </a:pPr>
            <a:r>
              <a:rPr lang="it-IT" sz="2400" b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Atlante del lavoro e delle qualificazioni</a:t>
            </a:r>
          </a:p>
        </p:txBody>
      </p:sp>
    </p:spTree>
    <p:extLst>
      <p:ext uri="{BB962C8B-B14F-4D97-AF65-F5344CB8AC3E}">
        <p14:creationId xmlns:p14="http://schemas.microsoft.com/office/powerpoint/2010/main" val="3024196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CD03AB1-35EA-4371-9E98-7038E0BBEF25}"/>
              </a:ext>
            </a:extLst>
          </p:cNvPr>
          <p:cNvSpPr/>
          <p:nvPr/>
        </p:nvSpPr>
        <p:spPr>
          <a:xfrm>
            <a:off x="611560" y="759094"/>
            <a:ext cx="6377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competenze: riferimenti nazionali</a:t>
            </a:r>
          </a:p>
        </p:txBody>
      </p:sp>
      <p:sp>
        <p:nvSpPr>
          <p:cNvPr id="7" name="Rettangolo arrotondato 41">
            <a:extLst>
              <a:ext uri="{FF2B5EF4-FFF2-40B4-BE49-F238E27FC236}">
                <a16:creationId xmlns:a16="http://schemas.microsoft.com/office/drawing/2014/main" id="{DB5B9B61-93CF-435A-84E1-0EDC1035282B}"/>
              </a:ext>
            </a:extLst>
          </p:cNvPr>
          <p:cNvSpPr/>
          <p:nvPr/>
        </p:nvSpPr>
        <p:spPr>
          <a:xfrm>
            <a:off x="1187624" y="1988840"/>
            <a:ext cx="6982479" cy="1161015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829544">
              <a:defRPr/>
            </a:pPr>
            <a:r>
              <a:rPr lang="it-IT" sz="2400" b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Atlante del lavoro e delle qualificazioni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9E47343-FF5B-4CA9-8712-53831659C21D}"/>
              </a:ext>
            </a:extLst>
          </p:cNvPr>
          <p:cNvSpPr txBox="1"/>
          <p:nvPr/>
        </p:nvSpPr>
        <p:spPr>
          <a:xfrm>
            <a:off x="1632001" y="3717881"/>
            <a:ext cx="60937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rgbClr val="00488F"/>
                </a:solidFill>
                <a:latin typeface="Century Gothic" panose="020B0502020202020204" pitchFamily="34" charset="0"/>
                <a:hlinkClick r:id="rId2"/>
              </a:rPr>
              <a:t>https</a:t>
            </a:r>
            <a:r>
              <a:rPr lang="it-IT" sz="2000">
                <a:solidFill>
                  <a:srgbClr val="00488F"/>
                </a:solidFill>
                <a:latin typeface="Century Gothic" panose="020B0502020202020204" pitchFamily="34" charset="0"/>
                <a:hlinkClick r:id="rId2"/>
              </a:rPr>
              <a:t>://atlantelavoro.inapp.org/index.php</a:t>
            </a:r>
            <a:endParaRPr lang="it-IT" sz="2000" dirty="0">
              <a:solidFill>
                <a:srgbClr val="00488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4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arrotondato 41">
            <a:extLst>
              <a:ext uri="{FF2B5EF4-FFF2-40B4-BE49-F238E27FC236}">
                <a16:creationId xmlns:a16="http://schemas.microsoft.com/office/drawing/2014/main" id="{B0CCF91D-026D-4C2D-93B1-0FB996C5003C}"/>
              </a:ext>
            </a:extLst>
          </p:cNvPr>
          <p:cNvSpPr/>
          <p:nvPr/>
        </p:nvSpPr>
        <p:spPr>
          <a:xfrm>
            <a:off x="395536" y="1124744"/>
            <a:ext cx="7992888" cy="4998993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it-IT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È organizzato in tre sezioni: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Atlante Lavoro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Atlante e Qualificazioni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Atlante e Professioni</a:t>
            </a:r>
          </a:p>
          <a:p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r>
              <a:rPr lang="it-IT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è una mappa del lavoro e delle qualificazioni, mira ad essere s</a:t>
            </a:r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trumento di supporto ai servizi per l’occupabilità e l’apprendimento permanente, in particolare per:</a:t>
            </a:r>
          </a:p>
          <a:p>
            <a:endParaRPr lang="it-IT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 la programmazione e la progettazione dell’offerta formativa;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 il processo di riconoscimento di crediti formativi;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 i servizi di Individuazione, Validazione e Certificazione (IVC) delle competenze;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 l’orientamento al lavoro.</a:t>
            </a:r>
          </a:p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</a:b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9AE6B9E7-1F6E-43AA-B127-55E1F842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76672"/>
            <a:ext cx="7369217" cy="461665"/>
          </a:xfr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cap="none" dirty="0">
                <a:latin typeface="Century Gothic" panose="020B0502020202020204" pitchFamily="34" charset="0"/>
                <a:cs typeface="+mn-cs"/>
              </a:rPr>
              <a:t>Atlante del lavoro e delle qualificazioni</a:t>
            </a:r>
          </a:p>
        </p:txBody>
      </p:sp>
    </p:spTree>
    <p:extLst>
      <p:ext uri="{BB962C8B-B14F-4D97-AF65-F5344CB8AC3E}">
        <p14:creationId xmlns:p14="http://schemas.microsoft.com/office/powerpoint/2010/main" val="1548697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06D8C9F-B839-4628-A1A8-A8C314294D0E}"/>
              </a:ext>
            </a:extLst>
          </p:cNvPr>
          <p:cNvSpPr txBox="1"/>
          <p:nvPr/>
        </p:nvSpPr>
        <p:spPr>
          <a:xfrm>
            <a:off x="395536" y="620688"/>
            <a:ext cx="609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Atlante del lavoro: architettura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C396700-AD9D-4E10-A4BE-9DA713881E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7" t="12888" r="10335" b="8611"/>
          <a:stretch/>
        </p:blipFill>
        <p:spPr>
          <a:xfrm>
            <a:off x="193486" y="1196752"/>
            <a:ext cx="884301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08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C3AEDAF-857F-464B-B297-BF666BD65A8D}"/>
              </a:ext>
            </a:extLst>
          </p:cNvPr>
          <p:cNvSpPr txBox="1"/>
          <p:nvPr/>
        </p:nvSpPr>
        <p:spPr>
          <a:xfrm>
            <a:off x="539552" y="620688"/>
            <a:ext cx="79928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Atlante del lavoro: Settori Economico Professionali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09C15F-4B40-4B84-88A0-BF6B7BF9DB9C}"/>
              </a:ext>
            </a:extLst>
          </p:cNvPr>
          <p:cNvSpPr txBox="1"/>
          <p:nvPr/>
        </p:nvSpPr>
        <p:spPr>
          <a:xfrm>
            <a:off x="526397" y="1412776"/>
            <a:ext cx="432048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01. Agricoltura, silvicoltura e pesca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02. Produzioni alimentari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03. Legno e arredo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04. Carta e cartotecnica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05. Tessile, abbigliamento, calzaturiero e sistema moda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06. Chimica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07. Estrazione gas, petrolio, carbone, minerali e lavorazione pietre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08. Vetro, ceramica e materiali da costruzione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09. Edilizia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10. Meccanica, produzione e manutenzione di macchine, impiantistica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11. Trasporti e logistica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12. Servizi di distribuzione commerciale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F59C5F9-4453-4421-996A-832EE017B9EC}"/>
              </a:ext>
            </a:extLst>
          </p:cNvPr>
          <p:cNvSpPr txBox="1"/>
          <p:nvPr/>
        </p:nvSpPr>
        <p:spPr>
          <a:xfrm>
            <a:off x="5004048" y="1412776"/>
            <a:ext cx="40324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13. Servizi finanziari e assicurativi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14. Servizi digitali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15. Servizi di telecomunicazione e poste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16. Servizi di public utilities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17. Stampa ed editoria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18. Servizi di educazione, formazione e lavoro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19. Servizi socio-sanitari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20. Servizi alla persona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21. Servizi di attività ricreative e sportive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22. Servizi culturali e di spettacolo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23. Servizi turistici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it-IT" b="0" i="0" u="none" strike="noStrike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24. Area comune</a:t>
            </a:r>
            <a:endParaRPr lang="it-IT" b="0" i="0" dirty="0">
              <a:solidFill>
                <a:srgbClr val="00488F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893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4AE692EC-25BD-40E9-8662-84298EBAFA02}"/>
              </a:ext>
            </a:extLst>
          </p:cNvPr>
          <p:cNvSpPr txBox="1"/>
          <p:nvPr/>
        </p:nvSpPr>
        <p:spPr>
          <a:xfrm>
            <a:off x="611560" y="548680"/>
            <a:ext cx="77758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Atlante del lavoro: processi, sequenze, AdA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86BDB30-A465-458D-82BE-72F76C12CC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72" t="13998" r="12711" b="6022"/>
          <a:stretch/>
        </p:blipFill>
        <p:spPr>
          <a:xfrm>
            <a:off x="395536" y="1196752"/>
            <a:ext cx="8345515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44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4AE692EC-25BD-40E9-8662-84298EBAFA02}"/>
              </a:ext>
            </a:extLst>
          </p:cNvPr>
          <p:cNvSpPr txBox="1"/>
          <p:nvPr/>
        </p:nvSpPr>
        <p:spPr>
          <a:xfrm>
            <a:off x="611560" y="548680"/>
            <a:ext cx="77758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Atlante del lavoro: </a:t>
            </a:r>
            <a:r>
              <a:rPr lang="it-IT" sz="2400" b="1" dirty="0" err="1">
                <a:solidFill>
                  <a:srgbClr val="00488F"/>
                </a:solidFill>
                <a:latin typeface="Century Gothic" panose="020B0502020202020204" pitchFamily="34" charset="0"/>
              </a:rPr>
              <a:t>AdA</a:t>
            </a:r>
            <a:endParaRPr lang="it-IT" sz="2400" b="1" dirty="0">
              <a:solidFill>
                <a:srgbClr val="00488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CD64D5F-8ED2-4C26-BA29-5279473EF8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32" t="11280" r="8768" b="6141"/>
          <a:stretch/>
        </p:blipFill>
        <p:spPr>
          <a:xfrm>
            <a:off x="433656" y="1196751"/>
            <a:ext cx="8386816" cy="47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908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91BEA1D-9A92-430A-A3BC-6F565F6AE40F}"/>
              </a:ext>
            </a:extLst>
          </p:cNvPr>
          <p:cNvSpPr txBox="1"/>
          <p:nvPr/>
        </p:nvSpPr>
        <p:spPr>
          <a:xfrm>
            <a:off x="359532" y="218757"/>
            <a:ext cx="8424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Atlante del lavoro: un esempio di </a:t>
            </a:r>
            <a:r>
              <a:rPr lang="it-IT" sz="2400" b="1" dirty="0" err="1">
                <a:solidFill>
                  <a:srgbClr val="00488F"/>
                </a:solidFill>
                <a:latin typeface="Century Gothic" panose="020B0502020202020204" pitchFamily="34" charset="0"/>
              </a:rPr>
              <a:t>AdA</a:t>
            </a:r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 - attività e Risultati Attesi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D9E0955-7E78-4359-8078-97368BA5C880}"/>
              </a:ext>
            </a:extLst>
          </p:cNvPr>
          <p:cNvSpPr txBox="1"/>
          <p:nvPr/>
        </p:nvSpPr>
        <p:spPr>
          <a:xfrm>
            <a:off x="395536" y="980728"/>
            <a:ext cx="8352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SEP</a:t>
            </a:r>
            <a:r>
              <a:rPr lang="it-IT" sz="1400" dirty="0">
                <a:solidFill>
                  <a:srgbClr val="00488F"/>
                </a:solidFill>
                <a:latin typeface="Century Gothic" panose="020B0502020202020204" pitchFamily="34" charset="0"/>
              </a:rPr>
              <a:t>: 02 Produzioni alimentari</a:t>
            </a:r>
          </a:p>
          <a:p>
            <a:r>
              <a:rPr lang="it-IT" sz="1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Processo</a:t>
            </a:r>
            <a:r>
              <a:rPr lang="it-IT" sz="1400" dirty="0">
                <a:solidFill>
                  <a:srgbClr val="00488F"/>
                </a:solidFill>
                <a:latin typeface="Century Gothic" panose="020B0502020202020204" pitchFamily="34" charset="0"/>
              </a:rPr>
              <a:t>: Lavorazione e produzione di farine, pasta e prodotti da forno</a:t>
            </a:r>
          </a:p>
          <a:p>
            <a:r>
              <a:rPr lang="it-IT" sz="1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Sequenza di processo</a:t>
            </a:r>
            <a:r>
              <a:rPr lang="it-IT" sz="1400" dirty="0">
                <a:solidFill>
                  <a:srgbClr val="00488F"/>
                </a:solidFill>
                <a:latin typeface="Century Gothic" panose="020B0502020202020204" pitchFamily="34" charset="0"/>
              </a:rPr>
              <a:t>: Produzione industriale di farine, pasta e prodotti da forno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6EC1C18-3501-4EBB-BA44-31F0DE489D74}"/>
              </a:ext>
            </a:extLst>
          </p:cNvPr>
          <p:cNvSpPr txBox="1"/>
          <p:nvPr/>
        </p:nvSpPr>
        <p:spPr>
          <a:xfrm>
            <a:off x="395536" y="1681644"/>
            <a:ext cx="8354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AdA 02.02.01 (ex 2.143.420) Molitura e lavorazione del frumento e di altri cereali e produzione di farine e semole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9A6D14B-7C92-40EB-B7F7-55B782F6C020}"/>
              </a:ext>
            </a:extLst>
          </p:cNvPr>
          <p:cNvSpPr txBox="1"/>
          <p:nvPr/>
        </p:nvSpPr>
        <p:spPr>
          <a:xfrm>
            <a:off x="4554372" y="1972578"/>
            <a:ext cx="4326917" cy="160043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1400" dirty="0">
                <a:latin typeface="Century Gothic" panose="020B0502020202020204" pitchFamily="34" charset="0"/>
              </a:rPr>
              <a:t>RA1: Eseguire il controllo qualitativo organolettico dei grani per l’avvio della produzione di farine e semole, realizzando, al contempo, la disinfestazione dei luoghi di raccolta e la prevenzione di eventuali processi infestanti e provvedendo all’insilamento dei grani/cereali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721EBE7-3667-433F-AFF1-F332C33E3289}"/>
              </a:ext>
            </a:extLst>
          </p:cNvPr>
          <p:cNvSpPr txBox="1"/>
          <p:nvPr/>
        </p:nvSpPr>
        <p:spPr>
          <a:xfrm>
            <a:off x="4546857" y="3558495"/>
            <a:ext cx="4353336" cy="224676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it-IT" sz="1400" dirty="0">
                <a:latin typeface="Century Gothic" panose="020B0502020202020204" pitchFamily="34" charset="0"/>
              </a:rPr>
              <a:t>RA2: Produrre farine e semole, a partire dalla varietà dei grani/cereali e dalla tipologia delle miscele e dalle granulometrie delle farine da ottenere, procedendo con la pulitura, il condizionamento (idratazione) e la macinazione dei grani e l'eventuale successiva miscelazione delle farine, l'insacco o carico "alla rinfusa",</a:t>
            </a:r>
          </a:p>
          <a:p>
            <a:pPr algn="l"/>
            <a:r>
              <a:rPr lang="it-IT" sz="1400" dirty="0">
                <a:latin typeface="Century Gothic" panose="020B0502020202020204" pitchFamily="34" charset="0"/>
              </a:rPr>
              <a:t>provvedendo, inoltre, alla manutenzione dei macchinari utilizzati per la produzione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96D82FE-5F7B-4015-A636-979C4EBF1BF0}"/>
              </a:ext>
            </a:extLst>
          </p:cNvPr>
          <p:cNvSpPr txBox="1"/>
          <p:nvPr/>
        </p:nvSpPr>
        <p:spPr>
          <a:xfrm>
            <a:off x="4546750" y="5733256"/>
            <a:ext cx="4334539" cy="954107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1400" dirty="0">
                <a:latin typeface="Century Gothic" panose="020B0502020202020204" pitchFamily="34" charset="0"/>
              </a:rPr>
              <a:t>RA3: Compilare le schede tecniche relative alle caratteristiche delle miscele di farina</a:t>
            </a:r>
          </a:p>
          <a:p>
            <a:r>
              <a:rPr lang="it-IT" sz="1400" dirty="0">
                <a:latin typeface="Century Gothic" panose="020B0502020202020204" pitchFamily="34" charset="0"/>
              </a:rPr>
              <a:t>prodotte, generando le eventuali certificazioni previste dalla normativa di riferimento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061ED04-5F46-467F-B0B4-4D53F071773C}"/>
              </a:ext>
            </a:extLst>
          </p:cNvPr>
          <p:cNvSpPr txBox="1"/>
          <p:nvPr/>
        </p:nvSpPr>
        <p:spPr>
          <a:xfrm>
            <a:off x="308911" y="2200905"/>
            <a:ext cx="40742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Controllo qualitativo organolettico delle materie prime per l'avvio della produzione di farine e semole</a:t>
            </a:r>
          </a:p>
          <a:p>
            <a:pPr marL="285750" indent="-28575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Stoccaggio e controlli di mantenimento dei grani e cereali nei silos</a:t>
            </a:r>
          </a:p>
          <a:p>
            <a:pPr marL="285750" indent="-28575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Attuazione delle azioni di monitoraggio e prevenzione di infestazione e disinfestazione da insetti, roditori e volatili</a:t>
            </a:r>
            <a:endParaRPr lang="it-IT" sz="1400" dirty="0">
              <a:solidFill>
                <a:srgbClr val="00488F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75AD2F6-B740-413D-B1F2-5D2F2348EDE4}"/>
              </a:ext>
            </a:extLst>
          </p:cNvPr>
          <p:cNvSpPr txBox="1"/>
          <p:nvPr/>
        </p:nvSpPr>
        <p:spPr>
          <a:xfrm>
            <a:off x="243807" y="3917955"/>
            <a:ext cx="407881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Caratterizzazione delle varietà e definizione delle miscele di grani in funzione del prodotto richiesto dal cliente</a:t>
            </a:r>
          </a:p>
          <a:p>
            <a:pPr marL="285750" indent="-285750" algn="l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Conduzione delle apparecchiature e dei macchinari nella fase di produzione di farine e miscele</a:t>
            </a:r>
          </a:p>
          <a:p>
            <a:pPr marL="285750" indent="-285750" algn="l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4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Realizzazione della manutenzione ordinaria dei macchinari per la produzione delle farine</a:t>
            </a:r>
            <a:endParaRPr lang="it-IT" sz="1400" dirty="0">
              <a:solidFill>
                <a:srgbClr val="00488F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826C43C-70B7-4640-AC7D-C072F56DD79D}"/>
              </a:ext>
            </a:extLst>
          </p:cNvPr>
          <p:cNvSpPr txBox="1"/>
          <p:nvPr/>
        </p:nvSpPr>
        <p:spPr>
          <a:xfrm>
            <a:off x="220605" y="5858688"/>
            <a:ext cx="41020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it-IT" sz="14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Compilazione di schede tecniche relative alle miscele prodotte e rilascio delle eventuali certificazioni</a:t>
            </a:r>
            <a:endParaRPr lang="it-IT" sz="1400" dirty="0">
              <a:solidFill>
                <a:srgbClr val="00488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250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B829B80-7687-4C56-863E-E6EEBA278964}"/>
              </a:ext>
            </a:extLst>
          </p:cNvPr>
          <p:cNvSpPr txBox="1"/>
          <p:nvPr/>
        </p:nvSpPr>
        <p:spPr>
          <a:xfrm>
            <a:off x="179512" y="260648"/>
            <a:ext cx="8701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Atlante del lavoro: un esempio di AdA  - referenziazioni ISTAT- ATECO  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E3BDC15-CE31-41BD-9357-4FE53165DEED}"/>
              </a:ext>
            </a:extLst>
          </p:cNvPr>
          <p:cNvSpPr txBox="1"/>
          <p:nvPr/>
        </p:nvSpPr>
        <p:spPr>
          <a:xfrm>
            <a:off x="347257" y="808711"/>
            <a:ext cx="83994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SEP: </a:t>
            </a: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02 Produzioni alimentari</a:t>
            </a:r>
          </a:p>
          <a:p>
            <a:r>
              <a:rPr lang="it-IT" sz="16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Processo:</a:t>
            </a: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 Lavorazione e produzione di farine, pasta e prodotti da forno</a:t>
            </a:r>
          </a:p>
          <a:p>
            <a:r>
              <a:rPr lang="it-IT" sz="16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Sequenza di processo: </a:t>
            </a: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Produzione industriale di farine, pasta e prodotti da forno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8140AC0-2AD1-44F7-83A1-8DCD499330E0}"/>
              </a:ext>
            </a:extLst>
          </p:cNvPr>
          <p:cNvSpPr txBox="1"/>
          <p:nvPr/>
        </p:nvSpPr>
        <p:spPr>
          <a:xfrm>
            <a:off x="347257" y="1619038"/>
            <a:ext cx="8701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AdA 02.02.01 (ex 2.143.420) Molitura e lavorazione del frumento e di altri cereali e produzione di farine e semole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67A8657-01E2-4A13-B345-1B4D6FFC25D9}"/>
              </a:ext>
            </a:extLst>
          </p:cNvPr>
          <p:cNvSpPr txBox="1"/>
          <p:nvPr/>
        </p:nvSpPr>
        <p:spPr>
          <a:xfrm>
            <a:off x="347257" y="2213135"/>
            <a:ext cx="8132108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it-IT" sz="1600" b="1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Codici ISTAT CP2011 associati all'ADA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7.3.2.3.1 Conduttori di macchinari industriali per la lavorazione dei cereali</a:t>
            </a:r>
            <a:endParaRPr lang="it-IT" sz="1600" dirty="0">
              <a:solidFill>
                <a:srgbClr val="00488F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9EB4E58-6576-4B22-A200-9B629D3DD040}"/>
              </a:ext>
            </a:extLst>
          </p:cNvPr>
          <p:cNvSpPr txBox="1"/>
          <p:nvPr/>
        </p:nvSpPr>
        <p:spPr>
          <a:xfrm>
            <a:off x="313792" y="2884962"/>
            <a:ext cx="8432849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it-IT" sz="1600" b="1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Codici ISTAT ATECO associati alla sequenza di processo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10.61.10 Molitura del frumento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10.61.20 Molitura di altri cereali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10.61.30 Lavorazione del riso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10.61.40 Altre lavorazioni di semi e granaglie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10.71.10 Produzione di prodotti di panetteria freschi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10.71.20 Produzione di pasticceria fresca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10.72.00 Produzione di fette biscottate, biscotti; prodotti di pasticceria conservati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10.73.00 Produzione di paste alimentari, di cuscus e di prodotti farinacei simili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10.85.04 Produzione di pizza confezionata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10.85.05 Produzione di piatti pronti a base di pasta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10.85.09 Produzione di pasti e piatti pronti di altri prodotti alimentari</a:t>
            </a:r>
          </a:p>
          <a:p>
            <a:pPr algn="l"/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10.89.09 Produzione di altri prodotti alimentari </a:t>
            </a:r>
            <a:r>
              <a:rPr lang="it-IT" sz="1600" b="0" i="0" u="none" strike="noStrike" baseline="0" dirty="0" err="1">
                <a:solidFill>
                  <a:srgbClr val="00488F"/>
                </a:solidFill>
                <a:latin typeface="Century Gothic" panose="020B0502020202020204" pitchFamily="34" charset="0"/>
              </a:rPr>
              <a:t>nca</a:t>
            </a:r>
            <a:endParaRPr lang="it-IT" sz="1600" dirty="0">
              <a:solidFill>
                <a:srgbClr val="00488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100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e 10">
            <a:extLst>
              <a:ext uri="{FF2B5EF4-FFF2-40B4-BE49-F238E27FC236}">
                <a16:creationId xmlns:a16="http://schemas.microsoft.com/office/drawing/2014/main" id="{EF5F8A48-1269-4BAF-8EC9-FAFBE4614498}"/>
              </a:ext>
            </a:extLst>
          </p:cNvPr>
          <p:cNvSpPr/>
          <p:nvPr/>
        </p:nvSpPr>
        <p:spPr>
          <a:xfrm>
            <a:off x="1475657" y="657701"/>
            <a:ext cx="502898" cy="30038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1CF8C22-932B-4B50-A02C-28B0D944E2D7}"/>
              </a:ext>
            </a:extLst>
          </p:cNvPr>
          <p:cNvSpPr txBox="1"/>
          <p:nvPr/>
        </p:nvSpPr>
        <p:spPr>
          <a:xfrm>
            <a:off x="179512" y="188640"/>
            <a:ext cx="8370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Atlante del lavoro: un esempio di AdA- scheda di caso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8502F26-48EA-4E82-BAF1-451A4EC74584}"/>
              </a:ext>
            </a:extLst>
          </p:cNvPr>
          <p:cNvSpPr txBox="1"/>
          <p:nvPr/>
        </p:nvSpPr>
        <p:spPr>
          <a:xfrm>
            <a:off x="251520" y="650305"/>
            <a:ext cx="10549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rgbClr val="00488F"/>
                </a:solidFill>
                <a:latin typeface="Century Gothic" panose="020B0502020202020204" pitchFamily="34" charset="0"/>
              </a:rPr>
              <a:t>AdA 02.02.01  RA1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16F466A-753F-4310-952D-770697B4C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752"/>
            <a:ext cx="4861476" cy="524961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7EE29F3-6723-4CAB-BEDF-EBA98A824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730" y="1196751"/>
            <a:ext cx="4364013" cy="5249614"/>
          </a:xfrm>
          <a:prstGeom prst="rect">
            <a:avLst/>
          </a:prstGeom>
        </p:spPr>
      </p:pic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A517CE8F-B08F-4912-86FC-60FC4FB923F5}"/>
              </a:ext>
            </a:extLst>
          </p:cNvPr>
          <p:cNvCxnSpPr/>
          <p:nvPr/>
        </p:nvCxnSpPr>
        <p:spPr>
          <a:xfrm flipH="1" flipV="1">
            <a:off x="1978555" y="883215"/>
            <a:ext cx="637994" cy="3093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429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921F865-2A25-427E-A3A8-069723993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921" y="478983"/>
            <a:ext cx="4514534" cy="461665"/>
          </a:xfr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cap="none" dirty="0">
                <a:latin typeface="Century Gothic" panose="020B0502020202020204" pitchFamily="34" charset="0"/>
                <a:cs typeface="+mn-cs"/>
              </a:rPr>
              <a:t>Atlante delle professioni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321B8CE-ED59-4BAA-B7C8-9F9727AD67B5}"/>
              </a:ext>
            </a:extLst>
          </p:cNvPr>
          <p:cNvSpPr txBox="1"/>
          <p:nvPr/>
        </p:nvSpPr>
        <p:spPr>
          <a:xfrm>
            <a:off x="457921" y="1340768"/>
            <a:ext cx="77768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it-IT" sz="2000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È la sezione che descrive il mondo delle professioni e si articola in: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488F"/>
                </a:solidFill>
                <a:latin typeface="Century Gothic" panose="020B0502020202020204" pitchFamily="34" charset="0"/>
              </a:rPr>
              <a:t> Professioni non organizzate in ordini e collegi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488F"/>
                </a:solidFill>
                <a:latin typeface="Century Gothic" panose="020B0502020202020204" pitchFamily="34" charset="0"/>
              </a:rPr>
              <a:t> Repertorio delle professioni dell’Apprendistato</a:t>
            </a:r>
          </a:p>
          <a:p>
            <a:pPr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 Professioni regolamentate</a:t>
            </a:r>
          </a:p>
          <a:p>
            <a:pPr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 Qualificazioni regionali abilitanti</a:t>
            </a:r>
          </a:p>
        </p:txBody>
      </p:sp>
      <p:sp>
        <p:nvSpPr>
          <p:cNvPr id="7" name="Rettangolo con angoli arrotondati 1">
            <a:extLst>
              <a:ext uri="{FF2B5EF4-FFF2-40B4-BE49-F238E27FC236}">
                <a16:creationId xmlns:a16="http://schemas.microsoft.com/office/drawing/2014/main" id="{FA9F1B7D-8565-407C-8D63-83BC955BBBC0}"/>
              </a:ext>
            </a:extLst>
          </p:cNvPr>
          <p:cNvSpPr/>
          <p:nvPr/>
        </p:nvSpPr>
        <p:spPr>
          <a:xfrm>
            <a:off x="4420505" y="3597021"/>
            <a:ext cx="3816424" cy="1769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ln w="0"/>
                <a:solidFill>
                  <a:srgbClr val="00488F"/>
                </a:solidFill>
                <a:latin typeface="Century Gothic" panose="020B0502020202020204" pitchFamily="34" charset="0"/>
              </a:rPr>
              <a:t>Sono in genere escluse dall’applicazione dei servizi di IVC a meno di accordi/deroghe/previsioni normative specifiche</a:t>
            </a:r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F039F0BF-8524-4D48-A7D1-6DFBBB62B520}"/>
              </a:ext>
            </a:extLst>
          </p:cNvPr>
          <p:cNvSpPr/>
          <p:nvPr/>
        </p:nvSpPr>
        <p:spPr>
          <a:xfrm rot="3606066">
            <a:off x="4650010" y="2990492"/>
            <a:ext cx="644888" cy="5409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1358203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8C1D7308-063A-424C-82B8-70EAB76A0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29755"/>
            <a:ext cx="5733768" cy="461665"/>
          </a:xfr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cap="none" dirty="0">
                <a:latin typeface="Century Gothic" panose="020B0502020202020204" pitchFamily="34" charset="0"/>
                <a:cs typeface="+mn-cs"/>
              </a:rPr>
              <a:t>Atlante delle qualificazioni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45852FC3-CD27-41BB-950E-B1925326FF7E}"/>
              </a:ext>
            </a:extLst>
          </p:cNvPr>
          <p:cNvSpPr/>
          <p:nvPr/>
        </p:nvSpPr>
        <p:spPr>
          <a:xfrm>
            <a:off x="323528" y="1268760"/>
            <a:ext cx="8316416" cy="4536504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it-IT" sz="1600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contiene il </a:t>
            </a:r>
            <a:r>
              <a:rPr lang="it-IT" sz="1600" b="0" i="1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Repertorio Nazionale dei titoli di istruzione e formazione e delle qualificazioni professionali </a:t>
            </a:r>
            <a:r>
              <a:rPr lang="it-IT" sz="1600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che:</a:t>
            </a:r>
          </a:p>
          <a:p>
            <a:pPr algn="just">
              <a:spcBef>
                <a:spcPts val="600"/>
              </a:spcBef>
            </a:pP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-</a:t>
            </a:r>
            <a:r>
              <a:rPr lang="it-IT" sz="1600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 rappresenta il quadro di riferimento per i servizi di IVC,</a:t>
            </a:r>
            <a:endParaRPr lang="it-IT" sz="160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- è costituito da tutti i repertori dei titoli di istruzione e formazione e delle qualificazioni professionali rilasciati da un Ente titolare o in esito ad un contratto di apprendistato.</a:t>
            </a:r>
          </a:p>
          <a:p>
            <a:pPr algn="l"/>
            <a:endParaRPr lang="it-IT" sz="160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algn="l"/>
            <a:r>
              <a:rPr lang="it-IT" sz="1600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È organizzato in tre sezioni: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600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 Secondo ciclo di istruzione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600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 Istruzione superiore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600" b="0" i="0" u="sng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 Formazione professionale regionale </a:t>
            </a:r>
            <a:r>
              <a:rPr lang="it-IT" sz="1600" b="0" i="0" dirty="0">
                <a:solidFill>
                  <a:srgbClr val="00488F"/>
                </a:solidFill>
                <a:effectLst/>
                <a:latin typeface="Century Gothic" panose="020B0502020202020204" pitchFamily="34" charset="0"/>
              </a:rPr>
              <a:t>e IFTS</a:t>
            </a:r>
          </a:p>
          <a:p>
            <a:endParaRPr lang="it-IT" sz="160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endParaRPr lang="it-IT" sz="1600" b="1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r>
              <a:rPr lang="it-IT" sz="16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Quadro di riferimento nazionale delle qualificazioni regionali (QNQR)</a:t>
            </a: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: rappresenta il riferimento unitario per: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la correlazione delle qualificazioni regionali e la loro progressiva standardizzazione, 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l'individuazione, la validazione e la certificazione delle qualificazioni e delle competenze anche in termini di crediti formativi in chiave europea.</a:t>
            </a: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1FEA7620-1453-4F35-98D7-DFA1A8B14C19}"/>
              </a:ext>
            </a:extLst>
          </p:cNvPr>
          <p:cNvSpPr/>
          <p:nvPr/>
        </p:nvSpPr>
        <p:spPr>
          <a:xfrm>
            <a:off x="1763688" y="3717032"/>
            <a:ext cx="216024" cy="2554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9729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EDB9DA47-F39C-4FDB-85D0-C6E95B72C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04664"/>
            <a:ext cx="9763007" cy="461665"/>
          </a:xfr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cap="none" dirty="0">
                <a:latin typeface="Century Gothic" panose="020B0502020202020204" pitchFamily="34" charset="0"/>
                <a:cs typeface="+mn-cs"/>
              </a:rPr>
              <a:t>Atlante delle qualificazioni - QNQR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F1E1F1D-6E54-4DD9-8E3C-32AC042EFBC5}"/>
              </a:ext>
            </a:extLst>
          </p:cNvPr>
          <p:cNvSpPr txBox="1"/>
          <p:nvPr/>
        </p:nvSpPr>
        <p:spPr>
          <a:xfrm>
            <a:off x="320670" y="1052736"/>
            <a:ext cx="82117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Tutti i profili dei repertori regionali sono collocati nel QNQR attraverso associazioni ai descrittori dell’Atlante del lavoro,  quindi:</a:t>
            </a:r>
          </a:p>
          <a:p>
            <a:endParaRPr lang="it-IT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inseriti nell’ambito di un SEP, processo e sequenza di processo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agganciati ad una o più AdA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associati, a livello delle singole competenze che li compongono, ad una o più attività </a:t>
            </a:r>
            <a:r>
              <a:rPr lang="it-IT" dirty="0" err="1">
                <a:solidFill>
                  <a:srgbClr val="00488F"/>
                </a:solidFill>
                <a:latin typeface="Century Gothic" panose="020B0502020202020204" pitchFamily="34" charset="0"/>
              </a:rPr>
              <a:t>dell’AdA</a:t>
            </a:r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 e, attraverso le attività, ai Risultati Attesi corrispondenti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70ACDB0-17FD-40D7-BD9A-DD35FFDE09F5}"/>
              </a:ext>
            </a:extLst>
          </p:cNvPr>
          <p:cNvSpPr txBox="1"/>
          <p:nvPr/>
        </p:nvSpPr>
        <p:spPr>
          <a:xfrm>
            <a:off x="320670" y="3424932"/>
            <a:ext cx="82837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I profili di diversi repertori regionali che risultano associati a tutti i Risultati Attesi di un’Ada possono, sulla base della valutazione espressa da INAPP, entrare a far parte del Gruppo di Correlazione (</a:t>
            </a:r>
            <a:r>
              <a:rPr lang="it-IT" dirty="0" err="1">
                <a:solidFill>
                  <a:srgbClr val="00488F"/>
                </a:solidFill>
                <a:latin typeface="Century Gothic" panose="020B0502020202020204" pitchFamily="34" charset="0"/>
              </a:rPr>
              <a:t>GdC</a:t>
            </a:r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) in relazione a </a:t>
            </a:r>
            <a:r>
              <a:rPr lang="it-IT" dirty="0" err="1">
                <a:solidFill>
                  <a:srgbClr val="00488F"/>
                </a:solidFill>
                <a:latin typeface="Century Gothic" panose="020B0502020202020204" pitchFamily="34" charset="0"/>
              </a:rPr>
              <a:t>quell’AdA</a:t>
            </a:r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.</a:t>
            </a:r>
          </a:p>
          <a:p>
            <a:endParaRPr lang="it-IT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Questo comporta che, </a:t>
            </a:r>
            <a:r>
              <a:rPr lang="it-IT" i="1" dirty="0">
                <a:solidFill>
                  <a:srgbClr val="00488F"/>
                </a:solidFill>
                <a:latin typeface="Century Gothic" panose="020B0502020202020204" pitchFamily="34" charset="0"/>
              </a:rPr>
              <a:t>a tendere, </a:t>
            </a:r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tali profili e le relative certificazioni acquisite, possano essere considerate equivalenti in relazione a </a:t>
            </a:r>
            <a:r>
              <a:rPr lang="it-IT" dirty="0" err="1">
                <a:solidFill>
                  <a:srgbClr val="00488F"/>
                </a:solidFill>
                <a:latin typeface="Century Gothic" panose="020B0502020202020204" pitchFamily="34" charset="0"/>
              </a:rPr>
              <a:t>quell’AdA</a:t>
            </a:r>
            <a:r>
              <a:rPr lang="it-IT" dirty="0">
                <a:solidFill>
                  <a:srgbClr val="00488F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0438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EDB9DA47-F39C-4FDB-85D0-C6E95B72C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827" y="524385"/>
            <a:ext cx="6264696" cy="461665"/>
          </a:xfr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cap="none" dirty="0">
                <a:latin typeface="Century Gothic" panose="020B0502020202020204" pitchFamily="34" charset="0"/>
                <a:cs typeface="+mn-cs"/>
              </a:rPr>
              <a:t>Atlante delle qualificazioni - QNQR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F1E1F1D-6E54-4DD9-8E3C-32AC042EFBC5}"/>
              </a:ext>
            </a:extLst>
          </p:cNvPr>
          <p:cNvSpPr txBox="1"/>
          <p:nvPr/>
        </p:nvSpPr>
        <p:spPr>
          <a:xfrm>
            <a:off x="335610" y="1412776"/>
            <a:ext cx="81943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>
                <a:solidFill>
                  <a:srgbClr val="00488F"/>
                </a:solidFill>
                <a:latin typeface="Century Gothic" panose="020B0502020202020204" pitchFamily="34" charset="0"/>
              </a:rPr>
              <a:t>Attività in sottogruppo:</a:t>
            </a:r>
          </a:p>
          <a:p>
            <a:endParaRPr lang="it-IT" sz="200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r>
              <a:rPr lang="it-IT" sz="2000" dirty="0">
                <a:solidFill>
                  <a:srgbClr val="00488F"/>
                </a:solidFill>
                <a:latin typeface="Century Gothic" panose="020B0502020202020204" pitchFamily="34" charset="0"/>
              </a:rPr>
              <a:t>Selezionando un  Repertorio ed un SEP di vostro </a:t>
            </a:r>
          </a:p>
          <a:p>
            <a:r>
              <a:rPr lang="it-IT" sz="2000" dirty="0">
                <a:solidFill>
                  <a:srgbClr val="00488F"/>
                </a:solidFill>
                <a:latin typeface="Century Gothic" panose="020B0502020202020204" pitchFamily="34" charset="0"/>
              </a:rPr>
              <a:t>interesse, andate ad esplorare un profilo: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488F"/>
                </a:solidFill>
                <a:latin typeface="Century Gothic" panose="020B0502020202020204" pitchFamily="34" charset="0"/>
              </a:rPr>
              <a:t>individuate a quale/i AdA è associato, a quali Risultati Attesi ed attività, attraverso quali competenze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488F"/>
                </a:solidFill>
                <a:latin typeface="Century Gothic" panose="020B0502020202020204" pitchFamily="34" charset="0"/>
              </a:rPr>
              <a:t>verificate se sono presenti schede di caso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488F"/>
                </a:solidFill>
                <a:latin typeface="Century Gothic" panose="020B0502020202020204" pitchFamily="34" charset="0"/>
              </a:rPr>
              <a:t>fate qualche considerazione rispetto alla sua collocazione rispetto ad altri profili di altri Repertori associati alle stesse AdA</a:t>
            </a:r>
          </a:p>
          <a:p>
            <a:pPr marL="285750" indent="-285750">
              <a:buFontTx/>
              <a:buChar char="-"/>
            </a:pPr>
            <a:endParaRPr lang="it-IT" sz="200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r>
              <a:rPr lang="it-IT" sz="2000" dirty="0">
                <a:solidFill>
                  <a:srgbClr val="00488F"/>
                </a:solidFill>
                <a:latin typeface="Century Gothic" panose="020B0502020202020204" pitchFamily="34" charset="0"/>
              </a:rPr>
              <a:t>Insomma, preparatevi a presentare la collocazione del profilo nell’Atlante al gruppo.</a:t>
            </a:r>
          </a:p>
        </p:txBody>
      </p:sp>
      <p:pic>
        <p:nvPicPr>
          <p:cNvPr id="8" name="Picture 4" descr="Lavoro in gruppo vs individuale: pro e contro a confronto - Frezza">
            <a:extLst>
              <a:ext uri="{FF2B5EF4-FFF2-40B4-BE49-F238E27FC236}">
                <a16:creationId xmlns:a16="http://schemas.microsoft.com/office/drawing/2014/main" id="{E4C8BCCE-9F12-4545-AEFF-E2F6D3DBA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4664"/>
            <a:ext cx="2699792" cy="176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575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CD03AB1-35EA-4371-9E98-7038E0BBEF25}"/>
              </a:ext>
            </a:extLst>
          </p:cNvPr>
          <p:cNvSpPr/>
          <p:nvPr/>
        </p:nvSpPr>
        <p:spPr>
          <a:xfrm>
            <a:off x="682576" y="620688"/>
            <a:ext cx="6377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competenze: riferimenti nazionali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72C78D38-D85E-4B64-8F04-68F12F151F22}"/>
              </a:ext>
            </a:extLst>
          </p:cNvPr>
          <p:cNvSpPr/>
          <p:nvPr/>
        </p:nvSpPr>
        <p:spPr>
          <a:xfrm>
            <a:off x="682576" y="2348880"/>
            <a:ext cx="7558543" cy="986301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829544"/>
            <a:r>
              <a:rPr lang="it-IT" sz="2400" b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Sistema IVC</a:t>
            </a:r>
          </a:p>
        </p:txBody>
      </p:sp>
    </p:spTree>
    <p:extLst>
      <p:ext uri="{BB962C8B-B14F-4D97-AF65-F5344CB8AC3E}">
        <p14:creationId xmlns:p14="http://schemas.microsoft.com/office/powerpoint/2010/main" val="146340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044985E-DB6F-4906-BB24-F93B6EAAFECA}"/>
              </a:ext>
            </a:extLst>
          </p:cNvPr>
          <p:cNvSpPr/>
          <p:nvPr/>
        </p:nvSpPr>
        <p:spPr>
          <a:xfrm>
            <a:off x="611560" y="404664"/>
            <a:ext cx="3429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IVC – i servizi </a:t>
            </a: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052735"/>
            <a:ext cx="8497771" cy="502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079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9AD6F77C-F908-4373-9BAA-107AE4CBD47B}"/>
              </a:ext>
            </a:extLst>
          </p:cNvPr>
          <p:cNvSpPr/>
          <p:nvPr/>
        </p:nvSpPr>
        <p:spPr>
          <a:xfrm>
            <a:off x="391390" y="573202"/>
            <a:ext cx="34515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IVC - oggetto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8B8E498B-7162-4CF0-B7CC-82D1B9662218}"/>
              </a:ext>
            </a:extLst>
          </p:cNvPr>
          <p:cNvSpPr/>
          <p:nvPr/>
        </p:nvSpPr>
        <p:spPr>
          <a:xfrm>
            <a:off x="1043608" y="1988840"/>
            <a:ext cx="6480720" cy="1317206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acquisite dalla persona in contesti formali, non formali ed informali, il cui possesso risulti comprovabile attraverso riscontri e prove secondo gli standard definiti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88A5BCE-2B18-4E2D-88B5-E33781BB741A}"/>
              </a:ext>
            </a:extLst>
          </p:cNvPr>
          <p:cNvSpPr txBox="1"/>
          <p:nvPr/>
        </p:nvSpPr>
        <p:spPr>
          <a:xfrm>
            <a:off x="391390" y="1239301"/>
            <a:ext cx="9952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Sono oggetto di individuazione, validazione e certificazione le competenze </a:t>
            </a:r>
            <a:endParaRPr lang="it-IT" dirty="0">
              <a:solidFill>
                <a:srgbClr val="00488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ttangolo arrotondato 41">
            <a:extLst>
              <a:ext uri="{FF2B5EF4-FFF2-40B4-BE49-F238E27FC236}">
                <a16:creationId xmlns:a16="http://schemas.microsoft.com/office/drawing/2014/main" id="{462CC6E3-E2E5-42B3-B149-F85DF89572E6}"/>
              </a:ext>
            </a:extLst>
          </p:cNvPr>
          <p:cNvSpPr/>
          <p:nvPr/>
        </p:nvSpPr>
        <p:spPr>
          <a:xfrm>
            <a:off x="1043608" y="3686253"/>
            <a:ext cx="6624736" cy="1110899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riferite alle qualificazioni ricomprese in repertori codificati a livello regionale o nazionale</a:t>
            </a:r>
          </a:p>
        </p:txBody>
      </p:sp>
    </p:spTree>
    <p:extLst>
      <p:ext uri="{BB962C8B-B14F-4D97-AF65-F5344CB8AC3E}">
        <p14:creationId xmlns:p14="http://schemas.microsoft.com/office/powerpoint/2010/main" val="3527404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A197A16B-541C-4971-972D-B3A613B293F5}"/>
              </a:ext>
            </a:extLst>
          </p:cNvPr>
          <p:cNvSpPr/>
          <p:nvPr/>
        </p:nvSpPr>
        <p:spPr>
          <a:xfrm>
            <a:off x="370194" y="294941"/>
            <a:ext cx="3462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IVC - soggetti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C39F415E-EC32-4A75-9AE7-6C420BE19860}"/>
              </a:ext>
            </a:extLst>
          </p:cNvPr>
          <p:cNvSpPr/>
          <p:nvPr/>
        </p:nvSpPr>
        <p:spPr>
          <a:xfrm>
            <a:off x="2314978" y="3933056"/>
            <a:ext cx="6073446" cy="1728192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Soggetto, pubblico o privato, comprese le Camere di commercio autorizzato o accreditato dall’Ente Titolare o deputato a norma di legge statale o regionale a erogare in tutto o in parte servizi di individuazione, validazione e certificazione delle competenze,  secondo gli standard minimi definiti dall’Ente titolare</a:t>
            </a:r>
          </a:p>
        </p:txBody>
      </p:sp>
      <p:sp>
        <p:nvSpPr>
          <p:cNvPr id="6" name="Rettangolo arrotondato 41">
            <a:extLst>
              <a:ext uri="{FF2B5EF4-FFF2-40B4-BE49-F238E27FC236}">
                <a16:creationId xmlns:a16="http://schemas.microsoft.com/office/drawing/2014/main" id="{679D2AE8-CA27-4BE6-A1D8-362EC3F5C717}"/>
              </a:ext>
            </a:extLst>
          </p:cNvPr>
          <p:cNvSpPr/>
          <p:nvPr/>
        </p:nvSpPr>
        <p:spPr>
          <a:xfrm>
            <a:off x="2339752" y="1282788"/>
            <a:ext cx="5976664" cy="2362235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Amministrazione pubblica, centrale, regionale e delle province autonome titolare, a norma di legge, della regolamentazione di servizi di IVC delle competenze.</a:t>
            </a:r>
          </a:p>
          <a:p>
            <a:pPr marL="342900" indent="-342900" algn="just" defTabSz="829544">
              <a:buFont typeface="Arial" panose="020B0604020202020204" pitchFamily="34" charset="0"/>
              <a:buChar char="•"/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MIUR (titoli di studio)</a:t>
            </a:r>
          </a:p>
          <a:p>
            <a:pPr marL="342900" indent="-342900" algn="just" defTabSz="829544">
              <a:buFont typeface="Arial" panose="020B0604020202020204" pitchFamily="34" charset="0"/>
              <a:buChar char="•"/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Regioni e Province Autonome (qualificazioni di competenza)</a:t>
            </a:r>
          </a:p>
          <a:p>
            <a:pPr marL="342900" indent="-342900" algn="just" defTabSz="829544">
              <a:buFont typeface="Arial" panose="020B0604020202020204" pitchFamily="34" charset="0"/>
              <a:buChar char="•"/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MLPS (professioni non organizzate in ordini e collegi)</a:t>
            </a:r>
          </a:p>
          <a:p>
            <a:pPr marL="342900" indent="-342900" algn="just" defTabSz="829544">
              <a:buFont typeface="Arial" panose="020B0604020202020204" pitchFamily="34" charset="0"/>
              <a:buChar char="•"/>
            </a:pP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MSE e altre autorità competenti (professioni regolamentate </a:t>
            </a:r>
            <a:r>
              <a:rPr lang="it-IT" sz="1600" kern="0" dirty="0" err="1">
                <a:solidFill>
                  <a:srgbClr val="00488F"/>
                </a:solidFill>
                <a:latin typeface="Century Gothic" panose="020B0502020202020204" pitchFamily="34" charset="0"/>
              </a:rPr>
              <a:t>D.lgs</a:t>
            </a:r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 206/2007)</a:t>
            </a:r>
          </a:p>
        </p:txBody>
      </p:sp>
      <p:sp>
        <p:nvSpPr>
          <p:cNvPr id="7" name="Rettangolo arrotondato 41">
            <a:extLst>
              <a:ext uri="{FF2B5EF4-FFF2-40B4-BE49-F238E27FC236}">
                <a16:creationId xmlns:a16="http://schemas.microsoft.com/office/drawing/2014/main" id="{8025D352-9D3F-4EAB-BDD0-4BBD446410AB}"/>
              </a:ext>
            </a:extLst>
          </p:cNvPr>
          <p:cNvSpPr/>
          <p:nvPr/>
        </p:nvSpPr>
        <p:spPr>
          <a:xfrm>
            <a:off x="251520" y="1779430"/>
            <a:ext cx="1634631" cy="936905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>
              <a:defRPr/>
            </a:pPr>
            <a:r>
              <a:rPr lang="it-IT" sz="1600" b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Ente pubblico titolare</a:t>
            </a:r>
          </a:p>
        </p:txBody>
      </p:sp>
      <p:sp>
        <p:nvSpPr>
          <p:cNvPr id="8" name="Rettangolo arrotondato 41">
            <a:extLst>
              <a:ext uri="{FF2B5EF4-FFF2-40B4-BE49-F238E27FC236}">
                <a16:creationId xmlns:a16="http://schemas.microsoft.com/office/drawing/2014/main" id="{327E7E5B-F8D4-49D8-8DFC-96F10C9997D1}"/>
              </a:ext>
            </a:extLst>
          </p:cNvPr>
          <p:cNvSpPr/>
          <p:nvPr/>
        </p:nvSpPr>
        <p:spPr>
          <a:xfrm>
            <a:off x="251520" y="4005064"/>
            <a:ext cx="1634631" cy="756662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defTabSz="829544">
              <a:defRPr/>
            </a:pPr>
            <a:r>
              <a:rPr lang="it-IT" sz="1600" b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Ente titolato</a:t>
            </a:r>
          </a:p>
        </p:txBody>
      </p:sp>
    </p:spTree>
    <p:extLst>
      <p:ext uri="{BB962C8B-B14F-4D97-AF65-F5344CB8AC3E}">
        <p14:creationId xmlns:p14="http://schemas.microsoft.com/office/powerpoint/2010/main" val="747615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773B24BF-8593-4F38-AB73-C84657C58806}"/>
              </a:ext>
            </a:extLst>
          </p:cNvPr>
          <p:cNvSpPr/>
          <p:nvPr/>
        </p:nvSpPr>
        <p:spPr>
          <a:xfrm>
            <a:off x="467544" y="476672"/>
            <a:ext cx="34788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IVC - funzioni 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919EDDCC-311C-463C-8FA3-D5C6B03E12AA}"/>
              </a:ext>
            </a:extLst>
          </p:cNvPr>
          <p:cNvSpPr/>
          <p:nvPr/>
        </p:nvSpPr>
        <p:spPr>
          <a:xfrm>
            <a:off x="2547185" y="3507673"/>
            <a:ext cx="6406285" cy="1165380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È responsabile della definizione e realizzazione degli accertamenti richiesti nei servizi di validazione e certificazione per gli aspetti metodologici</a:t>
            </a:r>
          </a:p>
        </p:txBody>
      </p:sp>
      <p:sp>
        <p:nvSpPr>
          <p:cNvPr id="6" name="Rettangolo arrotondato 41">
            <a:extLst>
              <a:ext uri="{FF2B5EF4-FFF2-40B4-BE49-F238E27FC236}">
                <a16:creationId xmlns:a16="http://schemas.microsoft.com/office/drawing/2014/main" id="{984422CE-D4CE-4C9D-A22D-C2ABE5CC8F2C}"/>
              </a:ext>
            </a:extLst>
          </p:cNvPr>
          <p:cNvSpPr/>
          <p:nvPr/>
        </p:nvSpPr>
        <p:spPr>
          <a:xfrm>
            <a:off x="2547185" y="1726708"/>
            <a:ext cx="6406285" cy="1584858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È responsabile del servizio di individuazione: accompagna l’utente nella ricostruzione delle sue esperienze e nell’individuazione delle competenze validabili – certificabili di riferimento e lo supporta nella costruzione di un dossier delle evidenze/documento di messa in trasparenza</a:t>
            </a:r>
          </a:p>
        </p:txBody>
      </p:sp>
      <p:sp>
        <p:nvSpPr>
          <p:cNvPr id="7" name="Rettangolo arrotondato 41">
            <a:extLst>
              <a:ext uri="{FF2B5EF4-FFF2-40B4-BE49-F238E27FC236}">
                <a16:creationId xmlns:a16="http://schemas.microsoft.com/office/drawing/2014/main" id="{CC0A2187-92A4-4FE5-B531-B0A3639E4DEE}"/>
              </a:ext>
            </a:extLst>
          </p:cNvPr>
          <p:cNvSpPr/>
          <p:nvPr/>
        </p:nvSpPr>
        <p:spPr>
          <a:xfrm>
            <a:off x="190531" y="1577940"/>
            <a:ext cx="2356656" cy="1483432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defTabSz="829544">
              <a:defRPr/>
            </a:pPr>
            <a:r>
              <a:rPr lang="it-IT" sz="1600" b="1" i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Funzione di accompagnamento e supporto alla messa in trasparenza delle competenze</a:t>
            </a:r>
          </a:p>
        </p:txBody>
      </p:sp>
      <p:sp>
        <p:nvSpPr>
          <p:cNvPr id="8" name="Rettangolo arrotondato 41">
            <a:extLst>
              <a:ext uri="{FF2B5EF4-FFF2-40B4-BE49-F238E27FC236}">
                <a16:creationId xmlns:a16="http://schemas.microsoft.com/office/drawing/2014/main" id="{4302FE8E-1C44-4D87-AE3D-73E5CDE7BFFE}"/>
              </a:ext>
            </a:extLst>
          </p:cNvPr>
          <p:cNvSpPr/>
          <p:nvPr/>
        </p:nvSpPr>
        <p:spPr>
          <a:xfrm>
            <a:off x="173066" y="3361097"/>
            <a:ext cx="2230104" cy="1038439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defTabSz="829544"/>
            <a:r>
              <a:rPr lang="it-IT" sz="1600" b="1" i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Funzione di pianificazione e realizzazione delle attività valutative</a:t>
            </a:r>
          </a:p>
        </p:txBody>
      </p:sp>
      <p:sp>
        <p:nvSpPr>
          <p:cNvPr id="9" name="Rettangolo arrotondato 41">
            <a:extLst>
              <a:ext uri="{FF2B5EF4-FFF2-40B4-BE49-F238E27FC236}">
                <a16:creationId xmlns:a16="http://schemas.microsoft.com/office/drawing/2014/main" id="{44BAEC67-ECF6-447D-907D-64F9CE09DCFA}"/>
              </a:ext>
            </a:extLst>
          </p:cNvPr>
          <p:cNvSpPr/>
          <p:nvPr/>
        </p:nvSpPr>
        <p:spPr>
          <a:xfrm>
            <a:off x="190530" y="4707887"/>
            <a:ext cx="2356656" cy="1385409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defTabSz="829544">
              <a:defRPr/>
            </a:pPr>
            <a:r>
              <a:rPr lang="it-IT" sz="1600" b="1" i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Funzione di realizzazione delle attività valutative per gli aspetti di contenuto curricolare e professionale</a:t>
            </a:r>
          </a:p>
        </p:txBody>
      </p:sp>
      <p:sp>
        <p:nvSpPr>
          <p:cNvPr id="10" name="Rettangolo arrotondato 41">
            <a:extLst>
              <a:ext uri="{FF2B5EF4-FFF2-40B4-BE49-F238E27FC236}">
                <a16:creationId xmlns:a16="http://schemas.microsoft.com/office/drawing/2014/main" id="{8F8FDB24-BE77-4818-A2F0-75BC84D0D5AA}"/>
              </a:ext>
            </a:extLst>
          </p:cNvPr>
          <p:cNvSpPr/>
          <p:nvPr/>
        </p:nvSpPr>
        <p:spPr>
          <a:xfrm>
            <a:off x="2547186" y="4869160"/>
            <a:ext cx="6406284" cy="1165380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6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Presidia e garantisce gli aspetti di contenuto della valutazione, intervenendo in forma opzionale nel servizio di validazione (in caso di prova diretta) e obbligatoriamente nel servizio di certificazione</a:t>
            </a: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6A355C77-2788-4664-B418-2D200C27495F}"/>
              </a:ext>
            </a:extLst>
          </p:cNvPr>
          <p:cNvSpPr/>
          <p:nvPr/>
        </p:nvSpPr>
        <p:spPr>
          <a:xfrm>
            <a:off x="5292080" y="301675"/>
            <a:ext cx="3661391" cy="100494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>
              <a:latin typeface="Century Gothic" panose="020B0502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E8799A8-4AC0-48B1-B963-578C520BF16D}"/>
              </a:ext>
            </a:extLst>
          </p:cNvPr>
          <p:cNvSpPr txBox="1"/>
          <p:nvPr/>
        </p:nvSpPr>
        <p:spPr>
          <a:xfrm>
            <a:off x="5580112" y="260648"/>
            <a:ext cx="31018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rgbClr val="00488F"/>
                </a:solidFill>
                <a:latin typeface="Century Gothic" panose="020B0502020202020204" pitchFamily="34" charset="0"/>
              </a:rPr>
              <a:t>Inoltre: </a:t>
            </a:r>
          </a:p>
          <a:p>
            <a:pPr algn="ctr"/>
            <a:r>
              <a:rPr lang="it-IT" sz="1400" dirty="0">
                <a:solidFill>
                  <a:srgbClr val="00488F"/>
                </a:solidFill>
                <a:latin typeface="Century Gothic" panose="020B0502020202020204" pitchFamily="34" charset="0"/>
              </a:rPr>
              <a:t>personale addetto e strumentazione adeguata per la fase di accesso - accoglienza</a:t>
            </a:r>
          </a:p>
        </p:txBody>
      </p:sp>
    </p:spTree>
    <p:extLst>
      <p:ext uri="{BB962C8B-B14F-4D97-AF65-F5344CB8AC3E}">
        <p14:creationId xmlns:p14="http://schemas.microsoft.com/office/powerpoint/2010/main" val="2827959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arrotondato 41">
            <a:extLst>
              <a:ext uri="{FF2B5EF4-FFF2-40B4-BE49-F238E27FC236}">
                <a16:creationId xmlns:a16="http://schemas.microsoft.com/office/drawing/2014/main" id="{E9CDC1EF-151F-40DB-8B20-7768A5EECCFA}"/>
              </a:ext>
            </a:extLst>
          </p:cNvPr>
          <p:cNvSpPr/>
          <p:nvPr/>
        </p:nvSpPr>
        <p:spPr>
          <a:xfrm>
            <a:off x="2123728" y="990370"/>
            <a:ext cx="6408712" cy="1010158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4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Caratteristica di un atto decisionale in cui concorrono paritariamente più soggetti le cui valutazioni si fondono in un’unica manifestazione di giudizio.</a:t>
            </a:r>
          </a:p>
          <a:p>
            <a:pPr algn="just" defTabSz="829544"/>
            <a:r>
              <a:rPr lang="it-IT" sz="14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Non implica necessariamente la contestualità spazio temporale.</a:t>
            </a:r>
          </a:p>
        </p:txBody>
      </p:sp>
      <p:sp>
        <p:nvSpPr>
          <p:cNvPr id="5" name="Rettangolo arrotondato 41">
            <a:extLst>
              <a:ext uri="{FF2B5EF4-FFF2-40B4-BE49-F238E27FC236}">
                <a16:creationId xmlns:a16="http://schemas.microsoft.com/office/drawing/2014/main" id="{488BF9B1-D89B-4670-8ABD-F8307347777B}"/>
              </a:ext>
            </a:extLst>
          </p:cNvPr>
          <p:cNvSpPr/>
          <p:nvPr/>
        </p:nvSpPr>
        <p:spPr>
          <a:xfrm>
            <a:off x="261320" y="979660"/>
            <a:ext cx="1678536" cy="773879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defTabSz="829544">
              <a:defRPr/>
            </a:pPr>
            <a:r>
              <a:rPr lang="it-IT" sz="1400" b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Collegialità</a:t>
            </a:r>
          </a:p>
        </p:txBody>
      </p:sp>
      <p:sp>
        <p:nvSpPr>
          <p:cNvPr id="6" name="Rettangolo arrotondato 41">
            <a:extLst>
              <a:ext uri="{FF2B5EF4-FFF2-40B4-BE49-F238E27FC236}">
                <a16:creationId xmlns:a16="http://schemas.microsoft.com/office/drawing/2014/main" id="{A60141A8-4A13-4162-A49A-B5585531D896}"/>
              </a:ext>
            </a:extLst>
          </p:cNvPr>
          <p:cNvSpPr/>
          <p:nvPr/>
        </p:nvSpPr>
        <p:spPr>
          <a:xfrm>
            <a:off x="261320" y="2192219"/>
            <a:ext cx="1678536" cy="725693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defTabSz="829544"/>
            <a:r>
              <a:rPr lang="it-IT" sz="1400" b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Oggettività</a:t>
            </a:r>
          </a:p>
        </p:txBody>
      </p:sp>
      <p:sp>
        <p:nvSpPr>
          <p:cNvPr id="7" name="Rettangolo arrotondato 41">
            <a:extLst>
              <a:ext uri="{FF2B5EF4-FFF2-40B4-BE49-F238E27FC236}">
                <a16:creationId xmlns:a16="http://schemas.microsoft.com/office/drawing/2014/main" id="{17A8693C-0B06-47FE-A99D-C8D0B76BD16A}"/>
              </a:ext>
            </a:extLst>
          </p:cNvPr>
          <p:cNvSpPr/>
          <p:nvPr/>
        </p:nvSpPr>
        <p:spPr>
          <a:xfrm>
            <a:off x="2123728" y="2083029"/>
            <a:ext cx="6408712" cy="1345971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4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Criterio di giudizio che si esplica nel predeterminare criteri di misurazione e di operatività condivisi, che consentano di accertare i dati di realtà mediante una metodologia rigorosa e trasparente, eliminando o attenuando quanto più possibile contaminazioni soggettive del giudizio</a:t>
            </a:r>
          </a:p>
        </p:txBody>
      </p:sp>
      <p:sp>
        <p:nvSpPr>
          <p:cNvPr id="8" name="Rettangolo arrotondato 41">
            <a:extLst>
              <a:ext uri="{FF2B5EF4-FFF2-40B4-BE49-F238E27FC236}">
                <a16:creationId xmlns:a16="http://schemas.microsoft.com/office/drawing/2014/main" id="{B246EE35-34A6-446F-93AA-AADC886B62F5}"/>
              </a:ext>
            </a:extLst>
          </p:cNvPr>
          <p:cNvSpPr/>
          <p:nvPr/>
        </p:nvSpPr>
        <p:spPr>
          <a:xfrm>
            <a:off x="275231" y="3726472"/>
            <a:ext cx="1678535" cy="725693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defTabSz="829544">
              <a:defRPr/>
            </a:pPr>
            <a:r>
              <a:rPr lang="it-IT" sz="1400" b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Terzietà</a:t>
            </a:r>
          </a:p>
        </p:txBody>
      </p:sp>
      <p:sp>
        <p:nvSpPr>
          <p:cNvPr id="9" name="Rettangolo arrotondato 41">
            <a:extLst>
              <a:ext uri="{FF2B5EF4-FFF2-40B4-BE49-F238E27FC236}">
                <a16:creationId xmlns:a16="http://schemas.microsoft.com/office/drawing/2014/main" id="{4549CFAC-FBD1-49AB-8603-7304DBEF08CE}"/>
              </a:ext>
            </a:extLst>
          </p:cNvPr>
          <p:cNvSpPr/>
          <p:nvPr/>
        </p:nvSpPr>
        <p:spPr>
          <a:xfrm>
            <a:off x="2149588" y="3539973"/>
            <a:ext cx="6382852" cy="1545211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4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Condizione soggettiva, oggettiva e funzionale di equidistanza da parte di colui che esprime una valutazione su terzi soggetti e sui loro interessi di parte. In sede di valutazione per la certificazione è assicurata dalla presenza di almeno un soggetto terzo rispetto a coloro che hanno concorso in maniera diretta e continuativa alla formazione, promozione, sviluppo, ricostruzione o documentazione delle competenze.</a:t>
            </a:r>
          </a:p>
        </p:txBody>
      </p:sp>
      <p:sp>
        <p:nvSpPr>
          <p:cNvPr id="10" name="Rettangolo arrotondato 41">
            <a:extLst>
              <a:ext uri="{FF2B5EF4-FFF2-40B4-BE49-F238E27FC236}">
                <a16:creationId xmlns:a16="http://schemas.microsoft.com/office/drawing/2014/main" id="{1035A4BC-00C5-4ED0-976E-937B29CA3678}"/>
              </a:ext>
            </a:extLst>
          </p:cNvPr>
          <p:cNvSpPr/>
          <p:nvPr/>
        </p:nvSpPr>
        <p:spPr>
          <a:xfrm>
            <a:off x="261320" y="5119383"/>
            <a:ext cx="1790400" cy="807974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defTabSz="829544">
              <a:defRPr/>
            </a:pPr>
            <a:r>
              <a:rPr lang="it-IT" sz="1400" b="1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Indipendenza</a:t>
            </a:r>
          </a:p>
        </p:txBody>
      </p:sp>
      <p:sp>
        <p:nvSpPr>
          <p:cNvPr id="11" name="Rettangolo arrotondato 41">
            <a:extLst>
              <a:ext uri="{FF2B5EF4-FFF2-40B4-BE49-F238E27FC236}">
                <a16:creationId xmlns:a16="http://schemas.microsoft.com/office/drawing/2014/main" id="{6DF3AC54-228B-4955-B161-2D035B09BD50}"/>
              </a:ext>
            </a:extLst>
          </p:cNvPr>
          <p:cNvSpPr/>
          <p:nvPr/>
        </p:nvSpPr>
        <p:spPr>
          <a:xfrm>
            <a:off x="2136658" y="5190502"/>
            <a:ext cx="6395782" cy="974802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defTabSz="829544"/>
            <a:r>
              <a:rPr lang="it-IT" sz="1400" kern="0" dirty="0">
                <a:solidFill>
                  <a:srgbClr val="00488F"/>
                </a:solidFill>
                <a:latin typeface="Century Gothic" panose="020B0502020202020204" pitchFamily="34" charset="0"/>
              </a:rPr>
              <a:t>Condizione soggettiva, oggettiva e funzionale di libertà di giudizio per chi deve esprimere una valutazione, di agire esclusivamente secondo la propria volontà, in piena autonomia e imparzialità, rispetto ad ogni forma di condizionamento o pregiudizio.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044985E-DB6F-4906-BB24-F93B6EAAFECA}"/>
              </a:ext>
            </a:extLst>
          </p:cNvPr>
          <p:cNvSpPr/>
          <p:nvPr/>
        </p:nvSpPr>
        <p:spPr>
          <a:xfrm>
            <a:off x="395536" y="284974"/>
            <a:ext cx="6040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IVC - principi di funzionamento</a:t>
            </a:r>
          </a:p>
        </p:txBody>
      </p:sp>
    </p:spTree>
    <p:extLst>
      <p:ext uri="{BB962C8B-B14F-4D97-AF65-F5344CB8AC3E}">
        <p14:creationId xmlns:p14="http://schemas.microsoft.com/office/powerpoint/2010/main" val="4111804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044985E-DB6F-4906-BB24-F93B6EAAFECA}"/>
              </a:ext>
            </a:extLst>
          </p:cNvPr>
          <p:cNvSpPr/>
          <p:nvPr/>
        </p:nvSpPr>
        <p:spPr>
          <a:xfrm>
            <a:off x="251520" y="476672"/>
            <a:ext cx="4535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IVC – attestazioni rilasciate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59004AA-CDCF-4B2B-BAE5-5811FAF64AC3}"/>
              </a:ext>
            </a:extLst>
          </p:cNvPr>
          <p:cNvSpPr txBox="1"/>
          <p:nvPr/>
        </p:nvSpPr>
        <p:spPr>
          <a:xfrm>
            <a:off x="233703" y="1761742"/>
            <a:ext cx="2060266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defPPr>
              <a:defRPr lang="it-IT"/>
            </a:defPPr>
            <a:lvl1pPr defTabSz="829544">
              <a:defRPr kern="0">
                <a:solidFill>
                  <a:schemeClr val="tx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it-IT" sz="1600" b="1" dirty="0">
                <a:solidFill>
                  <a:srgbClr val="00488F"/>
                </a:solidFill>
              </a:rPr>
              <a:t>attestazione di parte prima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E2C36F3-0498-40B7-9C85-D841F8F10A9D}"/>
              </a:ext>
            </a:extLst>
          </p:cNvPr>
          <p:cNvSpPr txBox="1"/>
          <p:nvPr/>
        </p:nvSpPr>
        <p:spPr>
          <a:xfrm>
            <a:off x="164917" y="3342454"/>
            <a:ext cx="2129052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defTabSz="829544">
              <a:defRPr b="1" kern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attestazione di parte seconda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A644399-87AC-4B15-AD36-5B84683F3E4F}"/>
              </a:ext>
            </a:extLst>
          </p:cNvPr>
          <p:cNvSpPr txBox="1"/>
          <p:nvPr/>
        </p:nvSpPr>
        <p:spPr>
          <a:xfrm>
            <a:off x="164917" y="4859868"/>
            <a:ext cx="167400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defTabSz="829544">
              <a:defRPr b="1" kern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attestazione di parte terza</a:t>
            </a:r>
          </a:p>
        </p:txBody>
      </p:sp>
      <p:sp>
        <p:nvSpPr>
          <p:cNvPr id="8" name="Rettangolo arrotondato 41">
            <a:extLst>
              <a:ext uri="{FF2B5EF4-FFF2-40B4-BE49-F238E27FC236}">
                <a16:creationId xmlns:a16="http://schemas.microsoft.com/office/drawing/2014/main" id="{1D6B6185-B96A-4A5F-AA8E-4DCEF87973D6}"/>
              </a:ext>
            </a:extLst>
          </p:cNvPr>
          <p:cNvSpPr/>
          <p:nvPr/>
        </p:nvSpPr>
        <p:spPr>
          <a:xfrm>
            <a:off x="1907703" y="1392528"/>
            <a:ext cx="6480721" cy="1432519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la validità delle informazioni contenute è data dalla autodichiarazione della persona, anche laddove attuata con un percorso accompagnato e realizzata attraverso procedure e modulistiche predefinite (Documento di trasparenza in esito al processo di individuazione)</a:t>
            </a:r>
          </a:p>
        </p:txBody>
      </p:sp>
      <p:sp>
        <p:nvSpPr>
          <p:cNvPr id="9" name="Rettangolo arrotondato 41">
            <a:extLst>
              <a:ext uri="{FF2B5EF4-FFF2-40B4-BE49-F238E27FC236}">
                <a16:creationId xmlns:a16="http://schemas.microsoft.com/office/drawing/2014/main" id="{9225DC03-2CC9-4F78-8712-1C247DA4BB85}"/>
              </a:ext>
            </a:extLst>
          </p:cNvPr>
          <p:cNvSpPr/>
          <p:nvPr/>
        </p:nvSpPr>
        <p:spPr>
          <a:xfrm>
            <a:off x="1912676" y="2974309"/>
            <a:ext cx="6475747" cy="1432519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rilasciata su responsabilità dell’Ente titolato che eroga servizi di IVC  in rapporto agli elementi di regolamentazione e garanzia del processo in capo all’Ente titolare (Documento di validazione in esito al processo di validazione)</a:t>
            </a:r>
          </a:p>
        </p:txBody>
      </p:sp>
      <p:sp>
        <p:nvSpPr>
          <p:cNvPr id="10" name="Rettangolo arrotondato 41">
            <a:extLst>
              <a:ext uri="{FF2B5EF4-FFF2-40B4-BE49-F238E27FC236}">
                <a16:creationId xmlns:a16="http://schemas.microsoft.com/office/drawing/2014/main" id="{5525B49A-3956-4B11-BA11-10C12EEBCAD2}"/>
              </a:ext>
            </a:extLst>
          </p:cNvPr>
          <p:cNvSpPr/>
          <p:nvPr/>
        </p:nvSpPr>
        <p:spPr>
          <a:xfrm>
            <a:off x="1907703" y="4514706"/>
            <a:ext cx="6475747" cy="1290558"/>
          </a:xfrm>
          <a:prstGeom prst="roundRect">
            <a:avLst>
              <a:gd name="adj" fmla="val 1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8F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rilasciata su responsabilità dell’Ente titolare, con il supporto dell’Ente titolato che eroga i servizi di IVC delle competenze (Certificato di competenze e di qualifica, in esito alla procedura di certificazione)</a:t>
            </a:r>
          </a:p>
        </p:txBody>
      </p:sp>
    </p:spTree>
    <p:extLst>
      <p:ext uri="{BB962C8B-B14F-4D97-AF65-F5344CB8AC3E}">
        <p14:creationId xmlns:p14="http://schemas.microsoft.com/office/powerpoint/2010/main" val="1750889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4044985E-DB6F-4906-BB24-F93B6EAAFECA}"/>
              </a:ext>
            </a:extLst>
          </p:cNvPr>
          <p:cNvSpPr/>
          <p:nvPr/>
        </p:nvSpPr>
        <p:spPr>
          <a:xfrm>
            <a:off x="467544" y="509382"/>
            <a:ext cx="6971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IVC – Documento di trasparenza (1</a:t>
            </a:r>
            <a:r>
              <a:rPr lang="it-IT" sz="2400" b="1" baseline="30000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a</a:t>
            </a:r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)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90D4C97-4F03-4690-97C8-68E1EC49ECEE}"/>
              </a:ext>
            </a:extLst>
          </p:cNvPr>
          <p:cNvSpPr txBox="1"/>
          <p:nvPr/>
        </p:nvSpPr>
        <p:spPr>
          <a:xfrm>
            <a:off x="467544" y="1412776"/>
            <a:ext cx="8280920" cy="4347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Dati identificativi dell’Ente pubblico titolare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Dati identificativi dell’Ente titolato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Riferimenti normativi dei servizi di IVC delle competenze e dell’accreditamento adottati dall’Ente pubblico titolare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Dati identificativi del dichiarante: nome, cognome, data e luogo di nascita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Dati identificativi del responsabile della funzione di accompagnamento e supporto alla individuazione e messa in trasparenza delle competenze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Esperienze dichiarate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Evidenze a supporto</a:t>
            </a:r>
          </a:p>
          <a:p>
            <a:pPr marL="342900" indent="-342900" algn="l">
              <a:spcAft>
                <a:spcPts val="3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Competenze potenzialmente acquisite</a:t>
            </a:r>
          </a:p>
          <a:p>
            <a:pPr marL="723900" indent="-273050" algn="l">
              <a:spcAft>
                <a:spcPts val="600"/>
              </a:spcAft>
              <a:buSzPct val="85000"/>
              <a:buFont typeface="Wingdings 2" panose="05020102010507070707" pitchFamily="18" charset="2"/>
              <a:buChar char="Ø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Riferimenti all’Atlante del lavoro (AdA o Risultati Attesi) ove applicabile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Repertorio e qualificazione di riferimento ove applicabile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Luogo e data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Firma del dichiarante e del responsabile della funzione di accompagnamento</a:t>
            </a:r>
            <a:endParaRPr lang="it-IT" sz="1600" dirty="0">
              <a:solidFill>
                <a:srgbClr val="00488F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FD9FEDAD-73DF-4568-9E69-53398A1DD89E}"/>
              </a:ext>
            </a:extLst>
          </p:cNvPr>
          <p:cNvSpPr/>
          <p:nvPr/>
        </p:nvSpPr>
        <p:spPr>
          <a:xfrm>
            <a:off x="6444208" y="971047"/>
            <a:ext cx="2412535" cy="100871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48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ln w="0"/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Elementi minimi, integrabili</a:t>
            </a:r>
          </a:p>
        </p:txBody>
      </p:sp>
    </p:spTree>
    <p:extLst>
      <p:ext uri="{BB962C8B-B14F-4D97-AF65-F5344CB8AC3E}">
        <p14:creationId xmlns:p14="http://schemas.microsoft.com/office/powerpoint/2010/main" val="2659155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90D4C97-4F03-4690-97C8-68E1EC49ECEE}"/>
              </a:ext>
            </a:extLst>
          </p:cNvPr>
          <p:cNvSpPr txBox="1"/>
          <p:nvPr/>
        </p:nvSpPr>
        <p:spPr>
          <a:xfrm>
            <a:off x="323528" y="570448"/>
            <a:ext cx="8640960" cy="617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Loghi della Repubblica italiana e dell’Ente titolare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Dati identificativi dell’Ente pubblico titolare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Dati identificativi dell’Ente titolato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Riferimenti normativi dei servizi di IVC delle competenze e dell’accreditamento adottati dall’Ente titolare</a:t>
            </a:r>
          </a:p>
          <a:p>
            <a:pPr algn="ctr">
              <a:spcAft>
                <a:spcPts val="600"/>
              </a:spcAft>
            </a:pPr>
            <a:r>
              <a:rPr lang="it-IT" sz="16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rilasciato a:</a:t>
            </a:r>
            <a:endParaRPr lang="it-IT" sz="1600" b="1" i="0" u="none" strike="noStrike" baseline="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Dati identificativi del destinatario: nome, cognome, data e luogo di nascita</a:t>
            </a:r>
            <a:endParaRPr lang="it-IT" sz="1600" b="1" i="0" u="none" strike="noStrike" baseline="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it-IT" sz="16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che ha conseguito la validazione delle seguenti competenze:</a:t>
            </a:r>
          </a:p>
          <a:p>
            <a:pPr algn="l">
              <a:spcAft>
                <a:spcPts val="600"/>
              </a:spcAft>
            </a:pPr>
            <a:endParaRPr lang="it-IT" sz="160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endParaRPr lang="it-IT" sz="1600" b="0" i="0" u="none" strike="noStrike" baseline="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endParaRPr lang="it-IT" sz="160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endParaRPr lang="it-IT" sz="200" b="0" i="0" u="none" strike="noStrike" baseline="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Specifiche relative alle modalità/contesti/esperienze di apprendimento delle competenze validate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Specifiche relative alle modalità di valutazione delle competenze validate da parte dell’Ente titolato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Luogo e data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Firma del legale rappresentante dell’Ente titolato o del responsabile individuato dalle specifiche normative dell’Ente titolare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Numero di registrazione del documento di validazione a </a:t>
            </a:r>
            <a:b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</a:b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cura dell’Ente titolare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42313D1-5299-4C3F-92EF-1FC3924B755C}"/>
              </a:ext>
            </a:extLst>
          </p:cNvPr>
          <p:cNvSpPr/>
          <p:nvPr/>
        </p:nvSpPr>
        <p:spPr>
          <a:xfrm>
            <a:off x="467544" y="188640"/>
            <a:ext cx="6936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IVC – Documento di validazione (2</a:t>
            </a:r>
            <a:r>
              <a:rPr lang="it-IT" sz="2400" b="1" baseline="30000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a</a:t>
            </a:r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) </a:t>
            </a:r>
          </a:p>
        </p:txBody>
      </p:sp>
      <p:graphicFrame>
        <p:nvGraphicFramePr>
          <p:cNvPr id="7" name="Tabella 2">
            <a:extLst>
              <a:ext uri="{FF2B5EF4-FFF2-40B4-BE49-F238E27FC236}">
                <a16:creationId xmlns:a16="http://schemas.microsoft.com/office/drawing/2014/main" id="{34EF47E0-EDFD-40EA-88DE-F866DF8BD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820674"/>
              </p:ext>
            </p:extLst>
          </p:nvPr>
        </p:nvGraphicFramePr>
        <p:xfrm>
          <a:off x="683568" y="3162672"/>
          <a:ext cx="792088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1589">
                  <a:extLst>
                    <a:ext uri="{9D8B030D-6E8A-4147-A177-3AD203B41FA5}">
                      <a16:colId xmlns:a16="http://schemas.microsoft.com/office/drawing/2014/main" val="3224590192"/>
                    </a:ext>
                  </a:extLst>
                </a:gridCol>
                <a:gridCol w="1800718">
                  <a:extLst>
                    <a:ext uri="{9D8B030D-6E8A-4147-A177-3AD203B41FA5}">
                      <a16:colId xmlns:a16="http://schemas.microsoft.com/office/drawing/2014/main" val="1359712574"/>
                    </a:ext>
                  </a:extLst>
                </a:gridCol>
                <a:gridCol w="3088573">
                  <a:extLst>
                    <a:ext uri="{9D8B030D-6E8A-4147-A177-3AD203B41FA5}">
                      <a16:colId xmlns:a16="http://schemas.microsoft.com/office/drawing/2014/main" val="903129119"/>
                    </a:ext>
                  </a:extLst>
                </a:gridCol>
              </a:tblGrid>
              <a:tr h="595675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latin typeface="Century Gothic" panose="020B0502020202020204" pitchFamily="34" charset="0"/>
                        </a:rPr>
                        <a:t>Qualificazione di riferimento e relativo livello EQF </a:t>
                      </a:r>
                    </a:p>
                    <a:p>
                      <a:pPr algn="ctr"/>
                      <a:r>
                        <a:rPr lang="it-IT" sz="1200" i="1" dirty="0">
                          <a:latin typeface="Century Gothic" panose="020B0502020202020204" pitchFamily="34" charset="0"/>
                        </a:rPr>
                        <a:t>(ove applicabile)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latin typeface="Century Gothic" panose="020B0502020202020204" pitchFamily="34" charset="0"/>
                        </a:rPr>
                        <a:t>Competenze validate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latin typeface="Century Gothic" panose="020B0502020202020204" pitchFamily="34" charset="0"/>
                        </a:rPr>
                        <a:t>Codici dell’Atlante del lavoro e delle qualificazioni (AdA o RA) </a:t>
                      </a:r>
                      <a:r>
                        <a:rPr lang="it-IT" sz="1200" i="1" dirty="0">
                          <a:latin typeface="Century Gothic" panose="020B0502020202020204" pitchFamily="34" charset="0"/>
                        </a:rPr>
                        <a:t>(ove applicabile)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322579"/>
                  </a:ext>
                </a:extLst>
              </a:tr>
              <a:tr h="268421">
                <a:tc>
                  <a:txBody>
                    <a:bodyPr/>
                    <a:lstStyle/>
                    <a:p>
                      <a:endParaRPr lang="it-IT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2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782632"/>
                  </a:ext>
                </a:extLst>
              </a:tr>
            </a:tbl>
          </a:graphicData>
        </a:graphic>
      </p:graphicFrame>
      <p:sp>
        <p:nvSpPr>
          <p:cNvPr id="8" name="Ovale 7">
            <a:extLst>
              <a:ext uri="{FF2B5EF4-FFF2-40B4-BE49-F238E27FC236}">
                <a16:creationId xmlns:a16="http://schemas.microsoft.com/office/drawing/2014/main" id="{FD9FEDAD-73DF-4568-9E69-53398A1DD89E}"/>
              </a:ext>
            </a:extLst>
          </p:cNvPr>
          <p:cNvSpPr/>
          <p:nvPr/>
        </p:nvSpPr>
        <p:spPr>
          <a:xfrm>
            <a:off x="7404058" y="692696"/>
            <a:ext cx="1704446" cy="80176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48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ln w="0"/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Elementi minimi, integrabili</a:t>
            </a:r>
          </a:p>
        </p:txBody>
      </p:sp>
    </p:spTree>
    <p:extLst>
      <p:ext uri="{BB962C8B-B14F-4D97-AF65-F5344CB8AC3E}">
        <p14:creationId xmlns:p14="http://schemas.microsoft.com/office/powerpoint/2010/main" val="297624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90D4C97-4F03-4690-97C8-68E1EC49ECEE}"/>
              </a:ext>
            </a:extLst>
          </p:cNvPr>
          <p:cNvSpPr txBox="1"/>
          <p:nvPr/>
        </p:nvSpPr>
        <p:spPr>
          <a:xfrm>
            <a:off x="395536" y="620688"/>
            <a:ext cx="8601134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Loghi della Repubblica italiana e dell’Ente titolare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Dati identificativi dell’Ente pubblico titolare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Dati identificativi dell’Ente titolato</a:t>
            </a:r>
          </a:p>
          <a:p>
            <a:pPr marL="342900" indent="-342900" algn="l"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Riferimenti normativi dei servizi di IVC delle competenze e dell’accreditamento adottati dall’Ente titolare</a:t>
            </a:r>
          </a:p>
          <a:p>
            <a:pPr algn="ctr">
              <a:spcAft>
                <a:spcPts val="600"/>
              </a:spcAft>
            </a:pPr>
            <a:r>
              <a:rPr lang="it-IT" sz="16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rilasciato a:</a:t>
            </a:r>
            <a:endParaRPr lang="it-IT" sz="1600" b="1" i="0" u="none" strike="noStrike" baseline="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Dati identificativi del destinatario: nome, cognome, data e luogo di nascita</a:t>
            </a:r>
            <a:endParaRPr lang="it-IT" sz="1600" b="1" i="0" u="none" strike="noStrike" baseline="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it-IT" sz="1600" b="1" dirty="0">
                <a:solidFill>
                  <a:srgbClr val="00488F"/>
                </a:solidFill>
                <a:latin typeface="Century Gothic" panose="020B0502020202020204" pitchFamily="34" charset="0"/>
              </a:rPr>
              <a:t>che ha conseguito la certificazione delle seguenti competenze:</a:t>
            </a:r>
          </a:p>
          <a:p>
            <a:pPr algn="l">
              <a:spcAft>
                <a:spcPts val="600"/>
              </a:spcAft>
            </a:pPr>
            <a:endParaRPr lang="it-IT" sz="160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endParaRPr lang="it-IT" sz="160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endParaRPr lang="it-IT" sz="1600" b="0" i="0" u="none" strike="noStrike" baseline="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Specifiche relative alle modalità/contesti/esperienze di apprendimento delle competenze certificate </a:t>
            </a: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in ambito formale, non formale e informale</a:t>
            </a:r>
            <a:endParaRPr lang="it-IT" sz="1600" b="0" i="0" u="none" strike="noStrike" baseline="0" dirty="0">
              <a:solidFill>
                <a:srgbClr val="00488F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Specifiche relative alle modalità di valutazione delle competenze </a:t>
            </a: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certificate in ambito formale, non formale e informale</a:t>
            </a: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 da parte dell’Ente titolato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Luogo e data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b="0" i="0" u="none" strike="noStrike" baseline="0" dirty="0">
                <a:solidFill>
                  <a:srgbClr val="00488F"/>
                </a:solidFill>
                <a:latin typeface="Century Gothic" panose="020B0502020202020204" pitchFamily="34" charset="0"/>
              </a:rPr>
              <a:t>Firma del presidente di commissione o del responsabile dell’organismo di valutazione individuato dalle specifiche normative dell’Ente titolare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Numero di registrazione del certificato a cura </a:t>
            </a:r>
            <a:b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</a:br>
            <a:r>
              <a:rPr lang="it-IT" sz="1600" dirty="0">
                <a:solidFill>
                  <a:srgbClr val="00488F"/>
                </a:solidFill>
                <a:latin typeface="Century Gothic" panose="020B0502020202020204" pitchFamily="34" charset="0"/>
              </a:rPr>
              <a:t>dell’Ente titolare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42313D1-5299-4C3F-92EF-1FC3924B755C}"/>
              </a:ext>
            </a:extLst>
          </p:cNvPr>
          <p:cNvSpPr/>
          <p:nvPr/>
        </p:nvSpPr>
        <p:spPr>
          <a:xfrm>
            <a:off x="611560" y="188640"/>
            <a:ext cx="45608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Sistema IVC – Certificato (3</a:t>
            </a:r>
            <a:r>
              <a:rPr lang="it-IT" sz="2400" b="1" baseline="30000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a</a:t>
            </a:r>
            <a:r>
              <a:rPr lang="it-IT" sz="2400" b="1" dirty="0">
                <a:solidFill>
                  <a:srgbClr val="00488F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) </a:t>
            </a:r>
          </a:p>
        </p:txBody>
      </p:sp>
      <p:graphicFrame>
        <p:nvGraphicFramePr>
          <p:cNvPr id="6" name="Tabella 2">
            <a:extLst>
              <a:ext uri="{FF2B5EF4-FFF2-40B4-BE49-F238E27FC236}">
                <a16:creationId xmlns:a16="http://schemas.microsoft.com/office/drawing/2014/main" id="{34EF47E0-EDFD-40EA-88DE-F866DF8BD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320934"/>
              </p:ext>
            </p:extLst>
          </p:nvPr>
        </p:nvGraphicFramePr>
        <p:xfrm>
          <a:off x="899592" y="2996952"/>
          <a:ext cx="767056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5785">
                  <a:extLst>
                    <a:ext uri="{9D8B030D-6E8A-4147-A177-3AD203B41FA5}">
                      <a16:colId xmlns:a16="http://schemas.microsoft.com/office/drawing/2014/main" val="3224590192"/>
                    </a:ext>
                  </a:extLst>
                </a:gridCol>
                <a:gridCol w="1743812">
                  <a:extLst>
                    <a:ext uri="{9D8B030D-6E8A-4147-A177-3AD203B41FA5}">
                      <a16:colId xmlns:a16="http://schemas.microsoft.com/office/drawing/2014/main" val="1359712574"/>
                    </a:ext>
                  </a:extLst>
                </a:gridCol>
                <a:gridCol w="2990969">
                  <a:extLst>
                    <a:ext uri="{9D8B030D-6E8A-4147-A177-3AD203B41FA5}">
                      <a16:colId xmlns:a16="http://schemas.microsoft.com/office/drawing/2014/main" val="903129119"/>
                    </a:ext>
                  </a:extLst>
                </a:gridCol>
              </a:tblGrid>
              <a:tr h="595675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latin typeface="Century Gothic" panose="020B0502020202020204" pitchFamily="34" charset="0"/>
                        </a:rPr>
                        <a:t>Qualificazione di riferimento e relativo livello EQF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latin typeface="Century Gothic" panose="020B0502020202020204" pitchFamily="34" charset="0"/>
                        </a:rPr>
                        <a:t>Competenze certificate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latin typeface="Century Gothic" panose="020B0502020202020204" pitchFamily="34" charset="0"/>
                        </a:rPr>
                        <a:t>Codici dell’Atlante del lavoro e delle qualificazioni (AdA o RA) </a:t>
                      </a:r>
                      <a:r>
                        <a:rPr lang="it-IT" sz="1200" i="1" dirty="0">
                          <a:latin typeface="Century Gothic" panose="020B0502020202020204" pitchFamily="34" charset="0"/>
                        </a:rPr>
                        <a:t>(ove applicabile)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322579"/>
                  </a:ext>
                </a:extLst>
              </a:tr>
              <a:tr h="26842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782632"/>
                  </a:ext>
                </a:extLst>
              </a:tr>
            </a:tbl>
          </a:graphicData>
        </a:graphic>
      </p:graphicFrame>
      <p:sp>
        <p:nvSpPr>
          <p:cNvPr id="8" name="Ovale 7">
            <a:extLst>
              <a:ext uri="{FF2B5EF4-FFF2-40B4-BE49-F238E27FC236}">
                <a16:creationId xmlns:a16="http://schemas.microsoft.com/office/drawing/2014/main" id="{FD9FEDAD-73DF-4568-9E69-53398A1DD89E}"/>
              </a:ext>
            </a:extLst>
          </p:cNvPr>
          <p:cNvSpPr/>
          <p:nvPr/>
        </p:nvSpPr>
        <p:spPr>
          <a:xfrm>
            <a:off x="7308304" y="850765"/>
            <a:ext cx="1688366" cy="80176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48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ln w="0"/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Elementi minimi, integrabili</a:t>
            </a:r>
          </a:p>
        </p:txBody>
      </p:sp>
    </p:spTree>
    <p:extLst>
      <p:ext uri="{BB962C8B-B14F-4D97-AF65-F5344CB8AC3E}">
        <p14:creationId xmlns:p14="http://schemas.microsoft.com/office/powerpoint/2010/main" val="41829060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481d4bd8fdcad33681b94c2150fec594f4c7e"/>
</p:tagLst>
</file>

<file path=ppt/theme/theme1.xml><?xml version="1.0" encoding="utf-8"?>
<a:theme xmlns:a="http://schemas.openxmlformats.org/drawingml/2006/main" name="Tema di Office">
  <a:themeElements>
    <a:clrScheme name="Elementa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1854</TotalTime>
  <Words>2675</Words>
  <Application>Microsoft Office PowerPoint</Application>
  <PresentationFormat>Presentazione su schermo (4:3)</PresentationFormat>
  <Paragraphs>258</Paragraphs>
  <Slides>31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9" baseType="lpstr">
      <vt:lpstr>MS PGothic</vt:lpstr>
      <vt:lpstr>Arial</vt:lpstr>
      <vt:lpstr>Calibri</vt:lpstr>
      <vt:lpstr>Calibri Light</vt:lpstr>
      <vt:lpstr>Century Gothic</vt:lpstr>
      <vt:lpstr>Wingdings</vt:lpstr>
      <vt:lpstr>Wingdings 2</vt:lpstr>
      <vt:lpstr>Tema di Office</vt:lpstr>
      <vt:lpstr>ECOLE – Enti COnfindustriali Lombardi per l’Education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Atlante del lavoro e delle qualificazioni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Atlante delle professioni</vt:lpstr>
      <vt:lpstr>Atlante delle qualificazioni</vt:lpstr>
      <vt:lpstr>Atlante delle qualificazioni - QNQR</vt:lpstr>
      <vt:lpstr>Atlante delle qualificazioni - QNQR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BRAMBILLA</dc:creator>
  <cp:lastModifiedBy>Cristina Lafranceschina</cp:lastModifiedBy>
  <cp:revision>158</cp:revision>
  <cp:lastPrinted>2021-11-05T10:25:42Z</cp:lastPrinted>
  <dcterms:created xsi:type="dcterms:W3CDTF">2015-06-09T07:50:39Z</dcterms:created>
  <dcterms:modified xsi:type="dcterms:W3CDTF">2023-01-26T08:50:52Z</dcterms:modified>
</cp:coreProperties>
</file>