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1"/>
  </p:notesMasterIdLst>
  <p:sldIdLst>
    <p:sldId id="350" r:id="rId2"/>
    <p:sldId id="262" r:id="rId3"/>
    <p:sldId id="272" r:id="rId4"/>
    <p:sldId id="258" r:id="rId5"/>
    <p:sldId id="341" r:id="rId6"/>
    <p:sldId id="266" r:id="rId7"/>
    <p:sldId id="339" r:id="rId8"/>
    <p:sldId id="268" r:id="rId9"/>
    <p:sldId id="342" r:id="rId10"/>
    <p:sldId id="270" r:id="rId11"/>
    <p:sldId id="343" r:id="rId12"/>
    <p:sldId id="344" r:id="rId13"/>
    <p:sldId id="273" r:id="rId14"/>
    <p:sldId id="295" r:id="rId15"/>
    <p:sldId id="296" r:id="rId16"/>
    <p:sldId id="345" r:id="rId17"/>
    <p:sldId id="369" r:id="rId18"/>
    <p:sldId id="360" r:id="rId19"/>
    <p:sldId id="279" r:id="rId20"/>
    <p:sldId id="280" r:id="rId21"/>
    <p:sldId id="353" r:id="rId22"/>
    <p:sldId id="351" r:id="rId23"/>
    <p:sldId id="352" r:id="rId24"/>
    <p:sldId id="354" r:id="rId25"/>
    <p:sldId id="324" r:id="rId26"/>
    <p:sldId id="355" r:id="rId27"/>
    <p:sldId id="356" r:id="rId28"/>
    <p:sldId id="357" r:id="rId29"/>
    <p:sldId id="358" r:id="rId30"/>
    <p:sldId id="361" r:id="rId31"/>
    <p:sldId id="362" r:id="rId32"/>
    <p:sldId id="318" r:id="rId33"/>
    <p:sldId id="359" r:id="rId34"/>
    <p:sldId id="372" r:id="rId35"/>
    <p:sldId id="368" r:id="rId36"/>
    <p:sldId id="367" r:id="rId37"/>
    <p:sldId id="364" r:id="rId38"/>
    <p:sldId id="304" r:id="rId39"/>
    <p:sldId id="337" r:id="rId40"/>
    <p:sldId id="310" r:id="rId41"/>
    <p:sldId id="330" r:id="rId42"/>
    <p:sldId id="313" r:id="rId43"/>
    <p:sldId id="332" r:id="rId44"/>
    <p:sldId id="333" r:id="rId45"/>
    <p:sldId id="334" r:id="rId46"/>
    <p:sldId id="331" r:id="rId47"/>
    <p:sldId id="335" r:id="rId48"/>
    <p:sldId id="336" r:id="rId49"/>
    <p:sldId id="292" r:id="rId5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B57E01-27A2-9AF7-CFC4-364929E06017}" name="Elisabetta Scarascia" initials="ES" userId="S::escarascia@formatemp.onmicrosoft.com::9b633bb7-1544-46fa-8453-f7003a75b12b" providerId="AD"/>
  <p188:author id="{E9CA2961-A398-093A-7D38-939963D9DB72}" name="Diana Teresa Marra" initials="DTM" userId="S::dtmarra@formatemp.onmicrosoft.com::671f922a-a72a-4696-9979-27fa757ddb0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ana Teresa Marra" initials="DTM" lastIdx="2" clrIdx="0">
    <p:extLst>
      <p:ext uri="{19B8F6BF-5375-455C-9EA6-DF929625EA0E}">
        <p15:presenceInfo xmlns:p15="http://schemas.microsoft.com/office/powerpoint/2012/main" userId="S::dtmarra@formatemp.onmicrosoft.com::671f922a-a72a-4696-9979-27fa757ddb08" providerId="AD"/>
      </p:ext>
    </p:extLst>
  </p:cmAuthor>
  <p:cmAuthor id="2" name="Laura Anzellotti" initials="LA" lastIdx="6" clrIdx="1">
    <p:extLst>
      <p:ext uri="{19B8F6BF-5375-455C-9EA6-DF929625EA0E}">
        <p15:presenceInfo xmlns:p15="http://schemas.microsoft.com/office/powerpoint/2012/main" userId="S::lanzellotti@formatemp.onmicrosoft.com::ea6e4337-79db-4fc4-9429-59a02d792b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A237"/>
    <a:srgbClr val="92D050"/>
    <a:srgbClr val="E5E8E8"/>
    <a:srgbClr val="457834"/>
    <a:srgbClr val="447834"/>
    <a:srgbClr val="929FE3"/>
    <a:srgbClr val="078B94"/>
    <a:srgbClr val="FFFFFF"/>
    <a:srgbClr val="F0F2F2"/>
    <a:srgbClr val="E47D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Stile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8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777572744448825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2439648808734843"/>
          <c:y val="0.1018180361246703"/>
          <c:w val="0.75756741588226684"/>
          <c:h val="0.8956753895453351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Destinazione dei fondi TD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832-4CA8-A81C-4EA898271A3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002B-490C-930A-868FC81E361F}"/>
              </c:ext>
            </c:extLst>
          </c:dPt>
          <c:dLbls>
            <c:dLbl>
              <c:idx val="0"/>
              <c:layout>
                <c:manualLayout>
                  <c:x val="-0.16192329570411335"/>
                  <c:y val="0.2541213774655203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ECE37677-E7F7-4B8E-AF3D-4360DEF90245}" type="CATEGORYNAME">
                      <a:rPr lang="it-IT" b="1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[NOME CATEGORIA]</a:t>
                    </a:fld>
                    <a:r>
                      <a:rPr lang="it-IT" baseline="0">
                        <a:solidFill>
                          <a:schemeClr val="bg1"/>
                        </a:solidFill>
                      </a:rPr>
                      <a:t>
</a:t>
                    </a:r>
                    <a:fld id="{6D06D239-700C-4554-95C8-EC1C018F32E5}" type="PERCENTAGE">
                      <a:rPr lang="it-IT" baseline="0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[PERCENTUALE]</a:t>
                    </a:fld>
                    <a:endParaRPr lang="it-IT" baseline="0">
                      <a:solidFill>
                        <a:schemeClr val="bg1"/>
                      </a:solidFill>
                    </a:endParaRP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478174159385987"/>
                      <c:h val="0.168575528323498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832-4CA8-A81C-4EA898271A34}"/>
                </c:ext>
              </c:extLst>
            </c:dLbl>
            <c:dLbl>
              <c:idx val="1"/>
              <c:layout>
                <c:manualLayout>
                  <c:x val="0.14577735106822418"/>
                  <c:y val="-0.16642379817564426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23267356-5E4A-467C-94A4-03CDAD9A8AD8}" type="CATEGORYNAME">
                      <a:rPr lang="it-IT" b="1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[NOME CATEGORIA]</a:t>
                    </a:fld>
                    <a:r>
                      <a:rPr lang="it-IT" baseline="0">
                        <a:solidFill>
                          <a:schemeClr val="bg1"/>
                        </a:solidFill>
                      </a:rPr>
                      <a:t>
</a:t>
                    </a:r>
                    <a:fld id="{A68268E5-4E44-4717-BA94-B2ADE67B3260}" type="PERCENTAGE">
                      <a:rPr lang="it-IT" baseline="0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[PERCENTUALE]</a:t>
                    </a:fld>
                    <a:endParaRPr lang="it-IT" baseline="0">
                      <a:solidFill>
                        <a:schemeClr val="bg1"/>
                      </a:solidFill>
                    </a:endParaRP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70478450163764672"/>
                      <c:h val="0.2460937407188017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02B-490C-930A-868FC81E361F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Foglio1!$A$2:$A$3</c:f>
              <c:strCache>
                <c:ptCount val="2"/>
                <c:pt idx="0">
                  <c:v>A - Conti con versamento mensile</c:v>
                </c:pt>
                <c:pt idx="1">
                  <c:v>B - Conto formazione ApL - TD
con contribuzione soggetta a compensazione</c:v>
                </c:pt>
              </c:strCache>
            </c:strRef>
          </c:cat>
          <c:val>
            <c:numRef>
              <c:f>Foglio1!$B$2:$B$3</c:f>
              <c:numCache>
                <c:formatCode>0.00%</c:formatCode>
                <c:ptCount val="2"/>
                <c:pt idx="0">
                  <c:v>0.17100000000000001</c:v>
                </c:pt>
                <c:pt idx="1">
                  <c:v>0.82899999999999996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2B-490C-930A-868FC81E361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</a:defRPr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Percentuali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3870420259377739E-2"/>
                  <c:y val="-2.425661589648727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85F-445C-B36A-5AE22A09DD03}"/>
                </c:ext>
              </c:extLst>
            </c:dLbl>
            <c:dLbl>
              <c:idx val="1"/>
              <c:layout>
                <c:manualLayout>
                  <c:x val="5.2911263115756731E-2"/>
                  <c:y val="2.425661589648705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85F-445C-B36A-5AE22A09DD03}"/>
                </c:ext>
              </c:extLst>
            </c:dLbl>
            <c:dLbl>
              <c:idx val="2"/>
              <c:layout>
                <c:manualLayout>
                  <c:x val="5.2599169625369958E-2"/>
                  <c:y val="9.702646358594867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85F-445C-B36A-5AE22A09DD03}"/>
                </c:ext>
              </c:extLst>
            </c:dLbl>
            <c:dLbl>
              <c:idx val="3"/>
              <c:layout>
                <c:manualLayout>
                  <c:x val="6.9506045576381667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85F-445C-B36A-5AE22A09DD03}"/>
                </c:ext>
              </c:extLst>
            </c:dLbl>
            <c:dLbl>
              <c:idx val="4"/>
              <c:layout>
                <c:manualLayout>
                  <c:x val="0.1352550076080941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85F-445C-B36A-5AE22A09DD03}"/>
                </c:ext>
              </c:extLst>
            </c:dLbl>
            <c:dLbl>
              <c:idx val="5"/>
              <c:layout>
                <c:manualLayout>
                  <c:x val="0.24400737209979806"/>
                  <c:y val="2.457385168035804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85F-445C-B36A-5AE22A09DD03}"/>
                </c:ext>
              </c:extLst>
            </c:dLbl>
            <c:dLbl>
              <c:idx val="6"/>
              <c:layout>
                <c:manualLayout>
                  <c:x val="5.7599254021629666E-2"/>
                  <c:y val="-2.457385168035804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85F-445C-B36A-5AE22A09DD03}"/>
                </c:ext>
              </c:extLst>
            </c:dLbl>
            <c:dLbl>
              <c:idx val="7"/>
              <c:layout>
                <c:manualLayout>
                  <c:x val="0.1455090125744993"/>
                  <c:y val="-4.851323179297455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85F-445C-B36A-5AE22A09DD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Foglio1!$A$2:$A$9</c:f>
              <c:strCache>
                <c:ptCount val="8"/>
                <c:pt idx="0">
                  <c:v>A8 Formazione Continua a Catalogo</c:v>
                </c:pt>
                <c:pt idx="1">
                  <c:v>A7 Azioni di sistema</c:v>
                </c:pt>
                <c:pt idx="2">
                  <c:v>A6 Misure Previdenziali</c:v>
                </c:pt>
                <c:pt idx="3">
                  <c:v>A5 Diritto mirato alla formazione</c:v>
                </c:pt>
                <c:pt idx="4">
                  <c:v>A4 Prestazioni welfare Ebi.Temp</c:v>
                </c:pt>
                <c:pt idx="5">
                  <c:v>A3 Fondo di Solidarietà Bilaterale</c:v>
                </c:pt>
                <c:pt idx="6">
                  <c:v>A2 Spese propedeutiche</c:v>
                </c:pt>
                <c:pt idx="7">
                  <c:v>A1 Spese di funzionamento e gestione Forma.Temp</c:v>
                </c:pt>
              </c:strCache>
            </c:strRef>
          </c:cat>
          <c:val>
            <c:numRef>
              <c:f>Foglio1!$B$2:$B$9</c:f>
              <c:numCache>
                <c:formatCode>0.00%</c:formatCode>
                <c:ptCount val="8"/>
                <c:pt idx="0">
                  <c:v>6.7999999999999996E-3</c:v>
                </c:pt>
                <c:pt idx="1">
                  <c:v>2E-3</c:v>
                </c:pt>
                <c:pt idx="2">
                  <c:v>2E-3</c:v>
                </c:pt>
                <c:pt idx="3">
                  <c:v>8.9999999999999993E-3</c:v>
                </c:pt>
                <c:pt idx="4">
                  <c:v>2.8400000000000002E-2</c:v>
                </c:pt>
                <c:pt idx="5">
                  <c:v>7.2800000000000004E-2</c:v>
                </c:pt>
                <c:pt idx="6" formatCode="0%">
                  <c:v>0.01</c:v>
                </c:pt>
                <c:pt idx="7" formatCode="0%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F-445C-B36A-5AE22A09DD0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19950832"/>
        <c:axId val="1819947088"/>
      </c:barChart>
      <c:catAx>
        <c:axId val="1819950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19947088"/>
        <c:crosses val="autoZero"/>
        <c:auto val="1"/>
        <c:lblAlgn val="r"/>
        <c:lblOffset val="100"/>
        <c:noMultiLvlLbl val="0"/>
      </c:catAx>
      <c:valAx>
        <c:axId val="181994708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crossAx val="1819950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85000"/>
              <a:lumOff val="15000"/>
            </a:schemeClr>
          </a:solidFill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777572744448825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2439648808734843"/>
          <c:y val="0.1018180361246703"/>
          <c:w val="0.75756741588226684"/>
          <c:h val="0.8956753895453351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Destinazione dei fondi TI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832-4CA8-A81C-4EA898271A3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002B-490C-930A-868FC81E361F}"/>
              </c:ext>
            </c:extLst>
          </c:dPt>
          <c:dLbls>
            <c:dLbl>
              <c:idx val="0"/>
              <c:layout>
                <c:manualLayout>
                  <c:x val="-0.12829499696893612"/>
                  <c:y val="0.21001940815632381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ECE37677-E7F7-4B8E-AF3D-4360DEF90245}" type="CATEGORYNAME">
                      <a:rPr lang="it-IT" b="1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[NOME CATEGORIA]</a:t>
                    </a:fld>
                    <a:r>
                      <a:rPr lang="it-IT" baseline="0">
                        <a:solidFill>
                          <a:schemeClr val="bg1"/>
                        </a:solidFill>
                      </a:rPr>
                      <a:t>
</a:t>
                    </a:r>
                    <a:fld id="{6D06D239-700C-4554-95C8-EC1C018F32E5}" type="PERCENTAGE">
                      <a:rPr lang="it-IT" baseline="0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[PERCENTUALE]</a:t>
                    </a:fld>
                    <a:endParaRPr lang="it-IT" baseline="0">
                      <a:solidFill>
                        <a:schemeClr val="bg1"/>
                      </a:solidFill>
                    </a:endParaRP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478174159385987"/>
                      <c:h val="0.168575528323498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832-4CA8-A81C-4EA898271A34}"/>
                </c:ext>
              </c:extLst>
            </c:dLbl>
            <c:dLbl>
              <c:idx val="1"/>
              <c:layout>
                <c:manualLayout>
                  <c:x val="0.14775548628794047"/>
                  <c:y val="-9.678910979270255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23267356-5E4A-467C-94A4-03CDAD9A8AD8}" type="CATEGORYNAME">
                      <a:rPr lang="it-IT" b="1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[NOME CATEGORIA]</a:t>
                    </a:fld>
                    <a:r>
                      <a:rPr lang="it-IT" baseline="0">
                        <a:solidFill>
                          <a:schemeClr val="bg1"/>
                        </a:solidFill>
                      </a:rPr>
                      <a:t>
</a:t>
                    </a:r>
                    <a:fld id="{A68268E5-4E44-4717-BA94-B2ADE67B3260}" type="PERCENTAGE">
                      <a:rPr lang="it-IT" baseline="0" dirty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[PERCENTUALE]</a:t>
                    </a:fld>
                    <a:endParaRPr lang="it-IT" baseline="0">
                      <a:solidFill>
                        <a:schemeClr val="bg1"/>
                      </a:solidFill>
                    </a:endParaRP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70478450163764672"/>
                      <c:h val="0.2460937407188017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02B-490C-930A-868FC81E361F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Foglio1!$A$2:$A$3</c:f>
              <c:strCache>
                <c:ptCount val="2"/>
                <c:pt idx="0">
                  <c:v>A - Conti con versamento mensile</c:v>
                </c:pt>
                <c:pt idx="1">
                  <c:v>B - Conto formazione ApL e integrazione al reddito - TI
con contribuzione soggetta a compensazione</c:v>
                </c:pt>
              </c:strCache>
            </c:strRef>
          </c:cat>
          <c:val>
            <c:numRef>
              <c:f>Foglio1!$B$2:$B$3</c:f>
              <c:numCache>
                <c:formatCode>0.00%</c:formatCode>
                <c:ptCount val="2"/>
                <c:pt idx="0">
                  <c:v>0.27839999999999998</c:v>
                </c:pt>
                <c:pt idx="1">
                  <c:v>0.72160000000000002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2B-490C-930A-868FC81E361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</a:defRPr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Percentuali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3759303753521011E-2"/>
                  <c:y val="-7.372155504107406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85F-445C-B36A-5AE22A09DD03}"/>
                </c:ext>
              </c:extLst>
            </c:dLbl>
            <c:dLbl>
              <c:idx val="1"/>
              <c:layout>
                <c:manualLayout>
                  <c:x val="5.8110541888037028E-2"/>
                  <c:y val="3.1733162799809911E-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85F-445C-B36A-5AE22A09DD03}"/>
                </c:ext>
              </c:extLst>
            </c:dLbl>
            <c:dLbl>
              <c:idx val="2"/>
              <c:layout>
                <c:manualLayout>
                  <c:x val="5.2911263115756731E-2"/>
                  <c:y val="2.425661589648705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85F-445C-B36A-5AE22A09DD03}"/>
                </c:ext>
              </c:extLst>
            </c:dLbl>
            <c:dLbl>
              <c:idx val="3"/>
              <c:layout>
                <c:manualLayout>
                  <c:x val="6.6038980937670508E-2"/>
                  <c:y val="9.70260802094388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85F-445C-B36A-5AE22A09DD03}"/>
                </c:ext>
              </c:extLst>
            </c:dLbl>
            <c:dLbl>
              <c:idx val="4"/>
              <c:layout>
                <c:manualLayout>
                  <c:x val="0.23270385865112841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85F-445C-B36A-5AE22A09DD03}"/>
                </c:ext>
              </c:extLst>
            </c:dLbl>
            <c:dLbl>
              <c:idx val="5"/>
              <c:layout>
                <c:manualLayout>
                  <c:x val="0.10069543918221766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85F-445C-B36A-5AE22A09DD03}"/>
                </c:ext>
              </c:extLst>
            </c:dLbl>
            <c:dLbl>
              <c:idx val="6"/>
              <c:layout>
                <c:manualLayout>
                  <c:x val="0.19024806834627689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85F-445C-B36A-5AE22A09DD03}"/>
                </c:ext>
              </c:extLst>
            </c:dLbl>
            <c:dLbl>
              <c:idx val="7"/>
              <c:layout>
                <c:manualLayout>
                  <c:x val="4.2239452949195122E-2"/>
                  <c:y val="-2.457385168035894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85F-445C-B36A-5AE22A09DD03}"/>
                </c:ext>
              </c:extLst>
            </c:dLbl>
            <c:dLbl>
              <c:idx val="8"/>
              <c:layout>
                <c:manualLayout>
                  <c:x val="9.3669690803878478E-2"/>
                  <c:y val="7.435621829707078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69-4DFF-BFEF-96E4EEF0B5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Foglio1!$A$2:$A$10</c:f>
              <c:strCache>
                <c:ptCount val="9"/>
                <c:pt idx="0">
                  <c:v>A9 Iniziative per l’inserimento o reinserimento di lavoratori svantaggiati</c:v>
                </c:pt>
                <c:pt idx="1">
                  <c:v>A8 Iniziative comuni di verifica sull’utilizzo della somministrazione e di emersione del lavoro sommerso</c:v>
                </c:pt>
                <c:pt idx="2">
                  <c:v>A7 Spese ricerche Osservatorio Centro Studi</c:v>
                </c:pt>
                <c:pt idx="3">
                  <c:v>A6 Formazione formatori e quadri sindacali ApL</c:v>
                </c:pt>
                <c:pt idx="4">
                  <c:v>A5 Diritto mirato alla formazione</c:v>
                </c:pt>
                <c:pt idx="5">
                  <c:v>A4 Prestazioni welfare Ebi.Temp</c:v>
                </c:pt>
                <c:pt idx="6">
                  <c:v>A3 Fondo di Solidarietà Bilaterale</c:v>
                </c:pt>
                <c:pt idx="7">
                  <c:v>A2 Spese propedeutiche</c:v>
                </c:pt>
                <c:pt idx="8">
                  <c:v>A1 Spese di funzionamento e gestione Forma.Temp</c:v>
                </c:pt>
              </c:strCache>
            </c:strRef>
          </c:cat>
          <c:val>
            <c:numRef>
              <c:f>Foglio1!$B$2:$B$10</c:f>
              <c:numCache>
                <c:formatCode>0.00%</c:formatCode>
                <c:ptCount val="9"/>
                <c:pt idx="0">
                  <c:v>1.9E-3</c:v>
                </c:pt>
                <c:pt idx="1">
                  <c:v>1.9E-3</c:v>
                </c:pt>
                <c:pt idx="2">
                  <c:v>4.8999999999999998E-3</c:v>
                </c:pt>
                <c:pt idx="3">
                  <c:v>8.6999999999999994E-3</c:v>
                </c:pt>
                <c:pt idx="4">
                  <c:v>0.10979999999999999</c:v>
                </c:pt>
                <c:pt idx="5">
                  <c:v>2.8400000000000002E-2</c:v>
                </c:pt>
                <c:pt idx="6">
                  <c:v>7.2800000000000004E-2</c:v>
                </c:pt>
                <c:pt idx="7" formatCode="0%">
                  <c:v>0.01</c:v>
                </c:pt>
                <c:pt idx="8" formatCode="0%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F-445C-B36A-5AE22A09DD0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19950832"/>
        <c:axId val="1819947088"/>
      </c:barChart>
      <c:catAx>
        <c:axId val="1819950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19947088"/>
        <c:crosses val="autoZero"/>
        <c:auto val="1"/>
        <c:lblAlgn val="r"/>
        <c:lblOffset val="100"/>
        <c:noMultiLvlLbl val="0"/>
      </c:catAx>
      <c:valAx>
        <c:axId val="181994708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crossAx val="1819950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85000"/>
              <a:lumOff val="15000"/>
            </a:schemeClr>
          </a:solidFill>
        </a:defRPr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FA1541-F3DA-4893-9564-1ACADAA981E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0786FDE0-40BB-4AEE-830E-361B4BA44E0B}">
      <dgm:prSet phldrT="[Testo]"/>
      <dgm:spPr/>
      <dgm:t>
        <a:bodyPr/>
        <a:lstStyle/>
        <a:p>
          <a:r>
            <a:rPr lang="it-IT"/>
            <a:t>Assemblea dei Soci</a:t>
          </a:r>
        </a:p>
      </dgm:t>
    </dgm:pt>
    <dgm:pt modelId="{0348B923-0789-420F-BE0A-D97285DD2D7B}" type="parTrans" cxnId="{D762E324-6247-44A2-A54E-57C19E6F6A23}">
      <dgm:prSet/>
      <dgm:spPr/>
      <dgm:t>
        <a:bodyPr/>
        <a:lstStyle/>
        <a:p>
          <a:endParaRPr lang="it-IT"/>
        </a:p>
      </dgm:t>
    </dgm:pt>
    <dgm:pt modelId="{81212643-BDBE-4D92-9E91-1339778492CA}" type="sibTrans" cxnId="{D762E324-6247-44A2-A54E-57C19E6F6A23}">
      <dgm:prSet/>
      <dgm:spPr/>
      <dgm:t>
        <a:bodyPr/>
        <a:lstStyle/>
        <a:p>
          <a:endParaRPr lang="it-IT"/>
        </a:p>
      </dgm:t>
    </dgm:pt>
    <dgm:pt modelId="{63DFA755-6D4F-4505-9F6A-E3548EBFD0B7}">
      <dgm:prSet phldrT="[Testo]"/>
      <dgm:spPr/>
      <dgm:t>
        <a:bodyPr/>
        <a:lstStyle/>
        <a:p>
          <a:r>
            <a:rPr lang="it-IT"/>
            <a:t>Presidente</a:t>
          </a:r>
        </a:p>
      </dgm:t>
    </dgm:pt>
    <dgm:pt modelId="{7717DE80-BBD4-4F4D-A52C-CF48597F7440}" type="parTrans" cxnId="{F92222C9-A544-4E70-BD1D-56732FC57673}">
      <dgm:prSet/>
      <dgm:spPr/>
      <dgm:t>
        <a:bodyPr/>
        <a:lstStyle/>
        <a:p>
          <a:endParaRPr lang="it-IT"/>
        </a:p>
      </dgm:t>
    </dgm:pt>
    <dgm:pt modelId="{79469361-2324-49D0-A7D2-2C89FA968ED0}" type="sibTrans" cxnId="{F92222C9-A544-4E70-BD1D-56732FC57673}">
      <dgm:prSet/>
      <dgm:spPr/>
      <dgm:t>
        <a:bodyPr/>
        <a:lstStyle/>
        <a:p>
          <a:endParaRPr lang="it-IT"/>
        </a:p>
      </dgm:t>
    </dgm:pt>
    <dgm:pt modelId="{B121A4CB-1273-4DCE-B51C-9FA4C140D451}">
      <dgm:prSet phldrT="[Testo]"/>
      <dgm:spPr/>
      <dgm:t>
        <a:bodyPr/>
        <a:lstStyle/>
        <a:p>
          <a:r>
            <a:rPr lang="it-IT"/>
            <a:t>Vicepresidente</a:t>
          </a:r>
        </a:p>
      </dgm:t>
    </dgm:pt>
    <dgm:pt modelId="{F8AA34E4-7996-431D-ADC8-AAE767D3492E}" type="parTrans" cxnId="{CC8FC54B-6686-4FFC-9A8C-2E889B50656C}">
      <dgm:prSet/>
      <dgm:spPr/>
      <dgm:t>
        <a:bodyPr/>
        <a:lstStyle/>
        <a:p>
          <a:endParaRPr lang="it-IT"/>
        </a:p>
      </dgm:t>
    </dgm:pt>
    <dgm:pt modelId="{93ADC797-F0BE-430F-AF7E-0EDE892EFE59}" type="sibTrans" cxnId="{CC8FC54B-6686-4FFC-9A8C-2E889B50656C}">
      <dgm:prSet/>
      <dgm:spPr/>
      <dgm:t>
        <a:bodyPr/>
        <a:lstStyle/>
        <a:p>
          <a:endParaRPr lang="it-IT"/>
        </a:p>
      </dgm:t>
    </dgm:pt>
    <dgm:pt modelId="{7E5D871B-D9D8-4096-932C-F3417C5EED96}">
      <dgm:prSet phldrT="[Testo]"/>
      <dgm:spPr/>
      <dgm:t>
        <a:bodyPr/>
        <a:lstStyle/>
        <a:p>
          <a:r>
            <a:rPr lang="it-IT"/>
            <a:t>Consiglio di Amministrazione</a:t>
          </a:r>
        </a:p>
      </dgm:t>
    </dgm:pt>
    <dgm:pt modelId="{4D53BFC4-78D4-4C00-A996-B2AD3551D65C}" type="parTrans" cxnId="{2972AE2D-335B-4DB6-B333-1C16E02F7954}">
      <dgm:prSet/>
      <dgm:spPr/>
      <dgm:t>
        <a:bodyPr/>
        <a:lstStyle/>
        <a:p>
          <a:endParaRPr lang="it-IT"/>
        </a:p>
      </dgm:t>
    </dgm:pt>
    <dgm:pt modelId="{1173E895-E128-4E90-AE56-6D870CA7EBDB}" type="sibTrans" cxnId="{2972AE2D-335B-4DB6-B333-1C16E02F7954}">
      <dgm:prSet/>
      <dgm:spPr/>
      <dgm:t>
        <a:bodyPr/>
        <a:lstStyle/>
        <a:p>
          <a:endParaRPr lang="it-IT"/>
        </a:p>
      </dgm:t>
    </dgm:pt>
    <dgm:pt modelId="{4357298A-A560-4A52-ABC8-A0F836588409}">
      <dgm:prSet phldrT="[Testo]"/>
      <dgm:spPr/>
      <dgm:t>
        <a:bodyPr/>
        <a:lstStyle/>
        <a:p>
          <a:r>
            <a:rPr lang="it-IT"/>
            <a:t>Collegio Sindacale</a:t>
          </a:r>
        </a:p>
      </dgm:t>
    </dgm:pt>
    <dgm:pt modelId="{C2E05B33-C122-4244-8DEA-0A07079EA4EA}" type="parTrans" cxnId="{5F278200-DDEC-4E3A-9B9F-8FB6AB077C0F}">
      <dgm:prSet/>
      <dgm:spPr/>
      <dgm:t>
        <a:bodyPr/>
        <a:lstStyle/>
        <a:p>
          <a:endParaRPr lang="it-IT"/>
        </a:p>
      </dgm:t>
    </dgm:pt>
    <dgm:pt modelId="{A7DBABF4-FC5B-4264-B32A-F703CD3999C1}" type="sibTrans" cxnId="{5F278200-DDEC-4E3A-9B9F-8FB6AB077C0F}">
      <dgm:prSet/>
      <dgm:spPr/>
      <dgm:t>
        <a:bodyPr/>
        <a:lstStyle/>
        <a:p>
          <a:endParaRPr lang="it-IT"/>
        </a:p>
      </dgm:t>
    </dgm:pt>
    <dgm:pt modelId="{06DBE2C4-8C4B-4017-BEED-49594F408BDA}" type="pres">
      <dgm:prSet presAssocID="{34FA1541-F3DA-4893-9564-1ACADAA981E9}" presName="Name0" presStyleCnt="0">
        <dgm:presLayoutVars>
          <dgm:chMax val="7"/>
          <dgm:chPref val="7"/>
          <dgm:dir/>
        </dgm:presLayoutVars>
      </dgm:prSet>
      <dgm:spPr/>
    </dgm:pt>
    <dgm:pt modelId="{C71FC97B-AC6E-43A7-88C1-4324089301A2}" type="pres">
      <dgm:prSet presAssocID="{34FA1541-F3DA-4893-9564-1ACADAA981E9}" presName="Name1" presStyleCnt="0"/>
      <dgm:spPr/>
    </dgm:pt>
    <dgm:pt modelId="{78AFEA50-21BA-4B1C-B872-DF1C5E3C7695}" type="pres">
      <dgm:prSet presAssocID="{34FA1541-F3DA-4893-9564-1ACADAA981E9}" presName="cycle" presStyleCnt="0"/>
      <dgm:spPr/>
    </dgm:pt>
    <dgm:pt modelId="{A5DBAFE8-4A27-465F-95B7-4CB7A2589867}" type="pres">
      <dgm:prSet presAssocID="{34FA1541-F3DA-4893-9564-1ACADAA981E9}" presName="srcNode" presStyleLbl="node1" presStyleIdx="0" presStyleCnt="5"/>
      <dgm:spPr/>
    </dgm:pt>
    <dgm:pt modelId="{3CF8A890-4E95-4709-AA45-F3AAB4CB09B7}" type="pres">
      <dgm:prSet presAssocID="{34FA1541-F3DA-4893-9564-1ACADAA981E9}" presName="conn" presStyleLbl="parChTrans1D2" presStyleIdx="0" presStyleCnt="1"/>
      <dgm:spPr/>
    </dgm:pt>
    <dgm:pt modelId="{A5EB4976-0934-44AF-ACA9-0A91256AB00F}" type="pres">
      <dgm:prSet presAssocID="{34FA1541-F3DA-4893-9564-1ACADAA981E9}" presName="extraNode" presStyleLbl="node1" presStyleIdx="0" presStyleCnt="5"/>
      <dgm:spPr/>
    </dgm:pt>
    <dgm:pt modelId="{56CF3982-8462-4156-B0DA-0C72C828328A}" type="pres">
      <dgm:prSet presAssocID="{34FA1541-F3DA-4893-9564-1ACADAA981E9}" presName="dstNode" presStyleLbl="node1" presStyleIdx="0" presStyleCnt="5"/>
      <dgm:spPr/>
    </dgm:pt>
    <dgm:pt modelId="{0BCAF7F5-D3A0-4877-84E8-072B5226673C}" type="pres">
      <dgm:prSet presAssocID="{0786FDE0-40BB-4AEE-830E-361B4BA44E0B}" presName="text_1" presStyleLbl="node1" presStyleIdx="0" presStyleCnt="5">
        <dgm:presLayoutVars>
          <dgm:bulletEnabled val="1"/>
        </dgm:presLayoutVars>
      </dgm:prSet>
      <dgm:spPr/>
    </dgm:pt>
    <dgm:pt modelId="{C000E948-9834-4F1A-8BBF-18ABD51D0D6D}" type="pres">
      <dgm:prSet presAssocID="{0786FDE0-40BB-4AEE-830E-361B4BA44E0B}" presName="accent_1" presStyleCnt="0"/>
      <dgm:spPr/>
    </dgm:pt>
    <dgm:pt modelId="{7614E27E-0EE1-4BC5-97F2-E99C2D99B907}" type="pres">
      <dgm:prSet presAssocID="{0786FDE0-40BB-4AEE-830E-361B4BA44E0B}" presName="accentRepeatNode" presStyleLbl="solidFgAcc1" presStyleIdx="0" presStyleCnt="5"/>
      <dgm:spPr/>
    </dgm:pt>
    <dgm:pt modelId="{C91886EE-A6E0-45CF-BF5E-96C483C21905}" type="pres">
      <dgm:prSet presAssocID="{63DFA755-6D4F-4505-9F6A-E3548EBFD0B7}" presName="text_2" presStyleLbl="node1" presStyleIdx="1" presStyleCnt="5">
        <dgm:presLayoutVars>
          <dgm:bulletEnabled val="1"/>
        </dgm:presLayoutVars>
      </dgm:prSet>
      <dgm:spPr/>
    </dgm:pt>
    <dgm:pt modelId="{C6ECEA71-AD5D-4BED-B035-9034A46394A7}" type="pres">
      <dgm:prSet presAssocID="{63DFA755-6D4F-4505-9F6A-E3548EBFD0B7}" presName="accent_2" presStyleCnt="0"/>
      <dgm:spPr/>
    </dgm:pt>
    <dgm:pt modelId="{7685476A-EE5B-4197-BF95-804A0D5CF317}" type="pres">
      <dgm:prSet presAssocID="{63DFA755-6D4F-4505-9F6A-E3548EBFD0B7}" presName="accentRepeatNode" presStyleLbl="solidFgAcc1" presStyleIdx="1" presStyleCnt="5"/>
      <dgm:spPr/>
    </dgm:pt>
    <dgm:pt modelId="{430E67F0-3CA3-4C44-8847-0823EC5F05D4}" type="pres">
      <dgm:prSet presAssocID="{B121A4CB-1273-4DCE-B51C-9FA4C140D451}" presName="text_3" presStyleLbl="node1" presStyleIdx="2" presStyleCnt="5">
        <dgm:presLayoutVars>
          <dgm:bulletEnabled val="1"/>
        </dgm:presLayoutVars>
      </dgm:prSet>
      <dgm:spPr/>
    </dgm:pt>
    <dgm:pt modelId="{A2076DAC-9A54-4DBA-AB64-DB11CC865824}" type="pres">
      <dgm:prSet presAssocID="{B121A4CB-1273-4DCE-B51C-9FA4C140D451}" presName="accent_3" presStyleCnt="0"/>
      <dgm:spPr/>
    </dgm:pt>
    <dgm:pt modelId="{0CD167A3-FE0D-448E-91D6-C2ACAB97FD8B}" type="pres">
      <dgm:prSet presAssocID="{B121A4CB-1273-4DCE-B51C-9FA4C140D451}" presName="accentRepeatNode" presStyleLbl="solidFgAcc1" presStyleIdx="2" presStyleCnt="5"/>
      <dgm:spPr/>
    </dgm:pt>
    <dgm:pt modelId="{130FE127-B6C5-43AD-B6CE-06E322B74401}" type="pres">
      <dgm:prSet presAssocID="{7E5D871B-D9D8-4096-932C-F3417C5EED96}" presName="text_4" presStyleLbl="node1" presStyleIdx="3" presStyleCnt="5">
        <dgm:presLayoutVars>
          <dgm:bulletEnabled val="1"/>
        </dgm:presLayoutVars>
      </dgm:prSet>
      <dgm:spPr/>
    </dgm:pt>
    <dgm:pt modelId="{2F961A34-9DB6-4A5A-AA32-C5D7A316AE50}" type="pres">
      <dgm:prSet presAssocID="{7E5D871B-D9D8-4096-932C-F3417C5EED96}" presName="accent_4" presStyleCnt="0"/>
      <dgm:spPr/>
    </dgm:pt>
    <dgm:pt modelId="{6FAD8EAF-3F61-4296-AD3B-91E894B03227}" type="pres">
      <dgm:prSet presAssocID="{7E5D871B-D9D8-4096-932C-F3417C5EED96}" presName="accentRepeatNode" presStyleLbl="solidFgAcc1" presStyleIdx="3" presStyleCnt="5"/>
      <dgm:spPr/>
    </dgm:pt>
    <dgm:pt modelId="{FB72A77C-ECA6-49D4-823F-BD8A019F7D2F}" type="pres">
      <dgm:prSet presAssocID="{4357298A-A560-4A52-ABC8-A0F836588409}" presName="text_5" presStyleLbl="node1" presStyleIdx="4" presStyleCnt="5">
        <dgm:presLayoutVars>
          <dgm:bulletEnabled val="1"/>
        </dgm:presLayoutVars>
      </dgm:prSet>
      <dgm:spPr/>
    </dgm:pt>
    <dgm:pt modelId="{7B3E094D-F0EE-45F6-AB97-63C72E7A5E08}" type="pres">
      <dgm:prSet presAssocID="{4357298A-A560-4A52-ABC8-A0F836588409}" presName="accent_5" presStyleCnt="0"/>
      <dgm:spPr/>
    </dgm:pt>
    <dgm:pt modelId="{29BEE220-ABCD-4663-A1DB-6B65523B3FB9}" type="pres">
      <dgm:prSet presAssocID="{4357298A-A560-4A52-ABC8-A0F836588409}" presName="accentRepeatNode" presStyleLbl="solidFgAcc1" presStyleIdx="4" presStyleCnt="5"/>
      <dgm:spPr/>
    </dgm:pt>
  </dgm:ptLst>
  <dgm:cxnLst>
    <dgm:cxn modelId="{5F278200-DDEC-4E3A-9B9F-8FB6AB077C0F}" srcId="{34FA1541-F3DA-4893-9564-1ACADAA981E9}" destId="{4357298A-A560-4A52-ABC8-A0F836588409}" srcOrd="4" destOrd="0" parTransId="{C2E05B33-C122-4244-8DEA-0A07079EA4EA}" sibTransId="{A7DBABF4-FC5B-4264-B32A-F703CD3999C1}"/>
    <dgm:cxn modelId="{DB009801-8629-4101-92F6-B0710D16EB18}" type="presOf" srcId="{7E5D871B-D9D8-4096-932C-F3417C5EED96}" destId="{130FE127-B6C5-43AD-B6CE-06E322B74401}" srcOrd="0" destOrd="0" presId="urn:microsoft.com/office/officeart/2008/layout/VerticalCurvedList"/>
    <dgm:cxn modelId="{08DB2705-027B-4F14-9303-C056EE5C7040}" type="presOf" srcId="{34FA1541-F3DA-4893-9564-1ACADAA981E9}" destId="{06DBE2C4-8C4B-4017-BEED-49594F408BDA}" srcOrd="0" destOrd="0" presId="urn:microsoft.com/office/officeart/2008/layout/VerticalCurvedList"/>
    <dgm:cxn modelId="{C6BD101D-66BC-4382-8B23-36F9F181E5EC}" type="presOf" srcId="{63DFA755-6D4F-4505-9F6A-E3548EBFD0B7}" destId="{C91886EE-A6E0-45CF-BF5E-96C483C21905}" srcOrd="0" destOrd="0" presId="urn:microsoft.com/office/officeart/2008/layout/VerticalCurvedList"/>
    <dgm:cxn modelId="{CE808624-6D01-4AD8-8B30-1378D9699108}" type="presOf" srcId="{0786FDE0-40BB-4AEE-830E-361B4BA44E0B}" destId="{0BCAF7F5-D3A0-4877-84E8-072B5226673C}" srcOrd="0" destOrd="0" presId="urn:microsoft.com/office/officeart/2008/layout/VerticalCurvedList"/>
    <dgm:cxn modelId="{D762E324-6247-44A2-A54E-57C19E6F6A23}" srcId="{34FA1541-F3DA-4893-9564-1ACADAA981E9}" destId="{0786FDE0-40BB-4AEE-830E-361B4BA44E0B}" srcOrd="0" destOrd="0" parTransId="{0348B923-0789-420F-BE0A-D97285DD2D7B}" sibTransId="{81212643-BDBE-4D92-9E91-1339778492CA}"/>
    <dgm:cxn modelId="{2972AE2D-335B-4DB6-B333-1C16E02F7954}" srcId="{34FA1541-F3DA-4893-9564-1ACADAA981E9}" destId="{7E5D871B-D9D8-4096-932C-F3417C5EED96}" srcOrd="3" destOrd="0" parTransId="{4D53BFC4-78D4-4C00-A996-B2AD3551D65C}" sibTransId="{1173E895-E128-4E90-AE56-6D870CA7EBDB}"/>
    <dgm:cxn modelId="{CC8FC54B-6686-4FFC-9A8C-2E889B50656C}" srcId="{34FA1541-F3DA-4893-9564-1ACADAA981E9}" destId="{B121A4CB-1273-4DCE-B51C-9FA4C140D451}" srcOrd="2" destOrd="0" parTransId="{F8AA34E4-7996-431D-ADC8-AAE767D3492E}" sibTransId="{93ADC797-F0BE-430F-AF7E-0EDE892EFE59}"/>
    <dgm:cxn modelId="{EC6E72BB-CBE8-411B-89F1-D1AA0DE6E35E}" type="presOf" srcId="{4357298A-A560-4A52-ABC8-A0F836588409}" destId="{FB72A77C-ECA6-49D4-823F-BD8A019F7D2F}" srcOrd="0" destOrd="0" presId="urn:microsoft.com/office/officeart/2008/layout/VerticalCurvedList"/>
    <dgm:cxn modelId="{ABA3E2C4-A573-416A-9D35-BCF743CB58CF}" type="presOf" srcId="{B121A4CB-1273-4DCE-B51C-9FA4C140D451}" destId="{430E67F0-3CA3-4C44-8847-0823EC5F05D4}" srcOrd="0" destOrd="0" presId="urn:microsoft.com/office/officeart/2008/layout/VerticalCurvedList"/>
    <dgm:cxn modelId="{F92222C9-A544-4E70-BD1D-56732FC57673}" srcId="{34FA1541-F3DA-4893-9564-1ACADAA981E9}" destId="{63DFA755-6D4F-4505-9F6A-E3548EBFD0B7}" srcOrd="1" destOrd="0" parTransId="{7717DE80-BBD4-4F4D-A52C-CF48597F7440}" sibTransId="{79469361-2324-49D0-A7D2-2C89FA968ED0}"/>
    <dgm:cxn modelId="{20D9C0FF-F41D-4BE4-9B54-154382ED6703}" type="presOf" srcId="{81212643-BDBE-4D92-9E91-1339778492CA}" destId="{3CF8A890-4E95-4709-AA45-F3AAB4CB09B7}" srcOrd="0" destOrd="0" presId="urn:microsoft.com/office/officeart/2008/layout/VerticalCurvedList"/>
    <dgm:cxn modelId="{2130DF26-A3FA-4067-8177-6B7216A6F2C3}" type="presParOf" srcId="{06DBE2C4-8C4B-4017-BEED-49594F408BDA}" destId="{C71FC97B-AC6E-43A7-88C1-4324089301A2}" srcOrd="0" destOrd="0" presId="urn:microsoft.com/office/officeart/2008/layout/VerticalCurvedList"/>
    <dgm:cxn modelId="{376D5FD3-11EA-4D46-AF47-0C823BB36337}" type="presParOf" srcId="{C71FC97B-AC6E-43A7-88C1-4324089301A2}" destId="{78AFEA50-21BA-4B1C-B872-DF1C5E3C7695}" srcOrd="0" destOrd="0" presId="urn:microsoft.com/office/officeart/2008/layout/VerticalCurvedList"/>
    <dgm:cxn modelId="{32633340-89EB-4DD3-A22C-0CA064A7C1EC}" type="presParOf" srcId="{78AFEA50-21BA-4B1C-B872-DF1C5E3C7695}" destId="{A5DBAFE8-4A27-465F-95B7-4CB7A2589867}" srcOrd="0" destOrd="0" presId="urn:microsoft.com/office/officeart/2008/layout/VerticalCurvedList"/>
    <dgm:cxn modelId="{3B1681E6-D388-49C9-A7D2-327209CEFCC0}" type="presParOf" srcId="{78AFEA50-21BA-4B1C-B872-DF1C5E3C7695}" destId="{3CF8A890-4E95-4709-AA45-F3AAB4CB09B7}" srcOrd="1" destOrd="0" presId="urn:microsoft.com/office/officeart/2008/layout/VerticalCurvedList"/>
    <dgm:cxn modelId="{3896F001-CDB8-458F-9D6C-10C9EAE15E95}" type="presParOf" srcId="{78AFEA50-21BA-4B1C-B872-DF1C5E3C7695}" destId="{A5EB4976-0934-44AF-ACA9-0A91256AB00F}" srcOrd="2" destOrd="0" presId="urn:microsoft.com/office/officeart/2008/layout/VerticalCurvedList"/>
    <dgm:cxn modelId="{58CF20A9-1995-49EE-BCA1-9012930559A9}" type="presParOf" srcId="{78AFEA50-21BA-4B1C-B872-DF1C5E3C7695}" destId="{56CF3982-8462-4156-B0DA-0C72C828328A}" srcOrd="3" destOrd="0" presId="urn:microsoft.com/office/officeart/2008/layout/VerticalCurvedList"/>
    <dgm:cxn modelId="{7ABB16D2-A0D2-4F43-873B-B245C9325A69}" type="presParOf" srcId="{C71FC97B-AC6E-43A7-88C1-4324089301A2}" destId="{0BCAF7F5-D3A0-4877-84E8-072B5226673C}" srcOrd="1" destOrd="0" presId="urn:microsoft.com/office/officeart/2008/layout/VerticalCurvedList"/>
    <dgm:cxn modelId="{25A62B6F-882D-4AB4-93E1-A1EE98A434F8}" type="presParOf" srcId="{C71FC97B-AC6E-43A7-88C1-4324089301A2}" destId="{C000E948-9834-4F1A-8BBF-18ABD51D0D6D}" srcOrd="2" destOrd="0" presId="urn:microsoft.com/office/officeart/2008/layout/VerticalCurvedList"/>
    <dgm:cxn modelId="{0AACA071-724A-4443-8EE1-A7B07CA54844}" type="presParOf" srcId="{C000E948-9834-4F1A-8BBF-18ABD51D0D6D}" destId="{7614E27E-0EE1-4BC5-97F2-E99C2D99B907}" srcOrd="0" destOrd="0" presId="urn:microsoft.com/office/officeart/2008/layout/VerticalCurvedList"/>
    <dgm:cxn modelId="{60EF7FE2-A6AF-47B7-9F25-0A706C2B9410}" type="presParOf" srcId="{C71FC97B-AC6E-43A7-88C1-4324089301A2}" destId="{C91886EE-A6E0-45CF-BF5E-96C483C21905}" srcOrd="3" destOrd="0" presId="urn:microsoft.com/office/officeart/2008/layout/VerticalCurvedList"/>
    <dgm:cxn modelId="{BAD4FB23-3F32-4330-86A5-2DB5FAAFE1B4}" type="presParOf" srcId="{C71FC97B-AC6E-43A7-88C1-4324089301A2}" destId="{C6ECEA71-AD5D-4BED-B035-9034A46394A7}" srcOrd="4" destOrd="0" presId="urn:microsoft.com/office/officeart/2008/layout/VerticalCurvedList"/>
    <dgm:cxn modelId="{4635D9F5-7B01-4F8C-9620-9B895BDA300B}" type="presParOf" srcId="{C6ECEA71-AD5D-4BED-B035-9034A46394A7}" destId="{7685476A-EE5B-4197-BF95-804A0D5CF317}" srcOrd="0" destOrd="0" presId="urn:microsoft.com/office/officeart/2008/layout/VerticalCurvedList"/>
    <dgm:cxn modelId="{8D3F0293-A942-49C4-B066-0E2C8097FA25}" type="presParOf" srcId="{C71FC97B-AC6E-43A7-88C1-4324089301A2}" destId="{430E67F0-3CA3-4C44-8847-0823EC5F05D4}" srcOrd="5" destOrd="0" presId="urn:microsoft.com/office/officeart/2008/layout/VerticalCurvedList"/>
    <dgm:cxn modelId="{82BCFA70-9349-4070-977C-1484120F4A44}" type="presParOf" srcId="{C71FC97B-AC6E-43A7-88C1-4324089301A2}" destId="{A2076DAC-9A54-4DBA-AB64-DB11CC865824}" srcOrd="6" destOrd="0" presId="urn:microsoft.com/office/officeart/2008/layout/VerticalCurvedList"/>
    <dgm:cxn modelId="{0C15C4BE-3A48-4385-A2FE-334CD3865509}" type="presParOf" srcId="{A2076DAC-9A54-4DBA-AB64-DB11CC865824}" destId="{0CD167A3-FE0D-448E-91D6-C2ACAB97FD8B}" srcOrd="0" destOrd="0" presId="urn:microsoft.com/office/officeart/2008/layout/VerticalCurvedList"/>
    <dgm:cxn modelId="{004BEAC9-8FF6-4B2C-A25D-7652DF97A32F}" type="presParOf" srcId="{C71FC97B-AC6E-43A7-88C1-4324089301A2}" destId="{130FE127-B6C5-43AD-B6CE-06E322B74401}" srcOrd="7" destOrd="0" presId="urn:microsoft.com/office/officeart/2008/layout/VerticalCurvedList"/>
    <dgm:cxn modelId="{1AE032CA-F463-4265-8541-23EF4F5D68B2}" type="presParOf" srcId="{C71FC97B-AC6E-43A7-88C1-4324089301A2}" destId="{2F961A34-9DB6-4A5A-AA32-C5D7A316AE50}" srcOrd="8" destOrd="0" presId="urn:microsoft.com/office/officeart/2008/layout/VerticalCurvedList"/>
    <dgm:cxn modelId="{90ED6142-8A73-4FAA-8817-24550EC4DDAB}" type="presParOf" srcId="{2F961A34-9DB6-4A5A-AA32-C5D7A316AE50}" destId="{6FAD8EAF-3F61-4296-AD3B-91E894B03227}" srcOrd="0" destOrd="0" presId="urn:microsoft.com/office/officeart/2008/layout/VerticalCurvedList"/>
    <dgm:cxn modelId="{C58E4A70-09C6-4363-BB46-2BB258EBF45E}" type="presParOf" srcId="{C71FC97B-AC6E-43A7-88C1-4324089301A2}" destId="{FB72A77C-ECA6-49D4-823F-BD8A019F7D2F}" srcOrd="9" destOrd="0" presId="urn:microsoft.com/office/officeart/2008/layout/VerticalCurvedList"/>
    <dgm:cxn modelId="{CEDA5BDA-B4DD-4C82-8753-FB09BE148BBD}" type="presParOf" srcId="{C71FC97B-AC6E-43A7-88C1-4324089301A2}" destId="{7B3E094D-F0EE-45F6-AB97-63C72E7A5E08}" srcOrd="10" destOrd="0" presId="urn:microsoft.com/office/officeart/2008/layout/VerticalCurvedList"/>
    <dgm:cxn modelId="{C22EF38B-256E-48D5-93FD-DE719ABBAC24}" type="presParOf" srcId="{7B3E094D-F0EE-45F6-AB97-63C72E7A5E08}" destId="{29BEE220-ABCD-4663-A1DB-6B65523B3FB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8A890-4E95-4709-AA45-F3AAB4CB09B7}">
      <dsp:nvSpPr>
        <dsp:cNvPr id="0" name=""/>
        <dsp:cNvSpPr/>
      </dsp:nvSpPr>
      <dsp:spPr>
        <a:xfrm>
          <a:off x="-5824557" y="-891434"/>
          <a:ext cx="6934230" cy="6934230"/>
        </a:xfrm>
        <a:prstGeom prst="blockArc">
          <a:avLst>
            <a:gd name="adj1" fmla="val 18900000"/>
            <a:gd name="adj2" fmla="val 2700000"/>
            <a:gd name="adj3" fmla="val 311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CAF7F5-D3A0-4877-84E8-072B5226673C}">
      <dsp:nvSpPr>
        <dsp:cNvPr id="0" name=""/>
        <dsp:cNvSpPr/>
      </dsp:nvSpPr>
      <dsp:spPr>
        <a:xfrm>
          <a:off x="485017" y="321857"/>
          <a:ext cx="9515536" cy="64412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1275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Assemblea dei Soci</a:t>
          </a:r>
        </a:p>
      </dsp:txBody>
      <dsp:txXfrm>
        <a:off x="485017" y="321857"/>
        <a:ext cx="9515536" cy="644126"/>
      </dsp:txXfrm>
    </dsp:sp>
    <dsp:sp modelId="{7614E27E-0EE1-4BC5-97F2-E99C2D99B907}">
      <dsp:nvSpPr>
        <dsp:cNvPr id="0" name=""/>
        <dsp:cNvSpPr/>
      </dsp:nvSpPr>
      <dsp:spPr>
        <a:xfrm>
          <a:off x="82438" y="241341"/>
          <a:ext cx="805157" cy="8051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1886EE-A6E0-45CF-BF5E-96C483C21905}">
      <dsp:nvSpPr>
        <dsp:cNvPr id="0" name=""/>
        <dsp:cNvSpPr/>
      </dsp:nvSpPr>
      <dsp:spPr>
        <a:xfrm>
          <a:off x="946579" y="1287737"/>
          <a:ext cx="9053974" cy="644126"/>
        </a:xfrm>
        <a:prstGeom prst="rect">
          <a:avLst/>
        </a:prstGeom>
        <a:solidFill>
          <a:schemeClr val="accent2">
            <a:hueOff val="810023"/>
            <a:satOff val="113"/>
            <a:lumOff val="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1275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Presidente</a:t>
          </a:r>
        </a:p>
      </dsp:txBody>
      <dsp:txXfrm>
        <a:off x="946579" y="1287737"/>
        <a:ext cx="9053974" cy="644126"/>
      </dsp:txXfrm>
    </dsp:sp>
    <dsp:sp modelId="{7685476A-EE5B-4197-BF95-804A0D5CF317}">
      <dsp:nvSpPr>
        <dsp:cNvPr id="0" name=""/>
        <dsp:cNvSpPr/>
      </dsp:nvSpPr>
      <dsp:spPr>
        <a:xfrm>
          <a:off x="544000" y="1207221"/>
          <a:ext cx="805157" cy="8051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810023"/>
              <a:satOff val="113"/>
              <a:lumOff val="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0E67F0-3CA3-4C44-8847-0823EC5F05D4}">
      <dsp:nvSpPr>
        <dsp:cNvPr id="0" name=""/>
        <dsp:cNvSpPr/>
      </dsp:nvSpPr>
      <dsp:spPr>
        <a:xfrm>
          <a:off x="1088241" y="2253617"/>
          <a:ext cx="8912312" cy="644126"/>
        </a:xfrm>
        <a:prstGeom prst="rect">
          <a:avLst/>
        </a:prstGeom>
        <a:solidFill>
          <a:schemeClr val="accent2">
            <a:hueOff val="1620045"/>
            <a:satOff val="225"/>
            <a:lumOff val="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1275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Vicepresidente</a:t>
          </a:r>
        </a:p>
      </dsp:txBody>
      <dsp:txXfrm>
        <a:off x="1088241" y="2253617"/>
        <a:ext cx="8912312" cy="644126"/>
      </dsp:txXfrm>
    </dsp:sp>
    <dsp:sp modelId="{0CD167A3-FE0D-448E-91D6-C2ACAB97FD8B}">
      <dsp:nvSpPr>
        <dsp:cNvPr id="0" name=""/>
        <dsp:cNvSpPr/>
      </dsp:nvSpPr>
      <dsp:spPr>
        <a:xfrm>
          <a:off x="685662" y="2173102"/>
          <a:ext cx="805157" cy="8051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620045"/>
              <a:satOff val="225"/>
              <a:lumOff val="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0FE127-B6C5-43AD-B6CE-06E322B74401}">
      <dsp:nvSpPr>
        <dsp:cNvPr id="0" name=""/>
        <dsp:cNvSpPr/>
      </dsp:nvSpPr>
      <dsp:spPr>
        <a:xfrm>
          <a:off x="946579" y="3219498"/>
          <a:ext cx="9053974" cy="644126"/>
        </a:xfrm>
        <a:prstGeom prst="rect">
          <a:avLst/>
        </a:prstGeom>
        <a:solidFill>
          <a:schemeClr val="accent2">
            <a:hueOff val="2430068"/>
            <a:satOff val="338"/>
            <a:lumOff val="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1275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Consiglio di Amministrazione</a:t>
          </a:r>
        </a:p>
      </dsp:txBody>
      <dsp:txXfrm>
        <a:off x="946579" y="3219498"/>
        <a:ext cx="9053974" cy="644126"/>
      </dsp:txXfrm>
    </dsp:sp>
    <dsp:sp modelId="{6FAD8EAF-3F61-4296-AD3B-91E894B03227}">
      <dsp:nvSpPr>
        <dsp:cNvPr id="0" name=""/>
        <dsp:cNvSpPr/>
      </dsp:nvSpPr>
      <dsp:spPr>
        <a:xfrm>
          <a:off x="544000" y="3138982"/>
          <a:ext cx="805157" cy="8051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2430068"/>
              <a:satOff val="338"/>
              <a:lumOff val="29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72A77C-ECA6-49D4-823F-BD8A019F7D2F}">
      <dsp:nvSpPr>
        <dsp:cNvPr id="0" name=""/>
        <dsp:cNvSpPr/>
      </dsp:nvSpPr>
      <dsp:spPr>
        <a:xfrm>
          <a:off x="485017" y="4185378"/>
          <a:ext cx="9515536" cy="644126"/>
        </a:xfrm>
        <a:prstGeom prst="rect">
          <a:avLst/>
        </a:prstGeom>
        <a:solidFill>
          <a:schemeClr val="accent2">
            <a:hueOff val="3240090"/>
            <a:satOff val="451"/>
            <a:lumOff val="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1275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/>
            <a:t>Collegio Sindacale</a:t>
          </a:r>
        </a:p>
      </dsp:txBody>
      <dsp:txXfrm>
        <a:off x="485017" y="4185378"/>
        <a:ext cx="9515536" cy="644126"/>
      </dsp:txXfrm>
    </dsp:sp>
    <dsp:sp modelId="{29BEE220-ABCD-4663-A1DB-6B65523B3FB9}">
      <dsp:nvSpPr>
        <dsp:cNvPr id="0" name=""/>
        <dsp:cNvSpPr/>
      </dsp:nvSpPr>
      <dsp:spPr>
        <a:xfrm>
          <a:off x="82438" y="4104862"/>
          <a:ext cx="805157" cy="8051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3240090"/>
              <a:satOff val="451"/>
              <a:lumOff val="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50E02-A62D-4475-840B-FFB58C034587}" type="datetimeFigureOut">
              <a:rPr lang="it-IT" smtClean="0"/>
              <a:t>12/04/2022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1E8A6-04E2-46A6-A61E-D53545C203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3293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1E8A6-04E2-46A6-A61E-D53545C20380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75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1E8A6-04E2-46A6-A61E-D53545C20380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4865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1E8A6-04E2-46A6-A61E-D53545C20380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7950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D9EB2C-7A66-41BD-9181-6B278AB983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E4B6D78-D1F0-4056-9E0E-E9C4F406F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B7959FC-5EB6-4CC9-9001-1631FD7E8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AEB1-BA1E-421D-8ACB-C1B62B76BAD3}" type="datetime1">
              <a:rPr lang="it-IT" smtClean="0"/>
              <a:t>12/04/2022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8B5037-DEEF-4CA3-9799-809FC08A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E2FE85-064E-48A4-A054-AA6E67014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607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BD8E00-924D-4C63-9536-08C8CBC63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DA1D04-7786-449A-BFA3-8C3ECB1B8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9062723-9211-4C19-86A8-F8F7B3E53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F7D3-9C55-4963-BA15-A7FDC1705A71}" type="datetime1">
              <a:rPr lang="it-IT" smtClean="0"/>
              <a:t>12/04/2022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34F58A-C804-4875-9BE6-ED659290F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F35DE0-D17E-45F9-A094-DB86A2887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78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FF4635-14F5-4641-9432-8A26DD27A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F945145-43C6-4752-8250-4CB8DF181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F4E9455-2674-46F2-AFF3-5BBA5AD09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DAB4A-4296-47AB-8F17-6E34B8B76EE0}" type="datetime1">
              <a:rPr lang="it-IT" smtClean="0"/>
              <a:t>12/04/2022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DEC292F-2558-47DF-96F5-0503EC9C3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7AC4F0D-A407-4D46-9AD1-8968D5D11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387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0B1578-40F1-49A3-868E-5099DA63E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DAB7DE8-C3AD-41A4-A82C-2A6FB8763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43BCB36-173F-4AF2-BC0A-7C2253173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0ABA70-4758-4C67-B977-F4C718B8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E112-C042-434B-8962-989BF1B80F25}" type="datetime1">
              <a:rPr lang="it-IT" smtClean="0"/>
              <a:t>12/04/2022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7713548-B951-48DE-8C73-7D7CE8D6A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C2E59B8-0079-44D0-8E8F-CC291F2B3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6767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0F764B-30E0-43A3-8761-060B696E2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77F6DEB-0759-438C-A0F2-39ED33431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085F04B-F14B-4BFB-A666-A48FC674A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EE62E2E-04C5-4CD9-983F-9969B9AD5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781CB92-0D49-489E-B158-536BB9A688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A474E0F-C661-4201-8465-6A6E1872F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D2896-7917-4B67-8E87-FD3460314FBC}" type="datetime1">
              <a:rPr lang="it-IT" smtClean="0"/>
              <a:t>12/04/2022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A1BF237-31CA-40BE-9D40-AA211490E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01156B0-FEC9-4CF2-A355-C89A84400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392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D2CF68-E79B-405E-885A-642718F8A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D70DA16-79AB-4449-93D1-519EC6965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7161-E07A-4B79-9B6A-BC3A1AEDE010}" type="datetime1">
              <a:rPr lang="it-IT" smtClean="0"/>
              <a:t>12/04/2022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3C5DFE5-1721-4912-8B88-4EFC23A29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78F81C3-03E5-44C7-99AC-CF8293CC3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286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2FBB56A-E0CD-4816-A134-C2D7D80C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B65E1-86BC-4B5D-98D5-F3417308EAE3}" type="datetime1">
              <a:rPr lang="it-IT" smtClean="0"/>
              <a:t>12/04/2022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B138BF6-E73D-4502-87C4-8438ADA92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15F2F7B-D200-4609-8520-04D9176CC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001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40A7AC-236A-4FF9-98D0-C084A245E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BE35E7-10DD-4B75-A79F-1B63B3C9C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ED2077B-D508-4A64-B005-4A77CFE03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7D08022-4305-4702-BB82-023445B16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D42B-C277-4074-BDF6-0D3BAFB49CB9}" type="datetime1">
              <a:rPr lang="it-IT" smtClean="0"/>
              <a:t>12/04/2022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7E6FA30-BE84-432E-A7FB-772BDDF9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31E4E2D-8351-477C-ACA7-73D51F112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0176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310E71-0974-489B-A4D3-2938E77CD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54E7A16-A42E-41D5-ACC5-5A45002593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B60A98F-43CD-48A3-B6E4-B55AE5DE1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79A0A28-4699-4D96-B5F7-B51C2AE2D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D415-125D-4155-8583-76D25BDB7371}" type="datetime1">
              <a:rPr lang="it-IT" smtClean="0"/>
              <a:t>12/04/2022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D2C341-7BBE-4BC2-8241-12DE98DCB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7169A95-AA1B-41B6-86D7-AD4296F60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668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010C96-4CD6-4862-99F4-DA9AA29E0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E0ECA9F-9730-4875-9EAE-9E1370D07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8B92A26-29EF-41A0-B75A-EB72C6D7F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67CE-D5EF-4571-8CC4-B6E71D23E31E}" type="datetime1">
              <a:rPr lang="it-IT" smtClean="0"/>
              <a:t>12/04/2022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505924-3C69-4953-85CC-1A0575AFF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776BF0-609F-491B-8085-F16AF5558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8576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E46EE73-D4DF-4A3E-B94B-6D0B9BD114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E5C200D-65EB-4808-9522-AC06AAAAA1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927D218-B896-4C80-8645-4076DF673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281B-D8F9-4B7E-9505-9601C8763A79}" type="datetime1">
              <a:rPr lang="it-IT" smtClean="0"/>
              <a:t>12/04/2022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BD665C9-0326-4F25-83C9-5FAAD843F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CA1A7F-8DD6-4A2E-8015-ABC1ED1CE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096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1D72573-8C98-486B-BAB9-E340D6B10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A8819AF-6D72-4BB2-918A-31B4B19F2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7EAC67-ACCD-4E7E-8A0F-4FCFEE28F2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B8633-2D22-4D02-893A-A195218B89CA}" type="datetime1">
              <a:rPr lang="it-IT" smtClean="0"/>
              <a:t>12/04/2022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02BC066-CE9A-45CB-A57B-4436960540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E5E64D-4C04-473C-A3D8-7849BC4EF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D1CA3-046C-480D-B48F-ADFED76EDF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369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8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aborazione 2">
            <a:extLst>
              <a:ext uri="{FF2B5EF4-FFF2-40B4-BE49-F238E27FC236}">
                <a16:creationId xmlns:a16="http://schemas.microsoft.com/office/drawing/2014/main" id="{1D8E7957-99D9-4781-9671-1C4DDB1DEE3F}"/>
              </a:ext>
            </a:extLst>
          </p:cNvPr>
          <p:cNvSpPr/>
          <p:nvPr/>
        </p:nvSpPr>
        <p:spPr>
          <a:xfrm>
            <a:off x="-1" y="0"/>
            <a:ext cx="12192000" cy="3245005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E8BCD5C-C226-48F1-B1A3-E12E6C3779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198" y="4142224"/>
            <a:ext cx="8229602" cy="1610179"/>
          </a:xfrm>
        </p:spPr>
        <p:txBody>
          <a:bodyPr anchor="ctr">
            <a:no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Fondo per la formazione e per il sostegno al reddito dei lavoratori in somministrazione</a:t>
            </a:r>
            <a:endParaRPr lang="it-IT" sz="3200" dirty="0">
              <a:solidFill>
                <a:schemeClr val="bg1"/>
              </a:solidFill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678FE35E-CFCE-480E-ACE5-78B9A57FAC15}"/>
              </a:ext>
            </a:extLst>
          </p:cNvPr>
          <p:cNvGrpSpPr/>
          <p:nvPr/>
        </p:nvGrpSpPr>
        <p:grpSpPr>
          <a:xfrm>
            <a:off x="4802114" y="510527"/>
            <a:ext cx="2587771" cy="2587770"/>
            <a:chOff x="3701141" y="79601"/>
            <a:chExt cx="4557487" cy="4557485"/>
          </a:xfrm>
        </p:grpSpPr>
        <p:sp>
          <p:nvSpPr>
            <p:cNvPr id="6" name="Ovale 5">
              <a:extLst>
                <a:ext uri="{FF2B5EF4-FFF2-40B4-BE49-F238E27FC236}">
                  <a16:creationId xmlns:a16="http://schemas.microsoft.com/office/drawing/2014/main" id="{D0D05952-069B-4580-B30B-77266F8D4860}"/>
                </a:ext>
              </a:extLst>
            </p:cNvPr>
            <p:cNvSpPr/>
            <p:nvPr/>
          </p:nvSpPr>
          <p:spPr>
            <a:xfrm>
              <a:off x="3701141" y="79601"/>
              <a:ext cx="4557487" cy="45574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F818C835-4217-4C8B-864E-694517ED1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1842" y="160790"/>
              <a:ext cx="3516085" cy="43951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3000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38BAE62-AC9D-4D49-A911-DEEA6978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999"/>
            <a:ext cx="5855104" cy="343377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E9BA59F-6529-4F4F-B32E-996DFF8B3B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171" y="557895"/>
            <a:ext cx="7525658" cy="1405752"/>
          </a:xfrm>
          <a:prstGeom prst="rect">
            <a:avLst/>
          </a:prstGeom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4A48B203-A1B6-487E-84EE-4F14F5FB0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7938"/>
            <a:ext cx="10515600" cy="14057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400"/>
              <a:t>È una libera Associazione denominata</a:t>
            </a:r>
          </a:p>
          <a:p>
            <a:pPr marL="0" indent="0" algn="ctr">
              <a:buNone/>
            </a:pPr>
            <a:r>
              <a:rPr lang="it-IT" b="1">
                <a:solidFill>
                  <a:srgbClr val="76A237"/>
                </a:solidFill>
              </a:rPr>
              <a:t>Fondo per la formazione e per il sostegno al reddito dei lavoratori in somministrazione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E970C1A-76B2-4B2C-8F36-FF299606D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2</a:t>
            </a:fld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194B3A8-6E87-40E0-8F04-66766C198611}"/>
              </a:ext>
            </a:extLst>
          </p:cNvPr>
          <p:cNvSpPr txBox="1"/>
          <p:nvPr/>
        </p:nvSpPr>
        <p:spPr>
          <a:xfrm>
            <a:off x="6096000" y="5748278"/>
            <a:ext cx="43068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/>
              <a:t>ai sensi del: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/>
              <a:t>capo II, titolo II - Libro Primo del Codice Civile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/>
              <a:t>art. 12, comma 1, del D.lgs. 10 settembre 2003, n. 276 e successive modifiche e integrazioni</a:t>
            </a: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2F28E649-2EF5-4474-B6AF-20C6D01258D2}"/>
              </a:ext>
            </a:extLst>
          </p:cNvPr>
          <p:cNvSpPr/>
          <p:nvPr/>
        </p:nvSpPr>
        <p:spPr>
          <a:xfrm>
            <a:off x="6096000" y="3837092"/>
            <a:ext cx="3936346" cy="185328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6DA6BB"/>
            </a:solidFill>
          </a:ln>
          <a:effectLst>
            <a:glow rad="63500">
              <a:srgbClr val="87CFEA"/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0" i="0">
                <a:solidFill>
                  <a:srgbClr val="212529"/>
                </a:solidFill>
                <a:effectLst/>
              </a:rPr>
              <a:t>Il Fondo è stato costituito</a:t>
            </a:r>
          </a:p>
          <a:p>
            <a:pPr algn="ctr"/>
            <a:r>
              <a:rPr lang="it-IT" sz="1400" b="0" i="0">
                <a:solidFill>
                  <a:srgbClr val="212529"/>
                </a:solidFill>
                <a:effectLst/>
              </a:rPr>
              <a:t>nel </a:t>
            </a:r>
            <a:r>
              <a:rPr lang="it-IT" sz="2400" b="1" i="0">
                <a:solidFill>
                  <a:srgbClr val="76A237"/>
                </a:solidFill>
                <a:effectLst/>
              </a:rPr>
              <a:t>2000</a:t>
            </a:r>
          </a:p>
          <a:p>
            <a:pPr algn="ctr"/>
            <a:r>
              <a:rPr lang="it-IT" sz="1400" b="0" i="0">
                <a:solidFill>
                  <a:srgbClr val="212529"/>
                </a:solidFill>
                <a:effectLst/>
              </a:rPr>
              <a:t>in applicazione della</a:t>
            </a:r>
          </a:p>
          <a:p>
            <a:pPr algn="ctr"/>
            <a:r>
              <a:rPr lang="it-IT" sz="1600" b="1" i="0">
                <a:solidFill>
                  <a:srgbClr val="76A237"/>
                </a:solidFill>
                <a:effectLst/>
              </a:rPr>
              <a:t>Legge n. 196/1997</a:t>
            </a:r>
          </a:p>
          <a:p>
            <a:pPr algn="ctr"/>
            <a:r>
              <a:rPr lang="it-IT" sz="1400" b="0" i="0">
                <a:solidFill>
                  <a:srgbClr val="212529"/>
                </a:solidFill>
                <a:effectLst/>
              </a:rPr>
              <a:t>(c.d. Pacchetto Treu)</a:t>
            </a:r>
          </a:p>
        </p:txBody>
      </p:sp>
    </p:spTree>
    <p:extLst>
      <p:ext uri="{BB962C8B-B14F-4D97-AF65-F5344CB8AC3E}">
        <p14:creationId xmlns:p14="http://schemas.microsoft.com/office/powerpoint/2010/main" val="404815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F8F0D4-2C9A-465A-A92F-B1D77264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>
                <a:solidFill>
                  <a:srgbClr val="76A237"/>
                </a:solidFill>
              </a:rPr>
              <a:t>Parti Sociali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104DD5E-2A3D-4BC2-9B7F-6E3A8AF7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3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588986A-27D6-4794-BE3A-39E435A4A0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1" b="27245"/>
          <a:stretch/>
        </p:blipFill>
        <p:spPr>
          <a:xfrm>
            <a:off x="2032024" y="2766673"/>
            <a:ext cx="4044963" cy="7200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96644AC-ECEC-495A-B95E-F30E6E8DC6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76" b="26113"/>
          <a:stretch/>
        </p:blipFill>
        <p:spPr>
          <a:xfrm>
            <a:off x="6373786" y="2785145"/>
            <a:ext cx="3371065" cy="7200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D72EA6A-94B7-4645-8CF6-114E52F78E3B}"/>
              </a:ext>
            </a:extLst>
          </p:cNvPr>
          <p:cNvSpPr txBox="1"/>
          <p:nvPr/>
        </p:nvSpPr>
        <p:spPr>
          <a:xfrm>
            <a:off x="0" y="2366563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>
                <a:solidFill>
                  <a:srgbClr val="5A6772"/>
                </a:solidFill>
                <a:latin typeface="Corbel" panose="020B0503020204020204" pitchFamily="34" charset="0"/>
              </a:rPr>
              <a:t>Associazioni </a:t>
            </a:r>
            <a:r>
              <a:rPr lang="it-IT" sz="2000" err="1">
                <a:solidFill>
                  <a:srgbClr val="5A6772"/>
                </a:solidFill>
                <a:latin typeface="Corbel" panose="020B0503020204020204" pitchFamily="34" charset="0"/>
              </a:rPr>
              <a:t>ApL</a:t>
            </a:r>
            <a:endParaRPr lang="it-IT" sz="2000" b="1">
              <a:solidFill>
                <a:srgbClr val="75A137"/>
              </a:solidFill>
              <a:latin typeface="Corbel" panose="020B0503020204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842DF96-2C63-46CB-B098-ABD389CE469D}"/>
              </a:ext>
            </a:extLst>
          </p:cNvPr>
          <p:cNvSpPr txBox="1"/>
          <p:nvPr/>
        </p:nvSpPr>
        <p:spPr>
          <a:xfrm>
            <a:off x="0" y="4238658"/>
            <a:ext cx="5193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>
                <a:solidFill>
                  <a:srgbClr val="5A6772"/>
                </a:solidFill>
                <a:latin typeface="Corbel" panose="020B0503020204020204" pitchFamily="34" charset="0"/>
              </a:rPr>
              <a:t>Organizzazioni Sindacali</a:t>
            </a:r>
            <a:endParaRPr lang="it-IT" sz="2000" b="1">
              <a:solidFill>
                <a:srgbClr val="75A137"/>
              </a:solidFill>
              <a:latin typeface="Corbel" panose="020B0503020204020204" pitchFamily="34" charset="0"/>
            </a:endParaRP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9FB0B2C9-2906-4736-8E1A-EEB4795B3B02}"/>
              </a:ext>
            </a:extLst>
          </p:cNvPr>
          <p:cNvGrpSpPr/>
          <p:nvPr/>
        </p:nvGrpSpPr>
        <p:grpSpPr>
          <a:xfrm>
            <a:off x="372600" y="4740364"/>
            <a:ext cx="4395547" cy="540000"/>
            <a:chOff x="406680" y="4609723"/>
            <a:chExt cx="4395547" cy="540000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AF4DCA27-3E3B-4392-90D1-61B3F34C8A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680" y="4609723"/>
              <a:ext cx="1862069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FAADDCBD-2075-4520-85AF-9803954E83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5207" y="4609723"/>
              <a:ext cx="760563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FB14FDFF-F3A8-4D0B-A52D-7B928F4246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227" y="4609723"/>
              <a:ext cx="108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AD541CE-BC58-4EBB-AB9B-74857188C99C}"/>
              </a:ext>
            </a:extLst>
          </p:cNvPr>
          <p:cNvSpPr txBox="1"/>
          <p:nvPr/>
        </p:nvSpPr>
        <p:spPr>
          <a:xfrm>
            <a:off x="6998740" y="4238658"/>
            <a:ext cx="5193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>
                <a:solidFill>
                  <a:srgbClr val="5A6772"/>
                </a:solidFill>
                <a:latin typeface="Corbel" panose="020B0503020204020204" pitchFamily="34" charset="0"/>
              </a:rPr>
              <a:t>Confederazioni Sindacali</a:t>
            </a:r>
            <a:endParaRPr lang="it-IT" sz="2000" b="1">
              <a:solidFill>
                <a:srgbClr val="75A137"/>
              </a:solidFill>
              <a:latin typeface="Corbel" panose="020B0503020204020204" pitchFamily="34" charset="0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CB7E398B-943F-4D35-BEC8-C78EA5C6BD28}"/>
              </a:ext>
            </a:extLst>
          </p:cNvPr>
          <p:cNvGrpSpPr/>
          <p:nvPr/>
        </p:nvGrpSpPr>
        <p:grpSpPr>
          <a:xfrm>
            <a:off x="8248453" y="4740364"/>
            <a:ext cx="2659796" cy="540000"/>
            <a:chOff x="7888105" y="4942387"/>
            <a:chExt cx="2659796" cy="540000"/>
          </a:xfrm>
        </p:grpSpPr>
        <p:pic>
          <p:nvPicPr>
            <p:cNvPr id="15" name="Picture 8">
              <a:extLst>
                <a:ext uri="{FF2B5EF4-FFF2-40B4-BE49-F238E27FC236}">
                  <a16:creationId xmlns:a16="http://schemas.microsoft.com/office/drawing/2014/main" id="{848F308F-85EA-457B-AB12-34422B6AD9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8105" y="4942387"/>
              <a:ext cx="39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0">
              <a:extLst>
                <a:ext uri="{FF2B5EF4-FFF2-40B4-BE49-F238E27FC236}">
                  <a16:creationId xmlns:a16="http://schemas.microsoft.com/office/drawing/2014/main" id="{590727D4-444F-48EC-AEAF-203283EA4F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4503" y="4942387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2">
              <a:extLst>
                <a:ext uri="{FF2B5EF4-FFF2-40B4-BE49-F238E27FC236}">
                  <a16:creationId xmlns:a16="http://schemas.microsoft.com/office/drawing/2014/main" id="{E562134B-080A-44E5-9EA3-71AF8E4B1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44901" y="4942387"/>
              <a:ext cx="603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6010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FB003DA6-5B5D-4D92-9FE3-9BAF19572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>
                <a:solidFill>
                  <a:srgbClr val="76A237"/>
                </a:solidFill>
              </a:rPr>
              <a:t>Organi istituzionali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9C669D-28F7-4180-A215-B7018E7D9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4</a:t>
            </a:fld>
            <a:endParaRPr lang="it-IT"/>
          </a:p>
        </p:txBody>
      </p:sp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4548695E-49F7-445E-A6AC-40651BEAE41E}"/>
              </a:ext>
            </a:extLst>
          </p:cNvPr>
          <p:cNvGraphicFramePr/>
          <p:nvPr/>
        </p:nvGraphicFramePr>
        <p:xfrm>
          <a:off x="-90714" y="1570113"/>
          <a:ext cx="10072914" cy="5151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3908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99A82BB0-15E4-4B8F-9836-16CBD2672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 err="1"/>
              <a:t>Assemblea</a:t>
            </a:r>
            <a:br>
              <a:rPr lang="en-US" sz="4000" b="1" dirty="0">
                <a:ea typeface="Verdana"/>
              </a:rPr>
            </a:br>
            <a:r>
              <a:rPr lang="en-US" sz="4000" dirty="0" err="1"/>
              <a:t>dei</a:t>
            </a:r>
            <a:r>
              <a:rPr lang="en-US" sz="4000" dirty="0"/>
              <a:t> </a:t>
            </a:r>
            <a:r>
              <a:rPr lang="en-US" sz="4000" dirty="0" err="1"/>
              <a:t>Soci</a:t>
            </a:r>
            <a:endParaRPr lang="en-US" sz="4000" dirty="0">
              <a:ea typeface="Verdana"/>
            </a:endParaRPr>
          </a:p>
        </p:txBody>
      </p:sp>
      <p:pic>
        <p:nvPicPr>
          <p:cNvPr id="20" name="Segnaposto immagine 19">
            <a:extLst>
              <a:ext uri="{FF2B5EF4-FFF2-40B4-BE49-F238E27FC236}">
                <a16:creationId xmlns:a16="http://schemas.microsoft.com/office/drawing/2014/main" id="{67DAFD4A-5A44-4332-B808-D97533D4A81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r="3150"/>
          <a:stretch/>
        </p:blipFill>
        <p:spPr>
          <a:xfrm>
            <a:off x="30482" y="-648653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5D88CDFC-00FA-4973-A110-953D1B94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013" y="6356350"/>
            <a:ext cx="685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fld id="{FABD1CA3-046C-480D-B48F-ADFED76EDF8D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algn="l">
                <a:spcAft>
                  <a:spcPts val="600"/>
                </a:spcAft>
                <a:defRPr/>
              </a:pPr>
              <a:t>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07F5689-8457-47F8-89B3-C1E008694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17734" y="2614612"/>
            <a:ext cx="5291663" cy="375284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z="1800" dirty="0">
                <a:ea typeface="+mn-lt"/>
                <a:cs typeface="+mn-lt"/>
              </a:rPr>
              <a:t>Composta in maniera paritetica da </a:t>
            </a:r>
            <a:r>
              <a:rPr lang="it-IT" sz="1800" b="1" dirty="0">
                <a:ea typeface="+mn-lt"/>
                <a:cs typeface="+mn-lt"/>
              </a:rPr>
              <a:t>30 membri</a:t>
            </a:r>
            <a:r>
              <a:rPr lang="it-IT" sz="1800" dirty="0">
                <a:ea typeface="+mn-lt"/>
                <a:cs typeface="+mn-lt"/>
              </a:rPr>
              <a:t> in rappresentanza delle Associazioni datoriali e delle Organizzazioni Sindacali dei lavoratori stipulanti il CCNL</a:t>
            </a:r>
            <a:endParaRPr lang="en-US" sz="1800" dirty="0">
              <a:ea typeface="+mn-lt"/>
              <a:cs typeface="+mn-lt"/>
            </a:endParaRPr>
          </a:p>
          <a:p>
            <a:r>
              <a:rPr lang="it-IT" sz="1800" dirty="0">
                <a:ea typeface="+mn-lt"/>
                <a:cs typeface="+mn-lt"/>
              </a:rPr>
              <a:t>È presieduta dal Presidente del Fondo</a:t>
            </a:r>
            <a:endParaRPr lang="en-US" dirty="0">
              <a:ea typeface="Verdana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BE0E606E-125E-431F-9741-5DF6395D5D49}"/>
              </a:ext>
            </a:extLst>
          </p:cNvPr>
          <p:cNvGrpSpPr/>
          <p:nvPr/>
        </p:nvGrpSpPr>
        <p:grpSpPr>
          <a:xfrm>
            <a:off x="6573887" y="4607588"/>
            <a:ext cx="4577120" cy="626596"/>
            <a:chOff x="617455" y="6014657"/>
            <a:chExt cx="4577120" cy="626596"/>
          </a:xfrm>
        </p:grpSpPr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AC0616CE-3C63-4A28-ABB4-BAFB568288E2}"/>
                </a:ext>
              </a:extLst>
            </p:cNvPr>
            <p:cNvSpPr txBox="1"/>
            <p:nvPr/>
          </p:nvSpPr>
          <p:spPr>
            <a:xfrm>
              <a:off x="1133450" y="6014657"/>
              <a:ext cx="406112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Quanto spesso è convocata?</a:t>
              </a:r>
            </a:p>
            <a:p>
              <a:r>
                <a:rPr lang="it-IT" sz="1600" b="1">
                  <a:solidFill>
                    <a:srgbClr val="76A237"/>
                  </a:solidFill>
                </a:rPr>
                <a:t>Ordinariamente 2 volte l’anno</a:t>
              </a:r>
              <a:endParaRPr lang="it-IT" sz="16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E3C1D37D-B7BC-40C1-90A2-48D19B489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455" y="6064871"/>
              <a:ext cx="592800" cy="576382"/>
            </a:xfrm>
            <a:prstGeom prst="rect">
              <a:avLst/>
            </a:prstGeom>
          </p:spPr>
        </p:pic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0C045C46-7EEE-414E-A7C9-46960F10AF0C}"/>
              </a:ext>
            </a:extLst>
          </p:cNvPr>
          <p:cNvGrpSpPr/>
          <p:nvPr/>
        </p:nvGrpSpPr>
        <p:grpSpPr>
          <a:xfrm>
            <a:off x="6573887" y="5480344"/>
            <a:ext cx="3952754" cy="664053"/>
            <a:chOff x="534179" y="5065181"/>
            <a:chExt cx="3952754" cy="664053"/>
          </a:xfrm>
        </p:grpSpPr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5F222736-21FA-4C4A-8DB9-9EDBA7213463}"/>
                </a:ext>
              </a:extLst>
            </p:cNvPr>
            <p:cNvSpPr txBox="1"/>
            <p:nvPr/>
          </p:nvSpPr>
          <p:spPr>
            <a:xfrm>
              <a:off x="1099721" y="5144459"/>
              <a:ext cx="33872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Quanto dura il mandato?</a:t>
              </a:r>
            </a:p>
            <a:p>
              <a:r>
                <a:rPr lang="it-IT" sz="1600" b="1">
                  <a:solidFill>
                    <a:srgbClr val="76A237"/>
                  </a:solidFill>
                </a:rPr>
                <a:t>3 anni</a:t>
              </a:r>
              <a:endParaRPr lang="it-IT" sz="16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9" name="Immagine 28">
              <a:extLst>
                <a:ext uri="{FF2B5EF4-FFF2-40B4-BE49-F238E27FC236}">
                  <a16:creationId xmlns:a16="http://schemas.microsoft.com/office/drawing/2014/main" id="{F3D9ACAB-7721-4E52-8274-D8AB204BD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179" y="5065181"/>
              <a:ext cx="592864" cy="652486"/>
            </a:xfrm>
            <a:prstGeom prst="rect">
              <a:avLst/>
            </a:prstGeom>
          </p:spPr>
        </p:pic>
      </p:grp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7CB8E004-E068-4658-A043-62781CBF3025}"/>
              </a:ext>
            </a:extLst>
          </p:cNvPr>
          <p:cNvSpPr txBox="1"/>
          <p:nvPr/>
        </p:nvSpPr>
        <p:spPr>
          <a:xfrm>
            <a:off x="852424" y="5739408"/>
            <a:ext cx="4452839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it-IT" sz="1600" b="1">
                <a:solidFill>
                  <a:schemeClr val="tx1">
                    <a:lumMod val="85000"/>
                    <a:lumOff val="15000"/>
                  </a:schemeClr>
                </a:solidFill>
              </a:rPr>
              <a:t>Quando è valida una delibera?</a:t>
            </a:r>
          </a:p>
          <a:p>
            <a:pPr algn="ctr"/>
            <a:r>
              <a:rPr lang="it-IT" sz="1600">
                <a:solidFill>
                  <a:schemeClr val="tx1">
                    <a:lumMod val="85000"/>
                    <a:lumOff val="15000"/>
                  </a:schemeClr>
                </a:solidFill>
              </a:rPr>
              <a:t>Quando riceve il voto favorevole di </a:t>
            </a:r>
            <a:r>
              <a:rPr lang="it-IT" sz="1600" b="1">
                <a:solidFill>
                  <a:srgbClr val="76A237"/>
                </a:solidFill>
              </a:rPr>
              <a:t>almeno i tre quarti </a:t>
            </a:r>
            <a:r>
              <a:rPr lang="it-IT" sz="1600">
                <a:solidFill>
                  <a:schemeClr val="tx1">
                    <a:lumMod val="85000"/>
                    <a:lumOff val="15000"/>
                  </a:schemeClr>
                </a:solidFill>
              </a:rPr>
              <a:t>dei presenti</a:t>
            </a:r>
          </a:p>
        </p:txBody>
      </p: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51C230E8-BA3A-4861-9A96-61E39A8D5AD9}"/>
              </a:ext>
            </a:extLst>
          </p:cNvPr>
          <p:cNvGrpSpPr/>
          <p:nvPr/>
        </p:nvGrpSpPr>
        <p:grpSpPr>
          <a:xfrm>
            <a:off x="1709004" y="5154037"/>
            <a:ext cx="2739678" cy="646331"/>
            <a:chOff x="182998" y="5562847"/>
            <a:chExt cx="2739678" cy="646331"/>
          </a:xfrm>
        </p:grpSpPr>
        <p:pic>
          <p:nvPicPr>
            <p:cNvPr id="33" name="Immagine 32">
              <a:extLst>
                <a:ext uri="{FF2B5EF4-FFF2-40B4-BE49-F238E27FC236}">
                  <a16:creationId xmlns:a16="http://schemas.microsoft.com/office/drawing/2014/main" id="{C5ADCA5A-9F37-44F9-A774-B631F2693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2097" y="5562847"/>
              <a:ext cx="620579" cy="646331"/>
            </a:xfrm>
            <a:prstGeom prst="rect">
              <a:avLst/>
            </a:prstGeom>
          </p:spPr>
        </p:pic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F69443ED-6857-411F-9CA5-FC1D18F8A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5730" y="5562847"/>
              <a:ext cx="620579" cy="646331"/>
            </a:xfrm>
            <a:prstGeom prst="rect">
              <a:avLst/>
            </a:prstGeom>
          </p:spPr>
        </p:pic>
        <p:pic>
          <p:nvPicPr>
            <p:cNvPr id="35" name="Immagine 34">
              <a:extLst>
                <a:ext uri="{FF2B5EF4-FFF2-40B4-BE49-F238E27FC236}">
                  <a16:creationId xmlns:a16="http://schemas.microsoft.com/office/drawing/2014/main" id="{CAAACB68-BB13-45A0-B931-8A6DB1063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364" y="5562847"/>
              <a:ext cx="620579" cy="646331"/>
            </a:xfrm>
            <a:prstGeom prst="rect">
              <a:avLst/>
            </a:prstGeom>
          </p:spPr>
        </p:pic>
        <p:pic>
          <p:nvPicPr>
            <p:cNvPr id="36" name="Immagine 35">
              <a:extLst>
                <a:ext uri="{FF2B5EF4-FFF2-40B4-BE49-F238E27FC236}">
                  <a16:creationId xmlns:a16="http://schemas.microsoft.com/office/drawing/2014/main" id="{4E75BDEC-E833-4FE7-A4FB-F5C459A46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998" y="5562847"/>
              <a:ext cx="620579" cy="646331"/>
            </a:xfrm>
            <a:prstGeom prst="rect">
              <a:avLst/>
            </a:prstGeom>
          </p:spPr>
        </p:pic>
      </p:grpSp>
      <p:sp>
        <p:nvSpPr>
          <p:cNvPr id="19" name="Segnaposto numero diapositiva 4">
            <a:extLst>
              <a:ext uri="{FF2B5EF4-FFF2-40B4-BE49-F238E27FC236}">
                <a16:creationId xmlns:a16="http://schemas.microsoft.com/office/drawing/2014/main" id="{E7EAF195-B1DB-4BD5-82AD-44B915798FCB}"/>
              </a:ext>
            </a:extLst>
          </p:cNvPr>
          <p:cNvSpPr txBox="1">
            <a:spLocks/>
          </p:cNvSpPr>
          <p:nvPr/>
        </p:nvSpPr>
        <p:spPr>
          <a:xfrm>
            <a:off x="854049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FABD1CA3-046C-480D-B48F-ADFED76EDF8D}" type="slidenum">
              <a:rPr lang="it-IT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it-I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212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13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5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9D5124D6-DAE9-44AB-B9F5-32F66283E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it-IT" sz="4000" i="1"/>
              <a:t>I compiti dell’Assemblea</a:t>
            </a: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C99EE19-D989-4036-842A-4A76D047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it-IT" sz="1900"/>
              <a:t>eleggere il Presidente, il Vice Presidente e il Consiglio di Amministrazione</a:t>
            </a:r>
          </a:p>
          <a:p>
            <a:r>
              <a:rPr lang="it-IT" sz="1900"/>
              <a:t>deliberare le iniziative per l'attuazione degli scopi del Fondo</a:t>
            </a:r>
          </a:p>
          <a:p>
            <a:r>
              <a:rPr lang="it-IT" sz="1900"/>
              <a:t>deliberare in ordine all'eventuale compenso per gli amministratori ed i sindaci</a:t>
            </a:r>
          </a:p>
          <a:p>
            <a:r>
              <a:rPr lang="it-IT" sz="1900"/>
              <a:t>deliberare la cessazione dallo stato di associato effettivo e/o beneficiario (a seguito di revoca dell’autorizzazione ministeriale)</a:t>
            </a:r>
          </a:p>
          <a:p>
            <a:r>
              <a:rPr lang="it-IT" sz="1900"/>
              <a:t>approvare gli eventuali successivi regolamenti su proposta del Consiglio di Amministrazione, sentite le parti firmatarie e previa autorizzazione ministeriale</a:t>
            </a:r>
          </a:p>
          <a:p>
            <a:r>
              <a:rPr lang="it-IT" sz="1900"/>
              <a:t>provvedere alla approvazione dei bilanci consuntivi e preventivi redatti dal Consiglio di Amministrazione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9FF97A2-587C-4AAF-8F18-E82BCF9A0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it-IT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it-I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571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99A82BB0-15E4-4B8F-9836-16CBD2672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4053" y="490537"/>
            <a:ext cx="5291663" cy="1628775"/>
          </a:xfrm>
        </p:spPr>
        <p:txBody>
          <a:bodyPr anchor="b">
            <a:normAutofit/>
          </a:bodyPr>
          <a:lstStyle/>
          <a:p>
            <a:r>
              <a:rPr lang="it-IT" sz="4000" b="1"/>
              <a:t>Presidente</a:t>
            </a:r>
            <a:br>
              <a:rPr lang="it-IT" sz="4000" b="1"/>
            </a:br>
            <a:r>
              <a:rPr lang="it-IT" sz="4000"/>
              <a:t>e Vice-Presidente</a:t>
            </a:r>
          </a:p>
        </p:txBody>
      </p:sp>
      <p:pic>
        <p:nvPicPr>
          <p:cNvPr id="3" name="Segnaposto immagine 2">
            <a:extLst>
              <a:ext uri="{FF2B5EF4-FFF2-40B4-BE49-F238E27FC236}">
                <a16:creationId xmlns:a16="http://schemas.microsoft.com/office/drawing/2014/main" id="{6D86E4F8-7883-4ABC-8CEA-A34C018BFF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" r="5856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5D88CDFC-00FA-4973-A110-953D1B94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013" y="6356350"/>
            <a:ext cx="685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FABD1CA3-046C-480D-B48F-ADFED76EDF8D}" type="slidenum">
              <a:rPr lang="it-IT">
                <a:solidFill>
                  <a:srgbClr val="FFFFFF"/>
                </a:solidFill>
              </a:rPr>
              <a:pPr algn="l">
                <a:spcAft>
                  <a:spcPts val="600"/>
                </a:spcAft>
              </a:pPr>
              <a:t>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67" name="Content Placeholder 20">
            <a:extLst>
              <a:ext uri="{FF2B5EF4-FFF2-40B4-BE49-F238E27FC236}">
                <a16:creationId xmlns:a16="http://schemas.microsoft.com/office/drawing/2014/main" id="{6C0DEAED-C1BE-40FE-9245-616EC2EC9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4054" y="2614612"/>
            <a:ext cx="5525343" cy="37325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it-IT" sz="1800" dirty="0">
                <a:ea typeface="+mn-lt"/>
                <a:cs typeface="+mn-lt"/>
              </a:rPr>
              <a:t>Sono nominati dall'Assemblea fra i propri componenti:</a:t>
            </a:r>
            <a:endParaRPr lang="en-US" sz="1800" dirty="0">
              <a:ea typeface="+mn-lt"/>
              <a:cs typeface="+mn-lt"/>
            </a:endParaRPr>
          </a:p>
          <a:p>
            <a:pPr marL="342900" indent="-342900">
              <a:buFont typeface="Arial,Sans-Serif" panose="020B0604020202020204" pitchFamily="34" charset="0"/>
            </a:pPr>
            <a:r>
              <a:rPr lang="it-IT" sz="1800" dirty="0">
                <a:ea typeface="+mn-lt"/>
                <a:cs typeface="+mn-lt"/>
              </a:rPr>
              <a:t>il Presidente di designazione datoriale</a:t>
            </a:r>
            <a:endParaRPr lang="en-US" sz="1800" dirty="0">
              <a:ea typeface="+mn-lt"/>
              <a:cs typeface="+mn-lt"/>
            </a:endParaRPr>
          </a:p>
          <a:p>
            <a:pPr marL="342900" indent="-342900">
              <a:buFont typeface="Arial,Sans-Serif" panose="020B0604020202020204" pitchFamily="34" charset="0"/>
            </a:pPr>
            <a:r>
              <a:rPr lang="it-IT" sz="1800" dirty="0">
                <a:ea typeface="+mn-lt"/>
                <a:cs typeface="+mn-lt"/>
              </a:rPr>
              <a:t>il Vice-Presidente di designazione sindacale</a:t>
            </a:r>
            <a:endParaRPr lang="en-US" dirty="0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E42BB920-E1A6-4FA9-8085-95C3B3C65EAD}"/>
              </a:ext>
            </a:extLst>
          </p:cNvPr>
          <p:cNvGrpSpPr/>
          <p:nvPr/>
        </p:nvGrpSpPr>
        <p:grpSpPr>
          <a:xfrm>
            <a:off x="6187807" y="4666375"/>
            <a:ext cx="3983234" cy="682966"/>
            <a:chOff x="503699" y="5055021"/>
            <a:chExt cx="3983234" cy="682966"/>
          </a:xfrm>
        </p:grpSpPr>
        <p:sp>
          <p:nvSpPr>
            <p:cNvPr id="56" name="CasellaDiTesto 55">
              <a:extLst>
                <a:ext uri="{FF2B5EF4-FFF2-40B4-BE49-F238E27FC236}">
                  <a16:creationId xmlns:a16="http://schemas.microsoft.com/office/drawing/2014/main" id="{FBBEE5AA-B942-4B94-AD09-E8152A7EB787}"/>
                </a:ext>
              </a:extLst>
            </p:cNvPr>
            <p:cNvSpPr txBox="1"/>
            <p:nvPr/>
          </p:nvSpPr>
          <p:spPr>
            <a:xfrm>
              <a:off x="1099721" y="5103819"/>
              <a:ext cx="33872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Quanto dura il mandato?</a:t>
              </a:r>
            </a:p>
            <a:p>
              <a:r>
                <a:rPr lang="it-IT" sz="1600" b="1">
                  <a:solidFill>
                    <a:srgbClr val="76A237"/>
                  </a:solidFill>
                </a:rPr>
                <a:t>3 anni</a:t>
              </a:r>
              <a:endParaRPr lang="it-IT" sz="16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61" name="Immagine 60">
              <a:extLst>
                <a:ext uri="{FF2B5EF4-FFF2-40B4-BE49-F238E27FC236}">
                  <a16:creationId xmlns:a16="http://schemas.microsoft.com/office/drawing/2014/main" id="{6EE368C9-6889-4C5D-9E7E-7EA7F7BFC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699" y="5055021"/>
              <a:ext cx="623344" cy="682966"/>
            </a:xfrm>
            <a:prstGeom prst="rect">
              <a:avLst/>
            </a:prstGeom>
          </p:spPr>
        </p:pic>
      </p:grpSp>
      <p:sp>
        <p:nvSpPr>
          <p:cNvPr id="10" name="Segnaposto numero diapositiva 4">
            <a:extLst>
              <a:ext uri="{FF2B5EF4-FFF2-40B4-BE49-F238E27FC236}">
                <a16:creationId xmlns:a16="http://schemas.microsoft.com/office/drawing/2014/main" id="{721A10FD-7872-4187-BAD1-913AD7A57619}"/>
              </a:ext>
            </a:extLst>
          </p:cNvPr>
          <p:cNvSpPr txBox="1">
            <a:spLocks/>
          </p:cNvSpPr>
          <p:nvPr/>
        </p:nvSpPr>
        <p:spPr>
          <a:xfrm>
            <a:off x="854049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FABD1CA3-046C-480D-B48F-ADFED76EDF8D}" type="slidenum">
              <a:rPr lang="it-IT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it-I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333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9D5124D6-DAE9-44AB-B9F5-32F66283E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it-IT" sz="4000" i="1"/>
              <a:t>I compiti del Presidente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C99EE19-D989-4036-842A-4A76D047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it-IT" sz="2200" dirty="0"/>
              <a:t>rappresentare il Fondo di fronte ai terzi e stare in giudizio</a:t>
            </a:r>
          </a:p>
          <a:p>
            <a:r>
              <a:rPr lang="it-IT" sz="2200" dirty="0"/>
              <a:t>promuovere le convocazioni ordinarie e straordinarie dell'Assemblea e del Consiglio di Amministrazione</a:t>
            </a:r>
          </a:p>
          <a:p>
            <a:r>
              <a:rPr lang="it-IT" sz="2200" dirty="0"/>
              <a:t>presiedere le riunioni del Consiglio di Amministrazione</a:t>
            </a:r>
          </a:p>
          <a:p>
            <a:r>
              <a:rPr lang="it-IT" sz="2200" dirty="0"/>
              <a:t>sovrintendere all'applicazione dello Statuto</a:t>
            </a:r>
          </a:p>
          <a:p>
            <a:r>
              <a:rPr lang="it-IT" sz="2200" dirty="0"/>
              <a:t>dare esecuzione alle deliberazioni degli organi statutari</a:t>
            </a:r>
          </a:p>
          <a:p>
            <a:r>
              <a:rPr lang="it-IT" sz="2200" dirty="0"/>
              <a:t>svolgere gli altri compiti ad esso demandati dallo Statuto del Fondo o affidati dall'Assemblea o dal Consiglio di Amministrazione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9FF97A2-587C-4AAF-8F18-E82BCF9A0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it-IT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it-I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CasellaDiTesto 1">
            <a:extLst>
              <a:ext uri="{FF2B5EF4-FFF2-40B4-BE49-F238E27FC236}">
                <a16:creationId xmlns:a16="http://schemas.microsoft.com/office/drawing/2014/main" id="{7D94E2EB-FF72-4E0F-A0F4-4B49542211DC}"/>
              </a:ext>
            </a:extLst>
          </p:cNvPr>
          <p:cNvSpPr txBox="1"/>
          <p:nvPr/>
        </p:nvSpPr>
        <p:spPr>
          <a:xfrm>
            <a:off x="565054" y="1730758"/>
            <a:ext cx="10911838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/>
              <a:t>Il Vice Presidente coadiuva il Presidente nell'espletamento delle sue funzioni e lo sostituisce in caso di assenza</a:t>
            </a:r>
          </a:p>
        </p:txBody>
      </p:sp>
    </p:spTree>
    <p:extLst>
      <p:ext uri="{BB962C8B-B14F-4D97-AF65-F5344CB8AC3E}">
        <p14:creationId xmlns:p14="http://schemas.microsoft.com/office/powerpoint/2010/main" val="222332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99A82BB0-15E4-4B8F-9836-16CBD2672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/>
              <a:t>Consiglio di Amministrazione</a:t>
            </a:r>
            <a:endParaRPr lang="en-US" sz="4000"/>
          </a:p>
        </p:txBody>
      </p:sp>
      <p:pic>
        <p:nvPicPr>
          <p:cNvPr id="4" name="Segnaposto immagine 3">
            <a:extLst>
              <a:ext uri="{FF2B5EF4-FFF2-40B4-BE49-F238E27FC236}">
                <a16:creationId xmlns:a16="http://schemas.microsoft.com/office/drawing/2014/main" id="{54169D76-750D-4807-A318-0F5CED36B67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3" r="327"/>
          <a:stretch/>
        </p:blipFill>
        <p:spPr>
          <a:xfrm>
            <a:off x="-30478" y="-384493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5D88CDFC-00FA-4973-A110-953D1B94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013" y="6356350"/>
            <a:ext cx="685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fld id="{FABD1CA3-046C-480D-B48F-ADFED76EDF8D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algn="l">
                <a:spcAft>
                  <a:spcPts val="600"/>
                </a:spcAft>
                <a:defRPr/>
              </a:pPr>
              <a:t>9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F249D03-1256-46A6-8150-68583A3BB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17734" y="2614612"/>
            <a:ext cx="5606623" cy="37325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z="1800" dirty="0">
                <a:ea typeface="+mn-lt"/>
                <a:cs typeface="+mn-lt"/>
              </a:rPr>
              <a:t>È composto da 12 membri (6 di parte datoriale e 6 di parte sindacale)</a:t>
            </a:r>
            <a:endParaRPr lang="en-US" sz="1800" dirty="0">
              <a:ea typeface="+mn-lt"/>
              <a:cs typeface="+mn-lt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>
              <a:ea typeface="Verdana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F8AAB57-1D5D-4833-A67C-9A7A5C3ACF3A}"/>
              </a:ext>
            </a:extLst>
          </p:cNvPr>
          <p:cNvGrpSpPr/>
          <p:nvPr/>
        </p:nvGrpSpPr>
        <p:grpSpPr>
          <a:xfrm>
            <a:off x="6416598" y="4479028"/>
            <a:ext cx="3922274" cy="643733"/>
            <a:chOff x="564659" y="5085501"/>
            <a:chExt cx="3922274" cy="643733"/>
          </a:xfrm>
        </p:grpSpPr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D7A7859C-D8C0-419E-8272-703780E12A6F}"/>
                </a:ext>
              </a:extLst>
            </p:cNvPr>
            <p:cNvSpPr txBox="1"/>
            <p:nvPr/>
          </p:nvSpPr>
          <p:spPr>
            <a:xfrm>
              <a:off x="1099721" y="5144459"/>
              <a:ext cx="33872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Quanto dura il mandato?</a:t>
              </a:r>
            </a:p>
            <a:p>
              <a:r>
                <a:rPr lang="it-IT" sz="1600" b="1">
                  <a:solidFill>
                    <a:srgbClr val="76A237"/>
                  </a:solidFill>
                </a:rPr>
                <a:t>3 anni</a:t>
              </a:r>
              <a:endParaRPr lang="it-IT" sz="16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9" name="Immagine 28">
              <a:extLst>
                <a:ext uri="{FF2B5EF4-FFF2-40B4-BE49-F238E27FC236}">
                  <a16:creationId xmlns:a16="http://schemas.microsoft.com/office/drawing/2014/main" id="{57336A66-BBC3-4452-BD32-7E6286FC0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659" y="5085501"/>
              <a:ext cx="562384" cy="611846"/>
            </a:xfrm>
            <a:prstGeom prst="rect">
              <a:avLst/>
            </a:prstGeom>
          </p:spPr>
        </p:pic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7C12F22D-02EA-46E3-8C72-571EBE93F639}"/>
              </a:ext>
            </a:extLst>
          </p:cNvPr>
          <p:cNvGrpSpPr/>
          <p:nvPr/>
        </p:nvGrpSpPr>
        <p:grpSpPr>
          <a:xfrm>
            <a:off x="6416598" y="3667904"/>
            <a:ext cx="4546640" cy="584775"/>
            <a:chOff x="647935" y="5919714"/>
            <a:chExt cx="4546640" cy="584775"/>
          </a:xfrm>
        </p:grpSpPr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56583672-BC25-4972-A590-2F291110A814}"/>
                </a:ext>
              </a:extLst>
            </p:cNvPr>
            <p:cNvSpPr txBox="1"/>
            <p:nvPr/>
          </p:nvSpPr>
          <p:spPr>
            <a:xfrm>
              <a:off x="1133450" y="5919714"/>
              <a:ext cx="406112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Quanto spesso è convocato?</a:t>
              </a:r>
            </a:p>
            <a:p>
              <a:r>
                <a:rPr lang="it-IT" sz="1600" b="1">
                  <a:solidFill>
                    <a:srgbClr val="76A237"/>
                  </a:solidFill>
                </a:rPr>
                <a:t>Almeno una volta al mese</a:t>
              </a:r>
              <a:endParaRPr lang="it-IT" sz="16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6E138730-51FC-4CD0-84E0-C94D339E8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35" y="5966188"/>
              <a:ext cx="511520" cy="535742"/>
            </a:xfrm>
            <a:prstGeom prst="rect">
              <a:avLst/>
            </a:prstGeom>
          </p:spPr>
        </p:pic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32653E74-9EE2-4EAD-B848-40D72AC56CA8}"/>
              </a:ext>
            </a:extLst>
          </p:cNvPr>
          <p:cNvGrpSpPr/>
          <p:nvPr/>
        </p:nvGrpSpPr>
        <p:grpSpPr>
          <a:xfrm>
            <a:off x="6452758" y="5303520"/>
            <a:ext cx="4943433" cy="830997"/>
            <a:chOff x="745995" y="5600452"/>
            <a:chExt cx="4943433" cy="830997"/>
          </a:xfrm>
        </p:grpSpPr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985AC39B-EABE-4C58-A63F-FDBF268DE1C4}"/>
                </a:ext>
              </a:extLst>
            </p:cNvPr>
            <p:cNvSpPr txBox="1"/>
            <p:nvPr/>
          </p:nvSpPr>
          <p:spPr>
            <a:xfrm>
              <a:off x="1229915" y="5600452"/>
              <a:ext cx="445951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Quando è valida una riunione?</a:t>
              </a:r>
            </a:p>
            <a:p>
              <a:r>
                <a:rPr lang="it-IT" sz="16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Quando sono presenti </a:t>
              </a:r>
              <a:r>
                <a:rPr lang="it-IT" sz="1600" b="1">
                  <a:solidFill>
                    <a:srgbClr val="76A237"/>
                  </a:solidFill>
                </a:rPr>
                <a:t>almeno la metà più uno </a:t>
              </a:r>
              <a:r>
                <a:rPr lang="it-IT" sz="16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dei suoi componenti</a:t>
              </a:r>
            </a:p>
          </p:txBody>
        </p:sp>
        <p:pic>
          <p:nvPicPr>
            <p:cNvPr id="35" name="Immagine 34">
              <a:extLst>
                <a:ext uri="{FF2B5EF4-FFF2-40B4-BE49-F238E27FC236}">
                  <a16:creationId xmlns:a16="http://schemas.microsoft.com/office/drawing/2014/main" id="{93FCCBCF-34ED-49D8-9652-74ECB02761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55" t="8487" r="15214" b="12621"/>
            <a:stretch/>
          </p:blipFill>
          <p:spPr>
            <a:xfrm>
              <a:off x="745995" y="5730721"/>
              <a:ext cx="562320" cy="632311"/>
            </a:xfrm>
            <a:prstGeom prst="rect">
              <a:avLst/>
            </a:prstGeom>
          </p:spPr>
        </p:pic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62865AEE-681A-4BF5-BACF-9989F16AABFA}"/>
              </a:ext>
            </a:extLst>
          </p:cNvPr>
          <p:cNvGrpSpPr/>
          <p:nvPr/>
        </p:nvGrpSpPr>
        <p:grpSpPr>
          <a:xfrm>
            <a:off x="1793176" y="5063145"/>
            <a:ext cx="2033312" cy="646331"/>
            <a:chOff x="8463907" y="4743187"/>
            <a:chExt cx="2033312" cy="646331"/>
          </a:xfrm>
        </p:grpSpPr>
        <p:pic>
          <p:nvPicPr>
            <p:cNvPr id="37" name="Immagine 36">
              <a:extLst>
                <a:ext uri="{FF2B5EF4-FFF2-40B4-BE49-F238E27FC236}">
                  <a16:creationId xmlns:a16="http://schemas.microsoft.com/office/drawing/2014/main" id="{C7823EB7-E1E7-47C9-8471-BF62093E9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6640" y="4743187"/>
              <a:ext cx="620579" cy="646331"/>
            </a:xfrm>
            <a:prstGeom prst="rect">
              <a:avLst/>
            </a:prstGeom>
          </p:spPr>
        </p:pic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D6F1AAC8-75BE-4F63-B041-AB09BD042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0273" y="4743187"/>
              <a:ext cx="620579" cy="646331"/>
            </a:xfrm>
            <a:prstGeom prst="rect">
              <a:avLst/>
            </a:prstGeom>
          </p:spPr>
        </p:pic>
        <p:pic>
          <p:nvPicPr>
            <p:cNvPr id="39" name="Immagine 38">
              <a:extLst>
                <a:ext uri="{FF2B5EF4-FFF2-40B4-BE49-F238E27FC236}">
                  <a16:creationId xmlns:a16="http://schemas.microsoft.com/office/drawing/2014/main" id="{C15708A6-4968-4544-B44D-29AB33731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3907" y="4743187"/>
              <a:ext cx="620579" cy="646331"/>
            </a:xfrm>
            <a:prstGeom prst="rect">
              <a:avLst/>
            </a:prstGeom>
          </p:spPr>
        </p:pic>
      </p:grp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611A422-1435-427B-A129-60CF1E78B128}"/>
              </a:ext>
            </a:extLst>
          </p:cNvPr>
          <p:cNvSpPr txBox="1"/>
          <p:nvPr/>
        </p:nvSpPr>
        <p:spPr>
          <a:xfrm>
            <a:off x="868254" y="5709476"/>
            <a:ext cx="38831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>
                <a:solidFill>
                  <a:schemeClr val="tx1">
                    <a:lumMod val="85000"/>
                    <a:lumOff val="15000"/>
                  </a:schemeClr>
                </a:solidFill>
              </a:rPr>
              <a:t>Una </a:t>
            </a:r>
            <a:r>
              <a:rPr lang="it-IT" sz="1600" b="1">
                <a:solidFill>
                  <a:srgbClr val="76A237"/>
                </a:solidFill>
              </a:rPr>
              <a:t>deliberazione è valida </a:t>
            </a:r>
            <a:r>
              <a:rPr lang="it-IT" sz="1600">
                <a:solidFill>
                  <a:schemeClr val="tx1">
                    <a:lumMod val="85000"/>
                    <a:lumOff val="15000"/>
                  </a:schemeClr>
                </a:solidFill>
              </a:rPr>
              <a:t>quando riceve il voto favorevole di </a:t>
            </a:r>
            <a:r>
              <a:rPr lang="it-IT" sz="1600" b="1">
                <a:solidFill>
                  <a:srgbClr val="76A237"/>
                </a:solidFill>
              </a:rPr>
              <a:t>almeno i due terzi </a:t>
            </a:r>
            <a:r>
              <a:rPr lang="it-IT" sz="1600">
                <a:solidFill>
                  <a:schemeClr val="tx1">
                    <a:lumMod val="85000"/>
                    <a:lumOff val="15000"/>
                  </a:schemeClr>
                </a:solidFill>
              </a:rPr>
              <a:t>dei presenti</a:t>
            </a:r>
          </a:p>
        </p:txBody>
      </p:sp>
      <p:sp>
        <p:nvSpPr>
          <p:cNvPr id="21" name="Segnaposto numero diapositiva 4">
            <a:extLst>
              <a:ext uri="{FF2B5EF4-FFF2-40B4-BE49-F238E27FC236}">
                <a16:creationId xmlns:a16="http://schemas.microsoft.com/office/drawing/2014/main" id="{0DF7D5B5-3A33-4258-AD2D-178977FFFBD3}"/>
              </a:ext>
            </a:extLst>
          </p:cNvPr>
          <p:cNvSpPr txBox="1">
            <a:spLocks/>
          </p:cNvSpPr>
          <p:nvPr/>
        </p:nvSpPr>
        <p:spPr>
          <a:xfrm>
            <a:off x="854049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FABD1CA3-046C-480D-B48F-ADFED76EDF8D}" type="slidenum">
              <a:rPr lang="it-IT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it-I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399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9D5124D6-DAE9-44AB-B9F5-32F66283E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it-IT" sz="3700" i="1"/>
              <a:t>I compiti del</a:t>
            </a:r>
            <a:br>
              <a:rPr lang="it-IT" sz="3700" i="1"/>
            </a:br>
            <a:r>
              <a:rPr lang="it-IT" sz="3700" i="1"/>
              <a:t>Consiglio di Amministrazione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C99EE19-D989-4036-842A-4A76D047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it-IT" sz="1700"/>
              <a:t>vigilare sul funzionamento di tutti i servizi sia tecnici sia amministrativi e sul funzionamento delle iniziative promosse da Forma.Temp</a:t>
            </a:r>
          </a:p>
          <a:p>
            <a:r>
              <a:rPr lang="it-IT" sz="1700"/>
              <a:t>predisporre il modello organizzativo e gli organici che riterrà necessari al conseguimento degli obiettivi sottoponendoli all'approvazione dell'Assemblea</a:t>
            </a:r>
          </a:p>
          <a:p>
            <a:r>
              <a:rPr lang="it-IT" sz="1700"/>
              <a:t>nominare il Direttore Generale</a:t>
            </a:r>
          </a:p>
          <a:p>
            <a:r>
              <a:rPr lang="it-IT" sz="1700"/>
              <a:t>approvare i costi di amministrazione e di funzionamento del Fondo</a:t>
            </a:r>
          </a:p>
          <a:p>
            <a:r>
              <a:rPr lang="it-IT" sz="1700"/>
              <a:t>provvedere alla redazione dei bilanci preventivi e consuntivi</a:t>
            </a:r>
          </a:p>
          <a:p>
            <a:r>
              <a:rPr lang="it-IT" sz="1700"/>
              <a:t>regolare il rapporto di lavoro con il personale di FORMA.TEMP in ogni sua fase ed aspetto</a:t>
            </a:r>
          </a:p>
          <a:p>
            <a:r>
              <a:rPr lang="it-IT" sz="1700"/>
              <a:t>predisporre i regolamenti interni e sottoporli all'approvazione dell'Assemblea</a:t>
            </a:r>
          </a:p>
          <a:p>
            <a:r>
              <a:rPr lang="it-IT" sz="1700"/>
              <a:t>riferire all'Assemblea in merito alle proprie delibere</a:t>
            </a:r>
          </a:p>
          <a:p>
            <a:r>
              <a:rPr lang="it-IT" sz="1700"/>
              <a:t>approvare i verbali delle proprie riunioni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9FF97A2-587C-4AAF-8F18-E82BCF9A0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it-IT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it-I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823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99A82BB0-15E4-4B8F-9836-16CBD2672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5399" y="322580"/>
            <a:ext cx="5727413" cy="15783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Collegio Sindacale</a:t>
            </a:r>
            <a:endParaRPr lang="en-US" sz="4000"/>
          </a:p>
        </p:txBody>
      </p:sp>
      <p:pic>
        <p:nvPicPr>
          <p:cNvPr id="3" name="Segnaposto immagine 2">
            <a:extLst>
              <a:ext uri="{FF2B5EF4-FFF2-40B4-BE49-F238E27FC236}">
                <a16:creationId xmlns:a16="http://schemas.microsoft.com/office/drawing/2014/main" id="{58CB2536-6A16-44A6-9BFB-8236006EC85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"/>
          <a:stretch/>
        </p:blipFill>
        <p:spPr>
          <a:xfrm>
            <a:off x="1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7783ECE4-C28C-4B1F-B20B-1E7A5D831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6039" y="1492241"/>
            <a:ext cx="5331171" cy="33324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z="1700" dirty="0"/>
              <a:t>È</a:t>
            </a:r>
            <a:r>
              <a:rPr lang="en-US" sz="1700" dirty="0"/>
              <a:t> </a:t>
            </a:r>
            <a:r>
              <a:rPr lang="en-US" sz="1700" dirty="0" err="1"/>
              <a:t>composto</a:t>
            </a:r>
            <a:r>
              <a:rPr lang="en-US" sz="1700" dirty="0"/>
              <a:t> da:</a:t>
            </a:r>
            <a:endParaRPr lang="it-IT" dirty="0">
              <a:ea typeface="Verdana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700" dirty="0"/>
              <a:t>un </a:t>
            </a:r>
            <a:r>
              <a:rPr lang="en-US" sz="1700" dirty="0" err="1"/>
              <a:t>membro</a:t>
            </a:r>
            <a:r>
              <a:rPr lang="en-US" sz="1700" dirty="0"/>
              <a:t> </a:t>
            </a:r>
            <a:r>
              <a:rPr lang="en-US" sz="1700" dirty="0" err="1"/>
              <a:t>designato</a:t>
            </a:r>
            <a:r>
              <a:rPr lang="en-US" sz="1700" dirty="0"/>
              <a:t> </a:t>
            </a:r>
            <a:r>
              <a:rPr lang="en-US" sz="1700" dirty="0" err="1"/>
              <a:t>dalle</a:t>
            </a:r>
            <a:r>
              <a:rPr lang="en-US" sz="1700" dirty="0"/>
              <a:t> </a:t>
            </a:r>
            <a:r>
              <a:rPr lang="en-US" sz="1700" dirty="0" err="1"/>
              <a:t>Associazioni</a:t>
            </a:r>
            <a:r>
              <a:rPr lang="en-US" sz="1700" dirty="0"/>
              <a:t> </a:t>
            </a:r>
            <a:r>
              <a:rPr lang="en-US" sz="1700" dirty="0" err="1"/>
              <a:t>datoriali</a:t>
            </a:r>
            <a:endParaRPr lang="en-US" sz="1700" dirty="0">
              <a:ea typeface="Verdana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700" dirty="0"/>
              <a:t>un </a:t>
            </a:r>
            <a:r>
              <a:rPr lang="en-US" sz="1700" dirty="0" err="1"/>
              <a:t>membro</a:t>
            </a:r>
            <a:r>
              <a:rPr lang="en-US" sz="1700" dirty="0"/>
              <a:t> </a:t>
            </a:r>
            <a:r>
              <a:rPr lang="en-US" sz="1700" dirty="0" err="1"/>
              <a:t>designato</a:t>
            </a:r>
            <a:r>
              <a:rPr lang="en-US" sz="1700" dirty="0"/>
              <a:t> </a:t>
            </a:r>
            <a:r>
              <a:rPr lang="en-US" sz="1700" dirty="0" err="1"/>
              <a:t>dalle</a:t>
            </a:r>
            <a:r>
              <a:rPr lang="en-US" sz="1700" dirty="0"/>
              <a:t> OO.SS.</a:t>
            </a:r>
            <a:endParaRPr lang="en-US" sz="1700" dirty="0">
              <a:ea typeface="Verdana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700" dirty="0"/>
              <a:t>un </a:t>
            </a:r>
            <a:r>
              <a:rPr lang="en-US" sz="1700" dirty="0" err="1"/>
              <a:t>membro</a:t>
            </a:r>
            <a:r>
              <a:rPr lang="en-US" sz="1700" dirty="0"/>
              <a:t>, con </a:t>
            </a:r>
            <a:r>
              <a:rPr lang="en-US" sz="1700" dirty="0" err="1"/>
              <a:t>funzione</a:t>
            </a:r>
            <a:r>
              <a:rPr lang="en-US" sz="1700" dirty="0"/>
              <a:t> di </a:t>
            </a:r>
            <a:r>
              <a:rPr lang="en-US" sz="1700" dirty="0" err="1"/>
              <a:t>Presidente</a:t>
            </a:r>
            <a:r>
              <a:rPr lang="en-US" sz="1700" dirty="0"/>
              <a:t>, </a:t>
            </a:r>
            <a:r>
              <a:rPr lang="en-US" sz="1700" dirty="0" err="1"/>
              <a:t>nominato</a:t>
            </a:r>
            <a:r>
              <a:rPr lang="en-US" sz="1700" dirty="0"/>
              <a:t> dal </a:t>
            </a:r>
            <a:r>
              <a:rPr lang="en-US" sz="1700" dirty="0" err="1"/>
              <a:t>Ministero</a:t>
            </a:r>
            <a:r>
              <a:rPr lang="en-US" sz="1700" dirty="0"/>
              <a:t> del Lavoro e </a:t>
            </a:r>
            <a:r>
              <a:rPr lang="en-US" sz="1700" dirty="0" err="1"/>
              <a:t>delle</a:t>
            </a:r>
            <a:r>
              <a:rPr lang="en-US" sz="1700" dirty="0"/>
              <a:t> </a:t>
            </a:r>
            <a:r>
              <a:rPr lang="en-US" sz="1700" dirty="0" err="1"/>
              <a:t>Politiche</a:t>
            </a:r>
            <a:r>
              <a:rPr lang="en-US" sz="1700" dirty="0"/>
              <a:t> </a:t>
            </a:r>
            <a:r>
              <a:rPr lang="en-US" sz="1700" dirty="0" err="1"/>
              <a:t>Sociali</a:t>
            </a:r>
            <a:endParaRPr lang="en-US" sz="1700" dirty="0">
              <a:ea typeface="Verdana"/>
            </a:endParaRPr>
          </a:p>
          <a:p>
            <a:r>
              <a:rPr lang="en-US" sz="1700" dirty="0"/>
              <a:t>I </a:t>
            </a:r>
            <a:r>
              <a:rPr lang="en-US" sz="1700" dirty="0" err="1"/>
              <a:t>componenti</a:t>
            </a:r>
            <a:r>
              <a:rPr lang="en-US" sz="1700" dirty="0"/>
              <a:t> del </a:t>
            </a:r>
            <a:r>
              <a:rPr lang="en-US" sz="1700" dirty="0" err="1"/>
              <a:t>Collegio</a:t>
            </a:r>
            <a:r>
              <a:rPr lang="en-US" sz="1700" dirty="0"/>
              <a:t> </a:t>
            </a:r>
            <a:r>
              <a:rPr lang="en-US" sz="1700" dirty="0" err="1"/>
              <a:t>devono</a:t>
            </a:r>
            <a:r>
              <a:rPr lang="en-US" sz="1700" dirty="0"/>
              <a:t> </a:t>
            </a:r>
            <a:r>
              <a:rPr lang="en-US" sz="1700" dirty="0" err="1"/>
              <a:t>essere</a:t>
            </a:r>
            <a:r>
              <a:rPr lang="en-US" sz="1700" dirty="0"/>
              <a:t> </a:t>
            </a:r>
            <a:r>
              <a:rPr lang="en-US" sz="1700" dirty="0" err="1"/>
              <a:t>iscritti</a:t>
            </a:r>
            <a:r>
              <a:rPr lang="en-US" sz="1700" dirty="0"/>
              <a:t> al </a:t>
            </a:r>
            <a:r>
              <a:rPr lang="en-US" sz="1700" dirty="0" err="1"/>
              <a:t>Registro</a:t>
            </a:r>
            <a:r>
              <a:rPr lang="en-US" sz="1700" dirty="0"/>
              <a:t> </a:t>
            </a:r>
            <a:r>
              <a:rPr lang="en-US" sz="1700" dirty="0" err="1"/>
              <a:t>dei</a:t>
            </a:r>
            <a:r>
              <a:rPr lang="en-US" sz="1700" dirty="0"/>
              <a:t> </a:t>
            </a:r>
            <a:r>
              <a:rPr lang="en-US" sz="1700" dirty="0" err="1"/>
              <a:t>Revisori</a:t>
            </a:r>
            <a:r>
              <a:rPr lang="en-US" sz="1700" dirty="0"/>
              <a:t> </a:t>
            </a:r>
            <a:r>
              <a:rPr lang="en-US" sz="1700" dirty="0" err="1"/>
              <a:t>legali</a:t>
            </a:r>
            <a:endParaRPr lang="en-US" sz="1700" dirty="0">
              <a:ea typeface="Verdana"/>
            </a:endParaRPr>
          </a:p>
        </p:txBody>
      </p:sp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5D88CDFC-00FA-4973-A110-953D1B94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FABD1CA3-046C-480D-B48F-ADFED76EDF8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CE7E069A-3A40-4755-9799-526F91FC8C15}"/>
              </a:ext>
            </a:extLst>
          </p:cNvPr>
          <p:cNvGrpSpPr/>
          <p:nvPr/>
        </p:nvGrpSpPr>
        <p:grpSpPr>
          <a:xfrm>
            <a:off x="6485291" y="5518670"/>
            <a:ext cx="5375154" cy="830997"/>
            <a:chOff x="381779" y="5172730"/>
            <a:chExt cx="5375154" cy="830997"/>
          </a:xfrm>
        </p:grpSpPr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FB6FAA68-096C-4016-BF24-E3190F81F040}"/>
                </a:ext>
              </a:extLst>
            </p:cNvPr>
            <p:cNvSpPr txBox="1"/>
            <p:nvPr/>
          </p:nvSpPr>
          <p:spPr>
            <a:xfrm>
              <a:off x="937161" y="5172730"/>
              <a:ext cx="481977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Quanto dura il mandato?</a:t>
              </a:r>
            </a:p>
            <a:p>
              <a:r>
                <a:rPr lang="it-IT" sz="1600" b="1">
                  <a:solidFill>
                    <a:srgbClr val="76A237"/>
                  </a:solidFill>
                </a:rPr>
                <a:t>3 esercizi </a:t>
              </a:r>
              <a:r>
                <a:rPr lang="it-IT" sz="1600">
                  <a:solidFill>
                    <a:srgbClr val="76A237"/>
                  </a:solidFill>
                </a:rPr>
                <a:t>e comunque fino all’approvazione del bilancio del terzo esercizio</a:t>
              </a:r>
              <a:endParaRPr lang="it-IT" sz="16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2F8204E8-CF27-486A-A079-F2836BEF8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779" y="5272592"/>
              <a:ext cx="562384" cy="622006"/>
            </a:xfrm>
            <a:prstGeom prst="rect">
              <a:avLst/>
            </a:prstGeom>
          </p:spPr>
        </p:pic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50A5604A-5EB7-4065-A950-04E2965A0BAD}"/>
              </a:ext>
            </a:extLst>
          </p:cNvPr>
          <p:cNvGrpSpPr/>
          <p:nvPr/>
        </p:nvGrpSpPr>
        <p:grpSpPr>
          <a:xfrm>
            <a:off x="6463790" y="4603329"/>
            <a:ext cx="4527299" cy="830997"/>
            <a:chOff x="555827" y="5919714"/>
            <a:chExt cx="4527299" cy="830997"/>
          </a:xfrm>
        </p:grpSpPr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58C5B962-2B3F-47F5-A310-7ACDF19CFE1E}"/>
                </a:ext>
              </a:extLst>
            </p:cNvPr>
            <p:cNvSpPr txBox="1"/>
            <p:nvPr/>
          </p:nvSpPr>
          <p:spPr>
            <a:xfrm>
              <a:off x="1133450" y="5919714"/>
              <a:ext cx="394967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Quanto spesso è convocato?</a:t>
              </a:r>
            </a:p>
            <a:p>
              <a:r>
                <a:rPr lang="it-IT" sz="1600" b="1">
                  <a:solidFill>
                    <a:srgbClr val="76A237"/>
                  </a:solidFill>
                </a:rPr>
                <a:t>Ordinariamente almeno una volta a trimestre</a:t>
              </a:r>
              <a:endParaRPr lang="it-IT" sz="16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9" name="Immagine 28">
              <a:extLst>
                <a:ext uri="{FF2B5EF4-FFF2-40B4-BE49-F238E27FC236}">
                  <a16:creationId xmlns:a16="http://schemas.microsoft.com/office/drawing/2014/main" id="{49BFB1C1-BC67-42BA-8A42-6C3CAA044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827" y="6043727"/>
              <a:ext cx="572480" cy="5763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0836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99A82BB0-15E4-4B8F-9836-16CBD2672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1319" y="891540"/>
            <a:ext cx="5280373" cy="157830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400" b="1" dirty="0" err="1"/>
              <a:t>Comitato</a:t>
            </a:r>
            <a:r>
              <a:rPr lang="en-US" sz="3400" b="1" dirty="0"/>
              <a:t> di </a:t>
            </a:r>
            <a:r>
              <a:rPr lang="en-US" sz="3400" b="1" dirty="0" err="1"/>
              <a:t>Gestione</a:t>
            </a:r>
            <a:r>
              <a:rPr lang="en-US" sz="3400" b="1" dirty="0"/>
              <a:t> e </a:t>
            </a:r>
            <a:r>
              <a:rPr lang="en-US" sz="3400" b="1" dirty="0" err="1"/>
              <a:t>Controllo</a:t>
            </a:r>
            <a:r>
              <a:rPr lang="en-US" sz="3400" b="1" dirty="0"/>
              <a:t> del Fondo di </a:t>
            </a:r>
            <a:r>
              <a:rPr lang="en-US" sz="3400" b="1" dirty="0" err="1"/>
              <a:t>Solidarietà</a:t>
            </a:r>
            <a:endParaRPr lang="en-US" sz="3400" dirty="0" err="1"/>
          </a:p>
        </p:txBody>
      </p:sp>
      <p:pic>
        <p:nvPicPr>
          <p:cNvPr id="3" name="Segnaposto immagine 2">
            <a:extLst>
              <a:ext uri="{FF2B5EF4-FFF2-40B4-BE49-F238E27FC236}">
                <a16:creationId xmlns:a16="http://schemas.microsoft.com/office/drawing/2014/main" id="{F5BBAF64-32A0-45A0-8EA2-F542221C7A7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"/>
          <a:stretch/>
        </p:blipFill>
        <p:spPr>
          <a:xfrm>
            <a:off x="1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7783ECE4-C28C-4B1F-B20B-1E7A5D831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41319" y="2467601"/>
            <a:ext cx="5006051" cy="33324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z="2000" dirty="0">
                <a:ea typeface="+mn-lt"/>
                <a:cs typeface="+mn-lt"/>
              </a:rPr>
              <a:t>È</a:t>
            </a:r>
            <a:r>
              <a:rPr lang="en-US" sz="2000" dirty="0"/>
              <a:t> </a:t>
            </a:r>
            <a:r>
              <a:rPr lang="en-US" sz="2000" dirty="0" err="1"/>
              <a:t>composto</a:t>
            </a:r>
            <a:r>
              <a:rPr lang="en-US" sz="2000" dirty="0"/>
              <a:t> da 12 </a:t>
            </a:r>
            <a:r>
              <a:rPr lang="en-US" sz="2000" dirty="0" err="1"/>
              <a:t>membri</a:t>
            </a:r>
            <a:r>
              <a:rPr lang="en-US" sz="2000" dirty="0"/>
              <a:t> (6 di </a:t>
            </a:r>
            <a:r>
              <a:rPr lang="en-US" sz="2000" dirty="0" err="1"/>
              <a:t>parte</a:t>
            </a:r>
            <a:r>
              <a:rPr lang="en-US" sz="2000" dirty="0"/>
              <a:t> </a:t>
            </a:r>
            <a:r>
              <a:rPr lang="en-US" sz="2000" dirty="0" err="1"/>
              <a:t>datoriale</a:t>
            </a:r>
            <a:r>
              <a:rPr lang="en-US" sz="2000" dirty="0"/>
              <a:t> e 6 di </a:t>
            </a:r>
            <a:r>
              <a:rPr lang="en-US" sz="2000" dirty="0" err="1"/>
              <a:t>parte</a:t>
            </a:r>
            <a:r>
              <a:rPr lang="en-US" sz="2000" dirty="0"/>
              <a:t> </a:t>
            </a:r>
            <a:r>
              <a:rPr lang="en-US" sz="2000" dirty="0" err="1"/>
              <a:t>sindacale</a:t>
            </a:r>
            <a:r>
              <a:rPr lang="en-US" sz="2000" dirty="0"/>
              <a:t>), </a:t>
            </a:r>
            <a:r>
              <a:rPr lang="en-US" sz="2000" dirty="0" err="1"/>
              <a:t>nominati</a:t>
            </a:r>
            <a:r>
              <a:rPr lang="en-US" sz="2000" dirty="0"/>
              <a:t> </a:t>
            </a:r>
            <a:r>
              <a:rPr lang="en-US" sz="2000" dirty="0" err="1"/>
              <a:t>dall’Assemblea</a:t>
            </a:r>
            <a:r>
              <a:rPr lang="en-US" sz="2000" dirty="0"/>
              <a:t> </a:t>
            </a:r>
            <a:r>
              <a:rPr lang="en-US" sz="2000" dirty="0" err="1"/>
              <a:t>dei</a:t>
            </a:r>
            <a:r>
              <a:rPr lang="en-US" sz="2000" dirty="0"/>
              <a:t> </a:t>
            </a:r>
            <a:r>
              <a:rPr lang="en-US" sz="2000" dirty="0" err="1"/>
              <a:t>Soci</a:t>
            </a:r>
            <a:endParaRPr lang="en-US" sz="2000" dirty="0" err="1">
              <a:ea typeface="Verdana"/>
            </a:endParaRPr>
          </a:p>
          <a:p>
            <a:r>
              <a:rPr lang="en-US" sz="2000" dirty="0" err="1"/>
              <a:t>Garantisce</a:t>
            </a:r>
            <a:r>
              <a:rPr lang="en-US" sz="2000" dirty="0"/>
              <a:t> le </a:t>
            </a:r>
            <a:r>
              <a:rPr lang="en-US" sz="2000" dirty="0" err="1"/>
              <a:t>prestazioni</a:t>
            </a:r>
            <a:r>
              <a:rPr lang="en-US" sz="2000" dirty="0"/>
              <a:t> del </a:t>
            </a:r>
            <a:r>
              <a:rPr lang="en-US" sz="2000" dirty="0" err="1"/>
              <a:t>FdS</a:t>
            </a:r>
            <a:r>
              <a:rPr lang="en-US" sz="2000" dirty="0"/>
              <a:t> secondo i </a:t>
            </a:r>
            <a:r>
              <a:rPr lang="en-US" sz="2000" dirty="0" err="1"/>
              <a:t>criteri</a:t>
            </a:r>
            <a:r>
              <a:rPr lang="en-US" sz="2000" dirty="0"/>
              <a:t> </a:t>
            </a:r>
            <a:r>
              <a:rPr lang="en-US" sz="2000" dirty="0" err="1"/>
              <a:t>definiti</a:t>
            </a:r>
            <a:r>
              <a:rPr lang="en-US" sz="2000" dirty="0"/>
              <a:t> nel DM 95074 del 21/5/2016 n. 118 e </a:t>
            </a:r>
            <a:r>
              <a:rPr lang="en-US" sz="2000" dirty="0" err="1"/>
              <a:t>s.m.i</a:t>
            </a:r>
            <a:r>
              <a:rPr lang="en-US" sz="2000" dirty="0"/>
              <a:t>.</a:t>
            </a:r>
            <a:endParaRPr lang="en-US" sz="2000" dirty="0">
              <a:ea typeface="Verdana"/>
            </a:endParaRPr>
          </a:p>
        </p:txBody>
      </p:sp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5D88CDFC-00FA-4973-A110-953D1B94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FABD1CA3-046C-480D-B48F-ADFED76EDF8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A5BD5A5-A0DF-41EC-AD21-96E4BD7BCA1E}"/>
              </a:ext>
            </a:extLst>
          </p:cNvPr>
          <p:cNvGrpSpPr/>
          <p:nvPr/>
        </p:nvGrpSpPr>
        <p:grpSpPr>
          <a:xfrm>
            <a:off x="6810411" y="5427230"/>
            <a:ext cx="4938274" cy="1077218"/>
            <a:chOff x="544339" y="4979690"/>
            <a:chExt cx="4938274" cy="1077218"/>
          </a:xfrm>
        </p:grpSpPr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64B52F6C-06A9-4841-9B89-0AFCE13C19AF}"/>
                </a:ext>
              </a:extLst>
            </p:cNvPr>
            <p:cNvSpPr txBox="1"/>
            <p:nvPr/>
          </p:nvSpPr>
          <p:spPr>
            <a:xfrm>
              <a:off x="1069241" y="4979690"/>
              <a:ext cx="4413372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it-IT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Quanto dura il mandato?</a:t>
              </a:r>
              <a:endParaRPr lang="it-IT" sz="1600" b="1" dirty="0">
                <a:solidFill>
                  <a:schemeClr val="tx1">
                    <a:lumMod val="85000"/>
                    <a:lumOff val="15000"/>
                  </a:schemeClr>
                </a:solidFill>
                <a:ea typeface="Verdana"/>
              </a:endParaRPr>
            </a:p>
            <a:p>
              <a:r>
                <a:rPr lang="it-IT" sz="1600" b="1" dirty="0">
                  <a:solidFill>
                    <a:srgbClr val="76A237"/>
                  </a:solidFill>
                </a:rPr>
                <a:t>3 esercizi </a:t>
              </a:r>
              <a:r>
                <a:rPr lang="it-IT" sz="1600" dirty="0">
                  <a:solidFill>
                    <a:srgbClr val="76A237"/>
                  </a:solidFill>
                </a:rPr>
                <a:t>e comunque fino all’approvazione del bilancio del terzo esercizio</a:t>
              </a:r>
              <a:endParaRPr lang="it-IT" sz="1600" dirty="0">
                <a:solidFill>
                  <a:schemeClr val="tx1">
                    <a:lumMod val="85000"/>
                    <a:lumOff val="15000"/>
                  </a:schemeClr>
                </a:solidFill>
                <a:ea typeface="Verdana"/>
              </a:endParaRPr>
            </a:p>
          </p:txBody>
        </p:sp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08370013-253E-482A-88E6-7A1C69459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339" y="5140512"/>
              <a:ext cx="562384" cy="622006"/>
            </a:xfrm>
            <a:prstGeom prst="rect">
              <a:avLst/>
            </a:prstGeom>
          </p:spPr>
        </p:pic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9BF6E01D-284C-4DAA-BEF0-1C97B7B40AD6}"/>
              </a:ext>
            </a:extLst>
          </p:cNvPr>
          <p:cNvGrpSpPr/>
          <p:nvPr/>
        </p:nvGrpSpPr>
        <p:grpSpPr>
          <a:xfrm>
            <a:off x="6809230" y="4714823"/>
            <a:ext cx="4415539" cy="584775"/>
            <a:chOff x="616787" y="6215871"/>
            <a:chExt cx="4415539" cy="584775"/>
          </a:xfrm>
        </p:grpSpPr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0DFBC8B2-5310-4401-9DA4-BC1EA582C951}"/>
                </a:ext>
              </a:extLst>
            </p:cNvPr>
            <p:cNvSpPr txBox="1"/>
            <p:nvPr/>
          </p:nvSpPr>
          <p:spPr>
            <a:xfrm>
              <a:off x="1133450" y="6215871"/>
              <a:ext cx="3898876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it-IT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Quanto spesso è convocato?</a:t>
              </a:r>
              <a:endParaRPr lang="it-IT" sz="1600" b="1" dirty="0">
                <a:solidFill>
                  <a:schemeClr val="tx1">
                    <a:lumMod val="85000"/>
                    <a:lumOff val="15000"/>
                  </a:schemeClr>
                </a:solidFill>
                <a:ea typeface="Verdana"/>
              </a:endParaRPr>
            </a:p>
            <a:p>
              <a:r>
                <a:rPr lang="it-IT" sz="1600" b="1" dirty="0">
                  <a:solidFill>
                    <a:srgbClr val="76A237"/>
                  </a:solidFill>
                </a:rPr>
                <a:t>Almeno una volta al mese</a:t>
              </a:r>
              <a:endParaRPr lang="it-IT" sz="1600" dirty="0">
                <a:solidFill>
                  <a:schemeClr val="tx1">
                    <a:lumMod val="85000"/>
                    <a:lumOff val="15000"/>
                  </a:schemeClr>
                </a:solidFill>
                <a:ea typeface="Verdana"/>
              </a:endParaRPr>
            </a:p>
          </p:txBody>
        </p:sp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0F580FBA-FF6F-47CA-84DF-82E3AE47D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787" y="6216447"/>
              <a:ext cx="562320" cy="5763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8622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FAC275EE-7BC2-433F-94E6-F5A29E27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08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6000" b="1">
                <a:solidFill>
                  <a:srgbClr val="76A237"/>
                </a:solidFill>
              </a:rPr>
              <a:t>Fondo di Solidarietà</a:t>
            </a:r>
            <a:endParaRPr lang="it-IT" sz="600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66122CF-BF95-4D0F-88D8-FB88B1495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13</a:t>
            </a:fld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1C07981-DE20-44E6-8BBF-91ED0A05EC5F}"/>
              </a:ext>
            </a:extLst>
          </p:cNvPr>
          <p:cNvSpPr txBox="1"/>
          <p:nvPr/>
        </p:nvSpPr>
        <p:spPr>
          <a:xfrm>
            <a:off x="1932214" y="409204"/>
            <a:ext cx="8327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/>
              <a:t>Presso </a:t>
            </a:r>
            <a:r>
              <a:rPr lang="it-IT" sz="2800" err="1"/>
              <a:t>Forma.Temp</a:t>
            </a:r>
            <a:r>
              <a:rPr lang="it-IT" sz="2800"/>
              <a:t> è istituito il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BFB918C-CCF1-464F-9EE5-C8DBC598FFC4}"/>
              </a:ext>
            </a:extLst>
          </p:cNvPr>
          <p:cNvSpPr txBox="1"/>
          <p:nvPr/>
        </p:nvSpPr>
        <p:spPr>
          <a:xfrm>
            <a:off x="0" y="173271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/>
              <a:t>che permette ai lavoratori in somministrazione di poter usufruire delle prestazioni di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4035E64-720D-42E8-BF17-ADCBBB1BB7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" t="36133" r="1021" b="33434"/>
          <a:stretch/>
        </p:blipFill>
        <p:spPr>
          <a:xfrm>
            <a:off x="1522475" y="3966289"/>
            <a:ext cx="9147049" cy="2891711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B8FEA5A-0D1C-4538-92EB-71ED38A58024}"/>
              </a:ext>
            </a:extLst>
          </p:cNvPr>
          <p:cNvSpPr txBox="1"/>
          <p:nvPr/>
        </p:nvSpPr>
        <p:spPr>
          <a:xfrm>
            <a:off x="359665" y="2658167"/>
            <a:ext cx="523459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>
                <a:solidFill>
                  <a:srgbClr val="447833"/>
                </a:solidFill>
              </a:rPr>
              <a:t>Sostegno al reddito </a:t>
            </a:r>
            <a:r>
              <a:rPr lang="it-IT" sz="2000" b="1">
                <a:solidFill>
                  <a:srgbClr val="447833"/>
                </a:solidFill>
              </a:rPr>
              <a:t>(</a:t>
            </a:r>
            <a:r>
              <a:rPr lang="it-IT" sz="2000" b="1" err="1">
                <a:solidFill>
                  <a:srgbClr val="447833"/>
                </a:solidFill>
              </a:rPr>
              <a:t>Sar</a:t>
            </a:r>
            <a:r>
              <a:rPr lang="it-IT" sz="2000" b="1">
                <a:solidFill>
                  <a:srgbClr val="447833"/>
                </a:solidFill>
              </a:rPr>
              <a:t>)</a:t>
            </a:r>
          </a:p>
          <a:p>
            <a:pPr algn="ctr"/>
            <a:r>
              <a:rPr lang="it-IT"/>
              <a:t>contributo una tantum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B8A59A7-B23D-4913-9C9A-B38911AB331C}"/>
              </a:ext>
            </a:extLst>
          </p:cNvPr>
          <p:cNvSpPr txBox="1"/>
          <p:nvPr/>
        </p:nvSpPr>
        <p:spPr>
          <a:xfrm>
            <a:off x="6024752" y="2427406"/>
            <a:ext cx="5652136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rgbClr val="447833"/>
                </a:solidFill>
              </a:rPr>
              <a:t>Assegno di</a:t>
            </a:r>
          </a:p>
          <a:p>
            <a:pPr algn="ctr"/>
            <a:r>
              <a:rPr lang="it-IT" sz="2800" b="1" dirty="0">
                <a:solidFill>
                  <a:srgbClr val="447833"/>
                </a:solidFill>
              </a:rPr>
              <a:t>Integrazione Salariale</a:t>
            </a:r>
          </a:p>
          <a:p>
            <a:pPr algn="ctr"/>
            <a:r>
              <a:rPr lang="it-IT" dirty="0"/>
              <a:t>tutela nei casi di riduzione o sospensione dell’attività lavorativa</a:t>
            </a:r>
          </a:p>
        </p:txBody>
      </p:sp>
    </p:spTree>
    <p:extLst>
      <p:ext uri="{BB962C8B-B14F-4D97-AF65-F5344CB8AC3E}">
        <p14:creationId xmlns:p14="http://schemas.microsoft.com/office/powerpoint/2010/main" val="2505825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2A9493-13D8-4EC3-A964-28DD855AD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b="1">
                <a:solidFill>
                  <a:srgbClr val="457834"/>
                </a:solidFill>
              </a:rPr>
              <a:t>Sostegno al Reddito</a:t>
            </a: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37408A3-FA81-446E-871A-AD725B0EE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14</a:t>
            </a:fld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C8428E-C1CB-4C7E-B67E-9DB36B6E9D6D}"/>
              </a:ext>
            </a:extLst>
          </p:cNvPr>
          <p:cNvSpPr txBox="1"/>
          <p:nvPr/>
        </p:nvSpPr>
        <p:spPr>
          <a:xfrm>
            <a:off x="1216152" y="1314024"/>
            <a:ext cx="106047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000" b="1">
                <a:solidFill>
                  <a:srgbClr val="76A237"/>
                </a:solidFill>
              </a:rPr>
              <a:t>Destinatari</a:t>
            </a:r>
          </a:p>
          <a:p>
            <a:pPr marL="0" indent="0">
              <a:buNone/>
            </a:pPr>
            <a:r>
              <a:rPr lang="it-IT" sz="1800" b="1"/>
              <a:t>lavoratori precedentemente assunti con uno o più contratti in somministrazione</a:t>
            </a:r>
            <a:r>
              <a:rPr lang="it-IT" sz="1800"/>
              <a:t> a tempo determinato o indeterminato, anche in apprendistato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08DD38-B9DC-4F01-A1C0-1244476A0B4C}"/>
              </a:ext>
            </a:extLst>
          </p:cNvPr>
          <p:cNvSpPr txBox="1"/>
          <p:nvPr/>
        </p:nvSpPr>
        <p:spPr>
          <a:xfrm>
            <a:off x="5248656" y="3016251"/>
            <a:ext cx="649605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000" b="1">
                <a:solidFill>
                  <a:srgbClr val="76A237"/>
                </a:solidFill>
              </a:rPr>
              <a:t>Requisiti</a:t>
            </a:r>
          </a:p>
          <a:p>
            <a:pPr marL="0" indent="0">
              <a:buNone/>
            </a:pPr>
            <a:r>
              <a:rPr lang="it-IT" sz="1800"/>
              <a:t>risultare </a:t>
            </a:r>
            <a:r>
              <a:rPr lang="it-IT" sz="1800" b="1"/>
              <a:t>disoccupati da almeno 45 giorni</a:t>
            </a:r>
            <a:r>
              <a:rPr lang="it-IT" sz="1800"/>
              <a:t> e aver: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/>
              <a:t>concluso la procedura in Mancanza di Occasioni di Lavoro </a:t>
            </a:r>
            <a:r>
              <a:rPr lang="it-IT" sz="1600"/>
              <a:t>(MOL) </a:t>
            </a:r>
            <a:r>
              <a:rPr lang="it-IT" sz="1600" i="1"/>
              <a:t>o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/>
              <a:t>maturato almeno 110 giorni di lavoro </a:t>
            </a:r>
            <a:r>
              <a:rPr lang="it-IT" sz="1600"/>
              <a:t>(o 440 ore lavorate in caso di part-time verticale) nell’arco degli ultimi 12 mesi a far data dall’ultimo giorno effettivo di lavoro in somministrazione </a:t>
            </a:r>
            <a:r>
              <a:rPr lang="it-IT" sz="1600" i="1"/>
              <a:t>o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/>
              <a:t>maturato almeno 90 giorni di lavoro </a:t>
            </a:r>
            <a:r>
              <a:rPr lang="it-IT" sz="1600"/>
              <a:t>(o 360 ore lavorate in caso di part-time verticale) nell’arco degli ultimi 12 mesi a far data dall’ultimo giorno effettivo di lavoro in somministrazione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55A25C3A-5A79-4D36-984A-FAA99BC53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87" y="2131606"/>
            <a:ext cx="4589869" cy="458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49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3852755-9EFD-4E8A-919F-EA8815272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8" b="18091"/>
          <a:stretch/>
        </p:blipFill>
        <p:spPr>
          <a:xfrm>
            <a:off x="0" y="2416361"/>
            <a:ext cx="5484304" cy="371297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22A9493-13D8-4EC3-A964-28DD855AD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b="1" dirty="0">
                <a:solidFill>
                  <a:srgbClr val="457834"/>
                </a:solidFill>
              </a:rPr>
              <a:t>Assegno di Integrazione Salariale</a:t>
            </a:r>
            <a:endParaRPr lang="it-IT" sz="36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37408A3-FA81-446E-871A-AD725B0EE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15</a:t>
            </a:fld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C8428E-C1CB-4C7E-B67E-9DB36B6E9D6D}"/>
              </a:ext>
            </a:extLst>
          </p:cNvPr>
          <p:cNvSpPr txBox="1"/>
          <p:nvPr/>
        </p:nvSpPr>
        <p:spPr>
          <a:xfrm>
            <a:off x="1216152" y="1314024"/>
            <a:ext cx="106047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000" b="1" dirty="0">
                <a:solidFill>
                  <a:srgbClr val="76A237"/>
                </a:solidFill>
              </a:rPr>
              <a:t>Destinatari</a:t>
            </a:r>
          </a:p>
          <a:p>
            <a:pPr marL="0" indent="0">
              <a:buNone/>
            </a:pPr>
            <a:r>
              <a:rPr lang="it-IT" sz="1800" b="1" dirty="0"/>
              <a:t>lavoratori attivi assunti in somministrazione</a:t>
            </a:r>
            <a:r>
              <a:rPr lang="it-IT" sz="1800" dirty="0"/>
              <a:t> a tempo determinato e indeterminato, anche in apprendistato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08DD38-B9DC-4F01-A1C0-1244476A0B4C}"/>
              </a:ext>
            </a:extLst>
          </p:cNvPr>
          <p:cNvSpPr txBox="1"/>
          <p:nvPr/>
        </p:nvSpPr>
        <p:spPr>
          <a:xfrm>
            <a:off x="5248656" y="3016251"/>
            <a:ext cx="649605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000" b="1" dirty="0">
                <a:solidFill>
                  <a:srgbClr val="76A237"/>
                </a:solidFill>
              </a:rPr>
              <a:t>Requisiti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Essere impiegato presso un’impresa utilizzatrice che si trova in </a:t>
            </a:r>
            <a:r>
              <a:rPr lang="it-IT" sz="1600" b="1" dirty="0"/>
              <a:t>situazioni di riduzione o sospensione dell’orario di lavoro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Aver maturato almeno 30 giornate lavorative</a:t>
            </a:r>
            <a:r>
              <a:rPr lang="it-IT" sz="1600" dirty="0"/>
              <a:t> in somministrazione</a:t>
            </a:r>
          </a:p>
          <a:p>
            <a:pPr marL="0" indent="0">
              <a:buNone/>
            </a:pPr>
            <a:endParaRPr lang="it-IT" sz="160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216285D-7285-4B6A-8852-70A2670A11CD}"/>
              </a:ext>
            </a:extLst>
          </p:cNvPr>
          <p:cNvSpPr txBox="1"/>
          <p:nvPr/>
        </p:nvSpPr>
        <p:spPr>
          <a:xfrm>
            <a:off x="5312664" y="5220810"/>
            <a:ext cx="6272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/>
              <a:t>Il lavoratore percepisce l’Assegno dall’Agenzia per il Lavoro.</a:t>
            </a:r>
          </a:p>
          <a:p>
            <a:r>
              <a:rPr lang="it-IT" sz="1200" dirty="0"/>
              <a:t>Forma.Temp rimborsa poi l’</a:t>
            </a:r>
            <a:r>
              <a:rPr lang="it-IT" sz="1200" dirty="0" err="1"/>
              <a:t>ApL</a:t>
            </a:r>
            <a:r>
              <a:rPr lang="it-IT" sz="1200" dirty="0"/>
              <a:t> che ha anticipato la prestazione.</a:t>
            </a:r>
          </a:p>
        </p:txBody>
      </p:sp>
    </p:spTree>
    <p:extLst>
      <p:ext uri="{BB962C8B-B14F-4D97-AF65-F5344CB8AC3E}">
        <p14:creationId xmlns:p14="http://schemas.microsoft.com/office/powerpoint/2010/main" val="3444902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673851B-D970-46E8-BE4F-B2C19059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4765289"/>
            <a:ext cx="5547162" cy="12151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 err="1"/>
              <a:t>Risorse</a:t>
            </a:r>
            <a:r>
              <a:rPr lang="en-US" sz="4000" b="1" dirty="0"/>
              <a:t> destinate</a:t>
            </a:r>
            <a:br>
              <a:rPr lang="en-US" sz="4000" b="1" dirty="0">
                <a:ea typeface="Verdana"/>
              </a:rPr>
            </a:br>
            <a:r>
              <a:rPr lang="en-US" sz="4000" b="1" dirty="0"/>
              <a:t>al </a:t>
            </a:r>
            <a:r>
              <a:rPr lang="en-US" sz="4000" b="1" dirty="0" err="1"/>
              <a:t>FdS</a:t>
            </a:r>
            <a:endParaRPr lang="en-US" sz="4000">
              <a:ea typeface="Verdana"/>
            </a:endParaRP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80ACDFE7-6840-4D7C-9CE3-ABE7B8FECC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2ACD2C0-70AF-4BD7-A0FD-FC2CE45A0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FABD1CA3-046C-480D-B48F-ADFED76EDF8D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16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386F0A1-D719-4A08-AFD1-4558AE0F8154}"/>
              </a:ext>
            </a:extLst>
          </p:cNvPr>
          <p:cNvSpPr/>
          <p:nvPr/>
        </p:nvSpPr>
        <p:spPr>
          <a:xfrm>
            <a:off x="-429480" y="1114552"/>
            <a:ext cx="5614128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it-IT" sz="9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ahnschrift SemiLight"/>
              </a:rPr>
              <a:t>0,30%</a:t>
            </a:r>
            <a:endParaRPr lang="it-IT" sz="9600" b="1" dirty="0">
              <a:ln w="12700">
                <a:solidFill>
                  <a:srgbClr val="99CB38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rgbClr val="99CB38"/>
                </a:outerShdw>
              </a:effectLst>
              <a:latin typeface="Bahnschrift SemiLight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9B98BE0-EBED-4915-B6D1-FE49DD53E722}"/>
              </a:ext>
            </a:extLst>
          </p:cNvPr>
          <p:cNvSpPr txBox="1"/>
          <p:nvPr/>
        </p:nvSpPr>
        <p:spPr>
          <a:xfrm>
            <a:off x="238251" y="2682238"/>
            <a:ext cx="4258345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it-IT" dirty="0">
                <a:solidFill>
                  <a:srgbClr val="E47D1A"/>
                </a:solidFill>
              </a:rPr>
              <a:t>delle retribuzioni imponibili ai fini previdenziali dei lavoratori TD e TI (esclusi i dirigenti)*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8EAF83E-89A3-4251-B001-BF4391D087BB}"/>
              </a:ext>
            </a:extLst>
          </p:cNvPr>
          <p:cNvSpPr txBox="1"/>
          <p:nvPr/>
        </p:nvSpPr>
        <p:spPr>
          <a:xfrm>
            <a:off x="413131" y="5985961"/>
            <a:ext cx="6200394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it-IT" dirty="0"/>
              <a:t>sulla base del D.lgs. 148/2015</a:t>
            </a:r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5B12AE0-5E83-4B55-9509-1BA7D3378CE8}"/>
              </a:ext>
            </a:extLst>
          </p:cNvPr>
          <p:cNvSpPr txBox="1"/>
          <p:nvPr/>
        </p:nvSpPr>
        <p:spPr>
          <a:xfrm>
            <a:off x="179527" y="81657"/>
            <a:ext cx="8758046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it-IT" sz="1600" dirty="0"/>
              <a:t>* ad esse si aggiungono quelle eventualmente definite dalle Parti Sociali</a:t>
            </a:r>
          </a:p>
        </p:txBody>
      </p:sp>
      <p:sp>
        <p:nvSpPr>
          <p:cNvPr id="12" name="Segnaposto numero diapositiva 4">
            <a:extLst>
              <a:ext uri="{FF2B5EF4-FFF2-40B4-BE49-F238E27FC236}">
                <a16:creationId xmlns:a16="http://schemas.microsoft.com/office/drawing/2014/main" id="{66D69A15-4D6C-4A59-B284-C88D533B289C}"/>
              </a:ext>
            </a:extLst>
          </p:cNvPr>
          <p:cNvSpPr txBox="1">
            <a:spLocks/>
          </p:cNvSpPr>
          <p:nvPr/>
        </p:nvSpPr>
        <p:spPr>
          <a:xfrm>
            <a:off x="854049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FABD1CA3-046C-480D-B48F-ADFED76EDF8D}" type="slidenum">
              <a:rPr lang="it-IT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16</a:t>
            </a:fld>
            <a:endParaRPr lang="it-I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442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nettore pagina esterna 10">
            <a:extLst>
              <a:ext uri="{FF2B5EF4-FFF2-40B4-BE49-F238E27FC236}">
                <a16:creationId xmlns:a16="http://schemas.microsoft.com/office/drawing/2014/main" id="{C91D254A-836E-469A-B186-76E414448B3E}"/>
              </a:ext>
            </a:extLst>
          </p:cNvPr>
          <p:cNvSpPr/>
          <p:nvPr/>
        </p:nvSpPr>
        <p:spPr>
          <a:xfrm>
            <a:off x="4670422" y="0"/>
            <a:ext cx="7520846" cy="3335061"/>
          </a:xfrm>
          <a:prstGeom prst="flowChartOffpage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E6180DB-0565-4EB7-88F9-983FCCAD4074}"/>
              </a:ext>
            </a:extLst>
          </p:cNvPr>
          <p:cNvSpPr/>
          <p:nvPr/>
        </p:nvSpPr>
        <p:spPr>
          <a:xfrm>
            <a:off x="732" y="732"/>
            <a:ext cx="4669690" cy="6857999"/>
          </a:xfrm>
          <a:prstGeom prst="rect">
            <a:avLst/>
          </a:prstGeom>
          <a:solidFill>
            <a:schemeClr val="bg1"/>
          </a:solidFill>
          <a:ln w="57150">
            <a:solidFill>
              <a:srgbClr val="4478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C03859B-F8D5-4221-AE5A-F436B215A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it-IT" smtClean="0"/>
              <a:pPr>
                <a:spcAft>
                  <a:spcPts val="600"/>
                </a:spcAft>
              </a:pPr>
              <a:t>17</a:t>
            </a:fld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2B9832-A6AC-46CB-BA5E-A70ED52598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76500"/>
            <a:ext cx="4671523" cy="1906587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>
                <a:solidFill>
                  <a:srgbClr val="447834"/>
                </a:solidFill>
              </a:rPr>
              <a:t>FONDO DI SOLIDARIETÀ:</a:t>
            </a:r>
            <a:r>
              <a:rPr lang="it-IT" sz="2800" b="1" dirty="0">
                <a:solidFill>
                  <a:srgbClr val="447834"/>
                </a:solidFill>
              </a:rPr>
              <a:t> CONTROLLO</a:t>
            </a:r>
            <a:endParaRPr lang="it-IT" sz="2800" dirty="0">
              <a:solidFill>
                <a:srgbClr val="447834"/>
              </a:solidFill>
              <a:ea typeface="Verdana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758359A-7261-473B-8851-ABA7778F468E}"/>
              </a:ext>
            </a:extLst>
          </p:cNvPr>
          <p:cNvSpPr txBox="1"/>
          <p:nvPr/>
        </p:nvSpPr>
        <p:spPr>
          <a:xfrm>
            <a:off x="8610600" y="5142963"/>
            <a:ext cx="1842741" cy="42651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it-IT" sz="1100" b="1" dirty="0"/>
              <a:t>controllo della prestazione erogata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37E3B73-2D87-4AC7-9694-745A5049C23F}"/>
              </a:ext>
            </a:extLst>
          </p:cNvPr>
          <p:cNvSpPr txBox="1"/>
          <p:nvPr/>
        </p:nvSpPr>
        <p:spPr>
          <a:xfrm>
            <a:off x="6783617" y="6135614"/>
            <a:ext cx="3294456" cy="4542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it-IT" sz="2000" b="1" dirty="0">
                <a:solidFill>
                  <a:srgbClr val="76A237"/>
                </a:solidFill>
              </a:rPr>
              <a:t>Fondo di Solidarietà</a:t>
            </a:r>
            <a:endParaRPr lang="it-IT" sz="2000" b="1" dirty="0">
              <a:solidFill>
                <a:srgbClr val="76A237"/>
              </a:solidFill>
              <a:ea typeface="Verdana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71EA2F5-0BD0-4A31-9610-07E1AB184A3D}"/>
              </a:ext>
            </a:extLst>
          </p:cNvPr>
          <p:cNvSpPr txBox="1"/>
          <p:nvPr/>
        </p:nvSpPr>
        <p:spPr>
          <a:xfrm>
            <a:off x="5270951" y="3714663"/>
            <a:ext cx="6277515" cy="9023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/>
            <a:r>
              <a:rPr lang="it-IT" sz="2800" b="1" dirty="0">
                <a:solidFill>
                  <a:schemeClr val="accent2">
                    <a:lumMod val="75000"/>
                  </a:schemeClr>
                </a:solidFill>
              </a:rPr>
              <a:t>Comitato di</a:t>
            </a:r>
          </a:p>
          <a:p>
            <a:pPr algn="ctr"/>
            <a:r>
              <a:rPr lang="it-IT" sz="2800" b="1" dirty="0">
                <a:solidFill>
                  <a:schemeClr val="accent2">
                    <a:lumMod val="75000"/>
                  </a:schemeClr>
                </a:solidFill>
              </a:rPr>
              <a:t>Gestione e Controllo</a:t>
            </a:r>
            <a:endParaRPr lang="it-IT" sz="2800" b="1" dirty="0">
              <a:solidFill>
                <a:schemeClr val="accent2">
                  <a:lumMod val="75000"/>
                </a:schemeClr>
              </a:solidFill>
              <a:ea typeface="Verdana"/>
            </a:endParaRPr>
          </a:p>
        </p:txBody>
      </p:sp>
      <p:sp>
        <p:nvSpPr>
          <p:cNvPr id="17" name="Freccia in giù 16">
            <a:extLst>
              <a:ext uri="{FF2B5EF4-FFF2-40B4-BE49-F238E27FC236}">
                <a16:creationId xmlns:a16="http://schemas.microsoft.com/office/drawing/2014/main" id="{C9575FFF-4494-403D-9712-71B1F6ED2059}"/>
              </a:ext>
            </a:extLst>
          </p:cNvPr>
          <p:cNvSpPr/>
          <p:nvPr/>
        </p:nvSpPr>
        <p:spPr>
          <a:xfrm>
            <a:off x="8252796" y="4771131"/>
            <a:ext cx="313826" cy="13579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Ministero del lavoro e delle politiche sociali - Wikipedia">
            <a:extLst>
              <a:ext uri="{FF2B5EF4-FFF2-40B4-BE49-F238E27FC236}">
                <a16:creationId xmlns:a16="http://schemas.microsoft.com/office/drawing/2014/main" id="{4B44293C-51C6-415A-97AF-119EA030D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362" y="164374"/>
            <a:ext cx="3122172" cy="205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0F9A7E5-870D-4F4E-A1EA-992ACD8E570B}"/>
              </a:ext>
            </a:extLst>
          </p:cNvPr>
          <p:cNvSpPr txBox="1"/>
          <p:nvPr/>
        </p:nvSpPr>
        <p:spPr>
          <a:xfrm>
            <a:off x="6244654" y="2496900"/>
            <a:ext cx="42086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100" b="1" dirty="0"/>
              <a:t>controllo sulla corretta gestione e di monitoraggio sull'andamento delle prestazioni</a:t>
            </a:r>
          </a:p>
        </p:txBody>
      </p:sp>
    </p:spTree>
    <p:extLst>
      <p:ext uri="{BB962C8B-B14F-4D97-AF65-F5344CB8AC3E}">
        <p14:creationId xmlns:p14="http://schemas.microsoft.com/office/powerpoint/2010/main" val="1911074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ccia a pentagono 2">
            <a:extLst>
              <a:ext uri="{FF2B5EF4-FFF2-40B4-BE49-F238E27FC236}">
                <a16:creationId xmlns:a16="http://schemas.microsoft.com/office/drawing/2014/main" id="{84D33520-8C59-42FB-897B-0F3F2B92FC7C}"/>
              </a:ext>
            </a:extLst>
          </p:cNvPr>
          <p:cNvSpPr/>
          <p:nvPr/>
        </p:nvSpPr>
        <p:spPr>
          <a:xfrm>
            <a:off x="0" y="0"/>
            <a:ext cx="6126740" cy="6858000"/>
          </a:xfrm>
          <a:prstGeom prst="homePlate">
            <a:avLst>
              <a:gd name="adj" fmla="val 19436"/>
            </a:avLst>
          </a:prstGeom>
          <a:solidFill>
            <a:srgbClr val="4478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8412796-1A9F-46B0-B7EF-728B18E8CDE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637280" y="4539304"/>
            <a:ext cx="4154487" cy="6302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b="1" kern="1200" dirty="0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Contribuzione</a:t>
            </a:r>
            <a:endParaRPr lang="it-IT" sz="3200" dirty="0">
              <a:solidFill>
                <a:srgbClr val="7030A0"/>
              </a:solidFill>
              <a:ea typeface="Verdana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BFC2E28-A659-467D-B9F2-B6818788DE85}"/>
              </a:ext>
            </a:extLst>
          </p:cNvPr>
          <p:cNvSpPr txBox="1"/>
          <p:nvPr/>
        </p:nvSpPr>
        <p:spPr>
          <a:xfrm>
            <a:off x="5824612" y="5110533"/>
            <a:ext cx="6009361" cy="156890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è </a:t>
            </a:r>
            <a:r>
              <a:rPr lang="en-US" dirty="0" err="1">
                <a:solidFill>
                  <a:srgbClr val="000000"/>
                </a:solidFill>
              </a:rPr>
              <a:t>pari</a:t>
            </a:r>
            <a:r>
              <a:rPr lang="en-US" dirty="0">
                <a:solidFill>
                  <a:srgbClr val="000000"/>
                </a:solidFill>
              </a:rPr>
              <a:t> al </a:t>
            </a:r>
            <a:r>
              <a:rPr lang="en-US" b="1" dirty="0">
                <a:solidFill>
                  <a:srgbClr val="000000"/>
                </a:solidFill>
              </a:rPr>
              <a:t>4%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delle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retribuzioni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imponibili</a:t>
            </a:r>
            <a:r>
              <a:rPr lang="en-US" dirty="0">
                <a:solidFill>
                  <a:srgbClr val="000000"/>
                </a:solidFill>
              </a:rPr>
              <a:t> ai </a:t>
            </a:r>
            <a:r>
              <a:rPr lang="en-US" dirty="0" err="1">
                <a:solidFill>
                  <a:srgbClr val="000000"/>
                </a:solidFill>
              </a:rPr>
              <a:t>fini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previdenziali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dei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lavoratori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assunti</a:t>
            </a:r>
            <a:r>
              <a:rPr lang="en-US" dirty="0">
                <a:solidFill>
                  <a:srgbClr val="000000"/>
                </a:solidFill>
              </a:rPr>
              <a:t> con </a:t>
            </a:r>
            <a:r>
              <a:rPr lang="en-US" dirty="0" err="1">
                <a:solidFill>
                  <a:srgbClr val="000000"/>
                </a:solidFill>
              </a:rPr>
              <a:t>contratto</a:t>
            </a:r>
            <a:r>
              <a:rPr lang="en-US" dirty="0">
                <a:solidFill>
                  <a:srgbClr val="000000"/>
                </a:solidFill>
              </a:rPr>
              <a:t> di </a:t>
            </a:r>
            <a:r>
              <a:rPr lang="en-US" dirty="0" err="1">
                <a:solidFill>
                  <a:srgbClr val="000000"/>
                </a:solidFill>
              </a:rPr>
              <a:t>lavoro</a:t>
            </a:r>
            <a:r>
              <a:rPr lang="en-US" dirty="0">
                <a:solidFill>
                  <a:srgbClr val="000000"/>
                </a:solidFill>
              </a:rPr>
              <a:t> TD e TI in </a:t>
            </a:r>
            <a:r>
              <a:rPr lang="en-US" dirty="0" err="1">
                <a:solidFill>
                  <a:srgbClr val="000000"/>
                </a:solidFill>
              </a:rPr>
              <a:t>somministrazione</a:t>
            </a:r>
            <a:endParaRPr lang="it-IT" dirty="0" err="1"/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le </a:t>
            </a:r>
            <a:r>
              <a:rPr lang="en-US" dirty="0" err="1">
                <a:solidFill>
                  <a:srgbClr val="000000"/>
                </a:solidFill>
              </a:rPr>
              <a:t>ApL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versano</a:t>
            </a:r>
            <a:r>
              <a:rPr lang="en-US" dirty="0">
                <a:solidFill>
                  <a:srgbClr val="000000"/>
                </a:solidFill>
              </a:rPr>
              <a:t> la </a:t>
            </a:r>
            <a:r>
              <a:rPr lang="en-US" dirty="0" err="1">
                <a:solidFill>
                  <a:srgbClr val="000000"/>
                </a:solidFill>
              </a:rPr>
              <a:t>stessa</a:t>
            </a:r>
            <a:r>
              <a:rPr lang="en-US" dirty="0">
                <a:solidFill>
                  <a:srgbClr val="000000"/>
                </a:solidFill>
              </a:rPr>
              <a:t> % di </a:t>
            </a:r>
            <a:r>
              <a:rPr lang="en-US" dirty="0" err="1">
                <a:solidFill>
                  <a:srgbClr val="000000"/>
                </a:solidFill>
              </a:rPr>
              <a:t>contribuzione</a:t>
            </a:r>
            <a:r>
              <a:rPr lang="en-US" dirty="0">
                <a:solidFill>
                  <a:srgbClr val="000000"/>
                </a:solidFill>
              </a:rPr>
              <a:t> anche per i </a:t>
            </a:r>
            <a:r>
              <a:rPr lang="en-US" dirty="0" err="1">
                <a:solidFill>
                  <a:srgbClr val="000000"/>
                </a:solidFill>
              </a:rPr>
              <a:t>lavoratori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posti</a:t>
            </a:r>
            <a:r>
              <a:rPr lang="en-US" dirty="0">
                <a:solidFill>
                  <a:srgbClr val="000000"/>
                </a:solidFill>
              </a:rPr>
              <a:t> in sospensione/</a:t>
            </a:r>
            <a:r>
              <a:rPr lang="en-US" dirty="0" err="1">
                <a:solidFill>
                  <a:srgbClr val="000000"/>
                </a:solidFill>
              </a:rPr>
              <a:t>riduzione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dell’orario</a:t>
            </a:r>
            <a:r>
              <a:rPr lang="en-US" dirty="0">
                <a:solidFill>
                  <a:srgbClr val="000000"/>
                </a:solidFill>
              </a:rPr>
              <a:t> di lavoro o in </a:t>
            </a:r>
            <a:r>
              <a:rPr lang="en-US" dirty="0" err="1">
                <a:solidFill>
                  <a:srgbClr val="000000"/>
                </a:solidFill>
              </a:rPr>
              <a:t>procedura</a:t>
            </a:r>
            <a:r>
              <a:rPr lang="en-US" dirty="0">
                <a:solidFill>
                  <a:srgbClr val="000000"/>
                </a:solidFill>
              </a:rPr>
              <a:t> MOL</a:t>
            </a:r>
            <a:endParaRPr lang="en-US" dirty="0">
              <a:solidFill>
                <a:srgbClr val="000000"/>
              </a:solidFill>
              <a:ea typeface="Verdana"/>
            </a:endParaRP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3EB59739-1347-484D-A3DE-BD45F63AA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660" y="454223"/>
            <a:ext cx="2754558" cy="2754558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2D8C3D3D-9EBB-415A-94FC-11F238D48031}"/>
              </a:ext>
            </a:extLst>
          </p:cNvPr>
          <p:cNvGrpSpPr/>
          <p:nvPr/>
        </p:nvGrpSpPr>
        <p:grpSpPr>
          <a:xfrm>
            <a:off x="190164" y="286863"/>
            <a:ext cx="5256951" cy="3835303"/>
            <a:chOff x="779766" y="291248"/>
            <a:chExt cx="2266078" cy="1653690"/>
          </a:xfrm>
        </p:grpSpPr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40FE23EC-3B53-4D78-B4C4-BC3C518F0C77}"/>
                </a:ext>
              </a:extLst>
            </p:cNvPr>
            <p:cNvSpPr txBox="1"/>
            <p:nvPr/>
          </p:nvSpPr>
          <p:spPr>
            <a:xfrm>
              <a:off x="779766" y="1700258"/>
              <a:ext cx="2266078" cy="24468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it-IT" sz="2400" b="1" dirty="0">
                  <a:ln w="9525">
                    <a:solidFill>
                      <a:srgbClr val="457834"/>
                    </a:solidFill>
                  </a:ln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a:rPr>
                <a:t>Agenzie per il Lavoro</a:t>
              </a:r>
              <a:endParaRPr lang="it-IT">
                <a:solidFill>
                  <a:schemeClr val="bg1"/>
                </a:solidFill>
              </a:endParaRPr>
            </a:p>
          </p:txBody>
        </p:sp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E01C2CCF-CDDE-4369-A8AE-659AFADB1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7" y="291248"/>
              <a:ext cx="1489977" cy="1489977"/>
            </a:xfrm>
            <a:prstGeom prst="rect">
              <a:avLst/>
            </a:prstGeom>
          </p:spPr>
        </p:pic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FACEC9F1-7733-4A49-8309-579DFB23EC71}"/>
              </a:ext>
            </a:extLst>
          </p:cNvPr>
          <p:cNvGrpSpPr/>
          <p:nvPr/>
        </p:nvGrpSpPr>
        <p:grpSpPr>
          <a:xfrm>
            <a:off x="497374" y="4208092"/>
            <a:ext cx="4642532" cy="902441"/>
            <a:chOff x="570597" y="4423388"/>
            <a:chExt cx="4642532" cy="902441"/>
          </a:xfrm>
        </p:grpSpPr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2139A3D7-434C-4054-BF0D-79BF4F46B5E0}"/>
                </a:ext>
              </a:extLst>
            </p:cNvPr>
            <p:cNvSpPr txBox="1"/>
            <p:nvPr/>
          </p:nvSpPr>
          <p:spPr>
            <a:xfrm>
              <a:off x="570597" y="4423388"/>
              <a:ext cx="464253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it-IT" sz="1800" dirty="0">
                  <a:ln w="9525">
                    <a:noFill/>
                  </a:ln>
                  <a:solidFill>
                    <a:srgbClr val="FFFFFF"/>
                  </a:solidFill>
                </a:rPr>
                <a:t>Obbligo di iscrizione </a:t>
              </a:r>
              <a:r>
                <a:rPr lang="it-IT" dirty="0">
                  <a:ln w="9525">
                    <a:noFill/>
                  </a:ln>
                  <a:solidFill>
                    <a:srgbClr val="FFFFFF"/>
                  </a:solidFill>
                </a:rPr>
                <a:t>a </a:t>
              </a:r>
              <a:r>
                <a:rPr lang="it-IT" dirty="0" err="1">
                  <a:ln w="9525">
                    <a:noFill/>
                  </a:ln>
                  <a:solidFill>
                    <a:srgbClr val="FFFFFF"/>
                  </a:solidFill>
                </a:rPr>
                <a:t>Forma.Temp</a:t>
              </a:r>
              <a:endParaRPr lang="it-IT" dirty="0" err="1">
                <a:ln w="9525">
                  <a:noFill/>
                </a:ln>
                <a:solidFill>
                  <a:srgbClr val="FFFFFF"/>
                </a:solidFill>
                <a:ea typeface="Verdana"/>
              </a:endParaRPr>
            </a:p>
            <a:p>
              <a:pPr algn="ctr"/>
              <a:r>
                <a:rPr lang="it-IT" dirty="0">
                  <a:ln w="9525">
                    <a:noFill/>
                  </a:ln>
                  <a:solidFill>
                    <a:srgbClr val="FFFFFF"/>
                  </a:solidFill>
                </a:rPr>
                <a:t>e</a:t>
              </a:r>
              <a:r>
                <a:rPr lang="it-IT" sz="1800" dirty="0">
                  <a:ln w="9525">
                    <a:noFill/>
                  </a:ln>
                  <a:solidFill>
                    <a:srgbClr val="FFFFFF"/>
                  </a:solidFill>
                </a:rPr>
                <a:t> </a:t>
              </a:r>
              <a:r>
                <a:rPr lang="it-IT" dirty="0">
                  <a:ln w="9525">
                    <a:noFill/>
                  </a:ln>
                  <a:solidFill>
                    <a:srgbClr val="FFFFFF"/>
                  </a:solidFill>
                </a:rPr>
                <a:t>di versamento</a:t>
              </a:r>
              <a:r>
                <a:rPr lang="it-IT" sz="1800" dirty="0">
                  <a:ln w="9525">
                    <a:noFill/>
                  </a:ln>
                  <a:solidFill>
                    <a:srgbClr val="FFFFFF"/>
                  </a:solidFill>
                </a:rPr>
                <a:t> del contributo</a:t>
              </a:r>
              <a:endParaRPr lang="it-IT" sz="1800" dirty="0">
                <a:ln w="9525">
                  <a:noFill/>
                </a:ln>
                <a:solidFill>
                  <a:srgbClr val="FFFFFF"/>
                </a:solidFill>
                <a:ea typeface="Verdana"/>
              </a:endParaRP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C53969AE-1ED5-4704-A679-B368C5B0BA20}"/>
                </a:ext>
              </a:extLst>
            </p:cNvPr>
            <p:cNvSpPr txBox="1"/>
            <p:nvPr/>
          </p:nvSpPr>
          <p:spPr>
            <a:xfrm>
              <a:off x="1391212" y="5064219"/>
              <a:ext cx="300311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i="1" dirty="0">
                  <a:solidFill>
                    <a:srgbClr val="FFFFFF"/>
                  </a:solidFill>
                </a:rPr>
                <a:t>art. 12, commi 1 e 2, del D.lgs. 276/03</a:t>
              </a:r>
            </a:p>
          </p:txBody>
        </p:sp>
      </p:grpSp>
      <p:pic>
        <p:nvPicPr>
          <p:cNvPr id="15" name="Immagine 14" descr="Immagine che contiene testo, serviziodatavola, stoviglie&#10;&#10;Descrizione generata automaticamente">
            <a:extLst>
              <a:ext uri="{FF2B5EF4-FFF2-40B4-BE49-F238E27FC236}">
                <a16:creationId xmlns:a16="http://schemas.microsoft.com/office/drawing/2014/main" id="{44715B6E-2701-44A5-AD9F-F2DB3ECB0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511" y="3031687"/>
            <a:ext cx="3638930" cy="680047"/>
          </a:xfrm>
          <a:prstGeom prst="rect">
            <a:avLst/>
          </a:prstGeom>
        </p:spPr>
      </p:pic>
      <p:sp>
        <p:nvSpPr>
          <p:cNvPr id="30" name="Freccia a gallone 29">
            <a:extLst>
              <a:ext uri="{FF2B5EF4-FFF2-40B4-BE49-F238E27FC236}">
                <a16:creationId xmlns:a16="http://schemas.microsoft.com/office/drawing/2014/main" id="{652344B8-F70F-409C-83B6-4A9B1CCEFDCA}"/>
              </a:ext>
            </a:extLst>
          </p:cNvPr>
          <p:cNvSpPr/>
          <p:nvPr/>
        </p:nvSpPr>
        <p:spPr>
          <a:xfrm>
            <a:off x="5824612" y="2284600"/>
            <a:ext cx="923025" cy="2174220"/>
          </a:xfrm>
          <a:prstGeom prst="chevron">
            <a:avLst/>
          </a:prstGeom>
          <a:solidFill>
            <a:srgbClr val="4478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B8B141D-6876-4EAE-AE45-AF940C389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1294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8B5C9ED5-F2BC-405D-948B-1907190656C1}"/>
              </a:ext>
            </a:extLst>
          </p:cNvPr>
          <p:cNvCxnSpPr>
            <a:cxnSpLocks/>
          </p:cNvCxnSpPr>
          <p:nvPr/>
        </p:nvCxnSpPr>
        <p:spPr>
          <a:xfrm flipV="1">
            <a:off x="4197246" y="2243354"/>
            <a:ext cx="1633928" cy="30497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E4B687B4-26E2-48DE-B0DD-7DB86971F2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5270635"/>
              </p:ext>
            </p:extLst>
          </p:nvPr>
        </p:nvGraphicFramePr>
        <p:xfrm>
          <a:off x="-467843" y="1287367"/>
          <a:ext cx="6420188" cy="5471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54F9C22-34FA-48CE-A864-619F6580D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19</a:t>
            </a:fld>
            <a:endParaRPr lang="it-IT"/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3AA4DE83-8947-43F2-BB41-DAAD831B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4"/>
            <a:ext cx="10515600" cy="1325563"/>
          </a:xfrm>
        </p:spPr>
        <p:txBody>
          <a:bodyPr/>
          <a:lstStyle/>
          <a:p>
            <a:pPr algn="ctr"/>
            <a:r>
              <a:rPr lang="it-IT" b="1" dirty="0">
                <a:solidFill>
                  <a:srgbClr val="76A237"/>
                </a:solidFill>
              </a:rPr>
              <a:t>Suddivisione del contributo</a:t>
            </a:r>
          </a:p>
        </p:txBody>
      </p:sp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17341CCE-E0EC-4F07-8C21-AF00BE7EB1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0843180"/>
              </p:ext>
            </p:extLst>
          </p:nvPr>
        </p:nvGraphicFramePr>
        <p:xfrm>
          <a:off x="5577330" y="1439026"/>
          <a:ext cx="6614669" cy="5168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23397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E4B687B4-26E2-48DE-B0DD-7DB86971F2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1757438"/>
              </p:ext>
            </p:extLst>
          </p:nvPr>
        </p:nvGraphicFramePr>
        <p:xfrm>
          <a:off x="-467843" y="1287367"/>
          <a:ext cx="6420188" cy="5471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54F9C22-34FA-48CE-A864-619F6580D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20</a:t>
            </a:fld>
            <a:endParaRPr lang="it-IT"/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3AA4DE83-8947-43F2-BB41-DAAD831B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4"/>
            <a:ext cx="10515600" cy="1325563"/>
          </a:xfrm>
        </p:spPr>
        <p:txBody>
          <a:bodyPr/>
          <a:lstStyle/>
          <a:p>
            <a:pPr algn="ctr"/>
            <a:r>
              <a:rPr lang="it-IT" b="1">
                <a:solidFill>
                  <a:srgbClr val="76A237"/>
                </a:solidFill>
              </a:rPr>
              <a:t>Suddivisione del contributo</a:t>
            </a:r>
          </a:p>
        </p:txBody>
      </p:sp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17341CCE-E0EC-4F07-8C21-AF00BE7EB1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7412311"/>
              </p:ext>
            </p:extLst>
          </p:nvPr>
        </p:nvGraphicFramePr>
        <p:xfrm>
          <a:off x="5577330" y="1439026"/>
          <a:ext cx="6614669" cy="5168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8B5C9ED5-F2BC-405D-948B-1907190656C1}"/>
              </a:ext>
            </a:extLst>
          </p:cNvPr>
          <p:cNvCxnSpPr>
            <a:cxnSpLocks/>
          </p:cNvCxnSpPr>
          <p:nvPr/>
        </p:nvCxnSpPr>
        <p:spPr>
          <a:xfrm flipV="1">
            <a:off x="4439587" y="2458387"/>
            <a:ext cx="1137743" cy="121977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879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8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EB38FB-8F4C-4268-8954-A03A8A44D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076" y="250189"/>
            <a:ext cx="4800459" cy="20001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000" b="1"/>
              <a:t>CONTO FORMAZIONE APL – TD</a:t>
            </a:r>
            <a:br>
              <a:rPr lang="en-US" sz="3000" b="1"/>
            </a:br>
            <a:r>
              <a:rPr lang="en-US" sz="3000" b="1">
                <a:solidFill>
                  <a:srgbClr val="E47D1A"/>
                </a:solidFill>
              </a:rPr>
              <a:t>MISURE FINANZIATE</a:t>
            </a:r>
            <a:endParaRPr lang="en-US" sz="3000">
              <a:solidFill>
                <a:srgbClr val="E47D1A"/>
              </a:solidFill>
              <a:ea typeface="Verdana"/>
            </a:endParaRPr>
          </a:p>
        </p:txBody>
      </p:sp>
      <p:sp>
        <p:nvSpPr>
          <p:cNvPr id="11" name="Freeform: Shape 13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01FE382-BF1C-44BA-A483-073A48A99A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3" b="1213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BEA9E5F-DB2C-4AB2-A05F-F88027F9598C}"/>
              </a:ext>
            </a:extLst>
          </p:cNvPr>
          <p:cNvSpPr txBox="1"/>
          <p:nvPr/>
        </p:nvSpPr>
        <p:spPr>
          <a:xfrm>
            <a:off x="58615" y="107915"/>
            <a:ext cx="679938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it-IT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Destinate ai </a:t>
            </a:r>
            <a:r>
              <a:rPr lang="it-IT" sz="1600" b="1">
                <a:solidFill>
                  <a:srgbClr val="E47D1A"/>
                </a:solidFill>
                <a:latin typeface="+mj-lt"/>
              </a:rPr>
              <a:t>l</a:t>
            </a:r>
            <a:r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srgbClr val="E47D1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avoratori a tempo </a:t>
            </a:r>
            <a:r>
              <a:rPr lang="it-IT" sz="1600" b="1">
                <a:solidFill>
                  <a:srgbClr val="E47D1A"/>
                </a:solidFill>
                <a:latin typeface="+mj-lt"/>
              </a:rPr>
              <a:t>determinato</a:t>
            </a:r>
            <a:endParaRPr lang="it-IT" sz="1400">
              <a:solidFill>
                <a:srgbClr val="E47D1A"/>
              </a:solidFill>
              <a:latin typeface="+mj-lt"/>
              <a:ea typeface="Verdana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srgbClr val="E47D1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 somministrazione</a:t>
            </a:r>
            <a:endParaRPr lang="it-IT" sz="1400" b="0" i="0" u="none" strike="noStrike" kern="1200" cap="none" spc="0" normalizeH="0" baseline="0" noProof="0">
              <a:ln>
                <a:noFill/>
              </a:ln>
              <a:solidFill>
                <a:srgbClr val="E47D1A"/>
              </a:solidFill>
              <a:effectLst/>
              <a:uLnTx/>
              <a:uFillTx/>
              <a:latin typeface="+mj-lt"/>
              <a:ea typeface="Verdana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B81B722-AAB3-4F07-AF79-EB63E0CA9F0B}"/>
              </a:ext>
            </a:extLst>
          </p:cNvPr>
          <p:cNvSpPr txBox="1"/>
          <p:nvPr/>
        </p:nvSpPr>
        <p:spPr>
          <a:xfrm>
            <a:off x="7450562" y="2910946"/>
            <a:ext cx="4662250" cy="22467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it-IT" sz="3600" b="1" i="0" dirty="0">
                <a:effectLst/>
                <a:latin typeface="Corbel"/>
              </a:rPr>
              <a:t>Formazione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800" dirty="0">
                <a:latin typeface="+mj-lt"/>
              </a:rPr>
              <a:t>Base</a:t>
            </a:r>
            <a:endParaRPr lang="it-IT" sz="2800" dirty="0">
              <a:latin typeface="+mj-lt"/>
              <a:ea typeface="Verdana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800" dirty="0">
                <a:latin typeface="+mj-lt"/>
                <a:ea typeface="Verdana"/>
              </a:rPr>
              <a:t>Professionale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800" dirty="0">
                <a:latin typeface="+mj-lt"/>
                <a:ea typeface="Verdana"/>
              </a:rPr>
              <a:t>On the Job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7E804FF-C0F5-4B49-9210-D57B0EB24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2794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E897E81E-F868-4F48-8EB0-1B94072538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40" b="59179"/>
          <a:stretch/>
        </p:blipFill>
        <p:spPr>
          <a:xfrm>
            <a:off x="8750111" y="3272962"/>
            <a:ext cx="3441890" cy="3597039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CA26A178-65DB-4567-9B47-3FC0247D5495}"/>
              </a:ext>
            </a:extLst>
          </p:cNvPr>
          <p:cNvSpPr/>
          <p:nvPr/>
        </p:nvSpPr>
        <p:spPr>
          <a:xfrm>
            <a:off x="292148" y="136525"/>
            <a:ext cx="11607703" cy="2086170"/>
          </a:xfrm>
          <a:prstGeom prst="rect">
            <a:avLst/>
          </a:prstGeom>
          <a:solidFill>
            <a:srgbClr val="447834"/>
          </a:solidFill>
          <a:ln w="20955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FORMAZIONE BASE</a:t>
            </a:r>
            <a:endParaRPr lang="it-IT" sz="5400" i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BD6E54-E3ED-48F0-AD48-82EAE774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28B8C7A-C87F-471B-9EAD-7EA7E4280835}"/>
              </a:ext>
            </a:extLst>
          </p:cNvPr>
          <p:cNvSpPr txBox="1"/>
          <p:nvPr/>
        </p:nvSpPr>
        <p:spPr>
          <a:xfrm>
            <a:off x="292149" y="2470092"/>
            <a:ext cx="6957236" cy="38625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dirty="0">
                <a:cs typeface="Segoe UI"/>
              </a:rPr>
              <a:t>OBIETTIVI</a:t>
            </a:r>
            <a:endParaRPr lang="it-IT" sz="1600" b="1" dirty="0">
              <a:ea typeface="Verdana"/>
            </a:endParaRPr>
          </a:p>
          <a:p>
            <a:pPr algn="just"/>
            <a:r>
              <a:rPr lang="it-IT" sz="1600" dirty="0">
                <a:ea typeface="+mn-lt"/>
                <a:cs typeface="+mn-lt"/>
              </a:rPr>
              <a:t>Trasferire e sviluppare conoscenze e competenze di base, spendibili in qualsiasi contesto lavorativo poiché di valenza generale.</a:t>
            </a:r>
            <a:endParaRPr lang="en-US" sz="1600" dirty="0">
              <a:ea typeface="+mn-lt"/>
              <a:cs typeface="+mn-lt"/>
            </a:endParaRPr>
          </a:p>
          <a:p>
            <a:pPr algn="just"/>
            <a:r>
              <a:rPr lang="it-IT" sz="1600" dirty="0">
                <a:ea typeface="+mn-lt"/>
                <a:cs typeface="+mn-lt"/>
              </a:rPr>
              <a:t>Può avere i seguenti contenuti:</a:t>
            </a:r>
            <a:endParaRPr lang="en-US" sz="16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salute e sicurezza relativamente al modulo generale e, solo per i lavoratori in missione, alla sicurezza specifica</a:t>
            </a:r>
            <a:endParaRPr lang="en-US" sz="1050" dirty="0">
              <a:ea typeface="+mn-lt"/>
              <a:cs typeface="+mn-lt"/>
            </a:endParaRPr>
          </a:p>
          <a:p>
            <a:r>
              <a:rPr lang="it-IT" sz="1050" dirty="0">
                <a:ea typeface="+mn-lt"/>
                <a:cs typeface="+mn-lt"/>
              </a:rPr>
              <a:t>      (rischio basso, medio, alto)</a:t>
            </a:r>
            <a:endParaRPr lang="en-US" sz="105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lingue</a:t>
            </a:r>
            <a:endParaRPr lang="en-US" sz="16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informatica</a:t>
            </a:r>
            <a:endParaRPr lang="en-US" sz="16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competenze digitali</a:t>
            </a:r>
            <a:endParaRPr lang="en-US" sz="16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orientamento</a:t>
            </a:r>
            <a:endParaRPr lang="en-US" sz="16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ricerca attiva del lavoro</a:t>
            </a:r>
            <a:endParaRPr lang="en-US" sz="1050" dirty="0">
              <a:ea typeface="+mn-lt"/>
              <a:cs typeface="+mn-lt"/>
            </a:endParaRPr>
          </a:p>
          <a:p>
            <a:r>
              <a:rPr lang="it-IT" sz="1050" dirty="0">
                <a:ea typeface="+mn-lt"/>
                <a:cs typeface="+mn-lt"/>
              </a:rPr>
              <a:t>      (modulo obbligatorio diritti e doveri dei lavoratori in somministrazione)</a:t>
            </a:r>
            <a:endParaRPr lang="en-US" sz="105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antincendio</a:t>
            </a:r>
            <a:endParaRPr lang="en-US" sz="16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primo soccorso</a:t>
            </a:r>
            <a:endParaRPr lang="it-IT" sz="1600" dirty="0">
              <a:ea typeface="Verdana"/>
              <a:cs typeface="Segoe UI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6F1FF94-A7C7-42E6-9E53-44480500FDC0}"/>
              </a:ext>
            </a:extLst>
          </p:cNvPr>
          <p:cNvSpPr txBox="1"/>
          <p:nvPr/>
        </p:nvSpPr>
        <p:spPr>
          <a:xfrm>
            <a:off x="7599127" y="2470092"/>
            <a:ext cx="4300721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Destinatari</a:t>
            </a: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candidati a missioni di lavoro in somministrazione iscritti e selezionati dalle singole </a:t>
            </a:r>
            <a:r>
              <a:rPr lang="it-IT" sz="1600" dirty="0" err="1">
                <a:ea typeface="+mn-lt"/>
                <a:cs typeface="+mn-lt"/>
              </a:rPr>
              <a:t>ApL</a:t>
            </a:r>
            <a:endParaRPr lang="it-IT" sz="16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lavoratori attivi con contratto in somministrazione a TD</a:t>
            </a:r>
            <a:endParaRPr lang="it-IT" sz="1600" dirty="0">
              <a:ea typeface="Verdana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BA4431FC-2EB3-44BF-90F3-610E75D70EFE}"/>
              </a:ext>
            </a:extLst>
          </p:cNvPr>
          <p:cNvCxnSpPr>
            <a:cxnSpLocks/>
          </p:cNvCxnSpPr>
          <p:nvPr/>
        </p:nvCxnSpPr>
        <p:spPr>
          <a:xfrm>
            <a:off x="7490540" y="2652654"/>
            <a:ext cx="0" cy="3886258"/>
          </a:xfrm>
          <a:prstGeom prst="line">
            <a:avLst/>
          </a:prstGeom>
          <a:ln w="889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915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38877C10-7ADE-480F-8695-C1F17C51D5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74" t="21135" r="5343" b="47998"/>
          <a:stretch/>
        </p:blipFill>
        <p:spPr>
          <a:xfrm>
            <a:off x="10164281" y="3678010"/>
            <a:ext cx="2027719" cy="3179990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CA26A178-65DB-4567-9B47-3FC0247D5495}"/>
              </a:ext>
            </a:extLst>
          </p:cNvPr>
          <p:cNvSpPr/>
          <p:nvPr/>
        </p:nvSpPr>
        <p:spPr>
          <a:xfrm>
            <a:off x="292148" y="136525"/>
            <a:ext cx="11607703" cy="2086170"/>
          </a:xfrm>
          <a:prstGeom prst="rect">
            <a:avLst/>
          </a:prstGeom>
          <a:solidFill>
            <a:srgbClr val="447834"/>
          </a:solidFill>
          <a:ln w="20955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FORMAZIONE PROFESSIONALE TD</a:t>
            </a:r>
            <a:endParaRPr lang="it-IT" sz="4800" i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BD6E54-E3ED-48F0-AD48-82EAE774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23</a:t>
            </a:fld>
            <a:endParaRPr lang="en-US">
              <a:solidFill>
                <a:srgbClr val="898989"/>
              </a:solidFill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BA4431FC-2EB3-44BF-90F3-610E75D70EFE}"/>
              </a:ext>
            </a:extLst>
          </p:cNvPr>
          <p:cNvCxnSpPr>
            <a:cxnSpLocks/>
          </p:cNvCxnSpPr>
          <p:nvPr/>
        </p:nvCxnSpPr>
        <p:spPr>
          <a:xfrm>
            <a:off x="7490540" y="2652654"/>
            <a:ext cx="0" cy="3886258"/>
          </a:xfrm>
          <a:prstGeom prst="line">
            <a:avLst/>
          </a:prstGeom>
          <a:ln w="889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868B583-3B78-4EE9-8658-227AD3496E49}"/>
              </a:ext>
            </a:extLst>
          </p:cNvPr>
          <p:cNvSpPr txBox="1"/>
          <p:nvPr/>
        </p:nvSpPr>
        <p:spPr>
          <a:xfrm>
            <a:off x="207444" y="2368255"/>
            <a:ext cx="7229907" cy="42780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dirty="0">
                <a:cs typeface="Segoe UI"/>
              </a:rPr>
              <a:t>OBIETTIVI</a:t>
            </a:r>
            <a:endParaRPr lang="it-IT" sz="1600" b="1" dirty="0">
              <a:ea typeface="Verdana"/>
            </a:endParaRPr>
          </a:p>
          <a:p>
            <a:r>
              <a:rPr lang="it-IT" sz="1600" dirty="0">
                <a:ea typeface="+mn-lt"/>
                <a:cs typeface="+mn-lt"/>
              </a:rPr>
              <a:t>Sviluppare conoscenze e capacità specializzate, legate alle singole figure professionali, per rendere il lavoratore capace di inserirsi e adattarsi nei contesti produttivi ed organizzativi delle imprese utilizzatrici. Infatti:</a:t>
            </a:r>
            <a:endParaRPr lang="en-US" sz="16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è obbligatorio programmare (salvo nei casi di credito formativo):</a:t>
            </a:r>
            <a:endParaRPr lang="en-US" sz="1600" dirty="0">
              <a:ea typeface="+mn-lt"/>
              <a:cs typeface="+mn-lt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un modulo di diritti e doveri dei lavoratori in somministrazione</a:t>
            </a:r>
            <a:endParaRPr lang="en-US" sz="1600" dirty="0">
              <a:ea typeface="+mn-lt"/>
              <a:cs typeface="+mn-lt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un modulo di salute e sicurezza generale </a:t>
            </a:r>
            <a:endParaRPr lang="en-US" sz="16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non è possibile programmare corsi aventi ad oggetto</a:t>
            </a:r>
            <a:endParaRPr lang="en-US" sz="1600" dirty="0">
              <a:ea typeface="+mn-lt"/>
              <a:cs typeface="+mn-lt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esclusivamente moduli in materia di salute e sicurezza generale e/o specifica</a:t>
            </a:r>
            <a:endParaRPr lang="en-US" sz="1600" dirty="0">
              <a:ea typeface="+mn-lt"/>
              <a:cs typeface="+mn-lt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esclusivamente moduli di lingue, informatica e competenze digitali</a:t>
            </a:r>
            <a:endParaRPr lang="en-US" sz="1600" dirty="0">
              <a:ea typeface="+mn-lt"/>
              <a:cs typeface="+mn-lt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esclusivamente moduli di orientamento e di ricerca attiva del lavoro</a:t>
            </a:r>
            <a:endParaRPr lang="en-US" sz="1600" dirty="0">
              <a:ea typeface="+mn-lt"/>
              <a:cs typeface="+mn-lt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esclusivamente moduli di antincendio e primo soccorso.</a:t>
            </a:r>
            <a:endParaRPr lang="it-IT" sz="1600" dirty="0">
              <a:ea typeface="Verdana"/>
              <a:cs typeface="Segoe UI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4272775-CB54-4692-B42A-E800C84555B2}"/>
              </a:ext>
            </a:extLst>
          </p:cNvPr>
          <p:cNvSpPr txBox="1"/>
          <p:nvPr/>
        </p:nvSpPr>
        <p:spPr>
          <a:xfrm>
            <a:off x="7543730" y="2368255"/>
            <a:ext cx="4356121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Destinatari</a:t>
            </a: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candidati a missioni di lavoro in somministrazione iscritti presso le </a:t>
            </a:r>
            <a:r>
              <a:rPr lang="it-IT" sz="1600" dirty="0" err="1">
                <a:ea typeface="+mn-lt"/>
                <a:cs typeface="+mn-lt"/>
              </a:rPr>
              <a:t>ApL</a:t>
            </a:r>
            <a:endParaRPr lang="it-IT" sz="16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lavoratori attivi con contratto in somministrazione a TD</a:t>
            </a:r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3BD7A7F-6A39-401A-BE27-97FC38662CD1}"/>
              </a:ext>
            </a:extLst>
          </p:cNvPr>
          <p:cNvSpPr txBox="1"/>
          <p:nvPr/>
        </p:nvSpPr>
        <p:spPr>
          <a:xfrm>
            <a:off x="7543730" y="4302575"/>
            <a:ext cx="3737437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Placement</a:t>
            </a:r>
            <a:endParaRPr lang="it-IT" b="1" dirty="0">
              <a:ea typeface="Verdana"/>
              <a:cs typeface="Segoe UI"/>
            </a:endParaRPr>
          </a:p>
          <a:p>
            <a:r>
              <a:rPr lang="it-IT" sz="1600" b="1" dirty="0">
                <a:ea typeface="+mn-lt"/>
                <a:cs typeface="+mn-lt"/>
              </a:rPr>
              <a:t>% min. OBBLIGATORIA</a:t>
            </a:r>
            <a:r>
              <a:rPr lang="it-IT" sz="1600" dirty="0">
                <a:ea typeface="+mn-lt"/>
                <a:cs typeface="+mn-lt"/>
              </a:rPr>
              <a:t> per </a:t>
            </a:r>
            <a:r>
              <a:rPr lang="it-IT" sz="1600" dirty="0" err="1">
                <a:ea typeface="+mn-lt"/>
                <a:cs typeface="+mn-lt"/>
              </a:rPr>
              <a:t>ApL</a:t>
            </a:r>
            <a:endParaRPr lang="it-IT" sz="1600" dirty="0">
              <a:ea typeface="Verdan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2317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2107810-C19D-4F91-84C7-B073484D73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19471" r="56062" b="47302"/>
          <a:stretch/>
        </p:blipFill>
        <p:spPr>
          <a:xfrm>
            <a:off x="8304246" y="3051557"/>
            <a:ext cx="3887754" cy="3806443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CA26A178-65DB-4567-9B47-3FC0247D5495}"/>
              </a:ext>
            </a:extLst>
          </p:cNvPr>
          <p:cNvSpPr/>
          <p:nvPr/>
        </p:nvSpPr>
        <p:spPr>
          <a:xfrm>
            <a:off x="292148" y="136525"/>
            <a:ext cx="11607703" cy="2086170"/>
          </a:xfrm>
          <a:prstGeom prst="rect">
            <a:avLst/>
          </a:prstGeom>
          <a:solidFill>
            <a:srgbClr val="447834"/>
          </a:solidFill>
          <a:ln w="20955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FORMAZIONE ON THE JOB</a:t>
            </a:r>
            <a:endParaRPr lang="it-IT" sz="4800" i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BD6E54-E3ED-48F0-AD48-82EAE774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>
              <a:solidFill>
                <a:srgbClr val="898989"/>
              </a:solidFill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BA4431FC-2EB3-44BF-90F3-610E75D70EFE}"/>
              </a:ext>
            </a:extLst>
          </p:cNvPr>
          <p:cNvCxnSpPr>
            <a:cxnSpLocks/>
          </p:cNvCxnSpPr>
          <p:nvPr/>
        </p:nvCxnSpPr>
        <p:spPr>
          <a:xfrm>
            <a:off x="7490540" y="2652654"/>
            <a:ext cx="0" cy="3886258"/>
          </a:xfrm>
          <a:prstGeom prst="line">
            <a:avLst/>
          </a:prstGeom>
          <a:ln w="889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B4BAEC0-BD15-407A-A144-645B2D2B034B}"/>
              </a:ext>
            </a:extLst>
          </p:cNvPr>
          <p:cNvSpPr txBox="1"/>
          <p:nvPr/>
        </p:nvSpPr>
        <p:spPr>
          <a:xfrm>
            <a:off x="292148" y="2368254"/>
            <a:ext cx="7001679" cy="32932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dirty="0">
                <a:cs typeface="Segoe UI"/>
              </a:rPr>
              <a:t>OBIETTIVI</a:t>
            </a:r>
            <a:endParaRPr lang="it-IT" sz="1600" b="1" dirty="0">
              <a:ea typeface="Verdana"/>
            </a:endParaRPr>
          </a:p>
          <a:p>
            <a:pPr algn="just"/>
            <a:r>
              <a:rPr lang="it-IT" sz="1600" dirty="0">
                <a:ea typeface="+mn-lt"/>
                <a:cs typeface="+mn-lt"/>
              </a:rPr>
              <a:t>Congiungere il momento dell’apprendimento formativo con quello della quotidiana azione lavorativa, ancorandolo ai problemi reali e concreti di lavoro. Gli interventi rispondono ai fabbisogni formativi che emergono a fronte di specifiche esigenze delle imprese utilizzatrici, formando ed addestrando i corsisti all’uso delle attrezzature di lavoro necessarie allo svolgimento delle attività lavorative per le quali vengono assunti.</a:t>
            </a:r>
            <a:endParaRPr lang="en-US" sz="1600" dirty="0">
              <a:ea typeface="+mn-lt"/>
              <a:cs typeface="+mn-lt"/>
            </a:endParaRPr>
          </a:p>
          <a:p>
            <a:pPr algn="just"/>
            <a:r>
              <a:rPr lang="it-IT" sz="1600" dirty="0">
                <a:ea typeface="+mn-lt"/>
                <a:cs typeface="+mn-lt"/>
              </a:rPr>
              <a:t>Nella formazione On the Job realizzata all’avvio della missione di lavoro è obbligatorio programmare (salvo nei casi di credito formativo comunque acquisito):</a:t>
            </a:r>
            <a:endParaRPr lang="en-US" sz="16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un modulo di salute e sicurezza generale</a:t>
            </a:r>
            <a:endParaRPr lang="en-US" sz="16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un modulo di salute e sicurezza specifica</a:t>
            </a:r>
            <a:endParaRPr lang="it-IT" sz="1600" dirty="0">
              <a:ea typeface="Verdana"/>
              <a:cs typeface="Segoe UI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40524DE-B833-443A-B800-4419DE0464BC}"/>
              </a:ext>
            </a:extLst>
          </p:cNvPr>
          <p:cNvSpPr txBox="1"/>
          <p:nvPr/>
        </p:nvSpPr>
        <p:spPr>
          <a:xfrm>
            <a:off x="7534881" y="2368254"/>
            <a:ext cx="4364965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Destinatari</a:t>
            </a:r>
          </a:p>
          <a:p>
            <a:r>
              <a:rPr lang="it-IT" sz="1600" dirty="0">
                <a:ea typeface="+mn-lt"/>
                <a:cs typeface="+mn-lt"/>
              </a:rPr>
              <a:t>lavoratori in somministrazione a TD  all’inizio della missione o qualora intervengano mutamenti all’interno del processo produttivo che richiedano l’adeguamento delle competenze professionali dei lavoratori</a:t>
            </a:r>
            <a:endParaRPr lang="it-IT" sz="1600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18465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8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EB38FB-8F4C-4268-8954-A03A8A44D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076" y="250189"/>
            <a:ext cx="4800459" cy="20001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000" b="1" dirty="0"/>
              <a:t>CONTO FORMAZIONE E INTEGRAZIONE</a:t>
            </a:r>
            <a:br>
              <a:rPr lang="en-US" sz="3000" b="1" dirty="0"/>
            </a:br>
            <a:r>
              <a:rPr lang="en-US" sz="3000" b="1" dirty="0"/>
              <a:t>AL REDDITO – TI</a:t>
            </a:r>
            <a:br>
              <a:rPr lang="en-US" sz="3000" b="1" dirty="0"/>
            </a:br>
            <a:r>
              <a:rPr lang="en-US" sz="3000" b="1" dirty="0">
                <a:solidFill>
                  <a:srgbClr val="92D050"/>
                </a:solidFill>
              </a:rPr>
              <a:t>MISURE FINANZIATE</a:t>
            </a:r>
            <a:endParaRPr lang="en-US" sz="3000" dirty="0">
              <a:solidFill>
                <a:srgbClr val="92D050"/>
              </a:solidFill>
              <a:ea typeface="Verdana"/>
            </a:endParaRPr>
          </a:p>
        </p:txBody>
      </p:sp>
      <p:sp>
        <p:nvSpPr>
          <p:cNvPr id="11" name="Freeform: Shape 13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01FE382-BF1C-44BA-A483-073A48A99A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BEA9E5F-DB2C-4AB2-A05F-F88027F9598C}"/>
              </a:ext>
            </a:extLst>
          </p:cNvPr>
          <p:cNvSpPr txBox="1"/>
          <p:nvPr/>
        </p:nvSpPr>
        <p:spPr>
          <a:xfrm>
            <a:off x="58615" y="107915"/>
            <a:ext cx="679938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it-IT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Destinate ai </a:t>
            </a:r>
            <a:r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srgbClr val="76A237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lavoratori a tempo indeterminato</a:t>
            </a:r>
            <a:endParaRPr lang="it-IT" sz="1400">
              <a:solidFill>
                <a:srgbClr val="76A237"/>
              </a:solidFill>
              <a:latin typeface="+mj-lt"/>
              <a:ea typeface="Verdana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srgbClr val="76A237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 somministrazione</a:t>
            </a:r>
            <a:endParaRPr lang="it-IT" sz="1400" b="0" i="0" u="none" strike="noStrike" kern="1200" cap="none" spc="0" normalizeH="0" baseline="0" noProof="0">
              <a:ln>
                <a:noFill/>
              </a:ln>
              <a:solidFill>
                <a:srgbClr val="76A237"/>
              </a:solidFill>
              <a:effectLst/>
              <a:uLnTx/>
              <a:uFillTx/>
              <a:latin typeface="+mj-lt"/>
              <a:ea typeface="Verdana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B81B722-AAB3-4F07-AF79-EB63E0CA9F0B}"/>
              </a:ext>
            </a:extLst>
          </p:cNvPr>
          <p:cNvSpPr txBox="1"/>
          <p:nvPr/>
        </p:nvSpPr>
        <p:spPr>
          <a:xfrm>
            <a:off x="7188052" y="2108990"/>
            <a:ext cx="4930483" cy="45243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800" b="1" dirty="0">
                <a:latin typeface="Corbel"/>
              </a:rPr>
              <a:t>Prestazione Politica Passiva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</a:rPr>
              <a:t>procedura in Mancanza di Occasioni di Lavoro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it-IT" dirty="0">
              <a:latin typeface="+mj-lt"/>
            </a:endParaRPr>
          </a:p>
          <a:p>
            <a:pPr algn="l"/>
            <a:r>
              <a:rPr lang="it-IT" sz="2800" b="1" i="0" dirty="0">
                <a:effectLst/>
                <a:latin typeface="Corbel"/>
              </a:rPr>
              <a:t>Formazione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</a:rPr>
              <a:t>Riqualificazione</a:t>
            </a:r>
            <a:endParaRPr lang="it-IT" dirty="0">
              <a:latin typeface="+mj-lt"/>
              <a:ea typeface="Verdana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</a:rPr>
              <a:t>Qualificazione</a:t>
            </a:r>
            <a:endParaRPr lang="it-IT" dirty="0">
              <a:latin typeface="+mj-lt"/>
              <a:ea typeface="Verdana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</a:rPr>
              <a:t>Qualificazione professionale in affiancamento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Verdana"/>
              </a:rPr>
              <a:t>Formazione professionale STOCK 2019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Verdana"/>
              </a:rPr>
              <a:t>Formazione professionale STOCK 2020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3A41541-293F-49DB-BCBD-051DC3F98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66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0550900-44DE-4307-A4F4-45A48E7DE5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8" t="21479" b="49610"/>
          <a:stretch/>
        </p:blipFill>
        <p:spPr>
          <a:xfrm>
            <a:off x="8387755" y="3784026"/>
            <a:ext cx="3737807" cy="3051562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CA26A178-65DB-4567-9B47-3FC0247D5495}"/>
              </a:ext>
            </a:extLst>
          </p:cNvPr>
          <p:cNvSpPr/>
          <p:nvPr/>
        </p:nvSpPr>
        <p:spPr>
          <a:xfrm>
            <a:off x="292148" y="136525"/>
            <a:ext cx="11607703" cy="2086170"/>
          </a:xfrm>
          <a:prstGeom prst="rect">
            <a:avLst/>
          </a:prstGeom>
          <a:solidFill>
            <a:srgbClr val="447834"/>
          </a:solidFill>
          <a:ln w="20955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PROCEDURA IN MANCANZA DI</a:t>
            </a:r>
            <a:br>
              <a:rPr lang="it-IT" sz="44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it-IT" sz="44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OCCASIONI DI LAVORO (MOL)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BD6E54-E3ED-48F0-AD48-82EAE774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26</a:t>
            </a:fld>
            <a:endParaRPr lang="en-US">
              <a:solidFill>
                <a:srgbClr val="898989"/>
              </a:solidFill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BA4431FC-2EB3-44BF-90F3-610E75D70EFE}"/>
              </a:ext>
            </a:extLst>
          </p:cNvPr>
          <p:cNvCxnSpPr>
            <a:cxnSpLocks/>
          </p:cNvCxnSpPr>
          <p:nvPr/>
        </p:nvCxnSpPr>
        <p:spPr>
          <a:xfrm>
            <a:off x="7490540" y="2652654"/>
            <a:ext cx="0" cy="3886258"/>
          </a:xfrm>
          <a:prstGeom prst="line">
            <a:avLst/>
          </a:prstGeom>
          <a:ln w="889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23E669E-C27A-4C7C-80AC-D5A15DC52CA4}"/>
              </a:ext>
            </a:extLst>
          </p:cNvPr>
          <p:cNvSpPr txBox="1"/>
          <p:nvPr/>
        </p:nvSpPr>
        <p:spPr>
          <a:xfrm>
            <a:off x="292148" y="2368254"/>
            <a:ext cx="6972680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OBIETTIVI</a:t>
            </a:r>
            <a:endParaRPr lang="it-IT" b="1" dirty="0"/>
          </a:p>
          <a:p>
            <a:pPr algn="l"/>
            <a:r>
              <a:rPr lang="it-IT" sz="1400" dirty="0">
                <a:ea typeface="+mn-lt"/>
                <a:cs typeface="+mn-lt"/>
              </a:rPr>
              <a:t>Procedura che favorisce nuove opportunità occupazionali per il lavoratore in disponibilità al quale è garantito, nel periodo di non lavoro, un compenso.</a:t>
            </a:r>
          </a:p>
          <a:p>
            <a:pPr algn="l"/>
            <a:r>
              <a:rPr lang="it-IT" sz="1400" dirty="0">
                <a:ea typeface="+mn-lt"/>
                <a:cs typeface="+mn-lt"/>
              </a:rPr>
              <a:t>A seguito della presentazione la procedura si attiva il: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dirty="0">
                <a:ea typeface="+mn-lt"/>
                <a:cs typeface="+mn-lt"/>
              </a:rPr>
              <a:t>30° giorno se avviata dopo i primi 12 mesi di rapporto di lavoro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400" dirty="0">
                <a:ea typeface="+mn-lt"/>
                <a:cs typeface="+mn-lt"/>
              </a:rPr>
              <a:t>60° giorno se avviata nell’arco dei primi 12 mesi di rapporto di lavoro.</a:t>
            </a:r>
          </a:p>
          <a:p>
            <a:pPr algn="l"/>
            <a:r>
              <a:rPr lang="it-IT" sz="1400" dirty="0">
                <a:ea typeface="+mn-lt"/>
                <a:cs typeface="+mn-lt"/>
              </a:rPr>
              <a:t>Entro 60 gg fine mese dalla data certa di attivazione, l’</a:t>
            </a:r>
            <a:r>
              <a:rPr lang="it-IT" sz="1400" dirty="0" err="1">
                <a:ea typeface="+mn-lt"/>
                <a:cs typeface="+mn-lt"/>
              </a:rPr>
              <a:t>ApL</a:t>
            </a:r>
            <a:r>
              <a:rPr lang="it-IT" sz="1400" dirty="0">
                <a:ea typeface="+mn-lt"/>
                <a:cs typeface="+mn-lt"/>
              </a:rPr>
              <a:t> e le OO.SS. territoriali devono incontrarsi per sottoscrivere un Accordo.</a:t>
            </a:r>
          </a:p>
          <a:p>
            <a:pPr algn="just"/>
            <a:endParaRPr lang="it-IT" sz="1400" dirty="0">
              <a:ea typeface="+mn-lt"/>
              <a:cs typeface="+mn-lt"/>
            </a:endParaRPr>
          </a:p>
          <a:p>
            <a:pPr algn="just"/>
            <a:r>
              <a:rPr lang="it-IT" b="1" dirty="0">
                <a:cs typeface="Segoe UI"/>
              </a:rPr>
              <a:t>RIMBORSI</a:t>
            </a:r>
            <a:endParaRPr lang="it-IT" b="1" dirty="0"/>
          </a:p>
          <a:p>
            <a:pPr algn="just"/>
            <a:r>
              <a:rPr lang="it-IT" sz="1400" dirty="0">
                <a:ea typeface="+mn-lt"/>
                <a:cs typeface="+mn-lt"/>
              </a:rPr>
              <a:t>In presenza di </a:t>
            </a:r>
            <a:r>
              <a:rPr lang="it-IT" sz="1400" b="1" dirty="0">
                <a:ea typeface="+mn-lt"/>
                <a:cs typeface="+mn-lt"/>
              </a:rPr>
              <a:t>Accordo o di mancato incontro </a:t>
            </a:r>
            <a:r>
              <a:rPr lang="it-IT" sz="1400" dirty="0">
                <a:ea typeface="+mn-lt"/>
                <a:cs typeface="+mn-lt"/>
              </a:rPr>
              <a:t>FT rimborsa il 100% dell’importo utilizzando il conto "formazione e integrazione al reddito TI”.</a:t>
            </a:r>
          </a:p>
          <a:p>
            <a:pPr algn="just"/>
            <a:r>
              <a:rPr lang="it-IT" sz="1400" dirty="0">
                <a:ea typeface="+mn-lt"/>
                <a:cs typeface="+mn-lt"/>
              </a:rPr>
              <a:t>In presenza di </a:t>
            </a:r>
            <a:r>
              <a:rPr lang="it-IT" sz="1400" b="1" dirty="0">
                <a:ea typeface="+mn-lt"/>
                <a:cs typeface="+mn-lt"/>
              </a:rPr>
              <a:t>Accordo</a:t>
            </a:r>
            <a:r>
              <a:rPr lang="it-IT" sz="1400" dirty="0">
                <a:ea typeface="+mn-lt"/>
                <a:cs typeface="+mn-lt"/>
              </a:rPr>
              <a:t> e se l’attivazione avviene oltre i 12 mesi l’indennità è a valere al 50% sulle risorse del conto “Formazione e integrazione al reddito TI” e al 50% sul Fondo di Solidarietà.</a:t>
            </a:r>
          </a:p>
          <a:p>
            <a:pPr algn="just"/>
            <a:r>
              <a:rPr lang="it-IT" sz="1400" dirty="0">
                <a:ea typeface="+mn-lt"/>
                <a:cs typeface="+mn-lt"/>
              </a:rPr>
              <a:t>Nel caso di </a:t>
            </a:r>
            <a:r>
              <a:rPr lang="it-IT" sz="1400" b="1" dirty="0">
                <a:ea typeface="+mn-lt"/>
                <a:cs typeface="+mn-lt"/>
              </a:rPr>
              <a:t>mancato Accordo</a:t>
            </a:r>
            <a:r>
              <a:rPr lang="it-IT" sz="1400" dirty="0">
                <a:ea typeface="+mn-lt"/>
                <a:cs typeface="+mn-lt"/>
              </a:rPr>
              <a:t> FT rimborsa il 70% dell’importo utilizzando il conto “formazione e integrazione al reddito TI”, il restante 30% è a carico dell’Agenzia.</a:t>
            </a:r>
            <a:endParaRPr lang="it-IT" sz="1400" dirty="0">
              <a:ea typeface="Verdana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8817D09-9AD9-4809-ACB4-182A31ABA03B}"/>
              </a:ext>
            </a:extLst>
          </p:cNvPr>
          <p:cNvSpPr txBox="1"/>
          <p:nvPr/>
        </p:nvSpPr>
        <p:spPr>
          <a:xfrm>
            <a:off x="7716253" y="2339885"/>
            <a:ext cx="4183597" cy="23391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Destinatari</a:t>
            </a:r>
          </a:p>
          <a:p>
            <a:r>
              <a:rPr lang="it-IT" sz="1600" dirty="0">
                <a:ea typeface="+mn-lt"/>
                <a:cs typeface="+mn-lt"/>
              </a:rPr>
              <a:t>Lavoratori TI in somministrazione nei periodi di disponibilità (esclusi gli apprendisti), che abbiano maturato almeno 6 mesi presso la stessa </a:t>
            </a:r>
            <a:r>
              <a:rPr lang="it-IT" sz="1600" dirty="0" err="1">
                <a:ea typeface="+mn-lt"/>
                <a:cs typeface="+mn-lt"/>
              </a:rPr>
              <a:t>ApL</a:t>
            </a:r>
            <a:r>
              <a:rPr lang="it-IT" sz="1600" dirty="0">
                <a:ea typeface="+mn-lt"/>
                <a:cs typeface="+mn-lt"/>
              </a:rPr>
              <a:t> (derogato, in situazioni specifiche e su richiesta, mediante apposite intese sottoscritte dalle Parti stipulanti il CCNL si settore)</a:t>
            </a:r>
            <a:endParaRPr lang="en-US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56753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D9F7DFE7-5051-4821-9273-070037B605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72" t="510" r="8543" b="64502"/>
          <a:stretch/>
        </p:blipFill>
        <p:spPr>
          <a:xfrm>
            <a:off x="7530195" y="3286893"/>
            <a:ext cx="3203449" cy="3571107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CA26A178-65DB-4567-9B47-3FC0247D5495}"/>
              </a:ext>
            </a:extLst>
          </p:cNvPr>
          <p:cNvSpPr/>
          <p:nvPr/>
        </p:nvSpPr>
        <p:spPr>
          <a:xfrm>
            <a:off x="292148" y="136525"/>
            <a:ext cx="11607703" cy="2086170"/>
          </a:xfrm>
          <a:prstGeom prst="rect">
            <a:avLst/>
          </a:prstGeom>
          <a:solidFill>
            <a:srgbClr val="447834"/>
          </a:solidFill>
          <a:ln w="20955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RIQUALIFICAZIONE PROFESSIONALE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BD6E54-E3ED-48F0-AD48-82EAE774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>
              <a:solidFill>
                <a:srgbClr val="898989"/>
              </a:solidFill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BA4431FC-2EB3-44BF-90F3-610E75D70EFE}"/>
              </a:ext>
            </a:extLst>
          </p:cNvPr>
          <p:cNvCxnSpPr>
            <a:cxnSpLocks/>
          </p:cNvCxnSpPr>
          <p:nvPr/>
        </p:nvCxnSpPr>
        <p:spPr>
          <a:xfrm>
            <a:off x="7490540" y="2652654"/>
            <a:ext cx="0" cy="3886258"/>
          </a:xfrm>
          <a:prstGeom prst="line">
            <a:avLst/>
          </a:prstGeom>
          <a:ln w="889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99A29E2-B5AE-4BF6-B4DB-0095658B7C14}"/>
              </a:ext>
            </a:extLst>
          </p:cNvPr>
          <p:cNvSpPr txBox="1"/>
          <p:nvPr/>
        </p:nvSpPr>
        <p:spPr>
          <a:xfrm>
            <a:off x="292147" y="2339885"/>
            <a:ext cx="7117385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OBIETTIVI</a:t>
            </a:r>
            <a:endParaRPr lang="it-IT" b="1" dirty="0"/>
          </a:p>
          <a:p>
            <a:pPr algn="just"/>
            <a:r>
              <a:rPr lang="it-IT" sz="1600" dirty="0">
                <a:ea typeface="+mn-lt"/>
                <a:cs typeface="+mn-lt"/>
              </a:rPr>
              <a:t>Acquisizione di competenze di base e trasversali o specialistiche aggiuntive rispetto a quelle possedute all’atto dell’assunzione.</a:t>
            </a:r>
            <a:endParaRPr lang="en-US" sz="1600" dirty="0">
              <a:ea typeface="+mn-lt"/>
              <a:cs typeface="+mn-lt"/>
            </a:endParaRPr>
          </a:p>
          <a:p>
            <a:pPr algn="just"/>
            <a:r>
              <a:rPr lang="it-IT" sz="1600" dirty="0">
                <a:ea typeface="+mn-lt"/>
                <a:cs typeface="+mn-lt"/>
              </a:rPr>
              <a:t>Gli interventi favoriscono nuove opportunità di lavoro garantendo, nel periodo di non lavoro, una prestazione ai lavoratori assunti dalle </a:t>
            </a:r>
            <a:r>
              <a:rPr lang="it-IT" sz="1600" dirty="0" err="1">
                <a:ea typeface="+mn-lt"/>
                <a:cs typeface="+mn-lt"/>
              </a:rPr>
              <a:t>ApL</a:t>
            </a:r>
            <a:r>
              <a:rPr lang="it-IT" sz="1600" dirty="0">
                <a:ea typeface="+mn-lt"/>
                <a:cs typeface="+mn-lt"/>
              </a:rPr>
              <a:t> con contratto TI in somministrazione che, a seguito di mancanza di occasioni di lavoro (MOL), vengono messi in disponibilità ai sensi dell’ex art. 25 del CCNL di settore.</a:t>
            </a:r>
            <a:endParaRPr lang="it-IT" sz="1600" dirty="0">
              <a:ea typeface="Verdana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F6C9E35-D25B-4E3D-9D4D-84E98BEECF46}"/>
              </a:ext>
            </a:extLst>
          </p:cNvPr>
          <p:cNvSpPr txBox="1"/>
          <p:nvPr/>
        </p:nvSpPr>
        <p:spPr>
          <a:xfrm>
            <a:off x="7571545" y="2340503"/>
            <a:ext cx="4328302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Destinatari</a:t>
            </a:r>
          </a:p>
          <a:p>
            <a:r>
              <a:rPr lang="it-IT" sz="1600" dirty="0">
                <a:ea typeface="+mn-lt"/>
                <a:cs typeface="+mn-lt"/>
              </a:rPr>
              <a:t>Lavoratori attivi con contratto in somministrazione a TI durante il periodo legato alla procedura MOL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77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o 13">
            <a:extLst>
              <a:ext uri="{FF2B5EF4-FFF2-40B4-BE49-F238E27FC236}">
                <a16:creationId xmlns:a16="http://schemas.microsoft.com/office/drawing/2014/main" id="{D0812758-1705-4291-9BEC-0F8E7248257C}"/>
              </a:ext>
            </a:extLst>
          </p:cNvPr>
          <p:cNvGrpSpPr/>
          <p:nvPr/>
        </p:nvGrpSpPr>
        <p:grpSpPr>
          <a:xfrm>
            <a:off x="9448801" y="3757953"/>
            <a:ext cx="2792931" cy="3100047"/>
            <a:chOff x="9448801" y="3757953"/>
            <a:chExt cx="2792931" cy="3100047"/>
          </a:xfrm>
        </p:grpSpPr>
        <p:sp>
          <p:nvSpPr>
            <p:cNvPr id="7" name="Ovale 6">
              <a:extLst>
                <a:ext uri="{FF2B5EF4-FFF2-40B4-BE49-F238E27FC236}">
                  <a16:creationId xmlns:a16="http://schemas.microsoft.com/office/drawing/2014/main" id="{D16D705D-D30D-4E31-92EE-9751D9AF48D3}"/>
                </a:ext>
              </a:extLst>
            </p:cNvPr>
            <p:cNvSpPr/>
            <p:nvPr/>
          </p:nvSpPr>
          <p:spPr>
            <a:xfrm rot="3014469">
              <a:off x="10213596" y="3573122"/>
              <a:ext cx="1843305" cy="2212967"/>
            </a:xfrm>
            <a:prstGeom prst="ellipse">
              <a:avLst/>
            </a:prstGeom>
            <a:solidFill>
              <a:srgbClr val="C7D5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4B90232B-66D4-4EF8-BC96-0601A95FF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680" r="66479" b="32410"/>
            <a:stretch/>
          </p:blipFill>
          <p:spPr>
            <a:xfrm>
              <a:off x="9448801" y="4492164"/>
              <a:ext cx="2743199" cy="2365836"/>
            </a:xfrm>
            <a:prstGeom prst="rect">
              <a:avLst/>
            </a:prstGeom>
          </p:spPr>
        </p:pic>
      </p:grpSp>
      <p:sp>
        <p:nvSpPr>
          <p:cNvPr id="9" name="Rettangolo 8">
            <a:extLst>
              <a:ext uri="{FF2B5EF4-FFF2-40B4-BE49-F238E27FC236}">
                <a16:creationId xmlns:a16="http://schemas.microsoft.com/office/drawing/2014/main" id="{CA26A178-65DB-4567-9B47-3FC0247D5495}"/>
              </a:ext>
            </a:extLst>
          </p:cNvPr>
          <p:cNvSpPr/>
          <p:nvPr/>
        </p:nvSpPr>
        <p:spPr>
          <a:xfrm>
            <a:off x="292148" y="136525"/>
            <a:ext cx="11607703" cy="2086170"/>
          </a:xfrm>
          <a:prstGeom prst="rect">
            <a:avLst/>
          </a:prstGeom>
          <a:solidFill>
            <a:srgbClr val="447834"/>
          </a:solidFill>
          <a:ln w="20955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QUALIFICAZIONE PROFESSIONALE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BD6E54-E3ED-48F0-AD48-82EAE774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28</a:t>
            </a:fld>
            <a:endParaRPr lang="en-US">
              <a:solidFill>
                <a:srgbClr val="898989"/>
              </a:solidFill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BA4431FC-2EB3-44BF-90F3-610E75D70EFE}"/>
              </a:ext>
            </a:extLst>
          </p:cNvPr>
          <p:cNvCxnSpPr>
            <a:cxnSpLocks/>
          </p:cNvCxnSpPr>
          <p:nvPr/>
        </p:nvCxnSpPr>
        <p:spPr>
          <a:xfrm>
            <a:off x="7490540" y="2652654"/>
            <a:ext cx="0" cy="3886258"/>
          </a:xfrm>
          <a:prstGeom prst="line">
            <a:avLst/>
          </a:prstGeom>
          <a:ln w="889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E14184B-A01A-4B27-877B-269F2E2F6373}"/>
              </a:ext>
            </a:extLst>
          </p:cNvPr>
          <p:cNvSpPr txBox="1"/>
          <p:nvPr/>
        </p:nvSpPr>
        <p:spPr>
          <a:xfrm>
            <a:off x="292148" y="2340503"/>
            <a:ext cx="6979510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OBIETTIVI</a:t>
            </a:r>
            <a:endParaRPr lang="it-IT" b="1" dirty="0"/>
          </a:p>
          <a:p>
            <a:pPr algn="just"/>
            <a:r>
              <a:rPr lang="it-IT" sz="1600" dirty="0">
                <a:ea typeface="+mn-lt"/>
                <a:cs typeface="+mn-lt"/>
              </a:rPr>
              <a:t>È progettata sulla base del fabbisogno formativo dello specifico lavoratore per l’acquisizione di competenze di base, trasversali o specialistiche aggiuntive rispetto a quelle possedute all’atto dell’assunzione.</a:t>
            </a:r>
          </a:p>
          <a:p>
            <a:pPr algn="just"/>
            <a:r>
              <a:rPr lang="it-IT" sz="1600" dirty="0">
                <a:ea typeface="+mn-lt"/>
                <a:cs typeface="+mn-lt"/>
              </a:rPr>
              <a:t>Tali percorsi sono definiti anche sulla base di necessità di adeguamento delle competenze alle caratteristiche della struttura organizzativa e alle modalità di lavoro aziendali, in funzione delle esigenze di produzione e del mercato o di determinati scenari socio-economici previsionali</a:t>
            </a:r>
            <a:endParaRPr lang="it-IT" sz="1600" dirty="0">
              <a:ea typeface="Verdana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965AB8C-B59D-49C2-8A48-173BCCCCACC6}"/>
              </a:ext>
            </a:extLst>
          </p:cNvPr>
          <p:cNvSpPr txBox="1"/>
          <p:nvPr/>
        </p:nvSpPr>
        <p:spPr>
          <a:xfrm>
            <a:off x="7490541" y="2340503"/>
            <a:ext cx="4409310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Destinatari</a:t>
            </a:r>
          </a:p>
          <a:p>
            <a:r>
              <a:rPr lang="it-IT" sz="1600" dirty="0">
                <a:ea typeface="+mn-lt"/>
                <a:cs typeface="+mn-lt"/>
              </a:rPr>
              <a:t>Lavoratori attivi con contratto in somministrazione a TI:</a:t>
            </a:r>
            <a:endParaRPr lang="en-US" sz="1600" dirty="0">
              <a:ea typeface="+mn-lt"/>
              <a:cs typeface="+mn-lt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in costanza di missione</a:t>
            </a:r>
            <a:endParaRPr lang="en-US" sz="1600" dirty="0">
              <a:ea typeface="+mn-lt"/>
              <a:cs typeface="+mn-lt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durante il periodo di disponibilità (ex art. 32 del CCNL di settore)</a:t>
            </a:r>
            <a:endParaRPr lang="en-US" sz="1600" dirty="0">
              <a:ea typeface="+mn-lt"/>
              <a:cs typeface="+mn-lt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in apprendistato di II livello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6400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3E1B08A1-9D39-4B58-836A-B5E40D86BA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97" r="2371" b="25771"/>
          <a:stretch/>
        </p:blipFill>
        <p:spPr>
          <a:xfrm>
            <a:off x="0" y="2775284"/>
            <a:ext cx="2955316" cy="4082715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CA26A178-65DB-4567-9B47-3FC0247D5495}"/>
              </a:ext>
            </a:extLst>
          </p:cNvPr>
          <p:cNvSpPr/>
          <p:nvPr/>
        </p:nvSpPr>
        <p:spPr>
          <a:xfrm>
            <a:off x="292148" y="136525"/>
            <a:ext cx="11607703" cy="2086170"/>
          </a:xfrm>
          <a:prstGeom prst="rect">
            <a:avLst/>
          </a:prstGeom>
          <a:solidFill>
            <a:srgbClr val="447834"/>
          </a:solidFill>
          <a:ln w="20955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QUALIFICAZIONE PROFESSIONALE</a:t>
            </a:r>
            <a:br>
              <a:rPr lang="it-IT" sz="44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it-IT" sz="44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 AFFIANCAMENTO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BD6E54-E3ED-48F0-AD48-82EAE774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29</a:t>
            </a:fld>
            <a:endParaRPr lang="en-US">
              <a:solidFill>
                <a:srgbClr val="898989"/>
              </a:solidFill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BA4431FC-2EB3-44BF-90F3-610E75D70EFE}"/>
              </a:ext>
            </a:extLst>
          </p:cNvPr>
          <p:cNvCxnSpPr>
            <a:cxnSpLocks/>
          </p:cNvCxnSpPr>
          <p:nvPr/>
        </p:nvCxnSpPr>
        <p:spPr>
          <a:xfrm>
            <a:off x="7490540" y="2652654"/>
            <a:ext cx="0" cy="3886258"/>
          </a:xfrm>
          <a:prstGeom prst="line">
            <a:avLst/>
          </a:prstGeom>
          <a:ln w="889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2938B95-A03B-4500-BAB1-A17DFC25C139}"/>
              </a:ext>
            </a:extLst>
          </p:cNvPr>
          <p:cNvSpPr txBox="1"/>
          <p:nvPr/>
        </p:nvSpPr>
        <p:spPr>
          <a:xfrm>
            <a:off x="292148" y="2340503"/>
            <a:ext cx="7083446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OBIETTIVI</a:t>
            </a:r>
            <a:endParaRPr lang="it-IT" b="1" dirty="0"/>
          </a:p>
          <a:p>
            <a:pPr algn="just"/>
            <a:r>
              <a:rPr lang="it-IT" sz="1600" dirty="0">
                <a:ea typeface="+mn-lt"/>
                <a:cs typeface="+mn-lt"/>
              </a:rPr>
              <a:t>Trasferire al lavoratore le competenze pratiche necessarie al corretto ed autonomo svolgimento della mansione attraverso l’affiancamento del docente.</a:t>
            </a:r>
            <a:endParaRPr lang="en-US" sz="1600" dirty="0">
              <a:ea typeface="+mn-lt"/>
              <a:cs typeface="+mn-lt"/>
            </a:endParaRPr>
          </a:p>
          <a:p>
            <a:pPr algn="just"/>
            <a:r>
              <a:rPr lang="it-IT" sz="1600" dirty="0">
                <a:ea typeface="+mn-lt"/>
                <a:cs typeface="+mn-lt"/>
              </a:rPr>
              <a:t>Se è realizzata all’avvio della missione è obbligatorio programmare (salvo nei casi di credito formativo comunque acquisito): </a:t>
            </a:r>
            <a:endParaRPr lang="en-US" sz="1600" dirty="0">
              <a:ea typeface="+mn-lt"/>
              <a:cs typeface="+mn-lt"/>
            </a:endParaRPr>
          </a:p>
          <a:p>
            <a:pPr marL="2571750" lvl="5" indent="-285750" algn="just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un modulo di salute e sicurezza generale</a:t>
            </a:r>
            <a:endParaRPr lang="en-US" sz="1600" dirty="0">
              <a:ea typeface="+mn-lt"/>
              <a:cs typeface="+mn-lt"/>
            </a:endParaRPr>
          </a:p>
          <a:p>
            <a:pPr marL="2571750" lvl="5" indent="-285750" algn="just">
              <a:buFont typeface="Arial,Sans-Serif"/>
              <a:buChar char="•"/>
            </a:pPr>
            <a:r>
              <a:rPr lang="it-IT" sz="1600" dirty="0">
                <a:ea typeface="+mn-lt"/>
                <a:cs typeface="+mn-lt"/>
              </a:rPr>
              <a:t>un modulo di salute e sicurezza specifica</a:t>
            </a:r>
            <a:endParaRPr lang="it-IT" sz="1600" dirty="0">
              <a:ea typeface="Verdana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9DABC2D-082B-4ECA-AC7B-16C046F10553}"/>
              </a:ext>
            </a:extLst>
          </p:cNvPr>
          <p:cNvSpPr txBox="1"/>
          <p:nvPr/>
        </p:nvSpPr>
        <p:spPr>
          <a:xfrm>
            <a:off x="7605488" y="2344030"/>
            <a:ext cx="4294359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Destinatari</a:t>
            </a:r>
          </a:p>
          <a:p>
            <a:pPr algn="just"/>
            <a:r>
              <a:rPr lang="it-IT" sz="1600" dirty="0">
                <a:ea typeface="+mn-lt"/>
                <a:cs typeface="+mn-lt"/>
              </a:rPr>
              <a:t>lavoratori in somministrazione a TI  all’inizio della missione, qualora intervengano mutamenti all’interno del processo produttivo che richiedano l’adeguamento delle competenze professionali dei lavoratori e per le attività di affiancamento previste nel Piano Formativo Apprendistato</a:t>
            </a:r>
            <a:endParaRPr lang="en-US" sz="16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0567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CA26A178-65DB-4567-9B47-3FC0247D5495}"/>
              </a:ext>
            </a:extLst>
          </p:cNvPr>
          <p:cNvSpPr/>
          <p:nvPr/>
        </p:nvSpPr>
        <p:spPr>
          <a:xfrm>
            <a:off x="292148" y="136525"/>
            <a:ext cx="11607703" cy="2086170"/>
          </a:xfrm>
          <a:prstGeom prst="rect">
            <a:avLst/>
          </a:prstGeom>
          <a:solidFill>
            <a:srgbClr val="447834"/>
          </a:solidFill>
          <a:ln w="20955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FORMAZIONE PROFESSIONALE TI</a:t>
            </a:r>
          </a:p>
          <a:p>
            <a:pPr algn="ctr"/>
            <a:r>
              <a:rPr lang="it-IT" sz="48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STOCK 2019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BD6E54-E3ED-48F0-AD48-82EAE774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30</a:t>
            </a:fld>
            <a:endParaRPr lang="en-US">
              <a:solidFill>
                <a:srgbClr val="898989"/>
              </a:solidFill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BA4431FC-2EB3-44BF-90F3-610E75D70EFE}"/>
              </a:ext>
            </a:extLst>
          </p:cNvPr>
          <p:cNvCxnSpPr>
            <a:cxnSpLocks/>
          </p:cNvCxnSpPr>
          <p:nvPr/>
        </p:nvCxnSpPr>
        <p:spPr>
          <a:xfrm>
            <a:off x="5239710" y="2596383"/>
            <a:ext cx="0" cy="3886258"/>
          </a:xfrm>
          <a:prstGeom prst="line">
            <a:avLst/>
          </a:prstGeom>
          <a:ln w="889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99A29E2-B5AE-4BF6-B4DB-0095658B7C14}"/>
              </a:ext>
            </a:extLst>
          </p:cNvPr>
          <p:cNvSpPr txBox="1"/>
          <p:nvPr/>
        </p:nvSpPr>
        <p:spPr>
          <a:xfrm>
            <a:off x="292149" y="2339885"/>
            <a:ext cx="4842560" cy="28315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OBIETTIVI</a:t>
            </a:r>
            <a:endParaRPr lang="it-IT" b="1" dirty="0"/>
          </a:p>
          <a:p>
            <a:pPr algn="just"/>
            <a:r>
              <a:rPr lang="it-IT" sz="1600" dirty="0">
                <a:ea typeface="+mn-lt"/>
                <a:cs typeface="+mn-lt"/>
              </a:rPr>
              <a:t>Sviluppo di conoscenze e capacità specializzate della risorsa umana, per renderla capace di inserirsi e adattarsi proficuamente ai contesti produttivi ed organizzativi delle imprese utilizzatrici.</a:t>
            </a:r>
          </a:p>
          <a:p>
            <a:pPr algn="just"/>
            <a:r>
              <a:rPr lang="it-IT" sz="1600" dirty="0">
                <a:ea typeface="+mn-lt"/>
                <a:cs typeface="+mn-lt"/>
              </a:rPr>
              <a:t>Gli interventi finanziati all’interno di questa tipologia formativa mirano all’acquisizione di competenze o specializzazioni legate alle singole figure professionali nonché a percorsi di alta specializzazione.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F6C9E35-D25B-4E3D-9D4D-84E98BEECF46}"/>
              </a:ext>
            </a:extLst>
          </p:cNvPr>
          <p:cNvSpPr txBox="1"/>
          <p:nvPr/>
        </p:nvSpPr>
        <p:spPr>
          <a:xfrm>
            <a:off x="5324117" y="2339885"/>
            <a:ext cx="6692387" cy="35702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Destinatari</a:t>
            </a:r>
          </a:p>
          <a:p>
            <a:r>
              <a:rPr lang="it-IT" sz="1600" dirty="0">
                <a:ea typeface="+mn-lt"/>
                <a:cs typeface="+mn-lt"/>
              </a:rPr>
              <a:t>Candidati a missioni di lavoro in somministrazione:</a:t>
            </a:r>
          </a:p>
          <a:p>
            <a:pPr marL="342900" indent="-342900">
              <a:buFont typeface="+mj-lt"/>
              <a:buAutoNum type="alphaLcParenR"/>
            </a:pPr>
            <a:r>
              <a:rPr lang="it-IT" sz="1600" dirty="0">
                <a:ea typeface="+mn-lt"/>
                <a:cs typeface="+mn-lt"/>
              </a:rPr>
              <a:t>iscritti presso le </a:t>
            </a:r>
            <a:r>
              <a:rPr lang="it-IT" sz="1600" dirty="0" err="1">
                <a:ea typeface="+mn-lt"/>
                <a:cs typeface="+mn-lt"/>
              </a:rPr>
              <a:t>ApL</a:t>
            </a:r>
            <a:endParaRPr lang="it-IT" sz="1600" dirty="0">
              <a:ea typeface="+mn-lt"/>
              <a:cs typeface="+mn-lt"/>
            </a:endParaRPr>
          </a:p>
          <a:p>
            <a:pPr marL="342900" indent="-342900">
              <a:buFont typeface="+mj-lt"/>
              <a:buAutoNum type="alphaLcParenR"/>
            </a:pPr>
            <a:r>
              <a:rPr lang="it-IT" sz="1600" dirty="0">
                <a:ea typeface="+mn-lt"/>
                <a:cs typeface="+mn-lt"/>
              </a:rPr>
              <a:t>disoccupati da oltre 12 mesi e disoccupati con età superiore a 35 anni</a:t>
            </a:r>
          </a:p>
          <a:p>
            <a:pPr marL="342900" indent="-342900">
              <a:buFont typeface="+mj-lt"/>
              <a:buAutoNum type="alphaLcParenR"/>
            </a:pPr>
            <a:r>
              <a:rPr lang="it-IT" sz="1600" dirty="0">
                <a:ea typeface="+mn-lt"/>
                <a:cs typeface="+mn-lt"/>
              </a:rPr>
              <a:t>disoccupati immigrati in possesso di permesso di soggiorno</a:t>
            </a:r>
          </a:p>
          <a:p>
            <a:pPr marL="342900" indent="-342900">
              <a:buFont typeface="+mj-lt"/>
              <a:buAutoNum type="alphaLcParenR"/>
            </a:pPr>
            <a:r>
              <a:rPr lang="it-IT" sz="1600" dirty="0">
                <a:ea typeface="+mn-lt"/>
                <a:cs typeface="+mn-lt"/>
              </a:rPr>
              <a:t>richiedenti asilo</a:t>
            </a:r>
          </a:p>
          <a:p>
            <a:pPr marL="342900" indent="-342900">
              <a:buFont typeface="+mj-lt"/>
              <a:buAutoNum type="alphaLcParenR"/>
            </a:pPr>
            <a:r>
              <a:rPr lang="it-IT" sz="1600" dirty="0">
                <a:ea typeface="+mn-lt"/>
                <a:cs typeface="+mn-lt"/>
              </a:rPr>
              <a:t>lavoratori che al termine di periodi di indennità di mobilità, sia ordinaria che in deroga, ovvero iscritti all’interno delle liste di mobilità regionali, non abbiano trovato una nuova occupazione</a:t>
            </a:r>
          </a:p>
          <a:p>
            <a:pPr marL="342900" indent="-342900">
              <a:buFont typeface="+mj-lt"/>
              <a:buAutoNum type="alphaLcParenR"/>
            </a:pPr>
            <a:r>
              <a:rPr lang="it-IT" sz="1600" dirty="0">
                <a:ea typeface="+mn-lt"/>
                <a:cs typeface="+mn-lt"/>
              </a:rPr>
              <a:t>donne disoccupate al rientro dalla maternità (fino al terzo anno di età del figlio)</a:t>
            </a:r>
          </a:p>
          <a:p>
            <a:pPr marL="342900" indent="-342900">
              <a:buFont typeface="+mj-lt"/>
              <a:buAutoNum type="alphaLcParenR"/>
            </a:pPr>
            <a:r>
              <a:rPr lang="it-IT" sz="1600" dirty="0">
                <a:ea typeface="+mn-lt"/>
                <a:cs typeface="+mn-lt"/>
              </a:rPr>
              <a:t>soggetti con basso livello di scolarizzazione (terza media).</a:t>
            </a:r>
            <a:endParaRPr lang="en-US" sz="16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74A65D6-00E7-471D-849A-1F244DCF78BF}"/>
              </a:ext>
            </a:extLst>
          </p:cNvPr>
          <p:cNvSpPr txBox="1"/>
          <p:nvPr/>
        </p:nvSpPr>
        <p:spPr>
          <a:xfrm>
            <a:off x="5344712" y="5923359"/>
            <a:ext cx="3737437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Placement</a:t>
            </a:r>
            <a:endParaRPr lang="it-IT" b="1" dirty="0">
              <a:ea typeface="Verdana"/>
              <a:cs typeface="Segoe UI"/>
            </a:endParaRPr>
          </a:p>
          <a:p>
            <a:r>
              <a:rPr lang="it-IT" sz="1600" b="1" dirty="0">
                <a:ea typeface="+mn-lt"/>
                <a:cs typeface="+mn-lt"/>
              </a:rPr>
              <a:t>% min. OBBLIGATORIA</a:t>
            </a:r>
            <a:r>
              <a:rPr lang="it-IT" sz="1600" dirty="0">
                <a:ea typeface="+mn-lt"/>
                <a:cs typeface="+mn-lt"/>
              </a:rPr>
              <a:t> per </a:t>
            </a:r>
            <a:r>
              <a:rPr lang="it-IT" sz="1600" dirty="0" err="1">
                <a:ea typeface="+mn-lt"/>
                <a:cs typeface="+mn-lt"/>
              </a:rPr>
              <a:t>ApL</a:t>
            </a:r>
            <a:endParaRPr lang="it-IT" sz="1600" dirty="0">
              <a:ea typeface="Verdana"/>
              <a:cs typeface="Arial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4290135-CBAD-4765-AA2E-2A92890AFF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4" t="27612" r="63532" b="50775"/>
          <a:stretch/>
        </p:blipFill>
        <p:spPr>
          <a:xfrm>
            <a:off x="2057160" y="4635307"/>
            <a:ext cx="3130050" cy="222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04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CA26A178-65DB-4567-9B47-3FC0247D5495}"/>
              </a:ext>
            </a:extLst>
          </p:cNvPr>
          <p:cNvSpPr/>
          <p:nvPr/>
        </p:nvSpPr>
        <p:spPr>
          <a:xfrm>
            <a:off x="292148" y="136525"/>
            <a:ext cx="11607703" cy="2086170"/>
          </a:xfrm>
          <a:prstGeom prst="rect">
            <a:avLst/>
          </a:prstGeom>
          <a:solidFill>
            <a:srgbClr val="447834"/>
          </a:solidFill>
          <a:ln w="20955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FORMAZIONE PROFESSIONALE TI</a:t>
            </a:r>
          </a:p>
          <a:p>
            <a:pPr algn="ctr"/>
            <a:r>
              <a:rPr lang="it-IT" sz="48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STOCK 2020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BD6E54-E3ED-48F0-AD48-82EAE774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31</a:t>
            </a:fld>
            <a:endParaRPr lang="en-US">
              <a:solidFill>
                <a:srgbClr val="898989"/>
              </a:solidFill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BA4431FC-2EB3-44BF-90F3-610E75D70EFE}"/>
              </a:ext>
            </a:extLst>
          </p:cNvPr>
          <p:cNvCxnSpPr>
            <a:cxnSpLocks/>
          </p:cNvCxnSpPr>
          <p:nvPr/>
        </p:nvCxnSpPr>
        <p:spPr>
          <a:xfrm>
            <a:off x="7490540" y="2652654"/>
            <a:ext cx="0" cy="3886258"/>
          </a:xfrm>
          <a:prstGeom prst="line">
            <a:avLst/>
          </a:prstGeom>
          <a:ln w="889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99A29E2-B5AE-4BF6-B4DB-0095658B7C14}"/>
              </a:ext>
            </a:extLst>
          </p:cNvPr>
          <p:cNvSpPr txBox="1"/>
          <p:nvPr/>
        </p:nvSpPr>
        <p:spPr>
          <a:xfrm>
            <a:off x="292147" y="2339885"/>
            <a:ext cx="7117385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OBIETTIVI</a:t>
            </a:r>
            <a:endParaRPr lang="it-IT" b="1" dirty="0"/>
          </a:p>
          <a:p>
            <a:pPr algn="just"/>
            <a:r>
              <a:rPr lang="it-IT" sz="1600" dirty="0">
                <a:ea typeface="+mn-lt"/>
                <a:cs typeface="+mn-lt"/>
              </a:rPr>
              <a:t>Sviluppo di conoscenze e capacità specializzate della risorsa umana, per renderla capace di inserirsi e adattarsi proficuamente ai contesti produttivi ed organizzativi delle imprese utilizzatrici.</a:t>
            </a:r>
          </a:p>
          <a:p>
            <a:pPr algn="just"/>
            <a:r>
              <a:rPr lang="it-IT" sz="1600" dirty="0">
                <a:ea typeface="+mn-lt"/>
                <a:cs typeface="+mn-lt"/>
              </a:rPr>
              <a:t>Gli interventi finanziati all’interno di questa tipologia formativa mirano all’acquisizione di competenze o specializzazioni legate alle singole figure professionali.</a:t>
            </a:r>
            <a:endParaRPr lang="it-IT" sz="1600" dirty="0">
              <a:ea typeface="Verdana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F6C9E35-D25B-4E3D-9D4D-84E98BEECF46}"/>
              </a:ext>
            </a:extLst>
          </p:cNvPr>
          <p:cNvSpPr txBox="1"/>
          <p:nvPr/>
        </p:nvSpPr>
        <p:spPr>
          <a:xfrm>
            <a:off x="7571545" y="2340503"/>
            <a:ext cx="4328302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Destinatari</a:t>
            </a:r>
          </a:p>
          <a:p>
            <a:r>
              <a:rPr lang="it-IT" sz="1600" dirty="0">
                <a:ea typeface="+mn-lt"/>
                <a:cs typeface="+mn-lt"/>
              </a:rPr>
              <a:t>Candidati a missioni di lavoro in somministrazione iscritti presso le </a:t>
            </a:r>
            <a:r>
              <a:rPr lang="it-IT" sz="1600" dirty="0" err="1">
                <a:ea typeface="+mn-lt"/>
                <a:cs typeface="+mn-lt"/>
              </a:rPr>
              <a:t>ApL</a:t>
            </a:r>
            <a:endParaRPr lang="en-US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68410CC-80A8-45B6-A8FB-4E7D8C2BCA35}"/>
              </a:ext>
            </a:extLst>
          </p:cNvPr>
          <p:cNvSpPr txBox="1"/>
          <p:nvPr/>
        </p:nvSpPr>
        <p:spPr>
          <a:xfrm>
            <a:off x="7490540" y="5130546"/>
            <a:ext cx="3737437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Placement</a:t>
            </a:r>
            <a:endParaRPr lang="it-IT" b="1" dirty="0">
              <a:ea typeface="Verdana"/>
              <a:cs typeface="Segoe UI"/>
            </a:endParaRPr>
          </a:p>
          <a:p>
            <a:r>
              <a:rPr lang="it-IT" sz="1600" b="1" dirty="0">
                <a:ea typeface="+mn-lt"/>
                <a:cs typeface="+mn-lt"/>
              </a:rPr>
              <a:t>% min. OBBLIGATORIA</a:t>
            </a:r>
            <a:r>
              <a:rPr lang="it-IT" sz="1600" dirty="0">
                <a:ea typeface="+mn-lt"/>
                <a:cs typeface="+mn-lt"/>
              </a:rPr>
              <a:t> per </a:t>
            </a:r>
            <a:r>
              <a:rPr lang="it-IT" sz="1600" dirty="0" err="1">
                <a:ea typeface="+mn-lt"/>
                <a:cs typeface="+mn-lt"/>
              </a:rPr>
              <a:t>ApL</a:t>
            </a:r>
            <a:endParaRPr lang="it-IT" sz="1600" dirty="0">
              <a:ea typeface="Verdana"/>
              <a:cs typeface="Arial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3461FA9-6C0F-4FEC-91A9-C8CA765BC7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5" t="48820" r="68359" b="27385"/>
          <a:stretch/>
        </p:blipFill>
        <p:spPr>
          <a:xfrm>
            <a:off x="2439133" y="4038145"/>
            <a:ext cx="2823411" cy="268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996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8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2B7D39-9B21-49CF-B15D-D35FD4E1F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2768" y="943805"/>
            <a:ext cx="4087306" cy="12478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 b="1" err="1"/>
              <a:t>Attività</a:t>
            </a:r>
            <a:r>
              <a:rPr lang="en-US" sz="3800" b="1"/>
              <a:t> </a:t>
            </a:r>
            <a:r>
              <a:rPr lang="en-US" sz="3800" b="1" err="1"/>
              <a:t>congiunturali</a:t>
            </a:r>
            <a:endParaRPr lang="en-US" sz="3800" err="1">
              <a:ea typeface="Verdana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A0C7E25-6B70-42E7-A95F-F882C81AED3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839382" y="4340586"/>
            <a:ext cx="5259612" cy="132370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/>
              <a:t>Sono </a:t>
            </a:r>
            <a:r>
              <a:rPr lang="en-US" err="1"/>
              <a:t>misure</a:t>
            </a:r>
            <a:r>
              <a:rPr lang="en-US" b="0"/>
              <a:t> definite </a:t>
            </a:r>
            <a:r>
              <a:rPr lang="en-US" b="0" err="1"/>
              <a:t>dagli</a:t>
            </a:r>
            <a:r>
              <a:rPr lang="en-US" b="0"/>
              <a:t> </a:t>
            </a:r>
            <a:r>
              <a:rPr lang="en-US" sz="3200" b="1"/>
              <a:t>ACCORDI DELLE PARTI SOCIALI</a:t>
            </a:r>
            <a:endParaRPr lang="en-US" sz="3200" b="1">
              <a:ea typeface="Verdana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magine 5">
            <a:extLst>
              <a:ext uri="{FF2B5EF4-FFF2-40B4-BE49-F238E27FC236}">
                <a16:creationId xmlns:a16="http://schemas.microsoft.com/office/drawing/2014/main" id="{41ACB6E1-41AD-4DB8-9F41-5D4CE35052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E7FF151-7B1B-4DBB-89C0-B48DC02A9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6656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CA26A178-65DB-4567-9B47-3FC0247D5495}"/>
              </a:ext>
            </a:extLst>
          </p:cNvPr>
          <p:cNvSpPr/>
          <p:nvPr/>
        </p:nvSpPr>
        <p:spPr>
          <a:xfrm>
            <a:off x="292148" y="136525"/>
            <a:ext cx="11607703" cy="2086170"/>
          </a:xfrm>
          <a:prstGeom prst="rect">
            <a:avLst/>
          </a:prstGeom>
          <a:solidFill>
            <a:srgbClr val="447834"/>
          </a:solidFill>
          <a:ln w="20955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DIRITTO MIRATO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BD6E54-E3ED-48F0-AD48-82EAE774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33</a:t>
            </a:fld>
            <a:endParaRPr lang="en-US">
              <a:solidFill>
                <a:srgbClr val="898989"/>
              </a:solidFill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BA4431FC-2EB3-44BF-90F3-610E75D70EFE}"/>
              </a:ext>
            </a:extLst>
          </p:cNvPr>
          <p:cNvCxnSpPr>
            <a:cxnSpLocks/>
          </p:cNvCxnSpPr>
          <p:nvPr/>
        </p:nvCxnSpPr>
        <p:spPr>
          <a:xfrm>
            <a:off x="6646479" y="2652654"/>
            <a:ext cx="0" cy="3886258"/>
          </a:xfrm>
          <a:prstGeom prst="line">
            <a:avLst/>
          </a:prstGeom>
          <a:ln w="889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48C0BB28-ABF7-45CD-9D15-6C5210B130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8" t="4070" r="48295" b="63982"/>
          <a:stretch/>
        </p:blipFill>
        <p:spPr>
          <a:xfrm rot="18183093">
            <a:off x="5839" y="4378287"/>
            <a:ext cx="2681999" cy="2191001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D01EB11-6049-431B-B8EF-03A6BFB3C589}"/>
              </a:ext>
            </a:extLst>
          </p:cNvPr>
          <p:cNvSpPr txBox="1"/>
          <p:nvPr/>
        </p:nvSpPr>
        <p:spPr>
          <a:xfrm>
            <a:off x="292149" y="2340503"/>
            <a:ext cx="6010178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OBIETTIVI</a:t>
            </a:r>
            <a:endParaRPr lang="it-IT" b="1" dirty="0"/>
          </a:p>
          <a:p>
            <a:pPr algn="just"/>
            <a:r>
              <a:rPr lang="it-IT" sz="1600" dirty="0">
                <a:cs typeface="Segoe UI"/>
              </a:rPr>
              <a:t>Acquisire competenze di base, trasversali o specialistiche e ottenere specializzazioni legate alle singole figure professionali.</a:t>
            </a:r>
            <a:r>
              <a:rPr lang="en-US" sz="1600" dirty="0">
                <a:cs typeface="Segoe UI"/>
              </a:rPr>
              <a:t>​</a:t>
            </a:r>
            <a:endParaRPr lang="en-US" sz="1600" dirty="0">
              <a:ea typeface="Verdana"/>
            </a:endParaRPr>
          </a:p>
          <a:p>
            <a:pPr algn="just"/>
            <a:r>
              <a:rPr lang="it-IT" sz="1600" dirty="0">
                <a:cs typeface="Segoe UI"/>
              </a:rPr>
              <a:t>Gli interventi sono progettati sulla base del fabbisogno formativo dello specifico lavoratore, nonché sulla base delle necessità di adeguamento delle competenze alle richieste dei settori lavorativi di riferimento o di determinati scenari socio-economici previsionali.</a:t>
            </a:r>
            <a:endParaRPr lang="it-IT" sz="1600" dirty="0">
              <a:ea typeface="Verdana"/>
              <a:cs typeface="Segoe UI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AF6EF07-0DC4-4C14-96D0-21006D0B73AC}"/>
              </a:ext>
            </a:extLst>
          </p:cNvPr>
          <p:cNvSpPr txBox="1"/>
          <p:nvPr/>
        </p:nvSpPr>
        <p:spPr>
          <a:xfrm>
            <a:off x="6780630" y="2340503"/>
            <a:ext cx="5119220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Destinatari</a:t>
            </a:r>
          </a:p>
          <a:p>
            <a:pPr marL="285750" indent="-285750">
              <a:buFont typeface="Arial"/>
              <a:buChar char="•"/>
            </a:pPr>
            <a:r>
              <a:rPr lang="it-IT" sz="1600" dirty="0">
                <a:cs typeface="Arial"/>
              </a:rPr>
              <a:t>ex lavoratori in somministrazione con 45 giorni di disoccupazione ed almeno 110 giornate lavorate negli ultimi 12 mesi</a:t>
            </a:r>
            <a:r>
              <a:rPr lang="en-US" sz="1600" dirty="0">
                <a:cs typeface="Arial"/>
              </a:rPr>
              <a:t>​</a:t>
            </a:r>
            <a:endParaRPr lang="it-IT" sz="1600" dirty="0">
              <a:ea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it-IT" sz="1600" dirty="0">
                <a:cs typeface="Arial"/>
              </a:rPr>
              <a:t>ex lavoratori al termine della procedura in Mancanza di Occasioni di Lavoro</a:t>
            </a:r>
            <a:endParaRPr lang="it-IT" sz="1600" dirty="0">
              <a:ea typeface="Verdana"/>
              <a:cs typeface="Arial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1335268-3D67-4B2C-8012-34E67DF8C5D6}"/>
              </a:ext>
            </a:extLst>
          </p:cNvPr>
          <p:cNvSpPr txBox="1"/>
          <p:nvPr/>
        </p:nvSpPr>
        <p:spPr>
          <a:xfrm>
            <a:off x="6780630" y="4623299"/>
            <a:ext cx="502432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b="1" dirty="0">
                <a:cs typeface="Segoe UI"/>
              </a:rPr>
              <a:t>Placement</a:t>
            </a:r>
            <a:endParaRPr lang="it-IT" b="1" dirty="0">
              <a:ea typeface="Verdana"/>
              <a:cs typeface="Segoe UI"/>
            </a:endParaRPr>
          </a:p>
          <a:p>
            <a:pPr algn="just"/>
            <a:r>
              <a:rPr lang="it-IT" sz="1600" b="1" dirty="0">
                <a:ea typeface="+mn-lt"/>
                <a:cs typeface="+mn-lt"/>
              </a:rPr>
              <a:t>% min. OBBLIGATORIA</a:t>
            </a:r>
            <a:r>
              <a:rPr lang="it-IT" sz="1600" dirty="0">
                <a:ea typeface="+mn-lt"/>
                <a:cs typeface="+mn-lt"/>
              </a:rPr>
              <a:t> per </a:t>
            </a:r>
            <a:r>
              <a:rPr lang="it-IT" sz="1600" dirty="0" err="1">
                <a:ea typeface="+mn-lt"/>
                <a:cs typeface="+mn-lt"/>
              </a:rPr>
              <a:t>ApL</a:t>
            </a:r>
            <a:endParaRPr lang="it-IT" sz="1600" dirty="0">
              <a:ea typeface="Verdan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2922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8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2B7D39-9B21-49CF-B15D-D35FD4E1F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185" y="1743961"/>
            <a:ext cx="4087306" cy="12478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 b="1" dirty="0"/>
              <a:t>Placement</a:t>
            </a:r>
            <a:endParaRPr lang="en-US" sz="3800" dirty="0">
              <a:ea typeface="Verdana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A0C7E25-6B70-42E7-A95F-F882C81AED3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286133" y="4384114"/>
            <a:ext cx="5812861" cy="132370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it-IT" b="1" dirty="0"/>
              <a:t>ASSUNZIONE </a:t>
            </a:r>
            <a:r>
              <a:rPr lang="it-IT" dirty="0"/>
              <a:t>con un contratto di somministrazione</a:t>
            </a:r>
            <a:endParaRPr lang="en-US" sz="3200" dirty="0">
              <a:ea typeface="Verdana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E7FF151-7B1B-4DBB-89C0-B48DC02A9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34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AF611CB-8D89-4074-909A-65F859582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34" y="476067"/>
            <a:ext cx="5905866" cy="590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69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41D532C6-93D1-4378-9634-2E7F20D37D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21169"/>
              </p:ext>
            </p:extLst>
          </p:nvPr>
        </p:nvGraphicFramePr>
        <p:xfrm>
          <a:off x="211015" y="1134514"/>
          <a:ext cx="11803953" cy="5308921"/>
        </p:xfrm>
        <a:graphic>
          <a:graphicData uri="http://schemas.openxmlformats.org/drawingml/2006/table">
            <a:tbl>
              <a:tblPr firstRow="1" firstCol="1" bandRow="1">
                <a:noFill/>
                <a:tableStyleId>{6E25E649-3F16-4E02-A733-19D2CDBF48F0}</a:tableStyleId>
              </a:tblPr>
              <a:tblGrid>
                <a:gridCol w="2363372">
                  <a:extLst>
                    <a:ext uri="{9D8B030D-6E8A-4147-A177-3AD203B41FA5}">
                      <a16:colId xmlns:a16="http://schemas.microsoft.com/office/drawing/2014/main" val="802006077"/>
                    </a:ext>
                  </a:extLst>
                </a:gridCol>
                <a:gridCol w="2237310">
                  <a:extLst>
                    <a:ext uri="{9D8B030D-6E8A-4147-A177-3AD203B41FA5}">
                      <a16:colId xmlns:a16="http://schemas.microsoft.com/office/drawing/2014/main" val="2655608161"/>
                    </a:ext>
                  </a:extLst>
                </a:gridCol>
                <a:gridCol w="2201662">
                  <a:extLst>
                    <a:ext uri="{9D8B030D-6E8A-4147-A177-3AD203B41FA5}">
                      <a16:colId xmlns:a16="http://schemas.microsoft.com/office/drawing/2014/main" val="4198180524"/>
                    </a:ext>
                  </a:extLst>
                </a:gridCol>
                <a:gridCol w="2539014">
                  <a:extLst>
                    <a:ext uri="{9D8B030D-6E8A-4147-A177-3AD203B41FA5}">
                      <a16:colId xmlns:a16="http://schemas.microsoft.com/office/drawing/2014/main" val="2610502000"/>
                    </a:ext>
                  </a:extLst>
                </a:gridCol>
                <a:gridCol w="2462595">
                  <a:extLst>
                    <a:ext uri="{9D8B030D-6E8A-4147-A177-3AD203B41FA5}">
                      <a16:colId xmlns:a16="http://schemas.microsoft.com/office/drawing/2014/main" val="2980362325"/>
                    </a:ext>
                  </a:extLst>
                </a:gridCol>
              </a:tblGrid>
              <a:tr h="1036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600" b="1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930" marR="122358" marT="122358" marB="122358" anchor="ctr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</a:rPr>
                        <a:t>FORMAZIONE PROFESSIONALE TD</a:t>
                      </a:r>
                      <a:endParaRPr lang="it-IT" sz="1400" b="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930" marR="122358" marT="122358" marB="122358" anchor="ctr">
                    <a:lnL w="1905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DIRITTO MIRATO</a:t>
                      </a:r>
                      <a:endParaRPr lang="it-IT" sz="1600" dirty="0">
                        <a:latin typeface="+mj-lt"/>
                      </a:endParaRPr>
                    </a:p>
                  </a:txBody>
                  <a:tcPr marL="203930" marR="122358" marT="122358" marB="1223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FORMAZIONE PROFESSIONALE TI STOCK 2020</a:t>
                      </a:r>
                      <a:endParaRPr lang="it-IT" sz="1600" dirty="0">
                        <a:latin typeface="+mj-lt"/>
                      </a:endParaRPr>
                    </a:p>
                  </a:txBody>
                  <a:tcPr marL="203930" marR="122358" marT="122358" marB="122358" anchor="ctr">
                    <a:lnL>
                      <a:noFill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FORMAZIONE PROFESSIONALE TI STOCK 2019</a:t>
                      </a:r>
                      <a:endParaRPr lang="it-IT" sz="1400" b="0" kern="120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930" marR="122358" marT="122358" marB="1223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608771"/>
                  </a:ext>
                </a:extLst>
              </a:tr>
              <a:tr h="998807"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buNone/>
                      </a:pPr>
                      <a:r>
                        <a:rPr lang="it-IT" sz="1300" b="1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ASSUNZIONE</a:t>
                      </a:r>
                    </a:p>
                    <a:p>
                      <a:pPr lvl="0" algn="ctr">
                        <a:lnSpc>
                          <a:spcPct val="114999"/>
                        </a:lnSpc>
                        <a:buNone/>
                      </a:pPr>
                      <a:r>
                        <a:rPr lang="it-IT" sz="1050" b="0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 contratto in somministrazione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0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Tempo Determinato</a:t>
                      </a:r>
                    </a:p>
                  </a:txBody>
                  <a:tcPr marL="203930" marR="106044" marT="106044" marB="10604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5400" cmpd="sng">
                      <a:noFill/>
                    </a:lnT>
                    <a:lnB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Tempo Indeterminato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945702"/>
                  </a:ext>
                </a:extLst>
              </a:tr>
              <a:tr h="666488"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buNone/>
                      </a:pPr>
                      <a:r>
                        <a:rPr lang="it-IT" sz="1300" b="1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entro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0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 giorni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dalla data di fine corso</a:t>
                      </a:r>
                    </a:p>
                  </a:txBody>
                  <a:tcPr marL="203930" marR="106044" marT="106044" marB="10604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 giorni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dalla data di inizio delle attività formative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723336"/>
                  </a:ext>
                </a:extLst>
              </a:tr>
              <a:tr h="434878">
                <a:tc>
                  <a:txBody>
                    <a:bodyPr/>
                    <a:lstStyle/>
                    <a:p>
                      <a:pPr lvl="0" algn="r">
                        <a:lnSpc>
                          <a:spcPct val="114999"/>
                        </a:lnSpc>
                        <a:buNone/>
                      </a:pPr>
                      <a:r>
                        <a:rPr lang="it-IT" sz="1200" b="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il settore portuale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entro 90 giorni</a:t>
                      </a:r>
                    </a:p>
                  </a:txBody>
                  <a:tcPr marL="203930" marR="106044" marT="106044" marB="10604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670257"/>
                  </a:ext>
                </a:extLst>
              </a:tr>
              <a:tr h="856344"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buNone/>
                      </a:pPr>
                      <a:r>
                        <a:rPr lang="it-IT" sz="12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Giorni di missione da raggiungere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1 settimana</a:t>
                      </a:r>
                      <a:r>
                        <a:rPr lang="it-IT" sz="1400" b="1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FTE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(comprese le ore dovute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 legge o per contratto e incluse le proroghe)</a:t>
                      </a:r>
                      <a:endParaRPr kumimoji="0" lang="it-IT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 giorni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(comprese le ore dovute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 legge o per contratto)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936918"/>
                  </a:ext>
                </a:extLst>
              </a:tr>
              <a:tr h="1192375"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buNone/>
                      </a:pPr>
                      <a:r>
                        <a:rPr lang="it-IT" sz="1300" b="1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Inserimento su </a:t>
                      </a:r>
                      <a:r>
                        <a:rPr lang="it-IT" sz="1300" b="1" kern="1200" cap="none" spc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FTWeb</a:t>
                      </a:r>
                      <a:r>
                        <a:rPr lang="it-IT" sz="1300" b="1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300" b="0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degli allievi oggetto di placement </a:t>
                      </a:r>
                      <a:r>
                        <a:rPr lang="it-IT" sz="1300" b="1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entro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0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 giorni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dalla data di fine corso</a:t>
                      </a:r>
                    </a:p>
                  </a:txBody>
                  <a:tcPr marL="203930" marR="106044" marT="106044" marB="10604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 giorni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dalla data di fine corso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034183"/>
                  </a:ext>
                </a:extLst>
              </a:tr>
            </a:tbl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71A6065A-A44D-488E-9509-22DF962E9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19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4000" b="1" dirty="0">
                <a:solidFill>
                  <a:srgbClr val="92D050"/>
                </a:solidFill>
              </a:rPr>
              <a:t>Condizioni del PLACEMENT</a:t>
            </a:r>
            <a:endParaRPr lang="it-IT" sz="4000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9677D1-B436-4E64-9145-B8A02D1E2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38350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A6065A-A44D-488E-9509-22DF962E9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19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4000" b="1" dirty="0">
                <a:solidFill>
                  <a:srgbClr val="92D050"/>
                </a:solidFill>
              </a:rPr>
              <a:t>Raggiungimento obiettivi di PLACEMENT</a:t>
            </a:r>
            <a:endParaRPr lang="it-IT" sz="4000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9677D1-B436-4E64-9145-B8A02D1E2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36</a:t>
            </a:fld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41D532C6-93D1-4378-9634-2E7F20D37D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258829"/>
              </p:ext>
            </p:extLst>
          </p:nvPr>
        </p:nvGraphicFramePr>
        <p:xfrm>
          <a:off x="613407" y="1258424"/>
          <a:ext cx="10999170" cy="5086776"/>
        </p:xfrm>
        <a:graphic>
          <a:graphicData uri="http://schemas.openxmlformats.org/drawingml/2006/table">
            <a:tbl>
              <a:tblPr firstRow="1" firstCol="1" bandRow="1">
                <a:noFill/>
                <a:tableStyleId>{6E25E649-3F16-4E02-A733-19D2CDBF48F0}</a:tableStyleId>
              </a:tblPr>
              <a:tblGrid>
                <a:gridCol w="4027056">
                  <a:extLst>
                    <a:ext uri="{9D8B030D-6E8A-4147-A177-3AD203B41FA5}">
                      <a16:colId xmlns:a16="http://schemas.microsoft.com/office/drawing/2014/main" val="802006077"/>
                    </a:ext>
                  </a:extLst>
                </a:gridCol>
                <a:gridCol w="1844743">
                  <a:extLst>
                    <a:ext uri="{9D8B030D-6E8A-4147-A177-3AD203B41FA5}">
                      <a16:colId xmlns:a16="http://schemas.microsoft.com/office/drawing/2014/main" val="2655608161"/>
                    </a:ext>
                  </a:extLst>
                </a:gridCol>
                <a:gridCol w="1314422">
                  <a:extLst>
                    <a:ext uri="{9D8B030D-6E8A-4147-A177-3AD203B41FA5}">
                      <a16:colId xmlns:a16="http://schemas.microsoft.com/office/drawing/2014/main" val="4198180524"/>
                    </a:ext>
                  </a:extLst>
                </a:gridCol>
                <a:gridCol w="1893012">
                  <a:extLst>
                    <a:ext uri="{9D8B030D-6E8A-4147-A177-3AD203B41FA5}">
                      <a16:colId xmlns:a16="http://schemas.microsoft.com/office/drawing/2014/main" val="2610502000"/>
                    </a:ext>
                  </a:extLst>
                </a:gridCol>
                <a:gridCol w="1919937">
                  <a:extLst>
                    <a:ext uri="{9D8B030D-6E8A-4147-A177-3AD203B41FA5}">
                      <a16:colId xmlns:a16="http://schemas.microsoft.com/office/drawing/2014/main" val="2980362325"/>
                    </a:ext>
                  </a:extLst>
                </a:gridCol>
              </a:tblGrid>
              <a:tr h="768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600" b="1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930" marR="122358" marT="122358" marB="122358" anchor="ctr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</a:rPr>
                        <a:t>FORMAZIONE PROFESSIONALE TD</a:t>
                      </a:r>
                      <a:endParaRPr lang="it-IT" sz="1400" b="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930" marR="122358" marT="122358" marB="122358" anchor="ctr">
                    <a:lnL w="1905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DIRITTO MIRATO</a:t>
                      </a:r>
                      <a:endParaRPr lang="it-IT" sz="1600" dirty="0">
                        <a:latin typeface="+mj-lt"/>
                      </a:endParaRPr>
                    </a:p>
                  </a:txBody>
                  <a:tcPr marL="203930" marR="122358" marT="122358" marB="1223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FORMAZIONE PROFESSIONALE TI STOCK 2020</a:t>
                      </a:r>
                      <a:endParaRPr lang="it-IT" sz="1600" dirty="0">
                        <a:latin typeface="+mj-lt"/>
                      </a:endParaRPr>
                    </a:p>
                  </a:txBody>
                  <a:tcPr marL="203930" marR="122358" marT="122358" marB="122358" anchor="ctr">
                    <a:lnL>
                      <a:noFill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FORMAZIONE PROFESSIONALE TI STOCK 2019</a:t>
                      </a:r>
                      <a:endParaRPr lang="it-IT" sz="1400" b="0" kern="120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930" marR="122358" marT="122358" marB="1223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608771"/>
                  </a:ext>
                </a:extLst>
              </a:tr>
              <a:tr h="320147"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buNone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Certificazione mediante impiego presso l’ente di formazione che ha realizzato l’attività formativa</a:t>
                      </a:r>
                    </a:p>
                    <a:p>
                      <a:pPr lvl="0" algn="ctr">
                        <a:lnSpc>
                          <a:spcPct val="114999"/>
                        </a:lnSpc>
                        <a:buNone/>
                      </a:pPr>
                      <a:r>
                        <a:rPr kumimoji="0" lang="it-IT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(o uno degli altri enti di formazione parte della filiera)</a:t>
                      </a:r>
                      <a:endParaRPr lang="it-IT" sz="1050" b="0" kern="1200" cap="none" spc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Vietato</a:t>
                      </a:r>
                    </a:p>
                  </a:txBody>
                  <a:tcPr marL="203930" marR="106044" marT="106044" marB="10604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Vietato</a:t>
                      </a: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54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Vietato</a:t>
                      </a: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Vietato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945702"/>
                  </a:ext>
                </a:extLst>
              </a:tr>
              <a:tr h="322484"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buNone/>
                      </a:pPr>
                      <a:r>
                        <a:rPr kumimoji="0" lang="it-IT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Dimissioni del lavoratore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Valide</a:t>
                      </a:r>
                    </a:p>
                  </a:txBody>
                  <a:tcPr marL="203930" marR="106044" marT="106044" marB="10604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Valide</a:t>
                      </a: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Valide</a:t>
                      </a: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Valide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936918"/>
                  </a:ext>
                </a:extLst>
              </a:tr>
              <a:tr h="448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Utilizzo dello stesso contratto di lavoro in somministrazione per raggiungere gli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obiettivi di placement su più di un percorso di formazione Professionale TD e/o TI (STOCK 2019 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2020) e/o Diritto mirato</a:t>
                      </a:r>
                      <a:endParaRPr kumimoji="0" lang="it-IT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Vietato</a:t>
                      </a:r>
                    </a:p>
                  </a:txBody>
                  <a:tcPr marL="203930" marR="106044" marT="106044" marB="10604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Vietato</a:t>
                      </a: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Vietato</a:t>
                      </a: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Vietato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034183"/>
                  </a:ext>
                </a:extLst>
              </a:tr>
              <a:tr h="448595"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buNone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Offerta congrua di un contratto di lavoro TI in somministrazione rifiutata da un allievo e dichiarata dall’</a:t>
                      </a:r>
                      <a:r>
                        <a:rPr kumimoji="0" lang="it-IT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ApL</a:t>
                      </a:r>
                      <a:endParaRPr kumimoji="0" lang="it-IT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0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203930" marR="106044" marT="106044" marB="106044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203930" marR="106044" marT="106044" marB="10604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Valida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5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078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66382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A6065A-A44D-488E-9509-22DF962E9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2D050"/>
                </a:solidFill>
              </a:rPr>
              <a:t>PERCENTUALI DI PLACEMENT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9677D1-B436-4E64-9145-B8A02D1E2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37</a:t>
            </a:fld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41D532C6-93D1-4378-9634-2E7F20D37D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65441"/>
              </p:ext>
            </p:extLst>
          </p:nvPr>
        </p:nvGraphicFramePr>
        <p:xfrm>
          <a:off x="696000" y="1370287"/>
          <a:ext cx="10800000" cy="4986064"/>
        </p:xfrm>
        <a:graphic>
          <a:graphicData uri="http://schemas.openxmlformats.org/drawingml/2006/table">
            <a:tbl>
              <a:tblPr firstRow="1" firstCol="1" bandRow="1">
                <a:noFill/>
                <a:tableStyleId>{6E25E649-3F16-4E02-A733-19D2CDBF48F0}</a:tableStyleId>
              </a:tblPr>
              <a:tblGrid>
                <a:gridCol w="2025360">
                  <a:extLst>
                    <a:ext uri="{9D8B030D-6E8A-4147-A177-3AD203B41FA5}">
                      <a16:colId xmlns:a16="http://schemas.microsoft.com/office/drawing/2014/main" val="802006077"/>
                    </a:ext>
                  </a:extLst>
                </a:gridCol>
                <a:gridCol w="2136088">
                  <a:extLst>
                    <a:ext uri="{9D8B030D-6E8A-4147-A177-3AD203B41FA5}">
                      <a16:colId xmlns:a16="http://schemas.microsoft.com/office/drawing/2014/main" val="2655608161"/>
                    </a:ext>
                  </a:extLst>
                </a:gridCol>
                <a:gridCol w="2178276">
                  <a:extLst>
                    <a:ext uri="{9D8B030D-6E8A-4147-A177-3AD203B41FA5}">
                      <a16:colId xmlns:a16="http://schemas.microsoft.com/office/drawing/2014/main" val="2500017010"/>
                    </a:ext>
                  </a:extLst>
                </a:gridCol>
                <a:gridCol w="2230138">
                  <a:extLst>
                    <a:ext uri="{9D8B030D-6E8A-4147-A177-3AD203B41FA5}">
                      <a16:colId xmlns:a16="http://schemas.microsoft.com/office/drawing/2014/main" val="3814303842"/>
                    </a:ext>
                  </a:extLst>
                </a:gridCol>
                <a:gridCol w="2230138">
                  <a:extLst>
                    <a:ext uri="{9D8B030D-6E8A-4147-A177-3AD203B41FA5}">
                      <a16:colId xmlns:a16="http://schemas.microsoft.com/office/drawing/2014/main" val="2980362325"/>
                    </a:ext>
                  </a:extLst>
                </a:gridCol>
              </a:tblGrid>
              <a:tr h="1092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600" b="1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930" marR="122358" marT="122358" marB="122358" anchor="ctr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600" b="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</a:rPr>
                        <a:t>FORMAZIONE PROFESSIONALE TD</a:t>
                      </a:r>
                      <a:endParaRPr lang="it-IT" sz="1600" b="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930" marR="122358" marT="122358" marB="122358" anchor="ctr">
                    <a:lnL w="1905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600" b="0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DIRITTO MIRATO</a:t>
                      </a:r>
                      <a:endParaRPr lang="it-IT" sz="1600" b="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930" marR="122358" marT="122358" marB="1223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FORMAZIONE PROFESSIONALE TI STOCK 2020</a:t>
                      </a:r>
                      <a:endParaRPr lang="it-IT" sz="1600" b="0" kern="120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930" marR="122358" marT="122358" marB="1223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FORMAZIONE PROFESSIONALE TI STOCK 2019</a:t>
                      </a:r>
                      <a:endParaRPr lang="it-IT" sz="1600" b="0" kern="1200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930" marR="122358" marT="122358" marB="1223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608771"/>
                  </a:ext>
                </a:extLst>
              </a:tr>
              <a:tr h="2108435"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buNone/>
                      </a:pPr>
                      <a:r>
                        <a:rPr lang="it-IT" sz="1400" b="1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min. OBBLIGATORIA di placement </a:t>
                      </a:r>
                      <a:r>
                        <a:rPr lang="it-IT" sz="1400" b="0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1400" b="0" kern="1200" cap="none" spc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ApL</a:t>
                      </a:r>
                      <a:endParaRPr lang="it-IT" sz="1400" b="0" kern="1200" cap="none" spc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lnSpc>
                          <a:spcPct val="114999"/>
                        </a:lnSpc>
                        <a:buNone/>
                      </a:pPr>
                      <a:r>
                        <a:rPr lang="it-IT" sz="1400" b="0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(media annua)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35%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degli allievi che hanno conseguito l’attestato di frequenza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(ad esclusione di quelli rientranti nella categoria fasce deboli)</a:t>
                      </a:r>
                    </a:p>
                  </a:txBody>
                  <a:tcPr marL="203930" marR="106044" marT="106044" marB="106044" anchor="ctr">
                    <a:lnL w="1905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35%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degli allievi che hanno conseguito l’attestato di frequenza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(ad esclusione di quelli rientranti nella categoria fasce deboli)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degli allievi che hanno conseguito l’attestato di frequenza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(ad esclusione di quelli rientranti nella categoria fasce deboli)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723336"/>
                  </a:ext>
                </a:extLst>
              </a:tr>
              <a:tr h="1785573"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buNone/>
                      </a:pPr>
                      <a:r>
                        <a:rPr lang="it-IT" sz="1200" b="1" kern="1200" cap="none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raggiungimento della % min. obbligatoria 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20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lvl="0" algn="ctr" defTabSz="914400">
                        <a:lnSpc>
                          <a:spcPct val="114999"/>
                        </a:lnSpc>
                        <a:buNone/>
                      </a:pPr>
                      <a:r>
                        <a:rPr lang="it-IT" sz="1800" b="1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46%</a:t>
                      </a:r>
                    </a:p>
                    <a:p>
                      <a:pPr lvl="0" algn="ctr" defTabSz="914400">
                        <a:lnSpc>
                          <a:spcPct val="114999"/>
                        </a:lnSpc>
                        <a:buNone/>
                      </a:pPr>
                      <a:r>
                        <a:rPr lang="it-IT" sz="1400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di revoca, dal valore rendicontato, sulla quota che manca al raggiungimento del placement</a:t>
                      </a:r>
                    </a:p>
                  </a:txBody>
                  <a:tcPr marL="203930" marR="106044" marT="106044" marB="106044" anchor="ctr">
                    <a:lnL w="1905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 defTabSz="914400">
                        <a:lnSpc>
                          <a:spcPct val="114999"/>
                        </a:lnSpc>
                        <a:buNone/>
                      </a:pPr>
                      <a:r>
                        <a:rPr lang="it-IT" sz="1800" b="1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46%</a:t>
                      </a:r>
                    </a:p>
                    <a:p>
                      <a:pPr lvl="0" algn="ctr" defTabSz="914400">
                        <a:lnSpc>
                          <a:spcPct val="114999"/>
                        </a:lnSpc>
                        <a:buNone/>
                      </a:pPr>
                      <a:r>
                        <a:rPr lang="it-IT" sz="1400" kern="1200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di revoca, dal valore rendicontato, sulla quota che manca al raggiungimento del placement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 revoca, dal valore rendicontato, sulla quota che manca al raggiungimento del placement</a:t>
                      </a:r>
                    </a:p>
                  </a:txBody>
                  <a:tcPr marL="203930" marR="106044" marT="106044" marB="10604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034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7956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4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olo 9">
            <a:extLst>
              <a:ext uri="{FF2B5EF4-FFF2-40B4-BE49-F238E27FC236}">
                <a16:creationId xmlns:a16="http://schemas.microsoft.com/office/drawing/2014/main" id="{7D010322-6043-4D19-866A-0E13938D8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32" y="348192"/>
            <a:ext cx="12164384" cy="64283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b="1"/>
              <a:t>I MODULI FORMATIVI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DCF9CD-DB23-4DF8-99B8-473FF469F54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62592" y="1505784"/>
            <a:ext cx="6677984" cy="14231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E30613"/>
                </a:solidFill>
              </a:rPr>
              <a:t>OBBLIGATORI</a:t>
            </a:r>
          </a:p>
          <a:p>
            <a:pPr>
              <a:buFont typeface="Arial"/>
              <a:buChar char="•"/>
            </a:pPr>
            <a:r>
              <a:rPr lang="it-IT" sz="2000" dirty="0">
                <a:ea typeface="+mn-lt"/>
                <a:cs typeface="+mn-lt"/>
              </a:rPr>
              <a:t>salute e sicurezza generale e specifica</a:t>
            </a:r>
            <a:endParaRPr lang="en-US" sz="20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it-IT" sz="2000" dirty="0">
                <a:ea typeface="+mn-lt"/>
                <a:cs typeface="+mn-lt"/>
              </a:rPr>
              <a:t>diritti e doveri dei lavoratori in somministrazione</a:t>
            </a:r>
            <a:endParaRPr lang="en-US" sz="2000">
              <a:ea typeface="+mn-lt"/>
              <a:cs typeface="+mn-lt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273A24F-DE03-4C48-A191-3DC1D371D8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" r="5091" b="8942"/>
          <a:stretch/>
        </p:blipFill>
        <p:spPr>
          <a:xfrm>
            <a:off x="6076815" y="1209685"/>
            <a:ext cx="5685523" cy="5651486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D7D7C74-EA79-468C-B6C3-039A21E47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FABD1CA3-046C-480D-B48F-ADFED76EDF8D}" type="slidenum">
              <a:rPr lang="en-US" dirty="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38</a:t>
            </a:fld>
            <a:endParaRPr lang="en-US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F416B365-98FD-4FEA-A5AF-AFB8979C5C88}"/>
              </a:ext>
            </a:extLst>
          </p:cNvPr>
          <p:cNvSpPr txBox="1">
            <a:spLocks/>
          </p:cNvSpPr>
          <p:nvPr/>
        </p:nvSpPr>
        <p:spPr>
          <a:xfrm>
            <a:off x="1262592" y="3172659"/>
            <a:ext cx="6677984" cy="316626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00" b="1" dirty="0">
                <a:solidFill>
                  <a:srgbClr val="E30613"/>
                </a:solidFill>
              </a:rPr>
              <a:t>TRASVERSALI</a:t>
            </a:r>
          </a:p>
          <a:p>
            <a:pPr>
              <a:buFont typeface="Arial"/>
              <a:buChar char="•"/>
            </a:pPr>
            <a:r>
              <a:rPr lang="it-IT" sz="2200" dirty="0">
                <a:ea typeface="+mn-lt"/>
                <a:cs typeface="+mn-lt"/>
              </a:rPr>
              <a:t>lingue</a:t>
            </a:r>
            <a:endParaRPr lang="en-US" sz="22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it-IT" sz="2200" dirty="0">
                <a:ea typeface="+mn-lt"/>
                <a:cs typeface="+mn-lt"/>
              </a:rPr>
              <a:t>informatica</a:t>
            </a:r>
            <a:endParaRPr lang="en-US" sz="22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it-IT" sz="2200" dirty="0">
                <a:ea typeface="+mn-lt"/>
                <a:cs typeface="+mn-lt"/>
              </a:rPr>
              <a:t>competenze digitali</a:t>
            </a:r>
            <a:endParaRPr lang="en-US" sz="22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it-IT" sz="2200" dirty="0">
                <a:ea typeface="+mn-lt"/>
                <a:cs typeface="+mn-lt"/>
              </a:rPr>
              <a:t>orientamento</a:t>
            </a:r>
            <a:endParaRPr lang="en-US" sz="22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it-IT" sz="2200" dirty="0">
                <a:ea typeface="+mn-lt"/>
                <a:cs typeface="+mn-lt"/>
              </a:rPr>
              <a:t>ricerca attiva del lavoro</a:t>
            </a:r>
            <a:endParaRPr lang="en-US" sz="22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it-IT" sz="2200" dirty="0">
                <a:ea typeface="+mn-lt"/>
                <a:cs typeface="+mn-lt"/>
              </a:rPr>
              <a:t>Bilancio delle Competenze</a:t>
            </a:r>
            <a:endParaRPr lang="en-US" sz="22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it-IT" sz="2200" dirty="0">
                <a:ea typeface="+mn-lt"/>
                <a:cs typeface="+mn-lt"/>
              </a:rPr>
              <a:t>antincendio</a:t>
            </a:r>
            <a:endParaRPr lang="en-US" sz="22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it-IT" sz="2200" dirty="0">
                <a:ea typeface="+mn-lt"/>
                <a:cs typeface="+mn-lt"/>
              </a:rPr>
              <a:t>primo soccorso</a:t>
            </a:r>
            <a:endParaRPr lang="en-US" sz="2200" dirty="0"/>
          </a:p>
        </p:txBody>
      </p:sp>
      <p:sp>
        <p:nvSpPr>
          <p:cNvPr id="9" name="Segnaposto numero diapositiva 4">
            <a:extLst>
              <a:ext uri="{FF2B5EF4-FFF2-40B4-BE49-F238E27FC236}">
                <a16:creationId xmlns:a16="http://schemas.microsoft.com/office/drawing/2014/main" id="{4E0D3F3F-1870-4064-9F74-FB0F3B5958B8}"/>
              </a:ext>
            </a:extLst>
          </p:cNvPr>
          <p:cNvSpPr txBox="1">
            <a:spLocks/>
          </p:cNvSpPr>
          <p:nvPr/>
        </p:nvSpPr>
        <p:spPr>
          <a:xfrm>
            <a:off x="854049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FABD1CA3-046C-480D-B48F-ADFED76EDF8D}" type="slidenum">
              <a:rPr lang="it-IT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it-I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6484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31">
            <a:extLst>
              <a:ext uri="{FF2B5EF4-FFF2-40B4-BE49-F238E27FC236}">
                <a16:creationId xmlns:a16="http://schemas.microsoft.com/office/drawing/2014/main" id="{1557A916-FDD1-44A1-A7A1-70009FD6B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05679F05-D3F0-4E0A-8DDF-A2AABDFC50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0" r="-161" b="12800"/>
          <a:stretch/>
        </p:blipFill>
        <p:spPr>
          <a:xfrm>
            <a:off x="-107442" y="2188317"/>
            <a:ext cx="6102775" cy="4616717"/>
          </a:xfrm>
          <a:custGeom>
            <a:avLst/>
            <a:gdLst/>
            <a:ahLst/>
            <a:cxnLst/>
            <a:rect l="l" t="t" r="r" b="b"/>
            <a:pathLst>
              <a:path w="7743949" h="6858000">
                <a:moveTo>
                  <a:pt x="956085" y="2071857"/>
                </a:moveTo>
                <a:cubicBezTo>
                  <a:pt x="956085" y="2071857"/>
                  <a:pt x="956085" y="2071857"/>
                  <a:pt x="4999548" y="2071857"/>
                </a:cubicBezTo>
                <a:cubicBezTo>
                  <a:pt x="5252811" y="2071857"/>
                  <a:pt x="5497339" y="2211072"/>
                  <a:pt x="5619604" y="2437296"/>
                </a:cubicBezTo>
                <a:cubicBezTo>
                  <a:pt x="5619604" y="2437296"/>
                  <a:pt x="5619604" y="2437296"/>
                  <a:pt x="7645701" y="5926372"/>
                </a:cubicBezTo>
                <a:cubicBezTo>
                  <a:pt x="7776699" y="6143896"/>
                  <a:pt x="7776699" y="6422327"/>
                  <a:pt x="7645701" y="6639850"/>
                </a:cubicBezTo>
                <a:cubicBezTo>
                  <a:pt x="7645701" y="6639850"/>
                  <a:pt x="7645701" y="6639850"/>
                  <a:pt x="7538856" y="6823844"/>
                </a:cubicBezTo>
                <a:lnTo>
                  <a:pt x="7519022" y="6858000"/>
                </a:lnTo>
                <a:lnTo>
                  <a:pt x="0" y="6858000"/>
                </a:lnTo>
                <a:lnTo>
                  <a:pt x="0" y="3003362"/>
                </a:lnTo>
                <a:lnTo>
                  <a:pt x="144017" y="2754282"/>
                </a:lnTo>
                <a:cubicBezTo>
                  <a:pt x="203181" y="2651956"/>
                  <a:pt x="264254" y="2546330"/>
                  <a:pt x="327296" y="2437296"/>
                </a:cubicBezTo>
                <a:cubicBezTo>
                  <a:pt x="458294" y="2211072"/>
                  <a:pt x="694090" y="2071857"/>
                  <a:pt x="956085" y="2071857"/>
                </a:cubicBezTo>
                <a:close/>
                <a:moveTo>
                  <a:pt x="6281397" y="1163923"/>
                </a:moveTo>
                <a:cubicBezTo>
                  <a:pt x="6281397" y="1163923"/>
                  <a:pt x="6281397" y="1163923"/>
                  <a:pt x="7148441" y="1163923"/>
                </a:cubicBezTo>
                <a:cubicBezTo>
                  <a:pt x="7202749" y="1163923"/>
                  <a:pt x="7255183" y="1193775"/>
                  <a:pt x="7281401" y="1242285"/>
                </a:cubicBezTo>
                <a:cubicBezTo>
                  <a:pt x="7281401" y="1242285"/>
                  <a:pt x="7281401" y="1242285"/>
                  <a:pt x="7715859" y="1990451"/>
                </a:cubicBezTo>
                <a:cubicBezTo>
                  <a:pt x="7743949" y="2037095"/>
                  <a:pt x="7743949" y="2096799"/>
                  <a:pt x="7715859" y="2143443"/>
                </a:cubicBezTo>
                <a:cubicBezTo>
                  <a:pt x="7715859" y="2143443"/>
                  <a:pt x="7715859" y="2143443"/>
                  <a:pt x="7281401" y="2891610"/>
                </a:cubicBezTo>
                <a:cubicBezTo>
                  <a:pt x="7255183" y="2940119"/>
                  <a:pt x="7202749" y="2969971"/>
                  <a:pt x="7148441" y="2969971"/>
                </a:cubicBezTo>
                <a:cubicBezTo>
                  <a:pt x="7148441" y="2969971"/>
                  <a:pt x="7148441" y="2969971"/>
                  <a:pt x="6281397" y="2969971"/>
                </a:cubicBezTo>
                <a:cubicBezTo>
                  <a:pt x="6225217" y="2969971"/>
                  <a:pt x="6174655" y="2940119"/>
                  <a:pt x="6146565" y="2891610"/>
                </a:cubicBezTo>
                <a:cubicBezTo>
                  <a:pt x="6146565" y="2891610"/>
                  <a:pt x="6146565" y="2891610"/>
                  <a:pt x="5713979" y="2143443"/>
                </a:cubicBezTo>
                <a:cubicBezTo>
                  <a:pt x="5685889" y="2096799"/>
                  <a:pt x="5685889" y="2037095"/>
                  <a:pt x="5713979" y="1990451"/>
                </a:cubicBezTo>
                <a:cubicBezTo>
                  <a:pt x="5713979" y="1990451"/>
                  <a:pt x="5713979" y="1990451"/>
                  <a:pt x="6146565" y="1242285"/>
                </a:cubicBezTo>
                <a:cubicBezTo>
                  <a:pt x="6174655" y="1193775"/>
                  <a:pt x="6225217" y="1163923"/>
                  <a:pt x="6281397" y="1163923"/>
                </a:cubicBezTo>
                <a:close/>
                <a:moveTo>
                  <a:pt x="0" y="0"/>
                </a:moveTo>
                <a:lnTo>
                  <a:pt x="6600525" y="0"/>
                </a:lnTo>
                <a:lnTo>
                  <a:pt x="6486618" y="196155"/>
                </a:lnTo>
                <a:cubicBezTo>
                  <a:pt x="6261242" y="584267"/>
                  <a:pt x="5994130" y="1044253"/>
                  <a:pt x="5677553" y="1589421"/>
                </a:cubicBezTo>
                <a:cubicBezTo>
                  <a:pt x="5555288" y="1815646"/>
                  <a:pt x="5310759" y="1954861"/>
                  <a:pt x="5057496" y="1954861"/>
                </a:cubicBezTo>
                <a:cubicBezTo>
                  <a:pt x="5057496" y="1954861"/>
                  <a:pt x="5057496" y="1954861"/>
                  <a:pt x="1014033" y="1954861"/>
                </a:cubicBezTo>
                <a:cubicBezTo>
                  <a:pt x="752038" y="1954861"/>
                  <a:pt x="516243" y="1815646"/>
                  <a:pt x="385244" y="1589421"/>
                </a:cubicBezTo>
                <a:cubicBezTo>
                  <a:pt x="385244" y="1589421"/>
                  <a:pt x="385244" y="1589421"/>
                  <a:pt x="69234" y="1042874"/>
                </a:cubicBezTo>
                <a:lnTo>
                  <a:pt x="0" y="923133"/>
                </a:lnTo>
                <a:close/>
              </a:path>
            </a:pathLst>
          </a:cu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87DAAFAF-7B9C-46AE-8097-859D74EA584C}"/>
              </a:ext>
            </a:extLst>
          </p:cNvPr>
          <p:cNvSpPr txBox="1">
            <a:spLocks/>
          </p:cNvSpPr>
          <p:nvPr/>
        </p:nvSpPr>
        <p:spPr>
          <a:xfrm>
            <a:off x="738987" y="215898"/>
            <a:ext cx="6617571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B050"/>
                </a:solidFill>
              </a:rPr>
              <a:t>LA RENDICONTAZIONE</a:t>
            </a:r>
            <a:endParaRPr lang="en-US" sz="4000" b="1" dirty="0">
              <a:solidFill>
                <a:srgbClr val="00B050"/>
              </a:solidFill>
              <a:ea typeface="Verdana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FB247A3-0C86-4B7D-8B53-D9F74CCD0D9E}"/>
              </a:ext>
            </a:extLst>
          </p:cNvPr>
          <p:cNvSpPr txBox="1"/>
          <p:nvPr/>
        </p:nvSpPr>
        <p:spPr>
          <a:xfrm>
            <a:off x="5994644" y="2762497"/>
            <a:ext cx="5861782" cy="258532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it-IT" sz="2000" dirty="0"/>
              <a:t>Le spese rendicontabili possono essere:</a:t>
            </a:r>
            <a:endParaRPr lang="it-IT" sz="2000" dirty="0">
              <a:ea typeface="Verdana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/>
              <a:t>spese correlate alla </a:t>
            </a:r>
            <a:r>
              <a:rPr lang="it-IT" sz="2000" b="1" dirty="0">
                <a:solidFill>
                  <a:srgbClr val="76A237"/>
                </a:solidFill>
              </a:rPr>
              <a:t>formazione</a:t>
            </a:r>
            <a:endParaRPr lang="it-IT" sz="2000" dirty="0">
              <a:solidFill>
                <a:srgbClr val="000000"/>
              </a:solidFill>
              <a:ea typeface="Verdana"/>
            </a:endParaRPr>
          </a:p>
          <a:p>
            <a:pPr algn="just">
              <a:spcAft>
                <a:spcPts val="1200"/>
              </a:spcAft>
            </a:pPr>
            <a:r>
              <a:rPr lang="it-IT" sz="1400" dirty="0"/>
              <a:t>ad esempio prestazioni relative a progettazione, realizzazione, materiali didattici di base, docenza, ecc.</a:t>
            </a:r>
            <a:endParaRPr lang="it-IT" sz="1400" dirty="0">
              <a:ea typeface="Verdana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/>
              <a:t>spese per </a:t>
            </a:r>
            <a:r>
              <a:rPr lang="it-IT" sz="2000" b="1" dirty="0">
                <a:solidFill>
                  <a:srgbClr val="76A237"/>
                </a:solidFill>
              </a:rPr>
              <a:t>prestazioni aggiuntive</a:t>
            </a:r>
            <a:endParaRPr lang="it-IT" sz="2000" b="1" dirty="0">
              <a:solidFill>
                <a:srgbClr val="76A237"/>
              </a:solidFill>
              <a:ea typeface="Verdana"/>
            </a:endParaRPr>
          </a:p>
          <a:p>
            <a:pPr algn="just">
              <a:spcAft>
                <a:spcPts val="1200"/>
              </a:spcAft>
            </a:pPr>
            <a:r>
              <a:rPr lang="it-IT" sz="1400" dirty="0"/>
              <a:t>che sono ammesse per specifiche categorie di corsi o per situazioni particolari</a:t>
            </a:r>
            <a:endParaRPr lang="it-IT" dirty="0">
              <a:ea typeface="Verdana"/>
            </a:endParaRPr>
          </a:p>
          <a:p>
            <a:pPr algn="just">
              <a:spcAft>
                <a:spcPts val="1200"/>
              </a:spcAft>
            </a:pPr>
            <a:endParaRPr lang="it-IT" sz="16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5877941-A9FC-4F3A-9B4A-AD27B6566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5365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2B9832-A6AC-46CB-BA5E-A70ED525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LE UNITÀ DI COSTO STANDARD</a:t>
            </a:r>
            <a:endParaRPr lang="en-US" sz="400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ACD447E-1480-4E72-855E-58AE5EA26D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2855" y="2300292"/>
            <a:ext cx="6487885" cy="37290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sz="1900" dirty="0"/>
              <a:t>Sono </a:t>
            </a:r>
            <a:r>
              <a:rPr lang="en-US" sz="1900" dirty="0" err="1"/>
              <a:t>identificate</a:t>
            </a:r>
            <a:r>
              <a:rPr lang="en-US" sz="1900" dirty="0"/>
              <a:t> </a:t>
            </a:r>
            <a:r>
              <a:rPr lang="en-US" sz="1900" dirty="0" err="1"/>
              <a:t>tramite</a:t>
            </a:r>
            <a:r>
              <a:rPr lang="en-US" sz="1900" dirty="0"/>
              <a:t> </a:t>
            </a:r>
            <a:r>
              <a:rPr lang="en-US" sz="1900" dirty="0" err="1"/>
              <a:t>una</a:t>
            </a:r>
            <a:r>
              <a:rPr lang="en-US" sz="1900" dirty="0"/>
              <a:t> </a:t>
            </a:r>
            <a:r>
              <a:rPr lang="en-US" sz="1900" dirty="0" err="1"/>
              <a:t>metodologia</a:t>
            </a:r>
            <a:r>
              <a:rPr lang="en-US" sz="1900" dirty="0"/>
              <a:t> </a:t>
            </a:r>
            <a:r>
              <a:rPr lang="en-US" sz="1900" dirty="0" err="1"/>
              <a:t>che</a:t>
            </a:r>
            <a:r>
              <a:rPr lang="en-US" sz="1900" dirty="0"/>
              <a:t> </a:t>
            </a:r>
            <a:r>
              <a:rPr lang="en-US" sz="1900" dirty="0" err="1"/>
              <a:t>garantisce</a:t>
            </a:r>
            <a:r>
              <a:rPr lang="en-US" sz="1900" dirty="0"/>
              <a:t> </a:t>
            </a:r>
            <a:r>
              <a:rPr lang="en-US" sz="1900" dirty="0" err="1"/>
              <a:t>una</a:t>
            </a:r>
            <a:r>
              <a:rPr lang="en-US" sz="1900" dirty="0"/>
              <a:t> </a:t>
            </a:r>
            <a:r>
              <a:rPr lang="en-US" sz="1900" dirty="0" err="1"/>
              <a:t>ottimale</a:t>
            </a:r>
            <a:r>
              <a:rPr lang="en-US" sz="1900" dirty="0"/>
              <a:t> </a:t>
            </a:r>
            <a:r>
              <a:rPr lang="en-US" sz="1900" dirty="0" err="1"/>
              <a:t>approssimazione</a:t>
            </a:r>
            <a:r>
              <a:rPr lang="en-US" sz="1900" dirty="0"/>
              <a:t> al </a:t>
            </a:r>
            <a:r>
              <a:rPr lang="en-US" sz="1900" dirty="0" err="1"/>
              <a:t>costo</a:t>
            </a:r>
            <a:r>
              <a:rPr lang="en-US" sz="1900" dirty="0"/>
              <a:t> </a:t>
            </a:r>
            <a:r>
              <a:rPr lang="en-US" sz="1900" dirty="0" err="1"/>
              <a:t>reale</a:t>
            </a:r>
            <a:r>
              <a:rPr lang="en-US" sz="1900" dirty="0"/>
              <a:t> e </a:t>
            </a:r>
            <a:r>
              <a:rPr lang="en-US" sz="1900" dirty="0" err="1"/>
              <a:t>sono</a:t>
            </a:r>
            <a:r>
              <a:rPr lang="en-US" sz="1900" dirty="0"/>
              <a:t> </a:t>
            </a:r>
            <a:r>
              <a:rPr lang="en-US" sz="1900" dirty="0" err="1"/>
              <a:t>specifici</a:t>
            </a:r>
            <a:r>
              <a:rPr lang="en-US" sz="1900" dirty="0"/>
              <a:t> per </a:t>
            </a:r>
            <a:r>
              <a:rPr lang="en-US" sz="1900" dirty="0" err="1"/>
              <a:t>ciascuna</a:t>
            </a:r>
            <a:r>
              <a:rPr lang="en-US" sz="1900" dirty="0"/>
              <a:t> </a:t>
            </a:r>
            <a:r>
              <a:rPr lang="en-US" sz="1900" dirty="0" err="1"/>
              <a:t>tipologia</a:t>
            </a:r>
            <a:r>
              <a:rPr lang="en-US" sz="1900" dirty="0"/>
              <a:t> </a:t>
            </a:r>
            <a:r>
              <a:rPr lang="en-US" sz="1900" dirty="0" err="1"/>
              <a:t>formativa</a:t>
            </a:r>
            <a:r>
              <a:rPr lang="en-US" sz="1900" dirty="0"/>
              <a:t>. </a:t>
            </a:r>
            <a:r>
              <a:rPr lang="en-US" sz="1900" dirty="0" err="1"/>
              <a:t>Rispondono</a:t>
            </a:r>
            <a:r>
              <a:rPr lang="en-US" sz="1900" dirty="0"/>
              <a:t> al principio in base al quale il </a:t>
            </a:r>
            <a:r>
              <a:rPr lang="en-US" sz="1900" dirty="0" err="1"/>
              <a:t>calcolo</a:t>
            </a:r>
            <a:r>
              <a:rPr lang="en-US" sz="1900" dirty="0"/>
              <a:t> </a:t>
            </a:r>
            <a:r>
              <a:rPr lang="en-US" sz="1900" dirty="0" err="1"/>
              <a:t>deve</a:t>
            </a:r>
            <a:r>
              <a:rPr lang="en-US" sz="1900" dirty="0"/>
              <a:t> </a:t>
            </a:r>
            <a:r>
              <a:rPr lang="en-US" sz="1900" dirty="0" err="1"/>
              <a:t>risultare</a:t>
            </a:r>
            <a:r>
              <a:rPr lang="en-US" sz="1900" dirty="0"/>
              <a:t>:</a:t>
            </a:r>
            <a:endParaRPr lang="it-IT" dirty="0">
              <a:ea typeface="Verdana"/>
            </a:endParaRPr>
          </a:p>
          <a:p>
            <a:r>
              <a:rPr lang="en-US" sz="1900" b="1" dirty="0">
                <a:solidFill>
                  <a:srgbClr val="929FE3"/>
                </a:solidFill>
              </a:rPr>
              <a:t>giusto</a:t>
            </a:r>
            <a:r>
              <a:rPr lang="en-US" sz="1900" dirty="0"/>
              <a:t>, ossia </a:t>
            </a:r>
            <a:r>
              <a:rPr lang="en-US" sz="1900" dirty="0" err="1"/>
              <a:t>basato</a:t>
            </a:r>
            <a:r>
              <a:rPr lang="en-US" sz="1900" dirty="0"/>
              <a:t> </a:t>
            </a:r>
            <a:r>
              <a:rPr lang="en-US" sz="1900" dirty="0" err="1"/>
              <a:t>sulla</a:t>
            </a:r>
            <a:r>
              <a:rPr lang="en-US" sz="1900" dirty="0"/>
              <a:t> </a:t>
            </a:r>
            <a:r>
              <a:rPr lang="en-US" sz="1900" dirty="0" err="1"/>
              <a:t>realtà</a:t>
            </a:r>
            <a:r>
              <a:rPr lang="en-US" sz="1900" dirty="0"/>
              <a:t>, non </a:t>
            </a:r>
            <a:r>
              <a:rPr lang="en-US" sz="1900" dirty="0" err="1"/>
              <a:t>eccessivo</a:t>
            </a:r>
            <a:r>
              <a:rPr lang="en-US" sz="1900" dirty="0"/>
              <a:t> o </a:t>
            </a:r>
            <a:r>
              <a:rPr lang="en-US" sz="1900" dirty="0" err="1"/>
              <a:t>estremo</a:t>
            </a:r>
            <a:endParaRPr lang="en-US" sz="1900" dirty="0" err="1">
              <a:ea typeface="Verdana"/>
            </a:endParaRPr>
          </a:p>
          <a:p>
            <a:r>
              <a:rPr lang="en-US" sz="1900" b="1" dirty="0" err="1">
                <a:solidFill>
                  <a:srgbClr val="929FE3"/>
                </a:solidFill>
              </a:rPr>
              <a:t>equo</a:t>
            </a:r>
            <a:r>
              <a:rPr lang="en-US" sz="1900" dirty="0"/>
              <a:t>, tale da </a:t>
            </a:r>
            <a:r>
              <a:rPr lang="en-US" sz="1900" dirty="0" err="1"/>
              <a:t>assicurare</a:t>
            </a:r>
            <a:r>
              <a:rPr lang="en-US" sz="1900" dirty="0"/>
              <a:t> la </a:t>
            </a:r>
            <a:r>
              <a:rPr lang="en-US" sz="1900" dirty="0" err="1"/>
              <a:t>parità</a:t>
            </a:r>
            <a:r>
              <a:rPr lang="en-US" sz="1900" dirty="0"/>
              <a:t> di </a:t>
            </a:r>
            <a:r>
              <a:rPr lang="en-US" sz="1900" dirty="0" err="1"/>
              <a:t>trattamento</a:t>
            </a:r>
            <a:r>
              <a:rPr lang="en-US" sz="1900" dirty="0"/>
              <a:t> </a:t>
            </a:r>
            <a:r>
              <a:rPr lang="en-US" sz="1900" dirty="0" err="1"/>
              <a:t>dei</a:t>
            </a:r>
            <a:r>
              <a:rPr lang="en-US" sz="1900" dirty="0"/>
              <a:t> </a:t>
            </a:r>
            <a:r>
              <a:rPr lang="en-US" sz="1900" dirty="0" err="1"/>
              <a:t>beneficiari</a:t>
            </a:r>
            <a:r>
              <a:rPr lang="en-US" sz="1900" dirty="0"/>
              <a:t> e/o </a:t>
            </a:r>
            <a:r>
              <a:rPr lang="en-US" sz="1900" dirty="0" err="1"/>
              <a:t>delle</a:t>
            </a:r>
            <a:r>
              <a:rPr lang="en-US" sz="1900" dirty="0"/>
              <a:t> </a:t>
            </a:r>
            <a:r>
              <a:rPr lang="en-US" sz="1900" dirty="0" err="1"/>
              <a:t>operazioni</a:t>
            </a:r>
            <a:endParaRPr lang="en-US" sz="1900" dirty="0" err="1">
              <a:ea typeface="Verdana"/>
            </a:endParaRPr>
          </a:p>
          <a:p>
            <a:r>
              <a:rPr lang="en-US" sz="1900" b="1" dirty="0" err="1">
                <a:solidFill>
                  <a:srgbClr val="929FE3"/>
                </a:solidFill>
              </a:rPr>
              <a:t>verificabile</a:t>
            </a:r>
            <a:r>
              <a:rPr lang="en-US" sz="1900" dirty="0"/>
              <a:t>, </a:t>
            </a:r>
            <a:r>
              <a:rPr lang="en-US" sz="1900" dirty="0" err="1"/>
              <a:t>basato</a:t>
            </a:r>
            <a:r>
              <a:rPr lang="en-US" sz="1900" dirty="0"/>
              <a:t> </a:t>
            </a:r>
            <a:r>
              <a:rPr lang="en-US" sz="1900" dirty="0" err="1"/>
              <a:t>su</a:t>
            </a:r>
            <a:r>
              <a:rPr lang="en-US" sz="1900" dirty="0"/>
              <a:t> prove </a:t>
            </a:r>
            <a:r>
              <a:rPr lang="en-US" sz="1900" dirty="0" err="1"/>
              <a:t>documentali</a:t>
            </a:r>
            <a:r>
              <a:rPr lang="en-US" sz="1900" dirty="0"/>
              <a:t> </a:t>
            </a:r>
            <a:r>
              <a:rPr lang="en-US" sz="1900" dirty="0" err="1"/>
              <a:t>verificabili</a:t>
            </a:r>
            <a:endParaRPr lang="en-US" sz="1900" dirty="0" err="1">
              <a:ea typeface="Verdana"/>
            </a:endParaRPr>
          </a:p>
        </p:txBody>
      </p:sp>
      <p:pic>
        <p:nvPicPr>
          <p:cNvPr id="15" name="Segnaposto contenuto 14">
            <a:extLst>
              <a:ext uri="{FF2B5EF4-FFF2-40B4-BE49-F238E27FC236}">
                <a16:creationId xmlns:a16="http://schemas.microsoft.com/office/drawing/2014/main" id="{70DDAFF8-4AF5-4086-A492-935CEED3453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4" r="18067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C03859B-F8D5-4221-AE5A-F436B215A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FABD1CA3-046C-480D-B48F-ADFED76EDF8D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40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" name="Segnaposto numero diapositiva 4">
            <a:extLst>
              <a:ext uri="{FF2B5EF4-FFF2-40B4-BE49-F238E27FC236}">
                <a16:creationId xmlns:a16="http://schemas.microsoft.com/office/drawing/2014/main" id="{93319664-4730-4D70-A961-2887AF7AA095}"/>
              </a:ext>
            </a:extLst>
          </p:cNvPr>
          <p:cNvSpPr txBox="1">
            <a:spLocks/>
          </p:cNvSpPr>
          <p:nvPr/>
        </p:nvSpPr>
        <p:spPr>
          <a:xfrm>
            <a:off x="854049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FABD1CA3-046C-480D-B48F-ADFED76EDF8D}" type="slidenum">
              <a:rPr lang="it-IT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40</a:t>
            </a:fld>
            <a:endParaRPr lang="it-I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8694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2B9832-A6AC-46CB-BA5E-A70ED525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7104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b="1" dirty="0"/>
              <a:t>IL </a:t>
            </a:r>
            <a:r>
              <a:rPr lang="en-US" sz="3700" b="1" dirty="0" err="1"/>
              <a:t>COSTO</a:t>
            </a:r>
            <a:r>
              <a:rPr lang="en-US" sz="3700" b="1" dirty="0"/>
              <a:t> </a:t>
            </a:r>
            <a:r>
              <a:rPr lang="en-US" sz="3700" b="1" dirty="0" err="1"/>
              <a:t>REALE</a:t>
            </a:r>
            <a:endParaRPr lang="it-IT"/>
          </a:p>
        </p:txBody>
      </p:sp>
      <p:pic>
        <p:nvPicPr>
          <p:cNvPr id="15" name="Segnaposto contenuto 14">
            <a:extLst>
              <a:ext uri="{FF2B5EF4-FFF2-40B4-BE49-F238E27FC236}">
                <a16:creationId xmlns:a16="http://schemas.microsoft.com/office/drawing/2014/main" id="{70DDAFF8-4AF5-4086-A492-935CEED3453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l="5545" r="5545"/>
          <a:stretch/>
        </p:blipFill>
        <p:spPr>
          <a:xfrm>
            <a:off x="127002" y="490048"/>
            <a:ext cx="5226538" cy="5879490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C03859B-F8D5-4221-AE5A-F436B215A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013" y="6356350"/>
            <a:ext cx="685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fld id="{FABD1CA3-046C-480D-B48F-ADFED76EDF8D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algn="l">
                <a:spcAft>
                  <a:spcPts val="600"/>
                </a:spcAft>
                <a:defRPr/>
              </a:pPr>
              <a:t>41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ACD447E-1480-4E72-855E-58AE5EA26D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5886" y="1607893"/>
            <a:ext cx="6659112" cy="480243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sz="1800" dirty="0">
                <a:ea typeface="+mn-lt"/>
                <a:cs typeface="+mn-lt"/>
              </a:rPr>
              <a:t>Costi </a:t>
            </a:r>
            <a:r>
              <a:rPr lang="en-US" sz="1800" dirty="0" err="1">
                <a:ea typeface="+mn-lt"/>
                <a:cs typeface="+mn-lt"/>
              </a:rPr>
              <a:t>rendicontati</a:t>
            </a:r>
            <a:r>
              <a:rPr lang="en-US" sz="1800" dirty="0">
                <a:ea typeface="+mn-lt"/>
                <a:cs typeface="+mn-lt"/>
              </a:rPr>
              <a:t> in </a:t>
            </a:r>
            <a:r>
              <a:rPr lang="en-US" sz="1800" dirty="0" err="1">
                <a:ea typeface="+mn-lt"/>
                <a:cs typeface="+mn-lt"/>
              </a:rPr>
              <a:t>relazione</a:t>
            </a:r>
            <a:r>
              <a:rPr lang="en-US" sz="1800" dirty="0">
                <a:ea typeface="+mn-lt"/>
                <a:cs typeface="+mn-lt"/>
              </a:rPr>
              <a:t> ai </a:t>
            </a:r>
            <a:r>
              <a:rPr lang="en-US" sz="1800" dirty="0" err="1">
                <a:ea typeface="+mn-lt"/>
                <a:cs typeface="+mn-lt"/>
              </a:rPr>
              <a:t>seguenti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criteri</a:t>
            </a:r>
            <a:r>
              <a:rPr lang="en-US" sz="1800" dirty="0">
                <a:ea typeface="+mn-lt"/>
                <a:cs typeface="+mn-lt"/>
              </a:rPr>
              <a:t>:</a:t>
            </a:r>
            <a:endParaRPr lang="it-IT" sz="1800" dirty="0">
              <a:ea typeface="+mn-lt"/>
              <a:cs typeface="+mn-lt"/>
            </a:endParaRPr>
          </a:p>
          <a:p>
            <a:r>
              <a:rPr lang="en-US" sz="1800" b="1" dirty="0" err="1">
                <a:solidFill>
                  <a:srgbClr val="078B94"/>
                </a:solidFill>
                <a:ea typeface="+mn-lt"/>
                <a:cs typeface="+mn-lt"/>
              </a:rPr>
              <a:t>pertinenza</a:t>
            </a:r>
            <a:r>
              <a:rPr lang="en-US" sz="1800" b="1" dirty="0">
                <a:solidFill>
                  <a:srgbClr val="078B94"/>
                </a:solidFill>
                <a:ea typeface="+mn-lt"/>
                <a:cs typeface="+mn-lt"/>
              </a:rPr>
              <a:t> ed </a:t>
            </a:r>
            <a:r>
              <a:rPr lang="en-US" sz="1800" b="1" dirty="0" err="1">
                <a:solidFill>
                  <a:srgbClr val="078B94"/>
                </a:solidFill>
                <a:ea typeface="+mn-lt"/>
                <a:cs typeface="+mn-lt"/>
              </a:rPr>
              <a:t>inerenza</a:t>
            </a:r>
            <a:r>
              <a:rPr lang="en-US" sz="1800" b="1" dirty="0">
                <a:solidFill>
                  <a:srgbClr val="078B94"/>
                </a:solidFill>
                <a:ea typeface="+mn-lt"/>
                <a:cs typeface="+mn-lt"/>
              </a:rPr>
              <a:t> </a:t>
            </a:r>
            <a:r>
              <a:rPr lang="en-US" sz="1800" dirty="0">
                <a:ea typeface="+mn-lt"/>
                <a:cs typeface="+mn-lt"/>
              </a:rPr>
              <a:t>rispetto alle </a:t>
            </a:r>
            <a:r>
              <a:rPr lang="en-US" sz="1800" dirty="0" err="1">
                <a:ea typeface="+mn-lt"/>
                <a:cs typeface="+mn-lt"/>
              </a:rPr>
              <a:t>attività</a:t>
            </a:r>
            <a:r>
              <a:rPr lang="en-US" sz="1800" dirty="0">
                <a:ea typeface="+mn-lt"/>
                <a:cs typeface="+mn-lt"/>
              </a:rPr>
              <a:t> ed alle </a:t>
            </a:r>
            <a:r>
              <a:rPr lang="en-US" sz="1800" dirty="0" err="1">
                <a:ea typeface="+mn-lt"/>
                <a:cs typeface="+mn-lt"/>
              </a:rPr>
              <a:t>azioni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realizzate</a:t>
            </a:r>
            <a:endParaRPr lang="en-US" sz="1800" dirty="0">
              <a:ea typeface="+mn-lt"/>
              <a:cs typeface="+mn-lt"/>
            </a:endParaRPr>
          </a:p>
          <a:p>
            <a:r>
              <a:rPr lang="en-US" sz="1800" b="1" dirty="0" err="1">
                <a:solidFill>
                  <a:srgbClr val="078B94"/>
                </a:solidFill>
                <a:ea typeface="+mn-lt"/>
                <a:cs typeface="+mn-lt"/>
              </a:rPr>
              <a:t>corrispondenza</a:t>
            </a:r>
            <a:r>
              <a:rPr lang="en-US" sz="1800" dirty="0">
                <a:solidFill>
                  <a:srgbClr val="078B94"/>
                </a:solidFill>
                <a:ea typeface="+mn-lt"/>
                <a:cs typeface="+mn-lt"/>
              </a:rPr>
              <a:t> </a:t>
            </a:r>
            <a:r>
              <a:rPr lang="en-US" sz="1800" dirty="0">
                <a:ea typeface="+mn-lt"/>
                <a:cs typeface="+mn-lt"/>
              </a:rPr>
              <a:t>a </a:t>
            </a:r>
            <a:r>
              <a:rPr lang="en-US" sz="1800" dirty="0" err="1">
                <a:ea typeface="+mn-lt"/>
                <a:cs typeface="+mn-lt"/>
              </a:rPr>
              <a:t>pagamenti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eseguiti</a:t>
            </a:r>
            <a:r>
              <a:rPr lang="en-US" sz="1800" dirty="0">
                <a:ea typeface="+mn-lt"/>
                <a:cs typeface="+mn-lt"/>
              </a:rPr>
              <a:t> prima </a:t>
            </a:r>
            <a:r>
              <a:rPr lang="en-US" sz="1800" dirty="0" err="1">
                <a:ea typeface="+mn-lt"/>
                <a:cs typeface="+mn-lt"/>
              </a:rPr>
              <a:t>della</a:t>
            </a:r>
            <a:r>
              <a:rPr lang="en-US" sz="1800" dirty="0">
                <a:ea typeface="+mn-lt"/>
                <a:cs typeface="+mn-lt"/>
              </a:rPr>
              <a:t> data di </a:t>
            </a:r>
            <a:r>
              <a:rPr lang="en-US" sz="1800" dirty="0" err="1">
                <a:ea typeface="+mn-lt"/>
                <a:cs typeface="+mn-lt"/>
              </a:rPr>
              <a:t>trasmissione</a:t>
            </a:r>
            <a:r>
              <a:rPr lang="en-US" sz="1800" dirty="0">
                <a:ea typeface="+mn-lt"/>
                <a:cs typeface="+mn-lt"/>
              </a:rPr>
              <a:t> del </a:t>
            </a:r>
            <a:r>
              <a:rPr lang="en-US" sz="1800" dirty="0" err="1">
                <a:ea typeface="+mn-lt"/>
                <a:cs typeface="+mn-lt"/>
              </a:rPr>
              <a:t>rendiconto</a:t>
            </a:r>
            <a:endParaRPr lang="en-US" sz="1800" dirty="0">
              <a:ea typeface="+mn-lt"/>
              <a:cs typeface="+mn-lt"/>
            </a:endParaRPr>
          </a:p>
          <a:p>
            <a:r>
              <a:rPr lang="en-US" sz="1800" b="1" dirty="0" err="1">
                <a:solidFill>
                  <a:srgbClr val="078B94"/>
                </a:solidFill>
                <a:ea typeface="+mn-lt"/>
                <a:cs typeface="+mn-lt"/>
              </a:rPr>
              <a:t>contabilizzazione</a:t>
            </a:r>
            <a:r>
              <a:rPr lang="en-US" sz="1800" dirty="0">
                <a:ea typeface="+mn-lt"/>
                <a:cs typeface="+mn-lt"/>
              </a:rPr>
              <a:t> con </a:t>
            </a:r>
            <a:r>
              <a:rPr lang="en-US" sz="1800" dirty="0" err="1">
                <a:ea typeface="+mn-lt"/>
                <a:cs typeface="+mn-lt"/>
              </a:rPr>
              <a:t>registrazioni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conformi</a:t>
            </a:r>
            <a:r>
              <a:rPr lang="en-US" sz="1800" dirty="0">
                <a:ea typeface="+mn-lt"/>
                <a:cs typeface="+mn-lt"/>
              </a:rPr>
              <a:t> alle </a:t>
            </a:r>
            <a:r>
              <a:rPr lang="en-US" sz="1800" dirty="0" err="1">
                <a:ea typeface="+mn-lt"/>
                <a:cs typeface="+mn-lt"/>
              </a:rPr>
              <a:t>disposizioni</a:t>
            </a:r>
            <a:r>
              <a:rPr lang="en-US" sz="1800" dirty="0">
                <a:ea typeface="+mn-lt"/>
                <a:cs typeface="+mn-lt"/>
              </a:rPr>
              <a:t> di </a:t>
            </a:r>
            <a:r>
              <a:rPr lang="en-US" sz="1800" dirty="0" err="1">
                <a:ea typeface="+mn-lt"/>
                <a:cs typeface="+mn-lt"/>
              </a:rPr>
              <a:t>legge</a:t>
            </a:r>
            <a:r>
              <a:rPr lang="en-US" sz="1800" dirty="0">
                <a:ea typeface="+mn-lt"/>
                <a:cs typeface="+mn-lt"/>
              </a:rPr>
              <a:t> e ai </a:t>
            </a:r>
            <a:r>
              <a:rPr lang="en-US" sz="1800" dirty="0" err="1">
                <a:ea typeface="+mn-lt"/>
                <a:cs typeface="+mn-lt"/>
              </a:rPr>
              <a:t>principi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contabili</a:t>
            </a:r>
            <a:endParaRPr lang="en-US" sz="1800" dirty="0">
              <a:ea typeface="+mn-lt"/>
              <a:cs typeface="+mn-lt"/>
            </a:endParaRPr>
          </a:p>
          <a:p>
            <a:r>
              <a:rPr lang="en-US" sz="1800" b="1" dirty="0" err="1">
                <a:solidFill>
                  <a:srgbClr val="078B94"/>
                </a:solidFill>
                <a:ea typeface="+mn-lt"/>
                <a:cs typeface="+mn-lt"/>
              </a:rPr>
              <a:t>comprovabilità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sulla</a:t>
            </a:r>
            <a:r>
              <a:rPr lang="en-US" sz="1800" dirty="0">
                <a:ea typeface="+mn-lt"/>
                <a:cs typeface="+mn-lt"/>
              </a:rPr>
              <a:t> base di </a:t>
            </a:r>
            <a:r>
              <a:rPr lang="en-US" sz="1800" dirty="0" err="1">
                <a:ea typeface="+mn-lt"/>
                <a:cs typeface="+mn-lt"/>
              </a:rPr>
              <a:t>fatture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quietanzate</a:t>
            </a:r>
            <a:r>
              <a:rPr lang="en-US" sz="1800" dirty="0">
                <a:ea typeface="+mn-lt"/>
                <a:cs typeface="+mn-lt"/>
              </a:rPr>
              <a:t>, o di </a:t>
            </a:r>
            <a:r>
              <a:rPr lang="en-US" sz="1800" dirty="0" err="1">
                <a:ea typeface="+mn-lt"/>
                <a:cs typeface="+mn-lt"/>
              </a:rPr>
              <a:t>documenti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aventi</a:t>
            </a:r>
            <a:r>
              <a:rPr lang="en-US" sz="1800" dirty="0">
                <a:ea typeface="+mn-lt"/>
                <a:cs typeface="+mn-lt"/>
              </a:rPr>
              <a:t> forza </a:t>
            </a:r>
            <a:r>
              <a:rPr lang="en-US" sz="1800" dirty="0" err="1">
                <a:ea typeface="+mn-lt"/>
                <a:cs typeface="+mn-lt"/>
              </a:rPr>
              <a:t>probatoria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equivalente</a:t>
            </a:r>
            <a:endParaRPr lang="en-US" sz="1800" dirty="0">
              <a:ea typeface="+mn-lt"/>
              <a:cs typeface="+mn-lt"/>
            </a:endParaRPr>
          </a:p>
          <a:p>
            <a:r>
              <a:rPr lang="en-US" sz="1800" b="1" dirty="0" err="1">
                <a:solidFill>
                  <a:srgbClr val="078B94"/>
                </a:solidFill>
                <a:ea typeface="+mn-lt"/>
                <a:cs typeface="+mn-lt"/>
              </a:rPr>
              <a:t>conformità</a:t>
            </a:r>
            <a:r>
              <a:rPr lang="en-US" sz="1800" dirty="0">
                <a:ea typeface="+mn-lt"/>
                <a:cs typeface="+mn-lt"/>
              </a:rPr>
              <a:t> ai </a:t>
            </a:r>
            <a:r>
              <a:rPr lang="en-US" sz="1800" dirty="0" err="1">
                <a:ea typeface="+mn-lt"/>
                <a:cs typeface="+mn-lt"/>
              </a:rPr>
              <a:t>requisiti</a:t>
            </a:r>
            <a:r>
              <a:rPr lang="en-US" sz="1800" dirty="0">
                <a:ea typeface="+mn-lt"/>
                <a:cs typeface="+mn-lt"/>
              </a:rPr>
              <a:t> e alle </a:t>
            </a:r>
            <a:r>
              <a:rPr lang="en-US" sz="1800" dirty="0" err="1">
                <a:ea typeface="+mn-lt"/>
                <a:cs typeface="+mn-lt"/>
              </a:rPr>
              <a:t>condizioni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previste</a:t>
            </a:r>
            <a:r>
              <a:rPr lang="en-US" sz="1800" dirty="0">
                <a:ea typeface="+mn-lt"/>
                <a:cs typeface="+mn-lt"/>
              </a:rPr>
              <a:t> dal </a:t>
            </a:r>
            <a:r>
              <a:rPr lang="en-US" sz="1800" dirty="0" err="1">
                <a:ea typeface="+mn-lt"/>
                <a:cs typeface="+mn-lt"/>
              </a:rPr>
              <a:t>Fondo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nonché</a:t>
            </a:r>
            <a:r>
              <a:rPr lang="en-US" sz="1800" dirty="0">
                <a:ea typeface="+mn-lt"/>
                <a:cs typeface="+mn-lt"/>
              </a:rPr>
              <a:t> alle </a:t>
            </a:r>
            <a:r>
              <a:rPr lang="en-US" sz="1800" dirty="0" err="1">
                <a:ea typeface="+mn-lt"/>
                <a:cs typeface="+mn-lt"/>
              </a:rPr>
              <a:t>norme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contabili</a:t>
            </a:r>
            <a:r>
              <a:rPr lang="en-US" sz="1800" dirty="0">
                <a:ea typeface="+mn-lt"/>
                <a:cs typeface="+mn-lt"/>
              </a:rPr>
              <a:t> e </a:t>
            </a:r>
            <a:r>
              <a:rPr lang="en-US" sz="1800" dirty="0" err="1">
                <a:ea typeface="+mn-lt"/>
                <a:cs typeface="+mn-lt"/>
              </a:rPr>
              <a:t>fiscali</a:t>
            </a:r>
            <a:r>
              <a:rPr lang="en-US" sz="1800" dirty="0">
                <a:ea typeface="+mn-lt"/>
                <a:cs typeface="+mn-lt"/>
              </a:rPr>
              <a:t> in </a:t>
            </a:r>
            <a:r>
              <a:rPr lang="en-US" sz="1800" dirty="0" err="1">
                <a:ea typeface="+mn-lt"/>
                <a:cs typeface="+mn-lt"/>
              </a:rPr>
              <a:t>vigore</a:t>
            </a:r>
            <a:endParaRPr lang="en-US" sz="1800" dirty="0">
              <a:ea typeface="+mn-lt"/>
              <a:cs typeface="+mn-lt"/>
            </a:endParaRPr>
          </a:p>
          <a:p>
            <a:r>
              <a:rPr lang="en-US" sz="1800" b="1" dirty="0" err="1">
                <a:solidFill>
                  <a:srgbClr val="078B94"/>
                </a:solidFill>
                <a:ea typeface="+mn-lt"/>
                <a:cs typeface="+mn-lt"/>
              </a:rPr>
              <a:t>eleggibilità</a:t>
            </a:r>
            <a:r>
              <a:rPr lang="en-US" sz="1800" dirty="0">
                <a:ea typeface="+mn-lt"/>
                <a:cs typeface="+mn-lt"/>
              </a:rPr>
              <a:t> rispetto alle </a:t>
            </a:r>
            <a:r>
              <a:rPr lang="en-US" sz="1800" dirty="0" err="1">
                <a:ea typeface="+mn-lt"/>
                <a:cs typeface="+mn-lt"/>
              </a:rPr>
              <a:t>tempistiche</a:t>
            </a:r>
            <a:r>
              <a:rPr lang="en-US" sz="1800" dirty="0">
                <a:ea typeface="+mn-lt"/>
                <a:cs typeface="+mn-lt"/>
              </a:rPr>
              <a:t> e alle </a:t>
            </a:r>
            <a:r>
              <a:rPr lang="en-US" sz="1800" dirty="0" err="1">
                <a:ea typeface="+mn-lt"/>
                <a:cs typeface="+mn-lt"/>
              </a:rPr>
              <a:t>scadenze</a:t>
            </a:r>
            <a:r>
              <a:rPr lang="en-US" sz="1800" dirty="0">
                <a:ea typeface="+mn-lt"/>
                <a:cs typeface="+mn-lt"/>
              </a:rPr>
              <a:t> indicate dal Fondo per la </a:t>
            </a:r>
            <a:r>
              <a:rPr lang="en-US" sz="1800" dirty="0" err="1">
                <a:ea typeface="+mn-lt"/>
                <a:cs typeface="+mn-lt"/>
              </a:rPr>
              <a:t>presentazione</a:t>
            </a:r>
            <a:r>
              <a:rPr lang="en-US" sz="1800" dirty="0">
                <a:ea typeface="+mn-lt"/>
                <a:cs typeface="+mn-lt"/>
              </a:rPr>
              <a:t> e </a:t>
            </a:r>
            <a:r>
              <a:rPr lang="en-US" sz="1800" dirty="0" err="1">
                <a:ea typeface="+mn-lt"/>
                <a:cs typeface="+mn-lt"/>
              </a:rPr>
              <a:t>validazione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dei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progetti</a:t>
            </a:r>
            <a:endParaRPr lang="en-US" sz="1800" dirty="0">
              <a:ea typeface="Verdana"/>
            </a:endParaRPr>
          </a:p>
        </p:txBody>
      </p:sp>
      <p:sp>
        <p:nvSpPr>
          <p:cNvPr id="7" name="Segnaposto numero diapositiva 4">
            <a:extLst>
              <a:ext uri="{FF2B5EF4-FFF2-40B4-BE49-F238E27FC236}">
                <a16:creationId xmlns:a16="http://schemas.microsoft.com/office/drawing/2014/main" id="{D3B68FC7-5606-433C-93DB-84A7F0A14050}"/>
              </a:ext>
            </a:extLst>
          </p:cNvPr>
          <p:cNvSpPr txBox="1">
            <a:spLocks/>
          </p:cNvSpPr>
          <p:nvPr/>
        </p:nvSpPr>
        <p:spPr>
          <a:xfrm>
            <a:off x="854049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FABD1CA3-046C-480D-B48F-ADFED76EDF8D}" type="slidenum">
              <a:rPr lang="it-IT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41</a:t>
            </a:fld>
            <a:endParaRPr lang="it-I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863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>
            <a:extLst>
              <a:ext uri="{FF2B5EF4-FFF2-40B4-BE49-F238E27FC236}">
                <a16:creationId xmlns:a16="http://schemas.microsoft.com/office/drawing/2014/main" id="{CE6180DB-0565-4EB7-88F9-983FCCAD4074}"/>
              </a:ext>
            </a:extLst>
          </p:cNvPr>
          <p:cNvSpPr/>
          <p:nvPr/>
        </p:nvSpPr>
        <p:spPr>
          <a:xfrm>
            <a:off x="732" y="732"/>
            <a:ext cx="4669690" cy="6857999"/>
          </a:xfrm>
          <a:prstGeom prst="rect">
            <a:avLst/>
          </a:prstGeom>
          <a:solidFill>
            <a:srgbClr val="6DA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C03859B-F8D5-4221-AE5A-F436B215A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it-IT" smtClean="0"/>
              <a:pPr>
                <a:spcAft>
                  <a:spcPts val="600"/>
                </a:spcAft>
              </a:pPr>
              <a:t>42</a:t>
            </a:fld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2B9832-A6AC-46CB-BA5E-A70ED52598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76500"/>
            <a:ext cx="4671523" cy="1906587"/>
          </a:xfrm>
        </p:spPr>
        <p:txBody>
          <a:bodyPr>
            <a:normAutofit/>
          </a:bodyPr>
          <a:lstStyle/>
          <a:p>
            <a:pPr algn="ctr"/>
            <a:r>
              <a:rPr lang="it-IT" sz="3600" b="1">
                <a:solidFill>
                  <a:srgbClr val="FFFFFF"/>
                </a:solidFill>
              </a:rPr>
              <a:t>FORMA.TEMP:</a:t>
            </a:r>
            <a:r>
              <a:rPr lang="it-IT" sz="2800" b="1">
                <a:solidFill>
                  <a:srgbClr val="FFFFFF"/>
                </a:solidFill>
              </a:rPr>
              <a:t> VERIFICA E CONTROLLO</a:t>
            </a:r>
            <a:endParaRPr lang="it-IT" sz="2800">
              <a:solidFill>
                <a:srgbClr val="FFFFFF"/>
              </a:solidFill>
              <a:ea typeface="Verdana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C36ABD4-5C1D-4AAD-B093-21AE5A87F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700" y="975626"/>
            <a:ext cx="5530540" cy="103373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CBB0BDA-E9B5-43DD-90B6-FFC7B382E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155" y="4470580"/>
            <a:ext cx="3124381" cy="117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ccia in giù 8">
            <a:extLst>
              <a:ext uri="{FF2B5EF4-FFF2-40B4-BE49-F238E27FC236}">
                <a16:creationId xmlns:a16="http://schemas.microsoft.com/office/drawing/2014/main" id="{22591EDC-579C-4ED2-946A-A2AB95108C13}"/>
              </a:ext>
            </a:extLst>
          </p:cNvPr>
          <p:cNvSpPr/>
          <p:nvPr/>
        </p:nvSpPr>
        <p:spPr>
          <a:xfrm rot="12180000">
            <a:off x="7080456" y="2041556"/>
            <a:ext cx="313826" cy="25046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F07ABE0-B4A6-42C0-872C-B35E66F6E3B5}"/>
              </a:ext>
            </a:extLst>
          </p:cNvPr>
          <p:cNvSpPr txBox="1"/>
          <p:nvPr/>
        </p:nvSpPr>
        <p:spPr>
          <a:xfrm>
            <a:off x="5471681" y="3005527"/>
            <a:ext cx="1719458" cy="42651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it-IT" sz="1100" b="1"/>
              <a:t>Attività di vigilanza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758359A-7261-473B-8851-ABA7778F468E}"/>
              </a:ext>
            </a:extLst>
          </p:cNvPr>
          <p:cNvSpPr txBox="1"/>
          <p:nvPr/>
        </p:nvSpPr>
        <p:spPr>
          <a:xfrm>
            <a:off x="9223227" y="2771064"/>
            <a:ext cx="1416613" cy="42651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it-IT" sz="1100" b="1"/>
              <a:t>Controlli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F5627C71-117F-43DA-8CCD-2614F6FA2542}"/>
              </a:ext>
            </a:extLst>
          </p:cNvPr>
          <p:cNvGrpSpPr/>
          <p:nvPr/>
        </p:nvGrpSpPr>
        <p:grpSpPr>
          <a:xfrm>
            <a:off x="8636000" y="3812408"/>
            <a:ext cx="3448309" cy="1820014"/>
            <a:chOff x="4405022" y="3427821"/>
            <a:chExt cx="3507012" cy="2205796"/>
          </a:xfrm>
        </p:grpSpPr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3AA7BEB6-50D7-4562-8FDA-85E29B547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5929" y="3427821"/>
              <a:ext cx="2235329" cy="1791756"/>
            </a:xfrm>
            <a:prstGeom prst="rect">
              <a:avLst/>
            </a:prstGeom>
          </p:spPr>
        </p:pic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A37E3B73-2D87-4AC7-9694-745A5049C23F}"/>
                </a:ext>
              </a:extLst>
            </p:cNvPr>
            <p:cNvSpPr txBox="1"/>
            <p:nvPr/>
          </p:nvSpPr>
          <p:spPr>
            <a:xfrm>
              <a:off x="4405022" y="5116700"/>
              <a:ext cx="3507012" cy="5169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it-IT" sz="2400" b="1">
                  <a:solidFill>
                    <a:srgbClr val="76A237"/>
                  </a:solidFill>
                </a:rPr>
                <a:t>Progetti Finanziati</a:t>
              </a:r>
              <a:endParaRPr lang="it-IT" sz="2400" b="1">
                <a:solidFill>
                  <a:srgbClr val="76A237"/>
                </a:solidFill>
                <a:ea typeface="Verdana"/>
              </a:endParaRPr>
            </a:p>
          </p:txBody>
        </p:sp>
      </p:grpSp>
      <p:sp>
        <p:nvSpPr>
          <p:cNvPr id="17" name="Freccia in giù 16">
            <a:extLst>
              <a:ext uri="{FF2B5EF4-FFF2-40B4-BE49-F238E27FC236}">
                <a16:creationId xmlns:a16="http://schemas.microsoft.com/office/drawing/2014/main" id="{C9575FFF-4494-403D-9712-71B1F6ED2059}"/>
              </a:ext>
            </a:extLst>
          </p:cNvPr>
          <p:cNvSpPr/>
          <p:nvPr/>
        </p:nvSpPr>
        <p:spPr>
          <a:xfrm rot="20100000">
            <a:off x="9154266" y="2052839"/>
            <a:ext cx="313826" cy="20943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82770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2">
            <a:extLst>
              <a:ext uri="{FF2B5EF4-FFF2-40B4-BE49-F238E27FC236}">
                <a16:creationId xmlns:a16="http://schemas.microsoft.com/office/drawing/2014/main" id="{6CA36BAD-E45D-49F2-8A53-0613EFB611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67" b="266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2B9832-A6AC-46CB-BA5E-A70ED525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VERIFICHE PROGETTI</a:t>
            </a:r>
            <a:endParaRPr lang="it-IT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C03859B-F8D5-4221-AE5A-F436B215A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it-IT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43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9" name="Segnaposto numero diapositiva 4">
            <a:extLst>
              <a:ext uri="{FF2B5EF4-FFF2-40B4-BE49-F238E27FC236}">
                <a16:creationId xmlns:a16="http://schemas.microsoft.com/office/drawing/2014/main" id="{ABE3643D-767C-4EF4-9CAD-A96304727FC9}"/>
              </a:ext>
            </a:extLst>
          </p:cNvPr>
          <p:cNvSpPr txBox="1">
            <a:spLocks/>
          </p:cNvSpPr>
          <p:nvPr/>
        </p:nvSpPr>
        <p:spPr>
          <a:xfrm>
            <a:off x="854049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FABD1CA3-046C-480D-B48F-ADFED76EDF8D}" type="slidenum">
              <a:rPr lang="it-IT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43</a:t>
            </a:fld>
            <a:endParaRPr lang="it-I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1327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8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2B9832-A6AC-46CB-BA5E-A70ED525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135" y="1240340"/>
            <a:ext cx="4369086" cy="43765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/>
              <a:t>EX ANTE</a:t>
            </a:r>
            <a:br>
              <a:rPr lang="en-US" b="1" dirty="0">
                <a:solidFill>
                  <a:srgbClr val="E47D1A"/>
                </a:solidFill>
              </a:rPr>
            </a:br>
            <a:r>
              <a:rPr lang="en-US" sz="3200" dirty="0"/>
              <a:t>in </a:t>
            </a:r>
            <a:r>
              <a:rPr lang="en-US" sz="3200" dirty="0" err="1"/>
              <a:t>fase</a:t>
            </a:r>
            <a:r>
              <a:rPr lang="en-US" sz="3200" dirty="0"/>
              <a:t> di</a:t>
            </a:r>
            <a:br>
              <a:rPr lang="en-US" sz="3200" dirty="0"/>
            </a:br>
            <a:r>
              <a:rPr lang="en-US" sz="3200" dirty="0" err="1"/>
              <a:t>presentazione</a:t>
            </a:r>
            <a:r>
              <a:rPr lang="en-US" sz="3200" dirty="0"/>
              <a:t>,</a:t>
            </a:r>
            <a:br>
              <a:rPr lang="en-US" sz="3200" dirty="0"/>
            </a:br>
            <a:r>
              <a:rPr lang="en-US" sz="3200" dirty="0"/>
              <a:t>per </a:t>
            </a:r>
            <a:r>
              <a:rPr lang="en-US" sz="3200" dirty="0" err="1"/>
              <a:t>verificare</a:t>
            </a:r>
            <a:endParaRPr lang="en-US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594994C-53E5-4554-B229-CC3A76904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0308" y="1399032"/>
            <a:ext cx="6107526" cy="44714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la completa e corretta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compilazione del progetto</a:t>
            </a: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, secondo la tipologia formativa prescelta</a:t>
            </a:r>
            <a:endParaRPr lang="en-US" sz="22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la coerenza di applicazione degli 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standard di servizio</a:t>
            </a:r>
            <a:endParaRPr lang="en-US" sz="2200" b="1" dirty="0">
              <a:solidFill>
                <a:srgbClr val="447834"/>
              </a:solidFill>
              <a:ea typeface="+mn-lt"/>
              <a:cs typeface="+mn-lt"/>
            </a:endParaRPr>
          </a:p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la pertinenza ed inerenza dei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costi</a:t>
            </a: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 per le attività rendicontabili a costi reali</a:t>
            </a:r>
            <a:endParaRPr lang="en-US" sz="22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la conformità del progetto alle</a:t>
            </a:r>
            <a:r>
              <a:rPr lang="it-IT" sz="22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norme</a:t>
            </a: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 del Fondo</a:t>
            </a:r>
            <a:endParaRPr lang="it-IT" sz="2200" dirty="0">
              <a:solidFill>
                <a:schemeClr val="bg1"/>
              </a:solidFill>
              <a:ea typeface="Verdana"/>
            </a:endParaRPr>
          </a:p>
        </p:txBody>
      </p:sp>
      <p:sp>
        <p:nvSpPr>
          <p:cNvPr id="9" name="Segnaposto numero diapositiva 3">
            <a:extLst>
              <a:ext uri="{FF2B5EF4-FFF2-40B4-BE49-F238E27FC236}">
                <a16:creationId xmlns:a16="http://schemas.microsoft.com/office/drawing/2014/main" id="{CADAFBF7-5956-4651-BBE1-9243F20AD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9019" y="6356350"/>
            <a:ext cx="126881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44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957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8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2B9832-A6AC-46CB-BA5E-A70ED525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04" y="1240340"/>
            <a:ext cx="4417932" cy="43765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in </a:t>
            </a:r>
            <a:r>
              <a:rPr lang="en-US" sz="3200" dirty="0" err="1"/>
              <a:t>fase</a:t>
            </a:r>
            <a:r>
              <a:rPr lang="en-US" sz="3200" dirty="0"/>
              <a:t> di</a:t>
            </a:r>
            <a:br>
              <a:rPr lang="en-US" sz="3200" b="1" dirty="0"/>
            </a:br>
            <a:r>
              <a:rPr lang="en-US" sz="2800" b="1" dirty="0"/>
              <a:t>RENDICONTAZIONE</a:t>
            </a:r>
            <a:br>
              <a:rPr lang="en-US" sz="3200" b="1" dirty="0"/>
            </a:br>
            <a:r>
              <a:rPr lang="en-US" sz="3200" dirty="0"/>
              <a:t>per </a:t>
            </a:r>
            <a:r>
              <a:rPr lang="en-US" sz="3200" dirty="0" err="1"/>
              <a:t>verificare</a:t>
            </a:r>
            <a:endParaRPr lang="en-US" sz="3200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594994C-53E5-4554-B229-CC3A76904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076" y="1399032"/>
            <a:ext cx="6112341" cy="44714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la completezza e adeguatezza della 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documentazione</a:t>
            </a: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 e il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raggiungimento degli obiettivi</a:t>
            </a:r>
            <a:r>
              <a:rPr lang="it-IT" sz="2200" dirty="0">
                <a:solidFill>
                  <a:srgbClr val="447834"/>
                </a:solidFill>
                <a:ea typeface="+mn-lt"/>
                <a:cs typeface="+mn-lt"/>
              </a:rPr>
              <a:t> </a:t>
            </a: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previsti </a:t>
            </a:r>
            <a:r>
              <a:rPr lang="it-IT" sz="1600" dirty="0">
                <a:solidFill>
                  <a:schemeClr val="bg1"/>
                </a:solidFill>
                <a:ea typeface="+mn-lt"/>
                <a:cs typeface="+mn-lt"/>
              </a:rPr>
              <a:t>(mediante il confronto tra quanto previsto dal progetto approvato e quanto illustrato nella documentazione finale trasmessa)</a:t>
            </a:r>
            <a:endParaRPr lang="en-US" sz="1600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la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regolarità</a:t>
            </a: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, in termini di conformità ed inerenza, delle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spese rendicontate </a:t>
            </a: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a costi reali con le attività realizzate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A39AAD0-5E90-4302-8DE1-8E9EE37A7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45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08634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2">
            <a:extLst>
              <a:ext uri="{FF2B5EF4-FFF2-40B4-BE49-F238E27FC236}">
                <a16:creationId xmlns:a16="http://schemas.microsoft.com/office/drawing/2014/main" id="{6CA36BAD-E45D-49F2-8A53-0613EFB611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875" b="218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2B9832-A6AC-46CB-BA5E-A70ED525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CONTROLLI PROGETTI</a:t>
            </a:r>
            <a:endParaRPr lang="it-IT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C03859B-F8D5-4221-AE5A-F436B215A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it-IT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46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003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8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2B9832-A6AC-46CB-BA5E-A70ED525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135" y="1240340"/>
            <a:ext cx="4369086" cy="43765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IN ITINERE</a:t>
            </a:r>
            <a:br>
              <a:rPr lang="en-US" b="1" dirty="0"/>
            </a:br>
            <a:r>
              <a:rPr lang="en-US" sz="3200" b="1" dirty="0"/>
              <a:t>per </a:t>
            </a:r>
            <a:r>
              <a:rPr lang="en-US" sz="3200" b="1" dirty="0" err="1"/>
              <a:t>controllare</a:t>
            </a:r>
            <a:endParaRPr lang="en-US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594994C-53E5-4554-B229-CC3A76904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0308" y="1399032"/>
            <a:ext cx="6544674" cy="44714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l’effettivo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svolgimento</a:t>
            </a: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 delle attività</a:t>
            </a:r>
            <a:endParaRPr lang="en-US" sz="22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il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rispetto degli standard</a:t>
            </a:r>
            <a:r>
              <a:rPr lang="it-IT" sz="2200" dirty="0">
                <a:solidFill>
                  <a:srgbClr val="447834"/>
                </a:solidFill>
                <a:ea typeface="+mn-lt"/>
                <a:cs typeface="+mn-lt"/>
              </a:rPr>
              <a:t> </a:t>
            </a: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dichiarati nel progetto</a:t>
            </a:r>
            <a:endParaRPr lang="en-US" sz="22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la corretta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compilazione del registro e della rilevazione delle presenze</a:t>
            </a:r>
          </a:p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i requisiti della sede didattica, supporti didattici, attrezzature utilizzate e professionalità coinvolte</a:t>
            </a:r>
          </a:p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l’acquisizione di elementi qualitativi relativi all’erogazione delle attività </a:t>
            </a:r>
            <a:r>
              <a:rPr lang="it-IT" sz="1600" dirty="0">
                <a:solidFill>
                  <a:schemeClr val="bg1"/>
                </a:solidFill>
                <a:ea typeface="+mn-lt"/>
                <a:cs typeface="+mn-lt"/>
              </a:rPr>
              <a:t>(buone prassi)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A42846A-FA84-427B-8413-D9A5C10EA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47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0496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8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2B9832-A6AC-46CB-BA5E-A70ED525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135" y="1240340"/>
            <a:ext cx="4369086" cy="43765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EX POST</a:t>
            </a:r>
            <a:br>
              <a:rPr lang="en-US" b="1" dirty="0"/>
            </a:br>
            <a:r>
              <a:rPr lang="en-US" sz="3200" b="1" dirty="0"/>
              <a:t>per </a:t>
            </a:r>
            <a:r>
              <a:rPr lang="en-US" sz="3200" b="1" dirty="0" err="1"/>
              <a:t>controllare</a:t>
            </a:r>
            <a:endParaRPr lang="en-US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594994C-53E5-4554-B229-CC3A76904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0539" y="1193878"/>
            <a:ext cx="6420141" cy="44714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il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rispetto degli standard</a:t>
            </a:r>
            <a:r>
              <a:rPr lang="it-IT" sz="2200" dirty="0">
                <a:solidFill>
                  <a:srgbClr val="447834"/>
                </a:solidFill>
                <a:ea typeface="+mn-lt"/>
                <a:cs typeface="+mn-lt"/>
              </a:rPr>
              <a:t> </a:t>
            </a: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dichiarati nel progetto</a:t>
            </a:r>
            <a:endParaRPr lang="en-US" sz="22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la presenza e coinvolgimento effettivo degli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allievi</a:t>
            </a:r>
            <a:endParaRPr lang="en-US" sz="2200" b="1" dirty="0">
              <a:solidFill>
                <a:srgbClr val="447834"/>
              </a:solidFill>
              <a:ea typeface="+mn-lt"/>
              <a:cs typeface="+mn-lt"/>
            </a:endParaRPr>
          </a:p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la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completezza della scheda progetto e della rilevazione delle presenze</a:t>
            </a:r>
            <a:endParaRPr lang="en-US" sz="2200" b="1" dirty="0">
              <a:solidFill>
                <a:srgbClr val="447834"/>
              </a:solidFill>
              <a:ea typeface="+mn-lt"/>
              <a:cs typeface="+mn-lt"/>
            </a:endParaRPr>
          </a:p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la 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documentazione amministrativo-contabile</a:t>
            </a:r>
            <a:r>
              <a:rPr lang="it-IT" sz="2200" dirty="0">
                <a:solidFill>
                  <a:srgbClr val="447834"/>
                </a:solidFill>
                <a:ea typeface="+mn-lt"/>
                <a:cs typeface="+mn-lt"/>
              </a:rPr>
              <a:t> </a:t>
            </a:r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relativa al rendiconto a costi reali prevista dalla normativa di riferimento</a:t>
            </a:r>
            <a:endParaRPr lang="en-US" sz="22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it-IT" sz="2200" dirty="0">
                <a:solidFill>
                  <a:schemeClr val="bg1"/>
                </a:solidFill>
                <a:ea typeface="+mn-lt"/>
                <a:cs typeface="+mn-lt"/>
              </a:rPr>
              <a:t>la documentazione relativa al </a:t>
            </a:r>
            <a:r>
              <a:rPr lang="it-IT" sz="2200" b="1" dirty="0">
                <a:solidFill>
                  <a:srgbClr val="447834"/>
                </a:solidFill>
                <a:ea typeface="+mn-lt"/>
                <a:cs typeface="+mn-lt"/>
              </a:rPr>
              <a:t>placement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B3FE690-461D-4160-9559-30F34CF5C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D1CA3-046C-480D-B48F-ADFED76EDF8D}" type="slidenum">
              <a:rPr lang="it-IT" smtClean="0"/>
              <a:t>48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660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BEB38FB-8F4C-4268-8954-A03A8A44D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584542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1" dirty="0">
                <a:solidFill>
                  <a:srgbClr val="76A237"/>
                </a:solidFill>
              </a:rPr>
              <a:t>GRAZIE PER L'ATTENZIONE</a:t>
            </a:r>
            <a:endParaRPr lang="en-US" sz="6600" kern="1200">
              <a:solidFill>
                <a:srgbClr val="76A237"/>
              </a:solidFill>
              <a:latin typeface="+mj-lt"/>
              <a:ea typeface="Verdana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A8D1CE8-E4EE-4D15-B79D-F204B1E0B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9019" y="6356350"/>
            <a:ext cx="126881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ABD1CA3-046C-480D-B48F-ADFED76EDF8D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49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Immagine 2" descr="Immagine che contiene testo, serviziodatavola, stoviglie&#10;&#10;Descrizione generata automaticamente">
            <a:extLst>
              <a:ext uri="{FF2B5EF4-FFF2-40B4-BE49-F238E27FC236}">
                <a16:creationId xmlns:a16="http://schemas.microsoft.com/office/drawing/2014/main" id="{C130140B-D2AE-406A-8861-F5FAA2654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236" y="4917637"/>
            <a:ext cx="3638930" cy="68004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A002B5A2-67E0-412A-8050-B048B706B98B}"/>
              </a:ext>
            </a:extLst>
          </p:cNvPr>
          <p:cNvSpPr txBox="1"/>
          <p:nvPr/>
        </p:nvSpPr>
        <p:spPr>
          <a:xfrm>
            <a:off x="3714750" y="5543550"/>
            <a:ext cx="47625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/>
              <a:t>www.formatemp.it</a:t>
            </a:r>
          </a:p>
        </p:txBody>
      </p:sp>
      <p:pic>
        <p:nvPicPr>
          <p:cNvPr id="7" name="Immagine 7">
            <a:extLst>
              <a:ext uri="{FF2B5EF4-FFF2-40B4-BE49-F238E27FC236}">
                <a16:creationId xmlns:a16="http://schemas.microsoft.com/office/drawing/2014/main" id="{6BB4ECF8-54E2-4BFD-9E3C-855B65D01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708" y="2194170"/>
            <a:ext cx="4394200" cy="4394200"/>
          </a:xfrm>
          <a:prstGeom prst="rect">
            <a:avLst/>
          </a:prstGeom>
        </p:spPr>
      </p:pic>
      <p:sp>
        <p:nvSpPr>
          <p:cNvPr id="12" name="Titolo 1">
            <a:extLst>
              <a:ext uri="{FF2B5EF4-FFF2-40B4-BE49-F238E27FC236}">
                <a16:creationId xmlns:a16="http://schemas.microsoft.com/office/drawing/2014/main" id="{B2EE2F55-0941-40F3-B5C2-CB269F742BCD}"/>
              </a:ext>
            </a:extLst>
          </p:cNvPr>
          <p:cNvSpPr txBox="1">
            <a:spLocks/>
          </p:cNvSpPr>
          <p:nvPr/>
        </p:nvSpPr>
        <p:spPr>
          <a:xfrm>
            <a:off x="1524003" y="6569853"/>
            <a:ext cx="9144000" cy="3013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000" dirty="0">
                <a:solidFill>
                  <a:schemeClr val="accent2">
                    <a:lumMod val="75000"/>
                  </a:schemeClr>
                </a:solidFill>
              </a:rPr>
              <a:t>Fonte immagini: www.storyset.com</a:t>
            </a:r>
          </a:p>
        </p:txBody>
      </p:sp>
    </p:spTree>
    <p:extLst>
      <p:ext uri="{BB962C8B-B14F-4D97-AF65-F5344CB8AC3E}">
        <p14:creationId xmlns:p14="http://schemas.microsoft.com/office/powerpoint/2010/main" val="19969426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Verde giall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Forma.Tem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3125</TotalTime>
  <Words>3287</Words>
  <Application>Microsoft Office PowerPoint</Application>
  <PresentationFormat>Widescreen</PresentationFormat>
  <Paragraphs>464</Paragraphs>
  <Slides>49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49</vt:i4>
      </vt:variant>
    </vt:vector>
  </HeadingPairs>
  <TitlesOfParts>
    <vt:vector size="57" baseType="lpstr">
      <vt:lpstr>Arial</vt:lpstr>
      <vt:lpstr>Arial,Sans-Serif</vt:lpstr>
      <vt:lpstr>Bahnschrift SemiLight</vt:lpstr>
      <vt:lpstr>Calibri</vt:lpstr>
      <vt:lpstr>Cambria</vt:lpstr>
      <vt:lpstr>Corbel</vt:lpstr>
      <vt:lpstr>Verdana</vt:lpstr>
      <vt:lpstr>Tema di Office</vt:lpstr>
      <vt:lpstr>Fondo per la formazione e per il sostegno al reddito dei lavoratori in somministrazione</vt:lpstr>
      <vt:lpstr>Presentazione standard di PowerPoint</vt:lpstr>
      <vt:lpstr>Parti Sociali</vt:lpstr>
      <vt:lpstr>Organi istituzionali</vt:lpstr>
      <vt:lpstr>Assemblea dei Soci</vt:lpstr>
      <vt:lpstr>I compiti dell’Assemblea</vt:lpstr>
      <vt:lpstr>Presidente e Vice-Presidente</vt:lpstr>
      <vt:lpstr>I compiti del Presidente</vt:lpstr>
      <vt:lpstr>Consiglio di Amministrazione</vt:lpstr>
      <vt:lpstr>I compiti del Consiglio di Amministrazione</vt:lpstr>
      <vt:lpstr>Collegio Sindacale</vt:lpstr>
      <vt:lpstr>Comitato di Gestione e Controllo del Fondo di Solidarietà</vt:lpstr>
      <vt:lpstr>Fondo di Solidarietà</vt:lpstr>
      <vt:lpstr>Sostegno al Reddito</vt:lpstr>
      <vt:lpstr>Assegno di Integrazione Salariale</vt:lpstr>
      <vt:lpstr>Risorse destinate al FdS</vt:lpstr>
      <vt:lpstr>FONDO DI SOLIDARIETÀ: CONTROLLO</vt:lpstr>
      <vt:lpstr>Contribuzione</vt:lpstr>
      <vt:lpstr>Suddivisione del contributo</vt:lpstr>
      <vt:lpstr>Suddivisione del contributo</vt:lpstr>
      <vt:lpstr>CONTO FORMAZIONE APL – TD MISURE FINANZIATE</vt:lpstr>
      <vt:lpstr>Presentazione standard di PowerPoint</vt:lpstr>
      <vt:lpstr>Presentazione standard di PowerPoint</vt:lpstr>
      <vt:lpstr>Presentazione standard di PowerPoint</vt:lpstr>
      <vt:lpstr>CONTO FORMAZIONE E INTEGRAZIONE AL REDDITO – TI MISURE FINANZIATE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Attività congiunturali</vt:lpstr>
      <vt:lpstr>Presentazione standard di PowerPoint</vt:lpstr>
      <vt:lpstr>Placement</vt:lpstr>
      <vt:lpstr>Condizioni del PLACEMENT</vt:lpstr>
      <vt:lpstr>Raggiungimento obiettivi di PLACEMENT</vt:lpstr>
      <vt:lpstr>PERCENTUALI DI PLACEMENT</vt:lpstr>
      <vt:lpstr>I MODULI FORMATIVI</vt:lpstr>
      <vt:lpstr>Presentazione standard di PowerPoint</vt:lpstr>
      <vt:lpstr>LE UNITÀ DI COSTO STANDARD</vt:lpstr>
      <vt:lpstr>IL COSTO REALE</vt:lpstr>
      <vt:lpstr>FORMA.TEMP: VERIFICA E CONTROLLO</vt:lpstr>
      <vt:lpstr>VERIFICHE PROGETTI</vt:lpstr>
      <vt:lpstr>EX ANTE in fase di presentazione, per verificare</vt:lpstr>
      <vt:lpstr>in fase di RENDICONTAZIONE per verificare</vt:lpstr>
      <vt:lpstr>CONTROLLI PROGETTI</vt:lpstr>
      <vt:lpstr>IN ITINERE per controllare</vt:lpstr>
      <vt:lpstr>EX POST per controllare</vt:lpstr>
      <vt:lpstr>GRAZIE PER L'ATTENZIONE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Diana Teresa Marra</dc:creator>
  <cp:lastModifiedBy>Elisabetta Scarascia</cp:lastModifiedBy>
  <cp:revision>967</cp:revision>
  <dcterms:created xsi:type="dcterms:W3CDTF">2021-12-20T10:39:55Z</dcterms:created>
  <dcterms:modified xsi:type="dcterms:W3CDTF">2022-04-12T15:29:25Z</dcterms:modified>
</cp:coreProperties>
</file>