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1"/>
  </p:notesMasterIdLst>
  <p:sldIdLst>
    <p:sldId id="416" r:id="rId2"/>
    <p:sldId id="262" r:id="rId3"/>
    <p:sldId id="507" r:id="rId4"/>
    <p:sldId id="353" r:id="rId5"/>
    <p:sldId id="354" r:id="rId6"/>
    <p:sldId id="508" r:id="rId7"/>
    <p:sldId id="264" r:id="rId8"/>
    <p:sldId id="265" r:id="rId9"/>
    <p:sldId id="266" r:id="rId10"/>
    <p:sldId id="267" r:id="rId11"/>
    <p:sldId id="268" r:id="rId12"/>
    <p:sldId id="269" r:id="rId13"/>
    <p:sldId id="270" r:id="rId14"/>
    <p:sldId id="271" r:id="rId15"/>
    <p:sldId id="272" r:id="rId16"/>
    <p:sldId id="357" r:id="rId17"/>
    <p:sldId id="359" r:id="rId18"/>
    <p:sldId id="361" r:id="rId19"/>
    <p:sldId id="403" r:id="rId20"/>
    <p:sldId id="279" r:id="rId21"/>
    <p:sldId id="362" r:id="rId22"/>
    <p:sldId id="462" r:id="rId23"/>
    <p:sldId id="364" r:id="rId24"/>
    <p:sldId id="465" r:id="rId25"/>
    <p:sldId id="473" r:id="rId26"/>
    <p:sldId id="469" r:id="rId27"/>
    <p:sldId id="466" r:id="rId28"/>
    <p:sldId id="370" r:id="rId29"/>
    <p:sldId id="371" r:id="rId30"/>
    <p:sldId id="372" r:id="rId31"/>
    <p:sldId id="475" r:id="rId32"/>
    <p:sldId id="474" r:id="rId33"/>
    <p:sldId id="476" r:id="rId34"/>
    <p:sldId id="492" r:id="rId35"/>
    <p:sldId id="477" r:id="rId36"/>
    <p:sldId id="514" r:id="rId37"/>
    <p:sldId id="478" r:id="rId38"/>
    <p:sldId id="363" r:id="rId39"/>
    <p:sldId id="464" r:id="rId40"/>
    <p:sldId id="367" r:id="rId41"/>
    <p:sldId id="368" r:id="rId42"/>
    <p:sldId id="467" r:id="rId43"/>
    <p:sldId id="470" r:id="rId44"/>
    <p:sldId id="471" r:id="rId45"/>
    <p:sldId id="472" r:id="rId46"/>
    <p:sldId id="373" r:id="rId47"/>
    <p:sldId id="417" r:id="rId48"/>
    <p:sldId id="365" r:id="rId49"/>
    <p:sldId id="366" r:id="rId50"/>
    <p:sldId id="509" r:id="rId51"/>
    <p:sldId id="374" r:id="rId52"/>
    <p:sldId id="375" r:id="rId53"/>
    <p:sldId id="479" r:id="rId54"/>
    <p:sldId id="481" r:id="rId55"/>
    <p:sldId id="486" r:id="rId56"/>
    <p:sldId id="488" r:id="rId57"/>
    <p:sldId id="489" r:id="rId58"/>
    <p:sldId id="482" r:id="rId59"/>
    <p:sldId id="483" r:id="rId60"/>
    <p:sldId id="484" r:id="rId61"/>
    <p:sldId id="380" r:id="rId62"/>
    <p:sldId id="381" r:id="rId63"/>
    <p:sldId id="383" r:id="rId64"/>
    <p:sldId id="485" r:id="rId65"/>
    <p:sldId id="385" r:id="rId66"/>
    <p:sldId id="491" r:id="rId67"/>
    <p:sldId id="510" r:id="rId68"/>
    <p:sldId id="511" r:id="rId69"/>
    <p:sldId id="512" r:id="rId70"/>
    <p:sldId id="513" r:id="rId71"/>
    <p:sldId id="493" r:id="rId72"/>
    <p:sldId id="494" r:id="rId73"/>
    <p:sldId id="495" r:id="rId74"/>
    <p:sldId id="496" r:id="rId75"/>
    <p:sldId id="480" r:id="rId76"/>
    <p:sldId id="497" r:id="rId77"/>
    <p:sldId id="498" r:id="rId78"/>
    <p:sldId id="394" r:id="rId79"/>
    <p:sldId id="395" r:id="rId80"/>
    <p:sldId id="499" r:id="rId81"/>
    <p:sldId id="500" r:id="rId82"/>
    <p:sldId id="501" r:id="rId83"/>
    <p:sldId id="502" r:id="rId84"/>
    <p:sldId id="503" r:id="rId85"/>
    <p:sldId id="504" r:id="rId86"/>
    <p:sldId id="505" r:id="rId87"/>
    <p:sldId id="506" r:id="rId88"/>
    <p:sldId id="410" r:id="rId89"/>
    <p:sldId id="411" r:id="rId90"/>
    <p:sldId id="413" r:id="rId91"/>
    <p:sldId id="415" r:id="rId92"/>
    <p:sldId id="425" r:id="rId93"/>
    <p:sldId id="426" r:id="rId94"/>
    <p:sldId id="427" r:id="rId95"/>
    <p:sldId id="428" r:id="rId96"/>
    <p:sldId id="429" r:id="rId97"/>
    <p:sldId id="430" r:id="rId98"/>
    <p:sldId id="431" r:id="rId99"/>
    <p:sldId id="432" r:id="rId100"/>
    <p:sldId id="433" r:id="rId101"/>
    <p:sldId id="434" r:id="rId102"/>
    <p:sldId id="435" r:id="rId103"/>
    <p:sldId id="436" r:id="rId104"/>
    <p:sldId id="437" r:id="rId105"/>
    <p:sldId id="297" r:id="rId106"/>
    <p:sldId id="298" r:id="rId107"/>
    <p:sldId id="302" r:id="rId108"/>
    <p:sldId id="303" r:id="rId109"/>
    <p:sldId id="304" r:id="rId110"/>
    <p:sldId id="305" r:id="rId111"/>
    <p:sldId id="306" r:id="rId112"/>
    <p:sldId id="307" r:id="rId113"/>
    <p:sldId id="438" r:id="rId114"/>
    <p:sldId id="439" r:id="rId115"/>
    <p:sldId id="440" r:id="rId116"/>
    <p:sldId id="441" r:id="rId117"/>
    <p:sldId id="442" r:id="rId118"/>
    <p:sldId id="443" r:id="rId119"/>
    <p:sldId id="444" r:id="rId120"/>
  </p:sldIdLst>
  <p:sldSz cx="9144000" cy="6858000" type="screen4x3"/>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3"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T." initials="LT" lastIdx="2" clrIdx="0">
    <p:extLst>
      <p:ext uri="{19B8F6BF-5375-455C-9EA6-DF929625EA0E}">
        <p15:presenceInfo xmlns:p15="http://schemas.microsoft.com/office/powerpoint/2012/main" userId="L.T." providerId="None"/>
      </p:ext>
    </p:extLst>
  </p:cmAuthor>
  <p:cmAuthor id="2" name="Trapuzzano Loretta" initials="TL" lastIdx="1" clrIdx="1">
    <p:extLst>
      <p:ext uri="{19B8F6BF-5375-455C-9EA6-DF929625EA0E}">
        <p15:presenceInfo xmlns:p15="http://schemas.microsoft.com/office/powerpoint/2012/main" userId="S::loretta.trapuzzano@inps.it::bf48225f-fc95-4bab-9551-a36a2e1a24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CCFF"/>
    <a:srgbClr val="99CCF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42" autoAdjust="0"/>
    <p:restoredTop sz="60109" autoAdjust="0"/>
  </p:normalViewPr>
  <p:slideViewPr>
    <p:cSldViewPr>
      <p:cViewPr varScale="1">
        <p:scale>
          <a:sx n="59" d="100"/>
          <a:sy n="59" d="100"/>
        </p:scale>
        <p:origin x="2184" y="62"/>
      </p:cViewPr>
      <p:guideLst>
        <p:guide orient="horz" pos="2880"/>
        <p:guide pos="2880"/>
      </p:guideLst>
    </p:cSldViewPr>
  </p:slideViewPr>
  <p:outlineViewPr>
    <p:cViewPr>
      <p:scale>
        <a:sx n="33" d="100"/>
        <a:sy n="33" d="100"/>
      </p:scale>
      <p:origin x="0" y="-105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6-18T12:24:56.996" idx="1">
    <p:pos x="5515" y="384"/>
    <p:text>senza applicazione del termine di 15 giorni per regolarizzare</p:text>
    <p:extLst>
      <p:ext uri="{C676402C-5697-4E1C-873F-D02D1690AC5C}">
        <p15:threadingInfo xmlns:p15="http://schemas.microsoft.com/office/powerpoint/2012/main" timeZoneBias="-120"/>
      </p:ext>
    </p:extLst>
  </p:cm>
  <p:cm authorId="1" dt="2018-06-18T12:25:58.850" idx="2">
    <p:pos x="5611" y="480"/>
    <p:text>non si tratta di omissioni contributive ma di violazioni definitivamente accertate che incidono sulla tutela dei lavoratori</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2CD199-3464-408D-A946-FB07531EA8D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86DAFE19-FBC6-4A42-931B-809FF8C6A387}">
      <dgm:prSet/>
      <dgm:spPr/>
      <dgm:t>
        <a:bodyPr/>
        <a:lstStyle/>
        <a:p>
          <a:r>
            <a:rPr lang="it-IT" b="1" i="0" dirty="0"/>
            <a:t>Circolare n. 33/2021</a:t>
          </a:r>
          <a:r>
            <a:rPr lang="it-IT" b="0" i="0" dirty="0"/>
            <a:t>: il beneficio in esame non è riconoscibile allorquando il lavoratore in somministrazione, pur svolgendo la propria attività lavorativa in unità operative dell’azienda utilizzatrice ubicate nelle aree svantaggiate, sia formalmente incardinato presso un’agenzia di somministrazione situata in una regione diversa da quelle ammesse ad usufruire dello sgravio, in quanto, ai fini del legittimo riconoscimento della decontribuzione, rileva la sede di lavoro del datore di lavoro e non dell’utilizzatore. Qualora, invece, l’agenzia di somministrazione abbia sede legale o operativa in una delle regioni svantaggiate, l’esonero in trattazione può essere fruito dalla predetta agenzia, e ciò a prescindere da dove effettivamente il lavoratore presti la propria attività lavorativa.</a:t>
          </a:r>
          <a:endParaRPr lang="it-IT" dirty="0"/>
        </a:p>
      </dgm:t>
    </dgm:pt>
    <dgm:pt modelId="{B310E4F5-7C2A-4C12-BD6A-8E998E2EE8DB}" type="parTrans" cxnId="{294807EE-7240-4855-9A79-613085A0AE5F}">
      <dgm:prSet/>
      <dgm:spPr/>
      <dgm:t>
        <a:bodyPr/>
        <a:lstStyle/>
        <a:p>
          <a:endParaRPr lang="it-IT"/>
        </a:p>
      </dgm:t>
    </dgm:pt>
    <dgm:pt modelId="{06D42978-8E7A-4B39-BCF4-25B74A7EB975}" type="sibTrans" cxnId="{294807EE-7240-4855-9A79-613085A0AE5F}">
      <dgm:prSet/>
      <dgm:spPr/>
      <dgm:t>
        <a:bodyPr/>
        <a:lstStyle/>
        <a:p>
          <a:endParaRPr lang="it-IT"/>
        </a:p>
      </dgm:t>
    </dgm:pt>
    <dgm:pt modelId="{A9872C3D-A3EE-4EC0-A072-1327F49055F8}">
      <dgm:prSet/>
      <dgm:spPr/>
      <dgm:t>
        <a:bodyPr/>
        <a:lstStyle/>
        <a:p>
          <a:r>
            <a:rPr lang="it-IT" b="1" i="0"/>
            <a:t>Messaggio 1361/2021</a:t>
          </a:r>
          <a:r>
            <a:rPr lang="it-IT" b="0" i="0"/>
            <a:t>: Nelle ipotesi in cui l’attività venga svolta mediante un rapporto di somministrazione, la sede di lavoro rilevante ai fini del riconoscimento della decontribuzione deve essere individuata </a:t>
          </a:r>
          <a:r>
            <a:rPr lang="it-IT" b="1" i="0"/>
            <a:t>nel luogo di effettivo svolgimento della prestazione</a:t>
          </a:r>
          <a:r>
            <a:rPr lang="it-IT" b="0" i="0"/>
            <a:t>. </a:t>
          </a:r>
          <a:endParaRPr lang="it-IT"/>
        </a:p>
      </dgm:t>
    </dgm:pt>
    <dgm:pt modelId="{EA918B88-9850-4F45-9113-F9ADB1EC64EE}" type="parTrans" cxnId="{A801C173-6B4B-4E26-B4D5-36DF240A80A0}">
      <dgm:prSet/>
      <dgm:spPr/>
      <dgm:t>
        <a:bodyPr/>
        <a:lstStyle/>
        <a:p>
          <a:endParaRPr lang="it-IT"/>
        </a:p>
      </dgm:t>
    </dgm:pt>
    <dgm:pt modelId="{0E4EC2DA-DA18-4D55-BBF5-B6CCEE3174A8}" type="sibTrans" cxnId="{A801C173-6B4B-4E26-B4D5-36DF240A80A0}">
      <dgm:prSet/>
      <dgm:spPr/>
      <dgm:t>
        <a:bodyPr/>
        <a:lstStyle/>
        <a:p>
          <a:endParaRPr lang="it-IT"/>
        </a:p>
      </dgm:t>
    </dgm:pt>
    <dgm:pt modelId="{99C0BA9B-50FE-41A3-963B-1B57F46BC4E0}" type="pres">
      <dgm:prSet presAssocID="{972CD199-3464-408D-A946-FB07531EA8D0}" presName="linear" presStyleCnt="0">
        <dgm:presLayoutVars>
          <dgm:animLvl val="lvl"/>
          <dgm:resizeHandles val="exact"/>
        </dgm:presLayoutVars>
      </dgm:prSet>
      <dgm:spPr/>
    </dgm:pt>
    <dgm:pt modelId="{A4C7985F-DFD6-4A9F-94AF-97345C92DAA0}" type="pres">
      <dgm:prSet presAssocID="{86DAFE19-FBC6-4A42-931B-809FF8C6A387}" presName="parentText" presStyleLbl="node1" presStyleIdx="0" presStyleCnt="2">
        <dgm:presLayoutVars>
          <dgm:chMax val="0"/>
          <dgm:bulletEnabled val="1"/>
        </dgm:presLayoutVars>
      </dgm:prSet>
      <dgm:spPr/>
    </dgm:pt>
    <dgm:pt modelId="{36C71904-D025-4F6D-91AA-5EC796326C08}" type="pres">
      <dgm:prSet presAssocID="{06D42978-8E7A-4B39-BCF4-25B74A7EB975}" presName="spacer" presStyleCnt="0"/>
      <dgm:spPr/>
    </dgm:pt>
    <dgm:pt modelId="{454C9C00-1250-4918-B6E3-C1840DFAB766}" type="pres">
      <dgm:prSet presAssocID="{A9872C3D-A3EE-4EC0-A072-1327F49055F8}" presName="parentText" presStyleLbl="node1" presStyleIdx="1" presStyleCnt="2">
        <dgm:presLayoutVars>
          <dgm:chMax val="0"/>
          <dgm:bulletEnabled val="1"/>
        </dgm:presLayoutVars>
      </dgm:prSet>
      <dgm:spPr/>
    </dgm:pt>
  </dgm:ptLst>
  <dgm:cxnLst>
    <dgm:cxn modelId="{A801C173-6B4B-4E26-B4D5-36DF240A80A0}" srcId="{972CD199-3464-408D-A946-FB07531EA8D0}" destId="{A9872C3D-A3EE-4EC0-A072-1327F49055F8}" srcOrd="1" destOrd="0" parTransId="{EA918B88-9850-4F45-9113-F9ADB1EC64EE}" sibTransId="{0E4EC2DA-DA18-4D55-BBF5-B6CCEE3174A8}"/>
    <dgm:cxn modelId="{A30732CA-0D77-4809-9A1F-89814FD033CF}" type="presOf" srcId="{A9872C3D-A3EE-4EC0-A072-1327F49055F8}" destId="{454C9C00-1250-4918-B6E3-C1840DFAB766}" srcOrd="0" destOrd="0" presId="urn:microsoft.com/office/officeart/2005/8/layout/vList2"/>
    <dgm:cxn modelId="{737A0AE9-5371-46D4-87EB-3A69AEE76B41}" type="presOf" srcId="{86DAFE19-FBC6-4A42-931B-809FF8C6A387}" destId="{A4C7985F-DFD6-4A9F-94AF-97345C92DAA0}" srcOrd="0" destOrd="0" presId="urn:microsoft.com/office/officeart/2005/8/layout/vList2"/>
    <dgm:cxn modelId="{294807EE-7240-4855-9A79-613085A0AE5F}" srcId="{972CD199-3464-408D-A946-FB07531EA8D0}" destId="{86DAFE19-FBC6-4A42-931B-809FF8C6A387}" srcOrd="0" destOrd="0" parTransId="{B310E4F5-7C2A-4C12-BD6A-8E998E2EE8DB}" sibTransId="{06D42978-8E7A-4B39-BCF4-25B74A7EB975}"/>
    <dgm:cxn modelId="{EBE171EF-2393-4D0E-BA0A-CBB8AF166CB0}" type="presOf" srcId="{972CD199-3464-408D-A946-FB07531EA8D0}" destId="{99C0BA9B-50FE-41A3-963B-1B57F46BC4E0}" srcOrd="0" destOrd="0" presId="urn:microsoft.com/office/officeart/2005/8/layout/vList2"/>
    <dgm:cxn modelId="{94A2804E-D034-48E5-B08C-EEFAC3B43BF1}" type="presParOf" srcId="{99C0BA9B-50FE-41A3-963B-1B57F46BC4E0}" destId="{A4C7985F-DFD6-4A9F-94AF-97345C92DAA0}" srcOrd="0" destOrd="0" presId="urn:microsoft.com/office/officeart/2005/8/layout/vList2"/>
    <dgm:cxn modelId="{30D3ACC0-071C-4A4F-9589-E7E82277988C}" type="presParOf" srcId="{99C0BA9B-50FE-41A3-963B-1B57F46BC4E0}" destId="{36C71904-D025-4F6D-91AA-5EC796326C08}" srcOrd="1" destOrd="0" presId="urn:microsoft.com/office/officeart/2005/8/layout/vList2"/>
    <dgm:cxn modelId="{E5BBBD53-28C9-4EF1-8404-EE23FDE8DBF3}" type="presParOf" srcId="{99C0BA9B-50FE-41A3-963B-1B57F46BC4E0}" destId="{454C9C00-1250-4918-B6E3-C1840DFAB76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FEDEA1-69B7-429F-ACAF-FEB9F177DA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AD41027D-949F-4918-B4F2-55A0A1449D8D}">
      <dgm:prSet/>
      <dgm:spPr/>
      <dgm:t>
        <a:bodyPr/>
        <a:lstStyle/>
        <a:p>
          <a:r>
            <a:rPr lang="it-IT" b="0" i="0"/>
            <a:t>L’articolo 52 della legge 24 dicembre 2012, n. 234, ha disposto l’istituzione del Registro nazionale degli aiuti di Stato (di seguito “Registro nazionale aiuti” o “RNA”) gestito dal Ministero dello Sviluppo economico, al quale i soggetti pubblici o privati che concedono ovvero gestiscono i predetti aiuti trasmettono le relative informazioni, allo scopo di garantire il rispetto dei </a:t>
          </a:r>
          <a:r>
            <a:rPr lang="it-IT" b="1" i="0"/>
            <a:t>divieti di cumulo e degli obblighi di trasparenza e di pubblicità </a:t>
          </a:r>
          <a:r>
            <a:rPr lang="it-IT" b="0" i="0"/>
            <a:t>previsti dalla normativa europea e nazionale nella suddetta materia.</a:t>
          </a:r>
          <a:br>
            <a:rPr lang="it-IT" b="1" i="0"/>
          </a:br>
          <a:r>
            <a:rPr lang="it-IT" b="0" i="0"/>
            <a:t>Con successivo decreto 31 maggio 2017, n. 115, il Ministro dello Sviluppo economico, di concerto con il Ministro dell’Economia e delle finanze e con il Ministro delle Politiche agricole, alimentari e forestali, ha emanato il Regolamento per disciplinare il funzionamento del Registro nazionale aiuti, specificando la tipologia di aiuti di Stato oggetto della registrazione, nonché gli adempimenti da porre a carico delle amministrazioni preposte alla concessione e gestione degli aiuti, ai fini dell’implementazione della banca dati.</a:t>
          </a:r>
          <a:br>
            <a:rPr lang="it-IT" b="1" i="0"/>
          </a:br>
          <a:endParaRPr lang="it-IT"/>
        </a:p>
      </dgm:t>
    </dgm:pt>
    <dgm:pt modelId="{BBAEF9BA-607A-4F8E-8BC0-230C0BD637F3}" type="parTrans" cxnId="{C48D0A2B-0D52-492C-B433-891BAEE55D98}">
      <dgm:prSet/>
      <dgm:spPr/>
      <dgm:t>
        <a:bodyPr/>
        <a:lstStyle/>
        <a:p>
          <a:endParaRPr lang="it-IT"/>
        </a:p>
      </dgm:t>
    </dgm:pt>
    <dgm:pt modelId="{74299143-FFC3-4806-9172-502B0BFCBBE0}" type="sibTrans" cxnId="{C48D0A2B-0D52-492C-B433-891BAEE55D98}">
      <dgm:prSet/>
      <dgm:spPr/>
      <dgm:t>
        <a:bodyPr/>
        <a:lstStyle/>
        <a:p>
          <a:endParaRPr lang="it-IT"/>
        </a:p>
      </dgm:t>
    </dgm:pt>
    <dgm:pt modelId="{6DD8FB6A-A06D-463B-8756-4968C87CC7B2}" type="pres">
      <dgm:prSet presAssocID="{95FEDEA1-69B7-429F-ACAF-FEB9F177DAE2}" presName="linear" presStyleCnt="0">
        <dgm:presLayoutVars>
          <dgm:animLvl val="lvl"/>
          <dgm:resizeHandles val="exact"/>
        </dgm:presLayoutVars>
      </dgm:prSet>
      <dgm:spPr/>
    </dgm:pt>
    <dgm:pt modelId="{E2D62B4A-31EE-4C61-9610-7D561B2457E0}" type="pres">
      <dgm:prSet presAssocID="{AD41027D-949F-4918-B4F2-55A0A1449D8D}" presName="parentText" presStyleLbl="node1" presStyleIdx="0" presStyleCnt="1" custScaleY="107499">
        <dgm:presLayoutVars>
          <dgm:chMax val="0"/>
          <dgm:bulletEnabled val="1"/>
        </dgm:presLayoutVars>
      </dgm:prSet>
      <dgm:spPr/>
    </dgm:pt>
  </dgm:ptLst>
  <dgm:cxnLst>
    <dgm:cxn modelId="{C48D0A2B-0D52-492C-B433-891BAEE55D98}" srcId="{95FEDEA1-69B7-429F-ACAF-FEB9F177DAE2}" destId="{AD41027D-949F-4918-B4F2-55A0A1449D8D}" srcOrd="0" destOrd="0" parTransId="{BBAEF9BA-607A-4F8E-8BC0-230C0BD637F3}" sibTransId="{74299143-FFC3-4806-9172-502B0BFCBBE0}"/>
    <dgm:cxn modelId="{0879542B-01DE-4313-AA21-7837810A244B}" type="presOf" srcId="{95FEDEA1-69B7-429F-ACAF-FEB9F177DAE2}" destId="{6DD8FB6A-A06D-463B-8756-4968C87CC7B2}" srcOrd="0" destOrd="0" presId="urn:microsoft.com/office/officeart/2005/8/layout/vList2"/>
    <dgm:cxn modelId="{40BD89B9-768B-4E78-AB72-274E8002FF54}" type="presOf" srcId="{AD41027D-949F-4918-B4F2-55A0A1449D8D}" destId="{E2D62B4A-31EE-4C61-9610-7D561B2457E0}" srcOrd="0" destOrd="0" presId="urn:microsoft.com/office/officeart/2005/8/layout/vList2"/>
    <dgm:cxn modelId="{0CF1C401-F6AC-4876-80E7-F74028E47B5E}" type="presParOf" srcId="{6DD8FB6A-A06D-463B-8756-4968C87CC7B2}" destId="{E2D62B4A-31EE-4C61-9610-7D561B2457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54186D-8513-4A01-9153-B5535D0CF6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44ADD3C3-3A7E-4E56-BD83-D939421D4582}">
      <dgm:prSet/>
      <dgm:spPr/>
      <dgm:t>
        <a:bodyPr/>
        <a:lstStyle/>
        <a:p>
          <a:r>
            <a:rPr lang="it-IT" b="0" i="0"/>
            <a:t>L’articolo 3, comma 1, del D.M. n. 115/2017 specifica che il Registro nazionale aiuti contiene le informazioni relative alle seguenti tipologie di aiuto:</a:t>
          </a:r>
          <a:br>
            <a:rPr lang="it-IT" b="0" i="0"/>
          </a:br>
          <a:r>
            <a:rPr lang="it-IT" b="0" i="0"/>
            <a:t>a) gli aiuti di Stato </a:t>
          </a:r>
          <a:r>
            <a:rPr lang="it-IT" b="1" i="0"/>
            <a:t>notificati alla Commissione europea </a:t>
          </a:r>
          <a:r>
            <a:rPr lang="it-IT" b="0" i="0"/>
            <a:t>a norma dell’articolo 108, paragrafo 3, del TFUE (c.d. “aiuti notificati”), ad esclusione di quelli nel settore agricolo e forestale e nel settore della pesca e dell'acquacoltura;  </a:t>
          </a:r>
          <a:br>
            <a:rPr lang="it-IT" b="0" i="0"/>
          </a:br>
          <a:r>
            <a:rPr lang="it-IT" b="0" i="0"/>
            <a:t>b) gli aiuti di Stato </a:t>
          </a:r>
          <a:r>
            <a:rPr lang="it-IT" b="1" i="0"/>
            <a:t>esentati dall’obbligo di notifica </a:t>
          </a:r>
          <a:r>
            <a:rPr lang="it-IT" b="0" i="0"/>
            <a:t>di cui all'articolo 108, paragrafo 3, del TFUE, ai sensi dei regolamenti della Commissione adottati per le esenzioni per categoria sulla base dell'articolo 1 del Regolamento (UE) n. 2015/1588 del Consiglio del 13 luglio 2015 e successive modificazioni (c.d. “aiuti esenti da notifica”), ad esclusione di quelli nel settore agricolo e forestale e nel settore della pesca e dell’acquacoltura;</a:t>
          </a:r>
          <a:br>
            <a:rPr lang="it-IT" b="0" i="0"/>
          </a:br>
          <a:r>
            <a:rPr lang="it-IT" b="0" i="0"/>
            <a:t>c) gli aiuti </a:t>
          </a:r>
          <a:r>
            <a:rPr lang="it-IT" b="1" i="1"/>
            <a:t>de minimis</a:t>
          </a:r>
          <a:r>
            <a:rPr lang="it-IT" b="1" i="0"/>
            <a:t> </a:t>
          </a:r>
          <a:r>
            <a:rPr lang="it-IT" b="0" i="0"/>
            <a:t>di cui al Regolamento (CE) n. 1998/2006 della Commissione del 15 dicembre 2006 e al Regolamento (UE) n. 1407/2013 della Commissione del 18 dicembre 2013, nonché quelli previsti dalle disposizioni dell'Unione europea che saranno successivamente adottate nella medesima materia;</a:t>
          </a:r>
          <a:br>
            <a:rPr lang="it-IT" b="0" i="0"/>
          </a:br>
          <a:endParaRPr lang="it-IT"/>
        </a:p>
      </dgm:t>
    </dgm:pt>
    <dgm:pt modelId="{3A931BA3-22EF-48E4-B339-98DA4BD6644D}" type="parTrans" cxnId="{B5C3B657-C889-4736-A320-8E7AA6D95E84}">
      <dgm:prSet/>
      <dgm:spPr/>
      <dgm:t>
        <a:bodyPr/>
        <a:lstStyle/>
        <a:p>
          <a:endParaRPr lang="it-IT"/>
        </a:p>
      </dgm:t>
    </dgm:pt>
    <dgm:pt modelId="{C2ED0718-D78D-44CE-95AD-B4F944DC0FD7}" type="sibTrans" cxnId="{B5C3B657-C889-4736-A320-8E7AA6D95E84}">
      <dgm:prSet/>
      <dgm:spPr/>
      <dgm:t>
        <a:bodyPr/>
        <a:lstStyle/>
        <a:p>
          <a:endParaRPr lang="it-IT"/>
        </a:p>
      </dgm:t>
    </dgm:pt>
    <dgm:pt modelId="{E86C6B44-F41C-4EAA-81B4-F3CFD5011EDE}" type="pres">
      <dgm:prSet presAssocID="{FD54186D-8513-4A01-9153-B5535D0CF6CA}" presName="linear" presStyleCnt="0">
        <dgm:presLayoutVars>
          <dgm:animLvl val="lvl"/>
          <dgm:resizeHandles val="exact"/>
        </dgm:presLayoutVars>
      </dgm:prSet>
      <dgm:spPr/>
    </dgm:pt>
    <dgm:pt modelId="{80BD6686-94FF-4B65-8BC4-3FC7D4870605}" type="pres">
      <dgm:prSet presAssocID="{44ADD3C3-3A7E-4E56-BD83-D939421D4582}" presName="parentText" presStyleLbl="node1" presStyleIdx="0" presStyleCnt="1" custScaleY="112790" custLinFactNeighborX="-5918" custLinFactNeighborY="-485">
        <dgm:presLayoutVars>
          <dgm:chMax val="0"/>
          <dgm:bulletEnabled val="1"/>
        </dgm:presLayoutVars>
      </dgm:prSet>
      <dgm:spPr/>
    </dgm:pt>
  </dgm:ptLst>
  <dgm:cxnLst>
    <dgm:cxn modelId="{B5C3B657-C889-4736-A320-8E7AA6D95E84}" srcId="{FD54186D-8513-4A01-9153-B5535D0CF6CA}" destId="{44ADD3C3-3A7E-4E56-BD83-D939421D4582}" srcOrd="0" destOrd="0" parTransId="{3A931BA3-22EF-48E4-B339-98DA4BD6644D}" sibTransId="{C2ED0718-D78D-44CE-95AD-B4F944DC0FD7}"/>
    <dgm:cxn modelId="{2F62BD85-BCF0-44E9-B1F9-5A9ED6F3F72D}" type="presOf" srcId="{44ADD3C3-3A7E-4E56-BD83-D939421D4582}" destId="{80BD6686-94FF-4B65-8BC4-3FC7D4870605}" srcOrd="0" destOrd="0" presId="urn:microsoft.com/office/officeart/2005/8/layout/vList2"/>
    <dgm:cxn modelId="{5C750ADE-C2CA-448E-927C-277B0DD89034}" type="presOf" srcId="{FD54186D-8513-4A01-9153-B5535D0CF6CA}" destId="{E86C6B44-F41C-4EAA-81B4-F3CFD5011EDE}" srcOrd="0" destOrd="0" presId="urn:microsoft.com/office/officeart/2005/8/layout/vList2"/>
    <dgm:cxn modelId="{41FD67D9-5095-428C-85EE-789320CA9322}" type="presParOf" srcId="{E86C6B44-F41C-4EAA-81B4-F3CFD5011EDE}" destId="{80BD6686-94FF-4B65-8BC4-3FC7D487060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15EB55-1DD4-4305-A38F-E62111A1AF7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3C8ADE09-A2C7-4466-B16F-E8CC77B30B67}">
      <dgm:prSet/>
      <dgm:spPr/>
      <dgm:t>
        <a:bodyPr/>
        <a:lstStyle/>
        <a:p>
          <a:r>
            <a:rPr lang="it-IT" b="0" i="0"/>
            <a:t>d) gli aiuti </a:t>
          </a:r>
          <a:r>
            <a:rPr lang="it-IT" b="0" i="1"/>
            <a:t>de minimis</a:t>
          </a:r>
          <a:r>
            <a:rPr lang="it-IT" b="0" i="0"/>
            <a:t> </a:t>
          </a:r>
          <a:r>
            <a:rPr lang="it-IT" b="1" i="0"/>
            <a:t>SIEG</a:t>
          </a:r>
          <a:r>
            <a:rPr lang="it-IT" b="0" i="0"/>
            <a:t>, intesi come aiuti a titolo di compensazione in favore di imprese che forniscono servizi di interesse economico generale, concessi in regime </a:t>
          </a:r>
          <a:r>
            <a:rPr lang="it-IT" b="0" i="1"/>
            <a:t>de minimis</a:t>
          </a:r>
          <a:r>
            <a:rPr lang="it-IT" b="0" i="0"/>
            <a:t> ai sensi del Regolamento (UE) n. 360/2012 della Commissione del 25 aprile 2012, nonché delle disposizioni dell'Unione europea che saranno successivamente adottate nella medesima materia;</a:t>
          </a:r>
          <a:br>
            <a:rPr lang="it-IT" b="0" i="0"/>
          </a:br>
          <a:r>
            <a:rPr lang="it-IT" b="0" i="0"/>
            <a:t>e) gli aiuti SIEG, intendendo per questi ultimi gli aiuti concessi in favore delle imprese a titolo di compensazione per i servizi di interesse economico generale, diversi dagli aiuti </a:t>
          </a:r>
          <a:r>
            <a:rPr lang="it-IT" b="0" i="1"/>
            <a:t>de minimis</a:t>
          </a:r>
          <a:r>
            <a:rPr lang="it-IT" b="0" i="0"/>
            <a:t> SIEG.</a:t>
          </a:r>
          <a:br>
            <a:rPr lang="it-IT" b="1" i="0"/>
          </a:br>
          <a:endParaRPr lang="it-IT"/>
        </a:p>
      </dgm:t>
    </dgm:pt>
    <dgm:pt modelId="{FABD0F5C-D291-478E-999C-DFF6EF32C558}" type="parTrans" cxnId="{C042670F-F3A2-4E2B-908E-202E9FF8C39F}">
      <dgm:prSet/>
      <dgm:spPr/>
      <dgm:t>
        <a:bodyPr/>
        <a:lstStyle/>
        <a:p>
          <a:endParaRPr lang="it-IT"/>
        </a:p>
      </dgm:t>
    </dgm:pt>
    <dgm:pt modelId="{13A04636-211B-4E05-A3EE-C6CA7D52B517}" type="sibTrans" cxnId="{C042670F-F3A2-4E2B-908E-202E9FF8C39F}">
      <dgm:prSet/>
      <dgm:spPr/>
      <dgm:t>
        <a:bodyPr/>
        <a:lstStyle/>
        <a:p>
          <a:endParaRPr lang="it-IT"/>
        </a:p>
      </dgm:t>
    </dgm:pt>
    <dgm:pt modelId="{DBA580B0-70CB-4382-BD8C-5F8D199157E7}" type="pres">
      <dgm:prSet presAssocID="{1415EB55-1DD4-4305-A38F-E62111A1AF7E}" presName="linear" presStyleCnt="0">
        <dgm:presLayoutVars>
          <dgm:animLvl val="lvl"/>
          <dgm:resizeHandles val="exact"/>
        </dgm:presLayoutVars>
      </dgm:prSet>
      <dgm:spPr/>
    </dgm:pt>
    <dgm:pt modelId="{2F925DB0-8FC4-4E0A-916C-E6957B80774D}" type="pres">
      <dgm:prSet presAssocID="{3C8ADE09-A2C7-4466-B16F-E8CC77B30B67}" presName="parentText" presStyleLbl="node1" presStyleIdx="0" presStyleCnt="1">
        <dgm:presLayoutVars>
          <dgm:chMax val="0"/>
          <dgm:bulletEnabled val="1"/>
        </dgm:presLayoutVars>
      </dgm:prSet>
      <dgm:spPr/>
    </dgm:pt>
  </dgm:ptLst>
  <dgm:cxnLst>
    <dgm:cxn modelId="{B1688C06-43F2-447D-90C0-09B72396C0D7}" type="presOf" srcId="{1415EB55-1DD4-4305-A38F-E62111A1AF7E}" destId="{DBA580B0-70CB-4382-BD8C-5F8D199157E7}" srcOrd="0" destOrd="0" presId="urn:microsoft.com/office/officeart/2005/8/layout/vList2"/>
    <dgm:cxn modelId="{C042670F-F3A2-4E2B-908E-202E9FF8C39F}" srcId="{1415EB55-1DD4-4305-A38F-E62111A1AF7E}" destId="{3C8ADE09-A2C7-4466-B16F-E8CC77B30B67}" srcOrd="0" destOrd="0" parTransId="{FABD0F5C-D291-478E-999C-DFF6EF32C558}" sibTransId="{13A04636-211B-4E05-A3EE-C6CA7D52B517}"/>
    <dgm:cxn modelId="{D4DA48D4-C285-47CF-9478-35B6814B1244}" type="presOf" srcId="{3C8ADE09-A2C7-4466-B16F-E8CC77B30B67}" destId="{2F925DB0-8FC4-4E0A-916C-E6957B80774D}" srcOrd="0" destOrd="0" presId="urn:microsoft.com/office/officeart/2005/8/layout/vList2"/>
    <dgm:cxn modelId="{8FBA6A3E-C72C-4C3D-A917-19DF0C2BB6D7}" type="presParOf" srcId="{DBA580B0-70CB-4382-BD8C-5F8D199157E7}" destId="{2F925DB0-8FC4-4E0A-916C-E6957B8077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E4384C-C8AB-40F2-9F2E-13AD10ABA693}"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it-IT"/>
        </a:p>
      </dgm:t>
    </dgm:pt>
    <dgm:pt modelId="{2B845BB2-DA0D-4C29-BD0B-4B0CAFDF0102}">
      <dgm:prSet/>
      <dgm:spPr/>
      <dgm:t>
        <a:bodyPr/>
        <a:lstStyle/>
        <a:p>
          <a:r>
            <a:rPr lang="it-IT" b="0" i="0"/>
            <a:t>Con riferimento alle agevolazioni contributive costituenti aiuti di Stato, concesse dall’Istituto a decorrere dal </a:t>
          </a:r>
          <a:r>
            <a:rPr lang="it-IT" b="1" i="0"/>
            <a:t>12 agosto 2017</a:t>
          </a:r>
          <a:r>
            <a:rPr lang="it-IT" b="0" i="0"/>
            <a:t>, l’INPS e il Ministero dello Sviluppo economico hanno posto in essere, anche con il supporto del Ministero del Lavoro e delle Politiche Sociali, attività congiunte finalizzate all’inserimento di tali benefici nel Registro nazionale aiuti.</a:t>
          </a:r>
          <a:br>
            <a:rPr lang="it-IT" b="0" i="0"/>
          </a:br>
          <a:r>
            <a:rPr lang="it-IT" b="0" i="0"/>
            <a:t>All’esito della predetta attività di cooperazione è stato possibile effettuare il popolamento della banca dati RNA con le misure di pertinenza dell’Istituto.</a:t>
          </a:r>
          <a:br>
            <a:rPr lang="it-IT" b="0" i="0"/>
          </a:br>
          <a:endParaRPr lang="it-IT"/>
        </a:p>
      </dgm:t>
    </dgm:pt>
    <dgm:pt modelId="{6CDB7659-D24D-4B08-B9BC-A54CD515F28B}" type="parTrans" cxnId="{9BD4C759-5DE8-456F-BC9C-51F14F3C824D}">
      <dgm:prSet/>
      <dgm:spPr/>
      <dgm:t>
        <a:bodyPr/>
        <a:lstStyle/>
        <a:p>
          <a:endParaRPr lang="it-IT"/>
        </a:p>
      </dgm:t>
    </dgm:pt>
    <dgm:pt modelId="{642F5E6E-147C-40A8-AACA-4D52D4B97168}" type="sibTrans" cxnId="{9BD4C759-5DE8-456F-BC9C-51F14F3C824D}">
      <dgm:prSet/>
      <dgm:spPr/>
      <dgm:t>
        <a:bodyPr/>
        <a:lstStyle/>
        <a:p>
          <a:endParaRPr lang="it-IT"/>
        </a:p>
      </dgm:t>
    </dgm:pt>
    <dgm:pt modelId="{1404487F-CA00-4945-AF8D-B0DC2E08B923}" type="pres">
      <dgm:prSet presAssocID="{F5E4384C-C8AB-40F2-9F2E-13AD10ABA693}" presName="Name0" presStyleCnt="0">
        <dgm:presLayoutVars>
          <dgm:dir/>
          <dgm:resizeHandles val="exact"/>
        </dgm:presLayoutVars>
      </dgm:prSet>
      <dgm:spPr/>
    </dgm:pt>
    <dgm:pt modelId="{2EC8EAAB-D7A2-46E8-98B8-855711C910AE}" type="pres">
      <dgm:prSet presAssocID="{2B845BB2-DA0D-4C29-BD0B-4B0CAFDF0102}" presName="node" presStyleLbl="node1" presStyleIdx="0" presStyleCnt="1">
        <dgm:presLayoutVars>
          <dgm:bulletEnabled val="1"/>
        </dgm:presLayoutVars>
      </dgm:prSet>
      <dgm:spPr/>
    </dgm:pt>
  </dgm:ptLst>
  <dgm:cxnLst>
    <dgm:cxn modelId="{4EC6486D-9326-4FF6-B4BA-738114DB6929}" type="presOf" srcId="{F5E4384C-C8AB-40F2-9F2E-13AD10ABA693}" destId="{1404487F-CA00-4945-AF8D-B0DC2E08B923}" srcOrd="0" destOrd="0" presId="urn:microsoft.com/office/officeart/2005/8/layout/process1"/>
    <dgm:cxn modelId="{9BD4C759-5DE8-456F-BC9C-51F14F3C824D}" srcId="{F5E4384C-C8AB-40F2-9F2E-13AD10ABA693}" destId="{2B845BB2-DA0D-4C29-BD0B-4B0CAFDF0102}" srcOrd="0" destOrd="0" parTransId="{6CDB7659-D24D-4B08-B9BC-A54CD515F28B}" sibTransId="{642F5E6E-147C-40A8-AACA-4D52D4B97168}"/>
    <dgm:cxn modelId="{F7910CE3-7644-4EC9-B011-720B41B8EBE6}" type="presOf" srcId="{2B845BB2-DA0D-4C29-BD0B-4B0CAFDF0102}" destId="{2EC8EAAB-D7A2-46E8-98B8-855711C910AE}" srcOrd="0" destOrd="0" presId="urn:microsoft.com/office/officeart/2005/8/layout/process1"/>
    <dgm:cxn modelId="{BF087A05-7BD6-4F35-A251-79FB747CD6F1}" type="presParOf" srcId="{1404487F-CA00-4945-AF8D-B0DC2E08B923}" destId="{2EC8EAAB-D7A2-46E8-98B8-855711C910A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214048-E792-417D-9014-FB05729AC57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3C10A854-4951-423B-BD23-AA37EDBCBB26}">
      <dgm:prSet/>
      <dgm:spPr/>
      <dgm:t>
        <a:bodyPr/>
        <a:lstStyle/>
        <a:p>
          <a:r>
            <a:rPr lang="it-IT" b="0" i="0"/>
            <a:t>Per alcune agevolazioni (iolavoro e rdc) la consultazione del RNA avviene in maniera </a:t>
          </a:r>
          <a:r>
            <a:rPr lang="it-IT" b="1" i="0"/>
            <a:t>preventiva e puntuale </a:t>
          </a:r>
          <a:r>
            <a:rPr lang="it-IT" b="0" i="0"/>
            <a:t>per ogni singola richiesta di agevolazione subordinata al regime </a:t>
          </a:r>
          <a:r>
            <a:rPr lang="it-IT" b="0" i="1"/>
            <a:t>de miminis</a:t>
          </a:r>
          <a:r>
            <a:rPr lang="it-IT" b="0" i="0"/>
            <a:t> .</a:t>
          </a:r>
          <a:br>
            <a:rPr lang="it-IT" b="0" i="0"/>
          </a:br>
          <a:br>
            <a:rPr lang="it-IT" b="0" i="0"/>
          </a:br>
          <a:br>
            <a:rPr lang="it-IT" b="0" i="0"/>
          </a:br>
          <a:r>
            <a:rPr lang="it-IT" b="0" i="0"/>
            <a:t>Il controllo in materia di agevolazioni </a:t>
          </a:r>
          <a:r>
            <a:rPr lang="it-IT" b="0" i="1"/>
            <a:t>de minimis</a:t>
          </a:r>
          <a:r>
            <a:rPr lang="it-IT" b="0" i="0"/>
            <a:t> verrà effettuato prendendo in considerazione l’importo indicato nella domanda di concessione dell’aiuto da parte dell’azienda e verificando tramite RNA che tale importo, unitamente agli altri importi </a:t>
          </a:r>
          <a:r>
            <a:rPr lang="it-IT" b="0" i="1"/>
            <a:t>de minimis</a:t>
          </a:r>
          <a:r>
            <a:rPr lang="it-IT" b="0" i="0"/>
            <a:t> autorizzati nel triennio di riferimento alla medesima azienda, non comporti un superamento del massimale previsto.</a:t>
          </a:r>
          <a:br>
            <a:rPr lang="it-IT" b="1" i="0"/>
          </a:br>
          <a:endParaRPr lang="it-IT"/>
        </a:p>
      </dgm:t>
    </dgm:pt>
    <dgm:pt modelId="{7AE49D2B-6734-400F-847F-47469F85CCF5}" type="parTrans" cxnId="{BBC35421-1657-4416-BD0F-528BE027FA88}">
      <dgm:prSet/>
      <dgm:spPr/>
      <dgm:t>
        <a:bodyPr/>
        <a:lstStyle/>
        <a:p>
          <a:endParaRPr lang="it-IT"/>
        </a:p>
      </dgm:t>
    </dgm:pt>
    <dgm:pt modelId="{3A91AB8C-4EAB-4E15-9448-DB7AB5270D7A}" type="sibTrans" cxnId="{BBC35421-1657-4416-BD0F-528BE027FA88}">
      <dgm:prSet/>
      <dgm:spPr/>
      <dgm:t>
        <a:bodyPr/>
        <a:lstStyle/>
        <a:p>
          <a:endParaRPr lang="it-IT"/>
        </a:p>
      </dgm:t>
    </dgm:pt>
    <dgm:pt modelId="{43A3C1F7-965F-45EF-A600-9C13A8CFF8C7}" type="pres">
      <dgm:prSet presAssocID="{BA214048-E792-417D-9014-FB05729AC57E}" presName="linear" presStyleCnt="0">
        <dgm:presLayoutVars>
          <dgm:animLvl val="lvl"/>
          <dgm:resizeHandles val="exact"/>
        </dgm:presLayoutVars>
      </dgm:prSet>
      <dgm:spPr/>
    </dgm:pt>
    <dgm:pt modelId="{78DFB125-7EB1-442D-BF46-64114D468E1A}" type="pres">
      <dgm:prSet presAssocID="{3C10A854-4951-423B-BD23-AA37EDBCBB26}" presName="parentText" presStyleLbl="node1" presStyleIdx="0" presStyleCnt="1">
        <dgm:presLayoutVars>
          <dgm:chMax val="0"/>
          <dgm:bulletEnabled val="1"/>
        </dgm:presLayoutVars>
      </dgm:prSet>
      <dgm:spPr/>
    </dgm:pt>
  </dgm:ptLst>
  <dgm:cxnLst>
    <dgm:cxn modelId="{BBC35421-1657-4416-BD0F-528BE027FA88}" srcId="{BA214048-E792-417D-9014-FB05729AC57E}" destId="{3C10A854-4951-423B-BD23-AA37EDBCBB26}" srcOrd="0" destOrd="0" parTransId="{7AE49D2B-6734-400F-847F-47469F85CCF5}" sibTransId="{3A91AB8C-4EAB-4E15-9448-DB7AB5270D7A}"/>
    <dgm:cxn modelId="{DA7A7825-60F6-4728-980A-6A820348271A}" type="presOf" srcId="{3C10A854-4951-423B-BD23-AA37EDBCBB26}" destId="{78DFB125-7EB1-442D-BF46-64114D468E1A}" srcOrd="0" destOrd="0" presId="urn:microsoft.com/office/officeart/2005/8/layout/vList2"/>
    <dgm:cxn modelId="{33E655D2-0F7E-47B4-867F-22971C5D21A2}" type="presOf" srcId="{BA214048-E792-417D-9014-FB05729AC57E}" destId="{43A3C1F7-965F-45EF-A600-9C13A8CFF8C7}" srcOrd="0" destOrd="0" presId="urn:microsoft.com/office/officeart/2005/8/layout/vList2"/>
    <dgm:cxn modelId="{A5DF49BE-CC1B-4E76-91E3-45972FBE7325}" type="presParOf" srcId="{43A3C1F7-965F-45EF-A600-9C13A8CFF8C7}" destId="{78DFB125-7EB1-442D-BF46-64114D468E1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662B062-C7A8-44B9-9F57-9B9B23B8E62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A81F32C1-7A93-450E-B8A7-232A2927CC3F}">
      <dgm:prSet/>
      <dgm:spPr/>
      <dgm:t>
        <a:bodyPr/>
        <a:lstStyle/>
        <a:p>
          <a:r>
            <a:rPr lang="it-IT" b="0" i="0"/>
            <a:t>In adempimento agli obblighi di comunicazione e informazione previsti dalla normativa comunitaria in materia di aiuti di Stato, il Ministero dello Sviluppo economico ha istituito un’apposita sezione “</a:t>
          </a:r>
          <a:r>
            <a:rPr lang="it-IT" b="1" i="0"/>
            <a:t>Trasparenza”</a:t>
          </a:r>
          <a:r>
            <a:rPr lang="it-IT" b="0" i="0"/>
            <a:t> del Registro nazionale aiuti, consultabile all’indirizzo “</a:t>
          </a:r>
          <a:r>
            <a:rPr lang="it-IT" b="1" i="0" u="sng"/>
            <a:t>https://www.rna.gov.it/sites/PortaleRNA/it_IT/trasparenza</a:t>
          </a:r>
          <a:r>
            <a:rPr lang="it-IT" b="0" i="0" u="sng"/>
            <a:t>”</a:t>
          </a:r>
          <a:r>
            <a:rPr lang="it-IT" b="0" i="0"/>
            <a:t> nella quale sono visionabili, senza restrizioni e senza necessità di autenticazione, le informazioni relative alle seguenti aree del Registro nazionale aiuti:</a:t>
          </a:r>
          <a:br>
            <a:rPr lang="it-IT" b="0" i="0"/>
          </a:br>
          <a:r>
            <a:rPr lang="it-IT" b="0" i="0"/>
            <a:t>- le misure agevolative;</a:t>
          </a:r>
          <a:br>
            <a:rPr lang="it-IT" b="0" i="0"/>
          </a:br>
          <a:r>
            <a:rPr lang="it-IT" b="0" i="0"/>
            <a:t>- gli aiuti individuali;</a:t>
          </a:r>
          <a:br>
            <a:rPr lang="it-IT" b="0" i="0"/>
          </a:br>
          <a:r>
            <a:rPr lang="it-IT" b="0" i="0"/>
            <a:t>- la lista “Deggendorf”;</a:t>
          </a:r>
          <a:br>
            <a:rPr lang="it-IT" b="0" i="0"/>
          </a:br>
          <a:r>
            <a:rPr lang="it-IT" b="0" i="0"/>
            <a:t>- le sezioni “Trasparenza” dei soggetti concedenti.</a:t>
          </a:r>
          <a:br>
            <a:rPr lang="it-IT" b="0" i="0"/>
          </a:br>
          <a:r>
            <a:rPr lang="it-IT" b="0" i="0"/>
            <a:t>Mediante le predette aree di riferimento, il soggetto che intende presentare istanza per il riconoscimento di un’agevolazione costituente aiuto di Stato può verificare le informazioni riportate su RNA afferenti alle misure di agevolazione presenti in banca dati e, in particolare, accedendo all’area “aiuti individuali” presente nella sezione “Trasparenza” del RNA, previa indicazione del codice fiscale, può visualizzare tutte le agevolazioni concesse allo stesso a titolo di impresa unica, per le quali è stata effettuata la registrazione sul Registro nazionale aiuti.</a:t>
          </a:r>
          <a:br>
            <a:rPr lang="it-IT" b="0" i="0"/>
          </a:br>
          <a:endParaRPr lang="it-IT"/>
        </a:p>
      </dgm:t>
    </dgm:pt>
    <dgm:pt modelId="{44BED89F-7DC5-4AC0-853B-7610F4EA0EEC}" type="parTrans" cxnId="{397F9B52-DB4A-4482-9D80-9A1A12DD4346}">
      <dgm:prSet/>
      <dgm:spPr/>
      <dgm:t>
        <a:bodyPr/>
        <a:lstStyle/>
        <a:p>
          <a:endParaRPr lang="it-IT"/>
        </a:p>
      </dgm:t>
    </dgm:pt>
    <dgm:pt modelId="{A66A2B6B-ECD4-42DC-99DB-1DF6A338734F}" type="sibTrans" cxnId="{397F9B52-DB4A-4482-9D80-9A1A12DD4346}">
      <dgm:prSet/>
      <dgm:spPr/>
      <dgm:t>
        <a:bodyPr/>
        <a:lstStyle/>
        <a:p>
          <a:endParaRPr lang="it-IT"/>
        </a:p>
      </dgm:t>
    </dgm:pt>
    <dgm:pt modelId="{3F0AF358-5B77-4EC4-B83C-5F6BF094170F}" type="pres">
      <dgm:prSet presAssocID="{4662B062-C7A8-44B9-9F57-9B9B23B8E621}" presName="linear" presStyleCnt="0">
        <dgm:presLayoutVars>
          <dgm:animLvl val="lvl"/>
          <dgm:resizeHandles val="exact"/>
        </dgm:presLayoutVars>
      </dgm:prSet>
      <dgm:spPr/>
    </dgm:pt>
    <dgm:pt modelId="{216BC4CA-F2CA-46A5-AE67-80280B4005BA}" type="pres">
      <dgm:prSet presAssocID="{A81F32C1-7A93-450E-B8A7-232A2927CC3F}" presName="parentText" presStyleLbl="node1" presStyleIdx="0" presStyleCnt="1">
        <dgm:presLayoutVars>
          <dgm:chMax val="0"/>
          <dgm:bulletEnabled val="1"/>
        </dgm:presLayoutVars>
      </dgm:prSet>
      <dgm:spPr/>
    </dgm:pt>
  </dgm:ptLst>
  <dgm:cxnLst>
    <dgm:cxn modelId="{397F9B52-DB4A-4482-9D80-9A1A12DD4346}" srcId="{4662B062-C7A8-44B9-9F57-9B9B23B8E621}" destId="{A81F32C1-7A93-450E-B8A7-232A2927CC3F}" srcOrd="0" destOrd="0" parTransId="{44BED89F-7DC5-4AC0-853B-7610F4EA0EEC}" sibTransId="{A66A2B6B-ECD4-42DC-99DB-1DF6A338734F}"/>
    <dgm:cxn modelId="{A301F778-F9E7-4659-BA39-6B808D3B1D32}" type="presOf" srcId="{A81F32C1-7A93-450E-B8A7-232A2927CC3F}" destId="{216BC4CA-F2CA-46A5-AE67-80280B4005BA}" srcOrd="0" destOrd="0" presId="urn:microsoft.com/office/officeart/2005/8/layout/vList2"/>
    <dgm:cxn modelId="{4BAD08F9-4441-4A8D-8B96-7C69A429C90A}" type="presOf" srcId="{4662B062-C7A8-44B9-9F57-9B9B23B8E621}" destId="{3F0AF358-5B77-4EC4-B83C-5F6BF094170F}" srcOrd="0" destOrd="0" presId="urn:microsoft.com/office/officeart/2005/8/layout/vList2"/>
    <dgm:cxn modelId="{9ABDFAE0-79F6-4EBA-B155-FE279F5CCB42}" type="presParOf" srcId="{3F0AF358-5B77-4EC4-B83C-5F6BF094170F}" destId="{216BC4CA-F2CA-46A5-AE67-80280B4005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7985F-DFD6-4A9F-94AF-97345C92DAA0}">
      <dsp:nvSpPr>
        <dsp:cNvPr id="0" name=""/>
        <dsp:cNvSpPr/>
      </dsp:nvSpPr>
      <dsp:spPr>
        <a:xfrm>
          <a:off x="0" y="246472"/>
          <a:ext cx="9144000" cy="2267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0" kern="1200" dirty="0"/>
            <a:t>Circolare n. 33/2021</a:t>
          </a:r>
          <a:r>
            <a:rPr lang="it-IT" sz="1700" b="0" i="0" kern="1200" dirty="0"/>
            <a:t>: il beneficio in esame non è riconoscibile allorquando il lavoratore in somministrazione, pur svolgendo la propria attività lavorativa in unità operative dell’azienda utilizzatrice ubicate nelle aree svantaggiate, sia formalmente incardinato presso un’agenzia di somministrazione situata in una regione diversa da quelle ammesse ad usufruire dello sgravio, in quanto, ai fini del legittimo riconoscimento della decontribuzione, rileva la sede di lavoro del datore di lavoro e non dell’utilizzatore. Qualora, invece, l’agenzia di somministrazione abbia sede legale o operativa in una delle regioni svantaggiate, l’esonero in trattazione può essere fruito dalla predetta agenzia, e ciò a prescindere da dove effettivamente il lavoratore presti la propria attività lavorativa.</a:t>
          </a:r>
          <a:endParaRPr lang="it-IT" sz="1700" kern="1200" dirty="0"/>
        </a:p>
      </dsp:txBody>
      <dsp:txXfrm>
        <a:off x="110688" y="357160"/>
        <a:ext cx="8922624" cy="2046084"/>
      </dsp:txXfrm>
    </dsp:sp>
    <dsp:sp modelId="{454C9C00-1250-4918-B6E3-C1840DFAB766}">
      <dsp:nvSpPr>
        <dsp:cNvPr id="0" name=""/>
        <dsp:cNvSpPr/>
      </dsp:nvSpPr>
      <dsp:spPr>
        <a:xfrm>
          <a:off x="0" y="2562892"/>
          <a:ext cx="9144000" cy="2267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0" kern="1200"/>
            <a:t>Messaggio 1361/2021</a:t>
          </a:r>
          <a:r>
            <a:rPr lang="it-IT" sz="1700" b="0" i="0" kern="1200"/>
            <a:t>: Nelle ipotesi in cui l’attività venga svolta mediante un rapporto di somministrazione, la sede di lavoro rilevante ai fini del riconoscimento della decontribuzione deve essere individuata </a:t>
          </a:r>
          <a:r>
            <a:rPr lang="it-IT" sz="1700" b="1" i="0" kern="1200"/>
            <a:t>nel luogo di effettivo svolgimento della prestazione</a:t>
          </a:r>
          <a:r>
            <a:rPr lang="it-IT" sz="1700" b="0" i="0" kern="1200"/>
            <a:t>. </a:t>
          </a:r>
          <a:endParaRPr lang="it-IT" sz="1700" kern="1200"/>
        </a:p>
      </dsp:txBody>
      <dsp:txXfrm>
        <a:off x="110688" y="2673580"/>
        <a:ext cx="8922624" cy="20460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62B4A-31EE-4C61-9610-7D561B2457E0}">
      <dsp:nvSpPr>
        <dsp:cNvPr id="0" name=""/>
        <dsp:cNvSpPr/>
      </dsp:nvSpPr>
      <dsp:spPr>
        <a:xfrm>
          <a:off x="0" y="91947"/>
          <a:ext cx="8242452" cy="58359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b="0" i="0" kern="1200"/>
            <a:t>L’articolo 52 della legge 24 dicembre 2012, n. 234, ha disposto l’istituzione del Registro nazionale degli aiuti di Stato (di seguito “Registro nazionale aiuti” o “RNA”) gestito dal Ministero dello Sviluppo economico, al quale i soggetti pubblici o privati che concedono ovvero gestiscono i predetti aiuti trasmettono le relative informazioni, allo scopo di garantire il rispetto dei </a:t>
          </a:r>
          <a:r>
            <a:rPr lang="it-IT" sz="2000" b="1" i="0" kern="1200"/>
            <a:t>divieti di cumulo e degli obblighi di trasparenza e di pubblicità </a:t>
          </a:r>
          <a:r>
            <a:rPr lang="it-IT" sz="2000" b="0" i="0" kern="1200"/>
            <a:t>previsti dalla normativa europea e nazionale nella suddetta materia.</a:t>
          </a:r>
          <a:br>
            <a:rPr lang="it-IT" sz="2000" b="1" i="0" kern="1200"/>
          </a:br>
          <a:r>
            <a:rPr lang="it-IT" sz="2000" b="0" i="0" kern="1200"/>
            <a:t>Con successivo decreto 31 maggio 2017, n. 115, il Ministro dello Sviluppo economico, di concerto con il Ministro dell’Economia e delle finanze e con il Ministro delle Politiche agricole, alimentari e forestali, ha emanato il Regolamento per disciplinare il funzionamento del Registro nazionale aiuti, specificando la tipologia di aiuti di Stato oggetto della registrazione, nonché gli adempimenti da porre a carico delle amministrazioni preposte alla concessione e gestione degli aiuti, ai fini dell’implementazione della banca dati.</a:t>
          </a:r>
          <a:br>
            <a:rPr lang="it-IT" sz="2000" b="1" i="0" kern="1200"/>
          </a:br>
          <a:endParaRPr lang="it-IT" sz="2000" kern="1200"/>
        </a:p>
      </dsp:txBody>
      <dsp:txXfrm>
        <a:off x="284885" y="376832"/>
        <a:ext cx="7672682" cy="52661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D6686-94FF-4B65-8BC4-3FC7D4870605}">
      <dsp:nvSpPr>
        <dsp:cNvPr id="0" name=""/>
        <dsp:cNvSpPr/>
      </dsp:nvSpPr>
      <dsp:spPr>
        <a:xfrm>
          <a:off x="0" y="273124"/>
          <a:ext cx="8242452" cy="52257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b="0" i="0" kern="1200"/>
            <a:t>L’articolo 3, comma 1, del D.M. n. 115/2017 specifica che il Registro nazionale aiuti contiene le informazioni relative alle seguenti tipologie di aiuto:</a:t>
          </a:r>
          <a:br>
            <a:rPr lang="it-IT" sz="1800" b="0" i="0" kern="1200"/>
          </a:br>
          <a:r>
            <a:rPr lang="it-IT" sz="1800" b="0" i="0" kern="1200"/>
            <a:t>a) gli aiuti di Stato </a:t>
          </a:r>
          <a:r>
            <a:rPr lang="it-IT" sz="1800" b="1" i="0" kern="1200"/>
            <a:t>notificati alla Commissione europea </a:t>
          </a:r>
          <a:r>
            <a:rPr lang="it-IT" sz="1800" b="0" i="0" kern="1200"/>
            <a:t>a norma dell’articolo 108, paragrafo 3, del TFUE (c.d. “aiuti notificati”), ad esclusione di quelli nel settore agricolo e forestale e nel settore della pesca e dell'acquacoltura;  </a:t>
          </a:r>
          <a:br>
            <a:rPr lang="it-IT" sz="1800" b="0" i="0" kern="1200"/>
          </a:br>
          <a:r>
            <a:rPr lang="it-IT" sz="1800" b="0" i="0" kern="1200"/>
            <a:t>b) gli aiuti di Stato </a:t>
          </a:r>
          <a:r>
            <a:rPr lang="it-IT" sz="1800" b="1" i="0" kern="1200"/>
            <a:t>esentati dall’obbligo di notifica </a:t>
          </a:r>
          <a:r>
            <a:rPr lang="it-IT" sz="1800" b="0" i="0" kern="1200"/>
            <a:t>di cui all'articolo 108, paragrafo 3, del TFUE, ai sensi dei regolamenti della Commissione adottati per le esenzioni per categoria sulla base dell'articolo 1 del Regolamento (UE) n. 2015/1588 del Consiglio del 13 luglio 2015 e successive modificazioni (c.d. “aiuti esenti da notifica”), ad esclusione di quelli nel settore agricolo e forestale e nel settore della pesca e dell’acquacoltura;</a:t>
          </a:r>
          <a:br>
            <a:rPr lang="it-IT" sz="1800" b="0" i="0" kern="1200"/>
          </a:br>
          <a:r>
            <a:rPr lang="it-IT" sz="1800" b="0" i="0" kern="1200"/>
            <a:t>c) gli aiuti </a:t>
          </a:r>
          <a:r>
            <a:rPr lang="it-IT" sz="1800" b="1" i="1" kern="1200"/>
            <a:t>de minimis</a:t>
          </a:r>
          <a:r>
            <a:rPr lang="it-IT" sz="1800" b="1" i="0" kern="1200"/>
            <a:t> </a:t>
          </a:r>
          <a:r>
            <a:rPr lang="it-IT" sz="1800" b="0" i="0" kern="1200"/>
            <a:t>di cui al Regolamento (CE) n. 1998/2006 della Commissione del 15 dicembre 2006 e al Regolamento (UE) n. 1407/2013 della Commissione del 18 dicembre 2013, nonché quelli previsti dalle disposizioni dell'Unione europea che saranno successivamente adottate nella medesima materia;</a:t>
          </a:r>
          <a:br>
            <a:rPr lang="it-IT" sz="1800" b="0" i="0" kern="1200"/>
          </a:br>
          <a:endParaRPr lang="it-IT" sz="1800" kern="1200"/>
        </a:p>
      </dsp:txBody>
      <dsp:txXfrm>
        <a:off x="255102" y="528226"/>
        <a:ext cx="7732248" cy="47155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25DB0-8FC4-4E0A-916C-E6957B80774D}">
      <dsp:nvSpPr>
        <dsp:cNvPr id="0" name=""/>
        <dsp:cNvSpPr/>
      </dsp:nvSpPr>
      <dsp:spPr>
        <a:xfrm>
          <a:off x="0" y="61499"/>
          <a:ext cx="8242452" cy="589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b="0" i="0" kern="1200"/>
            <a:t>d) gli aiuti </a:t>
          </a:r>
          <a:r>
            <a:rPr lang="it-IT" sz="2800" b="0" i="1" kern="1200"/>
            <a:t>de minimis</a:t>
          </a:r>
          <a:r>
            <a:rPr lang="it-IT" sz="2800" b="0" i="0" kern="1200"/>
            <a:t> </a:t>
          </a:r>
          <a:r>
            <a:rPr lang="it-IT" sz="2800" b="1" i="0" kern="1200"/>
            <a:t>SIEG</a:t>
          </a:r>
          <a:r>
            <a:rPr lang="it-IT" sz="2800" b="0" i="0" kern="1200"/>
            <a:t>, intesi come aiuti a titolo di compensazione in favore di imprese che forniscono servizi di interesse economico generale, concessi in regime </a:t>
          </a:r>
          <a:r>
            <a:rPr lang="it-IT" sz="2800" b="0" i="1" kern="1200"/>
            <a:t>de minimis</a:t>
          </a:r>
          <a:r>
            <a:rPr lang="it-IT" sz="2800" b="0" i="0" kern="1200"/>
            <a:t> ai sensi del Regolamento (UE) n. 360/2012 della Commissione del 25 aprile 2012, nonché delle disposizioni dell'Unione europea che saranno successivamente adottate nella medesima materia;</a:t>
          </a:r>
          <a:br>
            <a:rPr lang="it-IT" sz="2800" b="0" i="0" kern="1200"/>
          </a:br>
          <a:r>
            <a:rPr lang="it-IT" sz="2800" b="0" i="0" kern="1200"/>
            <a:t>e) gli aiuti SIEG, intendendo per questi ultimi gli aiuti concessi in favore delle imprese a titolo di compensazione per i servizi di interesse economico generale, diversi dagli aiuti </a:t>
          </a:r>
          <a:r>
            <a:rPr lang="it-IT" sz="2800" b="0" i="1" kern="1200"/>
            <a:t>de minimis</a:t>
          </a:r>
          <a:r>
            <a:rPr lang="it-IT" sz="2800" b="0" i="0" kern="1200"/>
            <a:t> SIEG.</a:t>
          </a:r>
          <a:br>
            <a:rPr lang="it-IT" sz="2800" b="1" i="0" kern="1200"/>
          </a:br>
          <a:endParaRPr lang="it-IT" sz="2800" kern="1200"/>
        </a:p>
      </dsp:txBody>
      <dsp:txXfrm>
        <a:off x="287858" y="349357"/>
        <a:ext cx="7666736" cy="53210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AAB-D7A2-46E8-98B8-855711C910AE}">
      <dsp:nvSpPr>
        <dsp:cNvPr id="0" name=""/>
        <dsp:cNvSpPr/>
      </dsp:nvSpPr>
      <dsp:spPr>
        <a:xfrm>
          <a:off x="0" y="255224"/>
          <a:ext cx="8547252" cy="5128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b="0" i="0" kern="1200"/>
            <a:t>Con riferimento alle agevolazioni contributive costituenti aiuti di Stato, concesse dall’Istituto a decorrere dal </a:t>
          </a:r>
          <a:r>
            <a:rPr lang="it-IT" sz="2800" b="1" i="0" kern="1200"/>
            <a:t>12 agosto 2017</a:t>
          </a:r>
          <a:r>
            <a:rPr lang="it-IT" sz="2800" b="0" i="0" kern="1200"/>
            <a:t>, l’INPS e il Ministero dello Sviluppo economico hanno posto in essere, anche con il supporto del Ministero del Lavoro e delle Politiche Sociali, attività congiunte finalizzate all’inserimento di tali benefici nel Registro nazionale aiuti.</a:t>
          </a:r>
          <a:br>
            <a:rPr lang="it-IT" sz="2800" b="0" i="0" kern="1200"/>
          </a:br>
          <a:r>
            <a:rPr lang="it-IT" sz="2800" b="0" i="0" kern="1200"/>
            <a:t>All’esito della predetta attività di cooperazione è stato possibile effettuare il popolamento della banca dati RNA con le misure di pertinenza dell’Istituto.</a:t>
          </a:r>
          <a:br>
            <a:rPr lang="it-IT" sz="2800" b="0" i="0" kern="1200"/>
          </a:br>
          <a:endParaRPr lang="it-IT" sz="2800" kern="1200"/>
        </a:p>
      </dsp:txBody>
      <dsp:txXfrm>
        <a:off x="150204" y="405428"/>
        <a:ext cx="8246844" cy="48279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FB125-7EB1-442D-BF46-64114D468E1A}">
      <dsp:nvSpPr>
        <dsp:cNvPr id="0" name=""/>
        <dsp:cNvSpPr/>
      </dsp:nvSpPr>
      <dsp:spPr>
        <a:xfrm>
          <a:off x="0" y="66553"/>
          <a:ext cx="8242452" cy="3467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b="0" i="0" kern="1200"/>
            <a:t>Per alcune agevolazioni (iolavoro e rdc) la consultazione del RNA avviene in maniera </a:t>
          </a:r>
          <a:r>
            <a:rPr lang="it-IT" sz="1900" b="1" i="0" kern="1200"/>
            <a:t>preventiva e puntuale </a:t>
          </a:r>
          <a:r>
            <a:rPr lang="it-IT" sz="1900" b="0" i="0" kern="1200"/>
            <a:t>per ogni singola richiesta di agevolazione subordinata al regime </a:t>
          </a:r>
          <a:r>
            <a:rPr lang="it-IT" sz="1900" b="0" i="1" kern="1200"/>
            <a:t>de miminis</a:t>
          </a:r>
          <a:r>
            <a:rPr lang="it-IT" sz="1900" b="0" i="0" kern="1200"/>
            <a:t> .</a:t>
          </a:r>
          <a:br>
            <a:rPr lang="it-IT" sz="1900" b="0" i="0" kern="1200"/>
          </a:br>
          <a:br>
            <a:rPr lang="it-IT" sz="1900" b="0" i="0" kern="1200"/>
          </a:br>
          <a:br>
            <a:rPr lang="it-IT" sz="1900" b="0" i="0" kern="1200"/>
          </a:br>
          <a:r>
            <a:rPr lang="it-IT" sz="1900" b="0" i="0" kern="1200"/>
            <a:t>Il controllo in materia di agevolazioni </a:t>
          </a:r>
          <a:r>
            <a:rPr lang="it-IT" sz="1900" b="0" i="1" kern="1200"/>
            <a:t>de minimis</a:t>
          </a:r>
          <a:r>
            <a:rPr lang="it-IT" sz="1900" b="0" i="0" kern="1200"/>
            <a:t> verrà effettuato prendendo in considerazione l’importo indicato nella domanda di concessione dell’aiuto da parte dell’azienda e verificando tramite RNA che tale importo, unitamente agli altri importi </a:t>
          </a:r>
          <a:r>
            <a:rPr lang="it-IT" sz="1900" b="0" i="1" kern="1200"/>
            <a:t>de minimis</a:t>
          </a:r>
          <a:r>
            <a:rPr lang="it-IT" sz="1900" b="0" i="0" kern="1200"/>
            <a:t> autorizzati nel triennio di riferimento alla medesima azienda, non comporti un superamento del massimale previsto.</a:t>
          </a:r>
          <a:br>
            <a:rPr lang="it-IT" sz="1900" b="1" i="0" kern="1200"/>
          </a:br>
          <a:endParaRPr lang="it-IT" sz="1900" kern="1200"/>
        </a:p>
      </dsp:txBody>
      <dsp:txXfrm>
        <a:off x="169288" y="235841"/>
        <a:ext cx="7903876" cy="31293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BC4CA-F2CA-46A5-AE67-80280B4005BA}">
      <dsp:nvSpPr>
        <dsp:cNvPr id="0" name=""/>
        <dsp:cNvSpPr/>
      </dsp:nvSpPr>
      <dsp:spPr>
        <a:xfrm>
          <a:off x="0" y="23707"/>
          <a:ext cx="8242452" cy="60465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b="0" i="0" kern="1200"/>
            <a:t>In adempimento agli obblighi di comunicazione e informazione previsti dalla normativa comunitaria in materia di aiuti di Stato, il Ministero dello Sviluppo economico ha istituito un’apposita sezione “</a:t>
          </a:r>
          <a:r>
            <a:rPr lang="it-IT" sz="1900" b="1" i="0" kern="1200"/>
            <a:t>Trasparenza”</a:t>
          </a:r>
          <a:r>
            <a:rPr lang="it-IT" sz="1900" b="0" i="0" kern="1200"/>
            <a:t> del Registro nazionale aiuti, consultabile all’indirizzo “</a:t>
          </a:r>
          <a:r>
            <a:rPr lang="it-IT" sz="1900" b="1" i="0" u="sng" kern="1200"/>
            <a:t>https://www.rna.gov.it/sites/PortaleRNA/it_IT/trasparenza</a:t>
          </a:r>
          <a:r>
            <a:rPr lang="it-IT" sz="1900" b="0" i="0" u="sng" kern="1200"/>
            <a:t>”</a:t>
          </a:r>
          <a:r>
            <a:rPr lang="it-IT" sz="1900" b="0" i="0" kern="1200"/>
            <a:t> nella quale sono visionabili, senza restrizioni e senza necessità di autenticazione, le informazioni relative alle seguenti aree del Registro nazionale aiuti:</a:t>
          </a:r>
          <a:br>
            <a:rPr lang="it-IT" sz="1900" b="0" i="0" kern="1200"/>
          </a:br>
          <a:r>
            <a:rPr lang="it-IT" sz="1900" b="0" i="0" kern="1200"/>
            <a:t>- le misure agevolative;</a:t>
          </a:r>
          <a:br>
            <a:rPr lang="it-IT" sz="1900" b="0" i="0" kern="1200"/>
          </a:br>
          <a:r>
            <a:rPr lang="it-IT" sz="1900" b="0" i="0" kern="1200"/>
            <a:t>- gli aiuti individuali;</a:t>
          </a:r>
          <a:br>
            <a:rPr lang="it-IT" sz="1900" b="0" i="0" kern="1200"/>
          </a:br>
          <a:r>
            <a:rPr lang="it-IT" sz="1900" b="0" i="0" kern="1200"/>
            <a:t>- la lista “Deggendorf”;</a:t>
          </a:r>
          <a:br>
            <a:rPr lang="it-IT" sz="1900" b="0" i="0" kern="1200"/>
          </a:br>
          <a:r>
            <a:rPr lang="it-IT" sz="1900" b="0" i="0" kern="1200"/>
            <a:t>- le sezioni “Trasparenza” dei soggetti concedenti.</a:t>
          </a:r>
          <a:br>
            <a:rPr lang="it-IT" sz="1900" b="0" i="0" kern="1200"/>
          </a:br>
          <a:r>
            <a:rPr lang="it-IT" sz="1900" b="0" i="0" kern="1200"/>
            <a:t>Mediante le predette aree di riferimento, il soggetto che intende presentare istanza per il riconoscimento di un’agevolazione costituente aiuto di Stato può verificare le informazioni riportate su RNA afferenti alle misure di agevolazione presenti in banca dati e, in particolare, accedendo all’area “aiuti individuali” presente nella sezione “Trasparenza” del RNA, previa indicazione del codice fiscale, può visualizzare tutte le agevolazioni concesse allo stesso a titolo di impresa unica, per le quali è stata effettuata la registrazione sul Registro nazionale aiuti.</a:t>
          </a:r>
          <a:br>
            <a:rPr lang="it-IT" sz="1900" b="0" i="0" kern="1200"/>
          </a:br>
          <a:endParaRPr lang="it-IT" sz="1900" kern="1200"/>
        </a:p>
      </dsp:txBody>
      <dsp:txXfrm>
        <a:off x="295169" y="318876"/>
        <a:ext cx="7652114" cy="54562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1C86E9E-33F6-4792-B3DC-ADF76A125D1B}" type="datetimeFigureOut">
              <a:rPr lang="it-IT" smtClean="0"/>
              <a:t>13/12/2021</a:t>
            </a:fld>
            <a:endParaRPr lang="it-IT"/>
          </a:p>
        </p:txBody>
      </p:sp>
      <p:sp>
        <p:nvSpPr>
          <p:cNvPr id="4" name="Segnaposto immagin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69AC293-0A79-4D4B-9A69-19E968B8FE50}" type="slidenum">
              <a:rPr lang="it-IT" smtClean="0"/>
              <a:t>‹N›</a:t>
            </a:fld>
            <a:endParaRPr lang="it-IT"/>
          </a:p>
        </p:txBody>
      </p:sp>
    </p:spTree>
    <p:extLst>
      <p:ext uri="{BB962C8B-B14F-4D97-AF65-F5344CB8AC3E}">
        <p14:creationId xmlns:p14="http://schemas.microsoft.com/office/powerpoint/2010/main" val="66761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32</a:t>
            </a:fld>
            <a:endParaRPr lang="it-IT"/>
          </a:p>
        </p:txBody>
      </p:sp>
    </p:spTree>
    <p:extLst>
      <p:ext uri="{BB962C8B-B14F-4D97-AF65-F5344CB8AC3E}">
        <p14:creationId xmlns:p14="http://schemas.microsoft.com/office/powerpoint/2010/main" val="889064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62</a:t>
            </a:fld>
            <a:endParaRPr lang="it-IT"/>
          </a:p>
        </p:txBody>
      </p:sp>
    </p:spTree>
    <p:extLst>
      <p:ext uri="{BB962C8B-B14F-4D97-AF65-F5344CB8AC3E}">
        <p14:creationId xmlns:p14="http://schemas.microsoft.com/office/powerpoint/2010/main" val="1110979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67</a:t>
            </a:fld>
            <a:endParaRPr lang="it-IT"/>
          </a:p>
        </p:txBody>
      </p:sp>
    </p:spTree>
    <p:extLst>
      <p:ext uri="{BB962C8B-B14F-4D97-AF65-F5344CB8AC3E}">
        <p14:creationId xmlns:p14="http://schemas.microsoft.com/office/powerpoint/2010/main" val="81378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70</a:t>
            </a:fld>
            <a:endParaRPr lang="it-IT"/>
          </a:p>
        </p:txBody>
      </p:sp>
    </p:spTree>
    <p:extLst>
      <p:ext uri="{BB962C8B-B14F-4D97-AF65-F5344CB8AC3E}">
        <p14:creationId xmlns:p14="http://schemas.microsoft.com/office/powerpoint/2010/main" val="2189674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B69AC293-0A79-4D4B-9A69-19E968B8FE50}" type="slidenum">
              <a:rPr lang="it-IT" smtClean="0"/>
              <a:t>90</a:t>
            </a:fld>
            <a:endParaRPr lang="it-IT"/>
          </a:p>
        </p:txBody>
      </p:sp>
    </p:spTree>
    <p:extLst>
      <p:ext uri="{BB962C8B-B14F-4D97-AF65-F5344CB8AC3E}">
        <p14:creationId xmlns:p14="http://schemas.microsoft.com/office/powerpoint/2010/main" val="1255718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93</a:t>
            </a:fld>
            <a:endParaRPr lang="it-IT"/>
          </a:p>
        </p:txBody>
      </p:sp>
    </p:spTree>
    <p:extLst>
      <p:ext uri="{BB962C8B-B14F-4D97-AF65-F5344CB8AC3E}">
        <p14:creationId xmlns:p14="http://schemas.microsoft.com/office/powerpoint/2010/main" val="2618770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166950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016711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24611" y="2058415"/>
            <a:ext cx="7703184" cy="1671954"/>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3" name="Holder 3"/>
          <p:cNvSpPr>
            <a:spLocks noGrp="1"/>
          </p:cNvSpPr>
          <p:nvPr>
            <p:ph type="subTitle" idx="4"/>
          </p:nvPr>
        </p:nvSpPr>
        <p:spPr>
          <a:xfrm>
            <a:off x="1918207" y="3729329"/>
            <a:ext cx="5319395" cy="711200"/>
          </a:xfrm>
          <a:prstGeom prst="rect">
            <a:avLst/>
          </a:prstGeom>
        </p:spPr>
        <p:txBody>
          <a:bodyPr wrap="square" lIns="0" tIns="0" rIns="0" bIns="0">
            <a:spAutoFit/>
          </a:bodyPr>
          <a:lstStyle>
            <a:lvl1pPr>
              <a:defRPr sz="200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3600" b="1" i="0">
                <a:solidFill>
                  <a:srgbClr val="2C7B9F"/>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2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2561197741"/>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2905273207"/>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464574147"/>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5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266203701"/>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1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110611242"/>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2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223523749"/>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4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550112065"/>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Rectangle 2"/>
          <p:cNvSpPr/>
          <p:nvPr userDrawn="1"/>
        </p:nvSpPr>
        <p:spPr>
          <a:xfrm>
            <a:off x="0" y="0"/>
            <a:ext cx="9144000" cy="201600"/>
          </a:xfrm>
          <a:prstGeom prst="rect">
            <a:avLst/>
          </a:prstGeom>
          <a:solidFill>
            <a:srgbClr val="005980"/>
          </a:solidFill>
          <a:ln w="28575">
            <a:noFill/>
          </a:ln>
        </p:spPr>
        <p:txBody>
          <a:bodyPr wrap="square" rtlCol="0" anchor="ctr">
            <a:noAutofit/>
          </a:bodyPr>
          <a:lstStyle/>
          <a:p>
            <a:pPr algn="ctr"/>
            <a:endParaRPr lang="en-US" sz="1050" dirty="0">
              <a:solidFill>
                <a:schemeClr val="tx2"/>
              </a:solidFill>
              <a:latin typeface="+mn-lt"/>
            </a:endParaRPr>
          </a:p>
        </p:txBody>
      </p:sp>
      <p:sp>
        <p:nvSpPr>
          <p:cNvPr id="14" name="Rectangle 13"/>
          <p:cNvSpPr/>
          <p:nvPr userDrawn="1"/>
        </p:nvSpPr>
        <p:spPr>
          <a:xfrm>
            <a:off x="1" y="201601"/>
            <a:ext cx="9144000" cy="783821"/>
          </a:xfrm>
          <a:prstGeom prst="rect">
            <a:avLst/>
          </a:prstGeom>
          <a:solidFill>
            <a:schemeClr val="tx2">
              <a:lumMod val="95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12" name="Rectangle 11"/>
          <p:cNvSpPr/>
          <p:nvPr userDrawn="1"/>
        </p:nvSpPr>
        <p:spPr>
          <a:xfrm>
            <a:off x="774494" y="201601"/>
            <a:ext cx="93710" cy="783821"/>
          </a:xfrm>
          <a:prstGeom prst="rect">
            <a:avLst/>
          </a:prstGeom>
          <a:solidFill>
            <a:schemeClr val="tx1">
              <a:alpha val="25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5" name="Rectangle 4"/>
          <p:cNvSpPr/>
          <p:nvPr userDrawn="1"/>
        </p:nvSpPr>
        <p:spPr>
          <a:xfrm>
            <a:off x="359546" y="0"/>
            <a:ext cx="492711" cy="985421"/>
          </a:xfrm>
          <a:prstGeom prst="rect">
            <a:avLst/>
          </a:prstGeom>
          <a:solidFill>
            <a:srgbClr val="007DB3"/>
          </a:solidFill>
          <a:ln w="28575">
            <a:noFill/>
          </a:ln>
        </p:spPr>
        <p:txBody>
          <a:bodyPr wrap="square" rtlCol="0" anchor="ctr">
            <a:noAutofit/>
          </a:bodyPr>
          <a:lstStyle/>
          <a:p>
            <a:pPr algn="ctr"/>
            <a:endParaRPr lang="en-US" sz="1050" dirty="0">
              <a:solidFill>
                <a:schemeClr val="tx2"/>
              </a:solidFill>
              <a:latin typeface="+mn-lt"/>
            </a:endParaRPr>
          </a:p>
        </p:txBody>
      </p:sp>
      <p:pic>
        <p:nvPicPr>
          <p:cNvPr id="5122" name="Picture 2" descr="https://www.baicr.it/wp-content/uploads/2017/06/og-logo-inps.png"/>
          <p:cNvPicPr>
            <a:picLocks noChangeAspect="1" noChangeArrowheads="1"/>
          </p:cNvPicPr>
          <p:nvPr userDrawn="1"/>
        </p:nvPicPr>
        <p:blipFill rotWithShape="1">
          <a:blip r:embed="rId2" cstate="print">
            <a:clrChange>
              <a:clrFrom>
                <a:srgbClr val="1687BF"/>
              </a:clrFrom>
              <a:clrTo>
                <a:srgbClr val="1687BF">
                  <a:alpha val="0"/>
                </a:srgbClr>
              </a:clrTo>
            </a:clrChange>
            <a:extLst>
              <a:ext uri="{28A0092B-C50C-407E-A947-70E740481C1C}">
                <a14:useLocalDpi xmlns:a14="http://schemas.microsoft.com/office/drawing/2010/main" val="0"/>
              </a:ext>
            </a:extLst>
          </a:blip>
          <a:srcRect l="17704" r="17743"/>
          <a:stretch/>
        </p:blipFill>
        <p:spPr bwMode="auto">
          <a:xfrm>
            <a:off x="421592" y="142504"/>
            <a:ext cx="368618" cy="7613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852256" y="201601"/>
            <a:ext cx="7850744" cy="276999"/>
          </a:xfrm>
          <a:prstGeom prst="rect">
            <a:avLst/>
          </a:prstGeom>
        </p:spPr>
        <p:txBody>
          <a:bodyPr/>
          <a:lstStyle>
            <a:lvl1pPr>
              <a:defRPr sz="1800">
                <a:solidFill>
                  <a:schemeClr val="tx1"/>
                </a:solidFill>
                <a:latin typeface="+mn-lt"/>
              </a:defRPr>
            </a:lvl1pPr>
          </a:lstStyle>
          <a:p>
            <a:r>
              <a:rPr lang="en-US" dirty="0"/>
              <a:t>Click to edit Master title style</a:t>
            </a:r>
            <a:endParaRPr lang="en-GB" dirty="0"/>
          </a:p>
        </p:txBody>
      </p:sp>
      <p:sp>
        <p:nvSpPr>
          <p:cNvPr id="8" name="Rectangle 7"/>
          <p:cNvSpPr/>
          <p:nvPr userDrawn="1"/>
        </p:nvSpPr>
        <p:spPr>
          <a:xfrm>
            <a:off x="0" y="6237288"/>
            <a:ext cx="9144000" cy="620712"/>
          </a:xfrm>
          <a:prstGeom prst="rect">
            <a:avLst/>
          </a:prstGeom>
          <a:solidFill>
            <a:srgbClr val="005980"/>
          </a:solidFill>
          <a:ln w="28575">
            <a:noFill/>
          </a:ln>
        </p:spPr>
        <p:txBody>
          <a:bodyPr wrap="square" rtlCol="0" anchor="ctr">
            <a:noAutofit/>
          </a:bodyPr>
          <a:lstStyle/>
          <a:p>
            <a:pPr algn="ctr"/>
            <a:endParaRPr lang="en-US" sz="1050" dirty="0">
              <a:solidFill>
                <a:schemeClr val="tx2"/>
              </a:solidFill>
              <a:latin typeface="+mn-lt"/>
            </a:endParaRPr>
          </a:p>
        </p:txBody>
      </p:sp>
      <p:sp>
        <p:nvSpPr>
          <p:cNvPr id="6" name="Rectangle 5"/>
          <p:cNvSpPr/>
          <p:nvPr userDrawn="1"/>
        </p:nvSpPr>
        <p:spPr>
          <a:xfrm>
            <a:off x="1" y="6414050"/>
            <a:ext cx="2214000" cy="273844"/>
          </a:xfrm>
          <a:prstGeom prst="rect">
            <a:avLst/>
          </a:prstGeom>
          <a:solidFill>
            <a:schemeClr val="tx2"/>
          </a:solidFill>
          <a:ln w="28575">
            <a:noFill/>
          </a:ln>
        </p:spPr>
        <p:txBody>
          <a:bodyPr wrap="square" rtlCol="0" anchor="ctr">
            <a:noAutofit/>
          </a:bodyPr>
          <a:lstStyle/>
          <a:p>
            <a:pPr algn="ctr"/>
            <a:endParaRPr lang="en-US" sz="1050" dirty="0">
              <a:solidFill>
                <a:schemeClr val="tx2"/>
              </a:solidFill>
              <a:latin typeface="+mn-lt"/>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n-lt"/>
              </a:rPr>
              <a:pPr algn="ctr">
                <a:defRPr sz="700">
                  <a:solidFill>
                    <a:srgbClr val="FFFFFF"/>
                  </a:solidFill>
                  <a:latin typeface="Calibri"/>
                  <a:ea typeface="Calibri"/>
                  <a:cs typeface="Calibri"/>
                  <a:sym typeface="Calibri"/>
                </a:defRPr>
              </a:pPr>
              <a:t>‹N›</a:t>
            </a:fld>
            <a:endParaRPr sz="600" b="0" dirty="0">
              <a:solidFill>
                <a:schemeClr val="tx1"/>
              </a:solidFill>
              <a:latin typeface="+mn-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n-lt"/>
                <a:cs typeface="Verdana" charset="0"/>
              </a:rPr>
              <a:t>D.C.</a:t>
            </a:r>
            <a:r>
              <a:rPr lang="it-IT" sz="750" baseline="0" dirty="0">
                <a:solidFill>
                  <a:srgbClr val="000000"/>
                </a:solidFill>
                <a:latin typeface="+mn-lt"/>
                <a:cs typeface="Verdana" charset="0"/>
              </a:rPr>
              <a:t> </a:t>
            </a:r>
            <a:r>
              <a:rPr lang="it-IT" sz="750" dirty="0">
                <a:solidFill>
                  <a:srgbClr val="000000"/>
                </a:solidFill>
                <a:latin typeface="+mn-lt"/>
                <a:cs typeface="Verdana" charset="0"/>
              </a:rPr>
              <a:t>Entrate</a:t>
            </a:r>
            <a:r>
              <a:rPr lang="it-IT" sz="750" baseline="0" dirty="0">
                <a:solidFill>
                  <a:srgbClr val="000000"/>
                </a:solidFill>
                <a:latin typeface="+mn-lt"/>
                <a:cs typeface="Verdana" charset="0"/>
              </a:rPr>
              <a:t> e recupero crediti </a:t>
            </a:r>
            <a:endParaRPr lang="it-IT" sz="750" dirty="0">
              <a:solidFill>
                <a:srgbClr val="000000"/>
              </a:solidFill>
              <a:latin typeface="+mn-lt"/>
              <a:cs typeface="Verdana" charset="0"/>
            </a:endParaRPr>
          </a:p>
        </p:txBody>
      </p:sp>
    </p:spTree>
    <p:extLst>
      <p:ext uri="{BB962C8B-B14F-4D97-AF65-F5344CB8AC3E}">
        <p14:creationId xmlns:p14="http://schemas.microsoft.com/office/powerpoint/2010/main" val="3170640203"/>
      </p:ext>
    </p:extLst>
  </p:cSld>
  <p:clrMapOvr>
    <a:masterClrMapping/>
  </p:clrMapOvr>
  <p:extLst>
    <p:ext uri="{DCECCB84-F9BA-43D5-87BE-67443E8EF086}">
      <p15:sldGuideLst xmlns:p15="http://schemas.microsoft.com/office/powerpoint/2012/main">
        <p15:guide id="1" orient="horz" pos="2273">
          <p15:clr>
            <a:srgbClr val="FBAE40"/>
          </p15:clr>
        </p15:guide>
        <p15:guide id="2" pos="3840">
          <p15:clr>
            <a:srgbClr val="FBAE40"/>
          </p15:clr>
        </p15:guide>
        <p15:guide id="3" pos="302">
          <p15:clr>
            <a:srgbClr val="FBAE40"/>
          </p15:clr>
        </p15:guide>
        <p15:guide id="4" pos="7378">
          <p15:clr>
            <a:srgbClr val="FBAE40"/>
          </p15:clr>
        </p15:guide>
        <p15:guide id="5" pos="3885">
          <p15:clr>
            <a:srgbClr val="FBAE40"/>
          </p15:clr>
        </p15:guide>
        <p15:guide id="6" pos="3795">
          <p15:clr>
            <a:srgbClr val="FBAE40"/>
          </p15:clr>
        </p15:guide>
        <p15:guide id="7" pos="2048">
          <p15:clr>
            <a:srgbClr val="FBAE40"/>
          </p15:clr>
        </p15:guide>
        <p15:guide id="8" pos="5609">
          <p15:clr>
            <a:srgbClr val="FBAE40"/>
          </p15:clr>
        </p15:guide>
        <p15:guide id="9" pos="2071">
          <p15:clr>
            <a:srgbClr val="FBAE40"/>
          </p15:clr>
        </p15:guide>
        <p15:guide id="10" pos="2026">
          <p15:clr>
            <a:srgbClr val="FBAE40"/>
          </p15:clr>
        </p15:guide>
        <p15:guide id="11" pos="5586">
          <p15:clr>
            <a:srgbClr val="FBAE40"/>
          </p15:clr>
        </p15:guide>
        <p15:guide id="12" pos="5632">
          <p15:clr>
            <a:srgbClr val="FBAE40"/>
          </p15:clr>
        </p15:guide>
        <p15:guide id="13" orient="horz" pos="2251">
          <p15:clr>
            <a:srgbClr val="FBAE40"/>
          </p15:clr>
        </p15:guide>
        <p15:guide id="14" orient="horz" pos="2296">
          <p15:clr>
            <a:srgbClr val="FBAE40"/>
          </p15:clr>
        </p15:guide>
        <p15:guide id="15" orient="horz" pos="663">
          <p15:clr>
            <a:srgbClr val="FBAE40"/>
          </p15:clr>
        </p15:guide>
        <p15:guide id="16" orient="horz" pos="390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pic>
        <p:nvPicPr>
          <p:cNvPr id="7170" name="Picture 2" descr="Risultati immagini per inps direzione generale"/>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29765"/>
          <a:stretch/>
        </p:blipFill>
        <p:spPr bwMode="auto">
          <a:xfrm>
            <a:off x="2862214" y="1"/>
            <a:ext cx="6281786"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3392946" y="1"/>
            <a:ext cx="5751054" cy="6857999"/>
          </a:xfrm>
          <a:prstGeom prst="rect">
            <a:avLst/>
          </a:prstGeom>
          <a:solidFill>
            <a:schemeClr val="tx2">
              <a:alpha val="57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5" name="Freeform 4"/>
          <p:cNvSpPr>
            <a:spLocks noChangeAspect="1"/>
          </p:cNvSpPr>
          <p:nvPr userDrawn="1"/>
        </p:nvSpPr>
        <p:spPr bwMode="auto">
          <a:xfrm>
            <a:off x="-1" y="1"/>
            <a:ext cx="8113390" cy="6857999"/>
          </a:xfrm>
          <a:custGeom>
            <a:avLst/>
            <a:gdLst>
              <a:gd name="connsiteX0" fmla="*/ 0 w 3036888"/>
              <a:gd name="connsiteY0" fmla="*/ 0 h 2566988"/>
              <a:gd name="connsiteX1" fmla="*/ 1271985 w 3036888"/>
              <a:gd name="connsiteY1" fmla="*/ 0 h 2566988"/>
              <a:gd name="connsiteX2" fmla="*/ 3036888 w 3036888"/>
              <a:gd name="connsiteY2" fmla="*/ 2566988 h 2566988"/>
              <a:gd name="connsiteX3" fmla="*/ 0 w 3036888"/>
              <a:gd name="connsiteY3" fmla="*/ 2566988 h 2566988"/>
            </a:gdLst>
            <a:ahLst/>
            <a:cxnLst>
              <a:cxn ang="0">
                <a:pos x="connsiteX0" y="connsiteY0"/>
              </a:cxn>
              <a:cxn ang="0">
                <a:pos x="connsiteX1" y="connsiteY1"/>
              </a:cxn>
              <a:cxn ang="0">
                <a:pos x="connsiteX2" y="connsiteY2"/>
              </a:cxn>
              <a:cxn ang="0">
                <a:pos x="connsiteX3" y="connsiteY3"/>
              </a:cxn>
            </a:cxnLst>
            <a:rect l="l" t="t" r="r" b="b"/>
            <a:pathLst>
              <a:path w="3036888" h="2566988">
                <a:moveTo>
                  <a:pt x="0" y="0"/>
                </a:moveTo>
                <a:lnTo>
                  <a:pt x="1271985" y="0"/>
                </a:lnTo>
                <a:lnTo>
                  <a:pt x="3036888" y="2566988"/>
                </a:lnTo>
                <a:lnTo>
                  <a:pt x="0" y="256698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6" name="Freeform 2497"/>
          <p:cNvSpPr>
            <a:spLocks noChangeAspect="1"/>
          </p:cNvSpPr>
          <p:nvPr userDrawn="1"/>
        </p:nvSpPr>
        <p:spPr bwMode="auto">
          <a:xfrm>
            <a:off x="-1" y="1917016"/>
            <a:ext cx="1289321" cy="1089986"/>
          </a:xfrm>
          <a:custGeom>
            <a:avLst/>
            <a:gdLst>
              <a:gd name="T0" fmla="*/ 0 w 1219"/>
              <a:gd name="T1" fmla="*/ 1026 h 1026"/>
              <a:gd name="T2" fmla="*/ 0 w 1219"/>
              <a:gd name="T3" fmla="*/ 0 h 1026"/>
              <a:gd name="T4" fmla="*/ 622 w 1219"/>
              <a:gd name="T5" fmla="*/ 262 h 1026"/>
              <a:gd name="T6" fmla="*/ 1219 w 1219"/>
              <a:gd name="T7" fmla="*/ 515 h 1026"/>
              <a:gd name="T8" fmla="*/ 0 w 1219"/>
              <a:gd name="T9" fmla="*/ 1026 h 1026"/>
            </a:gdLst>
            <a:ahLst/>
            <a:cxnLst>
              <a:cxn ang="0">
                <a:pos x="T0" y="T1"/>
              </a:cxn>
              <a:cxn ang="0">
                <a:pos x="T2" y="T3"/>
              </a:cxn>
              <a:cxn ang="0">
                <a:pos x="T4" y="T5"/>
              </a:cxn>
              <a:cxn ang="0">
                <a:pos x="T6" y="T7"/>
              </a:cxn>
              <a:cxn ang="0">
                <a:pos x="T8" y="T9"/>
              </a:cxn>
            </a:cxnLst>
            <a:rect l="0" t="0" r="r" b="b"/>
            <a:pathLst>
              <a:path w="1219" h="1026">
                <a:moveTo>
                  <a:pt x="0" y="1026"/>
                </a:moveTo>
                <a:lnTo>
                  <a:pt x="0" y="0"/>
                </a:lnTo>
                <a:lnTo>
                  <a:pt x="622" y="262"/>
                </a:lnTo>
                <a:lnTo>
                  <a:pt x="1219" y="515"/>
                </a:lnTo>
                <a:lnTo>
                  <a:pt x="0" y="1026"/>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7" name="Freeform 2498"/>
          <p:cNvSpPr>
            <a:spLocks noChangeAspect="1"/>
          </p:cNvSpPr>
          <p:nvPr userDrawn="1"/>
        </p:nvSpPr>
        <p:spPr bwMode="auto">
          <a:xfrm>
            <a:off x="-1" y="1026368"/>
            <a:ext cx="657385" cy="1170566"/>
          </a:xfrm>
          <a:custGeom>
            <a:avLst/>
            <a:gdLst>
              <a:gd name="T0" fmla="*/ 622 w 622"/>
              <a:gd name="T1" fmla="*/ 1104 h 1104"/>
              <a:gd name="T2" fmla="*/ 0 w 622"/>
              <a:gd name="T3" fmla="*/ 842 h 1104"/>
              <a:gd name="T4" fmla="*/ 0 w 622"/>
              <a:gd name="T5" fmla="*/ 0 h 1104"/>
              <a:gd name="T6" fmla="*/ 622 w 622"/>
              <a:gd name="T7" fmla="*/ 1104 h 1104"/>
            </a:gdLst>
            <a:ahLst/>
            <a:cxnLst>
              <a:cxn ang="0">
                <a:pos x="T0" y="T1"/>
              </a:cxn>
              <a:cxn ang="0">
                <a:pos x="T2" y="T3"/>
              </a:cxn>
              <a:cxn ang="0">
                <a:pos x="T4" y="T5"/>
              </a:cxn>
              <a:cxn ang="0">
                <a:pos x="T6" y="T7"/>
              </a:cxn>
            </a:cxnLst>
            <a:rect l="0" t="0" r="r" b="b"/>
            <a:pathLst>
              <a:path w="622" h="1104">
                <a:moveTo>
                  <a:pt x="622" y="1104"/>
                </a:moveTo>
                <a:lnTo>
                  <a:pt x="0" y="842"/>
                </a:lnTo>
                <a:lnTo>
                  <a:pt x="0" y="0"/>
                </a:lnTo>
                <a:lnTo>
                  <a:pt x="622" y="110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8" name="Freeform 2499"/>
          <p:cNvSpPr>
            <a:spLocks noChangeAspect="1"/>
          </p:cNvSpPr>
          <p:nvPr userDrawn="1"/>
        </p:nvSpPr>
        <p:spPr bwMode="auto">
          <a:xfrm>
            <a:off x="-1" y="4809507"/>
            <a:ext cx="313848" cy="479255"/>
          </a:xfrm>
          <a:custGeom>
            <a:avLst/>
            <a:gdLst>
              <a:gd name="T0" fmla="*/ 0 w 298"/>
              <a:gd name="T1" fmla="*/ 454 h 454"/>
              <a:gd name="T2" fmla="*/ 0 w 298"/>
              <a:gd name="T3" fmla="*/ 0 h 454"/>
              <a:gd name="T4" fmla="*/ 298 w 298"/>
              <a:gd name="T5" fmla="*/ 406 h 454"/>
              <a:gd name="T6" fmla="*/ 0 w 298"/>
              <a:gd name="T7" fmla="*/ 454 h 454"/>
            </a:gdLst>
            <a:ahLst/>
            <a:cxnLst>
              <a:cxn ang="0">
                <a:pos x="T0" y="T1"/>
              </a:cxn>
              <a:cxn ang="0">
                <a:pos x="T2" y="T3"/>
              </a:cxn>
              <a:cxn ang="0">
                <a:pos x="T4" y="T5"/>
              </a:cxn>
              <a:cxn ang="0">
                <a:pos x="T6" y="T7"/>
              </a:cxn>
            </a:cxnLst>
            <a:rect l="0" t="0" r="r" b="b"/>
            <a:pathLst>
              <a:path w="298" h="454">
                <a:moveTo>
                  <a:pt x="0" y="454"/>
                </a:moveTo>
                <a:lnTo>
                  <a:pt x="0" y="0"/>
                </a:lnTo>
                <a:lnTo>
                  <a:pt x="298" y="406"/>
                </a:lnTo>
                <a:lnTo>
                  <a:pt x="0" y="45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9" name="Freeform 2500"/>
          <p:cNvSpPr>
            <a:spLocks noChangeAspect="1"/>
          </p:cNvSpPr>
          <p:nvPr userDrawn="1"/>
        </p:nvSpPr>
        <p:spPr bwMode="auto">
          <a:xfrm>
            <a:off x="-1" y="5237867"/>
            <a:ext cx="313848" cy="572563"/>
          </a:xfrm>
          <a:custGeom>
            <a:avLst/>
            <a:gdLst>
              <a:gd name="T0" fmla="*/ 0 w 298"/>
              <a:gd name="T1" fmla="*/ 540 h 540"/>
              <a:gd name="T2" fmla="*/ 0 w 298"/>
              <a:gd name="T3" fmla="*/ 48 h 540"/>
              <a:gd name="T4" fmla="*/ 298 w 298"/>
              <a:gd name="T5" fmla="*/ 0 h 540"/>
              <a:gd name="T6" fmla="*/ 0 w 298"/>
              <a:gd name="T7" fmla="*/ 540 h 540"/>
            </a:gdLst>
            <a:ahLst/>
            <a:cxnLst>
              <a:cxn ang="0">
                <a:pos x="T0" y="T1"/>
              </a:cxn>
              <a:cxn ang="0">
                <a:pos x="T2" y="T3"/>
              </a:cxn>
              <a:cxn ang="0">
                <a:pos x="T4" y="T5"/>
              </a:cxn>
              <a:cxn ang="0">
                <a:pos x="T6" y="T7"/>
              </a:cxn>
            </a:cxnLst>
            <a:rect l="0" t="0" r="r" b="b"/>
            <a:pathLst>
              <a:path w="298" h="540">
                <a:moveTo>
                  <a:pt x="0" y="540"/>
                </a:moveTo>
                <a:lnTo>
                  <a:pt x="0" y="48"/>
                </a:lnTo>
                <a:lnTo>
                  <a:pt x="298" y="0"/>
                </a:lnTo>
                <a:lnTo>
                  <a:pt x="0" y="540"/>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0" name="Freeform 2501"/>
          <p:cNvSpPr>
            <a:spLocks noChangeAspect="1"/>
          </p:cNvSpPr>
          <p:nvPr userDrawn="1"/>
        </p:nvSpPr>
        <p:spPr bwMode="auto">
          <a:xfrm>
            <a:off x="-1" y="5237868"/>
            <a:ext cx="1276598" cy="1620133"/>
          </a:xfrm>
          <a:custGeom>
            <a:avLst/>
            <a:gdLst>
              <a:gd name="T0" fmla="*/ 1207 w 1207"/>
              <a:gd name="T1" fmla="*/ 1528 h 1528"/>
              <a:gd name="T2" fmla="*/ 0 w 1207"/>
              <a:gd name="T3" fmla="*/ 1528 h 1528"/>
              <a:gd name="T4" fmla="*/ 0 w 1207"/>
              <a:gd name="T5" fmla="*/ 540 h 1528"/>
              <a:gd name="T6" fmla="*/ 298 w 1207"/>
              <a:gd name="T7" fmla="*/ 0 h 1528"/>
              <a:gd name="T8" fmla="*/ 1207 w 1207"/>
              <a:gd name="T9" fmla="*/ 1528 h 1528"/>
            </a:gdLst>
            <a:ahLst/>
            <a:cxnLst>
              <a:cxn ang="0">
                <a:pos x="T0" y="T1"/>
              </a:cxn>
              <a:cxn ang="0">
                <a:pos x="T2" y="T3"/>
              </a:cxn>
              <a:cxn ang="0">
                <a:pos x="T4" y="T5"/>
              </a:cxn>
              <a:cxn ang="0">
                <a:pos x="T6" y="T7"/>
              </a:cxn>
              <a:cxn ang="0">
                <a:pos x="T8" y="T9"/>
              </a:cxn>
            </a:cxnLst>
            <a:rect l="0" t="0" r="r" b="b"/>
            <a:pathLst>
              <a:path w="1207" h="1528">
                <a:moveTo>
                  <a:pt x="1207" y="1528"/>
                </a:moveTo>
                <a:lnTo>
                  <a:pt x="0" y="1528"/>
                </a:lnTo>
                <a:lnTo>
                  <a:pt x="0" y="540"/>
                </a:lnTo>
                <a:lnTo>
                  <a:pt x="298" y="0"/>
                </a:lnTo>
                <a:lnTo>
                  <a:pt x="1207" y="1528"/>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1" name="Freeform 2502"/>
          <p:cNvSpPr>
            <a:spLocks noChangeAspect="1"/>
          </p:cNvSpPr>
          <p:nvPr userDrawn="1"/>
        </p:nvSpPr>
        <p:spPr bwMode="auto">
          <a:xfrm>
            <a:off x="-1" y="1"/>
            <a:ext cx="1734647" cy="2196934"/>
          </a:xfrm>
          <a:custGeom>
            <a:avLst/>
            <a:gdLst>
              <a:gd name="T0" fmla="*/ 622 w 1638"/>
              <a:gd name="T1" fmla="*/ 2070 h 2070"/>
              <a:gd name="T2" fmla="*/ 622 w 1638"/>
              <a:gd name="T3" fmla="*/ 2070 h 2070"/>
              <a:gd name="T4" fmla="*/ 0 w 1638"/>
              <a:gd name="T5" fmla="*/ 966 h 2070"/>
              <a:gd name="T6" fmla="*/ 0 w 1638"/>
              <a:gd name="T7" fmla="*/ 0 h 2070"/>
              <a:gd name="T8" fmla="*/ 1638 w 1638"/>
              <a:gd name="T9" fmla="*/ 0 h 2070"/>
              <a:gd name="T10" fmla="*/ 622 w 1638"/>
              <a:gd name="T11" fmla="*/ 2070 h 2070"/>
            </a:gdLst>
            <a:ahLst/>
            <a:cxnLst>
              <a:cxn ang="0">
                <a:pos x="T0" y="T1"/>
              </a:cxn>
              <a:cxn ang="0">
                <a:pos x="T2" y="T3"/>
              </a:cxn>
              <a:cxn ang="0">
                <a:pos x="T4" y="T5"/>
              </a:cxn>
              <a:cxn ang="0">
                <a:pos x="T6" y="T7"/>
              </a:cxn>
              <a:cxn ang="0">
                <a:pos x="T8" y="T9"/>
              </a:cxn>
              <a:cxn ang="0">
                <a:pos x="T10" y="T11"/>
              </a:cxn>
            </a:cxnLst>
            <a:rect l="0" t="0" r="r" b="b"/>
            <a:pathLst>
              <a:path w="1638" h="2070">
                <a:moveTo>
                  <a:pt x="622" y="2070"/>
                </a:moveTo>
                <a:lnTo>
                  <a:pt x="622" y="2070"/>
                </a:lnTo>
                <a:lnTo>
                  <a:pt x="0" y="966"/>
                </a:lnTo>
                <a:lnTo>
                  <a:pt x="0" y="0"/>
                </a:lnTo>
                <a:lnTo>
                  <a:pt x="1638" y="0"/>
                </a:lnTo>
                <a:lnTo>
                  <a:pt x="622" y="2070"/>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2" name="Freeform 2503"/>
          <p:cNvSpPr>
            <a:spLocks noChangeAspect="1"/>
          </p:cNvSpPr>
          <p:nvPr userDrawn="1"/>
        </p:nvSpPr>
        <p:spPr bwMode="auto">
          <a:xfrm>
            <a:off x="313847" y="4122433"/>
            <a:ext cx="1738886" cy="1526826"/>
          </a:xfrm>
          <a:custGeom>
            <a:avLst/>
            <a:gdLst>
              <a:gd name="T0" fmla="*/ 1639 w 1639"/>
              <a:gd name="T1" fmla="*/ 1439 h 1439"/>
              <a:gd name="T2" fmla="*/ 0 w 1639"/>
              <a:gd name="T3" fmla="*/ 1053 h 1439"/>
              <a:gd name="T4" fmla="*/ 372 w 1639"/>
              <a:gd name="T5" fmla="*/ 0 h 1439"/>
              <a:gd name="T6" fmla="*/ 1639 w 1639"/>
              <a:gd name="T7" fmla="*/ 1439 h 1439"/>
            </a:gdLst>
            <a:ahLst/>
            <a:cxnLst>
              <a:cxn ang="0">
                <a:pos x="T0" y="T1"/>
              </a:cxn>
              <a:cxn ang="0">
                <a:pos x="T2" y="T3"/>
              </a:cxn>
              <a:cxn ang="0">
                <a:pos x="T4" y="T5"/>
              </a:cxn>
              <a:cxn ang="0">
                <a:pos x="T6" y="T7"/>
              </a:cxn>
            </a:cxnLst>
            <a:rect l="0" t="0" r="r" b="b"/>
            <a:pathLst>
              <a:path w="1639" h="1439">
                <a:moveTo>
                  <a:pt x="1639" y="1439"/>
                </a:moveTo>
                <a:lnTo>
                  <a:pt x="0" y="1053"/>
                </a:lnTo>
                <a:lnTo>
                  <a:pt x="372" y="0"/>
                </a:lnTo>
                <a:lnTo>
                  <a:pt x="1639" y="1439"/>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3" name="Freeform 2504"/>
          <p:cNvSpPr>
            <a:spLocks noChangeAspect="1"/>
          </p:cNvSpPr>
          <p:nvPr userDrawn="1"/>
        </p:nvSpPr>
        <p:spPr bwMode="auto">
          <a:xfrm>
            <a:off x="313847" y="5237868"/>
            <a:ext cx="1738886" cy="1620133"/>
          </a:xfrm>
          <a:custGeom>
            <a:avLst/>
            <a:gdLst>
              <a:gd name="T0" fmla="*/ 941 w 1639"/>
              <a:gd name="T1" fmla="*/ 1528 h 1528"/>
              <a:gd name="T2" fmla="*/ 909 w 1639"/>
              <a:gd name="T3" fmla="*/ 1528 h 1528"/>
              <a:gd name="T4" fmla="*/ 0 w 1639"/>
              <a:gd name="T5" fmla="*/ 0 h 1528"/>
              <a:gd name="T6" fmla="*/ 1639 w 1639"/>
              <a:gd name="T7" fmla="*/ 386 h 1528"/>
              <a:gd name="T8" fmla="*/ 941 w 1639"/>
              <a:gd name="T9" fmla="*/ 1528 h 1528"/>
            </a:gdLst>
            <a:ahLst/>
            <a:cxnLst>
              <a:cxn ang="0">
                <a:pos x="T0" y="T1"/>
              </a:cxn>
              <a:cxn ang="0">
                <a:pos x="T2" y="T3"/>
              </a:cxn>
              <a:cxn ang="0">
                <a:pos x="T4" y="T5"/>
              </a:cxn>
              <a:cxn ang="0">
                <a:pos x="T6" y="T7"/>
              </a:cxn>
              <a:cxn ang="0">
                <a:pos x="T8" y="T9"/>
              </a:cxn>
            </a:cxnLst>
            <a:rect l="0" t="0" r="r" b="b"/>
            <a:pathLst>
              <a:path w="1639" h="1528">
                <a:moveTo>
                  <a:pt x="941" y="1528"/>
                </a:moveTo>
                <a:lnTo>
                  <a:pt x="909" y="1528"/>
                </a:lnTo>
                <a:lnTo>
                  <a:pt x="0" y="0"/>
                </a:lnTo>
                <a:lnTo>
                  <a:pt x="1639" y="386"/>
                </a:lnTo>
                <a:lnTo>
                  <a:pt x="941" y="152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4" name="Freeform 2505"/>
          <p:cNvSpPr>
            <a:spLocks noChangeAspect="1"/>
          </p:cNvSpPr>
          <p:nvPr userDrawn="1"/>
        </p:nvSpPr>
        <p:spPr bwMode="auto">
          <a:xfrm>
            <a:off x="1314768" y="5649259"/>
            <a:ext cx="2290241" cy="1208740"/>
          </a:xfrm>
          <a:custGeom>
            <a:avLst/>
            <a:gdLst>
              <a:gd name="T0" fmla="*/ 2161 w 2161"/>
              <a:gd name="T1" fmla="*/ 1142 h 1142"/>
              <a:gd name="T2" fmla="*/ 0 w 2161"/>
              <a:gd name="T3" fmla="*/ 1142 h 1142"/>
              <a:gd name="T4" fmla="*/ 698 w 2161"/>
              <a:gd name="T5" fmla="*/ 0 h 1142"/>
              <a:gd name="T6" fmla="*/ 2161 w 2161"/>
              <a:gd name="T7" fmla="*/ 1142 h 1142"/>
            </a:gdLst>
            <a:ahLst/>
            <a:cxnLst>
              <a:cxn ang="0">
                <a:pos x="T0" y="T1"/>
              </a:cxn>
              <a:cxn ang="0">
                <a:pos x="T2" y="T3"/>
              </a:cxn>
              <a:cxn ang="0">
                <a:pos x="T4" y="T5"/>
              </a:cxn>
              <a:cxn ang="0">
                <a:pos x="T6" y="T7"/>
              </a:cxn>
            </a:cxnLst>
            <a:rect l="0" t="0" r="r" b="b"/>
            <a:pathLst>
              <a:path w="2161" h="1142">
                <a:moveTo>
                  <a:pt x="2161" y="1142"/>
                </a:moveTo>
                <a:lnTo>
                  <a:pt x="0" y="1142"/>
                </a:lnTo>
                <a:lnTo>
                  <a:pt x="698" y="0"/>
                </a:lnTo>
                <a:lnTo>
                  <a:pt x="2161" y="1142"/>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5" name="Freeform 2506"/>
          <p:cNvSpPr>
            <a:spLocks noChangeAspect="1"/>
          </p:cNvSpPr>
          <p:nvPr userDrawn="1"/>
        </p:nvSpPr>
        <p:spPr bwMode="auto">
          <a:xfrm>
            <a:off x="2052733" y="5237868"/>
            <a:ext cx="1586204" cy="1620133"/>
          </a:xfrm>
          <a:custGeom>
            <a:avLst/>
            <a:gdLst>
              <a:gd name="T0" fmla="*/ 1497 w 1497"/>
              <a:gd name="T1" fmla="*/ 1528 h 1528"/>
              <a:gd name="T2" fmla="*/ 1463 w 1497"/>
              <a:gd name="T3" fmla="*/ 1528 h 1528"/>
              <a:gd name="T4" fmla="*/ 0 w 1497"/>
              <a:gd name="T5" fmla="*/ 386 h 1528"/>
              <a:gd name="T6" fmla="*/ 1497 w 1497"/>
              <a:gd name="T7" fmla="*/ 0 h 1528"/>
              <a:gd name="T8" fmla="*/ 1497 w 1497"/>
              <a:gd name="T9" fmla="*/ 1528 h 1528"/>
            </a:gdLst>
            <a:ahLst/>
            <a:cxnLst>
              <a:cxn ang="0">
                <a:pos x="T0" y="T1"/>
              </a:cxn>
              <a:cxn ang="0">
                <a:pos x="T2" y="T3"/>
              </a:cxn>
              <a:cxn ang="0">
                <a:pos x="T4" y="T5"/>
              </a:cxn>
              <a:cxn ang="0">
                <a:pos x="T6" y="T7"/>
              </a:cxn>
              <a:cxn ang="0">
                <a:pos x="T8" y="T9"/>
              </a:cxn>
            </a:cxnLst>
            <a:rect l="0" t="0" r="r" b="b"/>
            <a:pathLst>
              <a:path w="1497" h="1528">
                <a:moveTo>
                  <a:pt x="1497" y="1528"/>
                </a:moveTo>
                <a:lnTo>
                  <a:pt x="1463" y="1528"/>
                </a:lnTo>
                <a:lnTo>
                  <a:pt x="0" y="386"/>
                </a:lnTo>
                <a:lnTo>
                  <a:pt x="1497" y="0"/>
                </a:lnTo>
                <a:lnTo>
                  <a:pt x="1497" y="152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6" name="Freeform 2507"/>
          <p:cNvSpPr>
            <a:spLocks noChangeAspect="1"/>
          </p:cNvSpPr>
          <p:nvPr userDrawn="1"/>
        </p:nvSpPr>
        <p:spPr bwMode="auto">
          <a:xfrm>
            <a:off x="657382" y="1"/>
            <a:ext cx="1810988" cy="2964590"/>
          </a:xfrm>
          <a:custGeom>
            <a:avLst/>
            <a:gdLst>
              <a:gd name="T0" fmla="*/ 1706 w 1706"/>
              <a:gd name="T1" fmla="*/ 2795 h 2795"/>
              <a:gd name="T2" fmla="*/ 600 w 1706"/>
              <a:gd name="T3" fmla="*/ 2322 h 2795"/>
              <a:gd name="T4" fmla="*/ 597 w 1706"/>
              <a:gd name="T5" fmla="*/ 2323 h 2795"/>
              <a:gd name="T6" fmla="*/ 600 w 1706"/>
              <a:gd name="T7" fmla="*/ 2322 h 2795"/>
              <a:gd name="T8" fmla="*/ 0 w 1706"/>
              <a:gd name="T9" fmla="*/ 2070 h 2795"/>
              <a:gd name="T10" fmla="*/ 0 w 1706"/>
              <a:gd name="T11" fmla="*/ 2070 h 2795"/>
              <a:gd name="T12" fmla="*/ 1016 w 1706"/>
              <a:gd name="T13" fmla="*/ 0 h 2795"/>
              <a:gd name="T14" fmla="*/ 1036 w 1706"/>
              <a:gd name="T15" fmla="*/ 0 h 2795"/>
              <a:gd name="T16" fmla="*/ 1706 w 1706"/>
              <a:gd name="T17" fmla="*/ 2795 h 2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6" h="2795">
                <a:moveTo>
                  <a:pt x="1706" y="2795"/>
                </a:moveTo>
                <a:lnTo>
                  <a:pt x="600" y="2322"/>
                </a:lnTo>
                <a:lnTo>
                  <a:pt x="597" y="2323"/>
                </a:lnTo>
                <a:lnTo>
                  <a:pt x="600" y="2322"/>
                </a:lnTo>
                <a:lnTo>
                  <a:pt x="0" y="2070"/>
                </a:lnTo>
                <a:lnTo>
                  <a:pt x="0" y="2070"/>
                </a:lnTo>
                <a:lnTo>
                  <a:pt x="1016" y="0"/>
                </a:lnTo>
                <a:lnTo>
                  <a:pt x="1036" y="0"/>
                </a:lnTo>
                <a:lnTo>
                  <a:pt x="1706" y="2795"/>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7" name="Freeform 2508"/>
          <p:cNvSpPr>
            <a:spLocks noChangeAspect="1"/>
          </p:cNvSpPr>
          <p:nvPr userDrawn="1"/>
        </p:nvSpPr>
        <p:spPr bwMode="auto">
          <a:xfrm>
            <a:off x="657383" y="2196934"/>
            <a:ext cx="636178" cy="267196"/>
          </a:xfrm>
          <a:custGeom>
            <a:avLst/>
            <a:gdLst>
              <a:gd name="T0" fmla="*/ 597 w 600"/>
              <a:gd name="T1" fmla="*/ 253 h 253"/>
              <a:gd name="T2" fmla="*/ 0 w 600"/>
              <a:gd name="T3" fmla="*/ 0 h 253"/>
              <a:gd name="T4" fmla="*/ 600 w 600"/>
              <a:gd name="T5" fmla="*/ 252 h 253"/>
              <a:gd name="T6" fmla="*/ 597 w 600"/>
              <a:gd name="T7" fmla="*/ 253 h 253"/>
            </a:gdLst>
            <a:ahLst/>
            <a:cxnLst>
              <a:cxn ang="0">
                <a:pos x="T0" y="T1"/>
              </a:cxn>
              <a:cxn ang="0">
                <a:pos x="T2" y="T3"/>
              </a:cxn>
              <a:cxn ang="0">
                <a:pos x="T4" y="T5"/>
              </a:cxn>
              <a:cxn ang="0">
                <a:pos x="T6" y="T7"/>
              </a:cxn>
            </a:cxnLst>
            <a:rect l="0" t="0" r="r" b="b"/>
            <a:pathLst>
              <a:path w="600" h="253">
                <a:moveTo>
                  <a:pt x="597" y="253"/>
                </a:moveTo>
                <a:lnTo>
                  <a:pt x="0" y="0"/>
                </a:lnTo>
                <a:lnTo>
                  <a:pt x="600" y="252"/>
                </a:lnTo>
                <a:lnTo>
                  <a:pt x="597" y="253"/>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18" name="Freeform 2509"/>
          <p:cNvSpPr>
            <a:spLocks noChangeAspect="1"/>
          </p:cNvSpPr>
          <p:nvPr userDrawn="1"/>
        </p:nvSpPr>
        <p:spPr bwMode="auto">
          <a:xfrm>
            <a:off x="708276" y="2464133"/>
            <a:ext cx="1760094" cy="1658305"/>
          </a:xfrm>
          <a:custGeom>
            <a:avLst/>
            <a:gdLst>
              <a:gd name="T0" fmla="*/ 0 w 1658"/>
              <a:gd name="T1" fmla="*/ 1563 h 1563"/>
              <a:gd name="T2" fmla="*/ 2 w 1658"/>
              <a:gd name="T3" fmla="*/ 1558 h 1563"/>
              <a:gd name="T4" fmla="*/ 551 w 1658"/>
              <a:gd name="T5" fmla="*/ 0 h 1563"/>
              <a:gd name="T6" fmla="*/ 1658 w 1658"/>
              <a:gd name="T7" fmla="*/ 471 h 1563"/>
              <a:gd name="T8" fmla="*/ 0 w 1658"/>
              <a:gd name="T9" fmla="*/ 1563 h 1563"/>
            </a:gdLst>
            <a:ahLst/>
            <a:cxnLst>
              <a:cxn ang="0">
                <a:pos x="T0" y="T1"/>
              </a:cxn>
              <a:cxn ang="0">
                <a:pos x="T2" y="T3"/>
              </a:cxn>
              <a:cxn ang="0">
                <a:pos x="T4" y="T5"/>
              </a:cxn>
              <a:cxn ang="0">
                <a:pos x="T6" y="T7"/>
              </a:cxn>
              <a:cxn ang="0">
                <a:pos x="T8" y="T9"/>
              </a:cxn>
            </a:cxnLst>
            <a:rect l="0" t="0" r="r" b="b"/>
            <a:pathLst>
              <a:path w="1658" h="1563">
                <a:moveTo>
                  <a:pt x="0" y="1563"/>
                </a:moveTo>
                <a:lnTo>
                  <a:pt x="2" y="1558"/>
                </a:lnTo>
                <a:lnTo>
                  <a:pt x="551" y="0"/>
                </a:lnTo>
                <a:lnTo>
                  <a:pt x="1658" y="471"/>
                </a:lnTo>
                <a:lnTo>
                  <a:pt x="0" y="1563"/>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9" name="Freeform 2510"/>
          <p:cNvSpPr>
            <a:spLocks noChangeAspect="1"/>
          </p:cNvSpPr>
          <p:nvPr userDrawn="1"/>
        </p:nvSpPr>
        <p:spPr bwMode="auto">
          <a:xfrm>
            <a:off x="1293561" y="2464130"/>
            <a:ext cx="1174810" cy="500460"/>
          </a:xfrm>
          <a:custGeom>
            <a:avLst/>
            <a:gdLst>
              <a:gd name="T0" fmla="*/ 1107 w 1107"/>
              <a:gd name="T1" fmla="*/ 473 h 473"/>
              <a:gd name="T2" fmla="*/ 0 w 1107"/>
              <a:gd name="T3" fmla="*/ 2 h 473"/>
              <a:gd name="T4" fmla="*/ 1 w 1107"/>
              <a:gd name="T5" fmla="*/ 0 h 473"/>
              <a:gd name="T6" fmla="*/ 1107 w 1107"/>
              <a:gd name="T7" fmla="*/ 473 h 473"/>
            </a:gdLst>
            <a:ahLst/>
            <a:cxnLst>
              <a:cxn ang="0">
                <a:pos x="T0" y="T1"/>
              </a:cxn>
              <a:cxn ang="0">
                <a:pos x="T2" y="T3"/>
              </a:cxn>
              <a:cxn ang="0">
                <a:pos x="T4" y="T5"/>
              </a:cxn>
              <a:cxn ang="0">
                <a:pos x="T6" y="T7"/>
              </a:cxn>
            </a:cxnLst>
            <a:rect l="0" t="0" r="r" b="b"/>
            <a:pathLst>
              <a:path w="1107" h="473">
                <a:moveTo>
                  <a:pt x="1107" y="473"/>
                </a:moveTo>
                <a:lnTo>
                  <a:pt x="0" y="2"/>
                </a:lnTo>
                <a:lnTo>
                  <a:pt x="1" y="0"/>
                </a:lnTo>
                <a:lnTo>
                  <a:pt x="1107" y="473"/>
                </a:lnTo>
                <a:close/>
              </a:path>
            </a:pathLst>
          </a:custGeom>
          <a:solidFill>
            <a:srgbClr val="25314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0" name="Freeform 2511"/>
          <p:cNvSpPr>
            <a:spLocks noChangeAspect="1"/>
          </p:cNvSpPr>
          <p:nvPr userDrawn="1"/>
        </p:nvSpPr>
        <p:spPr bwMode="auto">
          <a:xfrm>
            <a:off x="708276" y="2964591"/>
            <a:ext cx="1760094" cy="2684671"/>
          </a:xfrm>
          <a:custGeom>
            <a:avLst/>
            <a:gdLst>
              <a:gd name="T0" fmla="*/ 1267 w 1658"/>
              <a:gd name="T1" fmla="*/ 2531 h 2531"/>
              <a:gd name="T2" fmla="*/ 1267 w 1658"/>
              <a:gd name="T3" fmla="*/ 2531 h 2531"/>
              <a:gd name="T4" fmla="*/ 0 w 1658"/>
              <a:gd name="T5" fmla="*/ 1092 h 2531"/>
              <a:gd name="T6" fmla="*/ 0 w 1658"/>
              <a:gd name="T7" fmla="*/ 1092 h 2531"/>
              <a:gd name="T8" fmla="*/ 1658 w 1658"/>
              <a:gd name="T9" fmla="*/ 0 h 2531"/>
              <a:gd name="T10" fmla="*/ 1267 w 1658"/>
              <a:gd name="T11" fmla="*/ 2531 h 2531"/>
            </a:gdLst>
            <a:ahLst/>
            <a:cxnLst>
              <a:cxn ang="0">
                <a:pos x="T0" y="T1"/>
              </a:cxn>
              <a:cxn ang="0">
                <a:pos x="T2" y="T3"/>
              </a:cxn>
              <a:cxn ang="0">
                <a:pos x="T4" y="T5"/>
              </a:cxn>
              <a:cxn ang="0">
                <a:pos x="T6" y="T7"/>
              </a:cxn>
              <a:cxn ang="0">
                <a:pos x="T8" y="T9"/>
              </a:cxn>
              <a:cxn ang="0">
                <a:pos x="T10" y="T11"/>
              </a:cxn>
            </a:cxnLst>
            <a:rect l="0" t="0" r="r" b="b"/>
            <a:pathLst>
              <a:path w="1658" h="2531">
                <a:moveTo>
                  <a:pt x="1267" y="2531"/>
                </a:moveTo>
                <a:lnTo>
                  <a:pt x="1267" y="2531"/>
                </a:lnTo>
                <a:lnTo>
                  <a:pt x="0" y="1092"/>
                </a:lnTo>
                <a:lnTo>
                  <a:pt x="0" y="1092"/>
                </a:lnTo>
                <a:lnTo>
                  <a:pt x="1658" y="0"/>
                </a:lnTo>
                <a:lnTo>
                  <a:pt x="1267" y="2531"/>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1" name="Freeform 2512"/>
          <p:cNvSpPr>
            <a:spLocks noChangeAspect="1"/>
          </p:cNvSpPr>
          <p:nvPr userDrawn="1"/>
        </p:nvSpPr>
        <p:spPr bwMode="auto">
          <a:xfrm>
            <a:off x="708277" y="4122433"/>
            <a:ext cx="1344457" cy="1526826"/>
          </a:xfrm>
          <a:custGeom>
            <a:avLst/>
            <a:gdLst>
              <a:gd name="T0" fmla="*/ 1267 w 1267"/>
              <a:gd name="T1" fmla="*/ 1439 h 1439"/>
              <a:gd name="T2" fmla="*/ 1267 w 1267"/>
              <a:gd name="T3" fmla="*/ 1439 h 1439"/>
              <a:gd name="T4" fmla="*/ 0 w 1267"/>
              <a:gd name="T5" fmla="*/ 0 h 1439"/>
              <a:gd name="T6" fmla="*/ 0 w 1267"/>
              <a:gd name="T7" fmla="*/ 0 h 1439"/>
              <a:gd name="T8" fmla="*/ 1267 w 1267"/>
              <a:gd name="T9" fmla="*/ 1439 h 1439"/>
            </a:gdLst>
            <a:ahLst/>
            <a:cxnLst>
              <a:cxn ang="0">
                <a:pos x="T0" y="T1"/>
              </a:cxn>
              <a:cxn ang="0">
                <a:pos x="T2" y="T3"/>
              </a:cxn>
              <a:cxn ang="0">
                <a:pos x="T4" y="T5"/>
              </a:cxn>
              <a:cxn ang="0">
                <a:pos x="T6" y="T7"/>
              </a:cxn>
              <a:cxn ang="0">
                <a:pos x="T8" y="T9"/>
              </a:cxn>
            </a:cxnLst>
            <a:rect l="0" t="0" r="r" b="b"/>
            <a:pathLst>
              <a:path w="1267" h="1439">
                <a:moveTo>
                  <a:pt x="1267" y="1439"/>
                </a:moveTo>
                <a:lnTo>
                  <a:pt x="1267" y="1439"/>
                </a:lnTo>
                <a:lnTo>
                  <a:pt x="0" y="0"/>
                </a:lnTo>
                <a:lnTo>
                  <a:pt x="0" y="0"/>
                </a:lnTo>
                <a:lnTo>
                  <a:pt x="1267" y="1439"/>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2" name="Freeform 2513"/>
          <p:cNvSpPr>
            <a:spLocks noChangeAspect="1"/>
          </p:cNvSpPr>
          <p:nvPr userDrawn="1"/>
        </p:nvSpPr>
        <p:spPr bwMode="auto">
          <a:xfrm>
            <a:off x="2052733" y="2964591"/>
            <a:ext cx="1586204" cy="2684671"/>
          </a:xfrm>
          <a:custGeom>
            <a:avLst/>
            <a:gdLst>
              <a:gd name="T0" fmla="*/ 0 w 1497"/>
              <a:gd name="T1" fmla="*/ 2531 h 2531"/>
              <a:gd name="T2" fmla="*/ 391 w 1497"/>
              <a:gd name="T3" fmla="*/ 0 h 2531"/>
              <a:gd name="T4" fmla="*/ 1497 w 1497"/>
              <a:gd name="T5" fmla="*/ 2145 h 2531"/>
              <a:gd name="T6" fmla="*/ 0 w 1497"/>
              <a:gd name="T7" fmla="*/ 2531 h 2531"/>
            </a:gdLst>
            <a:ahLst/>
            <a:cxnLst>
              <a:cxn ang="0">
                <a:pos x="T0" y="T1"/>
              </a:cxn>
              <a:cxn ang="0">
                <a:pos x="T2" y="T3"/>
              </a:cxn>
              <a:cxn ang="0">
                <a:pos x="T4" y="T5"/>
              </a:cxn>
              <a:cxn ang="0">
                <a:pos x="T6" y="T7"/>
              </a:cxn>
            </a:cxnLst>
            <a:rect l="0" t="0" r="r" b="b"/>
            <a:pathLst>
              <a:path w="1497" h="2531">
                <a:moveTo>
                  <a:pt x="0" y="2531"/>
                </a:moveTo>
                <a:lnTo>
                  <a:pt x="391" y="0"/>
                </a:lnTo>
                <a:lnTo>
                  <a:pt x="1497" y="2145"/>
                </a:lnTo>
                <a:lnTo>
                  <a:pt x="0" y="2531"/>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3" name="Freeform 2514"/>
          <p:cNvSpPr>
            <a:spLocks noChangeAspect="1"/>
          </p:cNvSpPr>
          <p:nvPr userDrawn="1"/>
        </p:nvSpPr>
        <p:spPr bwMode="auto">
          <a:xfrm>
            <a:off x="3638938" y="5237868"/>
            <a:ext cx="2065459" cy="1620133"/>
          </a:xfrm>
          <a:custGeom>
            <a:avLst/>
            <a:gdLst>
              <a:gd name="T0" fmla="*/ 40 w 1946"/>
              <a:gd name="T1" fmla="*/ 1528 h 1528"/>
              <a:gd name="T2" fmla="*/ 0 w 1946"/>
              <a:gd name="T3" fmla="*/ 1528 h 1528"/>
              <a:gd name="T4" fmla="*/ 0 w 1946"/>
              <a:gd name="T5" fmla="*/ 0 h 1528"/>
              <a:gd name="T6" fmla="*/ 1946 w 1946"/>
              <a:gd name="T7" fmla="*/ 264 h 1528"/>
              <a:gd name="T8" fmla="*/ 40 w 1946"/>
              <a:gd name="T9" fmla="*/ 1528 h 1528"/>
            </a:gdLst>
            <a:ahLst/>
            <a:cxnLst>
              <a:cxn ang="0">
                <a:pos x="T0" y="T1"/>
              </a:cxn>
              <a:cxn ang="0">
                <a:pos x="T2" y="T3"/>
              </a:cxn>
              <a:cxn ang="0">
                <a:pos x="T4" y="T5"/>
              </a:cxn>
              <a:cxn ang="0">
                <a:pos x="T6" y="T7"/>
              </a:cxn>
              <a:cxn ang="0">
                <a:pos x="T8" y="T9"/>
              </a:cxn>
            </a:cxnLst>
            <a:rect l="0" t="0" r="r" b="b"/>
            <a:pathLst>
              <a:path w="1946" h="1528">
                <a:moveTo>
                  <a:pt x="40" y="1528"/>
                </a:moveTo>
                <a:lnTo>
                  <a:pt x="0" y="1528"/>
                </a:lnTo>
                <a:lnTo>
                  <a:pt x="0" y="0"/>
                </a:lnTo>
                <a:lnTo>
                  <a:pt x="1946" y="264"/>
                </a:lnTo>
                <a:lnTo>
                  <a:pt x="40" y="1528"/>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4" name="Freeform 2515"/>
          <p:cNvSpPr>
            <a:spLocks noChangeAspect="1"/>
          </p:cNvSpPr>
          <p:nvPr userDrawn="1"/>
        </p:nvSpPr>
        <p:spPr bwMode="auto">
          <a:xfrm>
            <a:off x="1755850" y="0"/>
            <a:ext cx="1895812" cy="1497140"/>
          </a:xfrm>
          <a:custGeom>
            <a:avLst/>
            <a:gdLst>
              <a:gd name="T0" fmla="*/ 338 w 1787"/>
              <a:gd name="T1" fmla="*/ 1409 h 1409"/>
              <a:gd name="T2" fmla="*/ 0 w 1787"/>
              <a:gd name="T3" fmla="*/ 0 h 1409"/>
              <a:gd name="T4" fmla="*/ 1546 w 1787"/>
              <a:gd name="T5" fmla="*/ 0 h 1409"/>
              <a:gd name="T6" fmla="*/ 1787 w 1787"/>
              <a:gd name="T7" fmla="*/ 350 h 1409"/>
              <a:gd name="T8" fmla="*/ 338 w 1787"/>
              <a:gd name="T9" fmla="*/ 1409 h 1409"/>
            </a:gdLst>
            <a:ahLst/>
            <a:cxnLst>
              <a:cxn ang="0">
                <a:pos x="T0" y="T1"/>
              </a:cxn>
              <a:cxn ang="0">
                <a:pos x="T2" y="T3"/>
              </a:cxn>
              <a:cxn ang="0">
                <a:pos x="T4" y="T5"/>
              </a:cxn>
              <a:cxn ang="0">
                <a:pos x="T6" y="T7"/>
              </a:cxn>
              <a:cxn ang="0">
                <a:pos x="T8" y="T9"/>
              </a:cxn>
            </a:cxnLst>
            <a:rect l="0" t="0" r="r" b="b"/>
            <a:pathLst>
              <a:path w="1787" h="1409">
                <a:moveTo>
                  <a:pt x="338" y="1409"/>
                </a:moveTo>
                <a:lnTo>
                  <a:pt x="0" y="0"/>
                </a:lnTo>
                <a:lnTo>
                  <a:pt x="1546" y="0"/>
                </a:lnTo>
                <a:lnTo>
                  <a:pt x="1787" y="350"/>
                </a:lnTo>
                <a:lnTo>
                  <a:pt x="338" y="1409"/>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5" name="Freeform 2516"/>
          <p:cNvSpPr>
            <a:spLocks noChangeAspect="1"/>
          </p:cNvSpPr>
          <p:nvPr userDrawn="1"/>
        </p:nvSpPr>
        <p:spPr bwMode="auto">
          <a:xfrm>
            <a:off x="2116350" y="1497141"/>
            <a:ext cx="2082424" cy="1467450"/>
          </a:xfrm>
          <a:custGeom>
            <a:avLst/>
            <a:gdLst>
              <a:gd name="T0" fmla="*/ 332 w 1965"/>
              <a:gd name="T1" fmla="*/ 1386 h 1386"/>
              <a:gd name="T2" fmla="*/ 332 w 1965"/>
              <a:gd name="T3" fmla="*/ 1386 h 1386"/>
              <a:gd name="T4" fmla="*/ 0 w 1965"/>
              <a:gd name="T5" fmla="*/ 0 h 1386"/>
              <a:gd name="T6" fmla="*/ 1965 w 1965"/>
              <a:gd name="T7" fmla="*/ 165 h 1386"/>
              <a:gd name="T8" fmla="*/ 332 w 1965"/>
              <a:gd name="T9" fmla="*/ 1386 h 1386"/>
            </a:gdLst>
            <a:ahLst/>
            <a:cxnLst>
              <a:cxn ang="0">
                <a:pos x="T0" y="T1"/>
              </a:cxn>
              <a:cxn ang="0">
                <a:pos x="T2" y="T3"/>
              </a:cxn>
              <a:cxn ang="0">
                <a:pos x="T4" y="T5"/>
              </a:cxn>
              <a:cxn ang="0">
                <a:pos x="T6" y="T7"/>
              </a:cxn>
              <a:cxn ang="0">
                <a:pos x="T8" y="T9"/>
              </a:cxn>
            </a:cxnLst>
            <a:rect l="0" t="0" r="r" b="b"/>
            <a:pathLst>
              <a:path w="1965" h="1386">
                <a:moveTo>
                  <a:pt x="332" y="1386"/>
                </a:moveTo>
                <a:lnTo>
                  <a:pt x="332" y="1386"/>
                </a:lnTo>
                <a:lnTo>
                  <a:pt x="0" y="0"/>
                </a:lnTo>
                <a:lnTo>
                  <a:pt x="1965" y="165"/>
                </a:lnTo>
                <a:lnTo>
                  <a:pt x="332" y="1386"/>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6" name="Freeform 2517"/>
          <p:cNvSpPr>
            <a:spLocks noChangeAspect="1"/>
          </p:cNvSpPr>
          <p:nvPr userDrawn="1"/>
        </p:nvSpPr>
        <p:spPr bwMode="auto">
          <a:xfrm>
            <a:off x="2116350" y="373225"/>
            <a:ext cx="2082424" cy="1297802"/>
          </a:xfrm>
          <a:custGeom>
            <a:avLst/>
            <a:gdLst>
              <a:gd name="T0" fmla="*/ 1965 w 1965"/>
              <a:gd name="T1" fmla="*/ 1224 h 1224"/>
              <a:gd name="T2" fmla="*/ 1965 w 1965"/>
              <a:gd name="T3" fmla="*/ 1224 h 1224"/>
              <a:gd name="T4" fmla="*/ 0 w 1965"/>
              <a:gd name="T5" fmla="*/ 1059 h 1224"/>
              <a:gd name="T6" fmla="*/ 1449 w 1965"/>
              <a:gd name="T7" fmla="*/ 0 h 1224"/>
              <a:gd name="T8" fmla="*/ 1965 w 1965"/>
              <a:gd name="T9" fmla="*/ 752 h 1224"/>
              <a:gd name="T10" fmla="*/ 1965 w 1965"/>
              <a:gd name="T11" fmla="*/ 1224 h 1224"/>
            </a:gdLst>
            <a:ahLst/>
            <a:cxnLst>
              <a:cxn ang="0">
                <a:pos x="T0" y="T1"/>
              </a:cxn>
              <a:cxn ang="0">
                <a:pos x="T2" y="T3"/>
              </a:cxn>
              <a:cxn ang="0">
                <a:pos x="T4" y="T5"/>
              </a:cxn>
              <a:cxn ang="0">
                <a:pos x="T6" y="T7"/>
              </a:cxn>
              <a:cxn ang="0">
                <a:pos x="T8" y="T9"/>
              </a:cxn>
              <a:cxn ang="0">
                <a:pos x="T10" y="T11"/>
              </a:cxn>
            </a:cxnLst>
            <a:rect l="0" t="0" r="r" b="b"/>
            <a:pathLst>
              <a:path w="1965" h="1224">
                <a:moveTo>
                  <a:pt x="1965" y="1224"/>
                </a:moveTo>
                <a:lnTo>
                  <a:pt x="1965" y="1224"/>
                </a:lnTo>
                <a:lnTo>
                  <a:pt x="0" y="1059"/>
                </a:lnTo>
                <a:lnTo>
                  <a:pt x="1449" y="0"/>
                </a:lnTo>
                <a:lnTo>
                  <a:pt x="1965" y="752"/>
                </a:lnTo>
                <a:lnTo>
                  <a:pt x="1965" y="122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7" name="Freeform 2518"/>
          <p:cNvSpPr>
            <a:spLocks noChangeAspect="1"/>
          </p:cNvSpPr>
          <p:nvPr userDrawn="1"/>
        </p:nvSpPr>
        <p:spPr bwMode="auto">
          <a:xfrm>
            <a:off x="2468371" y="1671029"/>
            <a:ext cx="1980635" cy="2107870"/>
          </a:xfrm>
          <a:custGeom>
            <a:avLst/>
            <a:gdLst>
              <a:gd name="T0" fmla="*/ 1868 w 1868"/>
              <a:gd name="T1" fmla="*/ 1988 h 1988"/>
              <a:gd name="T2" fmla="*/ 0 w 1868"/>
              <a:gd name="T3" fmla="*/ 1221 h 1988"/>
              <a:gd name="T4" fmla="*/ 1633 w 1868"/>
              <a:gd name="T5" fmla="*/ 0 h 1988"/>
              <a:gd name="T6" fmla="*/ 1868 w 1868"/>
              <a:gd name="T7" fmla="*/ 1988 h 1988"/>
            </a:gdLst>
            <a:ahLst/>
            <a:cxnLst>
              <a:cxn ang="0">
                <a:pos x="T0" y="T1"/>
              </a:cxn>
              <a:cxn ang="0">
                <a:pos x="T2" y="T3"/>
              </a:cxn>
              <a:cxn ang="0">
                <a:pos x="T4" y="T5"/>
              </a:cxn>
              <a:cxn ang="0">
                <a:pos x="T6" y="T7"/>
              </a:cxn>
            </a:cxnLst>
            <a:rect l="0" t="0" r="r" b="b"/>
            <a:pathLst>
              <a:path w="1868" h="1988">
                <a:moveTo>
                  <a:pt x="1868" y="1988"/>
                </a:moveTo>
                <a:lnTo>
                  <a:pt x="0" y="1221"/>
                </a:lnTo>
                <a:lnTo>
                  <a:pt x="1633" y="0"/>
                </a:lnTo>
                <a:lnTo>
                  <a:pt x="1868" y="1988"/>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60" name="Freeform 2543"/>
          <p:cNvSpPr>
            <a:spLocks noChangeAspect="1"/>
          </p:cNvSpPr>
          <p:nvPr userDrawn="1"/>
        </p:nvSpPr>
        <p:spPr bwMode="auto">
          <a:xfrm>
            <a:off x="6179821" y="4084263"/>
            <a:ext cx="653948" cy="339297"/>
          </a:xfrm>
          <a:custGeom>
            <a:avLst/>
            <a:gdLst>
              <a:gd name="T0" fmla="*/ 460 w 460"/>
              <a:gd name="T1" fmla="*/ 0 h 227"/>
              <a:gd name="T2" fmla="*/ 156 w 460"/>
              <a:gd name="T3" fmla="*/ 227 h 227"/>
              <a:gd name="T4" fmla="*/ 0 w 460"/>
              <a:gd name="T5" fmla="*/ 0 h 227"/>
              <a:gd name="T6" fmla="*/ 460 w 460"/>
              <a:gd name="T7" fmla="*/ 0 h 227"/>
            </a:gdLst>
            <a:ahLst/>
            <a:cxnLst>
              <a:cxn ang="0">
                <a:pos x="T0" y="T1"/>
              </a:cxn>
              <a:cxn ang="0">
                <a:pos x="T2" y="T3"/>
              </a:cxn>
              <a:cxn ang="0">
                <a:pos x="T4" y="T5"/>
              </a:cxn>
              <a:cxn ang="0">
                <a:pos x="T6" y="T7"/>
              </a:cxn>
            </a:cxnLst>
            <a:rect l="0" t="0" r="r" b="b"/>
            <a:pathLst>
              <a:path w="460" h="227">
                <a:moveTo>
                  <a:pt x="460" y="0"/>
                </a:moveTo>
                <a:lnTo>
                  <a:pt x="156" y="227"/>
                </a:lnTo>
                <a:lnTo>
                  <a:pt x="0" y="0"/>
                </a:lnTo>
                <a:lnTo>
                  <a:pt x="460" y="0"/>
                </a:lnTo>
                <a:close/>
              </a:path>
            </a:pathLst>
          </a:custGeom>
          <a:solidFill>
            <a:schemeClr val="accent3"/>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8" name="Freeform 2519"/>
          <p:cNvSpPr>
            <a:spLocks noChangeAspect="1"/>
          </p:cNvSpPr>
          <p:nvPr userDrawn="1"/>
        </p:nvSpPr>
        <p:spPr bwMode="auto">
          <a:xfrm>
            <a:off x="2468371" y="2964590"/>
            <a:ext cx="1980635" cy="2273276"/>
          </a:xfrm>
          <a:custGeom>
            <a:avLst/>
            <a:gdLst>
              <a:gd name="T0" fmla="*/ 1106 w 1868"/>
              <a:gd name="T1" fmla="*/ 2145 h 2145"/>
              <a:gd name="T2" fmla="*/ 1106 w 1868"/>
              <a:gd name="T3" fmla="*/ 2145 h 2145"/>
              <a:gd name="T4" fmla="*/ 0 w 1868"/>
              <a:gd name="T5" fmla="*/ 0 h 2145"/>
              <a:gd name="T6" fmla="*/ 1868 w 1868"/>
              <a:gd name="T7" fmla="*/ 767 h 2145"/>
              <a:gd name="T8" fmla="*/ 1106 w 1868"/>
              <a:gd name="T9" fmla="*/ 2145 h 2145"/>
            </a:gdLst>
            <a:ahLst/>
            <a:cxnLst>
              <a:cxn ang="0">
                <a:pos x="T0" y="T1"/>
              </a:cxn>
              <a:cxn ang="0">
                <a:pos x="T2" y="T3"/>
              </a:cxn>
              <a:cxn ang="0">
                <a:pos x="T4" y="T5"/>
              </a:cxn>
              <a:cxn ang="0">
                <a:pos x="T6" y="T7"/>
              </a:cxn>
              <a:cxn ang="0">
                <a:pos x="T8" y="T9"/>
              </a:cxn>
            </a:cxnLst>
            <a:rect l="0" t="0" r="r" b="b"/>
            <a:pathLst>
              <a:path w="1868" h="2145">
                <a:moveTo>
                  <a:pt x="1106" y="2145"/>
                </a:moveTo>
                <a:lnTo>
                  <a:pt x="1106" y="2145"/>
                </a:lnTo>
                <a:lnTo>
                  <a:pt x="0" y="0"/>
                </a:lnTo>
                <a:lnTo>
                  <a:pt x="1868" y="767"/>
                </a:lnTo>
                <a:lnTo>
                  <a:pt x="1106" y="2145"/>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9" name="Freeform 2520"/>
          <p:cNvSpPr>
            <a:spLocks noChangeAspect="1"/>
          </p:cNvSpPr>
          <p:nvPr userDrawn="1"/>
        </p:nvSpPr>
        <p:spPr bwMode="auto">
          <a:xfrm>
            <a:off x="3638938" y="3778898"/>
            <a:ext cx="2065459" cy="1738886"/>
          </a:xfrm>
          <a:custGeom>
            <a:avLst/>
            <a:gdLst>
              <a:gd name="T0" fmla="*/ 1946 w 1946"/>
              <a:gd name="T1" fmla="*/ 1642 h 1642"/>
              <a:gd name="T2" fmla="*/ 0 w 1946"/>
              <a:gd name="T3" fmla="*/ 1378 h 1642"/>
              <a:gd name="T4" fmla="*/ 762 w 1946"/>
              <a:gd name="T5" fmla="*/ 0 h 1642"/>
              <a:gd name="T6" fmla="*/ 1946 w 1946"/>
              <a:gd name="T7" fmla="*/ 1642 h 1642"/>
            </a:gdLst>
            <a:ahLst/>
            <a:cxnLst>
              <a:cxn ang="0">
                <a:pos x="T0" y="T1"/>
              </a:cxn>
              <a:cxn ang="0">
                <a:pos x="T2" y="T3"/>
              </a:cxn>
              <a:cxn ang="0">
                <a:pos x="T4" y="T5"/>
              </a:cxn>
              <a:cxn ang="0">
                <a:pos x="T6" y="T7"/>
              </a:cxn>
            </a:cxnLst>
            <a:rect l="0" t="0" r="r" b="b"/>
            <a:pathLst>
              <a:path w="1946" h="1642">
                <a:moveTo>
                  <a:pt x="1946" y="1642"/>
                </a:moveTo>
                <a:lnTo>
                  <a:pt x="0" y="1378"/>
                </a:lnTo>
                <a:lnTo>
                  <a:pt x="762" y="0"/>
                </a:lnTo>
                <a:lnTo>
                  <a:pt x="1946" y="1642"/>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0" name="Freeform 2521"/>
          <p:cNvSpPr>
            <a:spLocks noChangeAspect="1"/>
          </p:cNvSpPr>
          <p:nvPr userDrawn="1"/>
        </p:nvSpPr>
        <p:spPr bwMode="auto">
          <a:xfrm>
            <a:off x="3681349" y="5517784"/>
            <a:ext cx="2604088" cy="1340214"/>
          </a:xfrm>
          <a:custGeom>
            <a:avLst/>
            <a:gdLst>
              <a:gd name="T0" fmla="*/ 2456 w 2456"/>
              <a:gd name="T1" fmla="*/ 1264 h 1264"/>
              <a:gd name="T2" fmla="*/ 0 w 2456"/>
              <a:gd name="T3" fmla="*/ 1264 h 1264"/>
              <a:gd name="T4" fmla="*/ 1906 w 2456"/>
              <a:gd name="T5" fmla="*/ 0 h 1264"/>
              <a:gd name="T6" fmla="*/ 2456 w 2456"/>
              <a:gd name="T7" fmla="*/ 1264 h 1264"/>
            </a:gdLst>
            <a:ahLst/>
            <a:cxnLst>
              <a:cxn ang="0">
                <a:pos x="T0" y="T1"/>
              </a:cxn>
              <a:cxn ang="0">
                <a:pos x="T2" y="T3"/>
              </a:cxn>
              <a:cxn ang="0">
                <a:pos x="T4" y="T5"/>
              </a:cxn>
              <a:cxn ang="0">
                <a:pos x="T6" y="T7"/>
              </a:cxn>
            </a:cxnLst>
            <a:rect l="0" t="0" r="r" b="b"/>
            <a:pathLst>
              <a:path w="2456" h="1264">
                <a:moveTo>
                  <a:pt x="2456" y="1264"/>
                </a:moveTo>
                <a:lnTo>
                  <a:pt x="0" y="1264"/>
                </a:lnTo>
                <a:lnTo>
                  <a:pt x="1906" y="0"/>
                </a:lnTo>
                <a:lnTo>
                  <a:pt x="2456" y="126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1" name="Freeform 2522"/>
          <p:cNvSpPr>
            <a:spLocks noChangeAspect="1"/>
          </p:cNvSpPr>
          <p:nvPr userDrawn="1"/>
        </p:nvSpPr>
        <p:spPr bwMode="auto">
          <a:xfrm>
            <a:off x="4449002" y="3778898"/>
            <a:ext cx="1883087" cy="1738886"/>
          </a:xfrm>
          <a:custGeom>
            <a:avLst/>
            <a:gdLst>
              <a:gd name="T0" fmla="*/ 1184 w 1777"/>
              <a:gd name="T1" fmla="*/ 1642 h 1642"/>
              <a:gd name="T2" fmla="*/ 1184 w 1777"/>
              <a:gd name="T3" fmla="*/ 1642 h 1642"/>
              <a:gd name="T4" fmla="*/ 0 w 1777"/>
              <a:gd name="T5" fmla="*/ 0 h 1642"/>
              <a:gd name="T6" fmla="*/ 1493 w 1777"/>
              <a:gd name="T7" fmla="*/ 52 h 1642"/>
              <a:gd name="T8" fmla="*/ 1777 w 1777"/>
              <a:gd name="T9" fmla="*/ 465 h 1642"/>
              <a:gd name="T10" fmla="*/ 1184 w 1777"/>
              <a:gd name="T11" fmla="*/ 1642 h 1642"/>
            </a:gdLst>
            <a:ahLst/>
            <a:cxnLst>
              <a:cxn ang="0">
                <a:pos x="T0" y="T1"/>
              </a:cxn>
              <a:cxn ang="0">
                <a:pos x="T2" y="T3"/>
              </a:cxn>
              <a:cxn ang="0">
                <a:pos x="T4" y="T5"/>
              </a:cxn>
              <a:cxn ang="0">
                <a:pos x="T6" y="T7"/>
              </a:cxn>
              <a:cxn ang="0">
                <a:pos x="T8" y="T9"/>
              </a:cxn>
              <a:cxn ang="0">
                <a:pos x="T10" y="T11"/>
              </a:cxn>
            </a:cxnLst>
            <a:rect l="0" t="0" r="r" b="b"/>
            <a:pathLst>
              <a:path w="1777" h="1642">
                <a:moveTo>
                  <a:pt x="1184" y="1642"/>
                </a:moveTo>
                <a:lnTo>
                  <a:pt x="1184" y="1642"/>
                </a:lnTo>
                <a:lnTo>
                  <a:pt x="0" y="0"/>
                </a:lnTo>
                <a:lnTo>
                  <a:pt x="1493" y="52"/>
                </a:lnTo>
                <a:lnTo>
                  <a:pt x="1777" y="465"/>
                </a:lnTo>
                <a:lnTo>
                  <a:pt x="1184" y="1642"/>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2" name="Freeform 2523"/>
          <p:cNvSpPr>
            <a:spLocks noChangeAspect="1"/>
          </p:cNvSpPr>
          <p:nvPr userDrawn="1"/>
        </p:nvSpPr>
        <p:spPr bwMode="auto">
          <a:xfrm>
            <a:off x="4198775" y="1671029"/>
            <a:ext cx="1306285" cy="2107870"/>
          </a:xfrm>
          <a:custGeom>
            <a:avLst/>
            <a:gdLst>
              <a:gd name="T0" fmla="*/ 235 w 1230"/>
              <a:gd name="T1" fmla="*/ 1988 h 1988"/>
              <a:gd name="T2" fmla="*/ 235 w 1230"/>
              <a:gd name="T3" fmla="*/ 1988 h 1988"/>
              <a:gd name="T4" fmla="*/ 0 w 1230"/>
              <a:gd name="T5" fmla="*/ 0 h 1988"/>
              <a:gd name="T6" fmla="*/ 408 w 1230"/>
              <a:gd name="T7" fmla="*/ 120 h 1988"/>
              <a:gd name="T8" fmla="*/ 1230 w 1230"/>
              <a:gd name="T9" fmla="*/ 1317 h 1988"/>
              <a:gd name="T10" fmla="*/ 235 w 1230"/>
              <a:gd name="T11" fmla="*/ 1988 h 1988"/>
            </a:gdLst>
            <a:ahLst/>
            <a:cxnLst>
              <a:cxn ang="0">
                <a:pos x="T0" y="T1"/>
              </a:cxn>
              <a:cxn ang="0">
                <a:pos x="T2" y="T3"/>
              </a:cxn>
              <a:cxn ang="0">
                <a:pos x="T4" y="T5"/>
              </a:cxn>
              <a:cxn ang="0">
                <a:pos x="T6" y="T7"/>
              </a:cxn>
              <a:cxn ang="0">
                <a:pos x="T8" y="T9"/>
              </a:cxn>
              <a:cxn ang="0">
                <a:pos x="T10" y="T11"/>
              </a:cxn>
            </a:cxnLst>
            <a:rect l="0" t="0" r="r" b="b"/>
            <a:pathLst>
              <a:path w="1230" h="1988">
                <a:moveTo>
                  <a:pt x="235" y="1988"/>
                </a:moveTo>
                <a:lnTo>
                  <a:pt x="235" y="1988"/>
                </a:lnTo>
                <a:lnTo>
                  <a:pt x="0" y="0"/>
                </a:lnTo>
                <a:lnTo>
                  <a:pt x="408" y="120"/>
                </a:lnTo>
                <a:lnTo>
                  <a:pt x="1230" y="1317"/>
                </a:lnTo>
                <a:lnTo>
                  <a:pt x="235" y="198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3" name="Freeform 2524"/>
          <p:cNvSpPr>
            <a:spLocks noChangeAspect="1"/>
          </p:cNvSpPr>
          <p:nvPr userDrawn="1"/>
        </p:nvSpPr>
        <p:spPr bwMode="auto">
          <a:xfrm>
            <a:off x="4198775" y="1475934"/>
            <a:ext cx="432601" cy="322331"/>
          </a:xfrm>
          <a:custGeom>
            <a:avLst/>
            <a:gdLst>
              <a:gd name="T0" fmla="*/ 408 w 408"/>
              <a:gd name="T1" fmla="*/ 303 h 303"/>
              <a:gd name="T2" fmla="*/ 0 w 408"/>
              <a:gd name="T3" fmla="*/ 183 h 303"/>
              <a:gd name="T4" fmla="*/ 200 w 408"/>
              <a:gd name="T5" fmla="*/ 0 h 303"/>
              <a:gd name="T6" fmla="*/ 408 w 408"/>
              <a:gd name="T7" fmla="*/ 303 h 303"/>
            </a:gdLst>
            <a:ahLst/>
            <a:cxnLst>
              <a:cxn ang="0">
                <a:pos x="T0" y="T1"/>
              </a:cxn>
              <a:cxn ang="0">
                <a:pos x="T2" y="T3"/>
              </a:cxn>
              <a:cxn ang="0">
                <a:pos x="T4" y="T5"/>
              </a:cxn>
              <a:cxn ang="0">
                <a:pos x="T6" y="T7"/>
              </a:cxn>
            </a:cxnLst>
            <a:rect l="0" t="0" r="r" b="b"/>
            <a:pathLst>
              <a:path w="408" h="303">
                <a:moveTo>
                  <a:pt x="408" y="303"/>
                </a:moveTo>
                <a:lnTo>
                  <a:pt x="0" y="183"/>
                </a:lnTo>
                <a:lnTo>
                  <a:pt x="200" y="0"/>
                </a:lnTo>
                <a:lnTo>
                  <a:pt x="408" y="303"/>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4" name="Freeform 2525"/>
          <p:cNvSpPr>
            <a:spLocks noChangeAspect="1"/>
          </p:cNvSpPr>
          <p:nvPr userDrawn="1"/>
        </p:nvSpPr>
        <p:spPr bwMode="auto">
          <a:xfrm>
            <a:off x="4449002" y="3066378"/>
            <a:ext cx="1581964" cy="767656"/>
          </a:xfrm>
          <a:custGeom>
            <a:avLst/>
            <a:gdLst>
              <a:gd name="T0" fmla="*/ 1493 w 1493"/>
              <a:gd name="T1" fmla="*/ 723 h 723"/>
              <a:gd name="T2" fmla="*/ 0 w 1493"/>
              <a:gd name="T3" fmla="*/ 671 h 723"/>
              <a:gd name="T4" fmla="*/ 995 w 1493"/>
              <a:gd name="T5" fmla="*/ 0 h 723"/>
              <a:gd name="T6" fmla="*/ 1493 w 1493"/>
              <a:gd name="T7" fmla="*/ 723 h 723"/>
            </a:gdLst>
            <a:ahLst/>
            <a:cxnLst>
              <a:cxn ang="0">
                <a:pos x="T0" y="T1"/>
              </a:cxn>
              <a:cxn ang="0">
                <a:pos x="T2" y="T3"/>
              </a:cxn>
              <a:cxn ang="0">
                <a:pos x="T4" y="T5"/>
              </a:cxn>
              <a:cxn ang="0">
                <a:pos x="T6" y="T7"/>
              </a:cxn>
            </a:cxnLst>
            <a:rect l="0" t="0" r="r" b="b"/>
            <a:pathLst>
              <a:path w="1493" h="723">
                <a:moveTo>
                  <a:pt x="1493" y="723"/>
                </a:moveTo>
                <a:lnTo>
                  <a:pt x="0" y="671"/>
                </a:lnTo>
                <a:lnTo>
                  <a:pt x="995" y="0"/>
                </a:lnTo>
                <a:lnTo>
                  <a:pt x="1493" y="723"/>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35" name="Freeform 2526"/>
          <p:cNvSpPr>
            <a:spLocks noChangeAspect="1"/>
          </p:cNvSpPr>
          <p:nvPr userDrawn="1"/>
        </p:nvSpPr>
        <p:spPr bwMode="auto">
          <a:xfrm>
            <a:off x="5704392" y="4270875"/>
            <a:ext cx="1666788" cy="1509862"/>
          </a:xfrm>
          <a:custGeom>
            <a:avLst/>
            <a:gdLst>
              <a:gd name="T0" fmla="*/ 1573 w 1573"/>
              <a:gd name="T1" fmla="*/ 1424 h 1424"/>
              <a:gd name="T2" fmla="*/ 0 w 1573"/>
              <a:gd name="T3" fmla="*/ 1177 h 1424"/>
              <a:gd name="T4" fmla="*/ 593 w 1573"/>
              <a:gd name="T5" fmla="*/ 0 h 1424"/>
              <a:gd name="T6" fmla="*/ 1573 w 1573"/>
              <a:gd name="T7" fmla="*/ 1424 h 1424"/>
            </a:gdLst>
            <a:ahLst/>
            <a:cxnLst>
              <a:cxn ang="0">
                <a:pos x="T0" y="T1"/>
              </a:cxn>
              <a:cxn ang="0">
                <a:pos x="T2" y="T3"/>
              </a:cxn>
              <a:cxn ang="0">
                <a:pos x="T4" y="T5"/>
              </a:cxn>
              <a:cxn ang="0">
                <a:pos x="T6" y="T7"/>
              </a:cxn>
            </a:cxnLst>
            <a:rect l="0" t="0" r="r" b="b"/>
            <a:pathLst>
              <a:path w="1573" h="1424">
                <a:moveTo>
                  <a:pt x="1573" y="1424"/>
                </a:moveTo>
                <a:lnTo>
                  <a:pt x="0" y="1177"/>
                </a:lnTo>
                <a:lnTo>
                  <a:pt x="593" y="0"/>
                </a:lnTo>
                <a:lnTo>
                  <a:pt x="1573" y="142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36" name="Freeform 2527"/>
          <p:cNvSpPr>
            <a:spLocks noChangeAspect="1"/>
          </p:cNvSpPr>
          <p:nvPr userDrawn="1"/>
        </p:nvSpPr>
        <p:spPr bwMode="auto">
          <a:xfrm>
            <a:off x="5704392" y="5517784"/>
            <a:ext cx="1721922" cy="1340214"/>
          </a:xfrm>
          <a:custGeom>
            <a:avLst/>
            <a:gdLst>
              <a:gd name="T0" fmla="*/ 590 w 1623"/>
              <a:gd name="T1" fmla="*/ 1264 h 1264"/>
              <a:gd name="T2" fmla="*/ 550 w 1623"/>
              <a:gd name="T3" fmla="*/ 1264 h 1264"/>
              <a:gd name="T4" fmla="*/ 0 w 1623"/>
              <a:gd name="T5" fmla="*/ 0 h 1264"/>
              <a:gd name="T6" fmla="*/ 1573 w 1623"/>
              <a:gd name="T7" fmla="*/ 247 h 1264"/>
              <a:gd name="T8" fmla="*/ 1623 w 1623"/>
              <a:gd name="T9" fmla="*/ 320 h 1264"/>
              <a:gd name="T10" fmla="*/ 590 w 1623"/>
              <a:gd name="T11" fmla="*/ 1264 h 1264"/>
            </a:gdLst>
            <a:ahLst/>
            <a:cxnLst>
              <a:cxn ang="0">
                <a:pos x="T0" y="T1"/>
              </a:cxn>
              <a:cxn ang="0">
                <a:pos x="T2" y="T3"/>
              </a:cxn>
              <a:cxn ang="0">
                <a:pos x="T4" y="T5"/>
              </a:cxn>
              <a:cxn ang="0">
                <a:pos x="T6" y="T7"/>
              </a:cxn>
              <a:cxn ang="0">
                <a:pos x="T8" y="T9"/>
              </a:cxn>
              <a:cxn ang="0">
                <a:pos x="T10" y="T11"/>
              </a:cxn>
            </a:cxnLst>
            <a:rect l="0" t="0" r="r" b="b"/>
            <a:pathLst>
              <a:path w="1623" h="1264">
                <a:moveTo>
                  <a:pt x="590" y="1264"/>
                </a:moveTo>
                <a:lnTo>
                  <a:pt x="550" y="1264"/>
                </a:lnTo>
                <a:lnTo>
                  <a:pt x="0" y="0"/>
                </a:lnTo>
                <a:lnTo>
                  <a:pt x="1573" y="247"/>
                </a:lnTo>
                <a:lnTo>
                  <a:pt x="1623" y="320"/>
                </a:lnTo>
                <a:lnTo>
                  <a:pt x="590" y="1264"/>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7" name="Freeform 2528"/>
          <p:cNvSpPr>
            <a:spLocks noChangeAspect="1"/>
          </p:cNvSpPr>
          <p:nvPr userDrawn="1"/>
        </p:nvSpPr>
        <p:spPr bwMode="auto">
          <a:xfrm>
            <a:off x="6327849" y="5857079"/>
            <a:ext cx="1785541" cy="1000920"/>
          </a:xfrm>
          <a:custGeom>
            <a:avLst/>
            <a:gdLst>
              <a:gd name="T0" fmla="*/ 1681 w 1681"/>
              <a:gd name="T1" fmla="*/ 944 h 944"/>
              <a:gd name="T2" fmla="*/ 0 w 1681"/>
              <a:gd name="T3" fmla="*/ 944 h 944"/>
              <a:gd name="T4" fmla="*/ 1033 w 1681"/>
              <a:gd name="T5" fmla="*/ 0 h 944"/>
              <a:gd name="T6" fmla="*/ 1681 w 1681"/>
              <a:gd name="T7" fmla="*/ 944 h 944"/>
            </a:gdLst>
            <a:ahLst/>
            <a:cxnLst>
              <a:cxn ang="0">
                <a:pos x="T0" y="T1"/>
              </a:cxn>
              <a:cxn ang="0">
                <a:pos x="T2" y="T3"/>
              </a:cxn>
              <a:cxn ang="0">
                <a:pos x="T4" y="T5"/>
              </a:cxn>
              <a:cxn ang="0">
                <a:pos x="T6" y="T7"/>
              </a:cxn>
            </a:cxnLst>
            <a:rect l="0" t="0" r="r" b="b"/>
            <a:pathLst>
              <a:path w="1681" h="944">
                <a:moveTo>
                  <a:pt x="1681" y="944"/>
                </a:moveTo>
                <a:lnTo>
                  <a:pt x="0" y="944"/>
                </a:lnTo>
                <a:lnTo>
                  <a:pt x="1033" y="0"/>
                </a:lnTo>
                <a:lnTo>
                  <a:pt x="1681" y="94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8" name="Freeform 2529"/>
          <p:cNvSpPr>
            <a:spLocks noChangeAspect="1"/>
          </p:cNvSpPr>
          <p:nvPr userDrawn="1"/>
        </p:nvSpPr>
        <p:spPr bwMode="auto">
          <a:xfrm>
            <a:off x="-1" y="3834033"/>
            <a:ext cx="712519" cy="1403834"/>
          </a:xfrm>
          <a:custGeom>
            <a:avLst/>
            <a:gdLst>
              <a:gd name="T0" fmla="*/ 298 w 672"/>
              <a:gd name="T1" fmla="*/ 1326 h 1326"/>
              <a:gd name="T2" fmla="*/ 298 w 672"/>
              <a:gd name="T3" fmla="*/ 1326 h 1326"/>
              <a:gd name="T4" fmla="*/ 0 w 672"/>
              <a:gd name="T5" fmla="*/ 920 h 1326"/>
              <a:gd name="T6" fmla="*/ 0 w 672"/>
              <a:gd name="T7" fmla="*/ 0 h 1326"/>
              <a:gd name="T8" fmla="*/ 672 w 672"/>
              <a:gd name="T9" fmla="*/ 268 h 1326"/>
              <a:gd name="T10" fmla="*/ 670 w 672"/>
              <a:gd name="T11" fmla="*/ 273 h 1326"/>
              <a:gd name="T12" fmla="*/ 298 w 672"/>
              <a:gd name="T13" fmla="*/ 1326 h 1326"/>
            </a:gdLst>
            <a:ahLst/>
            <a:cxnLst>
              <a:cxn ang="0">
                <a:pos x="T0" y="T1"/>
              </a:cxn>
              <a:cxn ang="0">
                <a:pos x="T2" y="T3"/>
              </a:cxn>
              <a:cxn ang="0">
                <a:pos x="T4" y="T5"/>
              </a:cxn>
              <a:cxn ang="0">
                <a:pos x="T6" y="T7"/>
              </a:cxn>
              <a:cxn ang="0">
                <a:pos x="T8" y="T9"/>
              </a:cxn>
              <a:cxn ang="0">
                <a:pos x="T10" y="T11"/>
              </a:cxn>
              <a:cxn ang="0">
                <a:pos x="T12" y="T13"/>
              </a:cxn>
            </a:cxnLst>
            <a:rect l="0" t="0" r="r" b="b"/>
            <a:pathLst>
              <a:path w="672" h="1326">
                <a:moveTo>
                  <a:pt x="298" y="1326"/>
                </a:moveTo>
                <a:lnTo>
                  <a:pt x="298" y="1326"/>
                </a:lnTo>
                <a:lnTo>
                  <a:pt x="0" y="920"/>
                </a:lnTo>
                <a:lnTo>
                  <a:pt x="0" y="0"/>
                </a:lnTo>
                <a:lnTo>
                  <a:pt x="672" y="268"/>
                </a:lnTo>
                <a:lnTo>
                  <a:pt x="670" y="273"/>
                </a:lnTo>
                <a:lnTo>
                  <a:pt x="298" y="1326"/>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9" name="Freeform 2530"/>
          <p:cNvSpPr>
            <a:spLocks noChangeAspect="1"/>
          </p:cNvSpPr>
          <p:nvPr userDrawn="1"/>
        </p:nvSpPr>
        <p:spPr bwMode="auto">
          <a:xfrm>
            <a:off x="708277" y="4118194"/>
            <a:ext cx="4243" cy="4243"/>
          </a:xfrm>
          <a:custGeom>
            <a:avLst/>
            <a:gdLst>
              <a:gd name="T0" fmla="*/ 0 w 2"/>
              <a:gd name="T1" fmla="*/ 5 h 5"/>
              <a:gd name="T2" fmla="*/ 0 w 2"/>
              <a:gd name="T3" fmla="*/ 5 h 5"/>
              <a:gd name="T4" fmla="*/ 2 w 2"/>
              <a:gd name="T5" fmla="*/ 0 h 5"/>
              <a:gd name="T6" fmla="*/ 2 w 2"/>
              <a:gd name="T7" fmla="*/ 0 h 5"/>
              <a:gd name="T8" fmla="*/ 0 w 2"/>
              <a:gd name="T9" fmla="*/ 5 h 5"/>
              <a:gd name="T10" fmla="*/ 0 w 2"/>
              <a:gd name="T11" fmla="*/ 5 h 5"/>
            </a:gdLst>
            <a:ahLst/>
            <a:cxnLst>
              <a:cxn ang="0">
                <a:pos x="T0" y="T1"/>
              </a:cxn>
              <a:cxn ang="0">
                <a:pos x="T2" y="T3"/>
              </a:cxn>
              <a:cxn ang="0">
                <a:pos x="T4" y="T5"/>
              </a:cxn>
              <a:cxn ang="0">
                <a:pos x="T6" y="T7"/>
              </a:cxn>
              <a:cxn ang="0">
                <a:pos x="T8" y="T9"/>
              </a:cxn>
              <a:cxn ang="0">
                <a:pos x="T10" y="T11"/>
              </a:cxn>
            </a:cxnLst>
            <a:rect l="0" t="0" r="r" b="b"/>
            <a:pathLst>
              <a:path w="2" h="5">
                <a:moveTo>
                  <a:pt x="0" y="5"/>
                </a:moveTo>
                <a:lnTo>
                  <a:pt x="0" y="5"/>
                </a:lnTo>
                <a:lnTo>
                  <a:pt x="2" y="0"/>
                </a:lnTo>
                <a:lnTo>
                  <a:pt x="2" y="0"/>
                </a:lnTo>
                <a:lnTo>
                  <a:pt x="0" y="5"/>
                </a:lnTo>
                <a:lnTo>
                  <a:pt x="0" y="5"/>
                </a:lnTo>
                <a:close/>
              </a:path>
            </a:pathLst>
          </a:custGeom>
          <a:solidFill>
            <a:srgbClr val="2D3B5A"/>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40" name="Freeform 2531"/>
          <p:cNvSpPr>
            <a:spLocks noChangeAspect="1"/>
          </p:cNvSpPr>
          <p:nvPr userDrawn="1"/>
        </p:nvSpPr>
        <p:spPr bwMode="auto">
          <a:xfrm>
            <a:off x="-1" y="2464132"/>
            <a:ext cx="1293563" cy="1654062"/>
          </a:xfrm>
          <a:custGeom>
            <a:avLst/>
            <a:gdLst>
              <a:gd name="T0" fmla="*/ 672 w 1221"/>
              <a:gd name="T1" fmla="*/ 1559 h 1559"/>
              <a:gd name="T2" fmla="*/ 0 w 1221"/>
              <a:gd name="T3" fmla="*/ 1291 h 1559"/>
              <a:gd name="T4" fmla="*/ 0 w 1221"/>
              <a:gd name="T5" fmla="*/ 511 h 1559"/>
              <a:gd name="T6" fmla="*/ 1219 w 1221"/>
              <a:gd name="T7" fmla="*/ 0 h 1559"/>
              <a:gd name="T8" fmla="*/ 1221 w 1221"/>
              <a:gd name="T9" fmla="*/ 1 h 1559"/>
              <a:gd name="T10" fmla="*/ 672 w 1221"/>
              <a:gd name="T11" fmla="*/ 1559 h 1559"/>
            </a:gdLst>
            <a:ahLst/>
            <a:cxnLst>
              <a:cxn ang="0">
                <a:pos x="T0" y="T1"/>
              </a:cxn>
              <a:cxn ang="0">
                <a:pos x="T2" y="T3"/>
              </a:cxn>
              <a:cxn ang="0">
                <a:pos x="T4" y="T5"/>
              </a:cxn>
              <a:cxn ang="0">
                <a:pos x="T6" y="T7"/>
              </a:cxn>
              <a:cxn ang="0">
                <a:pos x="T8" y="T9"/>
              </a:cxn>
              <a:cxn ang="0">
                <a:pos x="T10" y="T11"/>
              </a:cxn>
            </a:cxnLst>
            <a:rect l="0" t="0" r="r" b="b"/>
            <a:pathLst>
              <a:path w="1221" h="1559">
                <a:moveTo>
                  <a:pt x="672" y="1559"/>
                </a:moveTo>
                <a:lnTo>
                  <a:pt x="0" y="1291"/>
                </a:lnTo>
                <a:lnTo>
                  <a:pt x="0" y="511"/>
                </a:lnTo>
                <a:lnTo>
                  <a:pt x="1219" y="0"/>
                </a:lnTo>
                <a:lnTo>
                  <a:pt x="1221" y="1"/>
                </a:lnTo>
                <a:lnTo>
                  <a:pt x="672" y="1559"/>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41" name="Freeform 2532"/>
          <p:cNvSpPr>
            <a:spLocks noChangeAspect="1"/>
          </p:cNvSpPr>
          <p:nvPr userDrawn="1"/>
        </p:nvSpPr>
        <p:spPr bwMode="auto">
          <a:xfrm>
            <a:off x="1289322" y="2464130"/>
            <a:ext cx="4243" cy="0"/>
          </a:xfrm>
          <a:custGeom>
            <a:avLst/>
            <a:gdLst>
              <a:gd name="T0" fmla="*/ 2 w 3"/>
              <a:gd name="T1" fmla="*/ 2 h 2"/>
              <a:gd name="T2" fmla="*/ 0 w 3"/>
              <a:gd name="T3" fmla="*/ 1 h 2"/>
              <a:gd name="T4" fmla="*/ 3 w 3"/>
              <a:gd name="T5" fmla="*/ 0 h 2"/>
              <a:gd name="T6" fmla="*/ 2 w 3"/>
              <a:gd name="T7" fmla="*/ 2 h 2"/>
            </a:gdLst>
            <a:ahLst/>
            <a:cxnLst>
              <a:cxn ang="0">
                <a:pos x="T0" y="T1"/>
              </a:cxn>
              <a:cxn ang="0">
                <a:pos x="T2" y="T3"/>
              </a:cxn>
              <a:cxn ang="0">
                <a:pos x="T4" y="T5"/>
              </a:cxn>
              <a:cxn ang="0">
                <a:pos x="T6" y="T7"/>
              </a:cxn>
            </a:cxnLst>
            <a:rect l="0" t="0" r="r" b="b"/>
            <a:pathLst>
              <a:path w="3" h="2">
                <a:moveTo>
                  <a:pt x="2" y="2"/>
                </a:moveTo>
                <a:lnTo>
                  <a:pt x="0" y="1"/>
                </a:lnTo>
                <a:lnTo>
                  <a:pt x="3" y="0"/>
                </a:lnTo>
                <a:lnTo>
                  <a:pt x="2" y="2"/>
                </a:lnTo>
                <a:close/>
              </a:path>
            </a:pathLst>
          </a:custGeom>
          <a:solidFill>
            <a:srgbClr val="1B2336"/>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44" name="Title 1"/>
          <p:cNvSpPr txBox="1">
            <a:spLocks noChangeAspect="1"/>
          </p:cNvSpPr>
          <p:nvPr userDrawn="1"/>
        </p:nvSpPr>
        <p:spPr>
          <a:xfrm>
            <a:off x="2" y="2697394"/>
            <a:ext cx="5782731" cy="665868"/>
          </a:xfrm>
          <a:prstGeom prst="rect">
            <a:avLst/>
          </a:prstGeom>
          <a:ln>
            <a:noFill/>
          </a:ln>
        </p:spPr>
        <p:txBody>
          <a:bodyPr lIns="205740" anchor="ctr">
            <a:noAutofit/>
          </a:bodyPr>
          <a:lstStyle>
            <a:lvl1pPr algn="l" defTabSz="914239" rtl="0" eaLnBrk="1" latinLnBrk="0" hangingPunct="1">
              <a:lnSpc>
                <a:spcPct val="85000"/>
              </a:lnSpc>
              <a:spcBef>
                <a:spcPct val="0"/>
              </a:spcBef>
              <a:buNone/>
              <a:defRPr sz="3200" b="1" kern="1200">
                <a:solidFill>
                  <a:srgbClr val="1E273B"/>
                </a:solidFill>
                <a:latin typeface="+mn-lt"/>
                <a:ea typeface="Verdana" panose="020B0604030504040204" pitchFamily="34" charset="0"/>
                <a:cs typeface="Verdana" panose="020B0604030504040204" pitchFamily="34" charset="0"/>
              </a:defRPr>
            </a:lvl1pPr>
          </a:lstStyle>
          <a:p>
            <a:endParaRPr lang="en-US" sz="2400" dirty="0">
              <a:latin typeface="+mn-lt"/>
            </a:endParaRPr>
          </a:p>
        </p:txBody>
      </p:sp>
      <p:grpSp>
        <p:nvGrpSpPr>
          <p:cNvPr id="3" name="Group 2"/>
          <p:cNvGrpSpPr/>
          <p:nvPr userDrawn="1"/>
        </p:nvGrpSpPr>
        <p:grpSpPr>
          <a:xfrm>
            <a:off x="-17226" y="2531990"/>
            <a:ext cx="6850995" cy="1552275"/>
            <a:chOff x="-22968" y="2531989"/>
            <a:chExt cx="9134660" cy="1552275"/>
          </a:xfrm>
          <a:effectLst>
            <a:outerShdw blurRad="50800" dist="38100" dir="5400000" algn="t" rotWithShape="0">
              <a:prstClr val="black">
                <a:alpha val="40000"/>
              </a:prstClr>
            </a:outerShdw>
          </a:effectLst>
        </p:grpSpPr>
        <p:sp>
          <p:nvSpPr>
            <p:cNvPr id="64" name="Isosceles Triangle 63"/>
            <p:cNvSpPr/>
            <p:nvPr userDrawn="1"/>
          </p:nvSpPr>
          <p:spPr>
            <a:xfrm>
              <a:off x="7689150" y="2532664"/>
              <a:ext cx="1422542" cy="1551600"/>
            </a:xfrm>
            <a:prstGeom prst="triangle">
              <a:avLst>
                <a:gd name="adj" fmla="val 0"/>
              </a:avLst>
            </a:prstGeom>
            <a:solidFill>
              <a:srgbClr val="F0F0F0"/>
            </a:solidFill>
            <a:ln w="28575">
              <a:noFill/>
            </a:ln>
          </p:spPr>
          <p:txBody>
            <a:bodyPr wrap="square" rtlCol="0" anchor="ctr">
              <a:noAutofit/>
            </a:bodyPr>
            <a:lstStyle/>
            <a:p>
              <a:pPr algn="ctr"/>
              <a:endParaRPr lang="it-IT" sz="1050" dirty="0">
                <a:solidFill>
                  <a:schemeClr val="tx2"/>
                </a:solidFill>
              </a:endParaRPr>
            </a:p>
          </p:txBody>
        </p:sp>
        <p:sp>
          <p:nvSpPr>
            <p:cNvPr id="7177" name="Rectangle 7176"/>
            <p:cNvSpPr/>
            <p:nvPr userDrawn="1"/>
          </p:nvSpPr>
          <p:spPr>
            <a:xfrm>
              <a:off x="-22968" y="2531989"/>
              <a:ext cx="7710311" cy="1552275"/>
            </a:xfrm>
            <a:prstGeom prst="rect">
              <a:avLst/>
            </a:prstGeom>
            <a:solidFill>
              <a:srgbClr val="F0F0F0"/>
            </a:solidFill>
            <a:ln w="28575">
              <a:noFill/>
            </a:ln>
          </p:spPr>
          <p:txBody>
            <a:bodyPr wrap="square" rtlCol="0" anchor="ctr">
              <a:noAutofit/>
            </a:bodyPr>
            <a:lstStyle/>
            <a:p>
              <a:pPr algn="ctr"/>
              <a:endParaRPr lang="it-IT" sz="1050" dirty="0">
                <a:solidFill>
                  <a:schemeClr val="tx2"/>
                </a:solidFill>
              </a:endParaRPr>
            </a:p>
          </p:txBody>
        </p:sp>
      </p:grpSp>
      <p:sp>
        <p:nvSpPr>
          <p:cNvPr id="4" name="Title 3"/>
          <p:cNvSpPr>
            <a:spLocks noGrp="1"/>
          </p:cNvSpPr>
          <p:nvPr userDrawn="1">
            <p:ph type="title"/>
          </p:nvPr>
        </p:nvSpPr>
        <p:spPr>
          <a:xfrm>
            <a:off x="106681" y="2537760"/>
            <a:ext cx="5790857" cy="553998"/>
          </a:xfrm>
          <a:prstGeom prst="rect">
            <a:avLst/>
          </a:prstGeom>
        </p:spPr>
        <p:txBody>
          <a:bodyPr/>
          <a:lstStyle>
            <a:lvl1pPr>
              <a:defRPr>
                <a:solidFill>
                  <a:schemeClr val="tx1"/>
                </a:solidFill>
                <a:latin typeface="+mn-lt"/>
              </a:defRPr>
            </a:lvl1pPr>
          </a:lstStyle>
          <a:p>
            <a:r>
              <a:rPr lang="en-US" dirty="0"/>
              <a:t>Click to edit Master title style</a:t>
            </a:r>
          </a:p>
        </p:txBody>
      </p:sp>
      <p:sp>
        <p:nvSpPr>
          <p:cNvPr id="7169" name="Text Placeholder 7168"/>
          <p:cNvSpPr>
            <a:spLocks noGrp="1"/>
          </p:cNvSpPr>
          <p:nvPr userDrawn="1">
            <p:ph type="body" sz="quarter" idx="10"/>
          </p:nvPr>
        </p:nvSpPr>
        <p:spPr>
          <a:xfrm>
            <a:off x="106680" y="3307229"/>
            <a:ext cx="6370320" cy="276999"/>
          </a:xfrm>
          <a:prstGeom prst="rect">
            <a:avLst/>
          </a:prstGeom>
          <a:ln>
            <a:noFill/>
          </a:ln>
        </p:spPr>
        <p:txBody>
          <a:bodyPr/>
          <a:lstStyle>
            <a:lvl1pPr marL="0" indent="0">
              <a:buNone/>
              <a:defRPr sz="1800">
                <a:solidFill>
                  <a:schemeClr val="tx1"/>
                </a:solidFill>
                <a:latin typeface="+mn-lt"/>
              </a:defRPr>
            </a:lvl1pPr>
          </a:lstStyle>
          <a:p>
            <a:pPr lvl="0"/>
            <a:r>
              <a:rPr lang="en-US" dirty="0"/>
              <a:t>Click to edit Master text styles</a:t>
            </a:r>
          </a:p>
        </p:txBody>
      </p:sp>
      <p:sp>
        <p:nvSpPr>
          <p:cNvPr id="52" name="Rectangle 51"/>
          <p:cNvSpPr/>
          <p:nvPr userDrawn="1"/>
        </p:nvSpPr>
        <p:spPr>
          <a:xfrm>
            <a:off x="7971860" y="-2696"/>
            <a:ext cx="798909" cy="1478629"/>
          </a:xfrm>
          <a:prstGeom prst="rect">
            <a:avLst/>
          </a:prstGeom>
          <a:solidFill>
            <a:srgbClr val="007DB3"/>
          </a:solidFill>
          <a:ln w="28575">
            <a:noFill/>
          </a:ln>
          <a:effectLst>
            <a:outerShdw blurRad="50800" dist="38100" dir="5400000" algn="t" rotWithShape="0">
              <a:prstClr val="black">
                <a:alpha val="40000"/>
              </a:prstClr>
            </a:outerShdw>
          </a:effectLst>
        </p:spPr>
        <p:txBody>
          <a:bodyPr wrap="square" rtlCol="0" anchor="ctr">
            <a:noAutofit/>
          </a:bodyPr>
          <a:lstStyle/>
          <a:p>
            <a:pPr algn="ctr"/>
            <a:endParaRPr lang="en-US" sz="1050" dirty="0">
              <a:solidFill>
                <a:schemeClr val="tx2"/>
              </a:solidFill>
              <a:latin typeface="+mn-lt"/>
            </a:endParaRPr>
          </a:p>
        </p:txBody>
      </p:sp>
      <p:pic>
        <p:nvPicPr>
          <p:cNvPr id="53" name="Picture 2" descr="https://www.baicr.it/wp-content/uploads/2017/06/og-logo-inps.png"/>
          <p:cNvPicPr>
            <a:picLocks noChangeAspect="1" noChangeArrowheads="1"/>
          </p:cNvPicPr>
          <p:nvPr userDrawn="1"/>
        </p:nvPicPr>
        <p:blipFill rotWithShape="1">
          <a:blip r:embed="rId3" cstate="print">
            <a:clrChange>
              <a:clrFrom>
                <a:srgbClr val="1687BF"/>
              </a:clrFrom>
              <a:clrTo>
                <a:srgbClr val="1687BF">
                  <a:alpha val="0"/>
                </a:srgbClr>
              </a:clrTo>
            </a:clrChange>
            <a:extLst>
              <a:ext uri="{28A0092B-C50C-407E-A947-70E740481C1C}">
                <a14:useLocalDpi xmlns:a14="http://schemas.microsoft.com/office/drawing/2010/main" val="0"/>
              </a:ext>
            </a:extLst>
          </a:blip>
          <a:srcRect l="17704" r="17743"/>
          <a:stretch/>
        </p:blipFill>
        <p:spPr bwMode="auto">
          <a:xfrm>
            <a:off x="8072466" y="107827"/>
            <a:ext cx="597697" cy="1234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044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7997"/>
          </a:xfrm>
          <a:prstGeom prst="rect">
            <a:avLst/>
          </a:prstGeom>
          <a:blipFill>
            <a:blip r:embed="rId16" cstate="print"/>
            <a:stretch>
              <a:fillRect/>
            </a:stretch>
          </a:blipFill>
        </p:spPr>
        <p:txBody>
          <a:bodyPr wrap="square" lIns="0" tIns="0" rIns="0" bIns="0" rtlCol="0"/>
          <a:lstStyle/>
          <a:p>
            <a:endParaRPr/>
          </a:p>
        </p:txBody>
      </p:sp>
      <p:sp>
        <p:nvSpPr>
          <p:cNvPr id="2" name="Holder 2"/>
          <p:cNvSpPr>
            <a:spLocks noGrp="1"/>
          </p:cNvSpPr>
          <p:nvPr>
            <p:ph type="title"/>
          </p:nvPr>
        </p:nvSpPr>
        <p:spPr>
          <a:xfrm>
            <a:off x="450773" y="1509471"/>
            <a:ext cx="8242452" cy="2992754"/>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3" name="Holder 3"/>
          <p:cNvSpPr>
            <a:spLocks noGrp="1"/>
          </p:cNvSpPr>
          <p:nvPr>
            <p:ph type="body" idx="1"/>
          </p:nvPr>
        </p:nvSpPr>
        <p:spPr>
          <a:xfrm>
            <a:off x="627989" y="1300734"/>
            <a:ext cx="7887334" cy="4781550"/>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 id="2147483670" r:id="rId9"/>
    <p:sldLayoutId id="2147483676" r:id="rId10"/>
    <p:sldLayoutId id="2147483677" r:id="rId11"/>
    <p:sldLayoutId id="2147483679" r:id="rId12"/>
    <p:sldLayoutId id="2147483684" r:id="rId13"/>
    <p:sldLayoutId id="2147483685" r:id="rId14"/>
  </p:sldLayoutIdLst>
  <p:hf sldNum="0"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6.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7.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jp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www.loritatinelli.it/2013/11/26/attenzione-messaggio-falso-di-richiesta-di-aiuto-inviato-con-mio-account-gmail-a-seguito-di-attacco-informatico/" TargetMode="External"/><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4.xml"/><Relationship Id="rId5" Type="http://schemas.openxmlformats.org/officeDocument/2006/relationships/image" Target="../media/image63.svg"/><Relationship Id="rId4" Type="http://schemas.openxmlformats.org/officeDocument/2006/relationships/image" Target="../media/image6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69.svg"/><Relationship Id="rId4" Type="http://schemas.openxmlformats.org/officeDocument/2006/relationships/image" Target="../media/image68.png"/></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 Id="rId4" Type="http://schemas.openxmlformats.org/officeDocument/2006/relationships/image" Target="../media/image76.sv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loritatinelli.it/2013/11/26/attenzione-messaggio-falso-di-richiesta-di-aiuto-inviato-con-mio-account-gmail-a-seguito-di-attacco-informatico/"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79.png"/></Relationships>
</file>

<file path=ppt/slides/_rels/slide7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png"/><Relationship Id="rId1" Type="http://schemas.openxmlformats.org/officeDocument/2006/relationships/slideLayout" Target="../slideLayouts/slideLayout5.xml"/><Relationship Id="rId5" Type="http://schemas.openxmlformats.org/officeDocument/2006/relationships/image" Target="../media/image88.svg"/><Relationship Id="rId4" Type="http://schemas.openxmlformats.org/officeDocument/2006/relationships/image" Target="../media/image87.png"/></Relationships>
</file>

<file path=ppt/slides/_rels/slide82.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97.png"/><Relationship Id="rId4" Type="http://schemas.openxmlformats.org/officeDocument/2006/relationships/image" Target="../media/image96.png"/></Relationships>
</file>

<file path=ppt/slides/_rels/slide9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95.png"/><Relationship Id="rId4" Type="http://schemas.openxmlformats.org/officeDocument/2006/relationships/image" Target="../media/image99.png"/></Relationships>
</file>

<file path=ppt/slides/_rels/slide9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00.png"/><Relationship Id="rId4" Type="http://schemas.openxmlformats.org/officeDocument/2006/relationships/image" Target="../media/image95.png"/></Relationships>
</file>

<file path=ppt/slides/_rels/slide9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image" Target="../media/image97.png"/><Relationship Id="rId5" Type="http://schemas.openxmlformats.org/officeDocument/2006/relationships/image" Target="../media/image103.png"/><Relationship Id="rId4" Type="http://schemas.openxmlformats.org/officeDocument/2006/relationships/image" Target="../media/image95.png"/></Relationships>
</file>

<file path=ppt/slides/_rels/slide9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3.xml"/><Relationship Id="rId6" Type="http://schemas.openxmlformats.org/officeDocument/2006/relationships/image" Target="../media/image97.png"/><Relationship Id="rId5" Type="http://schemas.openxmlformats.org/officeDocument/2006/relationships/image" Target="../media/image103.png"/><Relationship Id="rId4" Type="http://schemas.openxmlformats.org/officeDocument/2006/relationships/image" Target="../media/image95.png"/></Relationships>
</file>

<file path=ppt/slides/_rels/slide98.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13.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11.png"/></Relationships>
</file>

<file path=ppt/slides/_rels/slide9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15.png"/><Relationship Id="rId2" Type="http://schemas.openxmlformats.org/officeDocument/2006/relationships/image" Target="../media/image104.png"/><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10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4.png"/><Relationship Id="rId1" Type="http://schemas.openxmlformats.org/officeDocument/2006/relationships/slideLayout" Target="../slideLayouts/slideLayout13.xml"/><Relationship Id="rId5" Type="http://schemas.openxmlformats.org/officeDocument/2006/relationships/image" Target="../media/image112.png"/><Relationship Id="rId4" Type="http://schemas.openxmlformats.org/officeDocument/2006/relationships/image" Target="../media/image116.png"/></Relationships>
</file>

<file path=ppt/slides/_rels/slide10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01.png"/><Relationship Id="rId1" Type="http://schemas.openxmlformats.org/officeDocument/2006/relationships/slideLayout" Target="../slideLayouts/slideLayout13.xml"/><Relationship Id="rId4" Type="http://schemas.openxmlformats.org/officeDocument/2006/relationships/image" Target="../media/image117.png"/></Relationships>
</file>

<file path=ppt/slides/_rels/slide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21.png"/><Relationship Id="rId4" Type="http://schemas.openxmlformats.org/officeDocument/2006/relationships/image" Target="../media/image12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685800" y="2286000"/>
            <a:ext cx="7887334" cy="1107996"/>
          </a:xfrm>
        </p:spPr>
        <p:txBody>
          <a:bodyPr/>
          <a:lstStyle/>
          <a:p>
            <a:pPr algn="ctr"/>
            <a:r>
              <a:rPr lang="it-IT" dirty="0">
                <a:ln w="22225">
                  <a:solidFill>
                    <a:schemeClr val="accent2"/>
                  </a:solidFill>
                  <a:prstDash val="solid"/>
                </a:ln>
                <a:solidFill>
                  <a:schemeClr val="accent2">
                    <a:lumMod val="40000"/>
                    <a:lumOff val="60000"/>
                  </a:schemeClr>
                </a:solidFill>
              </a:rPr>
              <a:t>Gli incentivi all’occupazione</a:t>
            </a:r>
          </a:p>
          <a:p>
            <a:pPr algn="ctr"/>
            <a:r>
              <a:rPr lang="it-IT" dirty="0">
                <a:ln w="22225">
                  <a:solidFill>
                    <a:schemeClr val="accent2"/>
                  </a:solidFill>
                  <a:prstDash val="solid"/>
                </a:ln>
                <a:solidFill>
                  <a:schemeClr val="accent2">
                    <a:lumMod val="40000"/>
                    <a:lumOff val="60000"/>
                  </a:schemeClr>
                </a:solidFill>
              </a:rPr>
              <a:t>e le agevolazioni 2021</a:t>
            </a:r>
          </a:p>
        </p:txBody>
      </p:sp>
    </p:spTree>
    <p:extLst>
      <p:ext uri="{BB962C8B-B14F-4D97-AF65-F5344CB8AC3E}">
        <p14:creationId xmlns:p14="http://schemas.microsoft.com/office/powerpoint/2010/main" val="17182188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79932" y="155447"/>
            <a:ext cx="7367016"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86683" y="704087"/>
            <a:ext cx="280263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385815" y="704087"/>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250696" y="286003"/>
            <a:ext cx="6637020" cy="1122680"/>
          </a:xfrm>
          <a:prstGeom prst="rect">
            <a:avLst/>
          </a:prstGeom>
        </p:spPr>
        <p:txBody>
          <a:bodyPr vert="horz" wrap="square" lIns="0" tIns="12700" rIns="0" bIns="0" rtlCol="0">
            <a:spAutoFit/>
          </a:bodyPr>
          <a:lstStyle/>
          <a:p>
            <a:pPr marL="2219325" marR="5080" indent="-2207260">
              <a:lnSpc>
                <a:spcPct val="100000"/>
              </a:lnSpc>
              <a:spcBef>
                <a:spcPts val="100"/>
              </a:spcBef>
            </a:pPr>
            <a:r>
              <a:rPr dirty="0"/>
              <a:t>Modalità </a:t>
            </a:r>
            <a:r>
              <a:rPr spc="-5" dirty="0"/>
              <a:t>di richiesta</a:t>
            </a:r>
            <a:r>
              <a:rPr spc="-165" dirty="0"/>
              <a:t> </a:t>
            </a:r>
            <a:r>
              <a:rPr spc="-5" dirty="0"/>
              <a:t>degli  incentivi</a:t>
            </a:r>
          </a:p>
        </p:txBody>
      </p:sp>
      <p:sp>
        <p:nvSpPr>
          <p:cNvPr id="6" name="object 6"/>
          <p:cNvSpPr txBox="1"/>
          <p:nvPr/>
        </p:nvSpPr>
        <p:spPr>
          <a:xfrm>
            <a:off x="76200" y="1676400"/>
            <a:ext cx="9067800" cy="5101397"/>
          </a:xfrm>
          <a:prstGeom prst="rect">
            <a:avLst/>
          </a:prstGeom>
        </p:spPr>
        <p:txBody>
          <a:bodyPr vert="horz" wrap="square" lIns="0" tIns="12700" rIns="0" bIns="0" rtlCol="0">
            <a:spAutoFit/>
          </a:bodyPr>
          <a:lstStyle/>
          <a:p>
            <a:pPr marL="12700">
              <a:lnSpc>
                <a:spcPct val="100000"/>
              </a:lnSpc>
              <a:spcBef>
                <a:spcPts val="100"/>
              </a:spcBef>
              <a:tabLst>
                <a:tab pos="3380740" algn="l"/>
              </a:tabLst>
            </a:pPr>
            <a:r>
              <a:rPr sz="2400" b="1" spc="-5" dirty="0">
                <a:latin typeface="Verdana"/>
                <a:cs typeface="Verdana"/>
              </a:rPr>
              <a:t>CIRC.</a:t>
            </a:r>
            <a:r>
              <a:rPr sz="2400" b="1" dirty="0">
                <a:latin typeface="Verdana"/>
                <a:cs typeface="Verdana"/>
              </a:rPr>
              <a:t> N.140/2011	</a:t>
            </a:r>
            <a:r>
              <a:rPr sz="2400" spc="-5" dirty="0">
                <a:latin typeface="Verdana"/>
                <a:cs typeface="Verdana"/>
              </a:rPr>
              <a:t>PROCESSO</a:t>
            </a:r>
            <a:r>
              <a:rPr sz="2400" spc="5" dirty="0">
                <a:latin typeface="Verdana"/>
                <a:cs typeface="Verdana"/>
              </a:rPr>
              <a:t> </a:t>
            </a:r>
            <a:r>
              <a:rPr sz="2400" spc="-5" dirty="0">
                <a:latin typeface="Verdana"/>
                <a:cs typeface="Verdana"/>
              </a:rPr>
              <a:t>di</a:t>
            </a:r>
            <a:endParaRPr sz="2400" dirty="0">
              <a:latin typeface="Verdana"/>
              <a:cs typeface="Verdana"/>
            </a:endParaRPr>
          </a:p>
          <a:p>
            <a:pPr marL="3999865">
              <a:lnSpc>
                <a:spcPct val="100000"/>
              </a:lnSpc>
            </a:pPr>
            <a:r>
              <a:rPr sz="2400" spc="-15" dirty="0">
                <a:latin typeface="Verdana"/>
                <a:cs typeface="Verdana"/>
              </a:rPr>
              <a:t>TELEMATIZZAZIONE</a:t>
            </a:r>
            <a:endParaRPr sz="2400" dirty="0">
              <a:latin typeface="Verdana"/>
              <a:cs typeface="Verdana"/>
            </a:endParaRPr>
          </a:p>
          <a:p>
            <a:pPr marL="361950" marR="5080" indent="-349885">
              <a:lnSpc>
                <a:spcPct val="100000"/>
              </a:lnSpc>
              <a:spcBef>
                <a:spcPts val="1995"/>
              </a:spcBef>
            </a:pPr>
            <a:r>
              <a:rPr sz="2200" b="1" i="1" spc="-5" dirty="0">
                <a:latin typeface="Verdana"/>
                <a:cs typeface="Verdana"/>
              </a:rPr>
              <a:t>“</a:t>
            </a:r>
            <a:r>
              <a:rPr sz="2400" b="1" i="1" spc="-5" dirty="0">
                <a:latin typeface="Verdana"/>
                <a:cs typeface="Verdana"/>
              </a:rPr>
              <a:t>Comunicazioni </a:t>
            </a:r>
            <a:r>
              <a:rPr sz="2400" b="1" i="1" dirty="0">
                <a:latin typeface="Verdana"/>
                <a:cs typeface="Verdana"/>
              </a:rPr>
              <a:t>on </a:t>
            </a:r>
            <a:r>
              <a:rPr sz="2400" b="1" i="1" spc="-5" dirty="0">
                <a:latin typeface="Verdana"/>
                <a:cs typeface="Verdana"/>
              </a:rPr>
              <a:t>Line” </a:t>
            </a:r>
            <a:r>
              <a:rPr sz="2400" dirty="0">
                <a:latin typeface="Verdana"/>
                <a:cs typeface="Verdana"/>
              </a:rPr>
              <a:t>all’interno </a:t>
            </a:r>
            <a:r>
              <a:rPr sz="2400" spc="-5" dirty="0">
                <a:latin typeface="Verdana"/>
                <a:cs typeface="Verdana"/>
              </a:rPr>
              <a:t>del Cassetto  </a:t>
            </a:r>
            <a:r>
              <a:rPr sz="2400" spc="-5" dirty="0" err="1">
                <a:latin typeface="Verdana"/>
                <a:cs typeface="Verdana"/>
              </a:rPr>
              <a:t>previdenziale</a:t>
            </a:r>
            <a:r>
              <a:rPr sz="2400" spc="40" dirty="0">
                <a:latin typeface="Verdana"/>
                <a:cs typeface="Verdana"/>
              </a:rPr>
              <a:t> </a:t>
            </a:r>
            <a:r>
              <a:rPr lang="it-IT" sz="2400" dirty="0">
                <a:latin typeface="Verdana"/>
                <a:cs typeface="Verdana"/>
              </a:rPr>
              <a:t>del contribuente</a:t>
            </a:r>
            <a:endParaRPr sz="2400" dirty="0">
              <a:latin typeface="Verdana"/>
              <a:cs typeface="Verdana"/>
            </a:endParaRPr>
          </a:p>
          <a:p>
            <a:pPr>
              <a:lnSpc>
                <a:spcPct val="100000"/>
              </a:lnSpc>
              <a:spcBef>
                <a:spcPts val="5"/>
              </a:spcBef>
            </a:pPr>
            <a:endParaRPr sz="2500" dirty="0">
              <a:latin typeface="Times New Roman"/>
              <a:cs typeface="Times New Roman"/>
            </a:endParaRPr>
          </a:p>
          <a:p>
            <a:pPr marL="12700" marR="516890">
              <a:lnSpc>
                <a:spcPct val="100000"/>
              </a:lnSpc>
            </a:pPr>
            <a:r>
              <a:rPr sz="2400" spc="-5" dirty="0">
                <a:latin typeface="Verdana"/>
                <a:cs typeface="Verdana"/>
              </a:rPr>
              <a:t>Funzionalità </a:t>
            </a:r>
            <a:r>
              <a:rPr sz="2400" b="1" spc="-5" dirty="0">
                <a:latin typeface="Verdana"/>
                <a:cs typeface="Verdana"/>
              </a:rPr>
              <a:t>“</a:t>
            </a:r>
            <a:r>
              <a:rPr sz="2400" b="1" i="1" spc="-5" dirty="0">
                <a:latin typeface="Verdana"/>
                <a:cs typeface="Verdana"/>
              </a:rPr>
              <a:t>Contatti” </a:t>
            </a:r>
            <a:r>
              <a:rPr sz="2400" dirty="0">
                <a:latin typeface="Verdana"/>
                <a:cs typeface="Verdana"/>
              </a:rPr>
              <a:t>all’interno </a:t>
            </a:r>
            <a:r>
              <a:rPr sz="2400" spc="-5" dirty="0">
                <a:latin typeface="Verdana"/>
                <a:cs typeface="Verdana"/>
              </a:rPr>
              <a:t>del Cassetto  </a:t>
            </a:r>
            <a:r>
              <a:rPr sz="2400" spc="-5" dirty="0" err="1">
                <a:latin typeface="Verdana"/>
                <a:cs typeface="Verdana"/>
              </a:rPr>
              <a:t>previdenziale</a:t>
            </a:r>
            <a:r>
              <a:rPr sz="2400" spc="40" dirty="0">
                <a:latin typeface="Verdana"/>
                <a:cs typeface="Verdana"/>
              </a:rPr>
              <a:t> </a:t>
            </a:r>
            <a:r>
              <a:rPr lang="it-IT" sz="2400" spc="-5" dirty="0">
                <a:latin typeface="Verdana"/>
                <a:cs typeface="Verdana"/>
              </a:rPr>
              <a:t>del contribuente</a:t>
            </a:r>
            <a:endParaRPr sz="2400" dirty="0">
              <a:latin typeface="Verdana"/>
              <a:cs typeface="Verdana"/>
            </a:endParaRPr>
          </a:p>
          <a:p>
            <a:pPr>
              <a:lnSpc>
                <a:spcPct val="100000"/>
              </a:lnSpc>
              <a:spcBef>
                <a:spcPts val="10"/>
              </a:spcBef>
            </a:pPr>
            <a:endParaRPr sz="2500" dirty="0">
              <a:latin typeface="Times New Roman"/>
              <a:cs typeface="Times New Roman"/>
            </a:endParaRPr>
          </a:p>
          <a:p>
            <a:pPr marL="12700">
              <a:lnSpc>
                <a:spcPct val="100000"/>
              </a:lnSpc>
            </a:pPr>
            <a:r>
              <a:rPr sz="2400" spc="-10" dirty="0" err="1">
                <a:latin typeface="Verdana"/>
                <a:cs typeface="Verdana"/>
              </a:rPr>
              <a:t>Procedura</a:t>
            </a:r>
            <a:r>
              <a:rPr sz="2400" spc="-10" dirty="0">
                <a:latin typeface="Verdana"/>
                <a:cs typeface="Verdana"/>
              </a:rPr>
              <a:t> </a:t>
            </a:r>
            <a:r>
              <a:rPr sz="2400" b="1" spc="-5" dirty="0">
                <a:latin typeface="Verdana"/>
                <a:cs typeface="Verdana"/>
              </a:rPr>
              <a:t>“</a:t>
            </a:r>
            <a:r>
              <a:rPr lang="it-IT" sz="2400" b="1" spc="-5" dirty="0">
                <a:latin typeface="Verdana"/>
                <a:cs typeface="Verdana"/>
              </a:rPr>
              <a:t>ex -</a:t>
            </a:r>
            <a:r>
              <a:rPr sz="2400" b="1" spc="-5" dirty="0" err="1">
                <a:latin typeface="Verdana"/>
                <a:cs typeface="Verdana"/>
              </a:rPr>
              <a:t>DiReSco</a:t>
            </a:r>
            <a:r>
              <a:rPr sz="2400" b="1" spc="-5" dirty="0">
                <a:latin typeface="Verdana"/>
                <a:cs typeface="Verdana"/>
              </a:rPr>
              <a:t>” </a:t>
            </a:r>
            <a:r>
              <a:rPr sz="2400" b="1" dirty="0">
                <a:latin typeface="Verdana"/>
                <a:cs typeface="Verdana"/>
              </a:rPr>
              <a:t>– </a:t>
            </a:r>
            <a:r>
              <a:rPr sz="2400" spc="-5" dirty="0">
                <a:latin typeface="Verdana"/>
                <a:cs typeface="Verdana"/>
              </a:rPr>
              <a:t>Dichiarazione</a:t>
            </a:r>
            <a:r>
              <a:rPr sz="2400" spc="60" dirty="0">
                <a:latin typeface="Verdana"/>
                <a:cs typeface="Verdana"/>
              </a:rPr>
              <a:t> </a:t>
            </a:r>
            <a:r>
              <a:rPr sz="2400" spc="-5" dirty="0">
                <a:latin typeface="Verdana"/>
                <a:cs typeface="Verdana"/>
              </a:rPr>
              <a:t>di</a:t>
            </a:r>
            <a:endParaRPr sz="2400" dirty="0">
              <a:latin typeface="Verdana"/>
              <a:cs typeface="Verdana"/>
            </a:endParaRPr>
          </a:p>
          <a:p>
            <a:pPr marL="12700">
              <a:lnSpc>
                <a:spcPct val="100000"/>
              </a:lnSpc>
            </a:pPr>
            <a:r>
              <a:rPr sz="2400" spc="-10" dirty="0">
                <a:latin typeface="Verdana"/>
                <a:cs typeface="Verdana"/>
              </a:rPr>
              <a:t>Responsabilità </a:t>
            </a:r>
            <a:r>
              <a:rPr sz="2400" spc="-5" dirty="0">
                <a:latin typeface="Verdana"/>
                <a:cs typeface="Verdana"/>
              </a:rPr>
              <a:t>del</a:t>
            </a:r>
            <a:r>
              <a:rPr sz="2400" spc="65" dirty="0">
                <a:latin typeface="Verdana"/>
                <a:cs typeface="Verdana"/>
              </a:rPr>
              <a:t> </a:t>
            </a:r>
            <a:r>
              <a:rPr sz="2400" spc="-5" dirty="0" err="1">
                <a:latin typeface="Verdana"/>
                <a:cs typeface="Verdana"/>
              </a:rPr>
              <a:t>Contribuente</a:t>
            </a:r>
            <a:endParaRPr lang="it-IT" sz="2400" spc="-5" dirty="0">
              <a:latin typeface="Verdana"/>
              <a:cs typeface="Verdana"/>
            </a:endParaRPr>
          </a:p>
          <a:p>
            <a:pPr marL="12700">
              <a:lnSpc>
                <a:spcPct val="100000"/>
              </a:lnSpc>
            </a:pPr>
            <a:endParaRPr lang="it-IT" sz="2400" spc="-5" dirty="0">
              <a:latin typeface="Verdana"/>
              <a:cs typeface="Verdana"/>
            </a:endParaRPr>
          </a:p>
          <a:p>
            <a:pPr marL="12700">
              <a:lnSpc>
                <a:spcPct val="100000"/>
              </a:lnSpc>
            </a:pPr>
            <a:r>
              <a:rPr lang="it-IT" sz="2400" b="1" spc="-5" dirty="0">
                <a:latin typeface="Verdana"/>
                <a:cs typeface="Verdana"/>
              </a:rPr>
              <a:t>Nuovo Portale delle Agevolazioni</a:t>
            </a:r>
          </a:p>
          <a:p>
            <a:pPr marL="12700">
              <a:lnSpc>
                <a:spcPct val="100000"/>
              </a:lnSpc>
            </a:pPr>
            <a:endParaRPr sz="2400" b="1" dirty="0">
              <a:latin typeface="Verdana"/>
              <a:cs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BC8115-335A-4192-B606-A81A6814D20B}"/>
              </a:ext>
            </a:extLst>
          </p:cNvPr>
          <p:cNvSpPr>
            <a:spLocks noGrp="1"/>
          </p:cNvSpPr>
          <p:nvPr>
            <p:ph type="title"/>
          </p:nvPr>
        </p:nvSpPr>
        <p:spPr>
          <a:xfrm>
            <a:off x="450773" y="1219199"/>
            <a:ext cx="8242452" cy="4343401"/>
          </a:xfrm>
        </p:spPr>
        <p:txBody>
          <a:bodyPr/>
          <a:lstStyle/>
          <a:p>
            <a:r>
              <a:rPr lang="it-IT" sz="2400" b="0" dirty="0">
                <a:solidFill>
                  <a:schemeClr val="tx1"/>
                </a:solidFill>
              </a:rPr>
              <a:t>… o fruizione senza preventiva autorizzazione in </a:t>
            </a:r>
            <a:r>
              <a:rPr lang="it-IT" sz="2400" b="0" dirty="0" err="1">
                <a:solidFill>
                  <a:schemeClr val="tx1"/>
                </a:solidFill>
              </a:rPr>
              <a:t>UniEmens</a:t>
            </a:r>
            <a:r>
              <a:rPr lang="it-IT" sz="2400" b="0" dirty="0">
                <a:solidFill>
                  <a:schemeClr val="tx1"/>
                </a:solidFill>
              </a:rPr>
              <a:t> , ad esempio come per l’esonero giovani, o , per quanto riguarda le agevolazioni diverse dagli incentivi all’assunzione, come per la decontribuzione sud</a:t>
            </a:r>
            <a:br>
              <a:rPr lang="it-IT" sz="2400" b="0" dirty="0">
                <a:solidFill>
                  <a:schemeClr val="tx1"/>
                </a:solidFill>
              </a:rPr>
            </a:br>
            <a:br>
              <a:rPr lang="it-IT" sz="2400" b="0" dirty="0">
                <a:solidFill>
                  <a:schemeClr val="tx1"/>
                </a:solidFill>
              </a:rPr>
            </a:br>
            <a:br>
              <a:rPr lang="it-IT" sz="2400" b="0" dirty="0">
                <a:solidFill>
                  <a:schemeClr val="tx1"/>
                </a:solidFill>
              </a:rPr>
            </a:br>
            <a:br>
              <a:rPr lang="it-IT" sz="2400" b="0" dirty="0">
                <a:solidFill>
                  <a:schemeClr val="tx1"/>
                </a:solidFill>
              </a:rPr>
            </a:br>
            <a:r>
              <a:rPr lang="it-IT" sz="2400" b="0" dirty="0">
                <a:solidFill>
                  <a:schemeClr val="tx1"/>
                </a:solidFill>
              </a:rPr>
              <a:t>con  controlli da parte dell’Istituto in fase di fruizione ed ex post</a:t>
            </a:r>
          </a:p>
        </p:txBody>
      </p:sp>
      <p:sp>
        <p:nvSpPr>
          <p:cNvPr id="12" name="Freccia in giù 11">
            <a:extLst>
              <a:ext uri="{FF2B5EF4-FFF2-40B4-BE49-F238E27FC236}">
                <a16:creationId xmlns:a16="http://schemas.microsoft.com/office/drawing/2014/main" id="{A67AA959-21D7-4071-9ABD-A4C3BC200D05}"/>
              </a:ext>
            </a:extLst>
          </p:cNvPr>
          <p:cNvSpPr/>
          <p:nvPr/>
        </p:nvSpPr>
        <p:spPr>
          <a:xfrm>
            <a:off x="4267200" y="2743200"/>
            <a:ext cx="484632" cy="978408"/>
          </a:xfrm>
          <a:prstGeom prst="down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6720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126" y="533400"/>
            <a:ext cx="9144000" cy="5143500"/>
          </a:xfrm>
          <a:prstGeom prst="rect">
            <a:avLst/>
          </a:prstGeom>
        </p:spPr>
      </p:pic>
    </p:spTree>
    <p:extLst>
      <p:ext uri="{BB962C8B-B14F-4D97-AF65-F5344CB8AC3E}">
        <p14:creationId xmlns:p14="http://schemas.microsoft.com/office/powerpoint/2010/main" val="3043869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81000"/>
            <a:ext cx="9144000" cy="5562600"/>
          </a:xfrm>
          <a:prstGeom prst="rect">
            <a:avLst/>
          </a:prstGeom>
        </p:spPr>
      </p:pic>
    </p:spTree>
    <p:extLst>
      <p:ext uri="{BB962C8B-B14F-4D97-AF65-F5344CB8AC3E}">
        <p14:creationId xmlns:p14="http://schemas.microsoft.com/office/powerpoint/2010/main" val="3221669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47DA80B-9934-4B75-BF0E-2EEE0957C59E}"/>
              </a:ext>
            </a:extLst>
          </p:cNvPr>
          <p:cNvPicPr>
            <a:picLocks noChangeAspect="1"/>
          </p:cNvPicPr>
          <p:nvPr/>
        </p:nvPicPr>
        <p:blipFill>
          <a:blip r:embed="rId2"/>
          <a:stretch>
            <a:fillRect/>
          </a:stretch>
        </p:blipFill>
        <p:spPr>
          <a:xfrm>
            <a:off x="-23949" y="-178526"/>
            <a:ext cx="9144000" cy="7010400"/>
          </a:xfrm>
          <a:prstGeom prst="rect">
            <a:avLst/>
          </a:prstGeom>
        </p:spPr>
      </p:pic>
    </p:spTree>
    <p:extLst>
      <p:ext uri="{BB962C8B-B14F-4D97-AF65-F5344CB8AC3E}">
        <p14:creationId xmlns:p14="http://schemas.microsoft.com/office/powerpoint/2010/main" val="49286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50748" y="2679192"/>
            <a:ext cx="1592580" cy="109575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53311" y="2679192"/>
            <a:ext cx="7196328" cy="109575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659623" y="2679192"/>
            <a:ext cx="1124712" cy="1095755"/>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762760" y="2879801"/>
            <a:ext cx="6330950" cy="848994"/>
          </a:xfrm>
          <a:prstGeom prst="rect">
            <a:avLst/>
          </a:prstGeom>
        </p:spPr>
        <p:txBody>
          <a:bodyPr vert="horz" wrap="square" lIns="0" tIns="12700" rIns="0" bIns="0" rtlCol="0">
            <a:spAutoFit/>
          </a:bodyPr>
          <a:lstStyle/>
          <a:p>
            <a:pPr marL="12700">
              <a:lnSpc>
                <a:spcPct val="100000"/>
              </a:lnSpc>
              <a:spcBef>
                <a:spcPts val="100"/>
              </a:spcBef>
            </a:pPr>
            <a:r>
              <a:rPr sz="5400" dirty="0"/>
              <a:t>Principi</a:t>
            </a:r>
            <a:r>
              <a:rPr sz="5400" spc="-50" dirty="0"/>
              <a:t> </a:t>
            </a:r>
            <a:r>
              <a:rPr sz="5400" spc="-5" dirty="0"/>
              <a:t>generali</a:t>
            </a:r>
            <a:endParaRPr sz="5400" dirty="0"/>
          </a:p>
        </p:txBody>
      </p:sp>
      <p:sp>
        <p:nvSpPr>
          <p:cNvPr id="6" name="object 6"/>
          <p:cNvSpPr txBox="1"/>
          <p:nvPr/>
        </p:nvSpPr>
        <p:spPr>
          <a:xfrm>
            <a:off x="1017219" y="3730244"/>
            <a:ext cx="7121525" cy="381323"/>
          </a:xfrm>
          <a:prstGeom prst="rect">
            <a:avLst/>
          </a:prstGeom>
        </p:spPr>
        <p:txBody>
          <a:bodyPr vert="horz" wrap="square" lIns="0" tIns="12700" rIns="0" bIns="0" rtlCol="0">
            <a:spAutoFit/>
          </a:bodyPr>
          <a:lstStyle/>
          <a:p>
            <a:pPr marL="12700" marR="5080" algn="ctr">
              <a:lnSpc>
                <a:spcPct val="110400"/>
              </a:lnSpc>
              <a:spcBef>
                <a:spcPts val="100"/>
              </a:spcBef>
            </a:pPr>
            <a:r>
              <a:rPr sz="2400" spc="-5" dirty="0">
                <a:latin typeface="Verdana"/>
                <a:cs typeface="Verdana"/>
              </a:rPr>
              <a:t>Art.31 d.lgs.</a:t>
            </a:r>
            <a:r>
              <a:rPr sz="2400" spc="15" dirty="0">
                <a:latin typeface="Verdana"/>
                <a:cs typeface="Verdana"/>
              </a:rPr>
              <a:t> </a:t>
            </a:r>
            <a:r>
              <a:rPr sz="2400" spc="-5" dirty="0">
                <a:latin typeface="Verdana"/>
                <a:cs typeface="Verdana"/>
              </a:rPr>
              <a:t>n.150/2015</a:t>
            </a:r>
            <a:endParaRPr sz="2400" dirty="0">
              <a:latin typeface="Verdana"/>
              <a:cs typeface="Verdana"/>
            </a:endParaRPr>
          </a:p>
        </p:txBody>
      </p:sp>
      <p:sp>
        <p:nvSpPr>
          <p:cNvPr id="7" name="object 7"/>
          <p:cNvSpPr/>
          <p:nvPr/>
        </p:nvSpPr>
        <p:spPr>
          <a:xfrm>
            <a:off x="7048" y="188721"/>
            <a:ext cx="4353267" cy="3288284"/>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157983" y="155447"/>
            <a:ext cx="760476" cy="74066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000500" y="704087"/>
            <a:ext cx="760476" cy="740663"/>
          </a:xfrm>
          <a:prstGeom prst="rect">
            <a:avLst/>
          </a:prstGeom>
          <a:blipFill>
            <a:blip r:embed="rId2"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208344" y="254622"/>
            <a:ext cx="3672204" cy="1120820"/>
          </a:xfrm>
          <a:prstGeom prst="rect">
            <a:avLst/>
          </a:prstGeom>
          <a:effectLst>
            <a:outerShdw blurRad="50800" dist="38100" dir="16200000" rotWithShape="0">
              <a:prstClr val="black">
                <a:alpha val="40000"/>
              </a:prstClr>
            </a:outerShdw>
          </a:effectLst>
        </p:spPr>
        <p:txBody>
          <a:bodyPr vert="horz" wrap="square" lIns="0" tIns="12700" rIns="0" bIns="0" rtlCol="0">
            <a:spAutoFit/>
          </a:bodyPr>
          <a:lstStyle/>
          <a:p>
            <a:pPr marL="12700">
              <a:lnSpc>
                <a:spcPct val="100000"/>
              </a:lnSpc>
            </a:pPr>
            <a:r>
              <a:rPr lang="it-IT" dirty="0"/>
              <a:t>Obbligo di assunzione </a:t>
            </a:r>
            <a:endParaRPr dirty="0"/>
          </a:p>
        </p:txBody>
      </p:sp>
      <p:sp>
        <p:nvSpPr>
          <p:cNvPr id="7" name="object 7"/>
          <p:cNvSpPr txBox="1"/>
          <p:nvPr/>
        </p:nvSpPr>
        <p:spPr>
          <a:xfrm>
            <a:off x="627989" y="2312035"/>
            <a:ext cx="7886700" cy="1732280"/>
          </a:xfrm>
          <a:prstGeom prst="rect">
            <a:avLst/>
          </a:prstGeom>
        </p:spPr>
        <p:txBody>
          <a:bodyPr vert="horz" wrap="square" lIns="0" tIns="12065" rIns="0" bIns="0" rtlCol="0">
            <a:spAutoFit/>
          </a:bodyPr>
          <a:lstStyle/>
          <a:p>
            <a:pPr marL="12700" marR="5080" algn="just">
              <a:lnSpc>
                <a:spcPct val="100000"/>
              </a:lnSpc>
              <a:spcBef>
                <a:spcPts val="95"/>
              </a:spcBef>
            </a:pPr>
            <a:r>
              <a:rPr sz="2800" spc="-10" dirty="0">
                <a:latin typeface="Verdana"/>
                <a:cs typeface="Verdana"/>
              </a:rPr>
              <a:t>Gli </a:t>
            </a:r>
            <a:r>
              <a:rPr sz="2800" spc="-5" dirty="0">
                <a:latin typeface="Verdana"/>
                <a:cs typeface="Verdana"/>
              </a:rPr>
              <a:t>incentivi non spettano se l'assunzione  costituisce attuazione </a:t>
            </a:r>
            <a:r>
              <a:rPr sz="2800" dirty="0">
                <a:latin typeface="Verdana"/>
                <a:cs typeface="Verdana"/>
              </a:rPr>
              <a:t>di un </a:t>
            </a:r>
            <a:r>
              <a:rPr sz="2800" spc="-5" dirty="0">
                <a:latin typeface="Verdana"/>
                <a:cs typeface="Verdana"/>
              </a:rPr>
              <a:t>obbligo  </a:t>
            </a:r>
            <a:r>
              <a:rPr sz="2800" dirty="0">
                <a:latin typeface="Verdana"/>
                <a:cs typeface="Verdana"/>
              </a:rPr>
              <a:t>preesistente, </a:t>
            </a:r>
            <a:r>
              <a:rPr sz="2800" spc="-5" dirty="0">
                <a:latin typeface="Verdana"/>
                <a:cs typeface="Verdana"/>
              </a:rPr>
              <a:t>stabilito </a:t>
            </a:r>
            <a:r>
              <a:rPr sz="2800" dirty="0">
                <a:latin typeface="Verdana"/>
                <a:cs typeface="Verdana"/>
              </a:rPr>
              <a:t>da </a:t>
            </a:r>
            <a:r>
              <a:rPr sz="2800" u="heavy" spc="-5" dirty="0">
                <a:uFill>
                  <a:solidFill>
                    <a:srgbClr val="000000"/>
                  </a:solidFill>
                </a:uFill>
                <a:latin typeface="Verdana"/>
                <a:cs typeface="Verdana"/>
              </a:rPr>
              <a:t>norme di legge</a:t>
            </a:r>
            <a:r>
              <a:rPr sz="2800" spc="-5" dirty="0">
                <a:latin typeface="Verdana"/>
                <a:cs typeface="Verdana"/>
              </a:rPr>
              <a:t> o  </a:t>
            </a:r>
            <a:r>
              <a:rPr sz="2800" spc="-10" dirty="0">
                <a:latin typeface="Verdana"/>
                <a:cs typeface="Verdana"/>
              </a:rPr>
              <a:t>della </a:t>
            </a:r>
            <a:r>
              <a:rPr sz="2800" u="heavy" spc="-5" dirty="0">
                <a:uFill>
                  <a:solidFill>
                    <a:srgbClr val="000000"/>
                  </a:solidFill>
                </a:uFill>
                <a:latin typeface="Verdana"/>
                <a:cs typeface="Verdana"/>
              </a:rPr>
              <a:t>contrattazione </a:t>
            </a:r>
            <a:r>
              <a:rPr sz="2800" u="heavy" spc="-10" dirty="0">
                <a:uFill>
                  <a:solidFill>
                    <a:srgbClr val="000000"/>
                  </a:solidFill>
                </a:uFill>
                <a:latin typeface="Verdana"/>
                <a:cs typeface="Verdana"/>
              </a:rPr>
              <a:t>collettiva</a:t>
            </a:r>
            <a:r>
              <a:rPr sz="2800" spc="-10" dirty="0">
                <a:latin typeface="Verdana"/>
                <a:cs typeface="Verdana"/>
              </a:rPr>
              <a:t>, </a:t>
            </a:r>
            <a:r>
              <a:rPr sz="2800" spc="-5" dirty="0">
                <a:latin typeface="Verdana"/>
                <a:cs typeface="Verdana"/>
              </a:rPr>
              <a:t>anche</a:t>
            </a:r>
            <a:r>
              <a:rPr sz="2800" spc="125" dirty="0">
                <a:latin typeface="Verdana"/>
                <a:cs typeface="Verdana"/>
              </a:rPr>
              <a:t> </a:t>
            </a:r>
            <a:r>
              <a:rPr sz="2800" spc="-5" dirty="0">
                <a:latin typeface="Verdana"/>
                <a:cs typeface="Verdana"/>
              </a:rPr>
              <a:t>nel</a:t>
            </a:r>
            <a:endParaRPr sz="2800" dirty="0">
              <a:latin typeface="Verdana"/>
              <a:cs typeface="Verdana"/>
            </a:endParaRPr>
          </a:p>
        </p:txBody>
      </p:sp>
      <p:sp>
        <p:nvSpPr>
          <p:cNvPr id="8" name="object 8"/>
          <p:cNvSpPr txBox="1"/>
          <p:nvPr/>
        </p:nvSpPr>
        <p:spPr>
          <a:xfrm>
            <a:off x="7423150" y="4019169"/>
            <a:ext cx="1089025" cy="452120"/>
          </a:xfrm>
          <a:prstGeom prst="rect">
            <a:avLst/>
          </a:prstGeom>
        </p:spPr>
        <p:txBody>
          <a:bodyPr vert="horz" wrap="square" lIns="0" tIns="12065" rIns="0" bIns="0" rtlCol="0">
            <a:spAutoFit/>
          </a:bodyPr>
          <a:lstStyle/>
          <a:p>
            <a:pPr marL="12700">
              <a:lnSpc>
                <a:spcPct val="100000"/>
              </a:lnSpc>
              <a:spcBef>
                <a:spcPts val="95"/>
              </a:spcBef>
            </a:pPr>
            <a:r>
              <a:rPr sz="2800" dirty="0">
                <a:latin typeface="Verdana"/>
                <a:cs typeface="Verdana"/>
              </a:rPr>
              <a:t>d</a:t>
            </a:r>
            <a:r>
              <a:rPr sz="2800" spc="-15" dirty="0">
                <a:latin typeface="Verdana"/>
                <a:cs typeface="Verdana"/>
              </a:rPr>
              <a:t>ir</a:t>
            </a:r>
            <a:r>
              <a:rPr sz="2800" spc="-5" dirty="0">
                <a:latin typeface="Verdana"/>
                <a:cs typeface="Verdana"/>
              </a:rPr>
              <a:t>i</a:t>
            </a:r>
            <a:r>
              <a:rPr sz="2800" spc="-10" dirty="0">
                <a:latin typeface="Verdana"/>
                <a:cs typeface="Verdana"/>
              </a:rPr>
              <a:t>t</a:t>
            </a:r>
            <a:r>
              <a:rPr sz="2800" dirty="0">
                <a:latin typeface="Verdana"/>
                <a:cs typeface="Verdana"/>
              </a:rPr>
              <a:t>t</a:t>
            </a:r>
            <a:r>
              <a:rPr sz="2800" spc="-5" dirty="0">
                <a:latin typeface="Verdana"/>
                <a:cs typeface="Verdana"/>
              </a:rPr>
              <a:t>o</a:t>
            </a:r>
            <a:endParaRPr sz="2800">
              <a:latin typeface="Verdana"/>
              <a:cs typeface="Verdana"/>
            </a:endParaRPr>
          </a:p>
        </p:txBody>
      </p:sp>
      <p:sp>
        <p:nvSpPr>
          <p:cNvPr id="9" name="object 9"/>
          <p:cNvSpPr txBox="1"/>
          <p:nvPr/>
        </p:nvSpPr>
        <p:spPr>
          <a:xfrm>
            <a:off x="627989" y="4019169"/>
            <a:ext cx="6496685" cy="878840"/>
          </a:xfrm>
          <a:prstGeom prst="rect">
            <a:avLst/>
          </a:prstGeom>
        </p:spPr>
        <p:txBody>
          <a:bodyPr vert="horz" wrap="square" lIns="0" tIns="12065" rIns="0" bIns="0" rtlCol="0">
            <a:spAutoFit/>
          </a:bodyPr>
          <a:lstStyle/>
          <a:p>
            <a:pPr marL="12700" marR="5080">
              <a:lnSpc>
                <a:spcPct val="100000"/>
              </a:lnSpc>
              <a:spcBef>
                <a:spcPts val="95"/>
              </a:spcBef>
              <a:tabLst>
                <a:tab pos="1138555" algn="l"/>
                <a:tab pos="1786255" algn="l"/>
                <a:tab pos="2618740" algn="l"/>
                <a:tab pos="2875280" algn="l"/>
                <a:tab pos="3138805" algn="l"/>
                <a:tab pos="4217670" algn="l"/>
                <a:tab pos="5275580" algn="l"/>
              </a:tabLst>
            </a:pPr>
            <a:r>
              <a:rPr sz="2800" spc="-5" dirty="0">
                <a:latin typeface="Verdana"/>
                <a:cs typeface="Verdana"/>
              </a:rPr>
              <a:t>c</a:t>
            </a:r>
            <a:r>
              <a:rPr sz="2800" dirty="0">
                <a:latin typeface="Verdana"/>
                <a:cs typeface="Verdana"/>
              </a:rPr>
              <a:t>as</a:t>
            </a:r>
            <a:r>
              <a:rPr sz="2800" spc="-5" dirty="0">
                <a:latin typeface="Verdana"/>
                <a:cs typeface="Verdana"/>
              </a:rPr>
              <a:t>o</a:t>
            </a:r>
            <a:r>
              <a:rPr sz="2800" dirty="0">
                <a:latin typeface="Verdana"/>
                <a:cs typeface="Verdana"/>
              </a:rPr>
              <a:t>	</a:t>
            </a:r>
            <a:r>
              <a:rPr sz="2800" spc="-5" dirty="0">
                <a:latin typeface="Verdana"/>
                <a:cs typeface="Verdana"/>
              </a:rPr>
              <a:t>in</a:t>
            </a:r>
            <a:r>
              <a:rPr sz="2800" dirty="0">
                <a:latin typeface="Verdana"/>
                <a:cs typeface="Verdana"/>
              </a:rPr>
              <a:t>	cu</a:t>
            </a:r>
            <a:r>
              <a:rPr sz="2800" spc="-5" dirty="0">
                <a:latin typeface="Verdana"/>
                <a:cs typeface="Verdana"/>
              </a:rPr>
              <a:t>i</a:t>
            </a:r>
            <a:r>
              <a:rPr sz="2800" dirty="0">
                <a:latin typeface="Verdana"/>
                <a:cs typeface="Verdana"/>
              </a:rPr>
              <a:t>	</a:t>
            </a:r>
            <a:r>
              <a:rPr sz="2800" spc="-5" dirty="0">
                <a:latin typeface="Verdana"/>
                <a:cs typeface="Verdana"/>
              </a:rPr>
              <a:t>il</a:t>
            </a:r>
            <a:r>
              <a:rPr sz="2800" dirty="0">
                <a:latin typeface="Verdana"/>
                <a:cs typeface="Verdana"/>
              </a:rPr>
              <a:t>		</a:t>
            </a:r>
            <a:r>
              <a:rPr sz="2800" spc="-15" dirty="0">
                <a:latin typeface="Verdana"/>
                <a:cs typeface="Verdana"/>
              </a:rPr>
              <a:t>l</a:t>
            </a:r>
            <a:r>
              <a:rPr sz="2800" spc="-30" dirty="0">
                <a:latin typeface="Verdana"/>
                <a:cs typeface="Verdana"/>
              </a:rPr>
              <a:t>a</a:t>
            </a:r>
            <a:r>
              <a:rPr sz="2800" spc="-15" dirty="0">
                <a:latin typeface="Verdana"/>
                <a:cs typeface="Verdana"/>
              </a:rPr>
              <a:t>v</a:t>
            </a:r>
            <a:r>
              <a:rPr sz="2800" dirty="0">
                <a:latin typeface="Verdana"/>
                <a:cs typeface="Verdana"/>
              </a:rPr>
              <a:t>o</a:t>
            </a:r>
            <a:r>
              <a:rPr sz="2800" spc="-55" dirty="0">
                <a:latin typeface="Verdana"/>
                <a:cs typeface="Verdana"/>
              </a:rPr>
              <a:t>r</a:t>
            </a:r>
            <a:r>
              <a:rPr sz="2800" spc="-5" dirty="0">
                <a:latin typeface="Verdana"/>
                <a:cs typeface="Verdana"/>
              </a:rPr>
              <a:t>a</a:t>
            </a:r>
            <a:r>
              <a:rPr sz="2800" spc="10" dirty="0">
                <a:latin typeface="Verdana"/>
                <a:cs typeface="Verdana"/>
              </a:rPr>
              <a:t>t</a:t>
            </a:r>
            <a:r>
              <a:rPr sz="2800" dirty="0">
                <a:latin typeface="Verdana"/>
                <a:cs typeface="Verdana"/>
              </a:rPr>
              <a:t>o</a:t>
            </a:r>
            <a:r>
              <a:rPr sz="2800" spc="-5" dirty="0">
                <a:latin typeface="Verdana"/>
                <a:cs typeface="Verdana"/>
              </a:rPr>
              <a:t>re</a:t>
            </a:r>
            <a:r>
              <a:rPr sz="2800" dirty="0">
                <a:latin typeface="Verdana"/>
                <a:cs typeface="Verdana"/>
              </a:rPr>
              <a:t>	</a:t>
            </a:r>
            <a:r>
              <a:rPr sz="2800" spc="-15" dirty="0">
                <a:latin typeface="Verdana"/>
                <a:cs typeface="Verdana"/>
              </a:rPr>
              <a:t>a</a:t>
            </a:r>
            <a:r>
              <a:rPr sz="2800" spc="-25" dirty="0">
                <a:latin typeface="Verdana"/>
                <a:cs typeface="Verdana"/>
              </a:rPr>
              <a:t>v</a:t>
            </a:r>
            <a:r>
              <a:rPr sz="2800" spc="-5" dirty="0">
                <a:latin typeface="Verdana"/>
                <a:cs typeface="Verdana"/>
              </a:rPr>
              <a:t>ente  all'assunzione		</a:t>
            </a:r>
            <a:r>
              <a:rPr sz="2800" spc="-10" dirty="0">
                <a:latin typeface="Verdana"/>
                <a:cs typeface="Verdana"/>
              </a:rPr>
              <a:t>viene	</a:t>
            </a:r>
            <a:r>
              <a:rPr sz="2800" spc="-5" dirty="0">
                <a:latin typeface="Verdana"/>
                <a:cs typeface="Verdana"/>
              </a:rPr>
              <a:t>utilizzato</a:t>
            </a:r>
            <a:endParaRPr sz="2800" dirty="0">
              <a:latin typeface="Verdana"/>
              <a:cs typeface="Verdana"/>
            </a:endParaRPr>
          </a:p>
        </p:txBody>
      </p:sp>
      <p:sp>
        <p:nvSpPr>
          <p:cNvPr id="10" name="object 10"/>
          <p:cNvSpPr txBox="1"/>
          <p:nvPr/>
        </p:nvSpPr>
        <p:spPr>
          <a:xfrm>
            <a:off x="6819645" y="4445889"/>
            <a:ext cx="1694814" cy="452120"/>
          </a:xfrm>
          <a:prstGeom prst="rect">
            <a:avLst/>
          </a:prstGeom>
        </p:spPr>
        <p:txBody>
          <a:bodyPr vert="horz" wrap="square" lIns="0" tIns="12065" rIns="0" bIns="0" rtlCol="0">
            <a:spAutoFit/>
          </a:bodyPr>
          <a:lstStyle/>
          <a:p>
            <a:pPr marL="12700">
              <a:lnSpc>
                <a:spcPct val="100000"/>
              </a:lnSpc>
              <a:spcBef>
                <a:spcPts val="95"/>
              </a:spcBef>
            </a:pPr>
            <a:r>
              <a:rPr sz="2800" spc="-5" dirty="0">
                <a:latin typeface="Verdana"/>
                <a:cs typeface="Verdana"/>
              </a:rPr>
              <a:t>mediante</a:t>
            </a:r>
            <a:endParaRPr sz="2800">
              <a:latin typeface="Verdana"/>
              <a:cs typeface="Verdana"/>
            </a:endParaRPr>
          </a:p>
        </p:txBody>
      </p:sp>
      <p:sp>
        <p:nvSpPr>
          <p:cNvPr id="11" name="object 11"/>
          <p:cNvSpPr txBox="1"/>
          <p:nvPr/>
        </p:nvSpPr>
        <p:spPr>
          <a:xfrm>
            <a:off x="627989" y="4872990"/>
            <a:ext cx="5347970" cy="452120"/>
          </a:xfrm>
          <a:prstGeom prst="rect">
            <a:avLst/>
          </a:prstGeom>
        </p:spPr>
        <p:txBody>
          <a:bodyPr vert="horz" wrap="square" lIns="0" tIns="12065" rIns="0" bIns="0" rtlCol="0">
            <a:spAutoFit/>
          </a:bodyPr>
          <a:lstStyle/>
          <a:p>
            <a:pPr marL="12700">
              <a:lnSpc>
                <a:spcPct val="100000"/>
              </a:lnSpc>
              <a:spcBef>
                <a:spcPts val="95"/>
              </a:spcBef>
            </a:pPr>
            <a:r>
              <a:rPr sz="2800" spc="-10" dirty="0">
                <a:latin typeface="Verdana"/>
                <a:cs typeface="Verdana"/>
              </a:rPr>
              <a:t>contratto </a:t>
            </a:r>
            <a:r>
              <a:rPr sz="2800" spc="-5" dirty="0">
                <a:latin typeface="Verdana"/>
                <a:cs typeface="Verdana"/>
              </a:rPr>
              <a:t>di</a:t>
            </a:r>
            <a:r>
              <a:rPr sz="2800" spc="5" dirty="0">
                <a:latin typeface="Verdana"/>
                <a:cs typeface="Verdana"/>
              </a:rPr>
              <a:t> </a:t>
            </a:r>
            <a:r>
              <a:rPr sz="2800" spc="-10" dirty="0">
                <a:latin typeface="Verdana"/>
                <a:cs typeface="Verdana"/>
              </a:rPr>
              <a:t>somministrazione</a:t>
            </a:r>
            <a:endParaRPr sz="2800">
              <a:latin typeface="Verdana"/>
              <a:cs typeface="Verdana"/>
            </a:endParaRPr>
          </a:p>
        </p:txBody>
      </p:sp>
      <p:sp>
        <p:nvSpPr>
          <p:cNvPr id="12" name="object 12"/>
          <p:cNvSpPr/>
          <p:nvPr/>
        </p:nvSpPr>
        <p:spPr>
          <a:xfrm>
            <a:off x="6830568" y="236220"/>
            <a:ext cx="2049779" cy="1536191"/>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6906303" y="290701"/>
            <a:ext cx="1898870" cy="1390652"/>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5843" y="123444"/>
            <a:ext cx="2255520"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27860" y="123444"/>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75843" y="672083"/>
            <a:ext cx="4183379"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855720" y="672083"/>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546303" y="253949"/>
            <a:ext cx="3605529" cy="1123315"/>
          </a:xfrm>
          <a:prstGeom prst="rect">
            <a:avLst/>
          </a:prstGeom>
        </p:spPr>
        <p:txBody>
          <a:bodyPr vert="horz" wrap="square" lIns="0" tIns="12700" rIns="0" bIns="0" rtlCol="0">
            <a:spAutoFit/>
          </a:bodyPr>
          <a:lstStyle/>
          <a:p>
            <a:pPr marL="12700">
              <a:lnSpc>
                <a:spcPct val="100000"/>
              </a:lnSpc>
              <a:spcBef>
                <a:spcPts val="100"/>
              </a:spcBef>
            </a:pPr>
            <a:r>
              <a:rPr spc="-5" dirty="0"/>
              <a:t>Diritto</a:t>
            </a:r>
          </a:p>
          <a:p>
            <a:pPr marL="12700">
              <a:lnSpc>
                <a:spcPct val="100000"/>
              </a:lnSpc>
            </a:pPr>
            <a:r>
              <a:rPr spc="-5" dirty="0"/>
              <a:t>di</a:t>
            </a:r>
            <a:r>
              <a:rPr spc="-95" dirty="0"/>
              <a:t> </a:t>
            </a:r>
            <a:r>
              <a:rPr spc="-5" dirty="0"/>
              <a:t>precedenza</a:t>
            </a:r>
          </a:p>
        </p:txBody>
      </p:sp>
      <p:sp>
        <p:nvSpPr>
          <p:cNvPr id="7" name="object 7"/>
          <p:cNvSpPr txBox="1"/>
          <p:nvPr/>
        </p:nvSpPr>
        <p:spPr>
          <a:xfrm>
            <a:off x="402437" y="1444498"/>
            <a:ext cx="8279765" cy="4598035"/>
          </a:xfrm>
          <a:prstGeom prst="rect">
            <a:avLst/>
          </a:prstGeom>
        </p:spPr>
        <p:txBody>
          <a:bodyPr vert="horz" wrap="square" lIns="0" tIns="12065" rIns="0" bIns="0" rtlCol="0">
            <a:spAutoFit/>
          </a:bodyPr>
          <a:lstStyle/>
          <a:p>
            <a:pPr marL="12700" marR="5080" algn="just">
              <a:lnSpc>
                <a:spcPct val="100000"/>
              </a:lnSpc>
              <a:spcBef>
                <a:spcPts val="95"/>
              </a:spcBef>
            </a:pPr>
            <a:r>
              <a:rPr sz="2500" spc="-10" dirty="0">
                <a:latin typeface="Verdana"/>
                <a:cs typeface="Verdana"/>
              </a:rPr>
              <a:t>Gli </a:t>
            </a:r>
            <a:r>
              <a:rPr sz="2500" spc="-5" dirty="0">
                <a:latin typeface="Verdana"/>
                <a:cs typeface="Verdana"/>
              </a:rPr>
              <a:t>incentivi non spettano se </a:t>
            </a:r>
            <a:r>
              <a:rPr sz="2500" spc="-10" dirty="0">
                <a:latin typeface="Verdana"/>
                <a:cs typeface="Verdana"/>
              </a:rPr>
              <a:t>l'assunzione </a:t>
            </a:r>
            <a:r>
              <a:rPr sz="2500" spc="-5" dirty="0">
                <a:latin typeface="Verdana"/>
                <a:cs typeface="Verdana"/>
              </a:rPr>
              <a:t>viola </a:t>
            </a:r>
            <a:r>
              <a:rPr sz="2500" spc="5" dirty="0">
                <a:latin typeface="Verdana"/>
                <a:cs typeface="Verdana"/>
              </a:rPr>
              <a:t>il  </a:t>
            </a:r>
            <a:r>
              <a:rPr sz="2500" spc="-5" dirty="0">
                <a:latin typeface="Verdana"/>
                <a:cs typeface="Verdana"/>
              </a:rPr>
              <a:t>diritto di </a:t>
            </a:r>
            <a:r>
              <a:rPr sz="2500" spc="-10" dirty="0">
                <a:latin typeface="Verdana"/>
                <a:cs typeface="Verdana"/>
              </a:rPr>
              <a:t>precedenza, </a:t>
            </a:r>
            <a:r>
              <a:rPr sz="2500" spc="-5" dirty="0">
                <a:latin typeface="Verdana"/>
                <a:cs typeface="Verdana"/>
              </a:rPr>
              <a:t>stabilito dalla </a:t>
            </a:r>
            <a:r>
              <a:rPr sz="2500" spc="-10" dirty="0">
                <a:latin typeface="Verdana"/>
                <a:cs typeface="Verdana"/>
              </a:rPr>
              <a:t>legge </a:t>
            </a:r>
            <a:r>
              <a:rPr sz="2500" spc="-5" dirty="0">
                <a:latin typeface="Verdana"/>
                <a:cs typeface="Verdana"/>
              </a:rPr>
              <a:t>o </a:t>
            </a:r>
            <a:r>
              <a:rPr sz="2500" spc="-10" dirty="0">
                <a:latin typeface="Verdana"/>
                <a:cs typeface="Verdana"/>
              </a:rPr>
              <a:t>dal  contratto collettivo, </a:t>
            </a:r>
            <a:r>
              <a:rPr sz="2500" spc="-5" dirty="0">
                <a:latin typeface="Verdana"/>
                <a:cs typeface="Verdana"/>
              </a:rPr>
              <a:t>alla riassunzione di </a:t>
            </a:r>
            <a:r>
              <a:rPr sz="2500" spc="5" dirty="0">
                <a:latin typeface="Verdana"/>
                <a:cs typeface="Verdana"/>
              </a:rPr>
              <a:t>un</a:t>
            </a:r>
            <a:r>
              <a:rPr sz="2500" spc="670" dirty="0">
                <a:latin typeface="Verdana"/>
                <a:cs typeface="Verdana"/>
              </a:rPr>
              <a:t> </a:t>
            </a:r>
            <a:r>
              <a:rPr sz="2500" spc="-5" dirty="0">
                <a:latin typeface="Verdana"/>
                <a:cs typeface="Verdana"/>
              </a:rPr>
              <a:t>altro  </a:t>
            </a:r>
            <a:r>
              <a:rPr sz="2500" spc="-15" dirty="0">
                <a:latin typeface="Verdana"/>
                <a:cs typeface="Verdana"/>
              </a:rPr>
              <a:t>lavoratore </a:t>
            </a:r>
            <a:r>
              <a:rPr sz="2500" spc="-5" dirty="0">
                <a:latin typeface="Verdana"/>
                <a:cs typeface="Verdana"/>
              </a:rPr>
              <a:t>licenziato da un </a:t>
            </a:r>
            <a:r>
              <a:rPr sz="2500" spc="-10" dirty="0">
                <a:latin typeface="Verdana"/>
                <a:cs typeface="Verdana"/>
              </a:rPr>
              <a:t>rapporto </a:t>
            </a:r>
            <a:r>
              <a:rPr sz="2500" spc="-5" dirty="0">
                <a:latin typeface="Verdana"/>
                <a:cs typeface="Verdana"/>
              </a:rPr>
              <a:t>a tempo  indeterminato o cessato da un </a:t>
            </a:r>
            <a:r>
              <a:rPr sz="2500" spc="-10" dirty="0">
                <a:latin typeface="Verdana"/>
                <a:cs typeface="Verdana"/>
              </a:rPr>
              <a:t>rapporto </a:t>
            </a:r>
            <a:r>
              <a:rPr sz="2500" spc="-5" dirty="0">
                <a:latin typeface="Verdana"/>
                <a:cs typeface="Verdana"/>
              </a:rPr>
              <a:t>a termine,  anche </a:t>
            </a:r>
            <a:r>
              <a:rPr sz="2500" dirty="0">
                <a:latin typeface="Verdana"/>
                <a:cs typeface="Verdana"/>
              </a:rPr>
              <a:t>nel </a:t>
            </a:r>
            <a:r>
              <a:rPr sz="2500" spc="-5" dirty="0">
                <a:latin typeface="Verdana"/>
                <a:cs typeface="Verdana"/>
              </a:rPr>
              <a:t>caso in cui, prima dell'utilizzo di un  </a:t>
            </a:r>
            <a:r>
              <a:rPr sz="2500" spc="-15" dirty="0">
                <a:latin typeface="Verdana"/>
                <a:cs typeface="Verdana"/>
              </a:rPr>
              <a:t>lavoratore </a:t>
            </a:r>
            <a:r>
              <a:rPr sz="2500" spc="-5" dirty="0">
                <a:latin typeface="Verdana"/>
                <a:cs typeface="Verdana"/>
              </a:rPr>
              <a:t>mediante </a:t>
            </a:r>
            <a:r>
              <a:rPr sz="2500" spc="-10" dirty="0">
                <a:latin typeface="Verdana"/>
                <a:cs typeface="Verdana"/>
              </a:rPr>
              <a:t>contratto </a:t>
            </a:r>
            <a:r>
              <a:rPr sz="2500" spc="-5" dirty="0">
                <a:latin typeface="Verdana"/>
                <a:cs typeface="Verdana"/>
              </a:rPr>
              <a:t>di somministrazione,  l'utilizzatore non abbia </a:t>
            </a:r>
            <a:r>
              <a:rPr sz="2500" spc="-10" dirty="0">
                <a:latin typeface="Verdana"/>
                <a:cs typeface="Verdana"/>
              </a:rPr>
              <a:t>preventivamente </a:t>
            </a:r>
            <a:r>
              <a:rPr sz="2500" spc="-5" dirty="0">
                <a:latin typeface="Verdana"/>
                <a:cs typeface="Verdana"/>
              </a:rPr>
              <a:t>offerto </a:t>
            </a:r>
            <a:r>
              <a:rPr sz="2500" spc="-10" dirty="0">
                <a:latin typeface="Verdana"/>
                <a:cs typeface="Verdana"/>
              </a:rPr>
              <a:t>la  </a:t>
            </a:r>
            <a:r>
              <a:rPr sz="2500" dirty="0">
                <a:latin typeface="Verdana"/>
                <a:cs typeface="Verdana"/>
              </a:rPr>
              <a:t>riassunzione </a:t>
            </a:r>
            <a:r>
              <a:rPr sz="2500" spc="-5" dirty="0">
                <a:latin typeface="Verdana"/>
                <a:cs typeface="Verdana"/>
              </a:rPr>
              <a:t>al </a:t>
            </a:r>
            <a:r>
              <a:rPr sz="2500" spc="-15" dirty="0">
                <a:latin typeface="Verdana"/>
                <a:cs typeface="Verdana"/>
              </a:rPr>
              <a:t>lavoratore </a:t>
            </a:r>
            <a:r>
              <a:rPr sz="2500" spc="-10" dirty="0">
                <a:latin typeface="Verdana"/>
                <a:cs typeface="Verdana"/>
              </a:rPr>
              <a:t>titolare </a:t>
            </a:r>
            <a:r>
              <a:rPr sz="2500" spc="5" dirty="0">
                <a:latin typeface="Verdana"/>
                <a:cs typeface="Verdana"/>
              </a:rPr>
              <a:t>di </a:t>
            </a:r>
            <a:r>
              <a:rPr sz="2500" spc="-5" dirty="0">
                <a:latin typeface="Verdana"/>
                <a:cs typeface="Verdana"/>
              </a:rPr>
              <a:t>un </a:t>
            </a:r>
            <a:r>
              <a:rPr sz="2500" dirty="0">
                <a:latin typeface="Verdana"/>
                <a:cs typeface="Verdana"/>
              </a:rPr>
              <a:t>diritto </a:t>
            </a:r>
            <a:r>
              <a:rPr sz="2500" spc="-5" dirty="0">
                <a:latin typeface="Verdana"/>
                <a:cs typeface="Verdana"/>
              </a:rPr>
              <a:t>di  precedenza </a:t>
            </a:r>
            <a:r>
              <a:rPr sz="2500" spc="-10" dirty="0">
                <a:latin typeface="Verdana"/>
                <a:cs typeface="Verdana"/>
              </a:rPr>
              <a:t>per </a:t>
            </a:r>
            <a:r>
              <a:rPr sz="2500" spc="-5" dirty="0">
                <a:latin typeface="Verdana"/>
                <a:cs typeface="Verdana"/>
              </a:rPr>
              <a:t>essere stato precedentemente  licenziato da un </a:t>
            </a:r>
            <a:r>
              <a:rPr sz="2500" spc="-10" dirty="0">
                <a:latin typeface="Verdana"/>
                <a:cs typeface="Verdana"/>
              </a:rPr>
              <a:t>rapporto </a:t>
            </a:r>
            <a:r>
              <a:rPr sz="2500" spc="-5" dirty="0">
                <a:latin typeface="Verdana"/>
                <a:cs typeface="Verdana"/>
              </a:rPr>
              <a:t>a </a:t>
            </a:r>
            <a:r>
              <a:rPr sz="2500" spc="-10" dirty="0">
                <a:latin typeface="Verdana"/>
                <a:cs typeface="Verdana"/>
              </a:rPr>
              <a:t>tempo </a:t>
            </a:r>
            <a:r>
              <a:rPr sz="2500" spc="-5" dirty="0">
                <a:latin typeface="Verdana"/>
                <a:cs typeface="Verdana"/>
              </a:rPr>
              <a:t>indeterminato o  cessato da un </a:t>
            </a:r>
            <a:r>
              <a:rPr sz="2500" spc="-10" dirty="0">
                <a:latin typeface="Verdana"/>
                <a:cs typeface="Verdana"/>
              </a:rPr>
              <a:t>rapporto </a:t>
            </a:r>
            <a:r>
              <a:rPr sz="2500" spc="-5" dirty="0">
                <a:latin typeface="Verdana"/>
                <a:cs typeface="Verdana"/>
              </a:rPr>
              <a:t>a</a:t>
            </a:r>
            <a:r>
              <a:rPr sz="2500" spc="10" dirty="0">
                <a:latin typeface="Verdana"/>
                <a:cs typeface="Verdana"/>
              </a:rPr>
              <a:t> </a:t>
            </a:r>
            <a:r>
              <a:rPr sz="2500" spc="-10" dirty="0">
                <a:latin typeface="Verdana"/>
                <a:cs typeface="Verdana"/>
              </a:rPr>
              <a:t>termine</a:t>
            </a:r>
            <a:endParaRPr sz="2500" dirty="0">
              <a:latin typeface="Verdana"/>
              <a:cs typeface="Verdana"/>
            </a:endParaRPr>
          </a:p>
        </p:txBody>
      </p:sp>
      <p:sp>
        <p:nvSpPr>
          <p:cNvPr id="8" name="object 8"/>
          <p:cNvSpPr/>
          <p:nvPr/>
        </p:nvSpPr>
        <p:spPr>
          <a:xfrm>
            <a:off x="6676643" y="155447"/>
            <a:ext cx="2017776" cy="144475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752925"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312420"/>
            <a:ext cx="63886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41720" y="312420"/>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27989" y="442671"/>
            <a:ext cx="5815330" cy="574675"/>
          </a:xfrm>
          <a:prstGeom prst="rect">
            <a:avLst/>
          </a:prstGeom>
        </p:spPr>
        <p:txBody>
          <a:bodyPr vert="horz" wrap="square" lIns="0" tIns="12700" rIns="0" bIns="0" rtlCol="0">
            <a:spAutoFit/>
          </a:bodyPr>
          <a:lstStyle/>
          <a:p>
            <a:pPr marL="12700">
              <a:lnSpc>
                <a:spcPct val="100000"/>
              </a:lnSpc>
              <a:spcBef>
                <a:spcPts val="100"/>
              </a:spcBef>
            </a:pPr>
            <a:r>
              <a:rPr spc="-5" dirty="0"/>
              <a:t>Sospensioni dal</a:t>
            </a:r>
            <a:r>
              <a:rPr spc="-75" dirty="0"/>
              <a:t> </a:t>
            </a:r>
            <a:r>
              <a:rPr dirty="0"/>
              <a:t>lavoro</a:t>
            </a:r>
          </a:p>
        </p:txBody>
      </p:sp>
      <p:sp>
        <p:nvSpPr>
          <p:cNvPr id="5" name="object 5"/>
          <p:cNvSpPr txBox="1"/>
          <p:nvPr/>
        </p:nvSpPr>
        <p:spPr>
          <a:xfrm>
            <a:off x="535940" y="1840229"/>
            <a:ext cx="8073390" cy="4293235"/>
          </a:xfrm>
          <a:prstGeom prst="rect">
            <a:avLst/>
          </a:prstGeom>
        </p:spPr>
        <p:txBody>
          <a:bodyPr vert="horz" wrap="square" lIns="0" tIns="54610" rIns="0" bIns="0" rtlCol="0">
            <a:spAutoFit/>
          </a:bodyPr>
          <a:lstStyle/>
          <a:p>
            <a:pPr marL="12700" marR="5080" algn="just">
              <a:lnSpc>
                <a:spcPct val="90000"/>
              </a:lnSpc>
              <a:spcBef>
                <a:spcPts val="430"/>
              </a:spcBef>
            </a:pPr>
            <a:r>
              <a:rPr sz="2800" spc="-10" dirty="0">
                <a:latin typeface="Verdana"/>
                <a:cs typeface="Verdana"/>
              </a:rPr>
              <a:t>Gli incentivi </a:t>
            </a:r>
            <a:r>
              <a:rPr sz="2800" dirty="0">
                <a:latin typeface="Verdana"/>
                <a:cs typeface="Verdana"/>
              </a:rPr>
              <a:t>non </a:t>
            </a:r>
            <a:r>
              <a:rPr sz="2800" spc="-5" dirty="0">
                <a:latin typeface="Verdana"/>
                <a:cs typeface="Verdana"/>
              </a:rPr>
              <a:t>spettano se il datore </a:t>
            </a:r>
            <a:r>
              <a:rPr sz="2800" spc="5" dirty="0">
                <a:latin typeface="Verdana"/>
                <a:cs typeface="Verdana"/>
              </a:rPr>
              <a:t>di  </a:t>
            </a:r>
            <a:r>
              <a:rPr sz="2800" spc="-15" dirty="0">
                <a:latin typeface="Verdana"/>
                <a:cs typeface="Verdana"/>
              </a:rPr>
              <a:t>lavoro </a:t>
            </a:r>
            <a:r>
              <a:rPr sz="2800" spc="-5" dirty="0">
                <a:latin typeface="Verdana"/>
                <a:cs typeface="Verdana"/>
              </a:rPr>
              <a:t>o l'utilizzatore con </a:t>
            </a:r>
            <a:r>
              <a:rPr sz="2800" spc="-10" dirty="0">
                <a:latin typeface="Verdana"/>
                <a:cs typeface="Verdana"/>
              </a:rPr>
              <a:t>contratto di  somministrazione </a:t>
            </a:r>
            <a:r>
              <a:rPr sz="2800" spc="-5" dirty="0">
                <a:latin typeface="Verdana"/>
                <a:cs typeface="Verdana"/>
              </a:rPr>
              <a:t>hanno in atto </a:t>
            </a:r>
            <a:r>
              <a:rPr sz="2800" dirty="0">
                <a:latin typeface="Verdana"/>
                <a:cs typeface="Verdana"/>
              </a:rPr>
              <a:t>sospensioni  </a:t>
            </a:r>
            <a:r>
              <a:rPr sz="2800" spc="-5" dirty="0">
                <a:latin typeface="Verdana"/>
                <a:cs typeface="Verdana"/>
              </a:rPr>
              <a:t>dal </a:t>
            </a:r>
            <a:r>
              <a:rPr sz="2800" spc="-15" dirty="0">
                <a:latin typeface="Verdana"/>
                <a:cs typeface="Verdana"/>
              </a:rPr>
              <a:t>lavoro </a:t>
            </a:r>
            <a:r>
              <a:rPr sz="2800" spc="-5" dirty="0">
                <a:latin typeface="Verdana"/>
                <a:cs typeface="Verdana"/>
              </a:rPr>
              <a:t>connesse </a:t>
            </a:r>
            <a:r>
              <a:rPr sz="2800" dirty="0">
                <a:latin typeface="Verdana"/>
                <a:cs typeface="Verdana"/>
              </a:rPr>
              <a:t>ad </a:t>
            </a:r>
            <a:r>
              <a:rPr sz="2800" spc="-5" dirty="0">
                <a:latin typeface="Verdana"/>
                <a:cs typeface="Verdana"/>
              </a:rPr>
              <a:t>una crisi o  riorganizzazione aziendale, </a:t>
            </a:r>
            <a:r>
              <a:rPr sz="2800" dirty="0">
                <a:latin typeface="Verdana"/>
                <a:cs typeface="Verdana"/>
              </a:rPr>
              <a:t>salvi </a:t>
            </a:r>
            <a:r>
              <a:rPr sz="2800" spc="-5" dirty="0">
                <a:latin typeface="Verdana"/>
                <a:cs typeface="Verdana"/>
              </a:rPr>
              <a:t>i </a:t>
            </a:r>
            <a:r>
              <a:rPr sz="2800" dirty="0">
                <a:latin typeface="Verdana"/>
                <a:cs typeface="Verdana"/>
              </a:rPr>
              <a:t>casi </a:t>
            </a:r>
            <a:r>
              <a:rPr sz="2800" spc="-5" dirty="0">
                <a:latin typeface="Verdana"/>
                <a:cs typeface="Verdana"/>
              </a:rPr>
              <a:t>in cui  l'assunzione, </a:t>
            </a:r>
            <a:r>
              <a:rPr sz="2800" spc="-10" dirty="0">
                <a:latin typeface="Verdana"/>
                <a:cs typeface="Verdana"/>
              </a:rPr>
              <a:t>la </a:t>
            </a:r>
            <a:r>
              <a:rPr sz="2800" spc="-5" dirty="0">
                <a:latin typeface="Verdana"/>
                <a:cs typeface="Verdana"/>
              </a:rPr>
              <a:t>trasformazione o </a:t>
            </a:r>
            <a:r>
              <a:rPr sz="2800" spc="-20" dirty="0">
                <a:latin typeface="Verdana"/>
                <a:cs typeface="Verdana"/>
              </a:rPr>
              <a:t>la  </a:t>
            </a:r>
            <a:r>
              <a:rPr sz="2800" spc="-10" dirty="0">
                <a:latin typeface="Verdana"/>
                <a:cs typeface="Verdana"/>
              </a:rPr>
              <a:t>somministrazione </a:t>
            </a:r>
            <a:r>
              <a:rPr sz="2800" spc="-5" dirty="0">
                <a:latin typeface="Verdana"/>
                <a:cs typeface="Verdana"/>
              </a:rPr>
              <a:t>siano finalizzate  all'assunzione </a:t>
            </a:r>
            <a:r>
              <a:rPr sz="2800" dirty="0">
                <a:latin typeface="Verdana"/>
                <a:cs typeface="Verdana"/>
              </a:rPr>
              <a:t>di </a:t>
            </a:r>
            <a:r>
              <a:rPr sz="2800" spc="-15" dirty="0">
                <a:latin typeface="Verdana"/>
                <a:cs typeface="Verdana"/>
              </a:rPr>
              <a:t>lavoratori </a:t>
            </a:r>
            <a:r>
              <a:rPr sz="2800" spc="-10" dirty="0">
                <a:latin typeface="Verdana"/>
                <a:cs typeface="Verdana"/>
              </a:rPr>
              <a:t>inquadrati </a:t>
            </a:r>
            <a:r>
              <a:rPr sz="2800" dirty="0">
                <a:latin typeface="Verdana"/>
                <a:cs typeface="Verdana"/>
              </a:rPr>
              <a:t>ad un  </a:t>
            </a:r>
            <a:r>
              <a:rPr sz="2800" b="1" dirty="0">
                <a:latin typeface="Verdana"/>
                <a:cs typeface="Verdana"/>
              </a:rPr>
              <a:t>livello </a:t>
            </a:r>
            <a:r>
              <a:rPr sz="2800" b="1" spc="-5" dirty="0">
                <a:latin typeface="Verdana"/>
                <a:cs typeface="Verdana"/>
              </a:rPr>
              <a:t>diverso </a:t>
            </a:r>
            <a:r>
              <a:rPr sz="2800" dirty="0">
                <a:latin typeface="Verdana"/>
                <a:cs typeface="Verdana"/>
              </a:rPr>
              <a:t>da </a:t>
            </a:r>
            <a:r>
              <a:rPr sz="2800" spc="-10" dirty="0">
                <a:latin typeface="Verdana"/>
                <a:cs typeface="Verdana"/>
              </a:rPr>
              <a:t>quello </a:t>
            </a:r>
            <a:r>
              <a:rPr sz="2800" spc="-5" dirty="0">
                <a:latin typeface="Verdana"/>
                <a:cs typeface="Verdana"/>
              </a:rPr>
              <a:t>posseduto dai  </a:t>
            </a:r>
            <a:r>
              <a:rPr sz="2800" spc="-15" dirty="0">
                <a:latin typeface="Verdana"/>
                <a:cs typeface="Verdana"/>
              </a:rPr>
              <a:t>lavoratori </a:t>
            </a:r>
            <a:r>
              <a:rPr sz="2800" dirty="0">
                <a:latin typeface="Verdana"/>
                <a:cs typeface="Verdana"/>
              </a:rPr>
              <a:t>sospesi </a:t>
            </a:r>
            <a:r>
              <a:rPr sz="2800" spc="-5" dirty="0">
                <a:latin typeface="Verdana"/>
                <a:cs typeface="Verdana"/>
              </a:rPr>
              <a:t>o da impiegare </a:t>
            </a:r>
            <a:r>
              <a:rPr sz="2800" spc="-10" dirty="0">
                <a:latin typeface="Verdana"/>
                <a:cs typeface="Verdana"/>
              </a:rPr>
              <a:t>in diverse  unità</a:t>
            </a:r>
            <a:r>
              <a:rPr sz="2800" spc="25" dirty="0">
                <a:latin typeface="Verdana"/>
                <a:cs typeface="Verdana"/>
              </a:rPr>
              <a:t> </a:t>
            </a:r>
            <a:r>
              <a:rPr sz="2800" spc="-10" dirty="0">
                <a:latin typeface="Verdana"/>
                <a:cs typeface="Verdana"/>
              </a:rPr>
              <a:t>produttive</a:t>
            </a:r>
            <a:endParaRPr sz="2800" dirty="0">
              <a:latin typeface="Verdana"/>
              <a:cs typeface="Verdana"/>
            </a:endParaRPr>
          </a:p>
        </p:txBody>
      </p:sp>
      <p:sp>
        <p:nvSpPr>
          <p:cNvPr id="6" name="object 6"/>
          <p:cNvSpPr/>
          <p:nvPr/>
        </p:nvSpPr>
        <p:spPr>
          <a:xfrm>
            <a:off x="6733031" y="179831"/>
            <a:ext cx="2049779" cy="153924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807624" y="233670"/>
            <a:ext cx="1900002" cy="1393834"/>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55447"/>
            <a:ext cx="6295644"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56615" y="704087"/>
            <a:ext cx="4710684"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463796" y="704087"/>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27989" y="286003"/>
            <a:ext cx="5566410" cy="1122680"/>
          </a:xfrm>
          <a:prstGeom prst="rect">
            <a:avLst/>
          </a:prstGeom>
        </p:spPr>
        <p:txBody>
          <a:bodyPr vert="horz" wrap="square" lIns="0" tIns="12700" rIns="0" bIns="0" rtlCol="0">
            <a:spAutoFit/>
          </a:bodyPr>
          <a:lstStyle/>
          <a:p>
            <a:pPr marL="12700" marR="5080">
              <a:lnSpc>
                <a:spcPct val="100000"/>
              </a:lnSpc>
              <a:spcBef>
                <a:spcPts val="100"/>
              </a:spcBef>
              <a:tabLst>
                <a:tab pos="1383030" algn="l"/>
              </a:tabLst>
            </a:pPr>
            <a:r>
              <a:rPr spc="-5" dirty="0"/>
              <a:t>Licenziamento nei</a:t>
            </a:r>
            <a:r>
              <a:rPr spc="-85" dirty="0"/>
              <a:t> </a:t>
            </a:r>
            <a:r>
              <a:rPr spc="-5" dirty="0"/>
              <a:t>sei  mesi	precedenti</a:t>
            </a:r>
          </a:p>
        </p:txBody>
      </p:sp>
      <p:sp>
        <p:nvSpPr>
          <p:cNvPr id="6" name="object 6"/>
          <p:cNvSpPr txBox="1"/>
          <p:nvPr/>
        </p:nvSpPr>
        <p:spPr>
          <a:xfrm>
            <a:off x="627989" y="2067890"/>
            <a:ext cx="7887970" cy="3201133"/>
          </a:xfrm>
          <a:prstGeom prst="rect">
            <a:avLst/>
          </a:prstGeom>
        </p:spPr>
        <p:txBody>
          <a:bodyPr vert="horz" wrap="square" lIns="0" tIns="97790" rIns="0" bIns="0" rtlCol="0">
            <a:spAutoFit/>
          </a:bodyPr>
          <a:lstStyle/>
          <a:p>
            <a:pPr marL="12700" marR="5080" algn="just">
              <a:lnSpc>
                <a:spcPct val="80000"/>
              </a:lnSpc>
              <a:spcBef>
                <a:spcPts val="770"/>
              </a:spcBef>
              <a:tabLst>
                <a:tab pos="3197860" algn="l"/>
                <a:tab pos="5995035" algn="l"/>
              </a:tabLst>
            </a:pPr>
            <a:r>
              <a:rPr sz="2800" spc="-5" dirty="0">
                <a:latin typeface="Verdana"/>
                <a:cs typeface="Verdana"/>
              </a:rPr>
              <a:t>Gli incentivi non spettano </a:t>
            </a:r>
            <a:r>
              <a:rPr sz="2800" dirty="0">
                <a:latin typeface="Verdana"/>
                <a:cs typeface="Verdana"/>
              </a:rPr>
              <a:t>con riferimento </a:t>
            </a:r>
            <a:r>
              <a:rPr sz="2800" spc="-5" dirty="0">
                <a:latin typeface="Verdana"/>
                <a:cs typeface="Verdana"/>
              </a:rPr>
              <a:t>a  quei </a:t>
            </a:r>
            <a:r>
              <a:rPr sz="2800" spc="-10" dirty="0">
                <a:latin typeface="Verdana"/>
                <a:cs typeface="Verdana"/>
              </a:rPr>
              <a:t>lavoratori </a:t>
            </a:r>
            <a:r>
              <a:rPr sz="2800" spc="-5" dirty="0">
                <a:latin typeface="Verdana"/>
                <a:cs typeface="Verdana"/>
              </a:rPr>
              <a:t>che </a:t>
            </a:r>
            <a:r>
              <a:rPr sz="2800" dirty="0">
                <a:latin typeface="Verdana"/>
                <a:cs typeface="Verdana"/>
              </a:rPr>
              <a:t>sono </a:t>
            </a:r>
            <a:r>
              <a:rPr sz="2800" spc="-5" dirty="0">
                <a:latin typeface="Verdana"/>
                <a:cs typeface="Verdana"/>
              </a:rPr>
              <a:t>stati </a:t>
            </a:r>
            <a:r>
              <a:rPr sz="2800" spc="-10" dirty="0">
                <a:latin typeface="Verdana"/>
                <a:cs typeface="Verdana"/>
              </a:rPr>
              <a:t>licenziati </a:t>
            </a:r>
            <a:r>
              <a:rPr sz="2800" spc="-5" dirty="0">
                <a:latin typeface="Verdana"/>
                <a:cs typeface="Verdana"/>
              </a:rPr>
              <a:t>nei  sei </a:t>
            </a:r>
            <a:r>
              <a:rPr sz="2800" dirty="0">
                <a:latin typeface="Verdana"/>
                <a:cs typeface="Verdana"/>
              </a:rPr>
              <a:t>mesi </a:t>
            </a:r>
            <a:r>
              <a:rPr sz="2800" spc="-5" dirty="0">
                <a:latin typeface="Verdana"/>
                <a:cs typeface="Verdana"/>
              </a:rPr>
              <a:t>precedenti </a:t>
            </a:r>
            <a:r>
              <a:rPr sz="2800" dirty="0">
                <a:latin typeface="Verdana"/>
                <a:cs typeface="Verdana"/>
              </a:rPr>
              <a:t>da parte </a:t>
            </a:r>
            <a:r>
              <a:rPr sz="2800" spc="-5" dirty="0">
                <a:latin typeface="Verdana"/>
                <a:cs typeface="Verdana"/>
              </a:rPr>
              <a:t>di </a:t>
            </a:r>
            <a:r>
              <a:rPr sz="2800" dirty="0">
                <a:latin typeface="Verdana"/>
                <a:cs typeface="Verdana"/>
              </a:rPr>
              <a:t>un </a:t>
            </a:r>
            <a:r>
              <a:rPr sz="2800" spc="-5" dirty="0">
                <a:latin typeface="Verdana"/>
                <a:cs typeface="Verdana"/>
              </a:rPr>
              <a:t>datore di  </a:t>
            </a:r>
            <a:r>
              <a:rPr sz="2800" spc="-10" dirty="0">
                <a:latin typeface="Verdana"/>
                <a:cs typeface="Verdana"/>
              </a:rPr>
              <a:t>lavoro </a:t>
            </a:r>
            <a:r>
              <a:rPr sz="2800" dirty="0">
                <a:latin typeface="Verdana"/>
                <a:cs typeface="Verdana"/>
              </a:rPr>
              <a:t>che, al momento </a:t>
            </a:r>
            <a:r>
              <a:rPr sz="2800" spc="-5" dirty="0">
                <a:latin typeface="Verdana"/>
                <a:cs typeface="Verdana"/>
              </a:rPr>
              <a:t>del licenziamento,  </a:t>
            </a:r>
            <a:r>
              <a:rPr sz="2800" dirty="0" err="1">
                <a:latin typeface="Verdana"/>
                <a:cs typeface="Verdana"/>
              </a:rPr>
              <a:t>p</a:t>
            </a:r>
            <a:r>
              <a:rPr sz="2800" spc="-5" dirty="0" err="1">
                <a:latin typeface="Verdana"/>
                <a:cs typeface="Verdana"/>
              </a:rPr>
              <a:t>res</a:t>
            </a:r>
            <a:r>
              <a:rPr sz="2800" spc="5" dirty="0" err="1">
                <a:latin typeface="Verdana"/>
                <a:cs typeface="Verdana"/>
              </a:rPr>
              <a:t>e</a:t>
            </a:r>
            <a:r>
              <a:rPr sz="2800" spc="-5" dirty="0" err="1">
                <a:latin typeface="Verdana"/>
                <a:cs typeface="Verdana"/>
              </a:rPr>
              <a:t>nta</a:t>
            </a:r>
            <a:r>
              <a:rPr lang="it-IT" sz="2800" dirty="0">
                <a:latin typeface="Verdana"/>
                <a:cs typeface="Verdana"/>
              </a:rPr>
              <a:t> </a:t>
            </a:r>
            <a:r>
              <a:rPr sz="2800" spc="-5" dirty="0" err="1">
                <a:latin typeface="Verdana"/>
                <a:cs typeface="Verdana"/>
              </a:rPr>
              <a:t>a</a:t>
            </a:r>
            <a:r>
              <a:rPr sz="2800" dirty="0" err="1">
                <a:latin typeface="Verdana"/>
                <a:cs typeface="Verdana"/>
              </a:rPr>
              <a:t>s</a:t>
            </a:r>
            <a:r>
              <a:rPr sz="2800" spc="-5" dirty="0" err="1">
                <a:latin typeface="Verdana"/>
                <a:cs typeface="Verdana"/>
              </a:rPr>
              <a:t>set</a:t>
            </a:r>
            <a:r>
              <a:rPr sz="2800" dirty="0" err="1">
                <a:latin typeface="Verdana"/>
                <a:cs typeface="Verdana"/>
              </a:rPr>
              <a:t>t</a:t>
            </a:r>
            <a:r>
              <a:rPr sz="2800" spc="-5" dirty="0" err="1">
                <a:latin typeface="Verdana"/>
                <a:cs typeface="Verdana"/>
              </a:rPr>
              <a:t>i</a:t>
            </a:r>
            <a:r>
              <a:rPr lang="it-IT" sz="2800" spc="-5" dirty="0">
                <a:latin typeface="Verdana"/>
                <a:cs typeface="Verdana"/>
              </a:rPr>
              <a:t> </a:t>
            </a:r>
            <a:r>
              <a:rPr sz="2800" dirty="0" err="1">
                <a:latin typeface="Verdana"/>
                <a:cs typeface="Verdana"/>
              </a:rPr>
              <a:t>p</a:t>
            </a:r>
            <a:r>
              <a:rPr sz="2800" spc="-5" dirty="0" err="1">
                <a:latin typeface="Verdana"/>
                <a:cs typeface="Verdana"/>
              </a:rPr>
              <a:t>ro</a:t>
            </a:r>
            <a:r>
              <a:rPr sz="2800" spc="10" dirty="0" err="1">
                <a:latin typeface="Verdana"/>
                <a:cs typeface="Verdana"/>
              </a:rPr>
              <a:t>p</a:t>
            </a:r>
            <a:r>
              <a:rPr sz="2800" dirty="0" err="1">
                <a:latin typeface="Verdana"/>
                <a:cs typeface="Verdana"/>
              </a:rPr>
              <a:t>r</a:t>
            </a:r>
            <a:r>
              <a:rPr sz="2800" spc="-15" dirty="0" err="1">
                <a:latin typeface="Verdana"/>
                <a:cs typeface="Verdana"/>
              </a:rPr>
              <a:t>iet</a:t>
            </a:r>
            <a:r>
              <a:rPr sz="2800" spc="5" dirty="0" err="1">
                <a:latin typeface="Verdana"/>
                <a:cs typeface="Verdana"/>
              </a:rPr>
              <a:t>a</a:t>
            </a:r>
            <a:r>
              <a:rPr sz="2800" spc="-5" dirty="0" err="1">
                <a:latin typeface="Verdana"/>
                <a:cs typeface="Verdana"/>
              </a:rPr>
              <a:t>ri</a:t>
            </a:r>
            <a:r>
              <a:rPr lang="it-IT" sz="2800" spc="-5" dirty="0">
                <a:latin typeface="Verdana"/>
                <a:cs typeface="Verdana"/>
              </a:rPr>
              <a:t> </a:t>
            </a:r>
            <a:r>
              <a:rPr sz="2800" spc="-5" dirty="0" err="1">
                <a:latin typeface="Verdana"/>
                <a:cs typeface="Verdana"/>
              </a:rPr>
              <a:t>sostanzialmente</a:t>
            </a:r>
            <a:r>
              <a:rPr sz="2800" spc="-5" dirty="0">
                <a:latin typeface="Verdana"/>
                <a:cs typeface="Verdana"/>
              </a:rPr>
              <a:t> coincidenti </a:t>
            </a:r>
            <a:r>
              <a:rPr sz="2800" dirty="0">
                <a:latin typeface="Verdana"/>
                <a:cs typeface="Verdana"/>
              </a:rPr>
              <a:t>con </a:t>
            </a:r>
            <a:r>
              <a:rPr sz="2800" spc="-5" dirty="0" err="1">
                <a:latin typeface="Verdana"/>
                <a:cs typeface="Verdana"/>
              </a:rPr>
              <a:t>quelli</a:t>
            </a:r>
            <a:r>
              <a:rPr sz="2800" spc="-5" dirty="0">
                <a:latin typeface="Verdana"/>
                <a:cs typeface="Verdana"/>
              </a:rPr>
              <a:t> </a:t>
            </a:r>
            <a:r>
              <a:rPr sz="2800" spc="-10" dirty="0">
                <a:latin typeface="Verdana"/>
                <a:cs typeface="Verdana"/>
              </a:rPr>
              <a:t>del</a:t>
            </a:r>
            <a:r>
              <a:rPr lang="it-IT" sz="2800" spc="-10" dirty="0">
                <a:latin typeface="Verdana"/>
                <a:cs typeface="Verdana"/>
              </a:rPr>
              <a:t>  </a:t>
            </a:r>
            <a:r>
              <a:rPr sz="2800" spc="-5" dirty="0" err="1">
                <a:latin typeface="Verdana"/>
                <a:cs typeface="Verdana"/>
              </a:rPr>
              <a:t>datore</a:t>
            </a:r>
            <a:r>
              <a:rPr sz="2800" spc="-5" dirty="0">
                <a:latin typeface="Verdana"/>
                <a:cs typeface="Verdana"/>
              </a:rPr>
              <a:t> di </a:t>
            </a:r>
            <a:r>
              <a:rPr sz="2800" spc="-10" dirty="0">
                <a:latin typeface="Verdana"/>
                <a:cs typeface="Verdana"/>
              </a:rPr>
              <a:t>lavoro </a:t>
            </a:r>
            <a:r>
              <a:rPr sz="2800" spc="-5" dirty="0">
                <a:latin typeface="Verdana"/>
                <a:cs typeface="Verdana"/>
              </a:rPr>
              <a:t>che </a:t>
            </a:r>
            <a:r>
              <a:rPr sz="2800" dirty="0">
                <a:latin typeface="Verdana"/>
                <a:cs typeface="Verdana"/>
              </a:rPr>
              <a:t>assume </a:t>
            </a:r>
            <a:r>
              <a:rPr sz="2800" spc="-5" dirty="0">
                <a:latin typeface="Verdana"/>
                <a:cs typeface="Verdana"/>
              </a:rPr>
              <a:t>o </a:t>
            </a:r>
            <a:r>
              <a:rPr lang="it-IT" sz="2800" spc="-5" dirty="0">
                <a:latin typeface="Verdana"/>
                <a:cs typeface="Verdana"/>
              </a:rPr>
              <a:t> </a:t>
            </a:r>
            <a:r>
              <a:rPr sz="2800" spc="-5" dirty="0" err="1">
                <a:latin typeface="Verdana"/>
                <a:cs typeface="Verdana"/>
              </a:rPr>
              <a:t>utilizza</a:t>
            </a:r>
            <a:r>
              <a:rPr sz="2800" spc="-5" dirty="0">
                <a:latin typeface="Verdana"/>
                <a:cs typeface="Verdana"/>
              </a:rPr>
              <a:t> in somministrazione, </a:t>
            </a:r>
            <a:r>
              <a:rPr sz="2800" spc="-10" dirty="0">
                <a:latin typeface="Verdana"/>
                <a:cs typeface="Verdana"/>
              </a:rPr>
              <a:t>ovvero </a:t>
            </a:r>
            <a:r>
              <a:rPr sz="2800" spc="-5" dirty="0">
                <a:latin typeface="Verdana"/>
                <a:cs typeface="Verdana"/>
              </a:rPr>
              <a:t>risulta </a:t>
            </a:r>
            <a:r>
              <a:rPr sz="2800" dirty="0">
                <a:latin typeface="Verdana"/>
                <a:cs typeface="Verdana"/>
              </a:rPr>
              <a:t>con  </a:t>
            </a:r>
            <a:r>
              <a:rPr sz="2800" spc="-5" dirty="0">
                <a:latin typeface="Verdana"/>
                <a:cs typeface="Verdana"/>
              </a:rPr>
              <a:t>quest'ultimo in rapporto di </a:t>
            </a:r>
            <a:r>
              <a:rPr sz="2800" dirty="0">
                <a:latin typeface="Verdana"/>
                <a:cs typeface="Verdana"/>
              </a:rPr>
              <a:t>collegamento </a:t>
            </a:r>
            <a:r>
              <a:rPr sz="2800" spc="-5" dirty="0">
                <a:latin typeface="Verdana"/>
                <a:cs typeface="Verdana"/>
              </a:rPr>
              <a:t>o  </a:t>
            </a:r>
            <a:r>
              <a:rPr sz="2800" spc="-10" dirty="0">
                <a:latin typeface="Verdana"/>
                <a:cs typeface="Verdana"/>
              </a:rPr>
              <a:t>controllo</a:t>
            </a:r>
            <a:endParaRPr sz="2800" dirty="0">
              <a:latin typeface="Verdana"/>
              <a:cs typeface="Verdana"/>
            </a:endParaRPr>
          </a:p>
        </p:txBody>
      </p:sp>
      <p:sp>
        <p:nvSpPr>
          <p:cNvPr id="7" name="object 7"/>
          <p:cNvSpPr/>
          <p:nvPr/>
        </p:nvSpPr>
        <p:spPr>
          <a:xfrm>
            <a:off x="6821423" y="155447"/>
            <a:ext cx="2016252" cy="144475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896943"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55447"/>
            <a:ext cx="3038856"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91967" y="155447"/>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704087"/>
            <a:ext cx="5809488"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562600" y="704087"/>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286003"/>
            <a:ext cx="5234940" cy="1122680"/>
          </a:xfrm>
          <a:prstGeom prst="rect">
            <a:avLst/>
          </a:prstGeom>
        </p:spPr>
        <p:txBody>
          <a:bodyPr vert="horz" wrap="square" lIns="0" tIns="12700" rIns="0" bIns="0" rtlCol="0">
            <a:spAutoFit/>
          </a:bodyPr>
          <a:lstStyle/>
          <a:p>
            <a:pPr marL="12700">
              <a:lnSpc>
                <a:spcPct val="100000"/>
              </a:lnSpc>
              <a:spcBef>
                <a:spcPts val="100"/>
              </a:spcBef>
            </a:pPr>
            <a:r>
              <a:rPr spc="-5" dirty="0"/>
              <a:t>Contratti</a:t>
            </a:r>
          </a:p>
          <a:p>
            <a:pPr marL="12700">
              <a:lnSpc>
                <a:spcPct val="100000"/>
              </a:lnSpc>
            </a:pPr>
            <a:r>
              <a:rPr spc="-5" dirty="0"/>
              <a:t>di</a:t>
            </a:r>
            <a:r>
              <a:rPr spc="-45" dirty="0"/>
              <a:t> </a:t>
            </a:r>
            <a:r>
              <a:rPr spc="-5" dirty="0"/>
              <a:t>somministrazione</a:t>
            </a:r>
          </a:p>
        </p:txBody>
      </p:sp>
      <p:sp>
        <p:nvSpPr>
          <p:cNvPr id="7" name="object 7"/>
          <p:cNvSpPr txBox="1"/>
          <p:nvPr/>
        </p:nvSpPr>
        <p:spPr>
          <a:xfrm>
            <a:off x="627989" y="2168474"/>
            <a:ext cx="7888605" cy="3364229"/>
          </a:xfrm>
          <a:prstGeom prst="rect">
            <a:avLst/>
          </a:prstGeom>
        </p:spPr>
        <p:txBody>
          <a:bodyPr vert="horz" wrap="square" lIns="0" tIns="58419" rIns="0" bIns="0" rtlCol="0">
            <a:spAutoFit/>
          </a:bodyPr>
          <a:lstStyle/>
          <a:p>
            <a:pPr marL="12700" marR="5080" algn="just">
              <a:lnSpc>
                <a:spcPct val="90000"/>
              </a:lnSpc>
              <a:spcBef>
                <a:spcPts val="459"/>
              </a:spcBef>
            </a:pPr>
            <a:r>
              <a:rPr sz="3000" dirty="0">
                <a:latin typeface="Verdana"/>
                <a:cs typeface="Verdana"/>
              </a:rPr>
              <a:t>Con riferimento </a:t>
            </a:r>
            <a:r>
              <a:rPr sz="3000" spc="-5" dirty="0">
                <a:latin typeface="Verdana"/>
                <a:cs typeface="Verdana"/>
              </a:rPr>
              <a:t>al contratto </a:t>
            </a:r>
            <a:r>
              <a:rPr sz="3000" dirty="0">
                <a:latin typeface="Verdana"/>
                <a:cs typeface="Verdana"/>
              </a:rPr>
              <a:t>di  </a:t>
            </a:r>
            <a:r>
              <a:rPr sz="3000" spc="-5" dirty="0">
                <a:latin typeface="Verdana"/>
                <a:cs typeface="Verdana"/>
              </a:rPr>
              <a:t>somministrazione </a:t>
            </a:r>
            <a:r>
              <a:rPr sz="3000" dirty="0">
                <a:latin typeface="Verdana"/>
                <a:cs typeface="Verdana"/>
              </a:rPr>
              <a:t>i </a:t>
            </a:r>
            <a:r>
              <a:rPr sz="3000" spc="-5" dirty="0">
                <a:latin typeface="Verdana"/>
                <a:cs typeface="Verdana"/>
              </a:rPr>
              <a:t>benefici </a:t>
            </a:r>
            <a:r>
              <a:rPr sz="3000" dirty="0">
                <a:latin typeface="Verdana"/>
                <a:cs typeface="Verdana"/>
              </a:rPr>
              <a:t>economici  legati </a:t>
            </a:r>
            <a:r>
              <a:rPr sz="3000" spc="-5" dirty="0">
                <a:latin typeface="Verdana"/>
                <a:cs typeface="Verdana"/>
              </a:rPr>
              <a:t>all'assunzione </a:t>
            </a:r>
            <a:r>
              <a:rPr sz="3000" dirty="0">
                <a:latin typeface="Verdana"/>
                <a:cs typeface="Verdana"/>
              </a:rPr>
              <a:t>o </a:t>
            </a:r>
            <a:r>
              <a:rPr sz="3000" spc="-5" dirty="0">
                <a:latin typeface="Verdana"/>
                <a:cs typeface="Verdana"/>
              </a:rPr>
              <a:t>alla  trasformazione </a:t>
            </a:r>
            <a:r>
              <a:rPr sz="3000" dirty="0">
                <a:latin typeface="Verdana"/>
                <a:cs typeface="Verdana"/>
              </a:rPr>
              <a:t>di un </a:t>
            </a:r>
            <a:r>
              <a:rPr sz="3000" spc="-5" dirty="0">
                <a:latin typeface="Verdana"/>
                <a:cs typeface="Verdana"/>
              </a:rPr>
              <a:t>contratto </a:t>
            </a:r>
            <a:r>
              <a:rPr sz="3000" dirty="0">
                <a:latin typeface="Verdana"/>
                <a:cs typeface="Verdana"/>
              </a:rPr>
              <a:t>di </a:t>
            </a:r>
            <a:r>
              <a:rPr sz="3000" spc="-10" dirty="0">
                <a:latin typeface="Verdana"/>
                <a:cs typeface="Verdana"/>
              </a:rPr>
              <a:t>lavoro  </a:t>
            </a:r>
            <a:r>
              <a:rPr sz="3000" dirty="0">
                <a:latin typeface="Verdana"/>
                <a:cs typeface="Verdana"/>
              </a:rPr>
              <a:t>sono </a:t>
            </a:r>
            <a:r>
              <a:rPr sz="3000" spc="-10" dirty="0">
                <a:latin typeface="Verdana"/>
                <a:cs typeface="Verdana"/>
              </a:rPr>
              <a:t>trasferiti </a:t>
            </a:r>
            <a:r>
              <a:rPr sz="3000" dirty="0">
                <a:latin typeface="Verdana"/>
                <a:cs typeface="Verdana"/>
              </a:rPr>
              <a:t>in capo </a:t>
            </a:r>
            <a:r>
              <a:rPr sz="3000" spc="-5" dirty="0">
                <a:latin typeface="Verdana"/>
                <a:cs typeface="Verdana"/>
              </a:rPr>
              <a:t>all'utilizzatore </a:t>
            </a:r>
            <a:r>
              <a:rPr sz="3000" spc="-10" dirty="0">
                <a:latin typeface="Verdana"/>
                <a:cs typeface="Verdana"/>
              </a:rPr>
              <a:t>e,  </a:t>
            </a:r>
            <a:r>
              <a:rPr sz="3000" dirty="0">
                <a:latin typeface="Verdana"/>
                <a:cs typeface="Verdana"/>
              </a:rPr>
              <a:t>in </a:t>
            </a:r>
            <a:r>
              <a:rPr sz="3000" spc="-5" dirty="0">
                <a:latin typeface="Verdana"/>
                <a:cs typeface="Verdana"/>
              </a:rPr>
              <a:t>caso </a:t>
            </a:r>
            <a:r>
              <a:rPr sz="3000" dirty="0">
                <a:latin typeface="Verdana"/>
                <a:cs typeface="Verdana"/>
              </a:rPr>
              <a:t>di </a:t>
            </a:r>
            <a:r>
              <a:rPr sz="3000" spc="-5" dirty="0">
                <a:latin typeface="Verdana"/>
                <a:cs typeface="Verdana"/>
              </a:rPr>
              <a:t>incentivo </a:t>
            </a:r>
            <a:r>
              <a:rPr sz="3000" dirty="0">
                <a:latin typeface="Verdana"/>
                <a:cs typeface="Verdana"/>
              </a:rPr>
              <a:t>soggetto al </a:t>
            </a:r>
            <a:r>
              <a:rPr sz="3000" spc="-5" dirty="0">
                <a:latin typeface="Verdana"/>
                <a:cs typeface="Verdana"/>
              </a:rPr>
              <a:t>regime  </a:t>
            </a:r>
            <a:r>
              <a:rPr sz="3000" dirty="0">
                <a:latin typeface="Verdana"/>
                <a:cs typeface="Verdana"/>
              </a:rPr>
              <a:t>de minimis, il beneficio viene computato  in capo</a:t>
            </a:r>
            <a:r>
              <a:rPr sz="3000" spc="-25" dirty="0">
                <a:latin typeface="Verdana"/>
                <a:cs typeface="Verdana"/>
              </a:rPr>
              <a:t> </a:t>
            </a:r>
            <a:r>
              <a:rPr sz="3000" dirty="0">
                <a:latin typeface="Verdana"/>
                <a:cs typeface="Verdana"/>
              </a:rPr>
              <a:t>all'utilizzatore</a:t>
            </a:r>
          </a:p>
        </p:txBody>
      </p:sp>
      <p:sp>
        <p:nvSpPr>
          <p:cNvPr id="8" name="object 8"/>
          <p:cNvSpPr/>
          <p:nvPr/>
        </p:nvSpPr>
        <p:spPr>
          <a:xfrm>
            <a:off x="6821423" y="155447"/>
            <a:ext cx="2016252" cy="144475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896943"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67639"/>
            <a:ext cx="5655564" cy="74066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08676" y="167639"/>
            <a:ext cx="760476" cy="74066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27989" y="298830"/>
            <a:ext cx="5080000" cy="574040"/>
          </a:xfrm>
          <a:prstGeom prst="rect">
            <a:avLst/>
          </a:prstGeom>
        </p:spPr>
        <p:txBody>
          <a:bodyPr vert="horz" wrap="square" lIns="0" tIns="12700" rIns="0" bIns="0" rtlCol="0">
            <a:spAutoFit/>
          </a:bodyPr>
          <a:lstStyle/>
          <a:p>
            <a:pPr marL="12700">
              <a:lnSpc>
                <a:spcPct val="100000"/>
              </a:lnSpc>
              <a:spcBef>
                <a:spcPts val="100"/>
              </a:spcBef>
            </a:pPr>
            <a:r>
              <a:rPr dirty="0"/>
              <a:t>Cumulo </a:t>
            </a:r>
            <a:r>
              <a:rPr spc="-5" dirty="0"/>
              <a:t>dei</a:t>
            </a:r>
            <a:r>
              <a:rPr spc="-100" dirty="0"/>
              <a:t> </a:t>
            </a:r>
            <a:r>
              <a:rPr spc="-5" dirty="0"/>
              <a:t>benefici</a:t>
            </a:r>
          </a:p>
        </p:txBody>
      </p:sp>
      <p:sp>
        <p:nvSpPr>
          <p:cNvPr id="5" name="object 5"/>
          <p:cNvSpPr txBox="1">
            <a:spLocks noGrp="1"/>
          </p:cNvSpPr>
          <p:nvPr>
            <p:ph type="body" idx="1"/>
          </p:nvPr>
        </p:nvSpPr>
        <p:spPr>
          <a:prstGeom prst="rect">
            <a:avLst/>
          </a:prstGeom>
        </p:spPr>
        <p:txBody>
          <a:bodyPr vert="horz" wrap="square" lIns="0" tIns="12700" rIns="0" bIns="0" rtlCol="0">
            <a:spAutoFit/>
          </a:bodyPr>
          <a:lstStyle/>
          <a:p>
            <a:pPr marL="12700" marR="5715" algn="just">
              <a:lnSpc>
                <a:spcPct val="100000"/>
              </a:lnSpc>
              <a:spcBef>
                <a:spcPts val="100"/>
              </a:spcBef>
            </a:pPr>
            <a:r>
              <a:rPr sz="2400" b="0" dirty="0">
                <a:solidFill>
                  <a:srgbClr val="000000"/>
                </a:solidFill>
                <a:latin typeface="Verdana"/>
                <a:cs typeface="Verdana"/>
              </a:rPr>
              <a:t>Ai fini della determinazione </a:t>
            </a:r>
            <a:r>
              <a:rPr sz="2400" b="0" spc="5" dirty="0">
                <a:solidFill>
                  <a:srgbClr val="000000"/>
                </a:solidFill>
                <a:latin typeface="Verdana"/>
                <a:cs typeface="Verdana"/>
              </a:rPr>
              <a:t>del </a:t>
            </a:r>
            <a:r>
              <a:rPr sz="2400" b="0" spc="-5" dirty="0">
                <a:solidFill>
                  <a:srgbClr val="000000"/>
                </a:solidFill>
                <a:latin typeface="Verdana"/>
                <a:cs typeface="Verdana"/>
              </a:rPr>
              <a:t>diritto agli incentivi  </a:t>
            </a:r>
            <a:r>
              <a:rPr sz="2400" b="0" dirty="0">
                <a:solidFill>
                  <a:srgbClr val="000000"/>
                </a:solidFill>
                <a:latin typeface="Verdana"/>
                <a:cs typeface="Verdana"/>
              </a:rPr>
              <a:t>e </a:t>
            </a:r>
            <a:r>
              <a:rPr sz="2400" b="0" spc="-5" dirty="0">
                <a:solidFill>
                  <a:srgbClr val="000000"/>
                </a:solidFill>
                <a:latin typeface="Verdana"/>
                <a:cs typeface="Verdana"/>
              </a:rPr>
              <a:t>della loro durata, </a:t>
            </a:r>
            <a:r>
              <a:rPr sz="2400" b="0" spc="5" dirty="0">
                <a:solidFill>
                  <a:srgbClr val="000000"/>
                </a:solidFill>
                <a:latin typeface="Verdana"/>
                <a:cs typeface="Verdana"/>
              </a:rPr>
              <a:t>si </a:t>
            </a:r>
            <a:r>
              <a:rPr sz="2400" b="0" dirty="0">
                <a:solidFill>
                  <a:srgbClr val="000000"/>
                </a:solidFill>
                <a:latin typeface="Verdana"/>
                <a:cs typeface="Verdana"/>
              </a:rPr>
              <a:t>cumulano i periodi </a:t>
            </a:r>
            <a:r>
              <a:rPr sz="2400" b="0" spc="-10" dirty="0">
                <a:solidFill>
                  <a:srgbClr val="000000"/>
                </a:solidFill>
                <a:latin typeface="Verdana"/>
                <a:cs typeface="Verdana"/>
              </a:rPr>
              <a:t>in </a:t>
            </a:r>
            <a:r>
              <a:rPr sz="2400" b="0" spc="5" dirty="0">
                <a:solidFill>
                  <a:srgbClr val="000000"/>
                </a:solidFill>
                <a:latin typeface="Verdana"/>
                <a:cs typeface="Verdana"/>
              </a:rPr>
              <a:t>cui </a:t>
            </a:r>
            <a:r>
              <a:rPr sz="2400" b="0" dirty="0">
                <a:solidFill>
                  <a:srgbClr val="000000"/>
                </a:solidFill>
                <a:latin typeface="Verdana"/>
                <a:cs typeface="Verdana"/>
              </a:rPr>
              <a:t>il  </a:t>
            </a:r>
            <a:r>
              <a:rPr sz="2400" b="0" spc="-10" dirty="0">
                <a:solidFill>
                  <a:srgbClr val="000000"/>
                </a:solidFill>
                <a:latin typeface="Verdana"/>
                <a:cs typeface="Verdana"/>
              </a:rPr>
              <a:t>lavoratore </a:t>
            </a:r>
            <a:r>
              <a:rPr sz="2400" b="0" dirty="0">
                <a:solidFill>
                  <a:srgbClr val="000000"/>
                </a:solidFill>
                <a:latin typeface="Verdana"/>
                <a:cs typeface="Verdana"/>
              </a:rPr>
              <a:t>ha </a:t>
            </a:r>
            <a:r>
              <a:rPr sz="2400" b="0" spc="-5" dirty="0">
                <a:solidFill>
                  <a:srgbClr val="000000"/>
                </a:solidFill>
                <a:latin typeface="Verdana"/>
                <a:cs typeface="Verdana"/>
              </a:rPr>
              <a:t>prestato l'attività </a:t>
            </a:r>
            <a:r>
              <a:rPr sz="2400" b="0" dirty="0">
                <a:solidFill>
                  <a:srgbClr val="000000"/>
                </a:solidFill>
                <a:latin typeface="Verdana"/>
                <a:cs typeface="Verdana"/>
              </a:rPr>
              <a:t>in </a:t>
            </a:r>
            <a:r>
              <a:rPr sz="2400" b="0" spc="-10" dirty="0">
                <a:solidFill>
                  <a:srgbClr val="000000"/>
                </a:solidFill>
                <a:latin typeface="Verdana"/>
                <a:cs typeface="Verdana"/>
              </a:rPr>
              <a:t>favore </a:t>
            </a:r>
            <a:r>
              <a:rPr sz="2400" b="0" dirty="0">
                <a:solidFill>
                  <a:srgbClr val="000000"/>
                </a:solidFill>
                <a:latin typeface="Verdana"/>
                <a:cs typeface="Verdana"/>
              </a:rPr>
              <a:t>dello  stesso </a:t>
            </a:r>
            <a:r>
              <a:rPr sz="2400" b="0" spc="-5" dirty="0">
                <a:solidFill>
                  <a:srgbClr val="000000"/>
                </a:solidFill>
                <a:latin typeface="Verdana"/>
                <a:cs typeface="Verdana"/>
              </a:rPr>
              <a:t>soggetto, </a:t>
            </a:r>
            <a:r>
              <a:rPr sz="2400" b="0" dirty="0">
                <a:solidFill>
                  <a:srgbClr val="000000"/>
                </a:solidFill>
                <a:latin typeface="Verdana"/>
                <a:cs typeface="Verdana"/>
              </a:rPr>
              <a:t>a titolo </a:t>
            </a:r>
            <a:r>
              <a:rPr sz="2400" b="0" spc="5" dirty="0">
                <a:solidFill>
                  <a:srgbClr val="000000"/>
                </a:solidFill>
                <a:latin typeface="Verdana"/>
                <a:cs typeface="Verdana"/>
              </a:rPr>
              <a:t>di </a:t>
            </a:r>
            <a:r>
              <a:rPr sz="2400" b="0" spc="-10" dirty="0">
                <a:solidFill>
                  <a:srgbClr val="000000"/>
                </a:solidFill>
                <a:latin typeface="Verdana"/>
                <a:cs typeface="Verdana"/>
              </a:rPr>
              <a:t>lavoro </a:t>
            </a:r>
            <a:r>
              <a:rPr sz="2400" b="0" dirty="0">
                <a:solidFill>
                  <a:srgbClr val="000000"/>
                </a:solidFill>
                <a:latin typeface="Verdana"/>
                <a:cs typeface="Verdana"/>
              </a:rPr>
              <a:t>subordinato o  </a:t>
            </a:r>
            <a:r>
              <a:rPr sz="2400" b="0" spc="-5" dirty="0">
                <a:solidFill>
                  <a:srgbClr val="000000"/>
                </a:solidFill>
                <a:latin typeface="Verdana"/>
                <a:cs typeface="Verdana"/>
              </a:rPr>
              <a:t>somministrato; </a:t>
            </a:r>
            <a:r>
              <a:rPr sz="2400" b="0" spc="5" dirty="0">
                <a:solidFill>
                  <a:srgbClr val="000000"/>
                </a:solidFill>
                <a:latin typeface="Verdana"/>
                <a:cs typeface="Verdana"/>
              </a:rPr>
              <a:t>non si </a:t>
            </a:r>
            <a:r>
              <a:rPr sz="2400" b="0" dirty="0">
                <a:solidFill>
                  <a:srgbClr val="000000"/>
                </a:solidFill>
                <a:latin typeface="Verdana"/>
                <a:cs typeface="Verdana"/>
              </a:rPr>
              <a:t>cumulano </a:t>
            </a:r>
            <a:r>
              <a:rPr sz="2400" b="0" spc="-10" dirty="0">
                <a:solidFill>
                  <a:srgbClr val="000000"/>
                </a:solidFill>
                <a:latin typeface="Verdana"/>
                <a:cs typeface="Verdana"/>
              </a:rPr>
              <a:t>le </a:t>
            </a:r>
            <a:r>
              <a:rPr sz="2400" b="0" spc="-5" dirty="0">
                <a:solidFill>
                  <a:srgbClr val="000000"/>
                </a:solidFill>
                <a:latin typeface="Verdana"/>
                <a:cs typeface="Verdana"/>
              </a:rPr>
              <a:t>prestazioni </a:t>
            </a:r>
            <a:r>
              <a:rPr sz="2400" b="0" dirty="0">
                <a:solidFill>
                  <a:srgbClr val="000000"/>
                </a:solidFill>
                <a:latin typeface="Verdana"/>
                <a:cs typeface="Verdana"/>
              </a:rPr>
              <a:t>in  </a:t>
            </a:r>
            <a:r>
              <a:rPr sz="2400" b="0" spc="-5" dirty="0">
                <a:solidFill>
                  <a:srgbClr val="000000"/>
                </a:solidFill>
                <a:latin typeface="Verdana"/>
                <a:cs typeface="Verdana"/>
              </a:rPr>
              <a:t>somministrazione </a:t>
            </a:r>
            <a:r>
              <a:rPr sz="2400" b="0" dirty="0">
                <a:solidFill>
                  <a:srgbClr val="000000"/>
                </a:solidFill>
                <a:latin typeface="Verdana"/>
                <a:cs typeface="Verdana"/>
              </a:rPr>
              <a:t>effettuate </a:t>
            </a:r>
            <a:r>
              <a:rPr sz="2400" b="0" spc="5" dirty="0">
                <a:solidFill>
                  <a:srgbClr val="000000"/>
                </a:solidFill>
                <a:latin typeface="Verdana"/>
                <a:cs typeface="Verdana"/>
              </a:rPr>
              <a:t>dallo </a:t>
            </a:r>
            <a:r>
              <a:rPr sz="2400" b="0" dirty="0">
                <a:solidFill>
                  <a:srgbClr val="000000"/>
                </a:solidFill>
                <a:latin typeface="Verdana"/>
                <a:cs typeface="Verdana"/>
              </a:rPr>
              <a:t>stesso  </a:t>
            </a:r>
            <a:r>
              <a:rPr sz="2400" b="0" spc="-10" dirty="0">
                <a:solidFill>
                  <a:srgbClr val="000000"/>
                </a:solidFill>
                <a:latin typeface="Verdana"/>
                <a:cs typeface="Verdana"/>
              </a:rPr>
              <a:t>lavoratore </a:t>
            </a:r>
            <a:r>
              <a:rPr sz="2400" b="0" spc="5" dirty="0">
                <a:solidFill>
                  <a:srgbClr val="000000"/>
                </a:solidFill>
                <a:latin typeface="Verdana"/>
                <a:cs typeface="Verdana"/>
              </a:rPr>
              <a:t>nei </a:t>
            </a:r>
            <a:r>
              <a:rPr sz="2400" b="0" dirty="0">
                <a:solidFill>
                  <a:srgbClr val="000000"/>
                </a:solidFill>
                <a:latin typeface="Verdana"/>
                <a:cs typeface="Verdana"/>
              </a:rPr>
              <a:t>confronti </a:t>
            </a:r>
            <a:r>
              <a:rPr sz="2400" b="0" spc="5" dirty="0">
                <a:solidFill>
                  <a:srgbClr val="000000"/>
                </a:solidFill>
                <a:latin typeface="Verdana"/>
                <a:cs typeface="Verdana"/>
              </a:rPr>
              <a:t>di </a:t>
            </a:r>
            <a:r>
              <a:rPr sz="2400" b="0" spc="-5" dirty="0">
                <a:solidFill>
                  <a:srgbClr val="000000"/>
                </a:solidFill>
                <a:latin typeface="Verdana"/>
                <a:cs typeface="Verdana"/>
              </a:rPr>
              <a:t>diversi utilizzatori,  </a:t>
            </a:r>
            <a:r>
              <a:rPr sz="2400" b="0" dirty="0">
                <a:solidFill>
                  <a:srgbClr val="000000"/>
                </a:solidFill>
                <a:latin typeface="Verdana"/>
                <a:cs typeface="Verdana"/>
              </a:rPr>
              <a:t>anche </a:t>
            </a:r>
            <a:r>
              <a:rPr sz="2400" b="0" spc="-5" dirty="0">
                <a:solidFill>
                  <a:srgbClr val="000000"/>
                </a:solidFill>
                <a:latin typeface="Verdana"/>
                <a:cs typeface="Verdana"/>
              </a:rPr>
              <a:t>se </a:t>
            </a:r>
            <a:r>
              <a:rPr sz="2400" b="0" dirty="0">
                <a:solidFill>
                  <a:srgbClr val="000000"/>
                </a:solidFill>
                <a:latin typeface="Verdana"/>
                <a:cs typeface="Verdana"/>
              </a:rPr>
              <a:t>fornite </a:t>
            </a:r>
            <a:r>
              <a:rPr sz="2400" b="0" spc="-5" dirty="0">
                <a:solidFill>
                  <a:srgbClr val="000000"/>
                </a:solidFill>
                <a:latin typeface="Verdana"/>
                <a:cs typeface="Verdana"/>
              </a:rPr>
              <a:t>dalla </a:t>
            </a:r>
            <a:r>
              <a:rPr sz="2400" b="0" dirty="0">
                <a:solidFill>
                  <a:srgbClr val="000000"/>
                </a:solidFill>
                <a:latin typeface="Verdana"/>
                <a:cs typeface="Verdana"/>
              </a:rPr>
              <a:t>medesima agenzia </a:t>
            </a:r>
            <a:r>
              <a:rPr sz="2400" b="0" spc="5" dirty="0">
                <a:solidFill>
                  <a:srgbClr val="000000"/>
                </a:solidFill>
                <a:latin typeface="Verdana"/>
                <a:cs typeface="Verdana"/>
              </a:rPr>
              <a:t>di  </a:t>
            </a:r>
            <a:r>
              <a:rPr sz="2400" b="0" spc="-5" dirty="0">
                <a:solidFill>
                  <a:srgbClr val="000000"/>
                </a:solidFill>
                <a:latin typeface="Verdana"/>
                <a:cs typeface="Verdana"/>
              </a:rPr>
              <a:t>somministrazione </a:t>
            </a:r>
            <a:r>
              <a:rPr sz="2400" b="0" dirty="0">
                <a:solidFill>
                  <a:srgbClr val="000000"/>
                </a:solidFill>
                <a:latin typeface="Verdana"/>
                <a:cs typeface="Verdana"/>
              </a:rPr>
              <a:t>di </a:t>
            </a:r>
            <a:r>
              <a:rPr sz="2400" b="0" spc="-15" dirty="0">
                <a:solidFill>
                  <a:srgbClr val="000000"/>
                </a:solidFill>
                <a:latin typeface="Verdana"/>
                <a:cs typeface="Verdana"/>
              </a:rPr>
              <a:t>lavoro, </a:t>
            </a:r>
            <a:r>
              <a:rPr sz="2400" b="0" spc="5" dirty="0">
                <a:solidFill>
                  <a:srgbClr val="000000"/>
                </a:solidFill>
                <a:latin typeface="Verdana"/>
                <a:cs typeface="Verdana"/>
              </a:rPr>
              <a:t>di cui </a:t>
            </a:r>
            <a:r>
              <a:rPr sz="2400" b="0" spc="-5" dirty="0">
                <a:solidFill>
                  <a:srgbClr val="000000"/>
                </a:solidFill>
                <a:latin typeface="Verdana"/>
                <a:cs typeface="Verdana"/>
              </a:rPr>
              <a:t>all'articolo</a:t>
            </a:r>
            <a:r>
              <a:rPr sz="2400" b="0" spc="695" dirty="0">
                <a:solidFill>
                  <a:srgbClr val="000000"/>
                </a:solidFill>
                <a:latin typeface="Verdana"/>
                <a:cs typeface="Verdana"/>
              </a:rPr>
              <a:t> </a:t>
            </a:r>
            <a:r>
              <a:rPr sz="2400" b="0" spc="-5" dirty="0">
                <a:solidFill>
                  <a:srgbClr val="000000"/>
                </a:solidFill>
                <a:latin typeface="Verdana"/>
                <a:cs typeface="Verdana"/>
              </a:rPr>
              <a:t>4,  </a:t>
            </a:r>
            <a:r>
              <a:rPr sz="2400" b="0" dirty="0">
                <a:solidFill>
                  <a:srgbClr val="000000"/>
                </a:solidFill>
                <a:latin typeface="Verdana"/>
                <a:cs typeface="Verdana"/>
              </a:rPr>
              <a:t>comma </a:t>
            </a:r>
            <a:r>
              <a:rPr sz="2400" b="0" spc="-5" dirty="0">
                <a:solidFill>
                  <a:srgbClr val="000000"/>
                </a:solidFill>
                <a:latin typeface="Verdana"/>
                <a:cs typeface="Verdana"/>
              </a:rPr>
              <a:t>1, </a:t>
            </a:r>
            <a:r>
              <a:rPr sz="2400" b="0" spc="-10" dirty="0">
                <a:solidFill>
                  <a:srgbClr val="000000"/>
                </a:solidFill>
                <a:latin typeface="Verdana"/>
                <a:cs typeface="Verdana"/>
              </a:rPr>
              <a:t>lettere </a:t>
            </a:r>
            <a:r>
              <a:rPr sz="2400" b="0" dirty="0">
                <a:solidFill>
                  <a:srgbClr val="000000"/>
                </a:solidFill>
                <a:latin typeface="Verdana"/>
                <a:cs typeface="Verdana"/>
              </a:rPr>
              <a:t>a) e b), del </a:t>
            </a:r>
            <a:r>
              <a:rPr sz="2400" b="0" spc="-5" dirty="0">
                <a:solidFill>
                  <a:srgbClr val="000000"/>
                </a:solidFill>
                <a:latin typeface="Verdana"/>
                <a:cs typeface="Verdana"/>
              </a:rPr>
              <a:t>decreto legislativo</a:t>
            </a:r>
            <a:r>
              <a:rPr sz="2400" b="0" spc="690" dirty="0">
                <a:solidFill>
                  <a:srgbClr val="000000"/>
                </a:solidFill>
                <a:latin typeface="Verdana"/>
                <a:cs typeface="Verdana"/>
              </a:rPr>
              <a:t> </a:t>
            </a:r>
            <a:r>
              <a:rPr sz="2400" b="0" dirty="0">
                <a:solidFill>
                  <a:srgbClr val="000000"/>
                </a:solidFill>
                <a:latin typeface="Verdana"/>
                <a:cs typeface="Verdana"/>
              </a:rPr>
              <a:t>n.</a:t>
            </a:r>
            <a:endParaRPr sz="2400">
              <a:latin typeface="Verdana"/>
              <a:cs typeface="Verdana"/>
            </a:endParaRPr>
          </a:p>
          <a:p>
            <a:pPr marL="12700" marR="5080" algn="just">
              <a:lnSpc>
                <a:spcPct val="100000"/>
              </a:lnSpc>
            </a:pPr>
            <a:r>
              <a:rPr sz="2400" b="0" dirty="0">
                <a:solidFill>
                  <a:srgbClr val="000000"/>
                </a:solidFill>
                <a:latin typeface="Verdana"/>
                <a:cs typeface="Verdana"/>
              </a:rPr>
              <a:t>276 del </a:t>
            </a:r>
            <a:r>
              <a:rPr sz="2400" b="0" spc="-5" dirty="0">
                <a:solidFill>
                  <a:srgbClr val="000000"/>
                </a:solidFill>
                <a:latin typeface="Verdana"/>
                <a:cs typeface="Verdana"/>
              </a:rPr>
              <a:t>2003, salvo </a:t>
            </a:r>
            <a:r>
              <a:rPr sz="2400" b="0" spc="5" dirty="0">
                <a:solidFill>
                  <a:srgbClr val="000000"/>
                </a:solidFill>
                <a:latin typeface="Verdana"/>
                <a:cs typeface="Verdana"/>
              </a:rPr>
              <a:t>che </a:t>
            </a:r>
            <a:r>
              <a:rPr sz="2400" b="0" spc="-15" dirty="0">
                <a:solidFill>
                  <a:srgbClr val="000000"/>
                </a:solidFill>
                <a:latin typeface="Verdana"/>
                <a:cs typeface="Verdana"/>
              </a:rPr>
              <a:t>tra </a:t>
            </a:r>
            <a:r>
              <a:rPr sz="2400" b="0" dirty="0">
                <a:solidFill>
                  <a:srgbClr val="000000"/>
                </a:solidFill>
                <a:latin typeface="Verdana"/>
                <a:cs typeface="Verdana"/>
              </a:rPr>
              <a:t>gli</a:t>
            </a:r>
            <a:r>
              <a:rPr sz="2400" b="0" spc="685" dirty="0">
                <a:solidFill>
                  <a:srgbClr val="000000"/>
                </a:solidFill>
                <a:latin typeface="Verdana"/>
                <a:cs typeface="Verdana"/>
              </a:rPr>
              <a:t> </a:t>
            </a:r>
            <a:r>
              <a:rPr sz="2400" b="0" dirty="0">
                <a:solidFill>
                  <a:srgbClr val="000000"/>
                </a:solidFill>
                <a:latin typeface="Verdana"/>
                <a:cs typeface="Verdana"/>
              </a:rPr>
              <a:t>utilizzatori  </a:t>
            </a:r>
            <a:r>
              <a:rPr sz="2400" b="0" spc="-10" dirty="0">
                <a:solidFill>
                  <a:srgbClr val="000000"/>
                </a:solidFill>
                <a:latin typeface="Verdana"/>
                <a:cs typeface="Verdana"/>
              </a:rPr>
              <a:t>ricorrano </a:t>
            </a:r>
            <a:r>
              <a:rPr sz="2400" b="0" dirty="0">
                <a:solidFill>
                  <a:srgbClr val="000000"/>
                </a:solidFill>
                <a:latin typeface="Verdana"/>
                <a:cs typeface="Verdana"/>
              </a:rPr>
              <a:t>assetti proprietari sostanzialmente  coincidenti    </a:t>
            </a:r>
            <a:r>
              <a:rPr sz="2400" b="0" spc="-10" dirty="0">
                <a:solidFill>
                  <a:srgbClr val="000000"/>
                </a:solidFill>
                <a:latin typeface="Verdana"/>
                <a:cs typeface="Verdana"/>
              </a:rPr>
              <a:t>ovvero     </a:t>
            </a:r>
            <a:r>
              <a:rPr sz="2400" b="0" spc="-5" dirty="0">
                <a:solidFill>
                  <a:srgbClr val="000000"/>
                </a:solidFill>
                <a:latin typeface="Verdana"/>
                <a:cs typeface="Verdana"/>
              </a:rPr>
              <a:t>intercorrano    rapporti   </a:t>
            </a:r>
            <a:r>
              <a:rPr sz="2400" b="0" spc="85" dirty="0">
                <a:solidFill>
                  <a:srgbClr val="000000"/>
                </a:solidFill>
                <a:latin typeface="Verdana"/>
                <a:cs typeface="Verdana"/>
              </a:rPr>
              <a:t> </a:t>
            </a:r>
            <a:r>
              <a:rPr sz="2400" b="0" spc="15" dirty="0">
                <a:solidFill>
                  <a:srgbClr val="000000"/>
                </a:solidFill>
                <a:latin typeface="Verdana"/>
                <a:cs typeface="Verdana"/>
              </a:rPr>
              <a:t>di</a:t>
            </a:r>
            <a:endParaRPr sz="2400">
              <a:latin typeface="Verdana"/>
              <a:cs typeface="Verdana"/>
            </a:endParaRPr>
          </a:p>
        </p:txBody>
      </p:sp>
      <p:sp>
        <p:nvSpPr>
          <p:cNvPr id="6" name="object 6"/>
          <p:cNvSpPr txBox="1"/>
          <p:nvPr/>
        </p:nvSpPr>
        <p:spPr>
          <a:xfrm>
            <a:off x="627989" y="6056477"/>
            <a:ext cx="3797300" cy="391160"/>
          </a:xfrm>
          <a:prstGeom prst="rect">
            <a:avLst/>
          </a:prstGeom>
        </p:spPr>
        <p:txBody>
          <a:bodyPr vert="horz" wrap="square" lIns="0" tIns="12700" rIns="0" bIns="0" rtlCol="0">
            <a:spAutoFit/>
          </a:bodyPr>
          <a:lstStyle/>
          <a:p>
            <a:pPr marL="12700">
              <a:lnSpc>
                <a:spcPct val="100000"/>
              </a:lnSpc>
              <a:spcBef>
                <a:spcPts val="100"/>
              </a:spcBef>
            </a:pPr>
            <a:r>
              <a:rPr sz="2400" spc="-5" dirty="0">
                <a:latin typeface="Verdana"/>
                <a:cs typeface="Verdana"/>
              </a:rPr>
              <a:t>collegamento </a:t>
            </a:r>
            <a:r>
              <a:rPr sz="2400" dirty="0">
                <a:latin typeface="Verdana"/>
                <a:cs typeface="Verdana"/>
              </a:rPr>
              <a:t>o</a:t>
            </a:r>
            <a:r>
              <a:rPr sz="2400" spc="-15" dirty="0">
                <a:latin typeface="Verdana"/>
                <a:cs typeface="Verdana"/>
              </a:rPr>
              <a:t> </a:t>
            </a:r>
            <a:r>
              <a:rPr sz="2400" dirty="0">
                <a:latin typeface="Verdana"/>
                <a:cs typeface="Verdana"/>
              </a:rPr>
              <a:t>controllo</a:t>
            </a:r>
            <a:endParaRPr sz="2400">
              <a:latin typeface="Verdana"/>
              <a:cs typeface="Verdana"/>
            </a:endParaRPr>
          </a:p>
        </p:txBody>
      </p:sp>
      <p:sp>
        <p:nvSpPr>
          <p:cNvPr id="7" name="object 7"/>
          <p:cNvSpPr/>
          <p:nvPr/>
        </p:nvSpPr>
        <p:spPr>
          <a:xfrm>
            <a:off x="6903719" y="0"/>
            <a:ext cx="2051303" cy="1517903"/>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978840" y="30544"/>
            <a:ext cx="1900436" cy="1395602"/>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556259"/>
            <a:ext cx="54742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56615" y="1104900"/>
            <a:ext cx="7815072"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568183" y="1104900"/>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27989" y="686180"/>
            <a:ext cx="7245350" cy="1123315"/>
          </a:xfrm>
          <a:prstGeom prst="rect">
            <a:avLst/>
          </a:prstGeom>
        </p:spPr>
        <p:txBody>
          <a:bodyPr vert="horz" wrap="square" lIns="0" tIns="12700" rIns="0" bIns="0" rtlCol="0">
            <a:spAutoFit/>
          </a:bodyPr>
          <a:lstStyle/>
          <a:p>
            <a:pPr marL="12700" marR="5080">
              <a:lnSpc>
                <a:spcPct val="100000"/>
              </a:lnSpc>
              <a:spcBef>
                <a:spcPts val="100"/>
              </a:spcBef>
            </a:pPr>
            <a:r>
              <a:rPr dirty="0"/>
              <a:t>Invio tardivo della  Comunicazione</a:t>
            </a:r>
            <a:r>
              <a:rPr spc="-105" dirty="0"/>
              <a:t> </a:t>
            </a:r>
            <a:r>
              <a:rPr dirty="0"/>
              <a:t>Obbligatoria</a:t>
            </a:r>
          </a:p>
        </p:txBody>
      </p:sp>
      <p:sp>
        <p:nvSpPr>
          <p:cNvPr id="6" name="object 6"/>
          <p:cNvSpPr txBox="1"/>
          <p:nvPr/>
        </p:nvSpPr>
        <p:spPr>
          <a:xfrm>
            <a:off x="627989" y="2488133"/>
            <a:ext cx="7886065" cy="3141345"/>
          </a:xfrm>
          <a:prstGeom prst="rect">
            <a:avLst/>
          </a:prstGeom>
        </p:spPr>
        <p:txBody>
          <a:bodyPr vert="horz" wrap="square" lIns="0" tIns="55244" rIns="0" bIns="0" rtlCol="0">
            <a:spAutoFit/>
          </a:bodyPr>
          <a:lstStyle/>
          <a:p>
            <a:pPr marL="12700" marR="5080" algn="just">
              <a:lnSpc>
                <a:spcPct val="90000"/>
              </a:lnSpc>
              <a:spcBef>
                <a:spcPts val="434"/>
              </a:spcBef>
            </a:pPr>
            <a:r>
              <a:rPr sz="2800" spc="-25" dirty="0">
                <a:latin typeface="Verdana"/>
                <a:cs typeface="Verdana"/>
              </a:rPr>
              <a:t>L'inoltro </a:t>
            </a:r>
            <a:r>
              <a:rPr sz="2800" spc="-5" dirty="0">
                <a:latin typeface="Verdana"/>
                <a:cs typeface="Verdana"/>
              </a:rPr>
              <a:t>tardivo </a:t>
            </a:r>
            <a:r>
              <a:rPr sz="2800" spc="-10" dirty="0">
                <a:latin typeface="Verdana"/>
                <a:cs typeface="Verdana"/>
              </a:rPr>
              <a:t>delle </a:t>
            </a:r>
            <a:r>
              <a:rPr sz="2800" spc="-5" dirty="0">
                <a:latin typeface="Verdana"/>
                <a:cs typeface="Verdana"/>
              </a:rPr>
              <a:t>comunicazioni  </a:t>
            </a:r>
            <a:r>
              <a:rPr sz="2800" spc="-10" dirty="0">
                <a:latin typeface="Verdana"/>
                <a:cs typeface="Verdana"/>
              </a:rPr>
              <a:t>telematiche </a:t>
            </a:r>
            <a:r>
              <a:rPr sz="2800" spc="-5" dirty="0">
                <a:latin typeface="Verdana"/>
                <a:cs typeface="Verdana"/>
              </a:rPr>
              <a:t>obbligatorie inerenti  </a:t>
            </a:r>
            <a:r>
              <a:rPr sz="2800" spc="-10" dirty="0">
                <a:latin typeface="Verdana"/>
                <a:cs typeface="Verdana"/>
              </a:rPr>
              <a:t>l'instaurazione </a:t>
            </a:r>
            <a:r>
              <a:rPr sz="2800" spc="-5" dirty="0">
                <a:latin typeface="Verdana"/>
                <a:cs typeface="Verdana"/>
              </a:rPr>
              <a:t>e la modifica di </a:t>
            </a:r>
            <a:r>
              <a:rPr sz="2800" dirty="0">
                <a:latin typeface="Verdana"/>
                <a:cs typeface="Verdana"/>
              </a:rPr>
              <a:t>un </a:t>
            </a:r>
            <a:r>
              <a:rPr sz="2800" spc="-10" dirty="0">
                <a:latin typeface="Verdana"/>
                <a:cs typeface="Verdana"/>
              </a:rPr>
              <a:t>rapporto  </a:t>
            </a:r>
            <a:r>
              <a:rPr sz="2800" spc="-5" dirty="0">
                <a:latin typeface="Verdana"/>
                <a:cs typeface="Verdana"/>
              </a:rPr>
              <a:t>di </a:t>
            </a:r>
            <a:r>
              <a:rPr sz="2800" spc="-10" dirty="0">
                <a:latin typeface="Verdana"/>
                <a:cs typeface="Verdana"/>
              </a:rPr>
              <a:t>lavoro </a:t>
            </a:r>
            <a:r>
              <a:rPr sz="2800" spc="-5" dirty="0">
                <a:latin typeface="Verdana"/>
                <a:cs typeface="Verdana"/>
              </a:rPr>
              <a:t>o di somministrazione </a:t>
            </a:r>
            <a:r>
              <a:rPr sz="2800" dirty="0">
                <a:latin typeface="Verdana"/>
                <a:cs typeface="Verdana"/>
              </a:rPr>
              <a:t>producono  </a:t>
            </a:r>
            <a:r>
              <a:rPr sz="2800" spc="-10" dirty="0">
                <a:latin typeface="Verdana"/>
                <a:cs typeface="Verdana"/>
              </a:rPr>
              <a:t>la </a:t>
            </a:r>
            <a:r>
              <a:rPr sz="2800" spc="-5" dirty="0">
                <a:latin typeface="Verdana"/>
                <a:cs typeface="Verdana"/>
              </a:rPr>
              <a:t>perdita di quella </a:t>
            </a:r>
            <a:r>
              <a:rPr sz="2800" dirty="0">
                <a:latin typeface="Verdana"/>
                <a:cs typeface="Verdana"/>
              </a:rPr>
              <a:t>parte </a:t>
            </a:r>
            <a:r>
              <a:rPr sz="2800" spc="-5" dirty="0">
                <a:latin typeface="Verdana"/>
                <a:cs typeface="Verdana"/>
              </a:rPr>
              <a:t>dell'incentivo  </a:t>
            </a:r>
            <a:r>
              <a:rPr sz="2800" spc="-10" dirty="0">
                <a:latin typeface="Verdana"/>
                <a:cs typeface="Verdana"/>
              </a:rPr>
              <a:t>relativa </a:t>
            </a:r>
            <a:r>
              <a:rPr sz="2800" spc="-5" dirty="0">
                <a:latin typeface="Verdana"/>
                <a:cs typeface="Verdana"/>
              </a:rPr>
              <a:t>al periodo </a:t>
            </a:r>
            <a:r>
              <a:rPr sz="2800" dirty="0">
                <a:latin typeface="Verdana"/>
                <a:cs typeface="Verdana"/>
              </a:rPr>
              <a:t>compreso </a:t>
            </a:r>
            <a:r>
              <a:rPr sz="2800" spc="-15" dirty="0">
                <a:latin typeface="Verdana"/>
                <a:cs typeface="Verdana"/>
              </a:rPr>
              <a:t>tra </a:t>
            </a:r>
            <a:r>
              <a:rPr sz="2800" spc="-5" dirty="0">
                <a:latin typeface="Verdana"/>
                <a:cs typeface="Verdana"/>
              </a:rPr>
              <a:t>la  decorrenza </a:t>
            </a:r>
            <a:r>
              <a:rPr sz="2800" dirty="0">
                <a:latin typeface="Verdana"/>
                <a:cs typeface="Verdana"/>
              </a:rPr>
              <a:t>del </a:t>
            </a:r>
            <a:r>
              <a:rPr sz="2800" spc="-5" dirty="0">
                <a:latin typeface="Verdana"/>
                <a:cs typeface="Verdana"/>
              </a:rPr>
              <a:t>rapporto agevolato e </a:t>
            </a:r>
            <a:r>
              <a:rPr sz="2800" spc="-10" dirty="0">
                <a:latin typeface="Verdana"/>
                <a:cs typeface="Verdana"/>
              </a:rPr>
              <a:t>la </a:t>
            </a:r>
            <a:r>
              <a:rPr sz="2800" dirty="0">
                <a:latin typeface="Verdana"/>
                <a:cs typeface="Verdana"/>
              </a:rPr>
              <a:t>data  </a:t>
            </a:r>
            <a:r>
              <a:rPr sz="2800" spc="-10" dirty="0">
                <a:latin typeface="Verdana"/>
                <a:cs typeface="Verdana"/>
              </a:rPr>
              <a:t>della </a:t>
            </a:r>
            <a:r>
              <a:rPr sz="2800" spc="-15" dirty="0">
                <a:latin typeface="Verdana"/>
                <a:cs typeface="Verdana"/>
              </a:rPr>
              <a:t>tardiva</a:t>
            </a:r>
            <a:r>
              <a:rPr sz="2800" spc="25" dirty="0">
                <a:latin typeface="Verdana"/>
                <a:cs typeface="Verdana"/>
              </a:rPr>
              <a:t> </a:t>
            </a:r>
            <a:r>
              <a:rPr sz="2800" spc="-5" dirty="0">
                <a:latin typeface="Verdana"/>
                <a:cs typeface="Verdana"/>
              </a:rPr>
              <a:t>comunicazione</a:t>
            </a:r>
            <a:endParaRPr sz="2800">
              <a:latin typeface="Verdana"/>
              <a:cs typeface="Verdana"/>
            </a:endParaRPr>
          </a:p>
        </p:txBody>
      </p:sp>
      <p:sp>
        <p:nvSpPr>
          <p:cNvPr id="7" name="object 7"/>
          <p:cNvSpPr/>
          <p:nvPr/>
        </p:nvSpPr>
        <p:spPr>
          <a:xfrm>
            <a:off x="6903719" y="0"/>
            <a:ext cx="2051303" cy="1517903"/>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978840" y="30544"/>
            <a:ext cx="1900436" cy="1395602"/>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0"/>
            <a:ext cx="3614928" cy="6477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68040" y="0"/>
            <a:ext cx="760476" cy="6477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455676"/>
            <a:ext cx="4239768"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992879" y="455676"/>
            <a:ext cx="760476" cy="740663"/>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37922"/>
            <a:ext cx="3666490" cy="1123315"/>
          </a:xfrm>
          <a:prstGeom prst="rect">
            <a:avLst/>
          </a:prstGeom>
        </p:spPr>
        <p:txBody>
          <a:bodyPr vert="horz" wrap="square" lIns="0" tIns="12700" rIns="0" bIns="0" rtlCol="0">
            <a:spAutoFit/>
          </a:bodyPr>
          <a:lstStyle/>
          <a:p>
            <a:pPr marL="12700" marR="5080">
              <a:lnSpc>
                <a:spcPct val="100000"/>
              </a:lnSpc>
              <a:spcBef>
                <a:spcPts val="100"/>
              </a:spcBef>
            </a:pPr>
            <a:r>
              <a:rPr spc="-5" dirty="0"/>
              <a:t>Incremento  </a:t>
            </a:r>
            <a:r>
              <a:rPr dirty="0"/>
              <a:t>o</a:t>
            </a:r>
            <a:r>
              <a:rPr spc="5" dirty="0"/>
              <a:t>c</a:t>
            </a:r>
            <a:r>
              <a:rPr spc="-5" dirty="0"/>
              <a:t>c</a:t>
            </a:r>
            <a:r>
              <a:rPr spc="10" dirty="0"/>
              <a:t>u</a:t>
            </a:r>
            <a:r>
              <a:rPr spc="-5" dirty="0"/>
              <a:t>paz</a:t>
            </a:r>
            <a:r>
              <a:rPr spc="5" dirty="0"/>
              <a:t>i</a:t>
            </a:r>
            <a:r>
              <a:rPr dirty="0"/>
              <a:t>onale</a:t>
            </a:r>
          </a:p>
        </p:txBody>
      </p:sp>
      <p:sp>
        <p:nvSpPr>
          <p:cNvPr id="7" name="object 7"/>
          <p:cNvSpPr txBox="1"/>
          <p:nvPr/>
        </p:nvSpPr>
        <p:spPr>
          <a:xfrm>
            <a:off x="546303" y="1444498"/>
            <a:ext cx="1729105" cy="695960"/>
          </a:xfrm>
          <a:prstGeom prst="rect">
            <a:avLst/>
          </a:prstGeom>
        </p:spPr>
        <p:txBody>
          <a:bodyPr vert="horz" wrap="square" lIns="0" tIns="12065" rIns="0" bIns="0" rtlCol="0">
            <a:spAutoFit/>
          </a:bodyPr>
          <a:lstStyle/>
          <a:p>
            <a:pPr marL="12700">
              <a:lnSpc>
                <a:spcPct val="100000"/>
              </a:lnSpc>
              <a:spcBef>
                <a:spcPts val="95"/>
              </a:spcBef>
              <a:tabLst>
                <a:tab pos="695325" algn="l"/>
                <a:tab pos="1460500" algn="l"/>
              </a:tabLst>
            </a:pPr>
            <a:r>
              <a:rPr sz="2200" spc="-10" dirty="0">
                <a:latin typeface="Verdana"/>
                <a:cs typeface="Verdana"/>
              </a:rPr>
              <a:t>Ne</a:t>
            </a:r>
            <a:r>
              <a:rPr sz="2200" spc="-5" dirty="0">
                <a:latin typeface="Verdana"/>
                <a:cs typeface="Verdana"/>
              </a:rPr>
              <a:t>i</a:t>
            </a:r>
            <a:r>
              <a:rPr sz="2200" dirty="0">
                <a:latin typeface="Verdana"/>
                <a:cs typeface="Verdana"/>
              </a:rPr>
              <a:t>	</a:t>
            </a:r>
            <a:r>
              <a:rPr sz="2200" spc="-5" dirty="0">
                <a:latin typeface="Verdana"/>
                <a:cs typeface="Verdana"/>
              </a:rPr>
              <a:t>c</a:t>
            </a:r>
            <a:r>
              <a:rPr sz="2200" dirty="0">
                <a:latin typeface="Verdana"/>
                <a:cs typeface="Verdana"/>
              </a:rPr>
              <a:t>a</a:t>
            </a:r>
            <a:r>
              <a:rPr sz="2200" spc="-5" dirty="0">
                <a:latin typeface="Verdana"/>
                <a:cs typeface="Verdana"/>
              </a:rPr>
              <a:t>si</a:t>
            </a:r>
            <a:r>
              <a:rPr sz="2200" dirty="0">
                <a:latin typeface="Verdana"/>
                <a:cs typeface="Verdana"/>
              </a:rPr>
              <a:t>	in</a:t>
            </a:r>
            <a:endParaRPr sz="2200">
              <a:latin typeface="Verdana"/>
              <a:cs typeface="Verdana"/>
            </a:endParaRPr>
          </a:p>
          <a:p>
            <a:pPr marL="12700">
              <a:lnSpc>
                <a:spcPct val="100000"/>
              </a:lnSpc>
            </a:pPr>
            <a:r>
              <a:rPr sz="2200" spc="-5" dirty="0">
                <a:latin typeface="Verdana"/>
                <a:cs typeface="Verdana"/>
              </a:rPr>
              <a:t>incremento</a:t>
            </a:r>
            <a:endParaRPr sz="2200">
              <a:latin typeface="Verdana"/>
              <a:cs typeface="Verdana"/>
            </a:endParaRPr>
          </a:p>
        </p:txBody>
      </p:sp>
      <p:sp>
        <p:nvSpPr>
          <p:cNvPr id="8" name="object 8"/>
          <p:cNvSpPr txBox="1"/>
          <p:nvPr/>
        </p:nvSpPr>
        <p:spPr>
          <a:xfrm>
            <a:off x="2433320" y="1444498"/>
            <a:ext cx="2074545" cy="695960"/>
          </a:xfrm>
          <a:prstGeom prst="rect">
            <a:avLst/>
          </a:prstGeom>
        </p:spPr>
        <p:txBody>
          <a:bodyPr vert="horz" wrap="square" lIns="0" tIns="12065" rIns="0" bIns="0" rtlCol="0">
            <a:spAutoFit/>
          </a:bodyPr>
          <a:lstStyle/>
          <a:p>
            <a:pPr marL="56515">
              <a:lnSpc>
                <a:spcPct val="100000"/>
              </a:lnSpc>
              <a:spcBef>
                <a:spcPts val="95"/>
              </a:spcBef>
              <a:tabLst>
                <a:tab pos="684530" algn="l"/>
                <a:tab pos="1158875" algn="l"/>
              </a:tabLst>
            </a:pPr>
            <a:r>
              <a:rPr sz="2200" spc="-5" dirty="0">
                <a:latin typeface="Verdana"/>
                <a:cs typeface="Verdana"/>
              </a:rPr>
              <a:t>cui	</a:t>
            </a:r>
            <a:r>
              <a:rPr sz="2200" dirty="0">
                <a:latin typeface="Verdana"/>
                <a:cs typeface="Verdana"/>
              </a:rPr>
              <a:t>l</a:t>
            </a:r>
            <a:r>
              <a:rPr sz="2200" spc="-5" dirty="0">
                <a:latin typeface="Verdana"/>
                <a:cs typeface="Verdana"/>
              </a:rPr>
              <a:t>e</a:t>
            </a:r>
            <a:r>
              <a:rPr sz="2200" dirty="0">
                <a:latin typeface="Verdana"/>
                <a:cs typeface="Verdana"/>
              </a:rPr>
              <a:t>	</a:t>
            </a:r>
            <a:r>
              <a:rPr sz="2200" spc="-5" dirty="0">
                <a:latin typeface="Verdana"/>
                <a:cs typeface="Verdana"/>
              </a:rPr>
              <a:t>norme</a:t>
            </a:r>
            <a:endParaRPr sz="2200">
              <a:latin typeface="Verdana"/>
              <a:cs typeface="Verdana"/>
            </a:endParaRPr>
          </a:p>
          <a:p>
            <a:pPr marL="12700">
              <a:lnSpc>
                <a:spcPct val="100000"/>
              </a:lnSpc>
            </a:pPr>
            <a:r>
              <a:rPr sz="2200" spc="-5" dirty="0">
                <a:latin typeface="Verdana"/>
                <a:cs typeface="Verdana"/>
              </a:rPr>
              <a:t>occupazionale</a:t>
            </a:r>
            <a:endParaRPr sz="2200">
              <a:latin typeface="Verdana"/>
              <a:cs typeface="Verdana"/>
            </a:endParaRPr>
          </a:p>
        </p:txBody>
      </p:sp>
      <p:sp>
        <p:nvSpPr>
          <p:cNvPr id="9" name="object 9"/>
          <p:cNvSpPr txBox="1"/>
          <p:nvPr/>
        </p:nvSpPr>
        <p:spPr>
          <a:xfrm>
            <a:off x="4704715" y="1444498"/>
            <a:ext cx="3912235" cy="695960"/>
          </a:xfrm>
          <a:prstGeom prst="rect">
            <a:avLst/>
          </a:prstGeom>
        </p:spPr>
        <p:txBody>
          <a:bodyPr vert="horz" wrap="square" lIns="0" tIns="12065" rIns="0" bIns="0" rtlCol="0">
            <a:spAutoFit/>
          </a:bodyPr>
          <a:lstStyle/>
          <a:p>
            <a:pPr marL="20320">
              <a:lnSpc>
                <a:spcPct val="100000"/>
              </a:lnSpc>
              <a:spcBef>
                <a:spcPts val="95"/>
              </a:spcBef>
              <a:tabLst>
                <a:tab pos="1867535" algn="l"/>
                <a:tab pos="3545840" algn="l"/>
              </a:tabLst>
            </a:pPr>
            <a:r>
              <a:rPr sz="2200" dirty="0">
                <a:latin typeface="Verdana"/>
                <a:cs typeface="Verdana"/>
              </a:rPr>
              <a:t>i</a:t>
            </a:r>
            <a:r>
              <a:rPr sz="2200" spc="-5" dirty="0">
                <a:latin typeface="Verdana"/>
                <a:cs typeface="Verdana"/>
              </a:rPr>
              <a:t>ncent</a:t>
            </a:r>
            <a:r>
              <a:rPr sz="2200" spc="5" dirty="0">
                <a:latin typeface="Verdana"/>
                <a:cs typeface="Verdana"/>
              </a:rPr>
              <a:t>i</a:t>
            </a:r>
            <a:r>
              <a:rPr sz="2200" spc="-60" dirty="0">
                <a:latin typeface="Verdana"/>
                <a:cs typeface="Verdana"/>
              </a:rPr>
              <a:t>v</a:t>
            </a:r>
            <a:r>
              <a:rPr sz="2200" spc="-5" dirty="0">
                <a:latin typeface="Verdana"/>
                <a:cs typeface="Verdana"/>
              </a:rPr>
              <a:t>anti</a:t>
            </a:r>
            <a:r>
              <a:rPr sz="2200" dirty="0">
                <a:latin typeface="Verdana"/>
                <a:cs typeface="Verdana"/>
              </a:rPr>
              <a:t>	</a:t>
            </a:r>
            <a:r>
              <a:rPr sz="2200" spc="-5" dirty="0">
                <a:latin typeface="Verdana"/>
                <a:cs typeface="Verdana"/>
              </a:rPr>
              <a:t>r</a:t>
            </a:r>
            <a:r>
              <a:rPr sz="2200" spc="5" dirty="0">
                <a:latin typeface="Verdana"/>
                <a:cs typeface="Verdana"/>
              </a:rPr>
              <a:t>i</a:t>
            </a:r>
            <a:r>
              <a:rPr sz="2200" spc="-5" dirty="0">
                <a:latin typeface="Verdana"/>
                <a:cs typeface="Verdana"/>
              </a:rPr>
              <a:t>ch</a:t>
            </a:r>
            <a:r>
              <a:rPr sz="2200" spc="5" dirty="0">
                <a:latin typeface="Verdana"/>
                <a:cs typeface="Verdana"/>
              </a:rPr>
              <a:t>i</a:t>
            </a:r>
            <a:r>
              <a:rPr sz="2200" spc="-5" dirty="0">
                <a:latin typeface="Verdana"/>
                <a:cs typeface="Verdana"/>
              </a:rPr>
              <a:t>edano</a:t>
            </a:r>
            <a:r>
              <a:rPr sz="2200" dirty="0">
                <a:latin typeface="Verdana"/>
                <a:cs typeface="Verdana"/>
              </a:rPr>
              <a:t>	</a:t>
            </a:r>
            <a:r>
              <a:rPr sz="2200" spc="-5" dirty="0">
                <a:latin typeface="Verdana"/>
                <a:cs typeface="Verdana"/>
              </a:rPr>
              <a:t>un</a:t>
            </a:r>
            <a:endParaRPr sz="2200">
              <a:latin typeface="Verdana"/>
              <a:cs typeface="Verdana"/>
            </a:endParaRPr>
          </a:p>
          <a:p>
            <a:pPr marL="12700">
              <a:lnSpc>
                <a:spcPct val="100000"/>
              </a:lnSpc>
              <a:tabLst>
                <a:tab pos="1051560" algn="l"/>
                <a:tab pos="2024380" algn="l"/>
                <a:tab pos="3033395" algn="l"/>
              </a:tabLst>
            </a:pPr>
            <a:r>
              <a:rPr sz="2200" spc="-5" dirty="0">
                <a:latin typeface="Verdana"/>
                <a:cs typeface="Verdana"/>
              </a:rPr>
              <a:t>netto	</a:t>
            </a:r>
            <a:r>
              <a:rPr sz="2200" dirty="0">
                <a:latin typeface="Verdana"/>
                <a:cs typeface="Verdana"/>
              </a:rPr>
              <a:t>della	</a:t>
            </a:r>
            <a:r>
              <a:rPr sz="2200" spc="-5" dirty="0">
                <a:latin typeface="Verdana"/>
                <a:cs typeface="Verdana"/>
              </a:rPr>
              <a:t>forza	</a:t>
            </a:r>
            <a:r>
              <a:rPr sz="2200" spc="-10" dirty="0">
                <a:latin typeface="Verdana"/>
                <a:cs typeface="Verdana"/>
              </a:rPr>
              <a:t>lavoro</a:t>
            </a:r>
            <a:endParaRPr sz="2200">
              <a:latin typeface="Verdana"/>
              <a:cs typeface="Verdana"/>
            </a:endParaRPr>
          </a:p>
        </p:txBody>
      </p:sp>
      <p:sp>
        <p:nvSpPr>
          <p:cNvPr id="10" name="object 10"/>
          <p:cNvSpPr txBox="1"/>
          <p:nvPr/>
        </p:nvSpPr>
        <p:spPr>
          <a:xfrm>
            <a:off x="546303" y="2115438"/>
            <a:ext cx="8074025" cy="4048760"/>
          </a:xfrm>
          <a:prstGeom prst="rect">
            <a:avLst/>
          </a:prstGeom>
        </p:spPr>
        <p:txBody>
          <a:bodyPr vert="horz" wrap="square" lIns="0" tIns="12065" rIns="0" bIns="0" rtlCol="0">
            <a:spAutoFit/>
          </a:bodyPr>
          <a:lstStyle/>
          <a:p>
            <a:pPr marL="12700" marR="5080" algn="just">
              <a:lnSpc>
                <a:spcPct val="100000"/>
              </a:lnSpc>
              <a:spcBef>
                <a:spcPts val="95"/>
              </a:spcBef>
            </a:pPr>
            <a:r>
              <a:rPr sz="2200" spc="-5" dirty="0">
                <a:latin typeface="Verdana"/>
                <a:cs typeface="Verdana"/>
              </a:rPr>
              <a:t>mediamente occupata, </a:t>
            </a:r>
            <a:r>
              <a:rPr sz="2200" dirty="0">
                <a:latin typeface="Verdana"/>
                <a:cs typeface="Verdana"/>
              </a:rPr>
              <a:t>il </a:t>
            </a:r>
            <a:r>
              <a:rPr sz="2200" spc="-5" dirty="0">
                <a:latin typeface="Verdana"/>
                <a:cs typeface="Verdana"/>
              </a:rPr>
              <a:t>calcolo </a:t>
            </a:r>
            <a:r>
              <a:rPr sz="2200" u="heavy" spc="-5" dirty="0">
                <a:uFill>
                  <a:solidFill>
                    <a:srgbClr val="000000"/>
                  </a:solidFill>
                </a:uFill>
                <a:latin typeface="Verdana"/>
                <a:cs typeface="Verdana"/>
              </a:rPr>
              <a:t>si effettua mensilmente</a:t>
            </a:r>
            <a:r>
              <a:rPr sz="2200" spc="-5" dirty="0">
                <a:latin typeface="Verdana"/>
                <a:cs typeface="Verdana"/>
              </a:rPr>
              <a:t>,  confrontando </a:t>
            </a:r>
            <a:r>
              <a:rPr sz="2200" dirty="0">
                <a:latin typeface="Verdana"/>
                <a:cs typeface="Verdana"/>
              </a:rPr>
              <a:t>il </a:t>
            </a:r>
            <a:r>
              <a:rPr sz="2200" spc="-5" dirty="0">
                <a:latin typeface="Verdana"/>
                <a:cs typeface="Verdana"/>
              </a:rPr>
              <a:t>numero di </a:t>
            </a:r>
            <a:r>
              <a:rPr sz="2200" spc="-10" dirty="0">
                <a:latin typeface="Verdana"/>
                <a:cs typeface="Verdana"/>
              </a:rPr>
              <a:t>lavoratori </a:t>
            </a:r>
            <a:r>
              <a:rPr sz="2200" spc="-5" dirty="0">
                <a:latin typeface="Verdana"/>
                <a:cs typeface="Verdana"/>
              </a:rPr>
              <a:t>dipendenti  </a:t>
            </a:r>
            <a:r>
              <a:rPr sz="2200" spc="-10" dirty="0">
                <a:latin typeface="Verdana"/>
                <a:cs typeface="Verdana"/>
              </a:rPr>
              <a:t>equivalente </a:t>
            </a:r>
            <a:r>
              <a:rPr sz="2200" spc="-5" dirty="0">
                <a:latin typeface="Verdana"/>
                <a:cs typeface="Verdana"/>
              </a:rPr>
              <a:t>a tempo pieno del mese di riferimento con  quello medio dei </a:t>
            </a:r>
            <a:r>
              <a:rPr sz="2200" dirty="0">
                <a:latin typeface="Verdana"/>
                <a:cs typeface="Verdana"/>
              </a:rPr>
              <a:t>dodici </a:t>
            </a:r>
            <a:r>
              <a:rPr sz="2200" spc="-5" dirty="0">
                <a:latin typeface="Verdana"/>
                <a:cs typeface="Verdana"/>
              </a:rPr>
              <a:t>mesi precedenti, </a:t>
            </a:r>
            <a:r>
              <a:rPr sz="2200" spc="-10" dirty="0">
                <a:latin typeface="Verdana"/>
                <a:cs typeface="Verdana"/>
              </a:rPr>
              <a:t>avuto </a:t>
            </a:r>
            <a:r>
              <a:rPr sz="2200" spc="-5" dirty="0">
                <a:latin typeface="Verdana"/>
                <a:cs typeface="Verdana"/>
              </a:rPr>
              <a:t>riguardo  </a:t>
            </a:r>
            <a:r>
              <a:rPr sz="2200" dirty="0">
                <a:latin typeface="Verdana"/>
                <a:cs typeface="Verdana"/>
              </a:rPr>
              <a:t>alla </a:t>
            </a:r>
            <a:r>
              <a:rPr sz="2200" spc="-5" dirty="0">
                <a:latin typeface="Verdana"/>
                <a:cs typeface="Verdana"/>
              </a:rPr>
              <a:t>nozione di "impresa </a:t>
            </a:r>
            <a:r>
              <a:rPr sz="2200" dirty="0">
                <a:latin typeface="Verdana"/>
                <a:cs typeface="Verdana"/>
              </a:rPr>
              <a:t>unica" </a:t>
            </a:r>
            <a:r>
              <a:rPr sz="2200" spc="-5" dirty="0">
                <a:latin typeface="Verdana"/>
                <a:cs typeface="Verdana"/>
              </a:rPr>
              <a:t>di cui </a:t>
            </a:r>
            <a:r>
              <a:rPr sz="2200" dirty="0">
                <a:latin typeface="Verdana"/>
                <a:cs typeface="Verdana"/>
              </a:rPr>
              <a:t>all'articolo </a:t>
            </a:r>
            <a:r>
              <a:rPr sz="2200" spc="-5" dirty="0">
                <a:latin typeface="Verdana"/>
                <a:cs typeface="Verdana"/>
              </a:rPr>
              <a:t>2,  </a:t>
            </a:r>
            <a:r>
              <a:rPr sz="2200" spc="-15" dirty="0">
                <a:latin typeface="Verdana"/>
                <a:cs typeface="Verdana"/>
              </a:rPr>
              <a:t>paragrafo </a:t>
            </a:r>
            <a:r>
              <a:rPr sz="2200" spc="-5" dirty="0">
                <a:latin typeface="Verdana"/>
                <a:cs typeface="Verdana"/>
              </a:rPr>
              <a:t>2, del </a:t>
            </a:r>
            <a:r>
              <a:rPr sz="2200" spc="-10" dirty="0">
                <a:latin typeface="Verdana"/>
                <a:cs typeface="Verdana"/>
              </a:rPr>
              <a:t>Regolamento (UE) </a:t>
            </a:r>
            <a:r>
              <a:rPr sz="2200" spc="-5" dirty="0">
                <a:latin typeface="Verdana"/>
                <a:cs typeface="Verdana"/>
              </a:rPr>
              <a:t>n. 1408/2013 della  Commissione del </a:t>
            </a:r>
            <a:r>
              <a:rPr sz="2200" dirty="0">
                <a:latin typeface="Verdana"/>
                <a:cs typeface="Verdana"/>
              </a:rPr>
              <a:t>18 </a:t>
            </a:r>
            <a:r>
              <a:rPr sz="2200" spc="-5" dirty="0">
                <a:latin typeface="Verdana"/>
                <a:cs typeface="Verdana"/>
              </a:rPr>
              <a:t>dicembre 2013, escludendo dal  computo </a:t>
            </a:r>
            <a:r>
              <a:rPr sz="2200" dirty="0">
                <a:latin typeface="Verdana"/>
                <a:cs typeface="Verdana"/>
              </a:rPr>
              <a:t>della </a:t>
            </a:r>
            <a:r>
              <a:rPr sz="2200" spc="-5" dirty="0">
                <a:latin typeface="Verdana"/>
                <a:cs typeface="Verdana"/>
              </a:rPr>
              <a:t>base occupazionale media </a:t>
            </a:r>
            <a:r>
              <a:rPr sz="2200" dirty="0">
                <a:latin typeface="Verdana"/>
                <a:cs typeface="Verdana"/>
              </a:rPr>
              <a:t>di </a:t>
            </a:r>
            <a:r>
              <a:rPr sz="2200" spc="-5" dirty="0">
                <a:latin typeface="Verdana"/>
                <a:cs typeface="Verdana"/>
              </a:rPr>
              <a:t>riferimento i  </a:t>
            </a:r>
            <a:r>
              <a:rPr sz="2200" spc="-10" dirty="0">
                <a:latin typeface="Verdana"/>
                <a:cs typeface="Verdana"/>
              </a:rPr>
              <a:t>lavoratori </a:t>
            </a:r>
            <a:r>
              <a:rPr sz="2200" spc="-5" dirty="0">
                <a:latin typeface="Verdana"/>
                <a:cs typeface="Verdana"/>
              </a:rPr>
              <a:t>che nel </a:t>
            </a:r>
            <a:r>
              <a:rPr sz="2200" dirty="0">
                <a:latin typeface="Verdana"/>
                <a:cs typeface="Verdana"/>
              </a:rPr>
              <a:t>periodo </a:t>
            </a:r>
            <a:r>
              <a:rPr sz="2200" spc="-5" dirty="0">
                <a:latin typeface="Verdana"/>
                <a:cs typeface="Verdana"/>
              </a:rPr>
              <a:t>di riferimento abbiano  abbandonato </a:t>
            </a:r>
            <a:r>
              <a:rPr sz="2200" dirty="0">
                <a:latin typeface="Verdana"/>
                <a:cs typeface="Verdana"/>
              </a:rPr>
              <a:t>il </a:t>
            </a:r>
            <a:r>
              <a:rPr sz="2200" spc="-10" dirty="0">
                <a:latin typeface="Verdana"/>
                <a:cs typeface="Verdana"/>
              </a:rPr>
              <a:t>posto </a:t>
            </a:r>
            <a:r>
              <a:rPr sz="2200" spc="-5" dirty="0">
                <a:latin typeface="Verdana"/>
                <a:cs typeface="Verdana"/>
              </a:rPr>
              <a:t>di </a:t>
            </a:r>
            <a:r>
              <a:rPr sz="2200" spc="-10" dirty="0">
                <a:latin typeface="Verdana"/>
                <a:cs typeface="Verdana"/>
              </a:rPr>
              <a:t>lavoro </a:t>
            </a:r>
            <a:r>
              <a:rPr sz="2200" spc="-5" dirty="0">
                <a:latin typeface="Verdana"/>
                <a:cs typeface="Verdana"/>
              </a:rPr>
              <a:t>a causa di dimissioni  volontarie, </a:t>
            </a:r>
            <a:r>
              <a:rPr sz="2200" spc="-10" dirty="0">
                <a:latin typeface="Verdana"/>
                <a:cs typeface="Verdana"/>
              </a:rPr>
              <a:t>invalidità, </a:t>
            </a:r>
            <a:r>
              <a:rPr sz="2200" spc="-5" dirty="0">
                <a:latin typeface="Verdana"/>
                <a:cs typeface="Verdana"/>
              </a:rPr>
              <a:t>pensionamento per </a:t>
            </a:r>
            <a:r>
              <a:rPr sz="2200" spc="-10" dirty="0">
                <a:latin typeface="Verdana"/>
                <a:cs typeface="Verdana"/>
              </a:rPr>
              <a:t>raggiunti </a:t>
            </a:r>
            <a:r>
              <a:rPr sz="2200" spc="-10" dirty="0" err="1">
                <a:latin typeface="Verdana"/>
                <a:cs typeface="Verdana"/>
              </a:rPr>
              <a:t>limiti</a:t>
            </a:r>
            <a:r>
              <a:rPr sz="2200" spc="-10" dirty="0">
                <a:latin typeface="Verdana"/>
                <a:cs typeface="Verdana"/>
              </a:rPr>
              <a:t>  </a:t>
            </a:r>
            <a:r>
              <a:rPr sz="2200" spc="-10" dirty="0" err="1">
                <a:latin typeface="Verdana"/>
                <a:cs typeface="Verdana"/>
              </a:rPr>
              <a:t>d'età</a:t>
            </a:r>
            <a:r>
              <a:rPr sz="2200" spc="-10" dirty="0">
                <a:latin typeface="Verdana"/>
                <a:cs typeface="Verdana"/>
              </a:rPr>
              <a:t>, </a:t>
            </a:r>
            <a:r>
              <a:rPr sz="2200" spc="-5" dirty="0">
                <a:latin typeface="Verdana"/>
                <a:cs typeface="Verdana"/>
              </a:rPr>
              <a:t>riduzione volontaria dell'orario di </a:t>
            </a:r>
            <a:r>
              <a:rPr sz="2200" spc="-10" dirty="0">
                <a:latin typeface="Verdana"/>
                <a:cs typeface="Verdana"/>
              </a:rPr>
              <a:t>lavoro</a:t>
            </a:r>
            <a:r>
              <a:rPr sz="2200" spc="545" dirty="0">
                <a:latin typeface="Verdana"/>
                <a:cs typeface="Verdana"/>
              </a:rPr>
              <a:t> </a:t>
            </a:r>
            <a:r>
              <a:rPr sz="2200" spc="-5" dirty="0">
                <a:latin typeface="Verdana"/>
                <a:cs typeface="Verdana"/>
              </a:rPr>
              <a:t>o</a:t>
            </a:r>
            <a:endParaRPr sz="2200" dirty="0">
              <a:latin typeface="Verdana"/>
              <a:cs typeface="Verdana"/>
            </a:endParaRPr>
          </a:p>
        </p:txBody>
      </p:sp>
      <p:sp>
        <p:nvSpPr>
          <p:cNvPr id="11" name="object 11"/>
          <p:cNvSpPr txBox="1"/>
          <p:nvPr/>
        </p:nvSpPr>
        <p:spPr>
          <a:xfrm>
            <a:off x="546303" y="6139688"/>
            <a:ext cx="4359275" cy="36068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licenziamento </a:t>
            </a:r>
            <a:r>
              <a:rPr sz="2200" spc="-10" dirty="0">
                <a:latin typeface="Verdana"/>
                <a:cs typeface="Verdana"/>
              </a:rPr>
              <a:t>per </a:t>
            </a:r>
            <a:r>
              <a:rPr sz="2200" spc="-5" dirty="0">
                <a:latin typeface="Verdana"/>
                <a:cs typeface="Verdana"/>
              </a:rPr>
              <a:t>giusta</a:t>
            </a:r>
            <a:r>
              <a:rPr sz="2200" spc="-10" dirty="0">
                <a:latin typeface="Verdana"/>
                <a:cs typeface="Verdana"/>
              </a:rPr>
              <a:t> </a:t>
            </a:r>
            <a:r>
              <a:rPr sz="2200" spc="-5" dirty="0">
                <a:latin typeface="Verdana"/>
                <a:cs typeface="Verdana"/>
              </a:rPr>
              <a:t>causa</a:t>
            </a:r>
            <a:endParaRPr sz="2200" dirty="0">
              <a:latin typeface="Verdana"/>
              <a:cs typeface="Verdana"/>
            </a:endParaRPr>
          </a:p>
        </p:txBody>
      </p:sp>
      <p:sp>
        <p:nvSpPr>
          <p:cNvPr id="12" name="object 12"/>
          <p:cNvSpPr/>
          <p:nvPr/>
        </p:nvSpPr>
        <p:spPr>
          <a:xfrm>
            <a:off x="6771131" y="0"/>
            <a:ext cx="2092452" cy="1595627"/>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6846657" y="24551"/>
            <a:ext cx="1940431" cy="1479421"/>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55447"/>
            <a:ext cx="361492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68040" y="155447"/>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704087"/>
            <a:ext cx="4314444"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067555" y="704087"/>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286003"/>
            <a:ext cx="3738245" cy="1122680"/>
          </a:xfrm>
          <a:prstGeom prst="rect">
            <a:avLst/>
          </a:prstGeom>
        </p:spPr>
        <p:txBody>
          <a:bodyPr vert="horz" wrap="square" lIns="0" tIns="12700" rIns="0" bIns="0" rtlCol="0">
            <a:spAutoFit/>
          </a:bodyPr>
          <a:lstStyle/>
          <a:p>
            <a:pPr marL="12700" marR="5080">
              <a:lnSpc>
                <a:spcPct val="100000"/>
              </a:lnSpc>
              <a:spcBef>
                <a:spcPts val="100"/>
              </a:spcBef>
            </a:pPr>
            <a:r>
              <a:rPr spc="-5" dirty="0"/>
              <a:t>Incremento  O</a:t>
            </a:r>
            <a:r>
              <a:rPr spc="5" dirty="0"/>
              <a:t>c</a:t>
            </a:r>
            <a:r>
              <a:rPr spc="-5" dirty="0"/>
              <a:t>c</a:t>
            </a:r>
            <a:r>
              <a:rPr spc="10" dirty="0"/>
              <a:t>u</a:t>
            </a:r>
            <a:r>
              <a:rPr spc="-5" dirty="0"/>
              <a:t>pazionale</a:t>
            </a:r>
          </a:p>
        </p:txBody>
      </p:sp>
      <p:sp>
        <p:nvSpPr>
          <p:cNvPr id="7" name="object 7"/>
          <p:cNvSpPr txBox="1"/>
          <p:nvPr/>
        </p:nvSpPr>
        <p:spPr>
          <a:xfrm>
            <a:off x="627989" y="1631949"/>
            <a:ext cx="4600575" cy="360680"/>
          </a:xfrm>
          <a:prstGeom prst="rect">
            <a:avLst/>
          </a:prstGeom>
        </p:spPr>
        <p:txBody>
          <a:bodyPr vert="horz" wrap="square" lIns="0" tIns="12065" rIns="0" bIns="0" rtlCol="0">
            <a:spAutoFit/>
          </a:bodyPr>
          <a:lstStyle/>
          <a:p>
            <a:pPr marL="12700">
              <a:lnSpc>
                <a:spcPct val="100000"/>
              </a:lnSpc>
              <a:spcBef>
                <a:spcPts val="95"/>
              </a:spcBef>
              <a:tabLst>
                <a:tab pos="1757680" algn="l"/>
                <a:tab pos="2789555" algn="l"/>
                <a:tab pos="3507740" algn="l"/>
              </a:tabLst>
            </a:pPr>
            <a:r>
              <a:rPr lang="it-IT" sz="2200" spc="-170" dirty="0">
                <a:latin typeface="Verdana"/>
                <a:cs typeface="Verdana"/>
              </a:rPr>
              <a:t>A</a:t>
            </a:r>
            <a:r>
              <a:rPr sz="2200" spc="-5" dirty="0" err="1">
                <a:latin typeface="Verdana"/>
                <a:cs typeface="Verdana"/>
              </a:rPr>
              <a:t>um</a:t>
            </a:r>
            <a:r>
              <a:rPr sz="2200" dirty="0" err="1">
                <a:latin typeface="Verdana"/>
                <a:cs typeface="Verdana"/>
              </a:rPr>
              <a:t>e</a:t>
            </a:r>
            <a:r>
              <a:rPr sz="2200" spc="-5" dirty="0" err="1">
                <a:latin typeface="Verdana"/>
                <a:cs typeface="Verdana"/>
              </a:rPr>
              <a:t>nto</a:t>
            </a:r>
            <a:r>
              <a:rPr sz="2200" dirty="0">
                <a:latin typeface="Verdana"/>
                <a:cs typeface="Verdana"/>
              </a:rPr>
              <a:t>	</a:t>
            </a:r>
            <a:r>
              <a:rPr sz="2200" spc="-5" dirty="0">
                <a:latin typeface="Verdana"/>
                <a:cs typeface="Verdana"/>
              </a:rPr>
              <a:t>netto</a:t>
            </a:r>
            <a:r>
              <a:rPr sz="2200" dirty="0">
                <a:latin typeface="Verdana"/>
                <a:cs typeface="Verdana"/>
              </a:rPr>
              <a:t>	</a:t>
            </a:r>
            <a:r>
              <a:rPr sz="2200" spc="5" dirty="0">
                <a:latin typeface="Verdana"/>
                <a:cs typeface="Verdana"/>
              </a:rPr>
              <a:t>d</a:t>
            </a:r>
            <a:r>
              <a:rPr sz="2200" spc="-5" dirty="0">
                <a:latin typeface="Verdana"/>
                <a:cs typeface="Verdana"/>
              </a:rPr>
              <a:t>el</a:t>
            </a:r>
            <a:r>
              <a:rPr sz="2200" dirty="0">
                <a:latin typeface="Verdana"/>
                <a:cs typeface="Verdana"/>
              </a:rPr>
              <a:t>	</a:t>
            </a:r>
            <a:r>
              <a:rPr sz="2200" spc="-5" dirty="0">
                <a:latin typeface="Verdana"/>
                <a:cs typeface="Verdana"/>
              </a:rPr>
              <a:t>n</a:t>
            </a:r>
            <a:r>
              <a:rPr sz="2200" dirty="0">
                <a:latin typeface="Verdana"/>
                <a:cs typeface="Verdana"/>
              </a:rPr>
              <a:t>u</a:t>
            </a:r>
            <a:r>
              <a:rPr sz="2200" spc="-5" dirty="0">
                <a:latin typeface="Verdana"/>
                <a:cs typeface="Verdana"/>
              </a:rPr>
              <a:t>mero</a:t>
            </a:r>
            <a:endParaRPr sz="2200" dirty="0">
              <a:latin typeface="Verdana"/>
              <a:cs typeface="Verdana"/>
            </a:endParaRPr>
          </a:p>
        </p:txBody>
      </p:sp>
      <p:sp>
        <p:nvSpPr>
          <p:cNvPr id="8" name="object 8"/>
          <p:cNvSpPr txBox="1"/>
          <p:nvPr/>
        </p:nvSpPr>
        <p:spPr>
          <a:xfrm>
            <a:off x="5502655" y="1631949"/>
            <a:ext cx="3011805" cy="360680"/>
          </a:xfrm>
          <a:prstGeom prst="rect">
            <a:avLst/>
          </a:prstGeom>
        </p:spPr>
        <p:txBody>
          <a:bodyPr vert="horz" wrap="square" lIns="0" tIns="12065" rIns="0" bIns="0" rtlCol="0">
            <a:spAutoFit/>
          </a:bodyPr>
          <a:lstStyle/>
          <a:p>
            <a:pPr marL="12700">
              <a:lnSpc>
                <a:spcPct val="100000"/>
              </a:lnSpc>
              <a:spcBef>
                <a:spcPts val="95"/>
              </a:spcBef>
              <a:tabLst>
                <a:tab pos="562610" algn="l"/>
                <a:tab pos="2334260" algn="l"/>
              </a:tabLst>
            </a:pPr>
            <a:r>
              <a:rPr sz="2200" spc="-5" dirty="0">
                <a:latin typeface="Verdana"/>
                <a:cs typeface="Verdana"/>
              </a:rPr>
              <a:t>di	</a:t>
            </a:r>
            <a:r>
              <a:rPr sz="2200" spc="-10" dirty="0">
                <a:latin typeface="Verdana"/>
                <a:cs typeface="Verdana"/>
              </a:rPr>
              <a:t>d</a:t>
            </a:r>
            <a:r>
              <a:rPr sz="2200" spc="10" dirty="0">
                <a:latin typeface="Verdana"/>
                <a:cs typeface="Verdana"/>
              </a:rPr>
              <a:t>i</a:t>
            </a:r>
            <a:r>
              <a:rPr sz="2200" spc="-10" dirty="0">
                <a:latin typeface="Verdana"/>
                <a:cs typeface="Verdana"/>
              </a:rPr>
              <a:t>pe</a:t>
            </a:r>
            <a:r>
              <a:rPr sz="2200" dirty="0">
                <a:latin typeface="Verdana"/>
                <a:cs typeface="Verdana"/>
              </a:rPr>
              <a:t>n</a:t>
            </a:r>
            <a:r>
              <a:rPr sz="2200" spc="-10" dirty="0">
                <a:latin typeface="Verdana"/>
                <a:cs typeface="Verdana"/>
              </a:rPr>
              <a:t>de</a:t>
            </a:r>
            <a:r>
              <a:rPr sz="2200" dirty="0">
                <a:latin typeface="Verdana"/>
                <a:cs typeface="Verdana"/>
              </a:rPr>
              <a:t>n</a:t>
            </a:r>
            <a:r>
              <a:rPr sz="2200" spc="-10" dirty="0">
                <a:latin typeface="Verdana"/>
                <a:cs typeface="Verdana"/>
              </a:rPr>
              <a:t>t</a:t>
            </a:r>
            <a:r>
              <a:rPr sz="2200" spc="-5" dirty="0">
                <a:latin typeface="Verdana"/>
                <a:cs typeface="Verdana"/>
              </a:rPr>
              <a:t>i</a:t>
            </a:r>
            <a:r>
              <a:rPr sz="2200" dirty="0">
                <a:latin typeface="Verdana"/>
                <a:cs typeface="Verdana"/>
              </a:rPr>
              <a:t>	</a:t>
            </a:r>
            <a:r>
              <a:rPr sz="2200" spc="-10" dirty="0">
                <a:latin typeface="Verdana"/>
                <a:cs typeface="Verdana"/>
              </a:rPr>
              <a:t>del</a:t>
            </a:r>
            <a:r>
              <a:rPr sz="2200" spc="10" dirty="0">
                <a:latin typeface="Verdana"/>
                <a:cs typeface="Verdana"/>
              </a:rPr>
              <a:t>l</a:t>
            </a:r>
            <a:r>
              <a:rPr sz="2200" spc="-5" dirty="0">
                <a:latin typeface="Verdana"/>
                <a:cs typeface="Verdana"/>
              </a:rPr>
              <a:t>o</a:t>
            </a:r>
            <a:endParaRPr sz="2200">
              <a:latin typeface="Verdana"/>
              <a:cs typeface="Verdana"/>
            </a:endParaRPr>
          </a:p>
        </p:txBody>
      </p:sp>
      <p:sp>
        <p:nvSpPr>
          <p:cNvPr id="9" name="object 9"/>
          <p:cNvSpPr txBox="1"/>
          <p:nvPr/>
        </p:nvSpPr>
        <p:spPr>
          <a:xfrm>
            <a:off x="627989" y="1967306"/>
            <a:ext cx="7886065" cy="220980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stabilimento</a:t>
            </a:r>
            <a:r>
              <a:rPr sz="2200" spc="260" dirty="0">
                <a:latin typeface="Verdana"/>
                <a:cs typeface="Verdana"/>
              </a:rPr>
              <a:t> </a:t>
            </a:r>
            <a:r>
              <a:rPr sz="2200" dirty="0">
                <a:latin typeface="Verdana"/>
                <a:cs typeface="Verdana"/>
              </a:rPr>
              <a:t>rispetto</a:t>
            </a:r>
            <a:r>
              <a:rPr sz="2200" spc="270" dirty="0">
                <a:latin typeface="Verdana"/>
                <a:cs typeface="Verdana"/>
              </a:rPr>
              <a:t> </a:t>
            </a:r>
            <a:r>
              <a:rPr sz="2200" dirty="0">
                <a:latin typeface="Verdana"/>
                <a:cs typeface="Verdana"/>
              </a:rPr>
              <a:t>alla</a:t>
            </a:r>
            <a:r>
              <a:rPr sz="2200" spc="260" dirty="0">
                <a:latin typeface="Verdana"/>
                <a:cs typeface="Verdana"/>
              </a:rPr>
              <a:t> </a:t>
            </a:r>
            <a:r>
              <a:rPr sz="2200" dirty="0">
                <a:latin typeface="Verdana"/>
                <a:cs typeface="Verdana"/>
              </a:rPr>
              <a:t>media</a:t>
            </a:r>
            <a:r>
              <a:rPr sz="2200" spc="260" dirty="0">
                <a:latin typeface="Verdana"/>
                <a:cs typeface="Verdana"/>
              </a:rPr>
              <a:t> </a:t>
            </a:r>
            <a:r>
              <a:rPr sz="2200" spc="-10" dirty="0">
                <a:latin typeface="Verdana"/>
                <a:cs typeface="Verdana"/>
              </a:rPr>
              <a:t>relativa</a:t>
            </a:r>
            <a:r>
              <a:rPr sz="2200" spc="254" dirty="0">
                <a:latin typeface="Verdana"/>
                <a:cs typeface="Verdana"/>
              </a:rPr>
              <a:t> </a:t>
            </a:r>
            <a:r>
              <a:rPr sz="2200" dirty="0">
                <a:latin typeface="Verdana"/>
                <a:cs typeface="Verdana"/>
              </a:rPr>
              <a:t>ad</a:t>
            </a:r>
            <a:r>
              <a:rPr sz="2200" spc="270" dirty="0">
                <a:latin typeface="Verdana"/>
                <a:cs typeface="Verdana"/>
              </a:rPr>
              <a:t> </a:t>
            </a:r>
            <a:r>
              <a:rPr sz="2200" spc="-5" dirty="0">
                <a:latin typeface="Verdana"/>
                <a:cs typeface="Verdana"/>
              </a:rPr>
              <a:t>un</a:t>
            </a:r>
            <a:r>
              <a:rPr sz="2200" spc="270" dirty="0">
                <a:latin typeface="Verdana"/>
                <a:cs typeface="Verdana"/>
              </a:rPr>
              <a:t> </a:t>
            </a:r>
            <a:r>
              <a:rPr sz="2200" spc="-5" dirty="0">
                <a:latin typeface="Verdana"/>
                <a:cs typeface="Verdana"/>
              </a:rPr>
              <a:t>periodo</a:t>
            </a:r>
            <a:endParaRPr sz="2200" dirty="0">
              <a:latin typeface="Verdana"/>
              <a:cs typeface="Verdana"/>
            </a:endParaRPr>
          </a:p>
          <a:p>
            <a:pPr marL="12700">
              <a:lnSpc>
                <a:spcPct val="100000"/>
              </a:lnSpc>
            </a:pPr>
            <a:r>
              <a:rPr sz="2200" spc="-5" dirty="0">
                <a:latin typeface="Verdana"/>
                <a:cs typeface="Verdana"/>
              </a:rPr>
              <a:t>di</a:t>
            </a:r>
            <a:r>
              <a:rPr sz="2200" spc="-15" dirty="0">
                <a:latin typeface="Verdana"/>
                <a:cs typeface="Verdana"/>
              </a:rPr>
              <a:t> </a:t>
            </a:r>
            <a:r>
              <a:rPr sz="2200" spc="-5" dirty="0">
                <a:latin typeface="Verdana"/>
                <a:cs typeface="Verdana"/>
              </a:rPr>
              <a:t>riferimento</a:t>
            </a:r>
            <a:endParaRPr sz="2200" dirty="0">
              <a:latin typeface="Verdana"/>
              <a:cs typeface="Verdana"/>
            </a:endParaRPr>
          </a:p>
          <a:p>
            <a:pPr marL="12700">
              <a:lnSpc>
                <a:spcPct val="100000"/>
              </a:lnSpc>
              <a:spcBef>
                <a:spcPts val="2005"/>
              </a:spcBef>
            </a:pPr>
            <a:r>
              <a:rPr sz="2200" spc="-5" dirty="0">
                <a:latin typeface="Verdana"/>
                <a:cs typeface="Verdana"/>
              </a:rPr>
              <a:t>U.L.A.= Unità di </a:t>
            </a:r>
            <a:r>
              <a:rPr sz="2200" spc="-10" dirty="0">
                <a:latin typeface="Verdana"/>
                <a:cs typeface="Verdana"/>
              </a:rPr>
              <a:t>Lavoro</a:t>
            </a:r>
            <a:r>
              <a:rPr sz="2200" spc="5" dirty="0">
                <a:latin typeface="Verdana"/>
                <a:cs typeface="Verdana"/>
              </a:rPr>
              <a:t> </a:t>
            </a:r>
            <a:r>
              <a:rPr sz="2200" spc="-5" dirty="0">
                <a:latin typeface="Verdana"/>
                <a:cs typeface="Verdana"/>
              </a:rPr>
              <a:t>Annuo</a:t>
            </a:r>
            <a:endParaRPr sz="2200" dirty="0">
              <a:latin typeface="Verdana"/>
              <a:cs typeface="Verdana"/>
            </a:endParaRPr>
          </a:p>
          <a:p>
            <a:pPr marL="12700">
              <a:lnSpc>
                <a:spcPct val="100000"/>
              </a:lnSpc>
              <a:spcBef>
                <a:spcPts val="1995"/>
              </a:spcBef>
              <a:tabLst>
                <a:tab pos="473075" algn="l"/>
                <a:tab pos="1334135" algn="l"/>
                <a:tab pos="2275840" algn="l"/>
                <a:tab pos="2635885" algn="l"/>
                <a:tab pos="4051935" algn="l"/>
                <a:tab pos="4399280" algn="l"/>
                <a:tab pos="5669280" algn="l"/>
                <a:tab pos="6720840" algn="l"/>
                <a:tab pos="7164705" algn="l"/>
              </a:tabLst>
            </a:pPr>
            <a:r>
              <a:rPr sz="2200" spc="-10" dirty="0">
                <a:latin typeface="Verdana"/>
                <a:cs typeface="Verdana"/>
              </a:rPr>
              <a:t>S</a:t>
            </a:r>
            <a:r>
              <a:rPr sz="2200" spc="-5" dirty="0">
                <a:latin typeface="Verdana"/>
                <a:cs typeface="Verdana"/>
              </a:rPr>
              <a:t>i</a:t>
            </a:r>
            <a:r>
              <a:rPr sz="2200" dirty="0">
                <a:latin typeface="Verdana"/>
                <a:cs typeface="Verdana"/>
              </a:rPr>
              <a:t>	</a:t>
            </a:r>
            <a:r>
              <a:rPr sz="2200" spc="-10" dirty="0">
                <a:latin typeface="Verdana"/>
                <a:cs typeface="Verdana"/>
              </a:rPr>
              <a:t>de</a:t>
            </a:r>
            <a:r>
              <a:rPr sz="2200" spc="-35" dirty="0">
                <a:latin typeface="Verdana"/>
                <a:cs typeface="Verdana"/>
              </a:rPr>
              <a:t>v</a:t>
            </a:r>
            <a:r>
              <a:rPr sz="2200" spc="-5" dirty="0">
                <a:latin typeface="Verdana"/>
                <a:cs typeface="Verdana"/>
              </a:rPr>
              <a:t>e</a:t>
            </a:r>
            <a:r>
              <a:rPr sz="2200" dirty="0">
                <a:latin typeface="Verdana"/>
                <a:cs typeface="Verdana"/>
              </a:rPr>
              <a:t>	</a:t>
            </a:r>
            <a:r>
              <a:rPr sz="2200" spc="5" dirty="0">
                <a:latin typeface="Verdana"/>
                <a:cs typeface="Verdana"/>
              </a:rPr>
              <a:t>p</a:t>
            </a:r>
            <a:r>
              <a:rPr sz="2200" spc="-5" dirty="0">
                <a:latin typeface="Verdana"/>
                <a:cs typeface="Verdana"/>
              </a:rPr>
              <a:t>orre</a:t>
            </a:r>
            <a:r>
              <a:rPr sz="2200" dirty="0">
                <a:latin typeface="Verdana"/>
                <a:cs typeface="Verdana"/>
              </a:rPr>
              <a:t>	</a:t>
            </a:r>
            <a:r>
              <a:rPr sz="2200" spc="-5" dirty="0">
                <a:latin typeface="Verdana"/>
                <a:cs typeface="Verdana"/>
              </a:rPr>
              <a:t>a</a:t>
            </a:r>
            <a:r>
              <a:rPr sz="2200" dirty="0">
                <a:latin typeface="Verdana"/>
                <a:cs typeface="Verdana"/>
              </a:rPr>
              <a:t>	</a:t>
            </a:r>
            <a:r>
              <a:rPr sz="2200" spc="-45" dirty="0">
                <a:latin typeface="Verdana"/>
                <a:cs typeface="Verdana"/>
              </a:rPr>
              <a:t>r</a:t>
            </a:r>
            <a:r>
              <a:rPr sz="2200" spc="5" dirty="0">
                <a:latin typeface="Verdana"/>
                <a:cs typeface="Verdana"/>
              </a:rPr>
              <a:t>a</a:t>
            </a:r>
            <a:r>
              <a:rPr sz="2200" spc="-5" dirty="0">
                <a:latin typeface="Verdana"/>
                <a:cs typeface="Verdana"/>
              </a:rPr>
              <a:t>ffronto</a:t>
            </a:r>
            <a:r>
              <a:rPr sz="2200" dirty="0">
                <a:latin typeface="Verdana"/>
                <a:cs typeface="Verdana"/>
              </a:rPr>
              <a:t>	i</a:t>
            </a:r>
            <a:r>
              <a:rPr sz="2200" spc="-5" dirty="0">
                <a:latin typeface="Verdana"/>
                <a:cs typeface="Verdana"/>
              </a:rPr>
              <a:t>l</a:t>
            </a:r>
            <a:r>
              <a:rPr sz="2200" dirty="0">
                <a:latin typeface="Verdana"/>
                <a:cs typeface="Verdana"/>
              </a:rPr>
              <a:t>	</a:t>
            </a:r>
            <a:r>
              <a:rPr sz="2200" spc="-15" dirty="0">
                <a:latin typeface="Verdana"/>
                <a:cs typeface="Verdana"/>
              </a:rPr>
              <a:t>n</a:t>
            </a:r>
            <a:r>
              <a:rPr sz="2200" spc="-5" dirty="0">
                <a:latin typeface="Verdana"/>
                <a:cs typeface="Verdana"/>
              </a:rPr>
              <a:t>umero</a:t>
            </a:r>
            <a:r>
              <a:rPr sz="2200" dirty="0">
                <a:latin typeface="Verdana"/>
                <a:cs typeface="Verdana"/>
              </a:rPr>
              <a:t>	</a:t>
            </a:r>
            <a:r>
              <a:rPr sz="2200" spc="-5" dirty="0">
                <a:latin typeface="Verdana"/>
                <a:cs typeface="Verdana"/>
              </a:rPr>
              <a:t>m</a:t>
            </a:r>
            <a:r>
              <a:rPr sz="2200" dirty="0">
                <a:latin typeface="Verdana"/>
                <a:cs typeface="Verdana"/>
              </a:rPr>
              <a:t>e</a:t>
            </a:r>
            <a:r>
              <a:rPr sz="2200" spc="-10" dirty="0">
                <a:latin typeface="Verdana"/>
                <a:cs typeface="Verdana"/>
              </a:rPr>
              <a:t>d</a:t>
            </a:r>
            <a:r>
              <a:rPr sz="2200" spc="5" dirty="0">
                <a:latin typeface="Verdana"/>
                <a:cs typeface="Verdana"/>
              </a:rPr>
              <a:t>i</a:t>
            </a:r>
            <a:r>
              <a:rPr sz="2200" spc="-5" dirty="0">
                <a:latin typeface="Verdana"/>
                <a:cs typeface="Verdana"/>
              </a:rPr>
              <a:t>o</a:t>
            </a:r>
            <a:r>
              <a:rPr sz="2200" dirty="0">
                <a:latin typeface="Verdana"/>
                <a:cs typeface="Verdana"/>
              </a:rPr>
              <a:t>	</a:t>
            </a:r>
            <a:r>
              <a:rPr sz="2200" spc="-5" dirty="0">
                <a:latin typeface="Verdana"/>
                <a:cs typeface="Verdana"/>
              </a:rPr>
              <a:t>di</a:t>
            </a:r>
            <a:r>
              <a:rPr sz="2200" dirty="0">
                <a:latin typeface="Verdana"/>
                <a:cs typeface="Verdana"/>
              </a:rPr>
              <a:t>	</a:t>
            </a:r>
            <a:r>
              <a:rPr sz="2200" spc="-5" dirty="0">
                <a:latin typeface="Verdana"/>
                <a:cs typeface="Verdana"/>
              </a:rPr>
              <a:t>unità</a:t>
            </a:r>
            <a:endParaRPr sz="2200" dirty="0">
              <a:latin typeface="Verdana"/>
              <a:cs typeface="Verdana"/>
            </a:endParaRPr>
          </a:p>
          <a:p>
            <a:pPr marL="12700">
              <a:lnSpc>
                <a:spcPct val="100000"/>
              </a:lnSpc>
            </a:pPr>
            <a:r>
              <a:rPr sz="2200" spc="-10" dirty="0">
                <a:latin typeface="Verdana"/>
                <a:cs typeface="Verdana"/>
              </a:rPr>
              <a:t>lavoro–anno</a:t>
            </a:r>
            <a:r>
              <a:rPr sz="2200" spc="365" dirty="0">
                <a:latin typeface="Verdana"/>
                <a:cs typeface="Verdana"/>
              </a:rPr>
              <a:t> </a:t>
            </a:r>
            <a:r>
              <a:rPr sz="2200" spc="-5" dirty="0">
                <a:latin typeface="Verdana"/>
                <a:cs typeface="Verdana"/>
              </a:rPr>
              <a:t>dell’anno</a:t>
            </a:r>
            <a:r>
              <a:rPr sz="2200" spc="345" dirty="0">
                <a:latin typeface="Verdana"/>
                <a:cs typeface="Verdana"/>
              </a:rPr>
              <a:t> </a:t>
            </a:r>
            <a:r>
              <a:rPr sz="2200" dirty="0">
                <a:latin typeface="Verdana"/>
                <a:cs typeface="Verdana"/>
              </a:rPr>
              <a:t>precedente</a:t>
            </a:r>
            <a:r>
              <a:rPr sz="2200" spc="345" dirty="0">
                <a:latin typeface="Verdana"/>
                <a:cs typeface="Verdana"/>
              </a:rPr>
              <a:t> </a:t>
            </a:r>
            <a:r>
              <a:rPr sz="2200" spc="-5" dirty="0">
                <a:latin typeface="Verdana"/>
                <a:cs typeface="Verdana"/>
              </a:rPr>
              <a:t>all’assunzione</a:t>
            </a:r>
            <a:r>
              <a:rPr sz="2200" spc="340" dirty="0">
                <a:latin typeface="Verdana"/>
                <a:cs typeface="Verdana"/>
              </a:rPr>
              <a:t> </a:t>
            </a:r>
            <a:r>
              <a:rPr sz="2200" dirty="0">
                <a:latin typeface="Verdana"/>
                <a:cs typeface="Verdana"/>
              </a:rPr>
              <a:t>con</a:t>
            </a:r>
            <a:r>
              <a:rPr sz="2200" spc="355" dirty="0">
                <a:latin typeface="Verdana"/>
                <a:cs typeface="Verdana"/>
              </a:rPr>
              <a:t> </a:t>
            </a:r>
            <a:r>
              <a:rPr sz="2200" spc="-10" dirty="0">
                <a:latin typeface="Verdana"/>
                <a:cs typeface="Verdana"/>
              </a:rPr>
              <a:t>il</a:t>
            </a:r>
            <a:endParaRPr sz="2200" dirty="0">
              <a:latin typeface="Verdana"/>
              <a:cs typeface="Verdana"/>
            </a:endParaRPr>
          </a:p>
        </p:txBody>
      </p:sp>
      <p:sp>
        <p:nvSpPr>
          <p:cNvPr id="10" name="object 10"/>
          <p:cNvSpPr txBox="1"/>
          <p:nvPr/>
        </p:nvSpPr>
        <p:spPr>
          <a:xfrm>
            <a:off x="627989" y="4151757"/>
            <a:ext cx="4138295" cy="695960"/>
          </a:xfrm>
          <a:prstGeom prst="rect">
            <a:avLst/>
          </a:prstGeom>
        </p:spPr>
        <p:txBody>
          <a:bodyPr vert="horz" wrap="square" lIns="0" tIns="12065" rIns="0" bIns="0" rtlCol="0">
            <a:spAutoFit/>
          </a:bodyPr>
          <a:lstStyle/>
          <a:p>
            <a:pPr marL="12700" marR="5080">
              <a:lnSpc>
                <a:spcPct val="100000"/>
              </a:lnSpc>
              <a:spcBef>
                <a:spcPts val="95"/>
              </a:spcBef>
              <a:tabLst>
                <a:tab pos="1496695" algn="l"/>
                <a:tab pos="2760980" algn="l"/>
                <a:tab pos="3416300" algn="l"/>
              </a:tabLst>
            </a:pPr>
            <a:r>
              <a:rPr sz="2200" spc="-5" dirty="0">
                <a:latin typeface="Verdana"/>
                <a:cs typeface="Verdana"/>
              </a:rPr>
              <a:t>n</a:t>
            </a:r>
            <a:r>
              <a:rPr sz="2200" dirty="0">
                <a:latin typeface="Verdana"/>
                <a:cs typeface="Verdana"/>
              </a:rPr>
              <a:t>u</a:t>
            </a:r>
            <a:r>
              <a:rPr sz="2200" spc="-5" dirty="0">
                <a:latin typeface="Verdana"/>
                <a:cs typeface="Verdana"/>
              </a:rPr>
              <a:t>mero</a:t>
            </a:r>
            <a:r>
              <a:rPr sz="2200" dirty="0">
                <a:latin typeface="Verdana"/>
                <a:cs typeface="Verdana"/>
              </a:rPr>
              <a:t>	</a:t>
            </a:r>
            <a:r>
              <a:rPr sz="2200" spc="-5" dirty="0">
                <a:latin typeface="Verdana"/>
                <a:cs typeface="Verdana"/>
              </a:rPr>
              <a:t>med</a:t>
            </a:r>
            <a:r>
              <a:rPr sz="2200" spc="10" dirty="0">
                <a:latin typeface="Verdana"/>
                <a:cs typeface="Verdana"/>
              </a:rPr>
              <a:t>i</a:t>
            </a:r>
            <a:r>
              <a:rPr sz="2200" spc="-5" dirty="0">
                <a:latin typeface="Verdana"/>
                <a:cs typeface="Verdana"/>
              </a:rPr>
              <a:t>o</a:t>
            </a:r>
            <a:r>
              <a:rPr sz="2200" dirty="0">
                <a:latin typeface="Verdana"/>
                <a:cs typeface="Verdana"/>
              </a:rPr>
              <a:t>	</a:t>
            </a:r>
            <a:r>
              <a:rPr sz="2200" spc="-5" dirty="0">
                <a:latin typeface="Verdana"/>
                <a:cs typeface="Verdana"/>
              </a:rPr>
              <a:t>di</a:t>
            </a:r>
            <a:r>
              <a:rPr sz="2200" dirty="0">
                <a:latin typeface="Verdana"/>
                <a:cs typeface="Verdana"/>
              </a:rPr>
              <a:t>	</a:t>
            </a:r>
            <a:r>
              <a:rPr sz="2200" spc="-5" dirty="0">
                <a:latin typeface="Verdana"/>
                <a:cs typeface="Verdana"/>
              </a:rPr>
              <a:t>u</a:t>
            </a:r>
            <a:r>
              <a:rPr sz="2200" dirty="0">
                <a:latin typeface="Verdana"/>
                <a:cs typeface="Verdana"/>
              </a:rPr>
              <a:t>ni</a:t>
            </a:r>
            <a:r>
              <a:rPr sz="2200" spc="-10" dirty="0">
                <a:latin typeface="Verdana"/>
                <a:cs typeface="Verdana"/>
              </a:rPr>
              <a:t>tà  </a:t>
            </a:r>
            <a:r>
              <a:rPr sz="2200" u="heavy" spc="-5" dirty="0">
                <a:uFill>
                  <a:solidFill>
                    <a:srgbClr val="000000"/>
                  </a:solidFill>
                </a:uFill>
                <a:latin typeface="Verdana"/>
                <a:cs typeface="Verdana"/>
              </a:rPr>
              <a:t>successivo</a:t>
            </a:r>
            <a:r>
              <a:rPr sz="2200" spc="5" dirty="0">
                <a:latin typeface="Verdana"/>
                <a:cs typeface="Verdana"/>
              </a:rPr>
              <a:t> </a:t>
            </a:r>
            <a:r>
              <a:rPr sz="2200" dirty="0">
                <a:latin typeface="Verdana"/>
                <a:cs typeface="Verdana"/>
              </a:rPr>
              <a:t>all’assunzione</a:t>
            </a:r>
            <a:endParaRPr sz="2200">
              <a:latin typeface="Verdana"/>
              <a:cs typeface="Verdana"/>
            </a:endParaRPr>
          </a:p>
        </p:txBody>
      </p:sp>
      <p:sp>
        <p:nvSpPr>
          <p:cNvPr id="11" name="object 11"/>
          <p:cNvSpPr txBox="1"/>
          <p:nvPr/>
        </p:nvSpPr>
        <p:spPr>
          <a:xfrm>
            <a:off x="4938776" y="4151757"/>
            <a:ext cx="3575050" cy="695960"/>
          </a:xfrm>
          <a:prstGeom prst="rect">
            <a:avLst/>
          </a:prstGeom>
        </p:spPr>
        <p:txBody>
          <a:bodyPr vert="horz" wrap="square" lIns="0" tIns="12065" rIns="0" bIns="0" rtlCol="0">
            <a:spAutoFit/>
          </a:bodyPr>
          <a:lstStyle/>
          <a:p>
            <a:pPr marL="12700" marR="5080" indent="205740">
              <a:lnSpc>
                <a:spcPct val="100000"/>
              </a:lnSpc>
              <a:spcBef>
                <a:spcPts val="95"/>
              </a:spcBef>
              <a:tabLst>
                <a:tab pos="2301875" algn="l"/>
              </a:tabLst>
            </a:pPr>
            <a:r>
              <a:rPr sz="2200" dirty="0">
                <a:latin typeface="Verdana"/>
                <a:cs typeface="Verdana"/>
              </a:rPr>
              <a:t>l</a:t>
            </a:r>
            <a:r>
              <a:rPr sz="2200" spc="-15" dirty="0">
                <a:latin typeface="Verdana"/>
                <a:cs typeface="Verdana"/>
              </a:rPr>
              <a:t>a</a:t>
            </a:r>
            <a:r>
              <a:rPr sz="2200" spc="-35" dirty="0">
                <a:latin typeface="Verdana"/>
                <a:cs typeface="Verdana"/>
              </a:rPr>
              <a:t>v</a:t>
            </a:r>
            <a:r>
              <a:rPr sz="2200" spc="-5" dirty="0">
                <a:latin typeface="Verdana"/>
                <a:cs typeface="Verdana"/>
              </a:rPr>
              <a:t>or</a:t>
            </a:r>
            <a:r>
              <a:rPr sz="2200" spc="-15" dirty="0">
                <a:latin typeface="Verdana"/>
                <a:cs typeface="Verdana"/>
              </a:rPr>
              <a:t>o</a:t>
            </a:r>
            <a:r>
              <a:rPr sz="2200" spc="-20" dirty="0">
                <a:latin typeface="Verdana"/>
                <a:cs typeface="Verdana"/>
              </a:rPr>
              <a:t>-</a:t>
            </a:r>
            <a:r>
              <a:rPr sz="2200" spc="-5" dirty="0">
                <a:latin typeface="Verdana"/>
                <a:cs typeface="Verdana"/>
              </a:rPr>
              <a:t>a</a:t>
            </a:r>
            <a:r>
              <a:rPr sz="2200" dirty="0">
                <a:latin typeface="Verdana"/>
                <a:cs typeface="Verdana"/>
              </a:rPr>
              <a:t>n</a:t>
            </a:r>
            <a:r>
              <a:rPr sz="2200" spc="-5" dirty="0">
                <a:latin typeface="Verdana"/>
                <a:cs typeface="Verdana"/>
              </a:rPr>
              <a:t>no</a:t>
            </a:r>
            <a:r>
              <a:rPr sz="2200" dirty="0">
                <a:latin typeface="Verdana"/>
                <a:cs typeface="Verdana"/>
              </a:rPr>
              <a:t>	</a:t>
            </a:r>
            <a:r>
              <a:rPr sz="2200" u="heavy" spc="-10" dirty="0">
                <a:uFill>
                  <a:solidFill>
                    <a:srgbClr val="000000"/>
                  </a:solidFill>
                </a:uFill>
                <a:latin typeface="Verdana"/>
                <a:cs typeface="Verdana"/>
              </a:rPr>
              <a:t>de</a:t>
            </a:r>
            <a:r>
              <a:rPr sz="2200" u="heavy" spc="10" dirty="0">
                <a:uFill>
                  <a:solidFill>
                    <a:srgbClr val="000000"/>
                  </a:solidFill>
                </a:uFill>
                <a:latin typeface="Verdana"/>
                <a:cs typeface="Verdana"/>
              </a:rPr>
              <a:t>l</a:t>
            </a:r>
            <a:r>
              <a:rPr sz="2200" u="heavy" dirty="0">
                <a:uFill>
                  <a:solidFill>
                    <a:srgbClr val="000000"/>
                  </a:solidFill>
                </a:uFill>
                <a:latin typeface="Verdana"/>
                <a:cs typeface="Verdana"/>
              </a:rPr>
              <a:t>l</a:t>
            </a:r>
            <a:r>
              <a:rPr sz="2200" u="heavy" spc="-5" dirty="0">
                <a:uFill>
                  <a:solidFill>
                    <a:srgbClr val="000000"/>
                  </a:solidFill>
                </a:uFill>
                <a:latin typeface="Verdana"/>
                <a:cs typeface="Verdana"/>
              </a:rPr>
              <a:t>’a</a:t>
            </a:r>
            <a:r>
              <a:rPr sz="2200" u="heavy" spc="-15" dirty="0">
                <a:uFill>
                  <a:solidFill>
                    <a:srgbClr val="000000"/>
                  </a:solidFill>
                </a:uFill>
                <a:latin typeface="Verdana"/>
                <a:cs typeface="Verdana"/>
              </a:rPr>
              <a:t>n</a:t>
            </a:r>
            <a:r>
              <a:rPr sz="2200" u="heavy" spc="-5" dirty="0">
                <a:uFill>
                  <a:solidFill>
                    <a:srgbClr val="000000"/>
                  </a:solidFill>
                </a:uFill>
                <a:latin typeface="Verdana"/>
                <a:cs typeface="Verdana"/>
              </a:rPr>
              <a:t>no </a:t>
            </a:r>
            <a:r>
              <a:rPr sz="2200" spc="-5" dirty="0">
                <a:latin typeface="Verdana"/>
                <a:cs typeface="Verdana"/>
              </a:rPr>
              <a:t> Fmap e</a:t>
            </a:r>
            <a:r>
              <a:rPr sz="2200" spc="5" dirty="0">
                <a:latin typeface="Verdana"/>
                <a:cs typeface="Verdana"/>
              </a:rPr>
              <a:t> </a:t>
            </a:r>
            <a:r>
              <a:rPr sz="2200" spc="-5" dirty="0">
                <a:latin typeface="Verdana"/>
                <a:cs typeface="Verdana"/>
              </a:rPr>
              <a:t>Fmas</a:t>
            </a:r>
            <a:endParaRPr sz="2200" dirty="0">
              <a:latin typeface="Verdana"/>
              <a:cs typeface="Verdana"/>
            </a:endParaRPr>
          </a:p>
        </p:txBody>
      </p:sp>
      <p:sp>
        <p:nvSpPr>
          <p:cNvPr id="12" name="object 12"/>
          <p:cNvSpPr txBox="1"/>
          <p:nvPr/>
        </p:nvSpPr>
        <p:spPr>
          <a:xfrm>
            <a:off x="627989" y="5076901"/>
            <a:ext cx="7888605" cy="689291"/>
          </a:xfrm>
          <a:prstGeom prst="rect">
            <a:avLst/>
          </a:prstGeom>
        </p:spPr>
        <p:txBody>
          <a:bodyPr vert="horz" wrap="square" lIns="0" tIns="12065" rIns="0" bIns="0" rtlCol="0">
            <a:spAutoFit/>
          </a:bodyPr>
          <a:lstStyle/>
          <a:p>
            <a:pPr marL="12700" marR="5080" algn="just">
              <a:lnSpc>
                <a:spcPct val="100000"/>
              </a:lnSpc>
              <a:spcBef>
                <a:spcPts val="95"/>
              </a:spcBef>
            </a:pPr>
            <a:r>
              <a:rPr sz="2200" spc="-15" dirty="0">
                <a:latin typeface="Verdana"/>
                <a:cs typeface="Verdana"/>
              </a:rPr>
              <a:t>L’incremento </a:t>
            </a:r>
            <a:r>
              <a:rPr sz="2200" spc="-5" dirty="0">
                <a:latin typeface="Verdana"/>
                <a:cs typeface="Verdana"/>
              </a:rPr>
              <a:t>deve </a:t>
            </a:r>
            <a:r>
              <a:rPr sz="2200" dirty="0" err="1">
                <a:latin typeface="Verdana"/>
                <a:cs typeface="Verdana"/>
              </a:rPr>
              <a:t>essere</a:t>
            </a:r>
            <a:r>
              <a:rPr sz="2200" dirty="0">
                <a:latin typeface="Verdana"/>
                <a:cs typeface="Verdana"/>
              </a:rPr>
              <a:t> </a:t>
            </a:r>
            <a:r>
              <a:rPr sz="2200" spc="-10" dirty="0" err="1">
                <a:latin typeface="Verdana"/>
                <a:cs typeface="Verdana"/>
              </a:rPr>
              <a:t>mantenuto</a:t>
            </a:r>
            <a:r>
              <a:rPr lang="it-IT" sz="2200" spc="-10" dirty="0">
                <a:latin typeface="Verdana"/>
                <a:cs typeface="Verdana"/>
              </a:rPr>
              <a:t> </a:t>
            </a:r>
            <a:r>
              <a:rPr sz="2200" spc="-5" dirty="0">
                <a:latin typeface="Verdana"/>
                <a:cs typeface="Verdana"/>
              </a:rPr>
              <a:t>per ogni mese del  </a:t>
            </a:r>
            <a:r>
              <a:rPr sz="2200" spc="-10" dirty="0">
                <a:latin typeface="Verdana"/>
                <a:cs typeface="Verdana"/>
              </a:rPr>
              <a:t>rapporto</a:t>
            </a:r>
            <a:r>
              <a:rPr sz="2200" dirty="0">
                <a:latin typeface="Verdana"/>
                <a:cs typeface="Verdana"/>
              </a:rPr>
              <a:t> </a:t>
            </a:r>
            <a:r>
              <a:rPr sz="2200" spc="-5" dirty="0">
                <a:latin typeface="Verdana"/>
                <a:cs typeface="Verdana"/>
              </a:rPr>
              <a:t>agevolato</a:t>
            </a:r>
            <a:endParaRPr sz="2200" dirty="0">
              <a:latin typeface="Verdana"/>
              <a:cs typeface="Verdana"/>
            </a:endParaRPr>
          </a:p>
        </p:txBody>
      </p:sp>
      <p:sp>
        <p:nvSpPr>
          <p:cNvPr id="13" name="object 13"/>
          <p:cNvSpPr/>
          <p:nvPr/>
        </p:nvSpPr>
        <p:spPr>
          <a:xfrm>
            <a:off x="5995542" y="188595"/>
            <a:ext cx="2551938" cy="1338579"/>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4136135" y="4410455"/>
            <a:ext cx="801624" cy="650748"/>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4211954" y="4471034"/>
            <a:ext cx="648335" cy="485140"/>
          </a:xfrm>
          <a:custGeom>
            <a:avLst/>
            <a:gdLst/>
            <a:ahLst/>
            <a:cxnLst/>
            <a:rect l="l" t="t" r="r" b="b"/>
            <a:pathLst>
              <a:path w="648335" h="485139">
                <a:moveTo>
                  <a:pt x="15112" y="121157"/>
                </a:moveTo>
                <a:lnTo>
                  <a:pt x="0" y="121157"/>
                </a:lnTo>
                <a:lnTo>
                  <a:pt x="0" y="363473"/>
                </a:lnTo>
                <a:lnTo>
                  <a:pt x="15112" y="363473"/>
                </a:lnTo>
                <a:lnTo>
                  <a:pt x="15112" y="121157"/>
                </a:lnTo>
                <a:close/>
              </a:path>
              <a:path w="648335" h="485139">
                <a:moveTo>
                  <a:pt x="60579" y="121157"/>
                </a:moveTo>
                <a:lnTo>
                  <a:pt x="30353" y="121157"/>
                </a:lnTo>
                <a:lnTo>
                  <a:pt x="30353" y="363473"/>
                </a:lnTo>
                <a:lnTo>
                  <a:pt x="60579" y="363473"/>
                </a:lnTo>
                <a:lnTo>
                  <a:pt x="60579" y="121157"/>
                </a:lnTo>
                <a:close/>
              </a:path>
              <a:path w="648335" h="485139">
                <a:moveTo>
                  <a:pt x="405765" y="0"/>
                </a:moveTo>
                <a:lnTo>
                  <a:pt x="405765" y="121157"/>
                </a:lnTo>
                <a:lnTo>
                  <a:pt x="75692" y="121157"/>
                </a:lnTo>
                <a:lnTo>
                  <a:pt x="75692" y="363473"/>
                </a:lnTo>
                <a:lnTo>
                  <a:pt x="405765" y="363473"/>
                </a:lnTo>
                <a:lnTo>
                  <a:pt x="405765" y="484631"/>
                </a:lnTo>
                <a:lnTo>
                  <a:pt x="648081" y="242315"/>
                </a:lnTo>
                <a:lnTo>
                  <a:pt x="405765" y="0"/>
                </a:lnTo>
                <a:close/>
              </a:path>
            </a:pathLst>
          </a:custGeom>
          <a:solidFill>
            <a:srgbClr val="17569B"/>
          </a:solidFill>
        </p:spPr>
        <p:txBody>
          <a:bodyPr wrap="square" lIns="0" tIns="0" rIns="0" bIns="0" rtlCol="0"/>
          <a:lstStyle/>
          <a:p>
            <a:endParaRPr/>
          </a:p>
        </p:txBody>
      </p:sp>
      <p:sp>
        <p:nvSpPr>
          <p:cNvPr id="16" name="object 16"/>
          <p:cNvSpPr/>
          <p:nvPr/>
        </p:nvSpPr>
        <p:spPr>
          <a:xfrm>
            <a:off x="4219511" y="4585842"/>
            <a:ext cx="0" cy="255270"/>
          </a:xfrm>
          <a:custGeom>
            <a:avLst/>
            <a:gdLst/>
            <a:ahLst/>
            <a:cxnLst/>
            <a:rect l="l" t="t" r="r" b="b"/>
            <a:pathLst>
              <a:path h="255270">
                <a:moveTo>
                  <a:pt x="0" y="0"/>
                </a:moveTo>
                <a:lnTo>
                  <a:pt x="0" y="255015"/>
                </a:lnTo>
              </a:path>
            </a:pathLst>
          </a:custGeom>
          <a:ln w="27812">
            <a:solidFill>
              <a:srgbClr val="28799E"/>
            </a:solidFill>
          </a:ln>
        </p:spPr>
        <p:txBody>
          <a:bodyPr wrap="square" lIns="0" tIns="0" rIns="0" bIns="0" rtlCol="0"/>
          <a:lstStyle/>
          <a:p>
            <a:endParaRPr/>
          </a:p>
        </p:txBody>
      </p:sp>
      <p:sp>
        <p:nvSpPr>
          <p:cNvPr id="17" name="object 17"/>
          <p:cNvSpPr/>
          <p:nvPr/>
        </p:nvSpPr>
        <p:spPr>
          <a:xfrm>
            <a:off x="4242308" y="4592192"/>
            <a:ext cx="30480" cy="242570"/>
          </a:xfrm>
          <a:custGeom>
            <a:avLst/>
            <a:gdLst/>
            <a:ahLst/>
            <a:cxnLst/>
            <a:rect l="l" t="t" r="r" b="b"/>
            <a:pathLst>
              <a:path w="30479" h="242570">
                <a:moveTo>
                  <a:pt x="0" y="0"/>
                </a:moveTo>
                <a:lnTo>
                  <a:pt x="30225" y="0"/>
                </a:lnTo>
                <a:lnTo>
                  <a:pt x="30225" y="242315"/>
                </a:lnTo>
                <a:lnTo>
                  <a:pt x="0" y="242315"/>
                </a:lnTo>
                <a:lnTo>
                  <a:pt x="0" y="0"/>
                </a:lnTo>
                <a:close/>
              </a:path>
            </a:pathLst>
          </a:custGeom>
          <a:ln w="12699">
            <a:solidFill>
              <a:srgbClr val="28799E"/>
            </a:solidFill>
          </a:ln>
        </p:spPr>
        <p:txBody>
          <a:bodyPr wrap="square" lIns="0" tIns="0" rIns="0" bIns="0" rtlCol="0"/>
          <a:lstStyle/>
          <a:p>
            <a:endParaRPr/>
          </a:p>
        </p:txBody>
      </p:sp>
      <p:sp>
        <p:nvSpPr>
          <p:cNvPr id="18" name="object 18"/>
          <p:cNvSpPr/>
          <p:nvPr/>
        </p:nvSpPr>
        <p:spPr>
          <a:xfrm>
            <a:off x="4287646" y="4471034"/>
            <a:ext cx="572770" cy="485140"/>
          </a:xfrm>
          <a:custGeom>
            <a:avLst/>
            <a:gdLst/>
            <a:ahLst/>
            <a:cxnLst/>
            <a:rect l="l" t="t" r="r" b="b"/>
            <a:pathLst>
              <a:path w="572770" h="485139">
                <a:moveTo>
                  <a:pt x="0" y="121157"/>
                </a:moveTo>
                <a:lnTo>
                  <a:pt x="330073" y="121157"/>
                </a:lnTo>
                <a:lnTo>
                  <a:pt x="330073" y="0"/>
                </a:lnTo>
                <a:lnTo>
                  <a:pt x="572388" y="242315"/>
                </a:lnTo>
                <a:lnTo>
                  <a:pt x="330073" y="484631"/>
                </a:lnTo>
                <a:lnTo>
                  <a:pt x="330073" y="363473"/>
                </a:lnTo>
                <a:lnTo>
                  <a:pt x="0" y="363473"/>
                </a:lnTo>
                <a:lnTo>
                  <a:pt x="0" y="121157"/>
                </a:lnTo>
                <a:close/>
              </a:path>
            </a:pathLst>
          </a:custGeom>
          <a:ln w="12700">
            <a:solidFill>
              <a:srgbClr val="28799E"/>
            </a:solidFill>
          </a:ln>
        </p:spPr>
        <p:txBody>
          <a:bodyPr wrap="square" lIns="0" tIns="0" rIns="0" bIns="0" rtlCol="0"/>
          <a:lstStyle/>
          <a:p>
            <a:endParaRPr/>
          </a:p>
        </p:txBody>
      </p:sp>
    </p:spTree>
    <p:extLst>
      <p:ext uri="{BB962C8B-B14F-4D97-AF65-F5344CB8AC3E}">
        <p14:creationId xmlns:p14="http://schemas.microsoft.com/office/powerpoint/2010/main" val="3912137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6303" y="609726"/>
            <a:ext cx="2217420" cy="330835"/>
          </a:xfrm>
          <a:prstGeom prst="rect">
            <a:avLst/>
          </a:prstGeom>
        </p:spPr>
        <p:txBody>
          <a:bodyPr vert="horz" wrap="square" lIns="0" tIns="13335" rIns="0" bIns="0" rtlCol="0">
            <a:spAutoFit/>
          </a:bodyPr>
          <a:lstStyle/>
          <a:p>
            <a:pPr marL="12700">
              <a:lnSpc>
                <a:spcPct val="100000"/>
              </a:lnSpc>
              <a:spcBef>
                <a:spcPts val="105"/>
              </a:spcBef>
            </a:pPr>
            <a:r>
              <a:rPr sz="2000" b="0" spc="-5" dirty="0">
                <a:solidFill>
                  <a:srgbClr val="000000"/>
                </a:solidFill>
                <a:latin typeface="Verdana"/>
                <a:cs typeface="Verdana"/>
              </a:rPr>
              <a:t>IMPRESA</a:t>
            </a:r>
            <a:r>
              <a:rPr sz="2000" b="0" spc="-114" dirty="0">
                <a:solidFill>
                  <a:srgbClr val="000000"/>
                </a:solidFill>
                <a:latin typeface="Verdana"/>
                <a:cs typeface="Verdana"/>
              </a:rPr>
              <a:t> </a:t>
            </a:r>
            <a:r>
              <a:rPr sz="2000" b="0" dirty="0">
                <a:solidFill>
                  <a:srgbClr val="000000"/>
                </a:solidFill>
                <a:latin typeface="Verdana"/>
                <a:cs typeface="Verdana"/>
              </a:rPr>
              <a:t>UNICA:</a:t>
            </a:r>
            <a:endParaRPr sz="2000" dirty="0">
              <a:latin typeface="Verdana"/>
              <a:cs typeface="Verdana"/>
            </a:endParaRPr>
          </a:p>
        </p:txBody>
      </p:sp>
      <p:sp>
        <p:nvSpPr>
          <p:cNvPr id="3" name="object 3"/>
          <p:cNvSpPr txBox="1"/>
          <p:nvPr/>
        </p:nvSpPr>
        <p:spPr>
          <a:xfrm>
            <a:off x="546303" y="1021207"/>
            <a:ext cx="7420609" cy="4356962"/>
          </a:xfrm>
          <a:prstGeom prst="rect">
            <a:avLst/>
          </a:prstGeom>
        </p:spPr>
        <p:txBody>
          <a:bodyPr vert="horz" wrap="square" lIns="0" tIns="53975" rIns="0" bIns="0" rtlCol="0">
            <a:spAutoFit/>
          </a:bodyPr>
          <a:lstStyle/>
          <a:p>
            <a:pPr marL="469900" marR="6985" indent="-457200" algn="just">
              <a:lnSpc>
                <a:spcPct val="78800"/>
              </a:lnSpc>
              <a:spcBef>
                <a:spcPts val="425"/>
              </a:spcBef>
              <a:buClr>
                <a:srgbClr val="6EB7D6"/>
              </a:buClr>
              <a:buSzPct val="108823"/>
              <a:buAutoNum type="alphaLcPeriod"/>
              <a:tabLst>
                <a:tab pos="470534" algn="l"/>
              </a:tabLst>
            </a:pPr>
            <a:r>
              <a:rPr sz="2400" dirty="0">
                <a:latin typeface="Verdana"/>
                <a:cs typeface="Verdana"/>
              </a:rPr>
              <a:t>Un’imprese </a:t>
            </a:r>
            <a:r>
              <a:rPr sz="2400" spc="-5" dirty="0">
                <a:latin typeface="Verdana"/>
                <a:cs typeface="Verdana"/>
              </a:rPr>
              <a:t>detiene </a:t>
            </a:r>
            <a:r>
              <a:rPr sz="2400" dirty="0">
                <a:latin typeface="Verdana"/>
                <a:cs typeface="Verdana"/>
              </a:rPr>
              <a:t>la </a:t>
            </a:r>
            <a:r>
              <a:rPr sz="2400" spc="-5" dirty="0">
                <a:latin typeface="Verdana"/>
                <a:cs typeface="Verdana"/>
              </a:rPr>
              <a:t>maggioranza dei diritti di </a:t>
            </a:r>
            <a:r>
              <a:rPr sz="2400" spc="-10" dirty="0">
                <a:latin typeface="Verdana"/>
                <a:cs typeface="Verdana"/>
              </a:rPr>
              <a:t>voto </a:t>
            </a:r>
            <a:r>
              <a:rPr sz="2400" spc="-5" dirty="0">
                <a:latin typeface="Verdana"/>
                <a:cs typeface="Verdana"/>
              </a:rPr>
              <a:t>degli  </a:t>
            </a:r>
            <a:r>
              <a:rPr sz="2400" dirty="0">
                <a:latin typeface="Verdana"/>
                <a:cs typeface="Verdana"/>
              </a:rPr>
              <a:t>azionisti o soci </a:t>
            </a:r>
            <a:r>
              <a:rPr sz="2400" spc="-5" dirty="0">
                <a:latin typeface="Verdana"/>
                <a:cs typeface="Verdana"/>
              </a:rPr>
              <a:t>di un’altra</a:t>
            </a:r>
            <a:r>
              <a:rPr sz="2400" spc="-50" dirty="0">
                <a:latin typeface="Verdana"/>
                <a:cs typeface="Verdana"/>
              </a:rPr>
              <a:t> </a:t>
            </a:r>
            <a:r>
              <a:rPr sz="2400" spc="-5" dirty="0">
                <a:latin typeface="Verdana"/>
                <a:cs typeface="Verdana"/>
              </a:rPr>
              <a:t>impresa</a:t>
            </a:r>
            <a:endParaRPr sz="2400" dirty="0">
              <a:latin typeface="Verdana"/>
              <a:cs typeface="Verdana"/>
            </a:endParaRPr>
          </a:p>
          <a:p>
            <a:pPr marL="469900" indent="-457200">
              <a:lnSpc>
                <a:spcPts val="2000"/>
              </a:lnSpc>
              <a:spcBef>
                <a:spcPts val="640"/>
              </a:spcBef>
              <a:buClr>
                <a:srgbClr val="6EB7D6"/>
              </a:buClr>
              <a:buSzPct val="108823"/>
              <a:buAutoNum type="alphaLcPeriod"/>
              <a:tabLst>
                <a:tab pos="469900" algn="l"/>
                <a:tab pos="470534" algn="l"/>
              </a:tabLst>
            </a:pPr>
            <a:r>
              <a:rPr sz="2400" dirty="0">
                <a:latin typeface="Verdana"/>
                <a:cs typeface="Verdana"/>
              </a:rPr>
              <a:t>Un’impresa</a:t>
            </a:r>
            <a:r>
              <a:rPr sz="2400" spc="90" dirty="0">
                <a:latin typeface="Verdana"/>
                <a:cs typeface="Verdana"/>
              </a:rPr>
              <a:t> </a:t>
            </a:r>
            <a:r>
              <a:rPr sz="2400" spc="-5" dirty="0">
                <a:latin typeface="Verdana"/>
                <a:cs typeface="Verdana"/>
              </a:rPr>
              <a:t>ha</a:t>
            </a:r>
            <a:r>
              <a:rPr sz="2400" spc="110" dirty="0">
                <a:latin typeface="Verdana"/>
                <a:cs typeface="Verdana"/>
              </a:rPr>
              <a:t> </a:t>
            </a:r>
            <a:r>
              <a:rPr sz="2400" spc="-5" dirty="0">
                <a:latin typeface="Verdana"/>
                <a:cs typeface="Verdana"/>
              </a:rPr>
              <a:t>il</a:t>
            </a:r>
            <a:r>
              <a:rPr sz="2400" spc="120" dirty="0">
                <a:latin typeface="Verdana"/>
                <a:cs typeface="Verdana"/>
              </a:rPr>
              <a:t> </a:t>
            </a:r>
            <a:r>
              <a:rPr sz="2400" spc="-5" dirty="0">
                <a:latin typeface="Verdana"/>
                <a:cs typeface="Verdana"/>
              </a:rPr>
              <a:t>diritto</a:t>
            </a:r>
            <a:r>
              <a:rPr sz="2400" spc="105" dirty="0">
                <a:latin typeface="Verdana"/>
                <a:cs typeface="Verdana"/>
              </a:rPr>
              <a:t> </a:t>
            </a:r>
            <a:r>
              <a:rPr sz="2400" spc="-5" dirty="0">
                <a:latin typeface="Verdana"/>
                <a:cs typeface="Verdana"/>
              </a:rPr>
              <a:t>di</a:t>
            </a:r>
            <a:r>
              <a:rPr sz="2400" spc="95" dirty="0">
                <a:latin typeface="Verdana"/>
                <a:cs typeface="Verdana"/>
              </a:rPr>
              <a:t> </a:t>
            </a:r>
            <a:r>
              <a:rPr sz="2400" spc="-5" dirty="0">
                <a:latin typeface="Verdana"/>
                <a:cs typeface="Verdana"/>
              </a:rPr>
              <a:t>nominare</a:t>
            </a:r>
            <a:r>
              <a:rPr sz="2400" spc="125" dirty="0">
                <a:latin typeface="Verdana"/>
                <a:cs typeface="Verdana"/>
              </a:rPr>
              <a:t> </a:t>
            </a:r>
            <a:r>
              <a:rPr sz="2400" dirty="0">
                <a:latin typeface="Verdana"/>
                <a:cs typeface="Verdana"/>
              </a:rPr>
              <a:t>o</a:t>
            </a:r>
            <a:r>
              <a:rPr sz="2400" spc="110" dirty="0">
                <a:latin typeface="Verdana"/>
                <a:cs typeface="Verdana"/>
              </a:rPr>
              <a:t> </a:t>
            </a:r>
            <a:r>
              <a:rPr sz="2400" spc="-5" dirty="0">
                <a:latin typeface="Verdana"/>
                <a:cs typeface="Verdana"/>
              </a:rPr>
              <a:t>revocare</a:t>
            </a:r>
            <a:r>
              <a:rPr sz="2400" spc="110" dirty="0">
                <a:latin typeface="Verdana"/>
                <a:cs typeface="Verdana"/>
              </a:rPr>
              <a:t> </a:t>
            </a:r>
            <a:r>
              <a:rPr sz="2400" dirty="0">
                <a:latin typeface="Verdana"/>
                <a:cs typeface="Verdana"/>
              </a:rPr>
              <a:t>la</a:t>
            </a:r>
            <a:r>
              <a:rPr sz="2400" spc="95" dirty="0">
                <a:latin typeface="Verdana"/>
                <a:cs typeface="Verdana"/>
              </a:rPr>
              <a:t> </a:t>
            </a:r>
            <a:r>
              <a:rPr sz="2400" spc="-5" dirty="0" err="1">
                <a:latin typeface="Verdana"/>
                <a:cs typeface="Verdana"/>
              </a:rPr>
              <a:t>maggioranza</a:t>
            </a:r>
            <a:r>
              <a:rPr lang="it-IT" sz="2400" dirty="0">
                <a:latin typeface="Verdana"/>
                <a:cs typeface="Verdana"/>
              </a:rPr>
              <a:t> </a:t>
            </a:r>
            <a:r>
              <a:rPr sz="2400" spc="-5" dirty="0" err="1">
                <a:latin typeface="Verdana"/>
                <a:cs typeface="Verdana"/>
              </a:rPr>
              <a:t>dei</a:t>
            </a:r>
            <a:r>
              <a:rPr sz="2400" spc="-5" dirty="0">
                <a:latin typeface="Verdana"/>
                <a:cs typeface="Verdana"/>
              </a:rPr>
              <a:t> </a:t>
            </a:r>
            <a:r>
              <a:rPr sz="2400" dirty="0">
                <a:latin typeface="Verdana"/>
                <a:cs typeface="Verdana"/>
              </a:rPr>
              <a:t>membri </a:t>
            </a:r>
            <a:r>
              <a:rPr sz="2400" spc="-5" dirty="0">
                <a:latin typeface="Verdana"/>
                <a:cs typeface="Verdana"/>
              </a:rPr>
              <a:t>del CdA, direzione </a:t>
            </a:r>
            <a:r>
              <a:rPr sz="2400" dirty="0">
                <a:latin typeface="Verdana"/>
                <a:cs typeface="Verdana"/>
              </a:rPr>
              <a:t>o sorveglianza </a:t>
            </a:r>
            <a:r>
              <a:rPr sz="2400" spc="-5" dirty="0">
                <a:latin typeface="Verdana"/>
                <a:cs typeface="Verdana"/>
              </a:rPr>
              <a:t>di altra</a:t>
            </a:r>
            <a:r>
              <a:rPr sz="2400" spc="-60" dirty="0">
                <a:latin typeface="Verdana"/>
                <a:cs typeface="Verdana"/>
              </a:rPr>
              <a:t> </a:t>
            </a:r>
            <a:r>
              <a:rPr sz="2400" spc="-5" dirty="0">
                <a:latin typeface="Verdana"/>
                <a:cs typeface="Verdana"/>
              </a:rPr>
              <a:t>impresa</a:t>
            </a:r>
            <a:endParaRPr sz="2400" dirty="0">
              <a:latin typeface="Verdana"/>
              <a:cs typeface="Verdana"/>
            </a:endParaRPr>
          </a:p>
          <a:p>
            <a:pPr marL="469900" marR="5715" indent="-457200" algn="just">
              <a:lnSpc>
                <a:spcPct val="79400"/>
              </a:lnSpc>
              <a:spcBef>
                <a:spcPts val="1100"/>
              </a:spcBef>
              <a:buClr>
                <a:srgbClr val="6EB7D6"/>
              </a:buClr>
              <a:buSzPct val="108823"/>
              <a:buAutoNum type="alphaLcPeriod" startAt="3"/>
              <a:tabLst>
                <a:tab pos="470534" algn="l"/>
              </a:tabLst>
            </a:pPr>
            <a:r>
              <a:rPr sz="2400" dirty="0">
                <a:latin typeface="Verdana"/>
                <a:cs typeface="Verdana"/>
              </a:rPr>
              <a:t>Un’impresa </a:t>
            </a:r>
            <a:r>
              <a:rPr sz="2400" spc="-5" dirty="0">
                <a:latin typeface="Verdana"/>
                <a:cs typeface="Verdana"/>
              </a:rPr>
              <a:t>ha </a:t>
            </a:r>
            <a:r>
              <a:rPr sz="2400" dirty="0">
                <a:latin typeface="Verdana"/>
                <a:cs typeface="Verdana"/>
              </a:rPr>
              <a:t>il </a:t>
            </a:r>
            <a:r>
              <a:rPr sz="2400" spc="-5" dirty="0">
                <a:latin typeface="Verdana"/>
                <a:cs typeface="Verdana"/>
              </a:rPr>
              <a:t>diritto di </a:t>
            </a:r>
            <a:r>
              <a:rPr sz="2400" dirty="0">
                <a:latin typeface="Verdana"/>
                <a:cs typeface="Verdana"/>
              </a:rPr>
              <a:t>esercitare </a:t>
            </a:r>
            <a:r>
              <a:rPr sz="2400" spc="-5" dirty="0">
                <a:latin typeface="Verdana"/>
                <a:cs typeface="Verdana"/>
              </a:rPr>
              <a:t>un’influenza dominante </a:t>
            </a:r>
            <a:r>
              <a:rPr sz="2400" dirty="0">
                <a:latin typeface="Verdana"/>
                <a:cs typeface="Verdana"/>
              </a:rPr>
              <a:t>su  </a:t>
            </a:r>
            <a:r>
              <a:rPr sz="2400" spc="-5" dirty="0">
                <a:latin typeface="Verdana"/>
                <a:cs typeface="Verdana"/>
              </a:rPr>
              <a:t>un’altra impresa </a:t>
            </a:r>
            <a:r>
              <a:rPr sz="2400" dirty="0">
                <a:latin typeface="Verdana"/>
                <a:cs typeface="Verdana"/>
              </a:rPr>
              <a:t>in </a:t>
            </a:r>
            <a:r>
              <a:rPr sz="2400" spc="-5" dirty="0">
                <a:latin typeface="Verdana"/>
                <a:cs typeface="Verdana"/>
              </a:rPr>
              <a:t>virtù di </a:t>
            </a:r>
            <a:r>
              <a:rPr sz="2400" dirty="0">
                <a:latin typeface="Verdana"/>
                <a:cs typeface="Verdana"/>
              </a:rPr>
              <a:t>un </a:t>
            </a:r>
            <a:r>
              <a:rPr sz="2400" spc="-5" dirty="0">
                <a:latin typeface="Verdana"/>
                <a:cs typeface="Verdana"/>
              </a:rPr>
              <a:t>contratto </a:t>
            </a:r>
            <a:r>
              <a:rPr sz="2400" dirty="0">
                <a:latin typeface="Verdana"/>
                <a:cs typeface="Verdana"/>
              </a:rPr>
              <a:t>o </a:t>
            </a:r>
            <a:r>
              <a:rPr sz="2400" spc="-5" dirty="0">
                <a:latin typeface="Verdana"/>
                <a:cs typeface="Verdana"/>
              </a:rPr>
              <a:t>di </a:t>
            </a:r>
            <a:r>
              <a:rPr sz="2400" dirty="0">
                <a:latin typeface="Verdana"/>
                <a:cs typeface="Verdana"/>
              </a:rPr>
              <a:t>una clausola </a:t>
            </a:r>
            <a:r>
              <a:rPr sz="2400" spc="-5" dirty="0">
                <a:latin typeface="Verdana"/>
                <a:cs typeface="Verdana"/>
              </a:rPr>
              <a:t>dello  </a:t>
            </a:r>
            <a:r>
              <a:rPr sz="2400" dirty="0">
                <a:latin typeface="Verdana"/>
                <a:cs typeface="Verdana"/>
              </a:rPr>
              <a:t>statuto</a:t>
            </a:r>
          </a:p>
          <a:p>
            <a:pPr marL="469900" marR="8255" indent="-457200" algn="just">
              <a:lnSpc>
                <a:spcPct val="79400"/>
              </a:lnSpc>
              <a:spcBef>
                <a:spcPts val="1105"/>
              </a:spcBef>
              <a:buClr>
                <a:srgbClr val="6EB7D6"/>
              </a:buClr>
              <a:buSzPct val="108823"/>
              <a:buAutoNum type="alphaLcPeriod" startAt="3"/>
              <a:tabLst>
                <a:tab pos="470534" algn="l"/>
              </a:tabLst>
            </a:pPr>
            <a:r>
              <a:rPr sz="2400" dirty="0">
                <a:latin typeface="Verdana"/>
                <a:cs typeface="Verdana"/>
              </a:rPr>
              <a:t>Un’impresa </a:t>
            </a:r>
            <a:r>
              <a:rPr sz="2400" spc="-5" dirty="0">
                <a:latin typeface="Verdana"/>
                <a:cs typeface="Verdana"/>
              </a:rPr>
              <a:t>azionista </a:t>
            </a:r>
            <a:r>
              <a:rPr sz="2400" dirty="0">
                <a:latin typeface="Verdana"/>
                <a:cs typeface="Verdana"/>
              </a:rPr>
              <a:t>o socia </a:t>
            </a:r>
            <a:r>
              <a:rPr sz="2400" spc="-5" dirty="0">
                <a:latin typeface="Verdana"/>
                <a:cs typeface="Verdana"/>
              </a:rPr>
              <a:t>di un’altra </a:t>
            </a:r>
            <a:r>
              <a:rPr sz="2400" dirty="0">
                <a:latin typeface="Verdana"/>
                <a:cs typeface="Verdana"/>
              </a:rPr>
              <a:t>controlla </a:t>
            </a:r>
            <a:r>
              <a:rPr sz="2400" spc="-5" dirty="0">
                <a:latin typeface="Verdana"/>
                <a:cs typeface="Verdana"/>
              </a:rPr>
              <a:t>da </a:t>
            </a:r>
            <a:r>
              <a:rPr sz="2400" dirty="0">
                <a:latin typeface="Verdana"/>
                <a:cs typeface="Verdana"/>
              </a:rPr>
              <a:t>sola </a:t>
            </a:r>
            <a:r>
              <a:rPr sz="2400" spc="-5" dirty="0">
                <a:latin typeface="Verdana"/>
                <a:cs typeface="Verdana"/>
              </a:rPr>
              <a:t>la  maggioranza dei diritti di voto </a:t>
            </a:r>
            <a:r>
              <a:rPr sz="2400" dirty="0">
                <a:latin typeface="Verdana"/>
                <a:cs typeface="Verdana"/>
              </a:rPr>
              <a:t>degli </a:t>
            </a:r>
            <a:r>
              <a:rPr sz="2400" spc="-5" dirty="0">
                <a:latin typeface="Verdana"/>
                <a:cs typeface="Verdana"/>
              </a:rPr>
              <a:t>azionisti </a:t>
            </a:r>
            <a:r>
              <a:rPr sz="2400" dirty="0">
                <a:latin typeface="Verdana"/>
                <a:cs typeface="Verdana"/>
              </a:rPr>
              <a:t>o soci </a:t>
            </a:r>
            <a:r>
              <a:rPr sz="2400" spc="-10" dirty="0">
                <a:latin typeface="Verdana"/>
                <a:cs typeface="Verdana"/>
              </a:rPr>
              <a:t>di  </a:t>
            </a:r>
            <a:r>
              <a:rPr sz="2400" dirty="0" err="1">
                <a:latin typeface="Verdana"/>
                <a:cs typeface="Verdana"/>
              </a:rPr>
              <a:t>quest’ultima</a:t>
            </a:r>
            <a:endParaRPr sz="2400" dirty="0">
              <a:latin typeface="Verdana"/>
              <a:cs typeface="Verdana"/>
            </a:endParaRPr>
          </a:p>
        </p:txBody>
      </p:sp>
    </p:spTree>
    <p:extLst>
      <p:ext uri="{BB962C8B-B14F-4D97-AF65-F5344CB8AC3E}">
        <p14:creationId xmlns:p14="http://schemas.microsoft.com/office/powerpoint/2010/main" val="551645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30200" y="258521"/>
            <a:ext cx="8557260" cy="5770169"/>
          </a:xfrm>
          <a:prstGeom prst="rect">
            <a:avLst/>
          </a:prstGeom>
        </p:spPr>
        <p:txBody>
          <a:bodyPr vert="horz" wrap="square" lIns="0" tIns="12065" rIns="0" bIns="0" rtlCol="0">
            <a:spAutoFit/>
          </a:bodyPr>
          <a:lstStyle/>
          <a:p>
            <a:pPr marL="12700">
              <a:lnSpc>
                <a:spcPts val="2510"/>
              </a:lnSpc>
              <a:spcBef>
                <a:spcPts val="95"/>
              </a:spcBef>
            </a:pPr>
            <a:r>
              <a:rPr sz="2200" spc="-20" dirty="0">
                <a:latin typeface="Verdana"/>
                <a:cs typeface="Verdana"/>
              </a:rPr>
              <a:t>L’incremento </a:t>
            </a:r>
            <a:r>
              <a:rPr sz="2200" spc="-5" dirty="0">
                <a:latin typeface="Verdana"/>
                <a:cs typeface="Verdana"/>
              </a:rPr>
              <a:t>s’intende comunque realizzato </a:t>
            </a:r>
            <a:r>
              <a:rPr sz="2200" spc="-10" dirty="0">
                <a:latin typeface="Verdana"/>
                <a:cs typeface="Verdana"/>
              </a:rPr>
              <a:t>qualora </a:t>
            </a:r>
            <a:r>
              <a:rPr sz="2200" spc="-5" dirty="0">
                <a:latin typeface="Verdana"/>
                <a:cs typeface="Verdana"/>
              </a:rPr>
              <a:t>i</a:t>
            </a:r>
            <a:r>
              <a:rPr sz="2200" spc="65" dirty="0">
                <a:latin typeface="Verdana"/>
                <a:cs typeface="Verdana"/>
              </a:rPr>
              <a:t> </a:t>
            </a:r>
            <a:r>
              <a:rPr sz="2200" spc="-10" dirty="0">
                <a:latin typeface="Verdana"/>
                <a:cs typeface="Verdana"/>
              </a:rPr>
              <a:t>posti</a:t>
            </a:r>
            <a:endParaRPr sz="2200" dirty="0">
              <a:latin typeface="Verdana"/>
              <a:cs typeface="Verdana"/>
            </a:endParaRPr>
          </a:p>
          <a:p>
            <a:pPr marL="361950">
              <a:lnSpc>
                <a:spcPts val="2510"/>
              </a:lnSpc>
            </a:pPr>
            <a:r>
              <a:rPr sz="2200" spc="-5" dirty="0">
                <a:latin typeface="Verdana"/>
                <a:cs typeface="Verdana"/>
              </a:rPr>
              <a:t>si siano resi </a:t>
            </a:r>
            <a:r>
              <a:rPr sz="2200" spc="-10" dirty="0">
                <a:latin typeface="Verdana"/>
                <a:cs typeface="Verdana"/>
              </a:rPr>
              <a:t>vacanti </a:t>
            </a:r>
            <a:r>
              <a:rPr sz="2200" spc="-5" dirty="0">
                <a:latin typeface="Verdana"/>
                <a:cs typeface="Verdana"/>
              </a:rPr>
              <a:t>a seguito</a:t>
            </a:r>
            <a:r>
              <a:rPr sz="2200" spc="50" dirty="0">
                <a:latin typeface="Verdana"/>
                <a:cs typeface="Verdana"/>
              </a:rPr>
              <a:t> </a:t>
            </a:r>
            <a:r>
              <a:rPr sz="2200" spc="-10" dirty="0">
                <a:latin typeface="Verdana"/>
                <a:cs typeface="Verdana"/>
              </a:rPr>
              <a:t>di</a:t>
            </a:r>
            <a:endParaRPr sz="2200" dirty="0">
              <a:latin typeface="Verdana"/>
              <a:cs typeface="Verdana"/>
            </a:endParaRPr>
          </a:p>
          <a:p>
            <a:pPr marL="361950" indent="-349250">
              <a:lnSpc>
                <a:spcPct val="100000"/>
              </a:lnSpc>
              <a:spcBef>
                <a:spcPts val="1739"/>
              </a:spcBef>
              <a:buClr>
                <a:srgbClr val="6EB7D6"/>
              </a:buClr>
              <a:buSzPct val="109090"/>
              <a:buFont typeface="Arial"/>
              <a:buChar char="•"/>
              <a:tabLst>
                <a:tab pos="361315" algn="l"/>
                <a:tab pos="362585" algn="l"/>
              </a:tabLst>
            </a:pPr>
            <a:r>
              <a:rPr sz="2200" spc="-5" dirty="0">
                <a:latin typeface="Verdana"/>
                <a:cs typeface="Verdana"/>
              </a:rPr>
              <a:t>dimissioni</a:t>
            </a:r>
            <a:r>
              <a:rPr sz="2200" spc="-25" dirty="0">
                <a:latin typeface="Verdana"/>
                <a:cs typeface="Verdana"/>
              </a:rPr>
              <a:t> </a:t>
            </a:r>
            <a:r>
              <a:rPr sz="2200" spc="-5" dirty="0">
                <a:latin typeface="Verdana"/>
                <a:cs typeface="Verdana"/>
              </a:rPr>
              <a:t>volontarie</a:t>
            </a:r>
            <a:endParaRPr sz="2200" dirty="0">
              <a:latin typeface="Verdana"/>
              <a:cs typeface="Verdana"/>
            </a:endParaRPr>
          </a:p>
          <a:p>
            <a:pPr marL="361950" indent="-349250">
              <a:lnSpc>
                <a:spcPct val="100000"/>
              </a:lnSpc>
              <a:spcBef>
                <a:spcPts val="1735"/>
              </a:spcBef>
              <a:buClr>
                <a:srgbClr val="6EB7D6"/>
              </a:buClr>
              <a:buSzPct val="109090"/>
              <a:buFont typeface="Arial"/>
              <a:buChar char="•"/>
              <a:tabLst>
                <a:tab pos="361315" algn="l"/>
                <a:tab pos="362585" algn="l"/>
                <a:tab pos="1914525" algn="l"/>
              </a:tabLst>
            </a:pPr>
            <a:r>
              <a:rPr sz="2200" spc="-10" dirty="0">
                <a:latin typeface="Verdana"/>
                <a:cs typeface="Verdana"/>
              </a:rPr>
              <a:t>invalidità	</a:t>
            </a:r>
            <a:endParaRPr lang="it-IT" sz="2200" spc="-10" dirty="0">
              <a:latin typeface="Verdana"/>
              <a:cs typeface="Verdana"/>
            </a:endParaRPr>
          </a:p>
          <a:p>
            <a:pPr marL="361950" indent="-349250">
              <a:lnSpc>
                <a:spcPct val="100000"/>
              </a:lnSpc>
              <a:spcBef>
                <a:spcPts val="1735"/>
              </a:spcBef>
              <a:buClr>
                <a:srgbClr val="6EB7D6"/>
              </a:buClr>
              <a:buSzPct val="109090"/>
              <a:buFont typeface="Arial"/>
              <a:buChar char="•"/>
              <a:tabLst>
                <a:tab pos="361315" algn="l"/>
                <a:tab pos="362585" algn="l"/>
                <a:tab pos="1914525" algn="l"/>
              </a:tabLst>
            </a:pPr>
            <a:r>
              <a:rPr sz="2200" spc="-5" dirty="0" err="1">
                <a:latin typeface="Verdana"/>
                <a:cs typeface="Verdana"/>
              </a:rPr>
              <a:t>pensionamento</a:t>
            </a:r>
            <a:r>
              <a:rPr sz="2200" spc="-5" dirty="0">
                <a:latin typeface="Verdana"/>
                <a:cs typeface="Verdana"/>
              </a:rPr>
              <a:t> </a:t>
            </a:r>
            <a:r>
              <a:rPr sz="2200" spc="-10" dirty="0">
                <a:latin typeface="Verdana"/>
                <a:cs typeface="Verdana"/>
              </a:rPr>
              <a:t>per raggiunti </a:t>
            </a:r>
            <a:r>
              <a:rPr sz="2200" dirty="0">
                <a:latin typeface="Verdana"/>
                <a:cs typeface="Verdana"/>
              </a:rPr>
              <a:t>limiti </a:t>
            </a:r>
            <a:r>
              <a:rPr sz="2200" spc="-5" dirty="0">
                <a:latin typeface="Verdana"/>
                <a:cs typeface="Verdana"/>
              </a:rPr>
              <a:t>di</a:t>
            </a:r>
            <a:r>
              <a:rPr sz="2200" dirty="0">
                <a:latin typeface="Verdana"/>
                <a:cs typeface="Verdana"/>
              </a:rPr>
              <a:t> </a:t>
            </a:r>
            <a:r>
              <a:rPr sz="2200" spc="-5" dirty="0">
                <a:latin typeface="Verdana"/>
                <a:cs typeface="Verdana"/>
              </a:rPr>
              <a:t>età</a:t>
            </a:r>
            <a:endParaRPr sz="2200" dirty="0">
              <a:latin typeface="Verdana"/>
              <a:cs typeface="Verdana"/>
            </a:endParaRPr>
          </a:p>
          <a:p>
            <a:pPr marL="361950" indent="-349250">
              <a:lnSpc>
                <a:spcPct val="100000"/>
              </a:lnSpc>
              <a:spcBef>
                <a:spcPts val="1740"/>
              </a:spcBef>
              <a:buClr>
                <a:srgbClr val="6EB7D6"/>
              </a:buClr>
              <a:buSzPct val="109090"/>
              <a:buFont typeface="Arial"/>
              <a:buChar char="•"/>
              <a:tabLst>
                <a:tab pos="361315" algn="l"/>
                <a:tab pos="362585" algn="l"/>
              </a:tabLst>
            </a:pPr>
            <a:r>
              <a:rPr sz="2200" spc="-5" dirty="0">
                <a:latin typeface="Verdana"/>
                <a:cs typeface="Verdana"/>
              </a:rPr>
              <a:t>riduzione volontaria dell’orario di</a:t>
            </a:r>
            <a:r>
              <a:rPr sz="2200" spc="-20" dirty="0">
                <a:latin typeface="Verdana"/>
                <a:cs typeface="Verdana"/>
              </a:rPr>
              <a:t> </a:t>
            </a:r>
            <a:r>
              <a:rPr sz="2200" spc="-10" dirty="0">
                <a:latin typeface="Verdana"/>
                <a:cs typeface="Verdana"/>
              </a:rPr>
              <a:t>lavoro</a:t>
            </a:r>
            <a:endParaRPr sz="2200" dirty="0">
              <a:latin typeface="Verdana"/>
              <a:cs typeface="Verdana"/>
            </a:endParaRPr>
          </a:p>
          <a:p>
            <a:pPr marL="361950" indent="-349250">
              <a:lnSpc>
                <a:spcPct val="100000"/>
              </a:lnSpc>
              <a:spcBef>
                <a:spcPts val="1730"/>
              </a:spcBef>
              <a:buClr>
                <a:srgbClr val="6EB7D6"/>
              </a:buClr>
              <a:buSzPct val="109090"/>
              <a:buFont typeface="Arial"/>
              <a:buChar char="•"/>
              <a:tabLst>
                <a:tab pos="361315" algn="l"/>
                <a:tab pos="362585" algn="l"/>
              </a:tabLst>
            </a:pPr>
            <a:r>
              <a:rPr sz="2200" spc="-5" dirty="0">
                <a:latin typeface="Verdana"/>
                <a:cs typeface="Verdana"/>
              </a:rPr>
              <a:t>licenziamento per giusta</a:t>
            </a:r>
            <a:r>
              <a:rPr sz="2200" spc="-30" dirty="0">
                <a:latin typeface="Verdana"/>
                <a:cs typeface="Verdana"/>
              </a:rPr>
              <a:t> </a:t>
            </a:r>
            <a:r>
              <a:rPr sz="2200" spc="-5" dirty="0">
                <a:latin typeface="Verdana"/>
                <a:cs typeface="Verdana"/>
              </a:rPr>
              <a:t>causa</a:t>
            </a:r>
            <a:endParaRPr sz="2200" dirty="0">
              <a:latin typeface="Verdana"/>
              <a:cs typeface="Verdana"/>
            </a:endParaRPr>
          </a:p>
          <a:p>
            <a:pPr>
              <a:lnSpc>
                <a:spcPct val="100000"/>
              </a:lnSpc>
            </a:pPr>
            <a:endParaRPr sz="2700" dirty="0">
              <a:latin typeface="Times New Roman"/>
              <a:cs typeface="Times New Roman"/>
            </a:endParaRPr>
          </a:p>
          <a:p>
            <a:pPr>
              <a:lnSpc>
                <a:spcPct val="100000"/>
              </a:lnSpc>
              <a:spcBef>
                <a:spcPts val="25"/>
              </a:spcBef>
            </a:pPr>
            <a:endParaRPr sz="2600" dirty="0">
              <a:latin typeface="Times New Roman"/>
              <a:cs typeface="Times New Roman"/>
            </a:endParaRPr>
          </a:p>
          <a:p>
            <a:pPr marL="12700">
              <a:lnSpc>
                <a:spcPct val="100000"/>
              </a:lnSpc>
            </a:pPr>
            <a:r>
              <a:rPr sz="2200" spc="-5" dirty="0">
                <a:latin typeface="Verdana"/>
                <a:cs typeface="Verdana"/>
              </a:rPr>
              <a:t>Risposta a Interpello MLPS n.</a:t>
            </a:r>
            <a:r>
              <a:rPr sz="2200" spc="15" dirty="0">
                <a:latin typeface="Verdana"/>
                <a:cs typeface="Verdana"/>
              </a:rPr>
              <a:t> </a:t>
            </a:r>
            <a:r>
              <a:rPr sz="2200" spc="-10" dirty="0">
                <a:latin typeface="Verdana"/>
                <a:cs typeface="Verdana"/>
              </a:rPr>
              <a:t>34/2014:</a:t>
            </a:r>
            <a:endParaRPr sz="2200" dirty="0">
              <a:latin typeface="Verdana"/>
              <a:cs typeface="Verdana"/>
            </a:endParaRPr>
          </a:p>
          <a:p>
            <a:pPr marL="100965" marR="5080" algn="just">
              <a:lnSpc>
                <a:spcPts val="2380"/>
              </a:lnSpc>
              <a:spcBef>
                <a:spcPts val="2025"/>
              </a:spcBef>
            </a:pPr>
            <a:r>
              <a:rPr sz="2200" spc="-5" dirty="0">
                <a:latin typeface="Verdana"/>
                <a:cs typeface="Verdana"/>
              </a:rPr>
              <a:t>incremento non </a:t>
            </a:r>
            <a:r>
              <a:rPr sz="2200" spc="-10" dirty="0">
                <a:latin typeface="Verdana"/>
                <a:cs typeface="Verdana"/>
              </a:rPr>
              <a:t>stimato, </a:t>
            </a:r>
            <a:r>
              <a:rPr sz="2200" dirty="0">
                <a:latin typeface="Verdana"/>
                <a:cs typeface="Verdana"/>
              </a:rPr>
              <a:t>ma </a:t>
            </a:r>
            <a:r>
              <a:rPr sz="2200" spc="-5" dirty="0">
                <a:latin typeface="Verdana"/>
                <a:cs typeface="Verdana"/>
              </a:rPr>
              <a:t>effettivo al termine </a:t>
            </a:r>
            <a:r>
              <a:rPr sz="2200" spc="-10" dirty="0">
                <a:latin typeface="Verdana"/>
                <a:cs typeface="Verdana"/>
              </a:rPr>
              <a:t>dei </a:t>
            </a:r>
            <a:r>
              <a:rPr sz="2200" dirty="0">
                <a:latin typeface="Verdana"/>
                <a:cs typeface="Verdana"/>
              </a:rPr>
              <a:t>12  </a:t>
            </a:r>
            <a:r>
              <a:rPr sz="2200" spc="-5" dirty="0">
                <a:latin typeface="Verdana"/>
                <a:cs typeface="Verdana"/>
              </a:rPr>
              <a:t>mesi successivi all’assunzione. Le </a:t>
            </a:r>
            <a:r>
              <a:rPr sz="2200" spc="-10" dirty="0">
                <a:latin typeface="Verdana"/>
                <a:cs typeface="Verdana"/>
              </a:rPr>
              <a:t>quote </a:t>
            </a:r>
            <a:r>
              <a:rPr sz="2200" spc="-5" dirty="0">
                <a:latin typeface="Verdana"/>
                <a:cs typeface="Verdana"/>
              </a:rPr>
              <a:t>mensili fruite </a:t>
            </a:r>
            <a:r>
              <a:rPr sz="2200" spc="-10" dirty="0">
                <a:latin typeface="Verdana"/>
                <a:cs typeface="Verdana"/>
              </a:rPr>
              <a:t>si  consolidano, </a:t>
            </a:r>
            <a:r>
              <a:rPr sz="2200" spc="-5" dirty="0">
                <a:latin typeface="Verdana"/>
                <a:cs typeface="Verdana"/>
              </a:rPr>
              <a:t>altrimenti bisogna restituire </a:t>
            </a:r>
            <a:r>
              <a:rPr sz="2200" dirty="0">
                <a:latin typeface="Verdana"/>
                <a:cs typeface="Verdana"/>
              </a:rPr>
              <a:t>le singole</a:t>
            </a:r>
            <a:r>
              <a:rPr sz="2200" spc="25" dirty="0">
                <a:latin typeface="Verdana"/>
                <a:cs typeface="Verdana"/>
              </a:rPr>
              <a:t> </a:t>
            </a:r>
            <a:r>
              <a:rPr sz="2200" spc="-10" dirty="0">
                <a:latin typeface="Verdana"/>
                <a:cs typeface="Verdana"/>
              </a:rPr>
              <a:t>quote.</a:t>
            </a:r>
            <a:endParaRPr sz="2200" dirty="0">
              <a:latin typeface="Verdana"/>
              <a:cs typeface="Verdana"/>
            </a:endParaRPr>
          </a:p>
        </p:txBody>
      </p:sp>
    </p:spTree>
    <p:extLst>
      <p:ext uri="{BB962C8B-B14F-4D97-AF65-F5344CB8AC3E}">
        <p14:creationId xmlns:p14="http://schemas.microsoft.com/office/powerpoint/2010/main" val="1068796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7795" y="158495"/>
            <a:ext cx="4823459" cy="8991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69735" y="158495"/>
            <a:ext cx="922019" cy="899159"/>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511298" y="319227"/>
            <a:ext cx="4116704" cy="697230"/>
          </a:xfrm>
          <a:prstGeom prst="rect">
            <a:avLst/>
          </a:prstGeom>
        </p:spPr>
        <p:txBody>
          <a:bodyPr vert="horz" wrap="square" lIns="0" tIns="13335" rIns="0" bIns="0" rtlCol="0">
            <a:spAutoFit/>
          </a:bodyPr>
          <a:lstStyle/>
          <a:p>
            <a:pPr marL="12700">
              <a:lnSpc>
                <a:spcPct val="100000"/>
              </a:lnSpc>
              <a:spcBef>
                <a:spcPts val="105"/>
              </a:spcBef>
            </a:pPr>
            <a:r>
              <a:rPr sz="4400" spc="-5" dirty="0"/>
              <a:t>Aiuti </a:t>
            </a:r>
            <a:r>
              <a:rPr sz="4400" dirty="0"/>
              <a:t>di</a:t>
            </a:r>
            <a:r>
              <a:rPr sz="4400" spc="-114" dirty="0"/>
              <a:t> </a:t>
            </a:r>
            <a:r>
              <a:rPr sz="4400" spc="-5" dirty="0"/>
              <a:t>Stato</a:t>
            </a:r>
            <a:endParaRPr sz="4400"/>
          </a:p>
        </p:txBody>
      </p:sp>
      <p:sp>
        <p:nvSpPr>
          <p:cNvPr id="5" name="object 5"/>
          <p:cNvSpPr/>
          <p:nvPr/>
        </p:nvSpPr>
        <p:spPr>
          <a:xfrm>
            <a:off x="2051685" y="1556766"/>
            <a:ext cx="360045" cy="360045"/>
          </a:xfrm>
          <a:custGeom>
            <a:avLst/>
            <a:gdLst/>
            <a:ahLst/>
            <a:cxnLst/>
            <a:rect l="l" t="t" r="r" b="b"/>
            <a:pathLst>
              <a:path w="360044" h="360044">
                <a:moveTo>
                  <a:pt x="180085" y="0"/>
                </a:moveTo>
                <a:lnTo>
                  <a:pt x="180085" y="90043"/>
                </a:lnTo>
                <a:lnTo>
                  <a:pt x="0" y="90043"/>
                </a:lnTo>
                <a:lnTo>
                  <a:pt x="0" y="270001"/>
                </a:lnTo>
                <a:lnTo>
                  <a:pt x="180085" y="270001"/>
                </a:lnTo>
                <a:lnTo>
                  <a:pt x="180085" y="360045"/>
                </a:lnTo>
                <a:lnTo>
                  <a:pt x="360044" y="180086"/>
                </a:lnTo>
                <a:lnTo>
                  <a:pt x="180085" y="0"/>
                </a:lnTo>
                <a:close/>
              </a:path>
            </a:pathLst>
          </a:custGeom>
          <a:solidFill>
            <a:srgbClr val="2C7B9F"/>
          </a:solidFill>
        </p:spPr>
        <p:txBody>
          <a:bodyPr wrap="square" lIns="0" tIns="0" rIns="0" bIns="0" rtlCol="0"/>
          <a:lstStyle/>
          <a:p>
            <a:endParaRPr/>
          </a:p>
        </p:txBody>
      </p:sp>
      <p:sp>
        <p:nvSpPr>
          <p:cNvPr id="6" name="object 6"/>
          <p:cNvSpPr/>
          <p:nvPr/>
        </p:nvSpPr>
        <p:spPr>
          <a:xfrm>
            <a:off x="2038985" y="1526158"/>
            <a:ext cx="391160" cy="421640"/>
          </a:xfrm>
          <a:custGeom>
            <a:avLst/>
            <a:gdLst/>
            <a:ahLst/>
            <a:cxnLst/>
            <a:rect l="l" t="t" r="r" b="b"/>
            <a:pathLst>
              <a:path w="391160" h="421639">
                <a:moveTo>
                  <a:pt x="180085" y="0"/>
                </a:moveTo>
                <a:lnTo>
                  <a:pt x="180085" y="107950"/>
                </a:lnTo>
                <a:lnTo>
                  <a:pt x="0" y="107950"/>
                </a:lnTo>
                <a:lnTo>
                  <a:pt x="0" y="313308"/>
                </a:lnTo>
                <a:lnTo>
                  <a:pt x="180085" y="313308"/>
                </a:lnTo>
                <a:lnTo>
                  <a:pt x="180085" y="421386"/>
                </a:lnTo>
                <a:lnTo>
                  <a:pt x="200532" y="400938"/>
                </a:lnTo>
                <a:lnTo>
                  <a:pt x="188467" y="400938"/>
                </a:lnTo>
                <a:lnTo>
                  <a:pt x="188467" y="304926"/>
                </a:lnTo>
                <a:lnTo>
                  <a:pt x="8508" y="304926"/>
                </a:lnTo>
                <a:lnTo>
                  <a:pt x="8508" y="116458"/>
                </a:lnTo>
                <a:lnTo>
                  <a:pt x="188467" y="116458"/>
                </a:lnTo>
                <a:lnTo>
                  <a:pt x="188467" y="20446"/>
                </a:lnTo>
                <a:lnTo>
                  <a:pt x="200532" y="20446"/>
                </a:lnTo>
                <a:lnTo>
                  <a:pt x="180085" y="0"/>
                </a:lnTo>
                <a:close/>
              </a:path>
              <a:path w="391160" h="421639">
                <a:moveTo>
                  <a:pt x="200532" y="20446"/>
                </a:moveTo>
                <a:lnTo>
                  <a:pt x="188467" y="20446"/>
                </a:lnTo>
                <a:lnTo>
                  <a:pt x="378713" y="210692"/>
                </a:lnTo>
                <a:lnTo>
                  <a:pt x="188467" y="400938"/>
                </a:lnTo>
                <a:lnTo>
                  <a:pt x="200532" y="400938"/>
                </a:lnTo>
                <a:lnTo>
                  <a:pt x="390778" y="210692"/>
                </a:lnTo>
                <a:lnTo>
                  <a:pt x="200532" y="20446"/>
                </a:lnTo>
                <a:close/>
              </a:path>
              <a:path w="391160" h="421639">
                <a:moveTo>
                  <a:pt x="196976" y="40893"/>
                </a:moveTo>
                <a:lnTo>
                  <a:pt x="196976" y="124840"/>
                </a:lnTo>
                <a:lnTo>
                  <a:pt x="17017" y="124840"/>
                </a:lnTo>
                <a:lnTo>
                  <a:pt x="17017" y="296417"/>
                </a:lnTo>
                <a:lnTo>
                  <a:pt x="196976" y="296417"/>
                </a:lnTo>
                <a:lnTo>
                  <a:pt x="196976" y="380491"/>
                </a:lnTo>
                <a:lnTo>
                  <a:pt x="217424" y="360044"/>
                </a:lnTo>
                <a:lnTo>
                  <a:pt x="205485" y="360044"/>
                </a:lnTo>
                <a:lnTo>
                  <a:pt x="205485" y="287908"/>
                </a:lnTo>
                <a:lnTo>
                  <a:pt x="25400" y="287908"/>
                </a:lnTo>
                <a:lnTo>
                  <a:pt x="25400" y="133350"/>
                </a:lnTo>
                <a:lnTo>
                  <a:pt x="205485" y="133350"/>
                </a:lnTo>
                <a:lnTo>
                  <a:pt x="205485" y="61340"/>
                </a:lnTo>
                <a:lnTo>
                  <a:pt x="217424" y="61340"/>
                </a:lnTo>
                <a:lnTo>
                  <a:pt x="196976" y="40893"/>
                </a:lnTo>
                <a:close/>
              </a:path>
              <a:path w="391160" h="421639">
                <a:moveTo>
                  <a:pt x="217424" y="61340"/>
                </a:moveTo>
                <a:lnTo>
                  <a:pt x="205485" y="61340"/>
                </a:lnTo>
                <a:lnTo>
                  <a:pt x="354838" y="210692"/>
                </a:lnTo>
                <a:lnTo>
                  <a:pt x="205485" y="360044"/>
                </a:lnTo>
                <a:lnTo>
                  <a:pt x="217424" y="360044"/>
                </a:lnTo>
                <a:lnTo>
                  <a:pt x="366775" y="210692"/>
                </a:lnTo>
                <a:lnTo>
                  <a:pt x="217424" y="61340"/>
                </a:lnTo>
                <a:close/>
              </a:path>
            </a:pathLst>
          </a:custGeom>
          <a:solidFill>
            <a:srgbClr val="1D5874"/>
          </a:solidFill>
        </p:spPr>
        <p:txBody>
          <a:bodyPr wrap="square" lIns="0" tIns="0" rIns="0" bIns="0" rtlCol="0"/>
          <a:lstStyle/>
          <a:p>
            <a:endParaRPr/>
          </a:p>
        </p:txBody>
      </p:sp>
      <p:sp>
        <p:nvSpPr>
          <p:cNvPr id="7" name="object 7"/>
          <p:cNvSpPr txBox="1"/>
          <p:nvPr/>
        </p:nvSpPr>
        <p:spPr>
          <a:xfrm>
            <a:off x="609600" y="1060672"/>
            <a:ext cx="8000999" cy="5357877"/>
          </a:xfrm>
          <a:prstGeom prst="rect">
            <a:avLst/>
          </a:prstGeom>
        </p:spPr>
        <p:txBody>
          <a:bodyPr vert="horz" wrap="square" lIns="0" tIns="12700" rIns="0" bIns="0" rtlCol="0">
            <a:spAutoFit/>
          </a:bodyPr>
          <a:lstStyle/>
          <a:p>
            <a:pPr marL="12700" marR="411480">
              <a:lnSpc>
                <a:spcPct val="100000"/>
              </a:lnSpc>
              <a:spcBef>
                <a:spcPts val="100"/>
              </a:spcBef>
              <a:tabLst>
                <a:tab pos="1847214" algn="l"/>
              </a:tabLst>
            </a:pPr>
            <a:r>
              <a:rPr sz="2400" spc="-5" dirty="0">
                <a:latin typeface="Verdana"/>
                <a:cs typeface="Verdana"/>
              </a:rPr>
              <a:t>Contributi, </a:t>
            </a:r>
            <a:r>
              <a:rPr sz="2400" spc="-10" dirty="0">
                <a:latin typeface="Verdana"/>
                <a:cs typeface="Verdana"/>
              </a:rPr>
              <a:t>sovvenzioni, sgravi </a:t>
            </a:r>
            <a:r>
              <a:rPr sz="2400" dirty="0">
                <a:latin typeface="Verdana"/>
                <a:cs typeface="Verdana"/>
              </a:rPr>
              <a:t>con </a:t>
            </a:r>
            <a:r>
              <a:rPr sz="2400" spc="-5" dirty="0">
                <a:latin typeface="Verdana"/>
                <a:cs typeface="Verdana"/>
              </a:rPr>
              <a:t>carattere  selettivo	falsano </a:t>
            </a:r>
            <a:r>
              <a:rPr sz="2400" spc="-10" dirty="0">
                <a:latin typeface="Verdana"/>
                <a:cs typeface="Verdana"/>
              </a:rPr>
              <a:t>la </a:t>
            </a:r>
            <a:r>
              <a:rPr sz="2400" dirty="0">
                <a:latin typeface="Verdana"/>
                <a:cs typeface="Verdana"/>
              </a:rPr>
              <a:t>concorrenza e </a:t>
            </a:r>
            <a:r>
              <a:rPr sz="2400" spc="-5" dirty="0">
                <a:latin typeface="Verdana"/>
                <a:cs typeface="Verdana"/>
              </a:rPr>
              <a:t>quindi</a:t>
            </a:r>
            <a:r>
              <a:rPr sz="2400" spc="70" dirty="0">
                <a:latin typeface="Verdana"/>
                <a:cs typeface="Verdana"/>
              </a:rPr>
              <a:t> </a:t>
            </a:r>
            <a:r>
              <a:rPr sz="2400" dirty="0">
                <a:latin typeface="Verdana"/>
                <a:cs typeface="Verdana"/>
              </a:rPr>
              <a:t>sono</a:t>
            </a:r>
          </a:p>
          <a:p>
            <a:pPr marL="843280">
              <a:lnSpc>
                <a:spcPct val="100000"/>
              </a:lnSpc>
              <a:spcBef>
                <a:spcPts val="1995"/>
              </a:spcBef>
            </a:pPr>
            <a:r>
              <a:rPr sz="2400" b="1" dirty="0">
                <a:solidFill>
                  <a:srgbClr val="FF0000"/>
                </a:solidFill>
                <a:latin typeface="Verdana"/>
                <a:cs typeface="Verdana"/>
              </a:rPr>
              <a:t>VIETATI ex artt. 107 e 108 </a:t>
            </a:r>
            <a:r>
              <a:rPr sz="2400" b="1" spc="-5" dirty="0">
                <a:solidFill>
                  <a:srgbClr val="FF0000"/>
                </a:solidFill>
                <a:latin typeface="Verdana"/>
                <a:cs typeface="Verdana"/>
              </a:rPr>
              <a:t>del</a:t>
            </a:r>
            <a:r>
              <a:rPr sz="2400" b="1" spc="5" dirty="0">
                <a:solidFill>
                  <a:srgbClr val="FF0000"/>
                </a:solidFill>
                <a:latin typeface="Verdana"/>
                <a:cs typeface="Verdana"/>
              </a:rPr>
              <a:t> </a:t>
            </a:r>
            <a:r>
              <a:rPr sz="2400" b="1" dirty="0">
                <a:solidFill>
                  <a:srgbClr val="FF0000"/>
                </a:solidFill>
                <a:latin typeface="Verdana"/>
                <a:cs typeface="Verdana"/>
              </a:rPr>
              <a:t>TFUE</a:t>
            </a:r>
            <a:endParaRPr sz="2400" dirty="0">
              <a:latin typeface="Verdana"/>
              <a:cs typeface="Verdana"/>
            </a:endParaRPr>
          </a:p>
          <a:p>
            <a:pPr marL="361950" indent="-349250">
              <a:lnSpc>
                <a:spcPct val="100000"/>
              </a:lnSpc>
              <a:spcBef>
                <a:spcPts val="2005"/>
              </a:spcBef>
              <a:buClr>
                <a:srgbClr val="6EB7D6"/>
              </a:buClr>
              <a:buSzPct val="110416"/>
              <a:buFont typeface="Wingdings"/>
              <a:buChar char=""/>
              <a:tabLst>
                <a:tab pos="362585" algn="l"/>
              </a:tabLst>
            </a:pPr>
            <a:r>
              <a:rPr lang="it-IT" sz="2400" spc="-10" dirty="0">
                <a:latin typeface="Verdana"/>
                <a:cs typeface="Verdana"/>
              </a:rPr>
              <a:t>Aiuti notificati alla Commissione Europea</a:t>
            </a:r>
          </a:p>
          <a:p>
            <a:pPr marL="361950" indent="-349250">
              <a:lnSpc>
                <a:spcPct val="100000"/>
              </a:lnSpc>
              <a:spcBef>
                <a:spcPts val="2005"/>
              </a:spcBef>
              <a:buClr>
                <a:srgbClr val="6EB7D6"/>
              </a:buClr>
              <a:buSzPct val="110416"/>
              <a:buFont typeface="Wingdings"/>
              <a:buChar char=""/>
              <a:tabLst>
                <a:tab pos="362585" algn="l"/>
              </a:tabLst>
            </a:pPr>
            <a:r>
              <a:rPr lang="it-IT" sz="2400" spc="-10" dirty="0">
                <a:latin typeface="Verdana"/>
                <a:cs typeface="Verdana"/>
              </a:rPr>
              <a:t>Aiuti in r</a:t>
            </a:r>
            <a:r>
              <a:rPr sz="2400" spc="-10" dirty="0" err="1">
                <a:latin typeface="Verdana"/>
                <a:cs typeface="Verdana"/>
              </a:rPr>
              <a:t>egime</a:t>
            </a:r>
            <a:r>
              <a:rPr sz="2400" spc="-10" dirty="0">
                <a:latin typeface="Verdana"/>
                <a:cs typeface="Verdana"/>
              </a:rPr>
              <a:t> </a:t>
            </a:r>
            <a:r>
              <a:rPr sz="2400" spc="-5" dirty="0">
                <a:latin typeface="Verdana"/>
                <a:cs typeface="Verdana"/>
              </a:rPr>
              <a:t>di </a:t>
            </a:r>
            <a:r>
              <a:rPr sz="2400" dirty="0">
                <a:latin typeface="Verdana"/>
                <a:cs typeface="Verdana"/>
              </a:rPr>
              <a:t>esenzione ex </a:t>
            </a:r>
            <a:r>
              <a:rPr sz="2400" spc="-10" dirty="0" err="1">
                <a:latin typeface="Verdana"/>
                <a:cs typeface="Verdana"/>
              </a:rPr>
              <a:t>Reg</a:t>
            </a:r>
            <a:r>
              <a:rPr lang="it-IT" sz="2400" spc="-10" dirty="0">
                <a:latin typeface="Verdana"/>
                <a:cs typeface="Verdana"/>
              </a:rPr>
              <a:t>  </a:t>
            </a:r>
            <a:r>
              <a:rPr sz="2400" spc="-10" dirty="0">
                <a:latin typeface="Verdana"/>
                <a:cs typeface="Verdana"/>
              </a:rPr>
              <a:t>(UE)</a:t>
            </a:r>
            <a:r>
              <a:rPr sz="2400" spc="70" dirty="0">
                <a:latin typeface="Verdana"/>
                <a:cs typeface="Verdana"/>
              </a:rPr>
              <a:t> </a:t>
            </a:r>
            <a:r>
              <a:rPr sz="2400" dirty="0">
                <a:latin typeface="Verdana"/>
                <a:cs typeface="Verdana"/>
              </a:rPr>
              <a:t>n.651/2014</a:t>
            </a:r>
          </a:p>
          <a:p>
            <a:pPr marL="361950" indent="-349250">
              <a:lnSpc>
                <a:spcPct val="100000"/>
              </a:lnSpc>
              <a:spcBef>
                <a:spcPts val="2014"/>
              </a:spcBef>
              <a:buClr>
                <a:srgbClr val="6EB7D6"/>
              </a:buClr>
              <a:buSzPct val="110416"/>
              <a:buFont typeface="Wingdings"/>
              <a:buChar char=""/>
              <a:tabLst>
                <a:tab pos="362585" algn="l"/>
              </a:tabLst>
            </a:pPr>
            <a:r>
              <a:rPr lang="it-IT" sz="2400" spc="-10" dirty="0">
                <a:latin typeface="Verdana"/>
                <a:cs typeface="Verdana"/>
              </a:rPr>
              <a:t>Agevolazioni minori per le qual si applica il r</a:t>
            </a:r>
            <a:r>
              <a:rPr sz="2400" spc="-10" dirty="0" err="1">
                <a:latin typeface="Verdana"/>
                <a:cs typeface="Verdana"/>
              </a:rPr>
              <a:t>egime</a:t>
            </a:r>
            <a:r>
              <a:rPr sz="2400" spc="-10" dirty="0">
                <a:latin typeface="Verdana"/>
                <a:cs typeface="Verdana"/>
              </a:rPr>
              <a:t> </a:t>
            </a:r>
            <a:r>
              <a:rPr sz="2400" spc="-5" dirty="0">
                <a:latin typeface="Verdana"/>
                <a:cs typeface="Verdana"/>
              </a:rPr>
              <a:t>de </a:t>
            </a:r>
            <a:r>
              <a:rPr sz="2400" spc="-10" dirty="0">
                <a:latin typeface="Verdana"/>
                <a:cs typeface="Verdana"/>
              </a:rPr>
              <a:t>minimis </a:t>
            </a:r>
            <a:r>
              <a:rPr sz="2400" spc="-5" dirty="0">
                <a:latin typeface="Arial"/>
                <a:cs typeface="Arial"/>
              </a:rPr>
              <a:t>Reg.(UE) </a:t>
            </a:r>
            <a:r>
              <a:rPr sz="2400" dirty="0">
                <a:latin typeface="Arial"/>
                <a:cs typeface="Arial"/>
              </a:rPr>
              <a:t>n. </a:t>
            </a:r>
            <a:r>
              <a:rPr sz="2400" spc="-5" dirty="0">
                <a:latin typeface="Arial"/>
                <a:cs typeface="Arial"/>
              </a:rPr>
              <a:t>1407 e</a:t>
            </a:r>
            <a:r>
              <a:rPr sz="2400" spc="85" dirty="0">
                <a:latin typeface="Arial"/>
                <a:cs typeface="Arial"/>
              </a:rPr>
              <a:t> </a:t>
            </a:r>
            <a:r>
              <a:rPr sz="2400" dirty="0">
                <a:latin typeface="Arial"/>
                <a:cs typeface="Arial"/>
              </a:rPr>
              <a:t>1408/2013</a:t>
            </a:r>
            <a:endParaRPr lang="it-IT" sz="2400" dirty="0">
              <a:latin typeface="Arial"/>
              <a:cs typeface="Arial"/>
            </a:endParaRP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r>
              <a:rPr lang="it-IT" sz="2400" dirty="0">
                <a:latin typeface="Verdana" panose="020B0604030504040204" pitchFamily="34" charset="0"/>
                <a:ea typeface="Verdana" panose="020B0604030504040204" pitchFamily="34" charset="0"/>
                <a:cs typeface="Arial"/>
              </a:rPr>
              <a:t>Aiuti subordinati alla disciplina del </a:t>
            </a:r>
            <a:r>
              <a:rPr lang="it-IT" sz="2400" dirty="0" err="1">
                <a:latin typeface="Verdana" panose="020B0604030504040204" pitchFamily="34" charset="0"/>
                <a:ea typeface="Verdana" panose="020B0604030504040204" pitchFamily="34" charset="0"/>
                <a:cs typeface="Arial"/>
              </a:rPr>
              <a:t>Temporary</a:t>
            </a:r>
            <a:r>
              <a:rPr lang="it-IT" sz="2400" dirty="0">
                <a:latin typeface="Verdana" panose="020B0604030504040204" pitchFamily="34" charset="0"/>
                <a:ea typeface="Verdana" panose="020B0604030504040204" pitchFamily="34" charset="0"/>
                <a:cs typeface="Arial"/>
              </a:rPr>
              <a:t> Framework ( aiuti legati all’emergenza COVID 19)</a:t>
            </a:r>
            <a:endParaRPr sz="2400" dirty="0">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258896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9435" y="24383"/>
            <a:ext cx="6583680" cy="74066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039611" y="24383"/>
            <a:ext cx="760476" cy="74066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30200" y="154685"/>
            <a:ext cx="6008370" cy="574040"/>
          </a:xfrm>
          <a:prstGeom prst="rect">
            <a:avLst/>
          </a:prstGeom>
        </p:spPr>
        <p:txBody>
          <a:bodyPr vert="horz" wrap="square" lIns="0" tIns="12700" rIns="0" bIns="0" rtlCol="0">
            <a:spAutoFit/>
          </a:bodyPr>
          <a:lstStyle/>
          <a:p>
            <a:pPr marL="12700">
              <a:lnSpc>
                <a:spcPct val="100000"/>
              </a:lnSpc>
              <a:spcBef>
                <a:spcPts val="100"/>
              </a:spcBef>
            </a:pPr>
            <a:r>
              <a:rPr dirty="0"/>
              <a:t>Regolarità</a:t>
            </a:r>
            <a:r>
              <a:rPr spc="-105" dirty="0"/>
              <a:t> </a:t>
            </a:r>
            <a:r>
              <a:rPr spc="-5" dirty="0"/>
              <a:t>Contributiva</a:t>
            </a:r>
          </a:p>
        </p:txBody>
      </p:sp>
      <p:sp>
        <p:nvSpPr>
          <p:cNvPr id="5" name="object 5"/>
          <p:cNvSpPr txBox="1"/>
          <p:nvPr/>
        </p:nvSpPr>
        <p:spPr>
          <a:xfrm>
            <a:off x="474370" y="873379"/>
            <a:ext cx="8041640" cy="528828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Art. 1, commi 1175-1176,</a:t>
            </a:r>
            <a:r>
              <a:rPr sz="2200" spc="45" dirty="0">
                <a:latin typeface="Verdana"/>
                <a:cs typeface="Verdana"/>
              </a:rPr>
              <a:t> </a:t>
            </a:r>
            <a:r>
              <a:rPr sz="2200" spc="-10" dirty="0">
                <a:latin typeface="Verdana"/>
                <a:cs typeface="Verdana"/>
              </a:rPr>
              <a:t>L.296/2006</a:t>
            </a:r>
            <a:endParaRPr sz="2200">
              <a:latin typeface="Verdana"/>
              <a:cs typeface="Verdana"/>
            </a:endParaRPr>
          </a:p>
          <a:p>
            <a:pPr>
              <a:lnSpc>
                <a:spcPct val="100000"/>
              </a:lnSpc>
            </a:pPr>
            <a:endParaRPr sz="2600">
              <a:latin typeface="Times New Roman"/>
              <a:cs typeface="Times New Roman"/>
            </a:endParaRPr>
          </a:p>
          <a:p>
            <a:pPr>
              <a:lnSpc>
                <a:spcPct val="100000"/>
              </a:lnSpc>
              <a:spcBef>
                <a:spcPts val="5"/>
              </a:spcBef>
            </a:pPr>
            <a:endParaRPr sz="2550">
              <a:latin typeface="Times New Roman"/>
              <a:cs typeface="Times New Roman"/>
            </a:endParaRPr>
          </a:p>
          <a:p>
            <a:pPr marL="12700" marR="5080" algn="just">
              <a:lnSpc>
                <a:spcPct val="80000"/>
              </a:lnSpc>
            </a:pPr>
            <a:r>
              <a:rPr sz="2000" dirty="0">
                <a:latin typeface="Verdana"/>
                <a:cs typeface="Verdana"/>
              </a:rPr>
              <a:t>I </a:t>
            </a:r>
            <a:r>
              <a:rPr sz="2000" spc="-5" dirty="0">
                <a:latin typeface="Verdana"/>
                <a:cs typeface="Verdana"/>
              </a:rPr>
              <a:t>benefici normativi </a:t>
            </a:r>
            <a:r>
              <a:rPr sz="2000" dirty="0">
                <a:latin typeface="Verdana"/>
                <a:cs typeface="Verdana"/>
              </a:rPr>
              <a:t>e </a:t>
            </a:r>
            <a:r>
              <a:rPr sz="2000" spc="-5" dirty="0">
                <a:latin typeface="Verdana"/>
                <a:cs typeface="Verdana"/>
              </a:rPr>
              <a:t>contributivi previsti </a:t>
            </a:r>
            <a:r>
              <a:rPr sz="2000" spc="-10" dirty="0">
                <a:latin typeface="Verdana"/>
                <a:cs typeface="Verdana"/>
              </a:rPr>
              <a:t>dalla </a:t>
            </a:r>
            <a:r>
              <a:rPr sz="2000" spc="-5" dirty="0">
                <a:latin typeface="Verdana"/>
                <a:cs typeface="Verdana"/>
              </a:rPr>
              <a:t>normativa </a:t>
            </a:r>
            <a:r>
              <a:rPr sz="2000" spc="-10" dirty="0">
                <a:latin typeface="Verdana"/>
                <a:cs typeface="Verdana"/>
              </a:rPr>
              <a:t>in  </a:t>
            </a:r>
            <a:r>
              <a:rPr sz="2000" spc="-5" dirty="0">
                <a:latin typeface="Verdana"/>
                <a:cs typeface="Verdana"/>
              </a:rPr>
              <a:t>materia di </a:t>
            </a:r>
            <a:r>
              <a:rPr sz="2000" spc="-10" dirty="0">
                <a:latin typeface="Verdana"/>
                <a:cs typeface="Verdana"/>
              </a:rPr>
              <a:t>lavoro </a:t>
            </a:r>
            <a:r>
              <a:rPr sz="2000" dirty="0">
                <a:latin typeface="Verdana"/>
                <a:cs typeface="Verdana"/>
              </a:rPr>
              <a:t>e </a:t>
            </a:r>
            <a:r>
              <a:rPr sz="2000" spc="-5" dirty="0">
                <a:latin typeface="Verdana"/>
                <a:cs typeface="Verdana"/>
              </a:rPr>
              <a:t>legislazione sociale </a:t>
            </a:r>
            <a:r>
              <a:rPr sz="2000" dirty="0">
                <a:latin typeface="Verdana"/>
                <a:cs typeface="Verdana"/>
              </a:rPr>
              <a:t>sono </a:t>
            </a:r>
            <a:r>
              <a:rPr sz="2000" spc="-5" dirty="0">
                <a:latin typeface="Verdana"/>
                <a:cs typeface="Verdana"/>
              </a:rPr>
              <a:t>subordinati </a:t>
            </a:r>
            <a:r>
              <a:rPr sz="2000" spc="5" dirty="0">
                <a:latin typeface="Verdana"/>
                <a:cs typeface="Verdana"/>
              </a:rPr>
              <a:t>al  </a:t>
            </a:r>
            <a:r>
              <a:rPr sz="2000" spc="-10" dirty="0">
                <a:latin typeface="Verdana"/>
                <a:cs typeface="Verdana"/>
              </a:rPr>
              <a:t>possesso, da </a:t>
            </a:r>
            <a:r>
              <a:rPr sz="2000" spc="-5" dirty="0">
                <a:latin typeface="Verdana"/>
                <a:cs typeface="Verdana"/>
              </a:rPr>
              <a:t>parte dei datori di </a:t>
            </a:r>
            <a:r>
              <a:rPr sz="2000" spc="-15" dirty="0">
                <a:latin typeface="Verdana"/>
                <a:cs typeface="Verdana"/>
              </a:rPr>
              <a:t>lavoro, </a:t>
            </a:r>
            <a:r>
              <a:rPr sz="2000" spc="-5" dirty="0">
                <a:latin typeface="Verdana"/>
                <a:cs typeface="Verdana"/>
              </a:rPr>
              <a:t>del </a:t>
            </a:r>
            <a:r>
              <a:rPr sz="2000" spc="-5" dirty="0">
                <a:solidFill>
                  <a:srgbClr val="FF0000"/>
                </a:solidFill>
                <a:latin typeface="Verdana"/>
                <a:cs typeface="Verdana"/>
              </a:rPr>
              <a:t>documento </a:t>
            </a:r>
            <a:r>
              <a:rPr sz="2000" dirty="0">
                <a:solidFill>
                  <a:srgbClr val="FF0000"/>
                </a:solidFill>
                <a:latin typeface="Verdana"/>
                <a:cs typeface="Verdana"/>
              </a:rPr>
              <a:t>unico  </a:t>
            </a:r>
            <a:r>
              <a:rPr sz="2000" spc="-5" dirty="0">
                <a:solidFill>
                  <a:srgbClr val="FF0000"/>
                </a:solidFill>
                <a:latin typeface="Verdana"/>
                <a:cs typeface="Verdana"/>
              </a:rPr>
              <a:t>di regolarità </a:t>
            </a:r>
            <a:r>
              <a:rPr sz="2000" spc="-10" dirty="0">
                <a:solidFill>
                  <a:srgbClr val="FF0000"/>
                </a:solidFill>
                <a:latin typeface="Verdana"/>
                <a:cs typeface="Verdana"/>
              </a:rPr>
              <a:t>contributiva</a:t>
            </a:r>
            <a:r>
              <a:rPr sz="2000" spc="-10" dirty="0">
                <a:latin typeface="Verdana"/>
                <a:cs typeface="Verdana"/>
              </a:rPr>
              <a:t>, </a:t>
            </a:r>
            <a:r>
              <a:rPr sz="2000" spc="-5" dirty="0">
                <a:latin typeface="Verdana"/>
                <a:cs typeface="Verdana"/>
              </a:rPr>
              <a:t>fermi restando gli altri </a:t>
            </a:r>
            <a:r>
              <a:rPr sz="2000" dirty="0">
                <a:solidFill>
                  <a:srgbClr val="0000FF"/>
                </a:solidFill>
                <a:latin typeface="Verdana"/>
                <a:cs typeface="Verdana"/>
              </a:rPr>
              <a:t>obblighi </a:t>
            </a:r>
            <a:r>
              <a:rPr sz="2000" spc="-5" dirty="0">
                <a:solidFill>
                  <a:srgbClr val="0000FF"/>
                </a:solidFill>
                <a:latin typeface="Verdana"/>
                <a:cs typeface="Verdana"/>
              </a:rPr>
              <a:t>di  legge ed il rispetto </a:t>
            </a:r>
            <a:r>
              <a:rPr sz="2000" spc="-10" dirty="0">
                <a:solidFill>
                  <a:srgbClr val="0000FF"/>
                </a:solidFill>
                <a:latin typeface="Verdana"/>
                <a:cs typeface="Verdana"/>
              </a:rPr>
              <a:t>degli </a:t>
            </a:r>
            <a:r>
              <a:rPr sz="2000" dirty="0">
                <a:solidFill>
                  <a:srgbClr val="0000FF"/>
                </a:solidFill>
                <a:latin typeface="Verdana"/>
                <a:cs typeface="Verdana"/>
              </a:rPr>
              <a:t>accordi e </a:t>
            </a:r>
            <a:r>
              <a:rPr sz="2000" spc="-10" dirty="0">
                <a:solidFill>
                  <a:srgbClr val="0000FF"/>
                </a:solidFill>
                <a:latin typeface="Verdana"/>
                <a:cs typeface="Verdana"/>
              </a:rPr>
              <a:t>contratti </a:t>
            </a:r>
            <a:r>
              <a:rPr sz="2000" spc="-5" dirty="0">
                <a:solidFill>
                  <a:srgbClr val="0000FF"/>
                </a:solidFill>
                <a:latin typeface="Verdana"/>
                <a:cs typeface="Verdana"/>
              </a:rPr>
              <a:t>collettivi nazionali  nonché di quelli regionali, territoriali </a:t>
            </a:r>
            <a:r>
              <a:rPr sz="2000" dirty="0">
                <a:solidFill>
                  <a:srgbClr val="0000FF"/>
                </a:solidFill>
                <a:latin typeface="Verdana"/>
                <a:cs typeface="Verdana"/>
              </a:rPr>
              <a:t>o </a:t>
            </a:r>
            <a:r>
              <a:rPr sz="2000" spc="-5" dirty="0">
                <a:solidFill>
                  <a:srgbClr val="0000FF"/>
                </a:solidFill>
                <a:latin typeface="Verdana"/>
                <a:cs typeface="Verdana"/>
              </a:rPr>
              <a:t>aziendali, </a:t>
            </a:r>
            <a:r>
              <a:rPr sz="2000" spc="-10" dirty="0">
                <a:solidFill>
                  <a:srgbClr val="0000FF"/>
                </a:solidFill>
                <a:latin typeface="Verdana"/>
                <a:cs typeface="Verdana"/>
              </a:rPr>
              <a:t>laddove  </a:t>
            </a:r>
            <a:r>
              <a:rPr sz="2000" spc="-5" dirty="0">
                <a:solidFill>
                  <a:srgbClr val="0000FF"/>
                </a:solidFill>
                <a:latin typeface="Verdana"/>
                <a:cs typeface="Verdana"/>
              </a:rPr>
              <a:t>sottoscritti, </a:t>
            </a:r>
            <a:r>
              <a:rPr sz="2000" dirty="0">
                <a:solidFill>
                  <a:srgbClr val="0000FF"/>
                </a:solidFill>
                <a:latin typeface="Verdana"/>
                <a:cs typeface="Verdana"/>
              </a:rPr>
              <a:t>stipulati </a:t>
            </a:r>
            <a:r>
              <a:rPr sz="2000" spc="-5" dirty="0">
                <a:solidFill>
                  <a:srgbClr val="0000FF"/>
                </a:solidFill>
                <a:latin typeface="Verdana"/>
                <a:cs typeface="Verdana"/>
              </a:rPr>
              <a:t>dalle organizzazioni sindacali dei datori </a:t>
            </a:r>
            <a:r>
              <a:rPr sz="2000" spc="10" dirty="0">
                <a:solidFill>
                  <a:srgbClr val="0000FF"/>
                </a:solidFill>
                <a:latin typeface="Verdana"/>
                <a:cs typeface="Verdana"/>
              </a:rPr>
              <a:t>di  </a:t>
            </a:r>
            <a:r>
              <a:rPr sz="2000" spc="-10" dirty="0">
                <a:solidFill>
                  <a:srgbClr val="0000FF"/>
                </a:solidFill>
                <a:latin typeface="Verdana"/>
                <a:cs typeface="Verdana"/>
              </a:rPr>
              <a:t>lavoro </a:t>
            </a:r>
            <a:r>
              <a:rPr sz="2000" dirty="0">
                <a:solidFill>
                  <a:srgbClr val="0000FF"/>
                </a:solidFill>
                <a:latin typeface="Verdana"/>
                <a:cs typeface="Verdana"/>
              </a:rPr>
              <a:t>e </a:t>
            </a:r>
            <a:r>
              <a:rPr sz="2000" spc="-5" dirty="0">
                <a:solidFill>
                  <a:srgbClr val="0000FF"/>
                </a:solidFill>
                <a:latin typeface="Verdana"/>
                <a:cs typeface="Verdana"/>
              </a:rPr>
              <a:t>dei </a:t>
            </a:r>
            <a:r>
              <a:rPr sz="2000" spc="-10" dirty="0">
                <a:solidFill>
                  <a:srgbClr val="0000FF"/>
                </a:solidFill>
                <a:latin typeface="Verdana"/>
                <a:cs typeface="Verdana"/>
              </a:rPr>
              <a:t>lavoratori comparativamente </a:t>
            </a:r>
            <a:r>
              <a:rPr sz="2000" spc="-5" dirty="0">
                <a:solidFill>
                  <a:srgbClr val="0000FF"/>
                </a:solidFill>
                <a:latin typeface="Verdana"/>
                <a:cs typeface="Verdana"/>
              </a:rPr>
              <a:t>più </a:t>
            </a:r>
            <a:r>
              <a:rPr sz="2000" spc="-10" dirty="0">
                <a:solidFill>
                  <a:srgbClr val="0000FF"/>
                </a:solidFill>
                <a:latin typeface="Verdana"/>
                <a:cs typeface="Verdana"/>
              </a:rPr>
              <a:t>rappresentative  </a:t>
            </a:r>
            <a:r>
              <a:rPr sz="2000" dirty="0">
                <a:solidFill>
                  <a:srgbClr val="0000FF"/>
                </a:solidFill>
                <a:latin typeface="Verdana"/>
                <a:cs typeface="Verdana"/>
              </a:rPr>
              <a:t>sul </a:t>
            </a:r>
            <a:r>
              <a:rPr sz="2000" spc="-5" dirty="0">
                <a:solidFill>
                  <a:srgbClr val="0000FF"/>
                </a:solidFill>
                <a:latin typeface="Verdana"/>
                <a:cs typeface="Verdana"/>
              </a:rPr>
              <a:t>piano</a:t>
            </a:r>
            <a:r>
              <a:rPr sz="2000" spc="-45" dirty="0">
                <a:solidFill>
                  <a:srgbClr val="0000FF"/>
                </a:solidFill>
                <a:latin typeface="Verdana"/>
                <a:cs typeface="Verdana"/>
              </a:rPr>
              <a:t> </a:t>
            </a:r>
            <a:r>
              <a:rPr sz="2000" spc="-5" dirty="0">
                <a:solidFill>
                  <a:srgbClr val="0000FF"/>
                </a:solidFill>
                <a:latin typeface="Verdana"/>
                <a:cs typeface="Verdana"/>
              </a:rPr>
              <a:t>nazionale.</a:t>
            </a:r>
            <a:endParaRPr sz="2000">
              <a:latin typeface="Verdana"/>
              <a:cs typeface="Verdana"/>
            </a:endParaRPr>
          </a:p>
          <a:p>
            <a:pPr marL="12700" marR="5715" algn="just">
              <a:lnSpc>
                <a:spcPct val="80000"/>
              </a:lnSpc>
              <a:spcBef>
                <a:spcPts val="2150"/>
              </a:spcBef>
            </a:pPr>
            <a:r>
              <a:rPr sz="2000" dirty="0">
                <a:latin typeface="Verdana"/>
                <a:cs typeface="Verdana"/>
              </a:rPr>
              <a:t>Con </a:t>
            </a:r>
            <a:r>
              <a:rPr sz="2000" spc="-5" dirty="0">
                <a:latin typeface="Verdana"/>
                <a:cs typeface="Verdana"/>
              </a:rPr>
              <a:t>decreto del </a:t>
            </a:r>
            <a:r>
              <a:rPr sz="2000" dirty="0">
                <a:latin typeface="Verdana"/>
                <a:cs typeface="Verdana"/>
              </a:rPr>
              <a:t>Ministro </a:t>
            </a:r>
            <a:r>
              <a:rPr sz="2000" spc="-5" dirty="0">
                <a:latin typeface="Verdana"/>
                <a:cs typeface="Verdana"/>
              </a:rPr>
              <a:t>del </a:t>
            </a:r>
            <a:r>
              <a:rPr sz="2000" spc="-10" dirty="0">
                <a:latin typeface="Verdana"/>
                <a:cs typeface="Verdana"/>
              </a:rPr>
              <a:t>lavoro </a:t>
            </a:r>
            <a:r>
              <a:rPr sz="2000" dirty="0">
                <a:latin typeface="Verdana"/>
                <a:cs typeface="Verdana"/>
              </a:rPr>
              <a:t>e </a:t>
            </a:r>
            <a:r>
              <a:rPr sz="2000" spc="-10" dirty="0">
                <a:latin typeface="Verdana"/>
                <a:cs typeface="Verdana"/>
              </a:rPr>
              <a:t>della </a:t>
            </a:r>
            <a:r>
              <a:rPr sz="2000" dirty="0">
                <a:latin typeface="Verdana"/>
                <a:cs typeface="Verdana"/>
              </a:rPr>
              <a:t>previdenza </a:t>
            </a:r>
            <a:r>
              <a:rPr sz="2000" spc="-10" dirty="0">
                <a:latin typeface="Verdana"/>
                <a:cs typeface="Verdana"/>
              </a:rPr>
              <a:t>sociale,  </a:t>
            </a:r>
            <a:r>
              <a:rPr sz="2000" spc="-5" dirty="0">
                <a:latin typeface="Verdana"/>
                <a:cs typeface="Verdana"/>
              </a:rPr>
              <a:t>sentiti gli istituti previdenziali interessati </a:t>
            </a:r>
            <a:r>
              <a:rPr sz="2000" dirty="0">
                <a:latin typeface="Verdana"/>
                <a:cs typeface="Verdana"/>
              </a:rPr>
              <a:t>e </a:t>
            </a:r>
            <a:r>
              <a:rPr sz="2000" spc="-5" dirty="0">
                <a:latin typeface="Verdana"/>
                <a:cs typeface="Verdana"/>
              </a:rPr>
              <a:t>le parti </a:t>
            </a:r>
            <a:r>
              <a:rPr sz="2000" dirty="0">
                <a:latin typeface="Verdana"/>
                <a:cs typeface="Verdana"/>
              </a:rPr>
              <a:t>sociali  </a:t>
            </a:r>
            <a:r>
              <a:rPr sz="2000" spc="-10" dirty="0">
                <a:latin typeface="Verdana"/>
                <a:cs typeface="Verdana"/>
              </a:rPr>
              <a:t>comparativamente </a:t>
            </a:r>
            <a:r>
              <a:rPr sz="2000" spc="-5" dirty="0">
                <a:latin typeface="Verdana"/>
                <a:cs typeface="Verdana"/>
              </a:rPr>
              <a:t>più </a:t>
            </a:r>
            <a:r>
              <a:rPr sz="2000" spc="-10" dirty="0">
                <a:latin typeface="Verdana"/>
                <a:cs typeface="Verdana"/>
              </a:rPr>
              <a:t>rappresentative </a:t>
            </a:r>
            <a:r>
              <a:rPr sz="2000" spc="-5" dirty="0">
                <a:latin typeface="Verdana"/>
                <a:cs typeface="Verdana"/>
              </a:rPr>
              <a:t>sul piano </a:t>
            </a:r>
            <a:r>
              <a:rPr sz="2000" dirty="0">
                <a:latin typeface="Verdana"/>
                <a:cs typeface="Verdana"/>
              </a:rPr>
              <a:t>nazionale  sono </a:t>
            </a:r>
            <a:r>
              <a:rPr sz="2000" spc="-5" dirty="0">
                <a:latin typeface="Verdana"/>
                <a:cs typeface="Verdana"/>
              </a:rPr>
              <a:t>definite le tipologie di pregresse </a:t>
            </a:r>
            <a:r>
              <a:rPr sz="2000" spc="-5" dirty="0">
                <a:solidFill>
                  <a:srgbClr val="00AF50"/>
                </a:solidFill>
                <a:latin typeface="Verdana"/>
                <a:cs typeface="Verdana"/>
              </a:rPr>
              <a:t>irregolarità </a:t>
            </a:r>
            <a:r>
              <a:rPr sz="2000" spc="-5" dirty="0">
                <a:latin typeface="Verdana"/>
                <a:cs typeface="Verdana"/>
              </a:rPr>
              <a:t>di </a:t>
            </a:r>
            <a:r>
              <a:rPr sz="2000" spc="-10" dirty="0">
                <a:latin typeface="Verdana"/>
                <a:cs typeface="Verdana"/>
              </a:rPr>
              <a:t>natura  </a:t>
            </a:r>
            <a:r>
              <a:rPr sz="2000" spc="-5" dirty="0">
                <a:latin typeface="Verdana"/>
                <a:cs typeface="Verdana"/>
              </a:rPr>
              <a:t>previdenziale ed </a:t>
            </a:r>
            <a:r>
              <a:rPr sz="2000" spc="-5" dirty="0">
                <a:solidFill>
                  <a:srgbClr val="00AF50"/>
                </a:solidFill>
                <a:latin typeface="Verdana"/>
                <a:cs typeface="Verdana"/>
              </a:rPr>
              <a:t>in materia di tutela </a:t>
            </a:r>
            <a:r>
              <a:rPr sz="2000" spc="-10" dirty="0">
                <a:solidFill>
                  <a:srgbClr val="00AF50"/>
                </a:solidFill>
                <a:latin typeface="Verdana"/>
                <a:cs typeface="Verdana"/>
              </a:rPr>
              <a:t>delle </a:t>
            </a:r>
            <a:r>
              <a:rPr sz="2000" spc="-5" dirty="0">
                <a:solidFill>
                  <a:srgbClr val="00AF50"/>
                </a:solidFill>
                <a:latin typeface="Verdana"/>
                <a:cs typeface="Verdana"/>
              </a:rPr>
              <a:t>condizioni </a:t>
            </a:r>
            <a:r>
              <a:rPr sz="2000" spc="5" dirty="0">
                <a:solidFill>
                  <a:srgbClr val="00AF50"/>
                </a:solidFill>
                <a:latin typeface="Verdana"/>
                <a:cs typeface="Verdana"/>
              </a:rPr>
              <a:t>di </a:t>
            </a:r>
            <a:r>
              <a:rPr sz="2000" spc="-10" dirty="0">
                <a:solidFill>
                  <a:srgbClr val="00AF50"/>
                </a:solidFill>
                <a:latin typeface="Verdana"/>
                <a:cs typeface="Verdana"/>
              </a:rPr>
              <a:t>lavoro  </a:t>
            </a:r>
            <a:r>
              <a:rPr sz="2000" dirty="0">
                <a:latin typeface="Verdana"/>
                <a:cs typeface="Verdana"/>
              </a:rPr>
              <a:t>da </a:t>
            </a:r>
            <a:r>
              <a:rPr sz="2000" spc="-5" dirty="0">
                <a:latin typeface="Verdana"/>
                <a:cs typeface="Verdana"/>
              </a:rPr>
              <a:t>non </a:t>
            </a:r>
            <a:r>
              <a:rPr sz="2000" spc="-10" dirty="0">
                <a:latin typeface="Verdana"/>
                <a:cs typeface="Verdana"/>
              </a:rPr>
              <a:t>considerare </a:t>
            </a:r>
            <a:r>
              <a:rPr sz="2000" spc="-5" dirty="0">
                <a:latin typeface="Verdana"/>
                <a:cs typeface="Verdana"/>
              </a:rPr>
              <a:t>ostative </a:t>
            </a:r>
            <a:r>
              <a:rPr sz="2000" dirty="0">
                <a:latin typeface="Verdana"/>
                <a:cs typeface="Verdana"/>
              </a:rPr>
              <a:t>al rilascio </a:t>
            </a:r>
            <a:r>
              <a:rPr sz="2000" spc="-5" dirty="0">
                <a:latin typeface="Verdana"/>
                <a:cs typeface="Verdana"/>
              </a:rPr>
              <a:t>del</a:t>
            </a:r>
            <a:r>
              <a:rPr sz="2000" spc="430" dirty="0">
                <a:latin typeface="Verdana"/>
                <a:cs typeface="Verdana"/>
              </a:rPr>
              <a:t> </a:t>
            </a:r>
            <a:r>
              <a:rPr sz="2000" spc="-5" dirty="0">
                <a:latin typeface="Verdana"/>
                <a:cs typeface="Verdana"/>
              </a:rPr>
              <a:t>documento  </a:t>
            </a:r>
            <a:r>
              <a:rPr sz="2000" spc="-10" dirty="0">
                <a:latin typeface="Verdana"/>
                <a:cs typeface="Verdana"/>
              </a:rPr>
              <a:t>medesimo.</a:t>
            </a:r>
            <a:endParaRPr sz="2000">
              <a:latin typeface="Verdana"/>
              <a:cs typeface="Verdana"/>
            </a:endParaRPr>
          </a:p>
        </p:txBody>
      </p:sp>
      <p:sp>
        <p:nvSpPr>
          <p:cNvPr id="6" name="object 6"/>
          <p:cNvSpPr/>
          <p:nvPr/>
        </p:nvSpPr>
        <p:spPr>
          <a:xfrm>
            <a:off x="7389876" y="580644"/>
            <a:ext cx="1618487" cy="1446276"/>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7462336" y="633308"/>
            <a:ext cx="1473643" cy="130183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2400" y="609600"/>
            <a:ext cx="8602133" cy="4838700"/>
          </a:xfrm>
          <a:prstGeom prst="rect">
            <a:avLst/>
          </a:prstGeom>
        </p:spPr>
      </p:pic>
    </p:spTree>
    <p:extLst>
      <p:ext uri="{BB962C8B-B14F-4D97-AF65-F5344CB8AC3E}">
        <p14:creationId xmlns:p14="http://schemas.microsoft.com/office/powerpoint/2010/main" val="3219953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608421F9-C10F-4325-9C46-12FEAA74EAAF}"/>
              </a:ext>
            </a:extLst>
          </p:cNvPr>
          <p:cNvSpPr/>
          <p:nvPr/>
        </p:nvSpPr>
        <p:spPr>
          <a:xfrm>
            <a:off x="1066800" y="1752600"/>
            <a:ext cx="7162800" cy="2677656"/>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a:outerShdw blurRad="50800" dist="38100" dir="18900000" algn="b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lvl="0">
              <a:defRPr/>
            </a:pPr>
            <a:r>
              <a:rPr lang="it-IT" sz="2400" b="1" kern="0" dirty="0">
                <a:solidFill>
                  <a:schemeClr val="accent1"/>
                </a:solidFill>
                <a:latin typeface="Verdana"/>
                <a:ea typeface="Verdana" panose="020B0604030504040204" pitchFamily="34" charset="0"/>
                <a:cs typeface="Arial" pitchFamily="34" charset="0"/>
              </a:rPr>
              <a:t>Esonero contributivo per le nuove assunzioni di giovani under 36 con contratto di lavoro a tempo indeterminato ai sensi dell’art. 1, commi 10-15, della legge n. 178/2020 </a:t>
            </a:r>
          </a:p>
          <a:p>
            <a:pPr lvl="0">
              <a:defRPr/>
            </a:pPr>
            <a:r>
              <a:rPr lang="it-IT" sz="2400" b="1" kern="0" dirty="0">
                <a:solidFill>
                  <a:schemeClr val="accent1"/>
                </a:solidFill>
                <a:latin typeface="Verdana"/>
                <a:ea typeface="Verdana" panose="020B0604030504040204" pitchFamily="34" charset="0"/>
                <a:cs typeface="Arial" pitchFamily="34" charset="0"/>
              </a:rPr>
              <a:t>Circolare n. 56/2021, Messaggio 3389/2021</a:t>
            </a:r>
            <a:endParaRPr lang="it-IT" sz="2400" kern="0" dirty="0">
              <a:solidFill>
                <a:schemeClr val="accent1"/>
              </a:solidFill>
            </a:endParaRPr>
          </a:p>
        </p:txBody>
      </p:sp>
    </p:spTree>
    <p:extLst>
      <p:ext uri="{BB962C8B-B14F-4D97-AF65-F5344CB8AC3E}">
        <p14:creationId xmlns:p14="http://schemas.microsoft.com/office/powerpoint/2010/main" val="255723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152401"/>
            <a:ext cx="65532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10"/>
          <p:cNvPicPr>
            <a:picLocks noChangeAspect="1"/>
          </p:cNvPicPr>
          <p:nvPr/>
        </p:nvPicPr>
        <p:blipFill>
          <a:blip r:embed="rId2">
            <a:clrChange>
              <a:clrFrom>
                <a:srgbClr val="FFFFFF"/>
              </a:clrFrom>
              <a:clrTo>
                <a:srgbClr val="FFFFFF">
                  <a:alpha val="0"/>
                </a:srgbClr>
              </a:clrTo>
            </a:clrChange>
          </a:blip>
          <a:stretch>
            <a:fillRect/>
          </a:stretch>
        </p:blipFill>
        <p:spPr>
          <a:xfrm>
            <a:off x="1001716" y="1432197"/>
            <a:ext cx="615812" cy="772926"/>
          </a:xfrm>
          <a:prstGeom prst="rect">
            <a:avLst/>
          </a:prstGeom>
        </p:spPr>
      </p:pic>
      <p:sp>
        <p:nvSpPr>
          <p:cNvPr id="4" name="Rettangolo 3"/>
          <p:cNvSpPr/>
          <p:nvPr/>
        </p:nvSpPr>
        <p:spPr>
          <a:xfrm>
            <a:off x="1828800" y="1432197"/>
            <a:ext cx="6705600" cy="1200329"/>
          </a:xfrm>
          <a:prstGeom prst="rect">
            <a:avLst/>
          </a:prstGeom>
        </p:spPr>
        <p:txBody>
          <a:bodyPr wrap="square">
            <a:spAutoFit/>
          </a:bodyPr>
          <a:lstStyle/>
          <a:p>
            <a:r>
              <a:rPr lang="it-IT" dirty="0">
                <a:latin typeface="Verdana" panose="020B0604030504040204" pitchFamily="34" charset="0"/>
              </a:rPr>
              <a:t>L’esonero contributivo riguarda tutti i </a:t>
            </a:r>
            <a:r>
              <a:rPr lang="it-IT" b="1" dirty="0">
                <a:latin typeface="Verdana" panose="020B0604030504040204" pitchFamily="34" charset="0"/>
              </a:rPr>
              <a:t>rapporti di lavoro a tempo indeterminato</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sia nuove assunzioni che trasformazioni di precedenti rapporti a termine, anche in somministrazione</a:t>
            </a:r>
            <a:endParaRPr lang="it-IT" dirty="0"/>
          </a:p>
        </p:txBody>
      </p:sp>
      <p:grpSp>
        <p:nvGrpSpPr>
          <p:cNvPr id="5" name="Group 4"/>
          <p:cNvGrpSpPr/>
          <p:nvPr/>
        </p:nvGrpSpPr>
        <p:grpSpPr>
          <a:xfrm>
            <a:off x="789528" y="2830504"/>
            <a:ext cx="828000" cy="857909"/>
            <a:chOff x="714597" y="2602243"/>
            <a:chExt cx="828000" cy="857909"/>
          </a:xfrm>
        </p:grpSpPr>
        <p:sp>
          <p:nvSpPr>
            <p:cNvPr id="6" name="Oval 36"/>
            <p:cNvSpPr/>
            <p:nvPr/>
          </p:nvSpPr>
          <p:spPr>
            <a:xfrm>
              <a:off x="714597" y="2602243"/>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ctangle 28"/>
            <p:cNvSpPr/>
            <p:nvPr/>
          </p:nvSpPr>
          <p:spPr>
            <a:xfrm>
              <a:off x="728031" y="29369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36</a:t>
              </a:r>
            </a:p>
          </p:txBody>
        </p:sp>
        <p:grpSp>
          <p:nvGrpSpPr>
            <p:cNvPr id="8" name="Group 37"/>
            <p:cNvGrpSpPr>
              <a:grpSpLocks noChangeAspect="1"/>
            </p:cNvGrpSpPr>
            <p:nvPr/>
          </p:nvGrpSpPr>
          <p:grpSpPr>
            <a:xfrm>
              <a:off x="959189" y="2689180"/>
              <a:ext cx="336373" cy="317238"/>
              <a:chOff x="8624888" y="6148388"/>
              <a:chExt cx="1060450" cy="1000125"/>
            </a:xfrm>
            <a:solidFill>
              <a:schemeClr val="tx2"/>
            </a:solidFill>
          </p:grpSpPr>
          <p:sp>
            <p:nvSpPr>
              <p:cNvPr id="9"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0"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11" name="Rettangolo 10"/>
          <p:cNvSpPr/>
          <p:nvPr/>
        </p:nvSpPr>
        <p:spPr>
          <a:xfrm>
            <a:off x="1711767" y="2971800"/>
            <a:ext cx="7127433" cy="1754326"/>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L’esonero contributivo spetta a condizione che l’assunzione, con contratto di lavoro subordinato, riguardi soggetti </a:t>
            </a:r>
            <a:r>
              <a:rPr lang="it-IT" b="1" dirty="0">
                <a:latin typeface="Verdana" panose="020B0604030504040204" pitchFamily="34" charset="0"/>
                <a:ea typeface="Verdana" panose="020B0604030504040204" pitchFamily="34" charset="0"/>
                <a:cs typeface="Verdana" panose="020B0604030504040204" pitchFamily="34" charset="0"/>
              </a:rPr>
              <a:t>che non abbiano compiuto il 36° anno di età</a:t>
            </a:r>
            <a:r>
              <a:rPr lang="it-IT" dirty="0">
                <a:latin typeface="Verdana" panose="020B0604030504040204" pitchFamily="34" charset="0"/>
                <a:ea typeface="Verdana" panose="020B0604030504040204" pitchFamily="34" charset="0"/>
                <a:cs typeface="Verdana" panose="020B0604030504040204" pitchFamily="34" charset="0"/>
              </a:rPr>
              <a:t> e </a:t>
            </a:r>
            <a:r>
              <a:rPr lang="it-IT" b="1" dirty="0">
                <a:latin typeface="Verdana" panose="020B0604030504040204" pitchFamily="34" charset="0"/>
                <a:ea typeface="Verdana" panose="020B0604030504040204" pitchFamily="34" charset="0"/>
                <a:cs typeface="Verdana" panose="020B0604030504040204" pitchFamily="34" charset="0"/>
              </a:rPr>
              <a:t>non siano stati occupati a tempo indeterminato</a:t>
            </a:r>
            <a:r>
              <a:rPr lang="it-IT" dirty="0">
                <a:latin typeface="Verdana" panose="020B0604030504040204" pitchFamily="34" charset="0"/>
                <a:ea typeface="Verdana" panose="020B0604030504040204" pitchFamily="34" charset="0"/>
                <a:cs typeface="Verdana" panose="020B0604030504040204" pitchFamily="34" charset="0"/>
              </a:rPr>
              <a:t> con il medesimo o con altro datore di lavoro nel corso dell’intera vita lavorativa.</a:t>
            </a:r>
          </a:p>
        </p:txBody>
      </p:sp>
      <p:pic>
        <p:nvPicPr>
          <p:cNvPr id="22" name="Picture 5"/>
          <p:cNvPicPr>
            <a:picLocks noChangeAspect="1"/>
          </p:cNvPicPr>
          <p:nvPr/>
        </p:nvPicPr>
        <p:blipFill>
          <a:blip r:embed="rId3">
            <a:clrChange>
              <a:clrFrom>
                <a:srgbClr val="FFFFFF"/>
              </a:clrFrom>
              <a:clrTo>
                <a:srgbClr val="FFFFFF">
                  <a:alpha val="0"/>
                </a:srgbClr>
              </a:clrTo>
            </a:clrChange>
          </a:blip>
          <a:stretch>
            <a:fillRect/>
          </a:stretch>
        </p:blipFill>
        <p:spPr>
          <a:xfrm>
            <a:off x="523896" y="5643526"/>
            <a:ext cx="558132" cy="558132"/>
          </a:xfrm>
          <a:prstGeom prst="rect">
            <a:avLst/>
          </a:prstGeom>
        </p:spPr>
      </p:pic>
      <p:sp>
        <p:nvSpPr>
          <p:cNvPr id="27" name="Rettangolo 26"/>
          <p:cNvSpPr/>
          <p:nvPr/>
        </p:nvSpPr>
        <p:spPr>
          <a:xfrm>
            <a:off x="789528" y="4926974"/>
            <a:ext cx="7620000" cy="1754326"/>
          </a:xfrm>
          <a:prstGeom prst="rect">
            <a:avLst/>
          </a:prstGeom>
        </p:spPr>
        <p:txBody>
          <a:bodyPr wrap="square">
            <a:spAutoFit/>
          </a:bodyPr>
          <a:lstStyle/>
          <a:p>
            <a:pPr algn="just">
              <a:spcBef>
                <a:spcPts val="600"/>
              </a:spcBef>
            </a:pPr>
            <a:endParaRPr lang="it-IT" u="sng" dirty="0"/>
          </a:p>
          <a:p>
            <a:pPr algn="just">
              <a:spcBef>
                <a:spcPts val="600"/>
              </a:spcBef>
            </a:pPr>
            <a:r>
              <a:rPr lang="it-IT" sz="1600" u="sng" dirty="0">
                <a:latin typeface="Verdana" panose="020B0604030504040204" pitchFamily="34" charset="0"/>
                <a:ea typeface="Verdana" panose="020B0604030504040204" pitchFamily="34" charset="0"/>
                <a:cs typeface="Verdana" panose="020B0604030504040204" pitchFamily="34" charset="0"/>
              </a:rPr>
              <a:t>Casi di esclusione:</a:t>
            </a:r>
          </a:p>
          <a:p>
            <a:pPr marL="538163" indent="-285750" algn="just">
              <a:spcBef>
                <a:spcPts val="600"/>
              </a:spcBef>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Rapporti di apprendistato;</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domestico</a:t>
            </a:r>
            <a:r>
              <a:rPr lang="it-IT" sz="1600" dirty="0">
                <a:latin typeface="Verdana" panose="020B0604030504040204" pitchFamily="34" charset="0"/>
                <a:ea typeface="Verdana" panose="020B0604030504040204" pitchFamily="34" charset="0"/>
                <a:cs typeface="Verdana" panose="020B0604030504040204" pitchFamily="34" charset="0"/>
              </a:rPr>
              <a:t>;</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intermittente; </a:t>
            </a:r>
            <a:r>
              <a:rPr lang="it-IT" sz="1600" dirty="0">
                <a:latin typeface="Verdana" panose="020B0604030504040204" pitchFamily="34" charset="0"/>
                <a:ea typeface="Verdana" panose="020B0604030504040204" pitchFamily="34" charset="0"/>
                <a:cs typeface="Verdana" panose="020B0604030504040204" pitchFamily="34" charset="0"/>
              </a:rPr>
              <a:t> </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occasionale</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94465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0"/>
          <p:cNvSpPr/>
          <p:nvPr/>
        </p:nvSpPr>
        <p:spPr>
          <a:xfrm>
            <a:off x="1219200" y="489841"/>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a:t>
            </a:r>
          </a:p>
        </p:txBody>
      </p:sp>
      <p:sp>
        <p:nvSpPr>
          <p:cNvPr id="9" name="Rettangolo 8"/>
          <p:cNvSpPr/>
          <p:nvPr/>
        </p:nvSpPr>
        <p:spPr>
          <a:xfrm>
            <a:off x="0" y="1384034"/>
            <a:ext cx="8839200" cy="1261884"/>
          </a:xfrm>
          <a:prstGeom prst="rect">
            <a:avLst/>
          </a:prstGeom>
        </p:spPr>
        <p:txBody>
          <a:bodyPr wrap="square">
            <a:spAutoFit/>
          </a:bodyPr>
          <a:lstStyle/>
          <a:p>
            <a:pPr lvl="0" algn="ctr"/>
            <a:r>
              <a:rPr lang="it-IT" sz="3600" b="1" dirty="0">
                <a:solidFill>
                  <a:srgbClr val="4F81BD"/>
                </a:solidFill>
              </a:rPr>
              <a:t>6.000 €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€ 6.000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500 €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€ 500 (€ 6.000/12)</a:t>
            </a:r>
          </a:p>
        </p:txBody>
      </p:sp>
      <p:sp>
        <p:nvSpPr>
          <p:cNvPr id="2" name="Rettangolo 1">
            <a:extLst>
              <a:ext uri="{FF2B5EF4-FFF2-40B4-BE49-F238E27FC236}">
                <a16:creationId xmlns:a16="http://schemas.microsoft.com/office/drawing/2014/main" id="{71A97347-69BF-48B4-8E1D-329715B3D8C8}"/>
              </a:ext>
            </a:extLst>
          </p:cNvPr>
          <p:cNvSpPr/>
          <p:nvPr/>
        </p:nvSpPr>
        <p:spPr>
          <a:xfrm>
            <a:off x="76200" y="5715000"/>
            <a:ext cx="8610600" cy="646331"/>
          </a:xfrm>
          <a:prstGeom prst="rect">
            <a:avLst/>
          </a:prstGeom>
        </p:spPr>
        <p:txBody>
          <a:bodyPr wrap="square">
            <a:spAutoFit/>
          </a:bodyPr>
          <a:lstStyle/>
          <a:p>
            <a:r>
              <a:rPr lang="it-IT" b="1" dirty="0">
                <a:solidFill>
                  <a:srgbClr val="FF0000"/>
                </a:solidFill>
                <a:latin typeface="Verdana" panose="020B0604030504040204" pitchFamily="34" charset="0"/>
              </a:rPr>
              <a:t>ALERT</a:t>
            </a:r>
            <a:r>
              <a:rPr lang="it-IT" dirty="0">
                <a:solidFill>
                  <a:srgbClr val="FF0000"/>
                </a:solidFill>
                <a:latin typeface="Verdana" panose="020B0604030504040204" pitchFamily="34" charset="0"/>
              </a:rPr>
              <a:t>:</a:t>
            </a:r>
            <a:r>
              <a:rPr lang="it-IT" dirty="0">
                <a:latin typeface="Verdana" panose="020B0604030504040204" pitchFamily="34" charset="0"/>
              </a:rPr>
              <a:t> Nelle ipotesi di rapporti di lavoro a tempo parziale, il massimale dell’agevolazione deve essere proporzionalmente ridotto.</a:t>
            </a:r>
            <a:endParaRPr lang="it-IT" dirty="0"/>
          </a:p>
        </p:txBody>
      </p:sp>
      <p:pic>
        <p:nvPicPr>
          <p:cNvPr id="5" name="Elemento grafico 4" descr="Punto esclamativo con riempimento a tinta unita">
            <a:extLst>
              <a:ext uri="{FF2B5EF4-FFF2-40B4-BE49-F238E27FC236}">
                <a16:creationId xmlns:a16="http://schemas.microsoft.com/office/drawing/2014/main" id="{B25D7E96-B4C4-4F4B-9A5E-9219EB4012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0" y="5562600"/>
            <a:ext cx="914400" cy="914400"/>
          </a:xfrm>
          <a:prstGeom prst="rect">
            <a:avLst/>
          </a:prstGeom>
        </p:spPr>
      </p:pic>
    </p:spTree>
    <p:extLst>
      <p:ext uri="{BB962C8B-B14F-4D97-AF65-F5344CB8AC3E}">
        <p14:creationId xmlns:p14="http://schemas.microsoft.com/office/powerpoint/2010/main" val="3326450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8626CC-46D2-4DA8-A910-9EDFD213E230}"/>
              </a:ext>
            </a:extLst>
          </p:cNvPr>
          <p:cNvSpPr>
            <a:spLocks noGrp="1"/>
          </p:cNvSpPr>
          <p:nvPr>
            <p:ph type="ctrTitle"/>
          </p:nvPr>
        </p:nvSpPr>
        <p:spPr>
          <a:xfrm>
            <a:off x="381000" y="152400"/>
            <a:ext cx="7703184" cy="1671954"/>
          </a:xfrm>
        </p:spPr>
        <p:txBody>
          <a:bodyPr wrap="square">
            <a:normAutofit/>
          </a:bodyPr>
          <a:lstStyle/>
          <a:p>
            <a:r>
              <a:rPr lang="it-IT" dirty="0"/>
              <a:t>Durata dell’incentivo</a:t>
            </a:r>
          </a:p>
        </p:txBody>
      </p:sp>
      <p:sp>
        <p:nvSpPr>
          <p:cNvPr id="7" name="Subtitle 2">
            <a:extLst>
              <a:ext uri="{FF2B5EF4-FFF2-40B4-BE49-F238E27FC236}">
                <a16:creationId xmlns:a16="http://schemas.microsoft.com/office/drawing/2014/main" id="{37542A5F-C17E-4F5E-8F31-33C06A5CC95A}"/>
              </a:ext>
            </a:extLst>
          </p:cNvPr>
          <p:cNvSpPr>
            <a:spLocks noGrp="1"/>
          </p:cNvSpPr>
          <p:nvPr>
            <p:ph type="subTitle" idx="4"/>
          </p:nvPr>
        </p:nvSpPr>
        <p:spPr>
          <a:xfrm>
            <a:off x="290325" y="1219200"/>
            <a:ext cx="8563350" cy="4985980"/>
          </a:xfrm>
        </p:spPr>
        <p:txBody>
          <a:bodyPr/>
          <a:lstStyle/>
          <a:p>
            <a:r>
              <a:rPr lang="it-IT" b="1" i="1" dirty="0"/>
              <a:t>Regola</a:t>
            </a:r>
            <a:r>
              <a:rPr lang="it-IT" i="1" dirty="0"/>
              <a:t>: 36 mesi a partire dalla data dell’evento incentivato;</a:t>
            </a:r>
          </a:p>
          <a:p>
            <a:endParaRPr lang="it-IT" i="1" dirty="0"/>
          </a:p>
          <a:p>
            <a:r>
              <a:rPr lang="it-IT" b="1" i="1" dirty="0"/>
              <a:t>Eccezione</a:t>
            </a:r>
            <a:r>
              <a:rPr lang="it-IT" i="1" dirty="0"/>
              <a:t>: L’esonero contributivo è riconosciuto per un periodo massimo di </a:t>
            </a:r>
            <a:r>
              <a:rPr lang="it-IT" b="1" i="1" dirty="0"/>
              <a:t>quarantotto mesi </a:t>
            </a:r>
            <a:r>
              <a:rPr lang="it-IT" i="1" dirty="0"/>
              <a:t>ai datori di lavoro privati che effettuino assunzioni </a:t>
            </a:r>
            <a:r>
              <a:rPr lang="it-IT" b="1" i="1" dirty="0"/>
              <a:t>in una sede o unità produttiva ubicata nelle seguenti regioni: Abruzzo, Molise, Campania, Basilicata, Sicilia, Puglia, Calabria e Sardegna</a:t>
            </a:r>
          </a:p>
          <a:p>
            <a:endParaRPr lang="it-IT" b="1" i="1" dirty="0"/>
          </a:p>
          <a:p>
            <a:r>
              <a:rPr lang="it-IT" dirty="0"/>
              <a:t>In virtù delle motivazioni che hanno portato il legislatore a prevedere un esonero di maggiore durata, individuabili nella volontà di fornire un ulteriore incentivo alle assunzioni nelle zone svantaggiate in cui il tasso di disoccupazione risulta più elevato, l’esonero spetta per massimo 48 mesi </a:t>
            </a:r>
            <a:r>
              <a:rPr lang="it-IT" b="1" dirty="0">
                <a:solidFill>
                  <a:srgbClr val="FF0000"/>
                </a:solidFill>
              </a:rPr>
              <a:t>a condizione che il luogo in cui è svolta la prestazione lavorativa rimanga nelle regioni previste.</a:t>
            </a:r>
            <a:endParaRPr lang="it-IT" sz="2400" b="1" i="1" dirty="0">
              <a:solidFill>
                <a:srgbClr val="FF0000"/>
              </a:solidFill>
            </a:endParaRPr>
          </a:p>
          <a:p>
            <a:endParaRPr lang="en-US" sz="2400" b="1" dirty="0"/>
          </a:p>
        </p:txBody>
      </p:sp>
    </p:spTree>
    <p:extLst>
      <p:ext uri="{BB962C8B-B14F-4D97-AF65-F5344CB8AC3E}">
        <p14:creationId xmlns:p14="http://schemas.microsoft.com/office/powerpoint/2010/main" val="3682018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p:cNvSpPr/>
          <p:nvPr/>
        </p:nvSpPr>
        <p:spPr>
          <a:xfrm>
            <a:off x="152400" y="228600"/>
            <a:ext cx="6705600" cy="707886"/>
          </a:xfrm>
          <a:prstGeom prst="rect">
            <a:avLst/>
          </a:prstGeom>
        </p:spPr>
        <p:txBody>
          <a:bodyPr wrap="square">
            <a:spAutoFit/>
          </a:bodyPr>
          <a:lstStyle/>
          <a:p>
            <a:pPr algn="ctr"/>
            <a:r>
              <a:rPr lang="it-IT" sz="2000" dirty="0">
                <a:latin typeface="Verdana" panose="020B0604030504040204" pitchFamily="34" charset="0"/>
                <a:ea typeface="Verdana" panose="020B0604030504040204" pitchFamily="34" charset="0"/>
                <a:cs typeface="Verdana" panose="020B0604030504040204" pitchFamily="34" charset="0"/>
              </a:rPr>
              <a:t>Il diritto alla legittima fruizione dell’esonero è subordinato al rispetto delle seguenti </a:t>
            </a:r>
            <a:r>
              <a:rPr lang="it-IT" sz="2000" b="1" dirty="0">
                <a:latin typeface="Verdana" panose="020B0604030504040204" pitchFamily="34" charset="0"/>
                <a:ea typeface="Verdana" panose="020B0604030504040204" pitchFamily="34" charset="0"/>
                <a:cs typeface="Verdana" panose="020B0604030504040204" pitchFamily="34" charset="0"/>
              </a:rPr>
              <a:t>condizioni: </a:t>
            </a:r>
          </a:p>
        </p:txBody>
      </p:sp>
      <p:sp>
        <p:nvSpPr>
          <p:cNvPr id="4" name="Rettangolo 3"/>
          <p:cNvSpPr/>
          <p:nvPr/>
        </p:nvSpPr>
        <p:spPr>
          <a:xfrm>
            <a:off x="304800" y="15240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5" name="Rettangolo 4"/>
          <p:cNvSpPr/>
          <p:nvPr/>
        </p:nvSpPr>
        <p:spPr>
          <a:xfrm>
            <a:off x="685800" y="15240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Rettangolo 5"/>
          <p:cNvSpPr/>
          <p:nvPr/>
        </p:nvSpPr>
        <p:spPr>
          <a:xfrm>
            <a:off x="304800" y="3124200"/>
            <a:ext cx="393056" cy="584775"/>
          </a:xfrm>
          <a:prstGeom prst="rect">
            <a:avLst/>
          </a:prstGeom>
          <a:ln>
            <a:noFill/>
          </a:ln>
        </p:spPr>
        <p:txBody>
          <a:bodyPr wrap="none">
            <a:spAutoFit/>
          </a:bodyPr>
          <a:lstStyle/>
          <a:p>
            <a:r>
              <a:rPr lang="it-IT" sz="3200" dirty="0">
                <a:ln w="0"/>
                <a:solidFill>
                  <a:srgbClr val="0070C0"/>
                </a:solidFill>
                <a:effectLst>
                  <a:outerShdw blurRad="38100" dist="38100" dir="2700000" algn="tl">
                    <a:srgbClr val="000000">
                      <a:alpha val="43137"/>
                    </a:srgbClr>
                  </a:outerShdw>
                </a:effectLst>
              </a:rPr>
              <a:t>2</a:t>
            </a:r>
          </a:p>
        </p:txBody>
      </p:sp>
      <p:sp>
        <p:nvSpPr>
          <p:cNvPr id="7" name="Rettangolo 6"/>
          <p:cNvSpPr/>
          <p:nvPr/>
        </p:nvSpPr>
        <p:spPr>
          <a:xfrm>
            <a:off x="685800" y="3130842"/>
            <a:ext cx="7391400" cy="1015663"/>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sz="2000" b="1" dirty="0">
                <a:latin typeface="Verdana" panose="020B0604030504040204" pitchFamily="34" charset="0"/>
                <a:ea typeface="Verdana" panose="020B0604030504040204" pitchFamily="34" charset="0"/>
                <a:cs typeface="Verdana" panose="020B0604030504040204" pitchFamily="34" charset="0"/>
              </a:rPr>
              <a:t>(legge n. 296/2006)</a:t>
            </a:r>
            <a:endParaRPr lang="it-IT"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ettangolo 8"/>
          <p:cNvSpPr/>
          <p:nvPr/>
        </p:nvSpPr>
        <p:spPr>
          <a:xfrm>
            <a:off x="304800" y="5181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10" name="Rettangolo 9"/>
          <p:cNvSpPr/>
          <p:nvPr/>
        </p:nvSpPr>
        <p:spPr>
          <a:xfrm>
            <a:off x="762000" y="51816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sz="2000" b="1" dirty="0">
                <a:latin typeface="Verdana" panose="020B0604030504040204" pitchFamily="34" charset="0"/>
                <a:ea typeface="Verdana" panose="020B0604030504040204" pitchFamily="34" charset="0"/>
                <a:cs typeface="Verdana" panose="020B0604030504040204" pitchFamily="34" charset="0"/>
              </a:rPr>
              <a:t>legge n. 178/2020</a:t>
            </a:r>
          </a:p>
        </p:txBody>
      </p:sp>
    </p:spTree>
    <p:extLst>
      <p:ext uri="{BB962C8B-B14F-4D97-AF65-F5344CB8AC3E}">
        <p14:creationId xmlns:p14="http://schemas.microsoft.com/office/powerpoint/2010/main" val="228303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3048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3" name="Rettangolo 2"/>
          <p:cNvSpPr/>
          <p:nvPr/>
        </p:nvSpPr>
        <p:spPr>
          <a:xfrm>
            <a:off x="762000" y="304800"/>
            <a:ext cx="73152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642491" y="1447800"/>
            <a:ext cx="8156514" cy="1077218"/>
          </a:xfrm>
          <a:prstGeom prst="rect">
            <a:avLst/>
          </a:prstGeom>
        </p:spPr>
        <p:txBody>
          <a:bodyPr wrap="square">
            <a:spAutoFit/>
          </a:bodyPr>
          <a:lstStyle/>
          <a:p>
            <a:pPr marL="342900" indent="-342900" algn="just">
              <a:buFont typeface="Wingdings" panose="05000000000000000000" pitchFamily="2" charset="2"/>
              <a:buChar char="v"/>
            </a:pPr>
            <a:r>
              <a:rPr lang="it-IT" altLang="it-IT" sz="1600" dirty="0">
                <a:latin typeface="Verdana" panose="020B0604030504040204" pitchFamily="34" charset="0"/>
                <a:ea typeface="Verdana" panose="020B0604030504040204" pitchFamily="34" charset="0"/>
                <a:cs typeface="Verdana" panose="020B0604030504040204" pitchFamily="34" charset="0"/>
              </a:rPr>
              <a:t>L’assunzione non deve violare il </a:t>
            </a:r>
            <a:r>
              <a:rPr lang="it-IT" altLang="it-IT" sz="1600" b="1" dirty="0">
                <a:latin typeface="Verdana" panose="020B0604030504040204" pitchFamily="34" charset="0"/>
                <a:ea typeface="Verdana" panose="020B0604030504040204" pitchFamily="34" charset="0"/>
                <a:cs typeface="Verdana" panose="020B0604030504040204" pitchFamily="34" charset="0"/>
              </a:rPr>
              <a:t>diritto di precedenza</a:t>
            </a:r>
            <a:r>
              <a:rPr lang="it-IT" altLang="it-IT" sz="1600" dirty="0">
                <a:latin typeface="Verdana" panose="020B0604030504040204" pitchFamily="34" charset="0"/>
                <a:ea typeface="Verdana" panose="020B0604030504040204" pitchFamily="34" charset="0"/>
                <a:cs typeface="Verdana" panose="020B0604030504040204" pitchFamily="34" charset="0"/>
              </a:rPr>
              <a:t>, stabilito dalla legge o dal contratto collettivo, alla riassunzione di un altro lavoratore licenziato da un rapporto a tempo indeterminato o cessato da un rapporto a termine </a:t>
            </a:r>
            <a:r>
              <a:rPr lang="it-IT" altLang="it-IT" sz="1600" b="1" dirty="0">
                <a:latin typeface="Verdana" panose="020B0604030504040204" pitchFamily="34" charset="0"/>
                <a:ea typeface="Verdana" panose="020B0604030504040204" pitchFamily="34" charset="0"/>
                <a:cs typeface="Verdana" panose="020B0604030504040204" pitchFamily="34" charset="0"/>
              </a:rPr>
              <a:t>(</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b,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606486" y="2748643"/>
            <a:ext cx="8156514" cy="2062103"/>
          </a:xfrm>
          <a:prstGeom prst="rect">
            <a:avLst/>
          </a:prstGeom>
        </p:spPr>
        <p:txBody>
          <a:bodyPr wrap="square">
            <a:spAutoFit/>
          </a:bodyPr>
          <a:lstStyle/>
          <a:p>
            <a:pPr marL="285750" indent="-285750" algn="just">
              <a:buFont typeface="Wingdings" panose="05000000000000000000" pitchFamily="2" charset="2"/>
              <a:buChar char="v"/>
            </a:pPr>
            <a:r>
              <a:rPr lang="it-IT" altLang="it-IT" sz="1600" dirty="0">
                <a:latin typeface="Verdana" panose="020B0604030504040204" pitchFamily="34" charset="0"/>
                <a:ea typeface="Calibri" panose="020F0502020204030204" pitchFamily="34" charset="0"/>
                <a:cs typeface="Times New Roman" panose="02020603050405020304" pitchFamily="18" charset="0"/>
              </a:rPr>
              <a:t>Non devono essere in atto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sospensioni dal lavoro </a:t>
            </a:r>
            <a:r>
              <a:rPr lang="it-IT" altLang="it-IT" sz="1600" dirty="0">
                <a:latin typeface="Verdana" panose="020B0604030504040204" pitchFamily="34" charset="0"/>
                <a:ea typeface="Calibri" panose="020F0502020204030204" pitchFamily="34" charset="0"/>
                <a:cs typeface="Times New Roman" panose="02020603050405020304" pitchFamily="18" charset="0"/>
              </a:rPr>
              <a:t>connesse ad una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crisi o riorganizzazione aziendale</a:t>
            </a:r>
            <a:r>
              <a:rPr lang="it-IT" altLang="it-IT" sz="1600" dirty="0">
                <a:latin typeface="Verdana" panose="020B0604030504040204" pitchFamily="34" charset="0"/>
                <a:ea typeface="Calibri" panose="020F0502020204030204" pitchFamily="34" charset="0"/>
                <a:cs typeface="Times New Roman" panose="02020603050405020304" pitchFamily="18" charset="0"/>
              </a:rPr>
              <a:t>, salvi i casi in cui l’assunzione, la trasformazione o la somministrazione siano finalizzate all’assunzione di lavoratori inquadrati ad un livello diverso da quello posseduto dai lavoratori sospesi o da impiegare in unità produttive diverse da quelle interessate dalla sospensione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c,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p>
          <a:p>
            <a:pPr algn="ct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Covid</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EONE</a:t>
            </a:r>
          </a:p>
        </p:txBody>
      </p:sp>
      <p:sp>
        <p:nvSpPr>
          <p:cNvPr id="7" name="Rettangolo 6"/>
          <p:cNvSpPr/>
          <p:nvPr/>
        </p:nvSpPr>
        <p:spPr>
          <a:xfrm>
            <a:off x="606486" y="4876800"/>
            <a:ext cx="8385114" cy="1569660"/>
          </a:xfrm>
          <a:prstGeom prst="rect">
            <a:avLst/>
          </a:prstGeom>
        </p:spPr>
        <p:txBody>
          <a:bodyPr wrap="square">
            <a:spAutoFit/>
          </a:bodyPr>
          <a:lstStyle/>
          <a:p>
            <a:pPr marL="285750" lvl="0" indent="-285750" algn="just" eaLnBrk="0" fontAlgn="base" hangingPunct="0">
              <a:spcBef>
                <a:spcPct val="0"/>
              </a:spcBef>
              <a:spcAft>
                <a:spcPct val="0"/>
              </a:spcAft>
              <a:buFont typeface="Wingdings" panose="05000000000000000000" pitchFamily="2" charset="2"/>
              <a:buChar char="v"/>
            </a:pPr>
            <a:r>
              <a:rPr lang="it-IT" altLang="it-IT" sz="1600" b="1" dirty="0">
                <a:latin typeface="Verdana" panose="020B0604030504040204" pitchFamily="34" charset="0"/>
                <a:ea typeface="Calibri" panose="020F0502020204030204" pitchFamily="34" charset="0"/>
                <a:cs typeface="Times New Roman" panose="02020603050405020304" pitchFamily="18" charset="0"/>
              </a:rPr>
              <a:t>L’inoltro tardivo </a:t>
            </a:r>
            <a:r>
              <a:rPr lang="it-IT" altLang="it-IT" sz="1600" dirty="0">
                <a:latin typeface="Verdana" panose="020B0604030504040204" pitchFamily="34" charset="0"/>
                <a:ea typeface="Calibri" panose="020F0502020204030204" pitchFamily="34" charset="0"/>
                <a:cs typeface="Times New Roman" panose="02020603050405020304" pitchFamily="18" charset="0"/>
              </a:rPr>
              <a:t>delle comunicazioni telematiche obbligatorie inerenti l’instaurazione e la modifica di un rapporto di lavoro o di somministrazione produce la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perdita</a:t>
            </a:r>
            <a:r>
              <a:rPr lang="it-IT" altLang="it-IT" sz="1600" dirty="0">
                <a:latin typeface="Verdana" panose="020B0604030504040204" pitchFamily="34" charset="0"/>
                <a:ea typeface="Calibri" panose="020F0502020204030204" pitchFamily="34" charset="0"/>
                <a:cs typeface="Times New Roman" panose="02020603050405020304" pitchFamily="18" charset="0"/>
              </a:rPr>
              <a:t> di quella parte dell’</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incentivo</a:t>
            </a:r>
            <a:r>
              <a:rPr lang="it-IT" altLang="it-IT" sz="1600" dirty="0">
                <a:latin typeface="Verdana" panose="020B0604030504040204" pitchFamily="34" charset="0"/>
                <a:ea typeface="Calibri" panose="020F0502020204030204" pitchFamily="34" charset="0"/>
                <a:cs typeface="Times New Roman" panose="02020603050405020304" pitchFamily="18" charset="0"/>
              </a:rPr>
              <a:t> relativa al periodo compreso tra la data di decorrenza del rapporto agevolato e la data della tardiva comunicazione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e,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6" name="Freccia a destra 5">
            <a:extLst>
              <a:ext uri="{FF2B5EF4-FFF2-40B4-BE49-F238E27FC236}">
                <a16:creationId xmlns:a16="http://schemas.microsoft.com/office/drawing/2014/main" id="{42FDF849-6CC9-49EB-8387-14601E0CBBC3}"/>
              </a:ext>
            </a:extLst>
          </p:cNvPr>
          <p:cNvSpPr/>
          <p:nvPr/>
        </p:nvSpPr>
        <p:spPr>
          <a:xfrm>
            <a:off x="2971800" y="4311435"/>
            <a:ext cx="978408" cy="253090"/>
          </a:xfrm>
          <a:prstGeom prst="rightArrow">
            <a:avLst>
              <a:gd name="adj1" fmla="val 5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25384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0" y="76200"/>
            <a:ext cx="8915400" cy="984885"/>
          </a:xfrm>
          <a:prstGeom prst="rect">
            <a:avLst/>
          </a:prstGeom>
        </p:spPr>
        <p:txBody>
          <a:bodyPr wrap="square">
            <a:spAutoFit/>
          </a:bodyPr>
          <a:lstStyle/>
          <a:p>
            <a:pPr algn="just">
              <a:spcAft>
                <a:spcPts val="0"/>
              </a:spcAft>
            </a:pP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Principi generali in materia di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incentivi all’occupazione </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che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non trovano applicazione</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a:t>
            </a:r>
          </a:p>
          <a:p>
            <a:pPr algn="just">
              <a:spcAft>
                <a:spcPts val="0"/>
              </a:spcAft>
            </a:pPr>
            <a:endParaRPr lang="it-IT"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228600" y="909844"/>
            <a:ext cx="8382000" cy="1754326"/>
          </a:xfrm>
          <a:prstGeom prst="rect">
            <a:avLst/>
          </a:prstGeom>
        </p:spPr>
        <p:txBody>
          <a:bodyPr wrap="square">
            <a:spAutoFit/>
          </a:bodyPr>
          <a:lstStyle/>
          <a:p>
            <a:pPr lvl="0"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Gli </a:t>
            </a:r>
            <a:r>
              <a:rPr lang="it-IT" b="1" dirty="0">
                <a:latin typeface="Verdana" panose="020B0604030504040204" pitchFamily="34" charset="0"/>
                <a:ea typeface="Verdana" panose="020B0604030504040204" pitchFamily="34" charset="0"/>
                <a:cs typeface="Verdana" panose="020B0604030504040204" pitchFamily="34" charset="0"/>
              </a:rPr>
              <a:t>incentivi all’occupazione </a:t>
            </a:r>
            <a:r>
              <a:rPr lang="it-IT" dirty="0">
                <a:latin typeface="Verdana" panose="020B0604030504040204" pitchFamily="34" charset="0"/>
                <a:ea typeface="Verdana" panose="020B0604030504040204" pitchFamily="34" charset="0"/>
                <a:cs typeface="Verdana" panose="020B0604030504040204" pitchFamily="34" charset="0"/>
              </a:rPr>
              <a:t>non spettano se l’assunzione costituisce attuazione di un </a:t>
            </a:r>
            <a:r>
              <a:rPr lang="it-IT" b="1" dirty="0">
                <a:latin typeface="Verdana" panose="020B0604030504040204" pitchFamily="34" charset="0"/>
                <a:ea typeface="Verdana" panose="020B0604030504040204" pitchFamily="34" charset="0"/>
                <a:cs typeface="Verdana" panose="020B0604030504040204" pitchFamily="34" charset="0"/>
              </a:rPr>
              <a:t>obbligo preesistente</a:t>
            </a:r>
            <a:r>
              <a:rPr lang="it-IT" dirty="0">
                <a:latin typeface="Verdana" panose="020B0604030504040204" pitchFamily="34" charset="0"/>
                <a:ea typeface="Verdana" panose="020B0604030504040204" pitchFamily="34" charset="0"/>
                <a:cs typeface="Verdana" panose="020B0604030504040204" pitchFamily="34" charset="0"/>
              </a:rPr>
              <a:t>, stabilito da norme di legge o della contrattazione collettiva, anche nel caso in cui il lavoratore avente diritto all’assunzione viene utilizzato mediante contratto di somministrazione </a:t>
            </a:r>
            <a:r>
              <a:rPr lang="it-IT" b="1" dirty="0">
                <a:latin typeface="Verdana" panose="020B0604030504040204" pitchFamily="34" charset="0"/>
                <a:ea typeface="Verdana" panose="020B0604030504040204" pitchFamily="34" charset="0"/>
                <a:cs typeface="Verdana" panose="020B0604030504040204" pitchFamily="34" charset="0"/>
              </a:rPr>
              <a:t>(art. 31, comma 1, lettera a),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 </a:t>
            </a:r>
          </a:p>
        </p:txBody>
      </p:sp>
      <p:sp>
        <p:nvSpPr>
          <p:cNvPr id="4" name="Rettangolo 3"/>
          <p:cNvSpPr/>
          <p:nvPr/>
        </p:nvSpPr>
        <p:spPr>
          <a:xfrm>
            <a:off x="228600" y="2831022"/>
            <a:ext cx="8534400" cy="2031325"/>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L’incentivo</a:t>
            </a:r>
            <a:r>
              <a:rPr lang="it-IT" dirty="0">
                <a:latin typeface="Verdana" panose="020B0604030504040204" pitchFamily="34" charset="0"/>
                <a:ea typeface="Verdana" panose="020B0604030504040204" pitchFamily="34" charset="0"/>
                <a:cs typeface="Verdana" panose="020B0604030504040204" pitchFamily="34" charset="0"/>
              </a:rPr>
              <a:t> non spetta qualora l’assunzione riguardi </a:t>
            </a:r>
            <a:r>
              <a:rPr lang="it-IT" b="1" dirty="0">
                <a:latin typeface="Verdana" panose="020B0604030504040204" pitchFamily="34" charset="0"/>
                <a:ea typeface="Verdana" panose="020B0604030504040204" pitchFamily="34" charset="0"/>
                <a:cs typeface="Verdana" panose="020B0604030504040204" pitchFamily="34" charset="0"/>
              </a:rPr>
              <a:t>lavoratori licenziati</a:t>
            </a:r>
            <a:r>
              <a:rPr lang="it-IT" dirty="0">
                <a:latin typeface="Verdana" panose="020B0604030504040204" pitchFamily="34" charset="0"/>
                <a:ea typeface="Verdana" panose="020B0604030504040204" pitchFamily="34" charset="0"/>
                <a:cs typeface="Verdana" panose="020B0604030504040204" pitchFamily="34" charset="0"/>
              </a:rPr>
              <a:t>, nei </a:t>
            </a:r>
            <a:r>
              <a:rPr lang="it-IT" b="1" dirty="0">
                <a:latin typeface="Verdana" panose="020B0604030504040204" pitchFamily="34" charset="0"/>
                <a:ea typeface="Verdana" panose="020B0604030504040204" pitchFamily="34" charset="0"/>
                <a:cs typeface="Verdana" panose="020B0604030504040204" pitchFamily="34" charset="0"/>
              </a:rPr>
              <a:t>6 mesi precedenti</a:t>
            </a:r>
            <a:r>
              <a:rPr lang="it-IT" dirty="0">
                <a:latin typeface="Verdana" panose="020B0604030504040204" pitchFamily="34" charset="0"/>
                <a:ea typeface="Verdana" panose="020B0604030504040204" pitchFamily="34" charset="0"/>
                <a:cs typeface="Verdana" panose="020B0604030504040204" pitchFamily="34" charset="0"/>
              </a:rPr>
              <a:t>, da parte di un datore di lavoro che, alla data del licenziamento, presentava elementi di relazione con il datore di lavoro che assume, sotto il profilo della sostanziale coincidenza degli assetti proprietari ovvero della sussistenza di rapporti di controllo o collegamento </a:t>
            </a:r>
            <a:r>
              <a:rPr lang="it-IT" b="1" dirty="0">
                <a:latin typeface="Verdana" panose="020B0604030504040204" pitchFamily="34" charset="0"/>
                <a:ea typeface="Verdana" panose="020B0604030504040204" pitchFamily="34" charset="0"/>
                <a:cs typeface="Verdana" panose="020B0604030504040204" pitchFamily="34" charset="0"/>
              </a:rPr>
              <a:t>(art. 31, comma 1, lettera d),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285750" y="5029200"/>
            <a:ext cx="8267700" cy="1477328"/>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Principio del cumulo delle agevolazioni</a:t>
            </a:r>
            <a:r>
              <a:rPr lang="it-IT" dirty="0">
                <a:latin typeface="Verdana" panose="020B0604030504040204" pitchFamily="34" charset="0"/>
                <a:ea typeface="Verdana" panose="020B0604030504040204" pitchFamily="34" charset="0"/>
                <a:cs typeface="Verdana" panose="020B0604030504040204" pitchFamily="34" charset="0"/>
              </a:rPr>
              <a:t>, secondo il quale, ai fini della determinazione del diritto agli incentivi e della loro durata, si cumulano i periodi in cui il lavoratore ha prestato l’attività in favore dello stesso soggetto, a titolo di lavoro subordinato o somministrato </a:t>
            </a:r>
            <a:r>
              <a:rPr lang="it-IT" b="1" dirty="0">
                <a:latin typeface="Verdana" panose="020B0604030504040204" pitchFamily="34" charset="0"/>
                <a:ea typeface="Verdana" panose="020B0604030504040204" pitchFamily="34" charset="0"/>
                <a:cs typeface="Verdana" panose="020B0604030504040204" pitchFamily="34" charset="0"/>
              </a:rPr>
              <a:t>(art. 31, comma 2,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3470092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1" y="152400"/>
            <a:ext cx="381000" cy="707886"/>
          </a:xfrm>
          <a:prstGeom prst="rect">
            <a:avLst/>
          </a:prstGeom>
        </p:spPr>
        <p:txBody>
          <a:bodyPr wrap="square">
            <a:spAutoFit/>
          </a:bodyPr>
          <a:lstStyle/>
          <a:p>
            <a:r>
              <a:rPr lang="it-IT" sz="4000" dirty="0">
                <a:ln w="0"/>
                <a:solidFill>
                  <a:srgbClr val="0070C0"/>
                </a:solidFill>
                <a:effectLst>
                  <a:outerShdw blurRad="38100" dist="38100" dir="2700000" algn="tl">
                    <a:srgbClr val="000000">
                      <a:alpha val="43137"/>
                    </a:srgbClr>
                  </a:outerShdw>
                </a:effectLst>
              </a:rPr>
              <a:t>2</a:t>
            </a:r>
            <a:endParaRPr lang="it-IT" sz="4000" dirty="0">
              <a:solidFill>
                <a:srgbClr val="0070C0"/>
              </a:solidFill>
            </a:endParaRPr>
          </a:p>
        </p:txBody>
      </p:sp>
      <p:sp>
        <p:nvSpPr>
          <p:cNvPr id="3" name="Rettangolo 2"/>
          <p:cNvSpPr/>
          <p:nvPr/>
        </p:nvSpPr>
        <p:spPr>
          <a:xfrm>
            <a:off x="609600" y="354536"/>
            <a:ext cx="7543799" cy="923330"/>
          </a:xfrm>
          <a:prstGeom prst="rect">
            <a:avLst/>
          </a:prstGeom>
        </p:spPr>
        <p:txBody>
          <a:bodyPr wrap="square">
            <a:spAutoFit/>
          </a:bodyPr>
          <a:lstStyle/>
          <a:p>
            <a:pPr lvl="0"/>
            <a:r>
              <a:rPr lang="it-IT" dirty="0">
                <a:solidFill>
                  <a:srgbClr val="000000"/>
                </a:solidFill>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(legge n. 296/2006)</a:t>
            </a:r>
            <a:endParaRPr lang="it-IT"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290004" y="1340671"/>
            <a:ext cx="7772399"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Regolarità</a:t>
            </a:r>
            <a:r>
              <a:rPr lang="it-IT" dirty="0">
                <a:latin typeface="Verdana" panose="020B0604030504040204" pitchFamily="34" charset="0"/>
              </a:rPr>
              <a:t> nell’assolvimento degli obblighi di </a:t>
            </a:r>
            <a:r>
              <a:rPr lang="it-IT" b="1" dirty="0">
                <a:latin typeface="Verdana" panose="020B0604030504040204" pitchFamily="34" charset="0"/>
              </a:rPr>
              <a:t>contribuzione previdenziale (art. 1, comma 1175, della legge n. 296/2006)</a:t>
            </a:r>
            <a:r>
              <a:rPr lang="it-IT" dirty="0">
                <a:latin typeface="Verdana" panose="020B0604030504040204" pitchFamily="34" charset="0"/>
              </a:rPr>
              <a:t>.</a:t>
            </a:r>
            <a:endParaRPr lang="it-IT" b="1" dirty="0">
              <a:latin typeface="Verdana" panose="020B0604030504040204" pitchFamily="34" charset="0"/>
            </a:endParaRPr>
          </a:p>
        </p:txBody>
      </p:sp>
      <p:sp>
        <p:nvSpPr>
          <p:cNvPr id="5" name="Rettangolo 4"/>
          <p:cNvSpPr/>
          <p:nvPr/>
        </p:nvSpPr>
        <p:spPr>
          <a:xfrm>
            <a:off x="312198" y="2500491"/>
            <a:ext cx="8069802"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Assenza di violazioni </a:t>
            </a:r>
            <a:r>
              <a:rPr lang="it-IT" dirty="0">
                <a:latin typeface="Verdana" panose="020B0604030504040204" pitchFamily="34" charset="0"/>
              </a:rPr>
              <a:t>delle norme fondamentali a tutela delle condizioni di lavoro </a:t>
            </a:r>
            <a:r>
              <a:rPr lang="it-IT" b="1" dirty="0">
                <a:latin typeface="Verdana" panose="020B0604030504040204" pitchFamily="34" charset="0"/>
              </a:rPr>
              <a:t>(art. 1, comma 1176, della legge n. 296/2006)</a:t>
            </a:r>
            <a:r>
              <a:rPr lang="it-IT" dirty="0">
                <a:latin typeface="Verdana" panose="020B0604030504040204" pitchFamily="34" charset="0"/>
              </a:rPr>
              <a:t>.</a:t>
            </a:r>
          </a:p>
        </p:txBody>
      </p:sp>
      <p:sp>
        <p:nvSpPr>
          <p:cNvPr id="6" name="Rettangolo 5"/>
          <p:cNvSpPr/>
          <p:nvPr/>
        </p:nvSpPr>
        <p:spPr>
          <a:xfrm>
            <a:off x="349188" y="3429000"/>
            <a:ext cx="8227749" cy="1754326"/>
          </a:xfrm>
          <a:prstGeom prst="rect">
            <a:avLst/>
          </a:prstGeom>
        </p:spPr>
        <p:txBody>
          <a:bodyPr wrap="square">
            <a:spAutoFit/>
          </a:bodyPr>
          <a:lstStyle/>
          <a:p>
            <a:endParaRPr lang="it-IT" b="1" dirty="0">
              <a:latin typeface="Verdana" panose="020B0604030504040204" pitchFamily="34" charset="0"/>
            </a:endParaRPr>
          </a:p>
          <a:p>
            <a:pPr marL="285750" indent="-285750" algn="just">
              <a:buFont typeface="Wingdings" panose="05000000000000000000" pitchFamily="2" charset="2"/>
              <a:buChar char="v"/>
            </a:pPr>
            <a:r>
              <a:rPr lang="it-IT" b="1" dirty="0">
                <a:latin typeface="Verdana" panose="020B0604030504040204" pitchFamily="34" charset="0"/>
              </a:rPr>
              <a:t>Rispetto degli accordi </a:t>
            </a:r>
            <a:r>
              <a:rPr lang="it-IT" dirty="0">
                <a:latin typeface="Verdana" panose="020B0604030504040204" pitchFamily="34" charset="0"/>
              </a:rPr>
              <a:t>e </a:t>
            </a:r>
            <a:r>
              <a:rPr lang="it-IT" b="1" dirty="0">
                <a:latin typeface="Verdana" panose="020B0604030504040204" pitchFamily="34" charset="0"/>
              </a:rPr>
              <a:t>contratti collettivi nazionali </a:t>
            </a:r>
            <a:r>
              <a:rPr lang="it-IT" dirty="0">
                <a:latin typeface="Verdana" panose="020B0604030504040204" pitchFamily="34" charset="0"/>
              </a:rPr>
              <a:t>nonché di quelli regionali, territoriali o aziendali, laddove sottoscritti dalle organizzazioni sindacali dei datori di lavoro e dei lavoratori comparativamente più rappresentative sul piano nazionale </a:t>
            </a:r>
            <a:r>
              <a:rPr lang="it-IT" b="1" dirty="0">
                <a:latin typeface="Verdana" panose="020B0604030504040204" pitchFamily="34" charset="0"/>
              </a:rPr>
              <a:t>(art. 1, comma 1175, della legge n. 296/2006)</a:t>
            </a:r>
            <a:r>
              <a:rPr lang="it-IT" dirty="0">
                <a:latin typeface="Verdana" panose="020B0604030504040204" pitchFamily="34" charset="0"/>
              </a:rPr>
              <a:t>.</a:t>
            </a:r>
            <a:endParaRPr lang="it-IT" dirty="0"/>
          </a:p>
        </p:txBody>
      </p:sp>
    </p:spTree>
    <p:extLst>
      <p:ext uri="{BB962C8B-B14F-4D97-AF65-F5344CB8AC3E}">
        <p14:creationId xmlns:p14="http://schemas.microsoft.com/office/powerpoint/2010/main" val="2192355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0" y="228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3" name="Rettangolo 2"/>
          <p:cNvSpPr/>
          <p:nvPr/>
        </p:nvSpPr>
        <p:spPr>
          <a:xfrm>
            <a:off x="990600" y="304800"/>
            <a:ext cx="7010400" cy="646331"/>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b="1" dirty="0">
                <a:latin typeface="Verdana" panose="020B0604030504040204" pitchFamily="34" charset="0"/>
                <a:ea typeface="Verdana" panose="020B0604030504040204" pitchFamily="34" charset="0"/>
                <a:cs typeface="Verdana" panose="020B0604030504040204" pitchFamily="34" charset="0"/>
              </a:rPr>
              <a:t>legge n. 178/2020</a:t>
            </a:r>
          </a:p>
        </p:txBody>
      </p:sp>
      <p:sp>
        <p:nvSpPr>
          <p:cNvPr id="4" name="Rettangolo 3"/>
          <p:cNvSpPr/>
          <p:nvPr/>
        </p:nvSpPr>
        <p:spPr>
          <a:xfrm>
            <a:off x="78377" y="1332989"/>
            <a:ext cx="8305800" cy="1477328"/>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ea typeface="Verdana" panose="020B0604030504040204" pitchFamily="34" charset="0"/>
                <a:cs typeface="Verdana" panose="020B0604030504040204" pitchFamily="34" charset="0"/>
              </a:rPr>
              <a:t>Nei 6 mesi precedenti </a:t>
            </a:r>
            <a:r>
              <a:rPr lang="it-IT" dirty="0">
                <a:latin typeface="Verdana" panose="020B0604030504040204" pitchFamily="34" charset="0"/>
                <a:ea typeface="Verdana" panose="020B0604030504040204" pitchFamily="34" charset="0"/>
                <a:cs typeface="Verdana" panose="020B0604030504040204" pitchFamily="34" charset="0"/>
              </a:rPr>
              <a:t>l’assunzione, non devono essere stati fatti </a:t>
            </a:r>
            <a:r>
              <a:rPr lang="it-IT" b="1" dirty="0">
                <a:latin typeface="Verdana" panose="020B0604030504040204" pitchFamily="34" charset="0"/>
                <a:ea typeface="Verdana" panose="020B0604030504040204" pitchFamily="34" charset="0"/>
                <a:cs typeface="Verdana" panose="020B0604030504040204" pitchFamily="34" charset="0"/>
              </a:rPr>
              <a:t>licenziamenti individuali per giustificato motivo oggettivo </a:t>
            </a:r>
            <a:r>
              <a:rPr lang="it-IT" dirty="0">
                <a:latin typeface="Verdana" panose="020B0604030504040204" pitchFamily="34" charset="0"/>
                <a:ea typeface="Verdana" panose="020B0604030504040204" pitchFamily="34" charset="0"/>
                <a:cs typeface="Verdana" panose="020B0604030504040204" pitchFamily="34" charset="0"/>
              </a:rPr>
              <a:t>ovvero </a:t>
            </a:r>
            <a:r>
              <a:rPr lang="it-IT" b="1" dirty="0">
                <a:latin typeface="Verdana" panose="020B0604030504040204" pitchFamily="34" charset="0"/>
                <a:ea typeface="Verdana" panose="020B0604030504040204" pitchFamily="34" charset="0"/>
                <a:cs typeface="Verdana" panose="020B0604030504040204" pitchFamily="34" charset="0"/>
              </a:rPr>
              <a:t>licenziamenti collettivi</a:t>
            </a:r>
            <a:r>
              <a:rPr lang="it-IT" dirty="0">
                <a:latin typeface="Verdana" panose="020B0604030504040204" pitchFamily="34" charset="0"/>
                <a:ea typeface="Verdana" panose="020B0604030504040204" pitchFamily="34" charset="0"/>
                <a:cs typeface="Verdana" panose="020B0604030504040204" pitchFamily="34" charset="0"/>
              </a:rPr>
              <a:t>, nella medesima unità produttiva </a:t>
            </a:r>
            <a:r>
              <a:rPr lang="it-IT" b="1" dirty="0">
                <a:solidFill>
                  <a:srgbClr val="FF0000"/>
                </a:solidFill>
                <a:latin typeface="Verdana" panose="020B0604030504040204" pitchFamily="34" charset="0"/>
                <a:ea typeface="Verdana" panose="020B0604030504040204" pitchFamily="34" charset="0"/>
              </a:rPr>
              <a:t>nei confronti di lavoratori inquadrati con la medesima qualifica </a:t>
            </a:r>
          </a:p>
        </p:txBody>
      </p:sp>
      <p:sp>
        <p:nvSpPr>
          <p:cNvPr id="5" name="Rettangolo 4"/>
          <p:cNvSpPr/>
          <p:nvPr/>
        </p:nvSpPr>
        <p:spPr>
          <a:xfrm>
            <a:off x="78376" y="4114800"/>
            <a:ext cx="8760823" cy="1477328"/>
          </a:xfrm>
          <a:prstGeom prst="rect">
            <a:avLst/>
          </a:prstGeom>
        </p:spPr>
        <p:txBody>
          <a:bodyPr wrap="square">
            <a:spAutoFit/>
          </a:bodyPr>
          <a:lstStyle/>
          <a:p>
            <a:pPr marL="285750" indent="-285750" algn="just">
              <a:buFont typeface="Wingdings" panose="05000000000000000000" pitchFamily="2" charset="2"/>
              <a:buChar char="v"/>
            </a:pPr>
            <a:r>
              <a:rPr lang="it-IT" dirty="0">
                <a:latin typeface="Verdana" panose="020B0604030504040204" pitchFamily="34" charset="0"/>
                <a:ea typeface="Verdana" panose="020B0604030504040204" pitchFamily="34" charset="0"/>
                <a:cs typeface="Verdana" panose="020B0604030504040204" pitchFamily="34" charset="0"/>
              </a:rPr>
              <a:t>Il datore di lavoro, </a:t>
            </a:r>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nei 9 mesi successivi </a:t>
            </a:r>
            <a:r>
              <a:rPr lang="it-IT" dirty="0">
                <a:latin typeface="Verdana" panose="020B0604030504040204" pitchFamily="34" charset="0"/>
                <a:ea typeface="Verdana" panose="020B0604030504040204" pitchFamily="34" charset="0"/>
                <a:cs typeface="Verdana" panose="020B0604030504040204" pitchFamily="34" charset="0"/>
              </a:rPr>
              <a:t>all’assunzione incentivata, </a:t>
            </a:r>
            <a:r>
              <a:rPr lang="it-IT" b="1" dirty="0">
                <a:latin typeface="Verdana" panose="020B0604030504040204" pitchFamily="34" charset="0"/>
                <a:ea typeface="Verdana" panose="020B0604030504040204" pitchFamily="34" charset="0"/>
                <a:cs typeface="Verdana" panose="020B0604030504040204" pitchFamily="34" charset="0"/>
              </a:rPr>
              <a:t>non deve procedere al licenziamento del</a:t>
            </a:r>
            <a:r>
              <a:rPr lang="it-IT" dirty="0">
                <a:latin typeface="Verdana" panose="020B0604030504040204" pitchFamily="34" charset="0"/>
                <a:ea typeface="Verdana" panose="020B0604030504040204" pitchFamily="34" charset="0"/>
                <a:cs typeface="Verdana" panose="020B0604030504040204" pitchFamily="34" charset="0"/>
              </a:rPr>
              <a:t> </a:t>
            </a:r>
            <a:r>
              <a:rPr lang="it-IT" b="1" dirty="0">
                <a:latin typeface="Verdana" panose="020B0604030504040204" pitchFamily="34" charset="0"/>
                <a:ea typeface="Verdana" panose="020B0604030504040204" pitchFamily="34" charset="0"/>
                <a:cs typeface="Verdana" panose="020B0604030504040204" pitchFamily="34" charset="0"/>
              </a:rPr>
              <a:t>lavoratore assunto con incentivo </a:t>
            </a:r>
            <a:r>
              <a:rPr lang="it-IT" dirty="0">
                <a:latin typeface="Verdana" panose="020B0604030504040204" pitchFamily="34" charset="0"/>
                <a:ea typeface="Verdana" panose="020B0604030504040204" pitchFamily="34" charset="0"/>
                <a:cs typeface="Verdana" panose="020B0604030504040204" pitchFamily="34" charset="0"/>
              </a:rPr>
              <a:t>né di </a:t>
            </a:r>
            <a:r>
              <a:rPr lang="it-IT" b="1" dirty="0">
                <a:latin typeface="Verdana" panose="020B0604030504040204" pitchFamily="34" charset="0"/>
                <a:ea typeface="Verdana" panose="020B0604030504040204" pitchFamily="34" charset="0"/>
                <a:cs typeface="Verdana" panose="020B0604030504040204" pitchFamily="34" charset="0"/>
              </a:rPr>
              <a:t>qualsiasi altro lavoratore</a:t>
            </a:r>
            <a:r>
              <a:rPr lang="it-IT" dirty="0">
                <a:latin typeface="Verdana" panose="020B0604030504040204" pitchFamily="34" charset="0"/>
                <a:ea typeface="Verdana" panose="020B0604030504040204" pitchFamily="34" charset="0"/>
                <a:cs typeface="Verdana" panose="020B0604030504040204" pitchFamily="34" charset="0"/>
              </a:rPr>
              <a:t> impiegato nella </a:t>
            </a:r>
            <a:r>
              <a:rPr lang="it-IT" b="1" dirty="0">
                <a:latin typeface="Verdana" panose="020B0604030504040204" pitchFamily="34" charset="0"/>
                <a:ea typeface="Verdana" panose="020B0604030504040204" pitchFamily="34" charset="0"/>
                <a:cs typeface="Verdana" panose="020B0604030504040204" pitchFamily="34" charset="0"/>
              </a:rPr>
              <a:t>medesima unità produttiva </a:t>
            </a:r>
            <a:r>
              <a:rPr lang="it-IT" dirty="0">
                <a:latin typeface="Verdana" panose="020B0604030504040204" pitchFamily="34" charset="0"/>
                <a:ea typeface="Verdana" panose="020B0604030504040204" pitchFamily="34" charset="0"/>
                <a:cs typeface="Verdana" panose="020B0604030504040204" pitchFamily="34" charset="0"/>
              </a:rPr>
              <a:t>e </a:t>
            </a:r>
            <a:r>
              <a:rPr lang="it-IT" b="1" dirty="0">
                <a:latin typeface="Verdana" panose="020B0604030504040204" pitchFamily="34" charset="0"/>
                <a:ea typeface="Verdana" panose="020B0604030504040204" pitchFamily="34" charset="0"/>
                <a:cs typeface="Verdana" panose="020B0604030504040204" pitchFamily="34" charset="0"/>
              </a:rPr>
              <a:t>inquadrato con la medesima qualifica </a:t>
            </a:r>
          </a:p>
        </p:txBody>
      </p:sp>
    </p:spTree>
    <p:extLst>
      <p:ext uri="{BB962C8B-B14F-4D97-AF65-F5344CB8AC3E}">
        <p14:creationId xmlns:p14="http://schemas.microsoft.com/office/powerpoint/2010/main" val="397098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23127D2-956C-4C9F-AFCA-9E8D200E8E50}"/>
              </a:ext>
            </a:extLst>
          </p:cNvPr>
          <p:cNvSpPr/>
          <p:nvPr/>
        </p:nvSpPr>
        <p:spPr>
          <a:xfrm>
            <a:off x="190500" y="228600"/>
            <a:ext cx="8763000" cy="4739759"/>
          </a:xfrm>
          <a:prstGeom prst="rect">
            <a:avLst/>
          </a:prstGeom>
        </p:spPr>
        <p:txBody>
          <a:bodyPr wrap="square">
            <a:spAutoFit/>
          </a:bodyPr>
          <a:lstStyle/>
          <a:p>
            <a:pPr marL="342900" indent="-342900" algn="just" fontAlgn="t">
              <a:spcBef>
                <a:spcPts val="2000"/>
              </a:spcBef>
              <a:spcAft>
                <a:spcPts val="1000"/>
              </a:spcAft>
              <a:buFont typeface="Wingdings" panose="05000000000000000000" pitchFamily="2" charset="2"/>
              <a:buChar char="v"/>
            </a:pPr>
            <a:r>
              <a:rPr lang="it-IT" dirty="0">
                <a:latin typeface="Verdana" panose="020B0604030504040204" pitchFamily="34" charset="0"/>
              </a:rPr>
              <a:t>il lavoratore, alla data della nuova assunzione, non deve aver compiuto trentasei anni;</a:t>
            </a:r>
          </a:p>
          <a:p>
            <a:pPr marL="342900" indent="-342900" algn="just" fontAlgn="t">
              <a:spcBef>
                <a:spcPts val="2000"/>
              </a:spcBef>
              <a:spcAft>
                <a:spcPts val="1000"/>
              </a:spcAft>
              <a:buFont typeface="Wingdings" panose="05000000000000000000" pitchFamily="2" charset="2"/>
              <a:buChar char="v"/>
            </a:pPr>
            <a:r>
              <a:rPr lang="it-IT" dirty="0">
                <a:latin typeface="Verdana" panose="020B0604030504040204" pitchFamily="34" charset="0"/>
              </a:rPr>
              <a:t>il lavoratore, nel corso della sua vita lavorativa, non deve essere stato occupato, presso il medesimo o qualsiasi altro datore di lavoro, in forza di un contratto di lavoro subordinato a tempo indeterminato: i periodi di apprendistato, svolti in precedenza, non sono ostativi al riconoscimento dell’agevolazione. Similari considerazioni valgono nel caso in cui il lavoratore abbia avuto uno o più rapporti di lavoro intermittente a tempo indeterminato o rapporti di lavoro domestico.</a:t>
            </a:r>
          </a:p>
          <a:p>
            <a:pPr algn="just" fontAlgn="t">
              <a:spcBef>
                <a:spcPts val="2000"/>
              </a:spcBef>
              <a:spcAft>
                <a:spcPts val="1000"/>
              </a:spcAft>
            </a:pPr>
            <a:r>
              <a:rPr lang="it-IT" dirty="0">
                <a:highlight>
                  <a:srgbClr val="FFFF00"/>
                </a:highlight>
                <a:latin typeface="Verdana" panose="020B0604030504040204" pitchFamily="34" charset="0"/>
              </a:rPr>
              <a:t>*</a:t>
            </a:r>
            <a:r>
              <a:rPr lang="it-IT" dirty="0">
                <a:latin typeface="Verdana" panose="020B0604030504040204" pitchFamily="34" charset="0"/>
              </a:rPr>
              <a:t> </a:t>
            </a:r>
            <a:r>
              <a:rPr lang="it-IT" i="1" dirty="0">
                <a:latin typeface="Verdana" panose="020B0604030504040204" pitchFamily="34" charset="0"/>
                <a:ea typeface="Verdana" panose="020B0604030504040204" pitchFamily="34" charset="0"/>
              </a:rPr>
              <a:t>non impedisce l’accesso all’incentivo il pregresso svolgimento di prestazioni lavorative in forme giuridiche e contrattuali diverse da quella del contratto di lavoro subordinato a tempo indeterminato, quali, a titolo esemplificativo, il rapporto di lavoro a termine, lo svolgimento di attività di natura professionale in forma autonoma, ecc.</a:t>
            </a:r>
          </a:p>
        </p:txBody>
      </p:sp>
    </p:spTree>
    <p:extLst>
      <p:ext uri="{BB962C8B-B14F-4D97-AF65-F5344CB8AC3E}">
        <p14:creationId xmlns:p14="http://schemas.microsoft.com/office/powerpoint/2010/main" val="707362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CD63AEC-9CFC-4EE6-B864-0DBA5C1A9D19}"/>
              </a:ext>
            </a:extLst>
          </p:cNvPr>
          <p:cNvSpPr/>
          <p:nvPr/>
        </p:nvSpPr>
        <p:spPr>
          <a:xfrm>
            <a:off x="0" y="256193"/>
            <a:ext cx="9144000" cy="6601807"/>
          </a:xfrm>
          <a:prstGeom prst="rect">
            <a:avLst/>
          </a:prstGeom>
        </p:spPr>
        <p:txBody>
          <a:bodyPr wrap="square">
            <a:spAutoFit/>
          </a:bodyPr>
          <a:lstStyle/>
          <a:p>
            <a:pPr algn="just" fontAlgn="t">
              <a:spcBef>
                <a:spcPts val="2000"/>
              </a:spcBef>
              <a:spcAft>
                <a:spcPts val="1000"/>
              </a:spcAft>
            </a:pPr>
            <a:r>
              <a:rPr lang="it-IT" sz="2400" b="1" dirty="0">
                <a:latin typeface="Verdana" panose="020B0604030504040204" pitchFamily="34" charset="0"/>
              </a:rPr>
              <a:t>Disciplina Aiuti di stato:</a:t>
            </a:r>
          </a:p>
          <a:p>
            <a:pPr algn="just" fontAlgn="t">
              <a:spcBef>
                <a:spcPts val="2000"/>
              </a:spcBef>
              <a:spcAft>
                <a:spcPts val="1000"/>
              </a:spcAft>
            </a:pPr>
            <a:r>
              <a:rPr lang="it-IT" dirty="0">
                <a:latin typeface="Verdana" panose="020B0604030504040204" pitchFamily="34" charset="0"/>
              </a:rPr>
              <a:t>Il beneficio è concesso ai sensi della sezione 3.1 della comunicazione della Commissione europea C(2020) 1863 </a:t>
            </a:r>
            <a:r>
              <a:rPr lang="it-IT" i="1" dirty="0" err="1">
                <a:latin typeface="Verdana" panose="020B0604030504040204" pitchFamily="34" charset="0"/>
              </a:rPr>
              <a:t>final</a:t>
            </a:r>
            <a:r>
              <a:rPr lang="it-IT" dirty="0">
                <a:latin typeface="Verdana" panose="020B0604030504040204" pitchFamily="34" charset="0"/>
              </a:rPr>
              <a:t> del 19 marzo 2020, e successive modificazioni, recante “Quadro temporaneo per le misure di aiuto di Stato a sostegno dell'economia nell’attuale emergenza del COVID-19” (c.d. </a:t>
            </a:r>
            <a:r>
              <a:rPr lang="it-IT" i="1" dirty="0" err="1">
                <a:latin typeface="Verdana" panose="020B0604030504040204" pitchFamily="34" charset="0"/>
              </a:rPr>
              <a:t>Temporary</a:t>
            </a:r>
            <a:r>
              <a:rPr lang="it-IT" i="1" dirty="0">
                <a:latin typeface="Verdana" panose="020B0604030504040204" pitchFamily="34" charset="0"/>
              </a:rPr>
              <a:t> Framework</a:t>
            </a:r>
            <a:r>
              <a:rPr lang="it-IT" dirty="0">
                <a:latin typeface="Verdana" panose="020B0604030504040204" pitchFamily="34" charset="0"/>
              </a:rPr>
              <a:t>), nei limiti e alle condizioni di cui alla medesima comunicazione, ed è altresì subordinato all’autorizzazione della Commissione europea, ai sensi dell'articolo 108, paragrafo 3, del Trattato sul funzionamento dell'Unione europea.</a:t>
            </a:r>
          </a:p>
          <a:p>
            <a:pPr algn="just" fontAlgn="t">
              <a:spcBef>
                <a:spcPts val="2000"/>
              </a:spcBef>
              <a:spcAft>
                <a:spcPts val="1000"/>
              </a:spcAft>
            </a:pPr>
            <a:r>
              <a:rPr lang="it-IT" dirty="0">
                <a:latin typeface="Verdana" panose="020B0604030504040204" pitchFamily="34" charset="0"/>
              </a:rPr>
              <a:t> </a:t>
            </a:r>
            <a:r>
              <a:rPr lang="it-IT" dirty="0">
                <a:highlight>
                  <a:srgbClr val="FFFF00"/>
                </a:highlight>
                <a:latin typeface="Verdana" panose="020B0604030504040204" pitchFamily="34" charset="0"/>
              </a:rPr>
              <a:t>*</a:t>
            </a:r>
            <a:r>
              <a:rPr lang="it-IT" i="1" dirty="0">
                <a:latin typeface="Verdana" panose="020B0604030504040204" pitchFamily="34" charset="0"/>
                <a:ea typeface="Verdana" panose="020B0604030504040204" pitchFamily="34" charset="0"/>
              </a:rPr>
              <a:t>L’incentivo non può essere riconosciuto nei riguardi delle imprese del settore finanziario, in quanto non rientranti nell'ambito di applicazione della comunicazione C(2020) 1863 </a:t>
            </a:r>
            <a:r>
              <a:rPr lang="it-IT" i="1" dirty="0" err="1">
                <a:latin typeface="Verdana" panose="020B0604030504040204" pitchFamily="34" charset="0"/>
                <a:ea typeface="Verdana" panose="020B0604030504040204" pitchFamily="34" charset="0"/>
              </a:rPr>
              <a:t>final</a:t>
            </a:r>
            <a:r>
              <a:rPr lang="it-IT" i="1" dirty="0">
                <a:latin typeface="Verdana" panose="020B0604030504040204" pitchFamily="34" charset="0"/>
                <a:ea typeface="Verdana" panose="020B0604030504040204" pitchFamily="34" charset="0"/>
              </a:rPr>
              <a:t> del 19 marzo 2020, fatta salva diversa determinazione che dovesse essere assunta dalla Commissione europea nell’ambito della procedura di autorizzazione della misura. 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p>
          <a:p>
            <a:pPr algn="just" fontAlgn="t">
              <a:spcBef>
                <a:spcPts val="2000"/>
              </a:spcBef>
              <a:spcAft>
                <a:spcPts val="1000"/>
              </a:spcAft>
            </a:pPr>
            <a:endParaRPr lang="it-IT" dirty="0">
              <a:latin typeface="Verdana" panose="020B0604030504040204" pitchFamily="34" charset="0"/>
            </a:endParaRPr>
          </a:p>
        </p:txBody>
      </p:sp>
    </p:spTree>
    <p:extLst>
      <p:ext uri="{BB962C8B-B14F-4D97-AF65-F5344CB8AC3E}">
        <p14:creationId xmlns:p14="http://schemas.microsoft.com/office/powerpoint/2010/main" val="3593148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BA23190-740D-4F41-863A-1AD4C2048EAC}"/>
              </a:ext>
            </a:extLst>
          </p:cNvPr>
          <p:cNvSpPr/>
          <p:nvPr/>
        </p:nvSpPr>
        <p:spPr>
          <a:xfrm>
            <a:off x="-17417" y="457200"/>
            <a:ext cx="9067800" cy="5786199"/>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Commissione considera aiuti di Stato compatibili con il mercato interno quelli che rispettino, tra le altre, le seguenti condizioni:</a:t>
            </a:r>
          </a:p>
          <a:p>
            <a:pPr algn="just" fontAlgn="t">
              <a:spcBef>
                <a:spcPts val="2000"/>
              </a:spcBef>
              <a:spcAft>
                <a:spcPts val="1000"/>
              </a:spcAft>
            </a:pPr>
            <a:r>
              <a:rPr lang="it-IT" dirty="0">
                <a:latin typeface="Verdana" panose="020B0604030504040204" pitchFamily="34" charset="0"/>
              </a:rPr>
              <a:t>-   siano di importo non superiore a </a:t>
            </a:r>
            <a:r>
              <a:rPr lang="it-IT" b="1" dirty="0">
                <a:latin typeface="Verdana" panose="020B0604030504040204" pitchFamily="34" charset="0"/>
              </a:rPr>
              <a:t>1.800.000</a:t>
            </a:r>
            <a:r>
              <a:rPr lang="it-IT" dirty="0">
                <a:latin typeface="Verdana" panose="020B0604030504040204" pitchFamily="34" charset="0"/>
              </a:rPr>
              <a:t> euro (per impresa e al lordo di qualsiasi imposta o altro onere) ovvero a </a:t>
            </a:r>
            <a:r>
              <a:rPr lang="it-IT" b="1" dirty="0">
                <a:latin typeface="Verdana" panose="020B0604030504040204" pitchFamily="34" charset="0"/>
              </a:rPr>
              <a:t>225.000</a:t>
            </a:r>
            <a:r>
              <a:rPr lang="it-IT" dirty="0">
                <a:latin typeface="Verdana" panose="020B0604030504040204" pitchFamily="34" charset="0"/>
              </a:rPr>
              <a:t> euro per impresa operante nel settore della produzione primaria di prodotti agricoli o a </a:t>
            </a:r>
            <a:r>
              <a:rPr lang="it-IT" i="1" dirty="0">
                <a:latin typeface="Verdana" panose="020B0604030504040204" pitchFamily="34" charset="0"/>
              </a:rPr>
              <a:t>270.000 euro </a:t>
            </a:r>
            <a:r>
              <a:rPr lang="it-IT" dirty="0">
                <a:latin typeface="Verdana" panose="020B0604030504040204" pitchFamily="34" charset="0"/>
              </a:rPr>
              <a:t>per impresa operante nel settore della pesca e dell’acquacoltura;</a:t>
            </a:r>
          </a:p>
          <a:p>
            <a:pPr algn="just" fontAlgn="t">
              <a:spcBef>
                <a:spcPts val="2000"/>
              </a:spcBef>
              <a:spcAft>
                <a:spcPts val="1000"/>
              </a:spcAft>
            </a:pPr>
            <a:r>
              <a:rPr lang="it-IT" dirty="0">
                <a:latin typeface="Verdana" panose="020B0604030504040204" pitchFamily="34" charset="0"/>
              </a:rPr>
              <a:t>-   siano concessi a imprese che non fossero già in difficoltà al 31 dicembre 2019</a:t>
            </a:r>
            <a:r>
              <a:rPr lang="it-IT" baseline="30000" dirty="0">
                <a:latin typeface="Verdana" panose="020B0604030504040204" pitchFamily="34" charset="0"/>
              </a:rPr>
              <a:t>[</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in deroga al punto precedente, siano concessi a microimprese o piccole imprese</a:t>
            </a:r>
            <a:r>
              <a:rPr lang="it-IT" baseline="30000" dirty="0">
                <a:latin typeface="Verdana" panose="020B0604030504040204" pitchFamily="34" charset="0"/>
              </a:rPr>
              <a:t> </a:t>
            </a:r>
            <a:r>
              <a:rPr lang="it-IT" dirty="0">
                <a:latin typeface="Verdana" panose="020B0604030504040204" pitchFamily="34" charset="0"/>
              </a:rPr>
              <a:t>che risultavano già in difficoltà al 31 dicembre 2019, purché non siano soggette a procedure concorsuali per insolvenza ai sensi del diritto nazionale e non abbiano ricevuto aiuti per il salvataggio o aiuti per la ristrutturazione;</a:t>
            </a:r>
          </a:p>
          <a:p>
            <a:pPr algn="just" fontAlgn="t">
              <a:spcBef>
                <a:spcPts val="2000"/>
              </a:spcBef>
              <a:spcAft>
                <a:spcPts val="1000"/>
              </a:spcAft>
            </a:pPr>
            <a:r>
              <a:rPr lang="it-IT" dirty="0">
                <a:latin typeface="Verdana" panose="020B0604030504040204" pitchFamily="34" charset="0"/>
              </a:rPr>
              <a:t>-   siano concessi entro il 31 dicembre 2021.</a:t>
            </a:r>
          </a:p>
        </p:txBody>
      </p:sp>
    </p:spTree>
    <p:extLst>
      <p:ext uri="{BB962C8B-B14F-4D97-AF65-F5344CB8AC3E}">
        <p14:creationId xmlns:p14="http://schemas.microsoft.com/office/powerpoint/2010/main" val="253648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EB8272-68BB-46A5-81C2-D801EA064AB1}"/>
              </a:ext>
            </a:extLst>
          </p:cNvPr>
          <p:cNvSpPr>
            <a:spLocks noGrp="1"/>
          </p:cNvSpPr>
          <p:nvPr>
            <p:ph type="title"/>
          </p:nvPr>
        </p:nvSpPr>
        <p:spPr>
          <a:xfrm>
            <a:off x="450773" y="1509471"/>
            <a:ext cx="8242452" cy="369332"/>
          </a:xfrm>
        </p:spPr>
        <p:txBody>
          <a:bodyPr/>
          <a:lstStyle/>
          <a:p>
            <a:pPr fontAlgn="t"/>
            <a:r>
              <a:rPr lang="it-IT" sz="2400" dirty="0"/>
              <a:t>	Articolo 2, par 18, regolamento 651/2014</a:t>
            </a:r>
          </a:p>
        </p:txBody>
      </p:sp>
      <p:sp>
        <p:nvSpPr>
          <p:cNvPr id="3" name="Segnaposto contenuto 2">
            <a:extLst>
              <a:ext uri="{FF2B5EF4-FFF2-40B4-BE49-F238E27FC236}">
                <a16:creationId xmlns:a16="http://schemas.microsoft.com/office/drawing/2014/main" id="{720ACC82-F450-48D0-9830-56FB33D6091B}"/>
              </a:ext>
            </a:extLst>
          </p:cNvPr>
          <p:cNvSpPr>
            <a:spLocks noGrp="1"/>
          </p:cNvSpPr>
          <p:nvPr>
            <p:ph sz="half" idx="2"/>
          </p:nvPr>
        </p:nvSpPr>
        <p:spPr>
          <a:xfrm>
            <a:off x="2583179" y="468868"/>
            <a:ext cx="3977640" cy="923330"/>
          </a:xfrm>
        </p:spPr>
        <p:txBody>
          <a:bodyPr/>
          <a:lstStyle/>
          <a:p>
            <a:endParaRPr lang="it-IT" dirty="0"/>
          </a:p>
          <a:p>
            <a:r>
              <a:rPr lang="it-IT" sz="2400" dirty="0"/>
              <a:t>Impresa in difficoltà </a:t>
            </a:r>
          </a:p>
        </p:txBody>
      </p:sp>
      <p:sp>
        <p:nvSpPr>
          <p:cNvPr id="4" name="Segnaposto contenuto 3">
            <a:extLst>
              <a:ext uri="{FF2B5EF4-FFF2-40B4-BE49-F238E27FC236}">
                <a16:creationId xmlns:a16="http://schemas.microsoft.com/office/drawing/2014/main" id="{E3D4BDEA-AB20-4147-83AC-197E45A27112}"/>
              </a:ext>
            </a:extLst>
          </p:cNvPr>
          <p:cNvSpPr>
            <a:spLocks noGrp="1"/>
          </p:cNvSpPr>
          <p:nvPr>
            <p:ph sz="half" idx="3"/>
          </p:nvPr>
        </p:nvSpPr>
        <p:spPr>
          <a:xfrm>
            <a:off x="4750419" y="838200"/>
            <a:ext cx="3977640" cy="553998"/>
          </a:xfrm>
        </p:spPr>
        <p:txBody>
          <a:bodyPr/>
          <a:lstStyle/>
          <a:p>
            <a:r>
              <a:rPr lang="it-IT" dirty="0"/>
              <a:t> </a:t>
            </a:r>
            <a:endParaRPr lang="it-IT" sz="2400" dirty="0"/>
          </a:p>
        </p:txBody>
      </p:sp>
      <p:sp>
        <p:nvSpPr>
          <p:cNvPr id="5" name="Rettangolo 4">
            <a:extLst>
              <a:ext uri="{FF2B5EF4-FFF2-40B4-BE49-F238E27FC236}">
                <a16:creationId xmlns:a16="http://schemas.microsoft.com/office/drawing/2014/main" id="{6F6A6A84-B7EF-4E1E-B90B-4D23D40EE4DB}"/>
              </a:ext>
            </a:extLst>
          </p:cNvPr>
          <p:cNvSpPr/>
          <p:nvPr/>
        </p:nvSpPr>
        <p:spPr>
          <a:xfrm>
            <a:off x="1364730" y="3504346"/>
            <a:ext cx="7382923" cy="830997"/>
          </a:xfrm>
          <a:prstGeom prst="rect">
            <a:avLst/>
          </a:prstGeom>
        </p:spPr>
        <p:txBody>
          <a:bodyPr wrap="square">
            <a:spAutoFit/>
          </a:bodyPr>
          <a:lstStyle/>
          <a:p>
            <a:pPr algn="ctr"/>
            <a:r>
              <a:rPr lang="it-IT" sz="2400" b="1" dirty="0">
                <a:solidFill>
                  <a:srgbClr val="0070C0"/>
                </a:solidFill>
                <a:latin typeface="Verdana" panose="020B0604030504040204" pitchFamily="34" charset="0"/>
                <a:ea typeface="Verdana" panose="020B0604030504040204" pitchFamily="34" charset="0"/>
              </a:rPr>
              <a:t>Microimpresa</a:t>
            </a:r>
          </a:p>
          <a:p>
            <a:r>
              <a:rPr lang="it-IT" sz="2400" b="1" dirty="0">
                <a:solidFill>
                  <a:srgbClr val="0070C0"/>
                </a:solidFill>
                <a:latin typeface="Verdana" panose="020B0604030504040204" pitchFamily="34" charset="0"/>
                <a:ea typeface="Verdana" panose="020B0604030504040204" pitchFamily="34" charset="0"/>
              </a:rPr>
              <a:t>Allegato 1 regolamento 651/2014</a:t>
            </a:r>
          </a:p>
        </p:txBody>
      </p:sp>
      <p:grpSp>
        <p:nvGrpSpPr>
          <p:cNvPr id="6" name="Elemento grafico 7" descr="Libro aperto con riempimento a tinta unita">
            <a:extLst>
              <a:ext uri="{FF2B5EF4-FFF2-40B4-BE49-F238E27FC236}">
                <a16:creationId xmlns:a16="http://schemas.microsoft.com/office/drawing/2014/main" id="{4436ED74-4AC5-4C1C-8C02-2B38DE249B30}"/>
              </a:ext>
            </a:extLst>
          </p:cNvPr>
          <p:cNvGrpSpPr/>
          <p:nvPr/>
        </p:nvGrpSpPr>
        <p:grpSpPr>
          <a:xfrm>
            <a:off x="7467600" y="2057400"/>
            <a:ext cx="1143000" cy="960341"/>
            <a:chOff x="7696200" y="2180395"/>
            <a:chExt cx="914400" cy="837346"/>
          </a:xfrm>
        </p:grpSpPr>
        <p:sp>
          <p:nvSpPr>
            <p:cNvPr id="7" name="Figura a mano libera: forma 6">
              <a:extLst>
                <a:ext uri="{FF2B5EF4-FFF2-40B4-BE49-F238E27FC236}">
                  <a16:creationId xmlns:a16="http://schemas.microsoft.com/office/drawing/2014/main" id="{4D891576-FA3F-45EE-B2AA-7F21F4298A94}"/>
                </a:ext>
              </a:extLst>
            </p:cNvPr>
            <p:cNvSpPr/>
            <p:nvPr/>
          </p:nvSpPr>
          <p:spPr>
            <a:xfrm>
              <a:off x="7734300" y="2372286"/>
              <a:ext cx="838200" cy="514618"/>
            </a:xfrm>
            <a:custGeom>
              <a:avLst/>
              <a:gdLst>
                <a:gd name="connsiteX0" fmla="*/ 781050 w 838200"/>
                <a:gd name="connsiteY0" fmla="*/ 0 h 514618"/>
                <a:gd name="connsiteX1" fmla="*/ 781050 w 838200"/>
                <a:gd name="connsiteY1" fmla="*/ 427395 h 514618"/>
                <a:gd name="connsiteX2" fmla="*/ 57150 w 838200"/>
                <a:gd name="connsiteY2" fmla="*/ 427395 h 514618"/>
                <a:gd name="connsiteX3" fmla="*/ 57150 w 838200"/>
                <a:gd name="connsiteY3" fmla="*/ 0 h 514618"/>
                <a:gd name="connsiteX4" fmla="*/ 0 w 838200"/>
                <a:gd name="connsiteY4" fmla="*/ 0 h 514618"/>
                <a:gd name="connsiteX5" fmla="*/ 0 w 838200"/>
                <a:gd name="connsiteY5" fmla="*/ 488452 h 514618"/>
                <a:gd name="connsiteX6" fmla="*/ 333375 w 838200"/>
                <a:gd name="connsiteY6" fmla="*/ 488452 h 514618"/>
                <a:gd name="connsiteX7" fmla="*/ 361950 w 838200"/>
                <a:gd name="connsiteY7" fmla="*/ 514619 h 514618"/>
                <a:gd name="connsiteX8" fmla="*/ 476250 w 838200"/>
                <a:gd name="connsiteY8" fmla="*/ 514619 h 514618"/>
                <a:gd name="connsiteX9" fmla="*/ 504825 w 838200"/>
                <a:gd name="connsiteY9" fmla="*/ 488452 h 514618"/>
                <a:gd name="connsiteX10" fmla="*/ 838200 w 838200"/>
                <a:gd name="connsiteY10" fmla="*/ 488452 h 514618"/>
                <a:gd name="connsiteX11" fmla="*/ 838200 w 838200"/>
                <a:gd name="connsiteY11" fmla="*/ 0 h 514618"/>
                <a:gd name="connsiteX12" fmla="*/ 781050 w 838200"/>
                <a:gd name="connsiteY12" fmla="*/ 0 h 51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8200" h="514618">
                  <a:moveTo>
                    <a:pt x="781050" y="0"/>
                  </a:moveTo>
                  <a:lnTo>
                    <a:pt x="781050" y="427395"/>
                  </a:lnTo>
                  <a:lnTo>
                    <a:pt x="57150" y="427395"/>
                  </a:lnTo>
                  <a:lnTo>
                    <a:pt x="57150" y="0"/>
                  </a:lnTo>
                  <a:lnTo>
                    <a:pt x="0" y="0"/>
                  </a:lnTo>
                  <a:lnTo>
                    <a:pt x="0" y="488452"/>
                  </a:lnTo>
                  <a:lnTo>
                    <a:pt x="333375" y="488452"/>
                  </a:lnTo>
                  <a:cubicBezTo>
                    <a:pt x="333375" y="503280"/>
                    <a:pt x="345758" y="514619"/>
                    <a:pt x="361950" y="514619"/>
                  </a:cubicBezTo>
                  <a:lnTo>
                    <a:pt x="476250" y="514619"/>
                  </a:lnTo>
                  <a:cubicBezTo>
                    <a:pt x="492443" y="514619"/>
                    <a:pt x="504825" y="503280"/>
                    <a:pt x="504825" y="488452"/>
                  </a:cubicBezTo>
                  <a:lnTo>
                    <a:pt x="838200" y="488452"/>
                  </a:lnTo>
                  <a:lnTo>
                    <a:pt x="838200" y="0"/>
                  </a:lnTo>
                  <a:lnTo>
                    <a:pt x="781050" y="0"/>
                  </a:lnTo>
                  <a:close/>
                </a:path>
              </a:pathLst>
            </a:custGeom>
            <a:solidFill>
              <a:srgbClr val="00B050"/>
            </a:solidFill>
            <a:ln w="9525" cap="flat">
              <a:solidFill>
                <a:srgbClr val="FFFF00"/>
              </a:solidFill>
              <a:prstDash val="solid"/>
              <a:miter/>
            </a:ln>
          </p:spPr>
          <p:txBody>
            <a:bodyPr rtlCol="0" anchor="ctr"/>
            <a:lstStyle/>
            <a:p>
              <a:endParaRPr lang="it-IT"/>
            </a:p>
          </p:txBody>
        </p:sp>
        <p:sp>
          <p:nvSpPr>
            <p:cNvPr id="9" name="Figura a mano libera: forma 8">
              <a:extLst>
                <a:ext uri="{FF2B5EF4-FFF2-40B4-BE49-F238E27FC236}">
                  <a16:creationId xmlns:a16="http://schemas.microsoft.com/office/drawing/2014/main" id="{E1C75032-C017-4D79-992F-09041216BEDF}"/>
                </a:ext>
              </a:extLst>
            </p:cNvPr>
            <p:cNvSpPr/>
            <p:nvPr/>
          </p:nvSpPr>
          <p:spPr>
            <a:xfrm>
              <a:off x="7829550" y="2319952"/>
              <a:ext cx="647700" cy="444840"/>
            </a:xfrm>
            <a:custGeom>
              <a:avLst/>
              <a:gdLst>
                <a:gd name="connsiteX0" fmla="*/ 647700 w 647700"/>
                <a:gd name="connsiteY0" fmla="*/ 0 h 444840"/>
                <a:gd name="connsiteX1" fmla="*/ 0 w 647700"/>
                <a:gd name="connsiteY1" fmla="*/ 0 h 444840"/>
                <a:gd name="connsiteX2" fmla="*/ 0 w 647700"/>
                <a:gd name="connsiteY2" fmla="*/ 444840 h 444840"/>
                <a:gd name="connsiteX3" fmla="*/ 647700 w 647700"/>
                <a:gd name="connsiteY3" fmla="*/ 444840 h 444840"/>
                <a:gd name="connsiteX4" fmla="*/ 647700 w 647700"/>
                <a:gd name="connsiteY4" fmla="*/ 0 h 444840"/>
                <a:gd name="connsiteX5" fmla="*/ 57150 w 647700"/>
                <a:gd name="connsiteY5" fmla="*/ 52334 h 444840"/>
                <a:gd name="connsiteX6" fmla="*/ 304800 w 647700"/>
                <a:gd name="connsiteY6" fmla="*/ 52334 h 444840"/>
                <a:gd name="connsiteX7" fmla="*/ 304800 w 647700"/>
                <a:gd name="connsiteY7" fmla="*/ 392506 h 444840"/>
                <a:gd name="connsiteX8" fmla="*/ 57150 w 647700"/>
                <a:gd name="connsiteY8" fmla="*/ 392506 h 444840"/>
                <a:gd name="connsiteX9" fmla="*/ 57150 w 647700"/>
                <a:gd name="connsiteY9" fmla="*/ 52334 h 444840"/>
                <a:gd name="connsiteX10" fmla="*/ 590550 w 647700"/>
                <a:gd name="connsiteY10" fmla="*/ 392506 h 444840"/>
                <a:gd name="connsiteX11" fmla="*/ 342900 w 647700"/>
                <a:gd name="connsiteY11" fmla="*/ 392506 h 444840"/>
                <a:gd name="connsiteX12" fmla="*/ 342900 w 647700"/>
                <a:gd name="connsiteY12" fmla="*/ 52334 h 444840"/>
                <a:gd name="connsiteX13" fmla="*/ 590550 w 647700"/>
                <a:gd name="connsiteY13" fmla="*/ 52334 h 444840"/>
                <a:gd name="connsiteX14" fmla="*/ 590550 w 647700"/>
                <a:gd name="connsiteY14" fmla="*/ 392506 h 44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700" h="444840">
                  <a:moveTo>
                    <a:pt x="647700" y="0"/>
                  </a:moveTo>
                  <a:lnTo>
                    <a:pt x="0" y="0"/>
                  </a:lnTo>
                  <a:lnTo>
                    <a:pt x="0" y="444840"/>
                  </a:lnTo>
                  <a:lnTo>
                    <a:pt x="647700" y="444840"/>
                  </a:lnTo>
                  <a:lnTo>
                    <a:pt x="647700" y="0"/>
                  </a:lnTo>
                  <a:close/>
                  <a:moveTo>
                    <a:pt x="57150" y="52334"/>
                  </a:moveTo>
                  <a:lnTo>
                    <a:pt x="304800" y="52334"/>
                  </a:lnTo>
                  <a:lnTo>
                    <a:pt x="304800" y="392506"/>
                  </a:lnTo>
                  <a:lnTo>
                    <a:pt x="57150" y="392506"/>
                  </a:lnTo>
                  <a:lnTo>
                    <a:pt x="57150" y="52334"/>
                  </a:lnTo>
                  <a:close/>
                  <a:moveTo>
                    <a:pt x="590550" y="392506"/>
                  </a:moveTo>
                  <a:lnTo>
                    <a:pt x="342900" y="392506"/>
                  </a:lnTo>
                  <a:lnTo>
                    <a:pt x="342900" y="52334"/>
                  </a:lnTo>
                  <a:lnTo>
                    <a:pt x="590550" y="52334"/>
                  </a:lnTo>
                  <a:lnTo>
                    <a:pt x="590550" y="392506"/>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0" name="Figura a mano libera: forma 9">
              <a:extLst>
                <a:ext uri="{FF2B5EF4-FFF2-40B4-BE49-F238E27FC236}">
                  <a16:creationId xmlns:a16="http://schemas.microsoft.com/office/drawing/2014/main" id="{1CB14A95-CE23-421C-AD67-EF492B5EF3E2}"/>
                </a:ext>
              </a:extLst>
            </p:cNvPr>
            <p:cNvSpPr/>
            <p:nvPr/>
          </p:nvSpPr>
          <p:spPr>
            <a:xfrm>
              <a:off x="8229600" y="2459510"/>
              <a:ext cx="133350" cy="26167"/>
            </a:xfrm>
            <a:custGeom>
              <a:avLst/>
              <a:gdLst>
                <a:gd name="connsiteX0" fmla="*/ 0 w 133350"/>
                <a:gd name="connsiteY0" fmla="*/ 0 h 26167"/>
                <a:gd name="connsiteX1" fmla="*/ 133350 w 133350"/>
                <a:gd name="connsiteY1" fmla="*/ 0 h 26167"/>
                <a:gd name="connsiteX2" fmla="*/ 133350 w 133350"/>
                <a:gd name="connsiteY2" fmla="*/ 26167 h 26167"/>
                <a:gd name="connsiteX3" fmla="*/ 0 w 133350"/>
                <a:gd name="connsiteY3" fmla="*/ 26167 h 26167"/>
              </a:gdLst>
              <a:ahLst/>
              <a:cxnLst>
                <a:cxn ang="0">
                  <a:pos x="connsiteX0" y="connsiteY0"/>
                </a:cxn>
                <a:cxn ang="0">
                  <a:pos x="connsiteX1" y="connsiteY1"/>
                </a:cxn>
                <a:cxn ang="0">
                  <a:pos x="connsiteX2" y="connsiteY2"/>
                </a:cxn>
                <a:cxn ang="0">
                  <a:pos x="connsiteX3" y="connsiteY3"/>
                </a:cxn>
              </a:cxnLst>
              <a:rect l="l" t="t" r="r" b="b"/>
              <a:pathLst>
                <a:path w="133350" h="26167">
                  <a:moveTo>
                    <a:pt x="0" y="0"/>
                  </a:moveTo>
                  <a:lnTo>
                    <a:pt x="133350" y="0"/>
                  </a:lnTo>
                  <a:lnTo>
                    <a:pt x="133350"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1" name="Figura a mano libera: forma 10">
              <a:extLst>
                <a:ext uri="{FF2B5EF4-FFF2-40B4-BE49-F238E27FC236}">
                  <a16:creationId xmlns:a16="http://schemas.microsoft.com/office/drawing/2014/main" id="{F84A15B5-9004-4CF5-9E7D-4AF415181459}"/>
                </a:ext>
              </a:extLst>
            </p:cNvPr>
            <p:cNvSpPr/>
            <p:nvPr/>
          </p:nvSpPr>
          <p:spPr>
            <a:xfrm>
              <a:off x="8229600" y="2511844"/>
              <a:ext cx="133350" cy="26167"/>
            </a:xfrm>
            <a:custGeom>
              <a:avLst/>
              <a:gdLst>
                <a:gd name="connsiteX0" fmla="*/ 0 w 133350"/>
                <a:gd name="connsiteY0" fmla="*/ 0 h 26167"/>
                <a:gd name="connsiteX1" fmla="*/ 133350 w 133350"/>
                <a:gd name="connsiteY1" fmla="*/ 0 h 26167"/>
                <a:gd name="connsiteX2" fmla="*/ 133350 w 133350"/>
                <a:gd name="connsiteY2" fmla="*/ 26167 h 26167"/>
                <a:gd name="connsiteX3" fmla="*/ 0 w 133350"/>
                <a:gd name="connsiteY3" fmla="*/ 26167 h 26167"/>
              </a:gdLst>
              <a:ahLst/>
              <a:cxnLst>
                <a:cxn ang="0">
                  <a:pos x="connsiteX0" y="connsiteY0"/>
                </a:cxn>
                <a:cxn ang="0">
                  <a:pos x="connsiteX1" y="connsiteY1"/>
                </a:cxn>
                <a:cxn ang="0">
                  <a:pos x="connsiteX2" y="connsiteY2"/>
                </a:cxn>
                <a:cxn ang="0">
                  <a:pos x="connsiteX3" y="connsiteY3"/>
                </a:cxn>
              </a:cxnLst>
              <a:rect l="l" t="t" r="r" b="b"/>
              <a:pathLst>
                <a:path w="133350" h="26167">
                  <a:moveTo>
                    <a:pt x="0" y="0"/>
                  </a:moveTo>
                  <a:lnTo>
                    <a:pt x="133350" y="0"/>
                  </a:lnTo>
                  <a:lnTo>
                    <a:pt x="133350"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2" name="Figura a mano libera: forma 11">
              <a:extLst>
                <a:ext uri="{FF2B5EF4-FFF2-40B4-BE49-F238E27FC236}">
                  <a16:creationId xmlns:a16="http://schemas.microsoft.com/office/drawing/2014/main" id="{C3CA4E63-CD6D-4AED-A79D-6D89FF027BEB}"/>
                </a:ext>
              </a:extLst>
            </p:cNvPr>
            <p:cNvSpPr/>
            <p:nvPr/>
          </p:nvSpPr>
          <p:spPr>
            <a:xfrm>
              <a:off x="8229600" y="2564178"/>
              <a:ext cx="92392" cy="26167"/>
            </a:xfrm>
            <a:custGeom>
              <a:avLst/>
              <a:gdLst>
                <a:gd name="connsiteX0" fmla="*/ 0 w 92392"/>
                <a:gd name="connsiteY0" fmla="*/ 0 h 26167"/>
                <a:gd name="connsiteX1" fmla="*/ 92392 w 92392"/>
                <a:gd name="connsiteY1" fmla="*/ 0 h 26167"/>
                <a:gd name="connsiteX2" fmla="*/ 92392 w 92392"/>
                <a:gd name="connsiteY2" fmla="*/ 26167 h 26167"/>
                <a:gd name="connsiteX3" fmla="*/ 0 w 92392"/>
                <a:gd name="connsiteY3" fmla="*/ 26167 h 26167"/>
              </a:gdLst>
              <a:ahLst/>
              <a:cxnLst>
                <a:cxn ang="0">
                  <a:pos x="connsiteX0" y="connsiteY0"/>
                </a:cxn>
                <a:cxn ang="0">
                  <a:pos x="connsiteX1" y="connsiteY1"/>
                </a:cxn>
                <a:cxn ang="0">
                  <a:pos x="connsiteX2" y="connsiteY2"/>
                </a:cxn>
                <a:cxn ang="0">
                  <a:pos x="connsiteX3" y="connsiteY3"/>
                </a:cxn>
              </a:cxnLst>
              <a:rect l="l" t="t" r="r" b="b"/>
              <a:pathLst>
                <a:path w="92392" h="26167">
                  <a:moveTo>
                    <a:pt x="0" y="0"/>
                  </a:moveTo>
                  <a:lnTo>
                    <a:pt x="92392" y="0"/>
                  </a:lnTo>
                  <a:lnTo>
                    <a:pt x="92392"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grpSp>
    </p:spTree>
    <p:extLst>
      <p:ext uri="{BB962C8B-B14F-4D97-AF65-F5344CB8AC3E}">
        <p14:creationId xmlns:p14="http://schemas.microsoft.com/office/powerpoint/2010/main" val="2959243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3BDFB77-67B7-4535-8769-F0C249452C15}"/>
              </a:ext>
            </a:extLst>
          </p:cNvPr>
          <p:cNvSpPr/>
          <p:nvPr/>
        </p:nvSpPr>
        <p:spPr>
          <a:xfrm>
            <a:off x="609600" y="1524000"/>
            <a:ext cx="8229600" cy="2862322"/>
          </a:xfrm>
          <a:prstGeom prst="rect">
            <a:avLst/>
          </a:prstGeom>
        </p:spPr>
        <p:txBody>
          <a:bodyPr wrap="square">
            <a:spAutoFit/>
          </a:bodyPr>
          <a:lstStyle/>
          <a:p>
            <a:r>
              <a:rPr lang="it-IT" dirty="0">
                <a:latin typeface="Verdana" panose="020B0604030504040204" pitchFamily="34" charset="0"/>
              </a:rPr>
              <a:t>In considerazione della natura dell’agevolazione quale aiuto di Stato, l’INPS provvederà a registrare la misura nel Registro Nazionale degli aiuti di Stato, ovvero nei registri Sian e </a:t>
            </a:r>
            <a:r>
              <a:rPr lang="it-IT" dirty="0" err="1">
                <a:latin typeface="Verdana" panose="020B0604030504040204" pitchFamily="34" charset="0"/>
              </a:rPr>
              <a:t>Sipa</a:t>
            </a:r>
            <a:r>
              <a:rPr lang="it-IT" dirty="0">
                <a:latin typeface="Verdana" panose="020B0604030504040204" pitchFamily="34" charset="0"/>
              </a:rPr>
              <a:t> per gli aiuti rispettivamente del settore agricolo e della pesca e acquacoltura. </a:t>
            </a:r>
            <a:r>
              <a:rPr lang="it-IT" b="1" dirty="0">
                <a:latin typeface="Verdana" panose="020B0604030504040204" pitchFamily="34" charset="0"/>
              </a:rPr>
              <a:t>Con specifico riferimento alle assunzioni a scopo di somministrazione</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l’agevolazione verrà registrata nel Registro Nazionale degli aiuti di Stato e l’onere di non superare il massimale previsto, in virtù di quanto già previsto dall’articolo 31, comma 1, lett. e), del D.lgs. n. 150/2015, sarà a carico </a:t>
            </a:r>
            <a:r>
              <a:rPr lang="it-IT" b="1" dirty="0">
                <a:latin typeface="Verdana" panose="020B0604030504040204" pitchFamily="34" charset="0"/>
              </a:rPr>
              <a:t>dell’utilizzatore (cfr. messaggio 3389/2021)</a:t>
            </a:r>
            <a:endParaRPr lang="it-IT" b="1" dirty="0"/>
          </a:p>
        </p:txBody>
      </p:sp>
      <p:pic>
        <p:nvPicPr>
          <p:cNvPr id="4" name="Elemento grafico 3" descr="Internet">
            <a:extLst>
              <a:ext uri="{FF2B5EF4-FFF2-40B4-BE49-F238E27FC236}">
                <a16:creationId xmlns:a16="http://schemas.microsoft.com/office/drawing/2014/main" id="{36D523DF-BA69-41CE-BFE3-A29DA5DA5E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0400" y="457200"/>
            <a:ext cx="914400" cy="914400"/>
          </a:xfrm>
          <a:prstGeom prst="rect">
            <a:avLst/>
          </a:prstGeom>
        </p:spPr>
      </p:pic>
    </p:spTree>
    <p:extLst>
      <p:ext uri="{BB962C8B-B14F-4D97-AF65-F5344CB8AC3E}">
        <p14:creationId xmlns:p14="http://schemas.microsoft.com/office/powerpoint/2010/main" val="3647987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B89DE2D-7520-4AA2-AE85-AEC950667160}"/>
              </a:ext>
            </a:extLst>
          </p:cNvPr>
          <p:cNvSpPr/>
          <p:nvPr/>
        </p:nvSpPr>
        <p:spPr>
          <a:xfrm>
            <a:off x="457200" y="1676400"/>
            <a:ext cx="8229600" cy="2308324"/>
          </a:xfrm>
          <a:prstGeom prst="rect">
            <a:avLst/>
          </a:prstGeom>
        </p:spPr>
        <p:txBody>
          <a:bodyPr wrap="square">
            <a:spAutoFit/>
          </a:bodyPr>
          <a:lstStyle/>
          <a:p>
            <a:pPr algn="just"/>
            <a:r>
              <a:rPr lang="it-IT" dirty="0">
                <a:latin typeface="verdana" panose="020B0604030504040204" pitchFamily="34" charset="0"/>
              </a:rPr>
              <a:t>Per quanto concerne le agenzie di somministrazione, relativamente alla posizione per i lavoratori assunti per essere impegnati presso l’impresa utilizzatrice (posizione contributiva contraddistinta dal C.S.C. 7.07.08 e dal C.A. 9A) dovrà essere concatenato alla data di assunzione/trasformazione il numero di matricola dell’azienda presso cui è stato inviato il lavoratore, nel seguente formato AAAAMMGGMMMMMMMMMM (18 caratteri; ad esempio: 202106091234567890);</a:t>
            </a:r>
            <a:endParaRPr lang="it-IT" dirty="0"/>
          </a:p>
        </p:txBody>
      </p:sp>
    </p:spTree>
    <p:extLst>
      <p:ext uri="{BB962C8B-B14F-4D97-AF65-F5344CB8AC3E}">
        <p14:creationId xmlns:p14="http://schemas.microsoft.com/office/powerpoint/2010/main" val="2690028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D77504-B058-4606-9605-E2BC5A9A97D6}"/>
              </a:ext>
            </a:extLst>
          </p:cNvPr>
          <p:cNvSpPr>
            <a:spLocks noGrp="1"/>
          </p:cNvSpPr>
          <p:nvPr>
            <p:ph type="title"/>
          </p:nvPr>
        </p:nvSpPr>
        <p:spPr>
          <a:xfrm>
            <a:off x="450773" y="381001"/>
            <a:ext cx="8242452" cy="457200"/>
          </a:xfrm>
        </p:spPr>
        <p:txBody>
          <a:bodyPr/>
          <a:lstStyle/>
          <a:p>
            <a:r>
              <a:rPr lang="en-US" dirty="0" err="1"/>
              <a:t>Cumulo</a:t>
            </a:r>
            <a:endParaRPr lang="en-US" dirty="0"/>
          </a:p>
        </p:txBody>
      </p:sp>
      <p:sp>
        <p:nvSpPr>
          <p:cNvPr id="2" name="Rettangolo 1">
            <a:extLst>
              <a:ext uri="{FF2B5EF4-FFF2-40B4-BE49-F238E27FC236}">
                <a16:creationId xmlns:a16="http://schemas.microsoft.com/office/drawing/2014/main" id="{4C8188CD-624A-4597-BF57-DC337C388195}"/>
              </a:ext>
            </a:extLst>
          </p:cNvPr>
          <p:cNvSpPr/>
          <p:nvPr/>
        </p:nvSpPr>
        <p:spPr>
          <a:xfrm rot="10800000" flipV="1">
            <a:off x="609600" y="1087905"/>
            <a:ext cx="8242452" cy="5016758"/>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L’esonero contributivo introdotto dalla legge di Bilancio 2021 non è cumulabile con </a:t>
            </a:r>
            <a:r>
              <a:rPr lang="it-IT" i="1" dirty="0">
                <a:latin typeface="Verdana" panose="020B0604030504040204" pitchFamily="34" charset="0"/>
              </a:rPr>
              <a:t>“altri esoneri o riduzioni delle aliquote di finanziamento previsti dalla normativa vigente, limitatamente al periodo di applicazione degli stessi”</a:t>
            </a:r>
            <a:r>
              <a:rPr lang="it-IT" dirty="0">
                <a:latin typeface="Verdana" panose="020B0604030504040204" pitchFamily="34" charset="0"/>
              </a:rPr>
              <a:t> (cfr. l’art. 1, comma 114, della legge n. 205/2017).</a:t>
            </a: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a:p>
            <a:pPr fontAlgn="t"/>
            <a:r>
              <a:rPr lang="it-IT" dirty="0">
                <a:latin typeface="Verdana" panose="020B0604030504040204" pitchFamily="34" charset="0"/>
                <a:ea typeface="Verdana" panose="020B0604030504040204" pitchFamily="34" charset="0"/>
              </a:rPr>
              <a:t>Per il periodo di applicazione della misura, non è possibile godere, per i medesimi lavoratori, della c.d. Decontribuzione sud, disciplinata, da ultimo, dall’articolo 1, commi da 161 a 168, della medesima legge di Bilancio 2021.</a:t>
            </a:r>
          </a:p>
          <a:p>
            <a:pPr fontAlgn="t"/>
            <a:r>
              <a:rPr lang="it-IT" dirty="0">
                <a:latin typeface="Verdana" panose="020B0604030504040204" pitchFamily="34" charset="0"/>
                <a:ea typeface="Verdana" panose="020B0604030504040204" pitchFamily="34" charset="0"/>
              </a:rPr>
              <a:t> </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 </a:t>
            </a:r>
          </a:p>
        </p:txBody>
      </p:sp>
      <p:pic>
        <p:nvPicPr>
          <p:cNvPr id="4" name="Immagine 3" descr="Immagine che contiene testo, regina, segnale&#10;&#10;Descrizione generata automaticamente">
            <a:extLst>
              <a:ext uri="{FF2B5EF4-FFF2-40B4-BE49-F238E27FC236}">
                <a16:creationId xmlns:a16="http://schemas.microsoft.com/office/drawing/2014/main" id="{42505766-95C0-4647-B911-FCF6B1916BF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800600" y="2327480"/>
            <a:ext cx="3462242" cy="1085023"/>
          </a:xfrm>
          <a:prstGeom prst="rect">
            <a:avLst/>
          </a:prstGeom>
        </p:spPr>
      </p:pic>
    </p:spTree>
    <p:extLst>
      <p:ext uri="{BB962C8B-B14F-4D97-AF65-F5344CB8AC3E}">
        <p14:creationId xmlns:p14="http://schemas.microsoft.com/office/powerpoint/2010/main" val="1757889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457200" y="1295400"/>
            <a:ext cx="8153400" cy="2677656"/>
          </a:xfrm>
          <a:prstGeom prst="rect">
            <a:avLst/>
          </a:prstGeom>
          <a:effectLst>
            <a:outerShdw blurRad="50800" dist="38100" dir="2700000" algn="tl" rotWithShape="0">
              <a:prstClr val="black">
                <a:alpha val="40000"/>
              </a:prst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800" b="1" i="0" u="none" strike="noStrike" kern="0" cap="none" spc="0" normalizeH="0" baseline="0" noProof="0" dirty="0">
                <a:ln>
                  <a:noFill/>
                </a:ln>
                <a:solidFill>
                  <a:srgbClr val="0070C0"/>
                </a:solidFill>
                <a:effectLst/>
                <a:uLnTx/>
                <a:uFillTx/>
                <a:latin typeface="Verdana"/>
                <a:ea typeface="Verdana" panose="020B0604030504040204" pitchFamily="34" charset="0"/>
                <a:cs typeface="Arial" pitchFamily="34" charset="0"/>
              </a:rPr>
              <a:t>Esonero contributivo per le nuove assunzioni di giovani con contratto di lavoro a tempo indeterminato ai sensi dell’art. 1, commi 100-108 e 113-114, della legge n. 205/2017 </a:t>
            </a:r>
          </a:p>
          <a:p>
            <a:pPr marL="0" marR="0" lvl="0" indent="0" defTabSz="914400" eaLnBrk="1" fontAlgn="auto" latinLnBrk="0" hangingPunct="1">
              <a:lnSpc>
                <a:spcPct val="100000"/>
              </a:lnSpc>
              <a:spcBef>
                <a:spcPts val="0"/>
              </a:spcBef>
              <a:spcAft>
                <a:spcPts val="0"/>
              </a:spcAft>
              <a:buClrTx/>
              <a:buSzTx/>
              <a:buFontTx/>
              <a:buNone/>
              <a:tabLst/>
              <a:defRPr/>
            </a:pPr>
            <a:r>
              <a:rPr lang="it-IT" sz="2800" b="1" kern="0" dirty="0">
                <a:solidFill>
                  <a:srgbClr val="0070C0"/>
                </a:solidFill>
                <a:latin typeface="Verdana"/>
                <a:ea typeface="Verdana" panose="020B0604030504040204" pitchFamily="34" charset="0"/>
                <a:cs typeface="Arial" pitchFamily="34" charset="0"/>
              </a:rPr>
              <a:t>Circolari n. 40/2018 e 57/2020</a:t>
            </a:r>
            <a:endParaRPr kumimoji="0" lang="it-IT" sz="2800" b="0" i="0" u="none" strike="noStrike" kern="0" cap="none" spc="0" normalizeH="0" baseline="0" noProof="0" dirty="0">
              <a:ln>
                <a:noFill/>
              </a:ln>
              <a:solidFill>
                <a:srgbClr val="0070C0"/>
              </a:solidFill>
              <a:effectLst/>
              <a:uLnTx/>
              <a:uFillTx/>
            </a:endParaRPr>
          </a:p>
        </p:txBody>
      </p:sp>
    </p:spTree>
    <p:extLst>
      <p:ext uri="{BB962C8B-B14F-4D97-AF65-F5344CB8AC3E}">
        <p14:creationId xmlns:p14="http://schemas.microsoft.com/office/powerpoint/2010/main" val="298336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152401"/>
            <a:ext cx="65532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10"/>
          <p:cNvPicPr>
            <a:picLocks noChangeAspect="1"/>
          </p:cNvPicPr>
          <p:nvPr/>
        </p:nvPicPr>
        <p:blipFill>
          <a:blip r:embed="rId2">
            <a:clrChange>
              <a:clrFrom>
                <a:srgbClr val="FFFFFF"/>
              </a:clrFrom>
              <a:clrTo>
                <a:srgbClr val="FFFFFF">
                  <a:alpha val="0"/>
                </a:srgbClr>
              </a:clrTo>
            </a:clrChange>
          </a:blip>
          <a:stretch>
            <a:fillRect/>
          </a:stretch>
        </p:blipFill>
        <p:spPr>
          <a:xfrm>
            <a:off x="1001716" y="1432197"/>
            <a:ext cx="615812" cy="772926"/>
          </a:xfrm>
          <a:prstGeom prst="rect">
            <a:avLst/>
          </a:prstGeom>
        </p:spPr>
      </p:pic>
      <p:sp>
        <p:nvSpPr>
          <p:cNvPr id="4" name="Rettangolo 3"/>
          <p:cNvSpPr/>
          <p:nvPr/>
        </p:nvSpPr>
        <p:spPr>
          <a:xfrm>
            <a:off x="1828800" y="1432197"/>
            <a:ext cx="6705600" cy="1200329"/>
          </a:xfrm>
          <a:prstGeom prst="rect">
            <a:avLst/>
          </a:prstGeom>
        </p:spPr>
        <p:txBody>
          <a:bodyPr wrap="square">
            <a:spAutoFit/>
          </a:bodyPr>
          <a:lstStyle/>
          <a:p>
            <a:r>
              <a:rPr lang="it-IT" dirty="0">
                <a:latin typeface="Verdana" panose="020B0604030504040204" pitchFamily="34" charset="0"/>
              </a:rPr>
              <a:t>L’esonero contributivo riguarda tutti i </a:t>
            </a:r>
            <a:r>
              <a:rPr lang="it-IT" b="1" dirty="0">
                <a:latin typeface="Verdana" panose="020B0604030504040204" pitchFamily="34" charset="0"/>
              </a:rPr>
              <a:t>rapporti di lavoro a tempo indeterminato</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sia nuove assunzioni che trasformazioni di precedenti rapporti a termine, anche in somministrazione.</a:t>
            </a:r>
            <a:endParaRPr lang="it-IT" dirty="0"/>
          </a:p>
        </p:txBody>
      </p:sp>
      <p:grpSp>
        <p:nvGrpSpPr>
          <p:cNvPr id="5" name="Group 4"/>
          <p:cNvGrpSpPr/>
          <p:nvPr/>
        </p:nvGrpSpPr>
        <p:grpSpPr>
          <a:xfrm>
            <a:off x="789528" y="2830504"/>
            <a:ext cx="828000" cy="857909"/>
            <a:chOff x="714597" y="2602243"/>
            <a:chExt cx="828000" cy="857909"/>
          </a:xfrm>
        </p:grpSpPr>
        <p:sp>
          <p:nvSpPr>
            <p:cNvPr id="6" name="Oval 36"/>
            <p:cNvSpPr/>
            <p:nvPr/>
          </p:nvSpPr>
          <p:spPr>
            <a:xfrm>
              <a:off x="714597" y="2602243"/>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ctangle 28"/>
            <p:cNvSpPr/>
            <p:nvPr/>
          </p:nvSpPr>
          <p:spPr>
            <a:xfrm>
              <a:off x="728031" y="29369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30</a:t>
              </a:r>
            </a:p>
          </p:txBody>
        </p:sp>
        <p:grpSp>
          <p:nvGrpSpPr>
            <p:cNvPr id="8" name="Group 37"/>
            <p:cNvGrpSpPr>
              <a:grpSpLocks noChangeAspect="1"/>
            </p:cNvGrpSpPr>
            <p:nvPr/>
          </p:nvGrpSpPr>
          <p:grpSpPr>
            <a:xfrm>
              <a:off x="959189" y="2689180"/>
              <a:ext cx="336373" cy="317238"/>
              <a:chOff x="8624888" y="6148388"/>
              <a:chExt cx="1060450" cy="1000125"/>
            </a:xfrm>
            <a:solidFill>
              <a:schemeClr val="tx2"/>
            </a:solidFill>
          </p:grpSpPr>
          <p:sp>
            <p:nvSpPr>
              <p:cNvPr id="9"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0"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11" name="Rettangolo 10"/>
          <p:cNvSpPr/>
          <p:nvPr/>
        </p:nvSpPr>
        <p:spPr>
          <a:xfrm>
            <a:off x="1828800" y="2632526"/>
            <a:ext cx="7010400" cy="1754326"/>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L’esonero contributivo spetta a condizione che l’assunzione, con contratto di lavoro subordinato, riguardi soggetti </a:t>
            </a:r>
            <a:r>
              <a:rPr lang="it-IT" b="1" dirty="0">
                <a:latin typeface="Verdana" panose="020B0604030504040204" pitchFamily="34" charset="0"/>
                <a:ea typeface="Verdana" panose="020B0604030504040204" pitchFamily="34" charset="0"/>
                <a:cs typeface="Verdana" panose="020B0604030504040204" pitchFamily="34" charset="0"/>
              </a:rPr>
              <a:t>che non abbiano compiuto il 30° anno di età</a:t>
            </a:r>
            <a:r>
              <a:rPr lang="it-IT" dirty="0">
                <a:latin typeface="Verdana" panose="020B0604030504040204" pitchFamily="34" charset="0"/>
                <a:ea typeface="Verdana" panose="020B0604030504040204" pitchFamily="34" charset="0"/>
                <a:cs typeface="Verdana" panose="020B0604030504040204" pitchFamily="34" charset="0"/>
              </a:rPr>
              <a:t> e </a:t>
            </a:r>
            <a:r>
              <a:rPr lang="it-IT" b="1" dirty="0">
                <a:latin typeface="Verdana" panose="020B0604030504040204" pitchFamily="34" charset="0"/>
                <a:ea typeface="Verdana" panose="020B0604030504040204" pitchFamily="34" charset="0"/>
                <a:cs typeface="Verdana" panose="020B0604030504040204" pitchFamily="34" charset="0"/>
              </a:rPr>
              <a:t>non siano stati occupati a tempo indeterminato</a:t>
            </a:r>
            <a:r>
              <a:rPr lang="it-IT" dirty="0">
                <a:latin typeface="Verdana" panose="020B0604030504040204" pitchFamily="34" charset="0"/>
                <a:ea typeface="Verdana" panose="020B0604030504040204" pitchFamily="34" charset="0"/>
                <a:cs typeface="Verdana" panose="020B0604030504040204" pitchFamily="34" charset="0"/>
              </a:rPr>
              <a:t> con il medesimo o con altro datore di lavoro nel corso dell’intera vita lavorativa.</a:t>
            </a:r>
          </a:p>
        </p:txBody>
      </p:sp>
      <p:grpSp>
        <p:nvGrpSpPr>
          <p:cNvPr id="12" name="Group 3"/>
          <p:cNvGrpSpPr/>
          <p:nvPr/>
        </p:nvGrpSpPr>
        <p:grpSpPr>
          <a:xfrm>
            <a:off x="773651" y="4230871"/>
            <a:ext cx="829540" cy="801913"/>
            <a:chOff x="747294" y="4079880"/>
            <a:chExt cx="829540" cy="922164"/>
          </a:xfrm>
        </p:grpSpPr>
        <p:sp>
          <p:nvSpPr>
            <p:cNvPr id="13" name="Oval 24"/>
            <p:cNvSpPr/>
            <p:nvPr/>
          </p:nvSpPr>
          <p:spPr>
            <a:xfrm>
              <a:off x="747294" y="4174044"/>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14" name="Rectangle 26"/>
            <p:cNvSpPr/>
            <p:nvPr/>
          </p:nvSpPr>
          <p:spPr>
            <a:xfrm>
              <a:off x="778145" y="43276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35</a:t>
              </a:r>
            </a:p>
          </p:txBody>
        </p:sp>
        <p:grpSp>
          <p:nvGrpSpPr>
            <p:cNvPr id="15" name="Group 27"/>
            <p:cNvGrpSpPr>
              <a:grpSpLocks noChangeAspect="1"/>
            </p:cNvGrpSpPr>
            <p:nvPr/>
          </p:nvGrpSpPr>
          <p:grpSpPr>
            <a:xfrm>
              <a:off x="1009303" y="4079880"/>
              <a:ext cx="336373" cy="317238"/>
              <a:chOff x="8624888" y="6148388"/>
              <a:chExt cx="1060450" cy="1000125"/>
            </a:xfrm>
            <a:solidFill>
              <a:schemeClr val="tx2"/>
            </a:solidFill>
          </p:grpSpPr>
          <p:sp>
            <p:nvSpPr>
              <p:cNvPr id="16"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7"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21" name="Rettangolo 20"/>
          <p:cNvSpPr/>
          <p:nvPr/>
        </p:nvSpPr>
        <p:spPr>
          <a:xfrm>
            <a:off x="1790700" y="4316397"/>
            <a:ext cx="6781800" cy="923330"/>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Per le sole </a:t>
            </a:r>
            <a:r>
              <a:rPr lang="it-IT" b="1" dirty="0">
                <a:latin typeface="Verdana" panose="020B0604030504040204" pitchFamily="34" charset="0"/>
                <a:ea typeface="Verdana" panose="020B0604030504040204" pitchFamily="34" charset="0"/>
                <a:cs typeface="Verdana" panose="020B0604030504040204" pitchFamily="34" charset="0"/>
              </a:rPr>
              <a:t>assunzioni effettuate nel corso degli anni 2018/2020</a:t>
            </a:r>
            <a:r>
              <a:rPr lang="it-IT" dirty="0">
                <a:latin typeface="Verdana" panose="020B0604030504040204" pitchFamily="34" charset="0"/>
                <a:ea typeface="Verdana" panose="020B0604030504040204" pitchFamily="34" charset="0"/>
                <a:cs typeface="Verdana" panose="020B0604030504040204" pitchFamily="34" charset="0"/>
              </a:rPr>
              <a:t>, il limite di età del soggetto da assumere è innalzato fino ai </a:t>
            </a:r>
            <a:r>
              <a:rPr lang="it-IT" b="1" dirty="0">
                <a:latin typeface="Verdana" panose="020B0604030504040204" pitchFamily="34" charset="0"/>
                <a:ea typeface="Verdana" panose="020B0604030504040204" pitchFamily="34" charset="0"/>
                <a:cs typeface="Verdana" panose="020B0604030504040204" pitchFamily="34" charset="0"/>
              </a:rPr>
              <a:t>35 anni</a:t>
            </a:r>
            <a:r>
              <a:rPr lang="it-IT" dirty="0">
                <a:latin typeface="Verdana" panose="020B0604030504040204" pitchFamily="34" charset="0"/>
                <a:ea typeface="Verdana" panose="020B0604030504040204" pitchFamily="34" charset="0"/>
                <a:cs typeface="Verdana" panose="020B0604030504040204" pitchFamily="34" charset="0"/>
              </a:rPr>
              <a:t>.	</a:t>
            </a:r>
          </a:p>
        </p:txBody>
      </p:sp>
      <p:pic>
        <p:nvPicPr>
          <p:cNvPr id="22" name="Picture 5"/>
          <p:cNvPicPr>
            <a:picLocks noChangeAspect="1"/>
          </p:cNvPicPr>
          <p:nvPr/>
        </p:nvPicPr>
        <p:blipFill>
          <a:blip r:embed="rId3">
            <a:clrChange>
              <a:clrFrom>
                <a:srgbClr val="FFFFFF"/>
              </a:clrFrom>
              <a:clrTo>
                <a:srgbClr val="FFFFFF">
                  <a:alpha val="0"/>
                </a:srgbClr>
              </a:clrTo>
            </a:clrChange>
          </a:blip>
          <a:stretch>
            <a:fillRect/>
          </a:stretch>
        </p:blipFill>
        <p:spPr>
          <a:xfrm>
            <a:off x="523896" y="5643526"/>
            <a:ext cx="558132" cy="558132"/>
          </a:xfrm>
          <a:prstGeom prst="rect">
            <a:avLst/>
          </a:prstGeom>
        </p:spPr>
      </p:pic>
      <p:sp>
        <p:nvSpPr>
          <p:cNvPr id="27" name="Rettangolo 26"/>
          <p:cNvSpPr/>
          <p:nvPr/>
        </p:nvSpPr>
        <p:spPr>
          <a:xfrm>
            <a:off x="789528" y="4926974"/>
            <a:ext cx="7620000" cy="1754326"/>
          </a:xfrm>
          <a:prstGeom prst="rect">
            <a:avLst/>
          </a:prstGeom>
        </p:spPr>
        <p:txBody>
          <a:bodyPr wrap="square">
            <a:spAutoFit/>
          </a:bodyPr>
          <a:lstStyle/>
          <a:p>
            <a:pPr algn="just">
              <a:spcBef>
                <a:spcPts val="600"/>
              </a:spcBef>
            </a:pPr>
            <a:endParaRPr lang="it-IT" u="sng" dirty="0"/>
          </a:p>
          <a:p>
            <a:pPr algn="just">
              <a:spcBef>
                <a:spcPts val="600"/>
              </a:spcBef>
            </a:pPr>
            <a:r>
              <a:rPr lang="it-IT" sz="1600" u="sng" dirty="0">
                <a:latin typeface="Verdana" panose="020B0604030504040204" pitchFamily="34" charset="0"/>
                <a:ea typeface="Verdana" panose="020B0604030504040204" pitchFamily="34" charset="0"/>
                <a:cs typeface="Verdana" panose="020B0604030504040204" pitchFamily="34" charset="0"/>
              </a:rPr>
              <a:t>Casi di esclusione:</a:t>
            </a:r>
          </a:p>
          <a:p>
            <a:pPr marL="538163" indent="-285750" algn="just">
              <a:spcBef>
                <a:spcPts val="600"/>
              </a:spcBef>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Rapporti di apprendistato;</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domestico</a:t>
            </a:r>
            <a:r>
              <a:rPr lang="it-IT" sz="1600" dirty="0">
                <a:latin typeface="Verdana" panose="020B0604030504040204" pitchFamily="34" charset="0"/>
                <a:ea typeface="Verdana" panose="020B0604030504040204" pitchFamily="34" charset="0"/>
                <a:cs typeface="Verdana" panose="020B0604030504040204" pitchFamily="34" charset="0"/>
              </a:rPr>
              <a:t>;</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intermittente; </a:t>
            </a:r>
            <a:r>
              <a:rPr lang="it-IT" sz="1600" dirty="0">
                <a:latin typeface="Verdana" panose="020B0604030504040204" pitchFamily="34" charset="0"/>
                <a:ea typeface="Verdana" panose="020B0604030504040204" pitchFamily="34" charset="0"/>
                <a:cs typeface="Verdana" panose="020B0604030504040204" pitchFamily="34" charset="0"/>
              </a:rPr>
              <a:t> </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occasionale</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2952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0"/>
          <p:cNvSpPr/>
          <p:nvPr/>
        </p:nvSpPr>
        <p:spPr>
          <a:xfrm>
            <a:off x="1219200" y="489841"/>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a:t>
            </a:r>
          </a:p>
        </p:txBody>
      </p:sp>
      <p:sp>
        <p:nvSpPr>
          <p:cNvPr id="9" name="Rettangolo 8"/>
          <p:cNvSpPr/>
          <p:nvPr/>
        </p:nvSpPr>
        <p:spPr>
          <a:xfrm>
            <a:off x="0" y="1384034"/>
            <a:ext cx="8839200" cy="1261884"/>
          </a:xfrm>
          <a:prstGeom prst="rect">
            <a:avLst/>
          </a:prstGeom>
        </p:spPr>
        <p:txBody>
          <a:bodyPr wrap="square">
            <a:spAutoFit/>
          </a:bodyPr>
          <a:lstStyle/>
          <a:p>
            <a:pPr lvl="0" algn="ctr"/>
            <a:r>
              <a:rPr lang="it-IT" sz="3600" b="1" dirty="0">
                <a:solidFill>
                  <a:srgbClr val="4F81BD"/>
                </a:solidFill>
              </a:rPr>
              <a:t>3.000 €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€ 3.000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250 €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€ 250 (€ 3.000/12)</a:t>
            </a:r>
          </a:p>
        </p:txBody>
      </p:sp>
    </p:spTree>
    <p:extLst>
      <p:ext uri="{BB962C8B-B14F-4D97-AF65-F5344CB8AC3E}">
        <p14:creationId xmlns:p14="http://schemas.microsoft.com/office/powerpoint/2010/main" val="2364848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p:cNvSpPr/>
          <p:nvPr/>
        </p:nvSpPr>
        <p:spPr>
          <a:xfrm>
            <a:off x="152400" y="228600"/>
            <a:ext cx="6705600" cy="707886"/>
          </a:xfrm>
          <a:prstGeom prst="rect">
            <a:avLst/>
          </a:prstGeom>
        </p:spPr>
        <p:txBody>
          <a:bodyPr wrap="square">
            <a:spAutoFit/>
          </a:bodyPr>
          <a:lstStyle/>
          <a:p>
            <a:pPr algn="ctr"/>
            <a:r>
              <a:rPr lang="it-IT" sz="2000" dirty="0">
                <a:latin typeface="Verdana" panose="020B0604030504040204" pitchFamily="34" charset="0"/>
                <a:ea typeface="Verdana" panose="020B0604030504040204" pitchFamily="34" charset="0"/>
                <a:cs typeface="Verdana" panose="020B0604030504040204" pitchFamily="34" charset="0"/>
              </a:rPr>
              <a:t>Il diritto alla legittima fruizione dell’esonero è subordinato al rispetto delle seguenti </a:t>
            </a:r>
            <a:r>
              <a:rPr lang="it-IT" sz="2000" b="1" dirty="0">
                <a:latin typeface="Verdana" panose="020B0604030504040204" pitchFamily="34" charset="0"/>
                <a:ea typeface="Verdana" panose="020B0604030504040204" pitchFamily="34" charset="0"/>
                <a:cs typeface="Verdana" panose="020B0604030504040204" pitchFamily="34" charset="0"/>
              </a:rPr>
              <a:t>condizioni: </a:t>
            </a:r>
          </a:p>
        </p:txBody>
      </p:sp>
      <p:sp>
        <p:nvSpPr>
          <p:cNvPr id="4" name="Rettangolo 3"/>
          <p:cNvSpPr/>
          <p:nvPr/>
        </p:nvSpPr>
        <p:spPr>
          <a:xfrm>
            <a:off x="304800" y="15240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5" name="Rettangolo 4"/>
          <p:cNvSpPr/>
          <p:nvPr/>
        </p:nvSpPr>
        <p:spPr>
          <a:xfrm>
            <a:off x="685800" y="15240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Rettangolo 5"/>
          <p:cNvSpPr/>
          <p:nvPr/>
        </p:nvSpPr>
        <p:spPr>
          <a:xfrm>
            <a:off x="304800" y="3124200"/>
            <a:ext cx="393056" cy="584775"/>
          </a:xfrm>
          <a:prstGeom prst="rect">
            <a:avLst/>
          </a:prstGeom>
          <a:ln>
            <a:noFill/>
          </a:ln>
        </p:spPr>
        <p:txBody>
          <a:bodyPr wrap="none">
            <a:spAutoFit/>
          </a:bodyPr>
          <a:lstStyle/>
          <a:p>
            <a:r>
              <a:rPr lang="it-IT" sz="3200" dirty="0">
                <a:ln w="0"/>
                <a:solidFill>
                  <a:srgbClr val="0070C0"/>
                </a:solidFill>
                <a:effectLst>
                  <a:outerShdw blurRad="38100" dist="38100" dir="2700000" algn="tl">
                    <a:srgbClr val="000000">
                      <a:alpha val="43137"/>
                    </a:srgbClr>
                  </a:outerShdw>
                </a:effectLst>
              </a:rPr>
              <a:t>2</a:t>
            </a:r>
          </a:p>
        </p:txBody>
      </p:sp>
      <p:sp>
        <p:nvSpPr>
          <p:cNvPr id="7" name="Rettangolo 6"/>
          <p:cNvSpPr/>
          <p:nvPr/>
        </p:nvSpPr>
        <p:spPr>
          <a:xfrm>
            <a:off x="685800" y="3130842"/>
            <a:ext cx="7391400" cy="1015663"/>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sz="2000" b="1" dirty="0">
                <a:latin typeface="Verdana" panose="020B0604030504040204" pitchFamily="34" charset="0"/>
                <a:ea typeface="Verdana" panose="020B0604030504040204" pitchFamily="34" charset="0"/>
                <a:cs typeface="Verdana" panose="020B0604030504040204" pitchFamily="34" charset="0"/>
              </a:rPr>
              <a:t>(legge n. 296/2006)</a:t>
            </a:r>
            <a:endParaRPr lang="it-IT"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ettangolo 8"/>
          <p:cNvSpPr/>
          <p:nvPr/>
        </p:nvSpPr>
        <p:spPr>
          <a:xfrm>
            <a:off x="304800" y="5181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10" name="Rettangolo 9"/>
          <p:cNvSpPr/>
          <p:nvPr/>
        </p:nvSpPr>
        <p:spPr>
          <a:xfrm>
            <a:off x="762000" y="51816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sz="2000" b="1" dirty="0">
                <a:latin typeface="Verdana" panose="020B0604030504040204" pitchFamily="34" charset="0"/>
                <a:ea typeface="Verdana" panose="020B0604030504040204" pitchFamily="34" charset="0"/>
                <a:cs typeface="Verdana" panose="020B0604030504040204" pitchFamily="34" charset="0"/>
              </a:rPr>
              <a:t>legge n. 205/2017</a:t>
            </a:r>
          </a:p>
        </p:txBody>
      </p:sp>
    </p:spTree>
    <p:extLst>
      <p:ext uri="{BB962C8B-B14F-4D97-AF65-F5344CB8AC3E}">
        <p14:creationId xmlns:p14="http://schemas.microsoft.com/office/powerpoint/2010/main" val="2780998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3048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3" name="Rettangolo 2"/>
          <p:cNvSpPr/>
          <p:nvPr/>
        </p:nvSpPr>
        <p:spPr>
          <a:xfrm>
            <a:off x="762000" y="304800"/>
            <a:ext cx="73152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642491" y="1447800"/>
            <a:ext cx="8156514" cy="1077218"/>
          </a:xfrm>
          <a:prstGeom prst="rect">
            <a:avLst/>
          </a:prstGeom>
        </p:spPr>
        <p:txBody>
          <a:bodyPr wrap="square">
            <a:spAutoFit/>
          </a:bodyPr>
          <a:lstStyle/>
          <a:p>
            <a:pPr marL="342900" indent="-342900" algn="just">
              <a:buFont typeface="Wingdings" panose="05000000000000000000" pitchFamily="2" charset="2"/>
              <a:buChar char="v"/>
            </a:pPr>
            <a:r>
              <a:rPr lang="it-IT" altLang="it-IT" sz="1600" dirty="0">
                <a:latin typeface="Verdana" panose="020B0604030504040204" pitchFamily="34" charset="0"/>
                <a:ea typeface="Verdana" panose="020B0604030504040204" pitchFamily="34" charset="0"/>
                <a:cs typeface="Verdana" panose="020B0604030504040204" pitchFamily="34" charset="0"/>
              </a:rPr>
              <a:t>L’assunzione non deve violare il </a:t>
            </a:r>
            <a:r>
              <a:rPr lang="it-IT" altLang="it-IT" sz="1600" b="1" dirty="0">
                <a:latin typeface="Verdana" panose="020B0604030504040204" pitchFamily="34" charset="0"/>
                <a:ea typeface="Verdana" panose="020B0604030504040204" pitchFamily="34" charset="0"/>
                <a:cs typeface="Verdana" panose="020B0604030504040204" pitchFamily="34" charset="0"/>
              </a:rPr>
              <a:t>diritto di precedenza</a:t>
            </a:r>
            <a:r>
              <a:rPr lang="it-IT" altLang="it-IT" sz="1600" dirty="0">
                <a:latin typeface="Verdana" panose="020B0604030504040204" pitchFamily="34" charset="0"/>
                <a:ea typeface="Verdana" panose="020B0604030504040204" pitchFamily="34" charset="0"/>
                <a:cs typeface="Verdana" panose="020B0604030504040204" pitchFamily="34" charset="0"/>
              </a:rPr>
              <a:t>, stabilito dalla legge o dal contratto collettivo, alla riassunzione di un altro lavoratore licenziato da un rapporto a tempo indeterminato o cessato da un rapporto a termine </a:t>
            </a:r>
            <a:r>
              <a:rPr lang="it-IT" altLang="it-IT" sz="1600" b="1" dirty="0">
                <a:latin typeface="Verdana" panose="020B0604030504040204" pitchFamily="34" charset="0"/>
                <a:ea typeface="Verdana" panose="020B0604030504040204" pitchFamily="34" charset="0"/>
                <a:cs typeface="Verdana" panose="020B0604030504040204" pitchFamily="34" charset="0"/>
              </a:rPr>
              <a:t>(</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b,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606486" y="2748643"/>
            <a:ext cx="8156514" cy="2062103"/>
          </a:xfrm>
          <a:prstGeom prst="rect">
            <a:avLst/>
          </a:prstGeom>
        </p:spPr>
        <p:txBody>
          <a:bodyPr wrap="square">
            <a:spAutoFit/>
          </a:bodyPr>
          <a:lstStyle/>
          <a:p>
            <a:pPr marL="285750" indent="-285750" algn="just">
              <a:buFont typeface="Wingdings" panose="05000000000000000000" pitchFamily="2" charset="2"/>
              <a:buChar char="v"/>
            </a:pPr>
            <a:r>
              <a:rPr lang="it-IT" altLang="it-IT" sz="1600" dirty="0">
                <a:latin typeface="Verdana" panose="020B0604030504040204" pitchFamily="34" charset="0"/>
                <a:ea typeface="Calibri" panose="020F0502020204030204" pitchFamily="34" charset="0"/>
                <a:cs typeface="Times New Roman" panose="02020603050405020304" pitchFamily="18" charset="0"/>
              </a:rPr>
              <a:t>Non devono essere in atto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sospensioni dal lavoro </a:t>
            </a:r>
            <a:r>
              <a:rPr lang="it-IT" altLang="it-IT" sz="1600" dirty="0">
                <a:latin typeface="Verdana" panose="020B0604030504040204" pitchFamily="34" charset="0"/>
                <a:ea typeface="Calibri" panose="020F0502020204030204" pitchFamily="34" charset="0"/>
                <a:cs typeface="Times New Roman" panose="02020603050405020304" pitchFamily="18" charset="0"/>
              </a:rPr>
              <a:t>connesse ad una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crisi o riorganizzazione aziendale</a:t>
            </a:r>
            <a:r>
              <a:rPr lang="it-IT" altLang="it-IT" sz="1600" dirty="0">
                <a:latin typeface="Verdana" panose="020B0604030504040204" pitchFamily="34" charset="0"/>
                <a:ea typeface="Calibri" panose="020F0502020204030204" pitchFamily="34" charset="0"/>
                <a:cs typeface="Times New Roman" panose="02020603050405020304" pitchFamily="18" charset="0"/>
              </a:rPr>
              <a:t>, salvi i casi in cui l’assunzione, la trasformazione o la somministrazione siano finalizzate all’assunzione di lavoratori inquadrati ad un livello diverso da quello posseduto dai lavoratori sospesi o da impiegare in unità produttive diverse da quelle interessate dalla sospensione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c,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p>
          <a:p>
            <a:pPr algn="ct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Covid</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EONE</a:t>
            </a:r>
          </a:p>
        </p:txBody>
      </p:sp>
      <p:sp>
        <p:nvSpPr>
          <p:cNvPr id="7" name="Rettangolo 6"/>
          <p:cNvSpPr/>
          <p:nvPr/>
        </p:nvSpPr>
        <p:spPr>
          <a:xfrm>
            <a:off x="606486" y="4876800"/>
            <a:ext cx="8385114" cy="1569660"/>
          </a:xfrm>
          <a:prstGeom prst="rect">
            <a:avLst/>
          </a:prstGeom>
        </p:spPr>
        <p:txBody>
          <a:bodyPr wrap="square">
            <a:spAutoFit/>
          </a:bodyPr>
          <a:lstStyle/>
          <a:p>
            <a:pPr marL="285750" lvl="0" indent="-285750" algn="just" eaLnBrk="0" fontAlgn="base" hangingPunct="0">
              <a:spcBef>
                <a:spcPct val="0"/>
              </a:spcBef>
              <a:spcAft>
                <a:spcPct val="0"/>
              </a:spcAft>
              <a:buFont typeface="Wingdings" panose="05000000000000000000" pitchFamily="2" charset="2"/>
              <a:buChar char="v"/>
            </a:pPr>
            <a:r>
              <a:rPr lang="it-IT" altLang="it-IT" sz="1600" b="1" dirty="0">
                <a:latin typeface="Verdana" panose="020B0604030504040204" pitchFamily="34" charset="0"/>
                <a:ea typeface="Calibri" panose="020F0502020204030204" pitchFamily="34" charset="0"/>
                <a:cs typeface="Times New Roman" panose="02020603050405020304" pitchFamily="18" charset="0"/>
              </a:rPr>
              <a:t>L’inoltro tardivo </a:t>
            </a:r>
            <a:r>
              <a:rPr lang="it-IT" altLang="it-IT" sz="1600" dirty="0">
                <a:latin typeface="Verdana" panose="020B0604030504040204" pitchFamily="34" charset="0"/>
                <a:ea typeface="Calibri" panose="020F0502020204030204" pitchFamily="34" charset="0"/>
                <a:cs typeface="Times New Roman" panose="02020603050405020304" pitchFamily="18" charset="0"/>
              </a:rPr>
              <a:t>delle comunicazioni telematiche obbligatorie inerenti l’instaurazione e la modifica di un rapporto di lavoro o di somministrazione produce la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perdita</a:t>
            </a:r>
            <a:r>
              <a:rPr lang="it-IT" altLang="it-IT" sz="1600" dirty="0">
                <a:latin typeface="Verdana" panose="020B0604030504040204" pitchFamily="34" charset="0"/>
                <a:ea typeface="Calibri" panose="020F0502020204030204" pitchFamily="34" charset="0"/>
                <a:cs typeface="Times New Roman" panose="02020603050405020304" pitchFamily="18" charset="0"/>
              </a:rPr>
              <a:t> di quella parte dell’</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incentivo</a:t>
            </a:r>
            <a:r>
              <a:rPr lang="it-IT" altLang="it-IT" sz="1600" dirty="0">
                <a:latin typeface="Verdana" panose="020B0604030504040204" pitchFamily="34" charset="0"/>
                <a:ea typeface="Calibri" panose="020F0502020204030204" pitchFamily="34" charset="0"/>
                <a:cs typeface="Times New Roman" panose="02020603050405020304" pitchFamily="18" charset="0"/>
              </a:rPr>
              <a:t> relativa al periodo compreso tra la data di decorrenza del rapporto agevolato e la data della tardiva comunicazione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e,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6" name="Freccia a destra 5">
            <a:extLst>
              <a:ext uri="{FF2B5EF4-FFF2-40B4-BE49-F238E27FC236}">
                <a16:creationId xmlns:a16="http://schemas.microsoft.com/office/drawing/2014/main" id="{42FDF849-6CC9-49EB-8387-14601E0CBBC3}"/>
              </a:ext>
            </a:extLst>
          </p:cNvPr>
          <p:cNvSpPr/>
          <p:nvPr/>
        </p:nvSpPr>
        <p:spPr>
          <a:xfrm>
            <a:off x="2971800" y="4311435"/>
            <a:ext cx="978408" cy="253090"/>
          </a:xfrm>
          <a:prstGeom prst="rightArrow">
            <a:avLst>
              <a:gd name="adj1" fmla="val 5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590984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0" y="76200"/>
            <a:ext cx="8915400" cy="984885"/>
          </a:xfrm>
          <a:prstGeom prst="rect">
            <a:avLst/>
          </a:prstGeom>
        </p:spPr>
        <p:txBody>
          <a:bodyPr wrap="square">
            <a:spAutoFit/>
          </a:bodyPr>
          <a:lstStyle/>
          <a:p>
            <a:pPr algn="just">
              <a:spcAft>
                <a:spcPts val="0"/>
              </a:spcAft>
            </a:pP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Principi generali in materia di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incentivi all’occupazione </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che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non trovano applicazione</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a:t>
            </a:r>
          </a:p>
          <a:p>
            <a:pPr algn="just">
              <a:spcAft>
                <a:spcPts val="0"/>
              </a:spcAft>
            </a:pPr>
            <a:endParaRPr lang="it-IT"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228600" y="909844"/>
            <a:ext cx="8382000" cy="1754326"/>
          </a:xfrm>
          <a:prstGeom prst="rect">
            <a:avLst/>
          </a:prstGeom>
        </p:spPr>
        <p:txBody>
          <a:bodyPr wrap="square">
            <a:spAutoFit/>
          </a:bodyPr>
          <a:lstStyle/>
          <a:p>
            <a:pPr lvl="0"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Gli </a:t>
            </a:r>
            <a:r>
              <a:rPr lang="it-IT" b="1" dirty="0">
                <a:latin typeface="Verdana" panose="020B0604030504040204" pitchFamily="34" charset="0"/>
                <a:ea typeface="Verdana" panose="020B0604030504040204" pitchFamily="34" charset="0"/>
                <a:cs typeface="Verdana" panose="020B0604030504040204" pitchFamily="34" charset="0"/>
              </a:rPr>
              <a:t>incentivi all’occupazione </a:t>
            </a:r>
            <a:r>
              <a:rPr lang="it-IT" dirty="0">
                <a:latin typeface="Verdana" panose="020B0604030504040204" pitchFamily="34" charset="0"/>
                <a:ea typeface="Verdana" panose="020B0604030504040204" pitchFamily="34" charset="0"/>
                <a:cs typeface="Verdana" panose="020B0604030504040204" pitchFamily="34" charset="0"/>
              </a:rPr>
              <a:t>non spettano se l’assunzione costituisce attuazione di un </a:t>
            </a:r>
            <a:r>
              <a:rPr lang="it-IT" b="1" dirty="0">
                <a:latin typeface="Verdana" panose="020B0604030504040204" pitchFamily="34" charset="0"/>
                <a:ea typeface="Verdana" panose="020B0604030504040204" pitchFamily="34" charset="0"/>
                <a:cs typeface="Verdana" panose="020B0604030504040204" pitchFamily="34" charset="0"/>
              </a:rPr>
              <a:t>obbligo preesistente</a:t>
            </a:r>
            <a:r>
              <a:rPr lang="it-IT" dirty="0">
                <a:latin typeface="Verdana" panose="020B0604030504040204" pitchFamily="34" charset="0"/>
                <a:ea typeface="Verdana" panose="020B0604030504040204" pitchFamily="34" charset="0"/>
                <a:cs typeface="Verdana" panose="020B0604030504040204" pitchFamily="34" charset="0"/>
              </a:rPr>
              <a:t>, stabilito da norme di legge o della contrattazione collettiva, anche nel caso in cui il lavoratore avente diritto all’assunzione viene utilizzato mediante contratto di somministrazione </a:t>
            </a:r>
            <a:r>
              <a:rPr lang="it-IT" b="1" dirty="0">
                <a:latin typeface="Verdana" panose="020B0604030504040204" pitchFamily="34" charset="0"/>
                <a:ea typeface="Verdana" panose="020B0604030504040204" pitchFamily="34" charset="0"/>
                <a:cs typeface="Verdana" panose="020B0604030504040204" pitchFamily="34" charset="0"/>
              </a:rPr>
              <a:t>(art. 31, comma 1, lettera a),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 </a:t>
            </a:r>
          </a:p>
        </p:txBody>
      </p:sp>
      <p:sp>
        <p:nvSpPr>
          <p:cNvPr id="4" name="Rettangolo 3"/>
          <p:cNvSpPr/>
          <p:nvPr/>
        </p:nvSpPr>
        <p:spPr>
          <a:xfrm>
            <a:off x="228600" y="2831022"/>
            <a:ext cx="8534400" cy="2031325"/>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L’incentivo</a:t>
            </a:r>
            <a:r>
              <a:rPr lang="it-IT" dirty="0">
                <a:latin typeface="Verdana" panose="020B0604030504040204" pitchFamily="34" charset="0"/>
                <a:ea typeface="Verdana" panose="020B0604030504040204" pitchFamily="34" charset="0"/>
                <a:cs typeface="Verdana" panose="020B0604030504040204" pitchFamily="34" charset="0"/>
              </a:rPr>
              <a:t> non spetta qualora l’assunzione riguardi </a:t>
            </a:r>
            <a:r>
              <a:rPr lang="it-IT" b="1" dirty="0">
                <a:latin typeface="Verdana" panose="020B0604030504040204" pitchFamily="34" charset="0"/>
                <a:ea typeface="Verdana" panose="020B0604030504040204" pitchFamily="34" charset="0"/>
                <a:cs typeface="Verdana" panose="020B0604030504040204" pitchFamily="34" charset="0"/>
              </a:rPr>
              <a:t>lavoratori licenziati</a:t>
            </a:r>
            <a:r>
              <a:rPr lang="it-IT" dirty="0">
                <a:latin typeface="Verdana" panose="020B0604030504040204" pitchFamily="34" charset="0"/>
                <a:ea typeface="Verdana" panose="020B0604030504040204" pitchFamily="34" charset="0"/>
                <a:cs typeface="Verdana" panose="020B0604030504040204" pitchFamily="34" charset="0"/>
              </a:rPr>
              <a:t>, nei </a:t>
            </a:r>
            <a:r>
              <a:rPr lang="it-IT" b="1" dirty="0">
                <a:latin typeface="Verdana" panose="020B0604030504040204" pitchFamily="34" charset="0"/>
                <a:ea typeface="Verdana" panose="020B0604030504040204" pitchFamily="34" charset="0"/>
                <a:cs typeface="Verdana" panose="020B0604030504040204" pitchFamily="34" charset="0"/>
              </a:rPr>
              <a:t>6 mesi precedenti</a:t>
            </a:r>
            <a:r>
              <a:rPr lang="it-IT" dirty="0">
                <a:latin typeface="Verdana" panose="020B0604030504040204" pitchFamily="34" charset="0"/>
                <a:ea typeface="Verdana" panose="020B0604030504040204" pitchFamily="34" charset="0"/>
                <a:cs typeface="Verdana" panose="020B0604030504040204" pitchFamily="34" charset="0"/>
              </a:rPr>
              <a:t>, da parte di un datore di lavoro che, alla data del licenziamento, presentava elementi di relazione con il datore di lavoro che assume, sotto il profilo della sostanziale coincidenza degli assetti proprietari ovvero della sussistenza di rapporti di controllo o collegamento </a:t>
            </a:r>
            <a:r>
              <a:rPr lang="it-IT" b="1" dirty="0">
                <a:latin typeface="Verdana" panose="020B0604030504040204" pitchFamily="34" charset="0"/>
                <a:ea typeface="Verdana" panose="020B0604030504040204" pitchFamily="34" charset="0"/>
                <a:cs typeface="Verdana" panose="020B0604030504040204" pitchFamily="34" charset="0"/>
              </a:rPr>
              <a:t>(art. 31, comma 1, lettera d),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285750" y="5029200"/>
            <a:ext cx="8267700" cy="1477328"/>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Principio del cumulo delle agevolazioni</a:t>
            </a:r>
            <a:r>
              <a:rPr lang="it-IT" dirty="0">
                <a:latin typeface="Verdana" panose="020B0604030504040204" pitchFamily="34" charset="0"/>
                <a:ea typeface="Verdana" panose="020B0604030504040204" pitchFamily="34" charset="0"/>
                <a:cs typeface="Verdana" panose="020B0604030504040204" pitchFamily="34" charset="0"/>
              </a:rPr>
              <a:t>, secondo il quale, ai fini della determinazione del diritto agli incentivi e della loro durata, si cumulano i periodi in cui il lavoratore ha prestato l’attività in favore dello stesso soggetto, a titolo di lavoro subordinato o somministrato </a:t>
            </a:r>
            <a:r>
              <a:rPr lang="it-IT" b="1" dirty="0">
                <a:latin typeface="Verdana" panose="020B0604030504040204" pitchFamily="34" charset="0"/>
                <a:ea typeface="Verdana" panose="020B0604030504040204" pitchFamily="34" charset="0"/>
                <a:cs typeface="Verdana" panose="020B0604030504040204" pitchFamily="34" charset="0"/>
              </a:rPr>
              <a:t>(art. 31, comma 2,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934807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1" y="152400"/>
            <a:ext cx="381000" cy="707886"/>
          </a:xfrm>
          <a:prstGeom prst="rect">
            <a:avLst/>
          </a:prstGeom>
        </p:spPr>
        <p:txBody>
          <a:bodyPr wrap="square">
            <a:spAutoFit/>
          </a:bodyPr>
          <a:lstStyle/>
          <a:p>
            <a:r>
              <a:rPr lang="it-IT" sz="4000" dirty="0">
                <a:ln w="0"/>
                <a:solidFill>
                  <a:srgbClr val="0070C0"/>
                </a:solidFill>
                <a:effectLst>
                  <a:outerShdw blurRad="38100" dist="38100" dir="2700000" algn="tl">
                    <a:srgbClr val="000000">
                      <a:alpha val="43137"/>
                    </a:srgbClr>
                  </a:outerShdw>
                </a:effectLst>
              </a:rPr>
              <a:t>2</a:t>
            </a:r>
            <a:endParaRPr lang="it-IT" sz="4000" dirty="0">
              <a:solidFill>
                <a:srgbClr val="0070C0"/>
              </a:solidFill>
            </a:endParaRPr>
          </a:p>
        </p:txBody>
      </p:sp>
      <p:sp>
        <p:nvSpPr>
          <p:cNvPr id="3" name="Rettangolo 2"/>
          <p:cNvSpPr/>
          <p:nvPr/>
        </p:nvSpPr>
        <p:spPr>
          <a:xfrm>
            <a:off x="609600" y="354536"/>
            <a:ext cx="7543799" cy="923330"/>
          </a:xfrm>
          <a:prstGeom prst="rect">
            <a:avLst/>
          </a:prstGeom>
        </p:spPr>
        <p:txBody>
          <a:bodyPr wrap="square">
            <a:spAutoFit/>
          </a:bodyPr>
          <a:lstStyle/>
          <a:p>
            <a:pPr lvl="0"/>
            <a:r>
              <a:rPr lang="it-IT" dirty="0">
                <a:solidFill>
                  <a:srgbClr val="000000"/>
                </a:solidFill>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(legge n. 296/2006)</a:t>
            </a:r>
            <a:endParaRPr lang="it-IT"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290004" y="1340671"/>
            <a:ext cx="7772399"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Regolarità</a:t>
            </a:r>
            <a:r>
              <a:rPr lang="it-IT" dirty="0">
                <a:latin typeface="Verdana" panose="020B0604030504040204" pitchFamily="34" charset="0"/>
              </a:rPr>
              <a:t> nell’assolvimento degli obblighi di </a:t>
            </a:r>
            <a:r>
              <a:rPr lang="it-IT" b="1" dirty="0">
                <a:latin typeface="Verdana" panose="020B0604030504040204" pitchFamily="34" charset="0"/>
              </a:rPr>
              <a:t>contribuzione previdenziale (art. 1, comma 1175, della legge n. 296/2006)</a:t>
            </a:r>
            <a:r>
              <a:rPr lang="it-IT" dirty="0">
                <a:latin typeface="Verdana" panose="020B0604030504040204" pitchFamily="34" charset="0"/>
              </a:rPr>
              <a:t>.</a:t>
            </a:r>
            <a:endParaRPr lang="it-IT" b="1" dirty="0">
              <a:latin typeface="Verdana" panose="020B0604030504040204" pitchFamily="34" charset="0"/>
            </a:endParaRPr>
          </a:p>
        </p:txBody>
      </p:sp>
      <p:sp>
        <p:nvSpPr>
          <p:cNvPr id="5" name="Rettangolo 4"/>
          <p:cNvSpPr/>
          <p:nvPr/>
        </p:nvSpPr>
        <p:spPr>
          <a:xfrm>
            <a:off x="312198" y="2500491"/>
            <a:ext cx="8069802"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Assenza di violazioni </a:t>
            </a:r>
            <a:r>
              <a:rPr lang="it-IT" dirty="0">
                <a:latin typeface="Verdana" panose="020B0604030504040204" pitchFamily="34" charset="0"/>
              </a:rPr>
              <a:t>delle norme fondamentali a tutela delle condizioni di lavoro </a:t>
            </a:r>
            <a:r>
              <a:rPr lang="it-IT" b="1" dirty="0">
                <a:latin typeface="Verdana" panose="020B0604030504040204" pitchFamily="34" charset="0"/>
              </a:rPr>
              <a:t>(art. 1, comma 1176, della legge n. 296/2006)</a:t>
            </a:r>
            <a:r>
              <a:rPr lang="it-IT" dirty="0">
                <a:latin typeface="Verdana" panose="020B0604030504040204" pitchFamily="34" charset="0"/>
              </a:rPr>
              <a:t>.</a:t>
            </a:r>
          </a:p>
        </p:txBody>
      </p:sp>
      <p:sp>
        <p:nvSpPr>
          <p:cNvPr id="6" name="Rettangolo 5"/>
          <p:cNvSpPr/>
          <p:nvPr/>
        </p:nvSpPr>
        <p:spPr>
          <a:xfrm>
            <a:off x="349188" y="3429000"/>
            <a:ext cx="8227749" cy="1754326"/>
          </a:xfrm>
          <a:prstGeom prst="rect">
            <a:avLst/>
          </a:prstGeom>
        </p:spPr>
        <p:txBody>
          <a:bodyPr wrap="square">
            <a:spAutoFit/>
          </a:bodyPr>
          <a:lstStyle/>
          <a:p>
            <a:endParaRPr lang="it-IT" b="1" dirty="0">
              <a:latin typeface="Verdana" panose="020B0604030504040204" pitchFamily="34" charset="0"/>
            </a:endParaRPr>
          </a:p>
          <a:p>
            <a:pPr marL="285750" indent="-285750" algn="just">
              <a:buFont typeface="Wingdings" panose="05000000000000000000" pitchFamily="2" charset="2"/>
              <a:buChar char="v"/>
            </a:pPr>
            <a:r>
              <a:rPr lang="it-IT" b="1" dirty="0">
                <a:latin typeface="Verdana" panose="020B0604030504040204" pitchFamily="34" charset="0"/>
              </a:rPr>
              <a:t>Rispetto degli accordi </a:t>
            </a:r>
            <a:r>
              <a:rPr lang="it-IT" dirty="0">
                <a:latin typeface="Verdana" panose="020B0604030504040204" pitchFamily="34" charset="0"/>
              </a:rPr>
              <a:t>e </a:t>
            </a:r>
            <a:r>
              <a:rPr lang="it-IT" b="1" dirty="0">
                <a:latin typeface="Verdana" panose="020B0604030504040204" pitchFamily="34" charset="0"/>
              </a:rPr>
              <a:t>contratti collettivi nazionali </a:t>
            </a:r>
            <a:r>
              <a:rPr lang="it-IT" dirty="0">
                <a:latin typeface="Verdana" panose="020B0604030504040204" pitchFamily="34" charset="0"/>
              </a:rPr>
              <a:t>nonché di quelli regionali, territoriali o aziendali, laddove sottoscritti dalle organizzazioni sindacali dei datori di lavoro e dei lavoratori comparativamente più rappresentative sul piano nazionale </a:t>
            </a:r>
            <a:r>
              <a:rPr lang="it-IT" b="1" dirty="0">
                <a:latin typeface="Verdana" panose="020B0604030504040204" pitchFamily="34" charset="0"/>
              </a:rPr>
              <a:t>(art. 1, comma 1175, della legge n. 296/2006)</a:t>
            </a:r>
            <a:r>
              <a:rPr lang="it-IT" dirty="0">
                <a:latin typeface="Verdana" panose="020B0604030504040204" pitchFamily="34" charset="0"/>
              </a:rPr>
              <a:t>.</a:t>
            </a:r>
            <a:endParaRPr lang="it-IT" dirty="0"/>
          </a:p>
        </p:txBody>
      </p:sp>
    </p:spTree>
    <p:extLst>
      <p:ext uri="{BB962C8B-B14F-4D97-AF65-F5344CB8AC3E}">
        <p14:creationId xmlns:p14="http://schemas.microsoft.com/office/powerpoint/2010/main" val="1657529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0" y="228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3" name="Rettangolo 2"/>
          <p:cNvSpPr/>
          <p:nvPr/>
        </p:nvSpPr>
        <p:spPr>
          <a:xfrm>
            <a:off x="990600" y="304800"/>
            <a:ext cx="7010400" cy="646331"/>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b="1" dirty="0">
                <a:latin typeface="Verdana" panose="020B0604030504040204" pitchFamily="34" charset="0"/>
                <a:ea typeface="Verdana" panose="020B0604030504040204" pitchFamily="34" charset="0"/>
                <a:cs typeface="Verdana" panose="020B0604030504040204" pitchFamily="34" charset="0"/>
              </a:rPr>
              <a:t>legge n. 205/2017</a:t>
            </a:r>
          </a:p>
        </p:txBody>
      </p:sp>
      <p:sp>
        <p:nvSpPr>
          <p:cNvPr id="4" name="Rettangolo 3"/>
          <p:cNvSpPr/>
          <p:nvPr/>
        </p:nvSpPr>
        <p:spPr>
          <a:xfrm>
            <a:off x="78377" y="1332989"/>
            <a:ext cx="8305800" cy="1200329"/>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ea typeface="Verdana" panose="020B0604030504040204" pitchFamily="34" charset="0"/>
                <a:cs typeface="Verdana" panose="020B0604030504040204" pitchFamily="34" charset="0"/>
              </a:rPr>
              <a:t>Nei 6 mesi precedenti </a:t>
            </a:r>
            <a:r>
              <a:rPr lang="it-IT" dirty="0">
                <a:latin typeface="Verdana" panose="020B0604030504040204" pitchFamily="34" charset="0"/>
                <a:ea typeface="Verdana" panose="020B0604030504040204" pitchFamily="34" charset="0"/>
                <a:cs typeface="Verdana" panose="020B0604030504040204" pitchFamily="34" charset="0"/>
              </a:rPr>
              <a:t>l’assunzione, non devono essere stati fatti </a:t>
            </a:r>
            <a:r>
              <a:rPr lang="it-IT" b="1" dirty="0">
                <a:latin typeface="Verdana" panose="020B0604030504040204" pitchFamily="34" charset="0"/>
                <a:ea typeface="Verdana" panose="020B0604030504040204" pitchFamily="34" charset="0"/>
                <a:cs typeface="Verdana" panose="020B0604030504040204" pitchFamily="34" charset="0"/>
              </a:rPr>
              <a:t>licenziamenti individuali per giustificato motivo oggettivo </a:t>
            </a:r>
            <a:r>
              <a:rPr lang="it-IT" dirty="0">
                <a:latin typeface="Verdana" panose="020B0604030504040204" pitchFamily="34" charset="0"/>
                <a:ea typeface="Verdana" panose="020B0604030504040204" pitchFamily="34" charset="0"/>
                <a:cs typeface="Verdana" panose="020B0604030504040204" pitchFamily="34" charset="0"/>
              </a:rPr>
              <a:t>ovvero </a:t>
            </a:r>
            <a:r>
              <a:rPr lang="it-IT" b="1" dirty="0">
                <a:latin typeface="Verdana" panose="020B0604030504040204" pitchFamily="34" charset="0"/>
                <a:ea typeface="Verdana" panose="020B0604030504040204" pitchFamily="34" charset="0"/>
                <a:cs typeface="Verdana" panose="020B0604030504040204" pitchFamily="34" charset="0"/>
              </a:rPr>
              <a:t>licenziamenti collettivi</a:t>
            </a:r>
            <a:r>
              <a:rPr lang="it-IT" dirty="0">
                <a:latin typeface="Verdana" panose="020B0604030504040204" pitchFamily="34" charset="0"/>
                <a:ea typeface="Verdana" panose="020B0604030504040204" pitchFamily="34" charset="0"/>
                <a:cs typeface="Verdana" panose="020B0604030504040204" pitchFamily="34" charset="0"/>
              </a:rPr>
              <a:t>, nella medesima unità produttiva </a:t>
            </a:r>
            <a:r>
              <a:rPr lang="it-IT" b="1" dirty="0">
                <a:latin typeface="Verdana" panose="020B0604030504040204" pitchFamily="34" charset="0"/>
                <a:ea typeface="Verdana" panose="020B0604030504040204" pitchFamily="34" charset="0"/>
                <a:cs typeface="Verdana" panose="020B0604030504040204" pitchFamily="34" charset="0"/>
              </a:rPr>
              <a:t>(art. 1, comma 104, della legge n. 205/2017)</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
        <p:nvSpPr>
          <p:cNvPr id="5" name="Rettangolo 4"/>
          <p:cNvSpPr/>
          <p:nvPr/>
        </p:nvSpPr>
        <p:spPr>
          <a:xfrm>
            <a:off x="76200" y="2895600"/>
            <a:ext cx="8763000" cy="1477328"/>
          </a:xfrm>
          <a:prstGeom prst="rect">
            <a:avLst/>
          </a:prstGeom>
        </p:spPr>
        <p:txBody>
          <a:bodyPr wrap="square">
            <a:spAutoFit/>
          </a:bodyPr>
          <a:lstStyle/>
          <a:p>
            <a:pPr marL="285750" indent="-285750" algn="just">
              <a:buFont typeface="Wingdings" panose="05000000000000000000" pitchFamily="2" charset="2"/>
              <a:buChar char="v"/>
            </a:pPr>
            <a:r>
              <a:rPr lang="it-IT" dirty="0">
                <a:latin typeface="Verdana" panose="020B0604030504040204" pitchFamily="34" charset="0"/>
                <a:ea typeface="Verdana" panose="020B0604030504040204" pitchFamily="34" charset="0"/>
                <a:cs typeface="Verdana" panose="020B0604030504040204" pitchFamily="34" charset="0"/>
              </a:rPr>
              <a:t>Il datore di lavoro, </a:t>
            </a:r>
            <a:r>
              <a:rPr lang="it-IT" b="1" dirty="0">
                <a:latin typeface="Verdana" panose="020B0604030504040204" pitchFamily="34" charset="0"/>
                <a:ea typeface="Verdana" panose="020B0604030504040204" pitchFamily="34" charset="0"/>
                <a:cs typeface="Verdana" panose="020B0604030504040204" pitchFamily="34" charset="0"/>
              </a:rPr>
              <a:t>nei 6 mesi successivi </a:t>
            </a:r>
            <a:r>
              <a:rPr lang="it-IT" dirty="0">
                <a:latin typeface="Verdana" panose="020B0604030504040204" pitchFamily="34" charset="0"/>
                <a:ea typeface="Verdana" panose="020B0604030504040204" pitchFamily="34" charset="0"/>
                <a:cs typeface="Verdana" panose="020B0604030504040204" pitchFamily="34" charset="0"/>
              </a:rPr>
              <a:t>all’assunzione incentivata, </a:t>
            </a:r>
            <a:r>
              <a:rPr lang="it-IT" b="1" dirty="0">
                <a:latin typeface="Verdana" panose="020B0604030504040204" pitchFamily="34" charset="0"/>
                <a:ea typeface="Verdana" panose="020B0604030504040204" pitchFamily="34" charset="0"/>
                <a:cs typeface="Verdana" panose="020B0604030504040204" pitchFamily="34" charset="0"/>
              </a:rPr>
              <a:t>non deve procedere al licenziamento del</a:t>
            </a:r>
            <a:r>
              <a:rPr lang="it-IT" dirty="0">
                <a:latin typeface="Verdana" panose="020B0604030504040204" pitchFamily="34" charset="0"/>
                <a:ea typeface="Verdana" panose="020B0604030504040204" pitchFamily="34" charset="0"/>
                <a:cs typeface="Verdana" panose="020B0604030504040204" pitchFamily="34" charset="0"/>
              </a:rPr>
              <a:t> </a:t>
            </a:r>
            <a:r>
              <a:rPr lang="it-IT" b="1" dirty="0">
                <a:latin typeface="Verdana" panose="020B0604030504040204" pitchFamily="34" charset="0"/>
                <a:ea typeface="Verdana" panose="020B0604030504040204" pitchFamily="34" charset="0"/>
                <a:cs typeface="Verdana" panose="020B0604030504040204" pitchFamily="34" charset="0"/>
              </a:rPr>
              <a:t>lavoratore assunto con incentivo </a:t>
            </a:r>
            <a:r>
              <a:rPr lang="it-IT" dirty="0">
                <a:latin typeface="Verdana" panose="020B0604030504040204" pitchFamily="34" charset="0"/>
                <a:ea typeface="Verdana" panose="020B0604030504040204" pitchFamily="34" charset="0"/>
                <a:cs typeface="Verdana" panose="020B0604030504040204" pitchFamily="34" charset="0"/>
              </a:rPr>
              <a:t>né di </a:t>
            </a:r>
            <a:r>
              <a:rPr lang="it-IT" b="1" dirty="0">
                <a:latin typeface="Verdana" panose="020B0604030504040204" pitchFamily="34" charset="0"/>
                <a:ea typeface="Verdana" panose="020B0604030504040204" pitchFamily="34" charset="0"/>
                <a:cs typeface="Verdana" panose="020B0604030504040204" pitchFamily="34" charset="0"/>
              </a:rPr>
              <a:t>qualsiasi altro lavoratore</a:t>
            </a:r>
            <a:r>
              <a:rPr lang="it-IT" dirty="0">
                <a:latin typeface="Verdana" panose="020B0604030504040204" pitchFamily="34" charset="0"/>
                <a:ea typeface="Verdana" panose="020B0604030504040204" pitchFamily="34" charset="0"/>
                <a:cs typeface="Verdana" panose="020B0604030504040204" pitchFamily="34" charset="0"/>
              </a:rPr>
              <a:t> impiegato nella </a:t>
            </a:r>
            <a:r>
              <a:rPr lang="it-IT" b="1" dirty="0">
                <a:latin typeface="Verdana" panose="020B0604030504040204" pitchFamily="34" charset="0"/>
                <a:ea typeface="Verdana" panose="020B0604030504040204" pitchFamily="34" charset="0"/>
                <a:cs typeface="Verdana" panose="020B0604030504040204" pitchFamily="34" charset="0"/>
              </a:rPr>
              <a:t>medesima unità produttiva </a:t>
            </a:r>
            <a:r>
              <a:rPr lang="it-IT" dirty="0">
                <a:latin typeface="Verdana" panose="020B0604030504040204" pitchFamily="34" charset="0"/>
                <a:ea typeface="Verdana" panose="020B0604030504040204" pitchFamily="34" charset="0"/>
                <a:cs typeface="Verdana" panose="020B0604030504040204" pitchFamily="34" charset="0"/>
              </a:rPr>
              <a:t>e </a:t>
            </a:r>
            <a:r>
              <a:rPr lang="it-IT" b="1" dirty="0">
                <a:latin typeface="Verdana" panose="020B0604030504040204" pitchFamily="34" charset="0"/>
                <a:ea typeface="Verdana" panose="020B0604030504040204" pitchFamily="34" charset="0"/>
                <a:cs typeface="Verdana" panose="020B0604030504040204" pitchFamily="34" charset="0"/>
              </a:rPr>
              <a:t>inquadrato con la medesima qualifica (art. 1, comma 105, della legge n. 205/2017)</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0209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152400" y="76200"/>
            <a:ext cx="8839200" cy="1754326"/>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cs typeface="Verdana" panose="020B0604030504040204" pitchFamily="34" charset="0"/>
              </a:rPr>
              <a:t>Allo scopo di agevolare le verifiche in ordine al possesso dei requisiti, l’Istituto ha realizzato un’apposita </a:t>
            </a:r>
            <a:r>
              <a:rPr lang="it-IT" b="1" dirty="0">
                <a:latin typeface="Verdana" panose="020B0604030504040204" pitchFamily="34" charset="0"/>
                <a:ea typeface="Verdana" panose="020B0604030504040204" pitchFamily="34" charset="0"/>
                <a:cs typeface="Verdana" panose="020B0604030504040204" pitchFamily="34" charset="0"/>
              </a:rPr>
              <a:t>utility </a:t>
            </a:r>
            <a:r>
              <a:rPr lang="it-IT" dirty="0">
                <a:latin typeface="Verdana" panose="020B0604030504040204" pitchFamily="34" charset="0"/>
                <a:ea typeface="Verdana" panose="020B0604030504040204" pitchFamily="34" charset="0"/>
                <a:cs typeface="Verdana" panose="020B0604030504040204" pitchFamily="34" charset="0"/>
              </a:rPr>
              <a:t>attraverso la quale i </a:t>
            </a:r>
            <a:r>
              <a:rPr lang="it-IT" b="1" dirty="0">
                <a:latin typeface="Verdana" panose="020B0604030504040204" pitchFamily="34" charset="0"/>
                <a:ea typeface="Verdana" panose="020B0604030504040204" pitchFamily="34" charset="0"/>
                <a:cs typeface="Verdana" panose="020B0604030504040204" pitchFamily="34" charset="0"/>
              </a:rPr>
              <a:t>datori di lavoro </a:t>
            </a:r>
            <a:r>
              <a:rPr lang="it-IT" dirty="0">
                <a:latin typeface="Verdana" panose="020B0604030504040204" pitchFamily="34" charset="0"/>
                <a:ea typeface="Verdana" panose="020B0604030504040204" pitchFamily="34" charset="0"/>
                <a:cs typeface="Verdana" panose="020B0604030504040204" pitchFamily="34" charset="0"/>
              </a:rPr>
              <a:t>ed i </a:t>
            </a:r>
            <a:r>
              <a:rPr lang="it-IT" b="1" dirty="0">
                <a:latin typeface="Verdana" panose="020B0604030504040204" pitchFamily="34" charset="0"/>
                <a:ea typeface="Verdana" panose="020B0604030504040204" pitchFamily="34" charset="0"/>
                <a:cs typeface="Verdana" panose="020B0604030504040204" pitchFamily="34" charset="0"/>
              </a:rPr>
              <a:t>lavoratori </a:t>
            </a:r>
            <a:r>
              <a:rPr lang="it-IT" dirty="0">
                <a:latin typeface="Verdana" panose="020B0604030504040204" pitchFamily="34" charset="0"/>
                <a:ea typeface="Verdana" panose="020B0604030504040204" pitchFamily="34" charset="0"/>
                <a:cs typeface="Verdana" panose="020B0604030504040204" pitchFamily="34" charset="0"/>
              </a:rPr>
              <a:t>possono acquisire le informazioni in ordine allo svolgimento di rapporti di lavoro a tempo indeterminato instaurati precedentemente al </a:t>
            </a:r>
            <a:r>
              <a:rPr lang="it-IT" b="1" dirty="0">
                <a:latin typeface="Verdana" panose="020B0604030504040204" pitchFamily="34" charset="0"/>
                <a:ea typeface="Verdana" panose="020B0604030504040204" pitchFamily="34" charset="0"/>
                <a:cs typeface="Verdana" panose="020B0604030504040204" pitchFamily="34" charset="0"/>
              </a:rPr>
              <a:t>1° gennaio 2018 </a:t>
            </a:r>
            <a:r>
              <a:rPr lang="it-IT" dirty="0">
                <a:latin typeface="Verdana" panose="020B0604030504040204" pitchFamily="34" charset="0"/>
                <a:ea typeface="Verdana" panose="020B0604030504040204" pitchFamily="34" charset="0"/>
                <a:cs typeface="Verdana" panose="020B0604030504040204" pitchFamily="34" charset="0"/>
              </a:rPr>
              <a:t>ovvero a partire dalla predetta data.</a:t>
            </a:r>
          </a:p>
        </p:txBody>
      </p:sp>
      <p:sp>
        <p:nvSpPr>
          <p:cNvPr id="3" name="Rettangolo 2"/>
          <p:cNvSpPr/>
          <p:nvPr/>
        </p:nvSpPr>
        <p:spPr>
          <a:xfrm>
            <a:off x="228600" y="2057400"/>
            <a:ext cx="8458200" cy="923330"/>
          </a:xfrm>
          <a:prstGeom prst="rect">
            <a:avLst/>
          </a:prstGeom>
        </p:spPr>
        <p:txBody>
          <a:bodyPr wrap="square">
            <a:spAutoFit/>
          </a:bodyPr>
          <a:lstStyle/>
          <a:p>
            <a:r>
              <a:rPr lang="it-IT" dirty="0">
                <a:latin typeface="Verdana" panose="020B0604030504040204" pitchFamily="34" charset="0"/>
              </a:rPr>
              <a:t>Attraverso l’utilizzo di detta </a:t>
            </a:r>
            <a:r>
              <a:rPr lang="it-IT" b="1" dirty="0">
                <a:latin typeface="Verdana" panose="020B0604030504040204" pitchFamily="34" charset="0"/>
              </a:rPr>
              <a:t>utility</a:t>
            </a:r>
            <a:r>
              <a:rPr lang="it-IT" dirty="0">
                <a:latin typeface="Verdana" panose="020B0604030504040204" pitchFamily="34" charset="0"/>
              </a:rPr>
              <a:t>, gli interessati potranno indicare il </a:t>
            </a:r>
            <a:r>
              <a:rPr lang="it-IT" b="1" dirty="0">
                <a:latin typeface="Verdana" panose="020B0604030504040204" pitchFamily="34" charset="0"/>
              </a:rPr>
              <a:t>C.F.</a:t>
            </a:r>
            <a:r>
              <a:rPr lang="it-IT" dirty="0">
                <a:latin typeface="Verdana" panose="020B0604030504040204" pitchFamily="34" charset="0"/>
              </a:rPr>
              <a:t> del lavoratore e conoscere se lo stesso abbia già avuto </a:t>
            </a:r>
            <a:r>
              <a:rPr lang="it-IT" b="1" dirty="0">
                <a:latin typeface="Verdana" panose="020B0604030504040204" pitchFamily="34" charset="0"/>
              </a:rPr>
              <a:t>rapporti a tempo indeterminato</a:t>
            </a:r>
            <a:r>
              <a:rPr lang="it-IT" dirty="0">
                <a:latin typeface="Verdana" panose="020B0604030504040204" pitchFamily="34" charset="0"/>
              </a:rPr>
              <a:t>.</a:t>
            </a:r>
            <a:endParaRPr lang="it-IT" dirty="0"/>
          </a:p>
        </p:txBody>
      </p:sp>
      <p:pic>
        <p:nvPicPr>
          <p:cNvPr id="4" name="Picture 8"/>
          <p:cNvPicPr>
            <a:picLocks noChangeAspect="1"/>
          </p:cNvPicPr>
          <p:nvPr/>
        </p:nvPicPr>
        <p:blipFill>
          <a:blip r:embed="rId2"/>
          <a:stretch>
            <a:fillRect/>
          </a:stretch>
        </p:blipFill>
        <p:spPr>
          <a:xfrm>
            <a:off x="1259965" y="3352800"/>
            <a:ext cx="6624070" cy="3063010"/>
          </a:xfrm>
          <a:prstGeom prst="rect">
            <a:avLst/>
          </a:prstGeom>
          <a:ln w="76200">
            <a:solidFill>
              <a:srgbClr val="020105"/>
            </a:solidFill>
          </a:ln>
        </p:spPr>
      </p:pic>
    </p:spTree>
    <p:extLst>
      <p:ext uri="{BB962C8B-B14F-4D97-AF65-F5344CB8AC3E}">
        <p14:creationId xmlns:p14="http://schemas.microsoft.com/office/powerpoint/2010/main" val="22021368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81000" y="381000"/>
            <a:ext cx="5061001" cy="400110"/>
          </a:xfrm>
          <a:prstGeom prst="rect">
            <a:avLst/>
          </a:prstGeom>
        </p:spPr>
        <p:txBody>
          <a:bodyPr wrap="none">
            <a:spAutoFit/>
          </a:bodyPr>
          <a:lstStyle/>
          <a:p>
            <a:r>
              <a:rPr lang="it-IT" sz="2000" b="1" dirty="0">
                <a:latin typeface="Verdana" panose="020B0604030504040204" pitchFamily="34" charset="0"/>
                <a:ea typeface="Verdana" panose="020B0604030504040204" pitchFamily="34" charset="0"/>
              </a:rPr>
              <a:t> </a:t>
            </a:r>
            <a:r>
              <a:rPr lang="it-IT" sz="2000" b="1" dirty="0">
                <a:solidFill>
                  <a:srgbClr val="00B0F0"/>
                </a:solidFill>
                <a:latin typeface="Verdana" panose="020B0604030504040204" pitchFamily="34" charset="0"/>
                <a:ea typeface="Verdana" panose="020B0604030504040204" pitchFamily="34" charset="0"/>
              </a:rPr>
              <a:t>messaggio 1784 del 09/05/2019</a:t>
            </a:r>
          </a:p>
        </p:txBody>
      </p:sp>
      <p:sp>
        <p:nvSpPr>
          <p:cNvPr id="3" name="Rettangolo 2"/>
          <p:cNvSpPr/>
          <p:nvPr/>
        </p:nvSpPr>
        <p:spPr>
          <a:xfrm>
            <a:off x="685800" y="1447800"/>
            <a:ext cx="8153400" cy="4247317"/>
          </a:xfrm>
          <a:prstGeom prst="rect">
            <a:avLst/>
          </a:prstGeom>
        </p:spPr>
        <p:txBody>
          <a:bodyPr wrap="square">
            <a:spAutoFit/>
          </a:bodyPr>
          <a:lstStyle/>
          <a:p>
            <a:r>
              <a:rPr lang="it-IT" dirty="0">
                <a:latin typeface="verdana" panose="020B0604030504040204" pitchFamily="34" charset="0"/>
              </a:rPr>
              <a:t>Al fine di rilevare le informazioni necessarie alla valutazione riguardante la </a:t>
            </a:r>
            <a:r>
              <a:rPr lang="it-IT" b="1" dirty="0">
                <a:latin typeface="verdana" panose="020B0604030504040204" pitchFamily="34" charset="0"/>
              </a:rPr>
              <a:t>portabilità</a:t>
            </a:r>
            <a:r>
              <a:rPr lang="it-IT" dirty="0">
                <a:latin typeface="verdana" panose="020B0604030504040204" pitchFamily="34" charset="0"/>
              </a:rPr>
              <a:t> dell’esonero, sono stati realizzati gli aggiornamenti dell’utility.</a:t>
            </a:r>
            <a:br>
              <a:rPr lang="it-IT" dirty="0"/>
            </a:br>
            <a:br>
              <a:rPr lang="it-IT" dirty="0"/>
            </a:br>
            <a:r>
              <a:rPr lang="it-IT" dirty="0">
                <a:latin typeface="verdana" panose="020B0604030504040204" pitchFamily="34" charset="0"/>
              </a:rPr>
              <a:t>A seguito degli aggiornamenti effettuati, l’applicativo, nel caso di precedente fruizione dell’esonero strutturale, </a:t>
            </a:r>
            <a:r>
              <a:rPr lang="it-IT" b="1" dirty="0">
                <a:latin typeface="verdana" panose="020B0604030504040204" pitchFamily="34" charset="0"/>
              </a:rPr>
              <a:t>fornisce specifica evidenza dei periodi di paga mensili in cui vi è stata effettiva fruizione dell’agevolazione</a:t>
            </a:r>
            <a:r>
              <a:rPr lang="it-IT" dirty="0">
                <a:latin typeface="verdana" panose="020B0604030504040204" pitchFamily="34" charset="0"/>
              </a:rPr>
              <a:t>.</a:t>
            </a:r>
            <a:br>
              <a:rPr lang="it-IT" dirty="0"/>
            </a:br>
            <a:br>
              <a:rPr lang="it-IT" dirty="0"/>
            </a:br>
            <a:r>
              <a:rPr lang="it-IT" dirty="0">
                <a:latin typeface="verdana" panose="020B0604030504040204" pitchFamily="34" charset="0"/>
              </a:rPr>
              <a:t>Pertanto, laddove per il codice fiscale inserito si riscontri che il lavoratore sia stato già assunto con l’agevolazione strutturale di cui alla legge n. 205/2017, l’utility fornisce evidenza, al datore di lavoro che si accinge ad assumere, dei periodi di fruizione dell’agevolazione medesima al fine del calcolo dell’eventuale periodo residuo di esonero spettante.</a:t>
            </a:r>
            <a:endParaRPr lang="it-IT" dirty="0"/>
          </a:p>
        </p:txBody>
      </p:sp>
    </p:spTree>
    <p:extLst>
      <p:ext uri="{BB962C8B-B14F-4D97-AF65-F5344CB8AC3E}">
        <p14:creationId xmlns:p14="http://schemas.microsoft.com/office/powerpoint/2010/main" val="17960009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p:cNvSpPr/>
          <p:nvPr/>
        </p:nvSpPr>
        <p:spPr>
          <a:xfrm>
            <a:off x="228600" y="440195"/>
            <a:ext cx="7239000" cy="707886"/>
          </a:xfrm>
          <a:prstGeom prst="rect">
            <a:avLst/>
          </a:prstGeom>
        </p:spPr>
        <p:txBody>
          <a:bodyPr wrap="square">
            <a:spAutoFit/>
          </a:bodyPr>
          <a:lstStyle/>
          <a:p>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Mantenimento in servizio al termine del periodo di apprendistato</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304800" y="1650276"/>
            <a:ext cx="8305800" cy="1477328"/>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L’esonero di cui alla legge 205/2017 spetta anche nelle ipotesi di </a:t>
            </a:r>
            <a:r>
              <a:rPr lang="it-IT" b="1" dirty="0">
                <a:latin typeface="Verdana" panose="020B0604030504040204" pitchFamily="34" charset="0"/>
                <a:ea typeface="Verdana" panose="020B0604030504040204" pitchFamily="34" charset="0"/>
                <a:cs typeface="Verdana" panose="020B0604030504040204" pitchFamily="34" charset="0"/>
              </a:rPr>
              <a:t>mantenimento in servizio del lavoratore al termine del periodo di apprendistato</a:t>
            </a:r>
            <a:r>
              <a:rPr lang="it-IT" dirty="0">
                <a:latin typeface="Verdana" panose="020B0604030504040204" pitchFamily="34" charset="0"/>
                <a:ea typeface="Verdana" panose="020B0604030504040204" pitchFamily="34" charset="0"/>
                <a:cs typeface="Verdana" panose="020B0604030504040204" pitchFamily="34" charset="0"/>
              </a:rPr>
              <a:t> realizzatosi </a:t>
            </a:r>
            <a:r>
              <a:rPr lang="it-IT" b="1" dirty="0">
                <a:latin typeface="Verdana" panose="020B0604030504040204" pitchFamily="34" charset="0"/>
                <a:ea typeface="Verdana" panose="020B0604030504040204" pitchFamily="34" charset="0"/>
                <a:cs typeface="Verdana" panose="020B0604030504040204" pitchFamily="34" charset="0"/>
              </a:rPr>
              <a:t>successivamente al 31 dicembre 2017</a:t>
            </a:r>
            <a:r>
              <a:rPr lang="it-IT" dirty="0">
                <a:latin typeface="Verdana" panose="020B0604030504040204" pitchFamily="34" charset="0"/>
                <a:ea typeface="Verdana" panose="020B0604030504040204" pitchFamily="34" charset="0"/>
                <a:cs typeface="Verdana" panose="020B0604030504040204" pitchFamily="34" charset="0"/>
              </a:rPr>
              <a:t>, se, alla data del mantenimento in servizio, il giovane non abbia compiuto il </a:t>
            </a:r>
            <a:r>
              <a:rPr lang="it-IT" b="1" dirty="0">
                <a:latin typeface="Verdana" panose="020B0604030504040204" pitchFamily="34" charset="0"/>
                <a:ea typeface="Verdana" panose="020B0604030504040204" pitchFamily="34" charset="0"/>
                <a:cs typeface="Verdana" panose="020B0604030504040204" pitchFamily="34" charset="0"/>
              </a:rPr>
              <a:t>trentesimo anno di età</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342900" y="3339108"/>
            <a:ext cx="8420100" cy="1200329"/>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L’agevolazione trova applicazione a decorrere dal </a:t>
            </a:r>
            <a:r>
              <a:rPr lang="it-IT" b="1" dirty="0">
                <a:latin typeface="Verdana" panose="020B0604030504040204" pitchFamily="34" charset="0"/>
                <a:ea typeface="Verdana" panose="020B0604030504040204" pitchFamily="34" charset="0"/>
                <a:cs typeface="Verdana" panose="020B0604030504040204" pitchFamily="34" charset="0"/>
              </a:rPr>
              <a:t>primo mese successivo a quello di scadenza</a:t>
            </a:r>
            <a:r>
              <a:rPr lang="it-IT" dirty="0">
                <a:latin typeface="Verdana" panose="020B0604030504040204" pitchFamily="34" charset="0"/>
                <a:ea typeface="Verdana" panose="020B0604030504040204" pitchFamily="34" charset="0"/>
                <a:cs typeface="Verdana" panose="020B0604030504040204" pitchFamily="34" charset="0"/>
              </a:rPr>
              <a:t> dell’ulteriore beneficio previsto dall’articolo 47, comma 7, del Decreto Legislativo 15 giugno 2015, n. 81.</a:t>
            </a:r>
          </a:p>
        </p:txBody>
      </p:sp>
      <p:sp>
        <p:nvSpPr>
          <p:cNvPr id="6" name="Isosceles Triangle 4"/>
          <p:cNvSpPr/>
          <p:nvPr/>
        </p:nvSpPr>
        <p:spPr>
          <a:xfrm rot="10800000">
            <a:off x="3048000" y="4641403"/>
            <a:ext cx="3441066" cy="219075"/>
          </a:xfrm>
          <a:prstGeom prst="triangle">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ttangolo 6"/>
          <p:cNvSpPr/>
          <p:nvPr/>
        </p:nvSpPr>
        <p:spPr>
          <a:xfrm>
            <a:off x="313508" y="4962445"/>
            <a:ext cx="8678091" cy="1754326"/>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Nelle ipotesi di </a:t>
            </a:r>
            <a:r>
              <a:rPr lang="it-IT" b="1" dirty="0">
                <a:latin typeface="Verdana" panose="020B0604030504040204" pitchFamily="34" charset="0"/>
                <a:ea typeface="Verdana" panose="020B0604030504040204" pitchFamily="34" charset="0"/>
                <a:cs typeface="Verdana" panose="020B0604030504040204" pitchFamily="34" charset="0"/>
              </a:rPr>
              <a:t>mantenimento in servizio al termine del periodo formativo</a:t>
            </a:r>
            <a:r>
              <a:rPr lang="it-IT" dirty="0">
                <a:latin typeface="Verdana" panose="020B0604030504040204" pitchFamily="34" charset="0"/>
                <a:ea typeface="Verdana" panose="020B0604030504040204" pitchFamily="34" charset="0"/>
                <a:cs typeface="Verdana" panose="020B0604030504040204" pitchFamily="34" charset="0"/>
              </a:rPr>
              <a:t>, il </a:t>
            </a:r>
            <a:r>
              <a:rPr lang="it-IT" b="1" dirty="0">
                <a:latin typeface="Verdana" panose="020B0604030504040204" pitchFamily="34" charset="0"/>
                <a:ea typeface="Verdana" panose="020B0604030504040204" pitchFamily="34" charset="0"/>
                <a:cs typeface="Verdana" panose="020B0604030504040204" pitchFamily="34" charset="0"/>
              </a:rPr>
              <a:t>datore di lavoro </a:t>
            </a:r>
            <a:r>
              <a:rPr lang="it-IT" dirty="0">
                <a:latin typeface="Verdana" panose="020B0604030504040204" pitchFamily="34" charset="0"/>
                <a:ea typeface="Verdana" panose="020B0604030504040204" pitchFamily="34" charset="0"/>
                <a:cs typeface="Verdana" panose="020B0604030504040204" pitchFamily="34" charset="0"/>
              </a:rPr>
              <a:t>potrà, pertanto, fruire dei benefici contributivi per un </a:t>
            </a:r>
            <a:r>
              <a:rPr lang="it-IT" b="1" dirty="0">
                <a:latin typeface="Verdana" panose="020B0604030504040204" pitchFamily="34" charset="0"/>
                <a:ea typeface="Verdana" panose="020B0604030504040204" pitchFamily="34" charset="0"/>
                <a:cs typeface="Verdana" panose="020B0604030504040204" pitchFamily="34" charset="0"/>
              </a:rPr>
              <a:t>ulteriore anno</a:t>
            </a:r>
            <a:r>
              <a:rPr lang="it-IT" dirty="0">
                <a:latin typeface="Verdana" panose="020B0604030504040204" pitchFamily="34" charset="0"/>
                <a:ea typeface="Verdana" panose="020B0604030504040204" pitchFamily="34" charset="0"/>
                <a:cs typeface="Verdana" panose="020B0604030504040204" pitchFamily="34" charset="0"/>
              </a:rPr>
              <a:t> dalla prosecuzione del rapporto di lavoro al termine del periodo di apprendistato e, alla scadenza del suddetto periodo agevolato, potrà fruire dell’esonero (</a:t>
            </a:r>
            <a:r>
              <a:rPr lang="it-IT" b="1" dirty="0">
                <a:latin typeface="Verdana" panose="020B0604030504040204" pitchFamily="34" charset="0"/>
                <a:ea typeface="Verdana" panose="020B0604030504040204" pitchFamily="34" charset="0"/>
                <a:cs typeface="Verdana" panose="020B0604030504040204" pitchFamily="34" charset="0"/>
              </a:rPr>
              <a:t>50%-3.000 </a:t>
            </a:r>
            <a:r>
              <a:rPr lang="it-IT" dirty="0">
                <a:latin typeface="Verdana" panose="020B0604030504040204" pitchFamily="34" charset="0"/>
                <a:ea typeface="Verdana" panose="020B0604030504040204" pitchFamily="34" charset="0"/>
                <a:cs typeface="Verdana" panose="020B0604030504040204" pitchFamily="34" charset="0"/>
              </a:rPr>
              <a:t>euro) per un periodo massimo di </a:t>
            </a:r>
            <a:r>
              <a:rPr lang="it-IT" b="1" dirty="0">
                <a:latin typeface="Verdana" panose="020B0604030504040204" pitchFamily="34" charset="0"/>
                <a:ea typeface="Verdana" panose="020B0604030504040204" pitchFamily="34" charset="0"/>
                <a:cs typeface="Verdana" panose="020B0604030504040204" pitchFamily="34" charset="0"/>
              </a:rPr>
              <a:t>12 mesi</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7608439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152400" y="76201"/>
            <a:ext cx="67056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304800" y="914400"/>
            <a:ext cx="8305800" cy="923330"/>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L’esonero di cui alla legge n. 25/2017 spetta anche nelle ipotesi di assunzione, </a:t>
            </a:r>
            <a:r>
              <a:rPr lang="it-IT" b="1" dirty="0">
                <a:latin typeface="Verdana" panose="020B0604030504040204" pitchFamily="34" charset="0"/>
                <a:ea typeface="Verdana" panose="020B0604030504040204" pitchFamily="34" charset="0"/>
                <a:cs typeface="Verdana" panose="020B0604030504040204" pitchFamily="34" charset="0"/>
              </a:rPr>
              <a:t>entro 6 mesi dall'acquisizione del titolo di studio</a:t>
            </a:r>
            <a:r>
              <a:rPr lang="it-IT" dirty="0">
                <a:latin typeface="Verdana" panose="020B0604030504040204" pitchFamily="34" charset="0"/>
                <a:ea typeface="Verdana" panose="020B0604030504040204" pitchFamily="34" charset="0"/>
                <a:cs typeface="Verdana" panose="020B0604030504040204" pitchFamily="34" charset="0"/>
              </a:rPr>
              <a:t>, di:</a:t>
            </a:r>
          </a:p>
        </p:txBody>
      </p:sp>
      <p:sp>
        <p:nvSpPr>
          <p:cNvPr id="4" name="Rettangolo 3"/>
          <p:cNvSpPr/>
          <p:nvPr/>
        </p:nvSpPr>
        <p:spPr>
          <a:xfrm>
            <a:off x="304800" y="1901904"/>
            <a:ext cx="8305800" cy="2862322"/>
          </a:xfrm>
          <a:prstGeom prst="rect">
            <a:avLst/>
          </a:prstGeom>
        </p:spPr>
        <p:txBody>
          <a:bodyPr wrap="square">
            <a:spAutoFit/>
          </a:bodyPr>
          <a:lstStyle/>
          <a:p>
            <a:pPr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Studenti </a:t>
            </a:r>
            <a:r>
              <a:rPr lang="it-IT" dirty="0">
                <a:latin typeface="Verdana" panose="020B0604030504040204" pitchFamily="34" charset="0"/>
                <a:ea typeface="Verdana" panose="020B0604030504040204" pitchFamily="34" charset="0"/>
                <a:cs typeface="Verdana" panose="020B0604030504040204" pitchFamily="34" charset="0"/>
              </a:rPr>
              <a:t>che hanno svolto presso il </a:t>
            </a:r>
            <a:r>
              <a:rPr lang="it-IT" b="1" dirty="0">
                <a:latin typeface="Verdana" panose="020B0604030504040204" pitchFamily="34" charset="0"/>
                <a:ea typeface="Verdana" panose="020B0604030504040204" pitchFamily="34" charset="0"/>
                <a:cs typeface="Verdana" panose="020B0604030504040204" pitchFamily="34" charset="0"/>
              </a:rPr>
              <a:t>medesimo datore di lavoro </a:t>
            </a:r>
            <a:r>
              <a:rPr lang="it-IT" dirty="0">
                <a:latin typeface="Verdana" panose="020B0604030504040204" pitchFamily="34" charset="0"/>
                <a:ea typeface="Verdana" panose="020B0604030504040204" pitchFamily="34" charset="0"/>
                <a:cs typeface="Verdana" panose="020B0604030504040204" pitchFamily="34" charset="0"/>
              </a:rPr>
              <a:t>attività di </a:t>
            </a:r>
            <a:r>
              <a:rPr lang="it-IT" b="1" dirty="0">
                <a:latin typeface="Verdana" panose="020B0604030504040204" pitchFamily="34" charset="0"/>
                <a:ea typeface="Verdana" panose="020B0604030504040204" pitchFamily="34" charset="0"/>
                <a:cs typeface="Verdana" panose="020B0604030504040204" pitchFamily="34" charset="0"/>
              </a:rPr>
              <a:t>alternanza scuola-lavoro </a:t>
            </a:r>
            <a:r>
              <a:rPr lang="it-IT" dirty="0">
                <a:latin typeface="Verdana" panose="020B0604030504040204" pitchFamily="34" charset="0"/>
                <a:ea typeface="Verdana" panose="020B0604030504040204" pitchFamily="34" charset="0"/>
                <a:cs typeface="Verdana" panose="020B0604030504040204" pitchFamily="34" charset="0"/>
              </a:rPr>
              <a:t>pari ad almeno il </a:t>
            </a:r>
            <a:r>
              <a:rPr lang="it-IT" b="1" dirty="0">
                <a:latin typeface="Verdana" panose="020B0604030504040204" pitchFamily="34" charset="0"/>
                <a:ea typeface="Verdana" panose="020B0604030504040204" pitchFamily="34" charset="0"/>
                <a:cs typeface="Verdana" panose="020B0604030504040204" pitchFamily="34" charset="0"/>
              </a:rPr>
              <a:t>30%</a:t>
            </a:r>
            <a:r>
              <a:rPr lang="it-IT" dirty="0">
                <a:latin typeface="Verdana" panose="020B0604030504040204" pitchFamily="34" charset="0"/>
                <a:ea typeface="Verdana" panose="020B0604030504040204" pitchFamily="34" charset="0"/>
                <a:cs typeface="Verdana" panose="020B0604030504040204" pitchFamily="34"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delle ore di alternanza previste ai sensi dell’articolo 1, comma 33, della legge 13 luglio 2015, n. 107;</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per le attività di alternanza all'interno dei percorsi </a:t>
            </a:r>
            <a:r>
              <a:rPr lang="it-IT" b="1" dirty="0" err="1">
                <a:latin typeface="Verdana" panose="020B0604030504040204" pitchFamily="34" charset="0"/>
                <a:ea typeface="Verdana" panose="020B0604030504040204" pitchFamily="34" charset="0"/>
                <a:cs typeface="Verdana" panose="020B0604030504040204" pitchFamily="34" charset="0"/>
              </a:rPr>
              <a:t>IeFP</a:t>
            </a:r>
            <a:r>
              <a:rPr lang="it-IT" dirty="0">
                <a:latin typeface="Verdana" panose="020B0604030504040204" pitchFamily="34" charset="0"/>
                <a:ea typeface="Verdana" panose="020B0604030504040204" pitchFamily="34" charset="0"/>
                <a:cs typeface="Verdana" panose="020B0604030504040204" pitchFamily="34"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per le attività di alternanza realizzata nell'ambito dei percorsi </a:t>
            </a:r>
            <a:r>
              <a:rPr lang="it-IT" b="1" dirty="0">
                <a:latin typeface="Verdana" panose="020B0604030504040204" pitchFamily="34" charset="0"/>
                <a:ea typeface="Verdana" panose="020B0604030504040204" pitchFamily="34" charset="0"/>
                <a:cs typeface="Verdana" panose="020B0604030504040204" pitchFamily="34" charset="0"/>
              </a:rPr>
              <a:t>ITS</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dai rispettivi ordinamenti per le attività di alternanza nei percorsi universitari.</a:t>
            </a:r>
          </a:p>
        </p:txBody>
      </p:sp>
      <p:sp>
        <p:nvSpPr>
          <p:cNvPr id="5" name="Rettangolo 4"/>
          <p:cNvSpPr/>
          <p:nvPr/>
        </p:nvSpPr>
        <p:spPr>
          <a:xfrm>
            <a:off x="304800" y="5029200"/>
            <a:ext cx="8077200" cy="1477328"/>
          </a:xfrm>
          <a:prstGeom prst="rect">
            <a:avLst/>
          </a:prstGeom>
        </p:spPr>
        <p:txBody>
          <a:bodyPr wrap="square">
            <a:spAutoFit/>
          </a:bodyPr>
          <a:lstStyle/>
          <a:p>
            <a:pPr>
              <a:spcAft>
                <a:spcPts val="0"/>
              </a:spcAft>
            </a:pPr>
            <a:r>
              <a:rPr lang="it-IT" b="1" dirty="0">
                <a:latin typeface="Verdana" panose="020B0604030504040204" pitchFamily="34" charset="0"/>
                <a:ea typeface="Calibri" panose="020F0502020204030204" pitchFamily="34" charset="0"/>
                <a:cs typeface="Times New Roman" panose="02020603050405020304" pitchFamily="18" charset="0"/>
              </a:rPr>
              <a:t>Studenti </a:t>
            </a:r>
            <a:r>
              <a:rPr lang="it-IT" dirty="0">
                <a:latin typeface="Verdana" panose="020B0604030504040204" pitchFamily="34" charset="0"/>
                <a:ea typeface="Calibri" panose="020F0502020204030204" pitchFamily="34" charset="0"/>
                <a:cs typeface="Times New Roman" panose="02020603050405020304" pitchFamily="18" charset="0"/>
              </a:rPr>
              <a:t>che hanno svolto presso il </a:t>
            </a:r>
            <a:r>
              <a:rPr lang="it-IT" b="1" dirty="0">
                <a:latin typeface="Verdana" panose="020B0604030504040204" pitchFamily="34" charset="0"/>
                <a:ea typeface="Calibri" panose="020F0502020204030204" pitchFamily="34" charset="0"/>
                <a:cs typeface="Times New Roman" panose="02020603050405020304" pitchFamily="18" charset="0"/>
              </a:rPr>
              <a:t>medesimo datore di lavoro</a:t>
            </a:r>
            <a:r>
              <a:rPr lang="it-IT" dirty="0">
                <a:latin typeface="Verdana" panose="020B0604030504040204" pitchFamily="34" charset="0"/>
                <a:ea typeface="Calibri" panose="020F0502020204030204" pitchFamily="34" charset="0"/>
                <a:cs typeface="Times New Roman" panose="02020603050405020304" pitchFamily="18"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Calibri" panose="020F0502020204030204" pitchFamily="34" charset="0"/>
                <a:cs typeface="Times New Roman" panose="02020603050405020304" pitchFamily="18" charset="0"/>
              </a:rPr>
              <a:t>periodi di apprendistato per la qualifica e il diploma professionale, il diploma di istruzione secondaria superiore, il certificato di specializzazione tecnica superiore; </a:t>
            </a:r>
          </a:p>
          <a:p>
            <a:pPr marL="285750" indent="-193675">
              <a:spcAft>
                <a:spcPts val="0"/>
              </a:spcAft>
              <a:buFont typeface="Arial" panose="020B0604020202020204" pitchFamily="34" charset="0"/>
              <a:buChar char="•"/>
            </a:pPr>
            <a:r>
              <a:rPr lang="it-IT" dirty="0">
                <a:latin typeface="Verdana" panose="020B0604030504040204" pitchFamily="34" charset="0"/>
                <a:ea typeface="Calibri" panose="020F0502020204030204" pitchFamily="34" charset="0"/>
                <a:cs typeface="Times New Roman" panose="02020603050405020304" pitchFamily="18" charset="0"/>
              </a:rPr>
              <a:t>periodi di apprendistato in alta formazione. </a:t>
            </a: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1838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0"/>
          <p:cNvSpPr/>
          <p:nvPr/>
        </p:nvSpPr>
        <p:spPr>
          <a:xfrm>
            <a:off x="1295400" y="457200"/>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nel caso di assunzione di lavoratori  alternanza</a:t>
            </a:r>
          </a:p>
        </p:txBody>
      </p:sp>
      <p:sp>
        <p:nvSpPr>
          <p:cNvPr id="9" name="Rettangolo 8"/>
          <p:cNvSpPr/>
          <p:nvPr/>
        </p:nvSpPr>
        <p:spPr>
          <a:xfrm>
            <a:off x="0" y="1384034"/>
            <a:ext cx="8839200" cy="1569660"/>
          </a:xfrm>
          <a:prstGeom prst="rect">
            <a:avLst/>
          </a:prstGeom>
        </p:spPr>
        <p:txBody>
          <a:bodyPr wrap="square">
            <a:spAutoFit/>
          </a:bodyPr>
          <a:lstStyle/>
          <a:p>
            <a:pPr lvl="0" algn="ctr"/>
            <a:r>
              <a:rPr lang="it-IT" sz="3600" b="1" dirty="0">
                <a:solidFill>
                  <a:srgbClr val="4F81BD"/>
                </a:solidFill>
              </a:rPr>
              <a:t>3.000 €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€ 3.000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 ma può coprire, nei limiti previsti, fino al 100% dei contributi datoriali </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250 €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€ 250 (€ 3.000/12)</a:t>
            </a:r>
          </a:p>
        </p:txBody>
      </p:sp>
    </p:spTree>
    <p:extLst>
      <p:ext uri="{BB962C8B-B14F-4D97-AF65-F5344CB8AC3E}">
        <p14:creationId xmlns:p14="http://schemas.microsoft.com/office/powerpoint/2010/main" val="1801761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685800" y="1828800"/>
            <a:ext cx="8153400" cy="1569660"/>
          </a:xfrm>
          <a:prstGeom prst="rect">
            <a:avLst/>
          </a:prstGeom>
          <a:effectLst>
            <a:outerShdw blurRad="50800" dist="38100" dir="2700000" algn="tl" rotWithShape="0">
              <a:prstClr val="black">
                <a:alpha val="40000"/>
              </a:prstClr>
            </a:outerShdw>
          </a:effectLst>
        </p:spPr>
        <p:txBody>
          <a:bodyPr wrap="square">
            <a:spAutoFit/>
          </a:bodyPr>
          <a:lstStyle/>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Incentivo Occupazione Donne . </a:t>
            </a:r>
          </a:p>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Articolo 1, commi 16-19, legge n. 178/2020.</a:t>
            </a:r>
          </a:p>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Circolare INPS n. 32/2021, messaggio n. 1421/2021 e messaggio  3809/2021</a:t>
            </a:r>
          </a:p>
        </p:txBody>
      </p:sp>
    </p:spTree>
    <p:extLst>
      <p:ext uri="{BB962C8B-B14F-4D97-AF65-F5344CB8AC3E}">
        <p14:creationId xmlns:p14="http://schemas.microsoft.com/office/powerpoint/2010/main" val="1529282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76200" y="152400"/>
            <a:ext cx="8991600" cy="707886"/>
          </a:xfrm>
          <a:prstGeom prst="rect">
            <a:avLst/>
          </a:prstGeom>
        </p:spPr>
        <p:txBody>
          <a:bodyPr wrap="square">
            <a:spAutoFit/>
          </a:bodyPr>
          <a:lstStyle/>
          <a:p>
            <a:pPr algn="just"/>
            <a:r>
              <a:rPr lang="it-IT" sz="2000" dirty="0">
                <a:latin typeface="Verdana" panose="020B0604030504040204" pitchFamily="34" charset="0"/>
                <a:ea typeface="Verdana" panose="020B0604030504040204" pitchFamily="34" charset="0"/>
                <a:cs typeface="Verdana" panose="020B0604030504040204" pitchFamily="34" charset="0"/>
              </a:rPr>
              <a:t>Possono accedere al beneficio tutti i </a:t>
            </a:r>
            <a:r>
              <a:rPr lang="it-IT" sz="2000" b="1" dirty="0">
                <a:latin typeface="Verdana" panose="020B0604030504040204" pitchFamily="34" charset="0"/>
                <a:ea typeface="Verdana" panose="020B0604030504040204" pitchFamily="34" charset="0"/>
                <a:cs typeface="Verdana" panose="020B0604030504040204" pitchFamily="34" charset="0"/>
              </a:rPr>
              <a:t>datori di lavoro privati</a:t>
            </a:r>
            <a:r>
              <a:rPr lang="it-IT" sz="2000" dirty="0">
                <a:latin typeface="Verdana" panose="020B0604030504040204" pitchFamily="34" charset="0"/>
                <a:ea typeface="Verdana" panose="020B0604030504040204" pitchFamily="34" charset="0"/>
                <a:cs typeface="Verdana" panose="020B0604030504040204" pitchFamily="34" charset="0"/>
              </a:rPr>
              <a:t>, anche non imprenditori.</a:t>
            </a:r>
          </a:p>
        </p:txBody>
      </p:sp>
      <p:sp>
        <p:nvSpPr>
          <p:cNvPr id="3" name="Rettangolo 2"/>
          <p:cNvSpPr/>
          <p:nvPr/>
        </p:nvSpPr>
        <p:spPr>
          <a:xfrm>
            <a:off x="-1" y="1524000"/>
            <a:ext cx="9152709" cy="4862870"/>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cs typeface="Verdana" panose="020B0604030504040204" pitchFamily="34" charset="0"/>
              </a:rPr>
              <a:t>L’incentivo spetta per l’assunzione di donne </a:t>
            </a:r>
            <a:r>
              <a:rPr lang="it-IT" b="1" dirty="0">
                <a:latin typeface="Verdana" panose="020B0604030504040204" pitchFamily="34" charset="0"/>
                <a:ea typeface="Verdana" panose="020B0604030504040204" pitchFamily="34" charset="0"/>
                <a:cs typeface="Verdana" panose="020B0604030504040204" pitchFamily="34" charset="0"/>
              </a:rPr>
              <a:t>svantaggiate</a:t>
            </a:r>
          </a:p>
          <a:p>
            <a:pPr fontAlgn="t"/>
            <a:endParaRPr lang="it-IT" i="1" dirty="0">
              <a:latin typeface="Verdana" panose="020B0604030504040204" pitchFamily="34" charset="0"/>
              <a:ea typeface="Verdana" panose="020B0604030504040204" pitchFamily="34" charset="0"/>
            </a:endParaRPr>
          </a:p>
          <a:p>
            <a:pPr fontAlgn="t"/>
            <a:r>
              <a:rPr lang="it-IT" i="1" dirty="0">
                <a:latin typeface="Verdana" panose="020B0604030504040204" pitchFamily="34" charset="0"/>
                <a:ea typeface="Verdana" panose="020B0604030504040204" pitchFamily="34" charset="0"/>
              </a:rPr>
              <a:t>L’esonero si configura come un’estensione dell’esonero di cui all’articolo 4, commi da 9 a 11, della legge 28 giugno 2012, n. 92, in virtù dell’espresso richiamo operato dall’articolo 1, comma 16, della legge di bilancio 2021.</a:t>
            </a:r>
          </a:p>
          <a:p>
            <a:pPr fontAlgn="t"/>
            <a:r>
              <a:rPr lang="it-IT" i="1" dirty="0">
                <a:latin typeface="Verdana" panose="020B0604030504040204" pitchFamily="34" charset="0"/>
                <a:ea typeface="Verdana" panose="020B0604030504040204" pitchFamily="34" charset="0"/>
              </a:rPr>
              <a:t> </a:t>
            </a:r>
          </a:p>
          <a:p>
            <a:pPr fontAlgn="t"/>
            <a:r>
              <a:rPr lang="it-IT" i="1" dirty="0">
                <a:latin typeface="Verdana" panose="020B0604030504040204" pitchFamily="34" charset="0"/>
                <a:ea typeface="Verdana" panose="020B0604030504040204" pitchFamily="34" charset="0"/>
              </a:rPr>
              <a:t>Per tale motivo, sebbene la suddetta previsione normativa preveda letteralmente che l’esonero trovi applicazione “per le assunzioni di donne lavoratrici”, tale espressione, in virtù del richiamo effettuato dalla previsione all’articolo 4 della legge n. 92/2012, è da intendersi come “per le assunzioni di donne lavoratrici svantaggiate”, secondo la disciplina dettata dall’articolo 4, commi da 8 a 11, della legge n. 92/2012.</a:t>
            </a:r>
          </a:p>
          <a:p>
            <a:pPr fontAlgn="t"/>
            <a:endParaRPr lang="it-IT" i="1" dirty="0">
              <a:latin typeface="Verdana" panose="020B0604030504040204" pitchFamily="34" charset="0"/>
              <a:ea typeface="Verdana" panose="020B0604030504040204" pitchFamily="34" charset="0"/>
            </a:endParaRPr>
          </a:p>
          <a:p>
            <a:pPr fontAlgn="t"/>
            <a:r>
              <a:rPr lang="it-IT" i="1" dirty="0">
                <a:latin typeface="Verdana" panose="020B0604030504040204" pitchFamily="34" charset="0"/>
                <a:ea typeface="Verdana" panose="020B0604030504040204" pitchFamily="34" charset="0"/>
              </a:rPr>
              <a:t>Le due misure devono comunque considerarsi autonome e  indipendenti.</a:t>
            </a:r>
          </a:p>
          <a:p>
            <a:pPr fontAlgn="t"/>
            <a:r>
              <a:rPr lang="it-IT" dirty="0"/>
              <a:t> </a:t>
            </a:r>
          </a:p>
          <a:p>
            <a:pPr algn="just"/>
            <a:r>
              <a:rPr lang="it-IT" sz="2000" b="1" dirty="0">
                <a:latin typeface="Verdana" panose="020B0604030504040204" pitchFamily="34" charset="0"/>
                <a:ea typeface="Verdana" panose="020B0604030504040204" pitchFamily="34" charset="0"/>
                <a:cs typeface="Verdana" panose="020B0604030504040204" pitchFamily="34" charset="0"/>
              </a:rPr>
              <a:t>Vecchio esonero                                                   Nuovo esonero </a:t>
            </a:r>
          </a:p>
          <a:p>
            <a:pPr algn="just"/>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Diverso da 3">
            <a:extLst>
              <a:ext uri="{FF2B5EF4-FFF2-40B4-BE49-F238E27FC236}">
                <a16:creationId xmlns:a16="http://schemas.microsoft.com/office/drawing/2014/main" id="{3C32B906-348D-4874-BB39-66D78B18A61D}"/>
              </a:ext>
            </a:extLst>
          </p:cNvPr>
          <p:cNvSpPr/>
          <p:nvPr/>
        </p:nvSpPr>
        <p:spPr>
          <a:xfrm>
            <a:off x="4114800" y="5410200"/>
            <a:ext cx="914400" cy="914400"/>
          </a:xfrm>
          <a:prstGeom prst="mathNot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830442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25B7BE7-6039-40F2-BAFF-CF1A3D43A281}"/>
              </a:ext>
            </a:extLst>
          </p:cNvPr>
          <p:cNvSpPr>
            <a:spLocks noGrp="1"/>
          </p:cNvSpPr>
          <p:nvPr>
            <p:ph type="title"/>
          </p:nvPr>
        </p:nvSpPr>
        <p:spPr>
          <a:xfrm>
            <a:off x="450774" y="345935"/>
            <a:ext cx="8083626" cy="369332"/>
          </a:xfrm>
        </p:spPr>
        <p:txBody>
          <a:bodyPr/>
          <a:lstStyle/>
          <a:p>
            <a:r>
              <a:rPr lang="en-US" sz="2400" dirty="0"/>
              <a:t>Donne </a:t>
            </a:r>
            <a:r>
              <a:rPr lang="en-US" sz="2400" dirty="0" err="1"/>
              <a:t>svantaggiate</a:t>
            </a:r>
            <a:endParaRPr lang="en-US" sz="2400" dirty="0"/>
          </a:p>
        </p:txBody>
      </p:sp>
      <p:pic>
        <p:nvPicPr>
          <p:cNvPr id="3" name="Elemento grafico 2" descr="Impiegata con riempimento a tinta unita">
            <a:extLst>
              <a:ext uri="{FF2B5EF4-FFF2-40B4-BE49-F238E27FC236}">
                <a16:creationId xmlns:a16="http://schemas.microsoft.com/office/drawing/2014/main" id="{0C23BDCA-BA0A-4CB1-B185-F085B87A0B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05600" y="228600"/>
            <a:ext cx="914400" cy="797065"/>
          </a:xfrm>
          <a:prstGeom prst="rect">
            <a:avLst/>
          </a:prstGeom>
        </p:spPr>
      </p:pic>
      <p:pic>
        <p:nvPicPr>
          <p:cNvPr id="10" name="Elemento grafico 9" descr="Gruppo di donne con riempimento a tinta unita">
            <a:extLst>
              <a:ext uri="{FF2B5EF4-FFF2-40B4-BE49-F238E27FC236}">
                <a16:creationId xmlns:a16="http://schemas.microsoft.com/office/drawing/2014/main" id="{95755306-5391-4F0A-9A10-1830DEDFE2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48600" y="228600"/>
            <a:ext cx="914400" cy="1143000"/>
          </a:xfrm>
          <a:prstGeom prst="rect">
            <a:avLst/>
          </a:prstGeom>
        </p:spPr>
      </p:pic>
      <p:sp>
        <p:nvSpPr>
          <p:cNvPr id="12" name="Rettangolo 11">
            <a:extLst>
              <a:ext uri="{FF2B5EF4-FFF2-40B4-BE49-F238E27FC236}">
                <a16:creationId xmlns:a16="http://schemas.microsoft.com/office/drawing/2014/main" id="{CD996565-17D0-4FDA-809F-106A18122C37}"/>
              </a:ext>
            </a:extLst>
          </p:cNvPr>
          <p:cNvSpPr/>
          <p:nvPr/>
        </p:nvSpPr>
        <p:spPr>
          <a:xfrm>
            <a:off x="0" y="1270423"/>
            <a:ext cx="9067800" cy="5509200"/>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a)   donne con almeno cinquant’anni di età e </a:t>
            </a:r>
            <a:r>
              <a:rPr lang="it-IT" i="1" dirty="0">
                <a:latin typeface="Verdana" panose="020B0604030504040204" pitchFamily="34" charset="0"/>
              </a:rPr>
              <a:t>“disoccupate da oltre dodici mesi”;</a:t>
            </a: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b) “</a:t>
            </a:r>
            <a:r>
              <a:rPr lang="it-IT" i="1" dirty="0">
                <a:latin typeface="Verdana" panose="020B0604030504040204" pitchFamily="34" charset="0"/>
              </a:rPr>
              <a:t>donne di qualsiasi età, </a:t>
            </a:r>
            <a:r>
              <a:rPr lang="it-IT" b="1" i="1" dirty="0">
                <a:latin typeface="Verdana" panose="020B0604030504040204" pitchFamily="34" charset="0"/>
              </a:rPr>
              <a:t>residenti in regioni ammissibili ai finanziamenti nell'ambito dei fondi strutturali dell'Unione europea prive di un impiego regolarmente retribuito da almeno sei mesi</a:t>
            </a:r>
            <a:r>
              <a:rPr lang="it-IT" dirty="0">
                <a:latin typeface="Verdana" panose="020B0604030504040204" pitchFamily="34" charset="0"/>
              </a:rPr>
              <a:t>”. </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è necessario che la lavoratrice risulti residente in una delle aree individuate dalla Carta degli aiuti a finalità regionale 2014-2020, approvata dalla Commissione europea in data 16 settembre 2014 e successivamente modificata con decisione della medesima Commissione C (2016) </a:t>
            </a:r>
            <a:r>
              <a:rPr lang="it-IT" i="1" dirty="0" err="1">
                <a:latin typeface="Verdana" panose="020B0604030504040204" pitchFamily="34" charset="0"/>
              </a:rPr>
              <a:t>final</a:t>
            </a:r>
            <a:r>
              <a:rPr lang="it-IT" dirty="0">
                <a:latin typeface="Verdana" panose="020B0604030504040204" pitchFamily="34" charset="0"/>
              </a:rPr>
              <a:t> del 23 settembre 2016 </a:t>
            </a:r>
          </a:p>
          <a:p>
            <a:pPr algn="just" fontAlgn="t">
              <a:spcBef>
                <a:spcPts val="2000"/>
              </a:spcBef>
              <a:spcAft>
                <a:spcPts val="1000"/>
              </a:spcAft>
            </a:pPr>
            <a:r>
              <a:rPr lang="it-IT" dirty="0">
                <a:latin typeface="Verdana" panose="020B0604030504040204" pitchFamily="34" charset="0"/>
              </a:rPr>
              <a:t>non sono previsti vincoli temporali riguardanti la permanenza del requisito della residenza nelle aree svantaggiate e il rapporto di lavoro può svolgersi anche al di fuori delle aree indicate</a:t>
            </a:r>
          </a:p>
        </p:txBody>
      </p:sp>
      <p:sp>
        <p:nvSpPr>
          <p:cNvPr id="2" name="Freccia in giù 1">
            <a:extLst>
              <a:ext uri="{FF2B5EF4-FFF2-40B4-BE49-F238E27FC236}">
                <a16:creationId xmlns:a16="http://schemas.microsoft.com/office/drawing/2014/main" id="{79BD1D61-A682-473A-B3F4-C4D92304AB5F}"/>
              </a:ext>
            </a:extLst>
          </p:cNvPr>
          <p:cNvSpPr/>
          <p:nvPr/>
        </p:nvSpPr>
        <p:spPr>
          <a:xfrm>
            <a:off x="4038600" y="3200400"/>
            <a:ext cx="484632" cy="7498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Freccia a destra 3">
            <a:extLst>
              <a:ext uri="{FF2B5EF4-FFF2-40B4-BE49-F238E27FC236}">
                <a16:creationId xmlns:a16="http://schemas.microsoft.com/office/drawing/2014/main" id="{B41C1E51-3F19-46CD-94BF-5FFA8D5BBC63}"/>
              </a:ext>
            </a:extLst>
          </p:cNvPr>
          <p:cNvSpPr/>
          <p:nvPr/>
        </p:nvSpPr>
        <p:spPr>
          <a:xfrm>
            <a:off x="4114800" y="5334000"/>
            <a:ext cx="762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017410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7A6C616B-8732-41C6-931A-06F5B4945E87}"/>
              </a:ext>
            </a:extLst>
          </p:cNvPr>
          <p:cNvSpPr/>
          <p:nvPr/>
        </p:nvSpPr>
        <p:spPr>
          <a:xfrm>
            <a:off x="0" y="533400"/>
            <a:ext cx="9144000" cy="4570482"/>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c)   donne di qualsiasi età che svolgono professioni o attività lavorative in settori economici caratterizzati da un’accentuata disparità occupazionale di genere e “</a:t>
            </a:r>
            <a:r>
              <a:rPr lang="it-IT" i="1" dirty="0">
                <a:latin typeface="Verdana" panose="020B0604030504040204" pitchFamily="34" charset="0"/>
              </a:rPr>
              <a:t>prive di un impiego regolarmente retribuito da almeno sei mesi</a:t>
            </a:r>
            <a:r>
              <a:rPr lang="it-IT" dirty="0">
                <a:latin typeface="Verdana" panose="020B0604030504040204" pitchFamily="34" charset="0"/>
              </a:rPr>
              <a:t>”</a:t>
            </a:r>
            <a:r>
              <a:rPr lang="it-IT" i="1" dirty="0">
                <a:latin typeface="Verdana" panose="020B0604030504040204" pitchFamily="34" charset="0"/>
              </a:rPr>
              <a:t>. </a:t>
            </a:r>
            <a:r>
              <a:rPr lang="it-IT" dirty="0">
                <a:latin typeface="Verdana" panose="020B0604030504040204" pitchFamily="34" charset="0"/>
              </a:rPr>
              <a:t>Tali settori e professioni sono “</a:t>
            </a:r>
            <a:r>
              <a:rPr lang="it-IT" i="1" dirty="0">
                <a:latin typeface="Verdana" panose="020B0604030504040204" pitchFamily="34" charset="0"/>
              </a:rPr>
              <a:t>annualmente individuati con decreto del Ministro del lavoro e delle politiche sociali, di concerto con il Ministro dell’economia e delle finanze</a:t>
            </a:r>
            <a:r>
              <a:rPr lang="it-IT" dirty="0">
                <a:latin typeface="Verdana" panose="020B0604030504040204" pitchFamily="34" charset="0"/>
              </a:rPr>
              <a:t>”, sulla base delle risultanze acquisite dall’</a:t>
            </a:r>
            <a:r>
              <a:rPr lang="it-IT" dirty="0" err="1">
                <a:latin typeface="Verdana" panose="020B0604030504040204" pitchFamily="34" charset="0"/>
              </a:rPr>
              <a:t>lSTAT</a:t>
            </a:r>
            <a:r>
              <a:rPr lang="it-IT" dirty="0">
                <a:latin typeface="Verdana" panose="020B0604030504040204" pitchFamily="34" charset="0"/>
              </a:rPr>
              <a:t>;</a:t>
            </a:r>
            <a:r>
              <a:rPr lang="it-IT" dirty="0"/>
              <a:t> </a:t>
            </a:r>
          </a:p>
          <a:p>
            <a:pPr algn="just" fontAlgn="t">
              <a:spcBef>
                <a:spcPts val="2000"/>
              </a:spcBef>
              <a:spcAft>
                <a:spcPts val="1000"/>
              </a:spcAft>
            </a:pPr>
            <a:r>
              <a:rPr lang="it-IT" i="1" dirty="0">
                <a:latin typeface="Verdana" panose="020B0604030504040204" pitchFamily="34" charset="0"/>
                <a:ea typeface="Verdana" panose="020B0604030504040204" pitchFamily="34" charset="0"/>
              </a:rPr>
              <a:t>Per l’individuazione dei settori e delle professioni validi per il 2021 cfr. il Decreto del Ministero del Lavoro e delle politiche sociali, di concerto con il Ministero dell’Economia e delle Finanze, 16 ottobre 2020, n. 234</a:t>
            </a:r>
            <a:endParaRPr lang="it-IT" sz="2400" i="1" dirty="0">
              <a:latin typeface="Verdana" panose="020B0604030504040204" pitchFamily="34" charset="0"/>
              <a:ea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d)   donne di qualsiasi età, ovunque residenti e “</a:t>
            </a:r>
            <a:r>
              <a:rPr lang="it-IT" i="1" dirty="0">
                <a:latin typeface="Verdana" panose="020B0604030504040204" pitchFamily="34" charset="0"/>
              </a:rPr>
              <a:t>prive di un impiego regolarmente retribuito da almeno ventiquattro mesi</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a:t>
            </a:r>
          </a:p>
        </p:txBody>
      </p:sp>
    </p:spTree>
    <p:extLst>
      <p:ext uri="{BB962C8B-B14F-4D97-AF65-F5344CB8AC3E}">
        <p14:creationId xmlns:p14="http://schemas.microsoft.com/office/powerpoint/2010/main" val="2799367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77AA1AE-A5C4-496D-AE6F-94BA4C3B4D6A}"/>
              </a:ext>
            </a:extLst>
          </p:cNvPr>
          <p:cNvSpPr/>
          <p:nvPr/>
        </p:nvSpPr>
        <p:spPr>
          <a:xfrm>
            <a:off x="152400" y="533400"/>
            <a:ext cx="8991600" cy="5847755"/>
          </a:xfrm>
          <a:prstGeom prst="rect">
            <a:avLst/>
          </a:prstGeom>
        </p:spPr>
        <p:txBody>
          <a:bodyPr wrap="square">
            <a:spAutoFit/>
          </a:bodyPr>
          <a:lstStyle/>
          <a:p>
            <a:r>
              <a:rPr lang="it-IT" sz="2800" b="1" dirty="0">
                <a:solidFill>
                  <a:srgbClr val="000000"/>
                </a:solidFill>
                <a:latin typeface="Calibri" panose="020F0502020204030204" pitchFamily="34" charset="0"/>
              </a:rPr>
              <a:t>Decreto </a:t>
            </a:r>
            <a:r>
              <a:rPr lang="it-IT" sz="2800" b="1" dirty="0" err="1">
                <a:solidFill>
                  <a:srgbClr val="000000"/>
                </a:solidFill>
                <a:latin typeface="Calibri" panose="020F0502020204030204" pitchFamily="34" charset="0"/>
              </a:rPr>
              <a:t>Min</a:t>
            </a:r>
            <a:r>
              <a:rPr lang="it-IT" sz="2800" b="1" dirty="0">
                <a:solidFill>
                  <a:srgbClr val="000000"/>
                </a:solidFill>
                <a:latin typeface="Calibri" panose="020F0502020204030204" pitchFamily="34" charset="0"/>
              </a:rPr>
              <a:t> lav. 234/2020</a:t>
            </a:r>
          </a:p>
          <a:p>
            <a:r>
              <a:rPr lang="it-IT" sz="2800" dirty="0">
                <a:solidFill>
                  <a:srgbClr val="000000"/>
                </a:solidFill>
                <a:latin typeface="Calibri" panose="020F0502020204030204" pitchFamily="34" charset="0"/>
              </a:rPr>
              <a:t>Allegato A </a:t>
            </a:r>
          </a:p>
          <a:p>
            <a:r>
              <a:rPr lang="it-IT" sz="2400" b="1" dirty="0">
                <a:solidFill>
                  <a:srgbClr val="000000"/>
                </a:solidFill>
                <a:latin typeface="Calibri" panose="020F0502020204030204" pitchFamily="34" charset="0"/>
              </a:rPr>
              <a:t>Settori caratterizzati da un tasso di disparità uomo-donna che supera almeno del 25 per cento la disparità media uomo-donna. Anno 2019* </a:t>
            </a:r>
            <a:r>
              <a:rPr lang="it-IT" b="1" dirty="0">
                <a:solidFill>
                  <a:srgbClr val="000000"/>
                </a:solidFill>
                <a:latin typeface="Calibri" panose="020F0502020204030204" pitchFamily="34" charset="0"/>
              </a:rPr>
              <a:t>SEZIONI ATECO 2007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Totale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Tasso di disparità </a:t>
            </a:r>
            <a:r>
              <a:rPr lang="it-IT" dirty="0">
                <a:solidFill>
                  <a:srgbClr val="000000"/>
                </a:solidFill>
                <a:latin typeface="Calibri" panose="020F0502020204030204" pitchFamily="34" charset="0"/>
              </a:rPr>
              <a:t>	</a:t>
            </a:r>
          </a:p>
          <a:p>
            <a:r>
              <a:rPr lang="it-IT" b="1" dirty="0">
                <a:solidFill>
                  <a:srgbClr val="000000"/>
                </a:solidFill>
                <a:latin typeface="Calibri" panose="020F0502020204030204" pitchFamily="34" charset="0"/>
              </a:rPr>
              <a:t>Agricoltura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Agricoltura 	360 	123 	483 	74,6 	25,4 	49,2 	</a:t>
            </a:r>
          </a:p>
          <a:p>
            <a:r>
              <a:rPr lang="it-IT" b="1" dirty="0">
                <a:solidFill>
                  <a:srgbClr val="000000"/>
                </a:solidFill>
                <a:latin typeface="Calibri" panose="020F0502020204030204" pitchFamily="34" charset="0"/>
              </a:rPr>
              <a:t>Industria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Costruzioni 	761 	68 	830 	91,8 	8,2 	83,6 	</a:t>
            </a:r>
          </a:p>
          <a:p>
            <a:r>
              <a:rPr lang="it-IT" dirty="0" err="1">
                <a:solidFill>
                  <a:srgbClr val="000000"/>
                </a:solidFill>
                <a:latin typeface="Calibri" panose="020F0502020204030204" pitchFamily="34" charset="0"/>
              </a:rPr>
              <a:t>Ind</a:t>
            </a:r>
            <a:r>
              <a:rPr lang="it-IT" dirty="0">
                <a:solidFill>
                  <a:srgbClr val="000000"/>
                </a:solidFill>
                <a:latin typeface="Calibri" panose="020F0502020204030204" pitchFamily="34" charset="0"/>
              </a:rPr>
              <a:t>. estrattiva 	21 	2 	23 	89,3 	10,7 	78,7 	</a:t>
            </a:r>
          </a:p>
          <a:p>
            <a:r>
              <a:rPr lang="it-IT" dirty="0">
                <a:solidFill>
                  <a:srgbClr val="000000"/>
                </a:solidFill>
                <a:latin typeface="Calibri" panose="020F0502020204030204" pitchFamily="34" charset="0"/>
              </a:rPr>
              <a:t>Acqua e gestione rifiuti 	197 	37 	234 	84,1 	15,9 	68,2 	</a:t>
            </a:r>
          </a:p>
          <a:p>
            <a:r>
              <a:rPr lang="da-DK" dirty="0">
                <a:solidFill>
                  <a:srgbClr val="000000"/>
                </a:solidFill>
                <a:latin typeface="Calibri" panose="020F0502020204030204" pitchFamily="34" charset="0"/>
              </a:rPr>
              <a:t>Ind. energetica 	79 	27 	107 	74,3 	25,7 	48,5 	</a:t>
            </a:r>
          </a:p>
          <a:p>
            <a:r>
              <a:rPr lang="it-IT" dirty="0" err="1">
                <a:solidFill>
                  <a:srgbClr val="000000"/>
                </a:solidFill>
                <a:latin typeface="Calibri" panose="020F0502020204030204" pitchFamily="34" charset="0"/>
              </a:rPr>
              <a:t>Ind</a:t>
            </a:r>
            <a:r>
              <a:rPr lang="it-IT" dirty="0">
                <a:solidFill>
                  <a:srgbClr val="000000"/>
                </a:solidFill>
                <a:latin typeface="Calibri" panose="020F0502020204030204" pitchFamily="34" charset="0"/>
              </a:rPr>
              <a:t>. manifatturiera 	2.838 	1.025 	3.864 	73,5 	26,5 	46,9 	</a:t>
            </a:r>
          </a:p>
          <a:p>
            <a:r>
              <a:rPr lang="it-IT" b="1" dirty="0">
                <a:solidFill>
                  <a:srgbClr val="000000"/>
                </a:solidFill>
                <a:latin typeface="Calibri" panose="020F0502020204030204" pitchFamily="34" charset="0"/>
              </a:rPr>
              <a:t>Servizi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Trasporto e magazzinaggio 	795 	222 	1.017 	78,2 	21,8 	56,4 	</a:t>
            </a:r>
          </a:p>
          <a:p>
            <a:r>
              <a:rPr lang="it-IT" dirty="0">
                <a:solidFill>
                  <a:srgbClr val="000000"/>
                </a:solidFill>
                <a:latin typeface="Calibri" panose="020F0502020204030204" pitchFamily="34" charset="0"/>
              </a:rPr>
              <a:t>Informazione e comunicazione 	340 	153 	494 	68,9 	31,1 	37,9 	</a:t>
            </a:r>
          </a:p>
          <a:p>
            <a:r>
              <a:rPr lang="it-IT" dirty="0">
                <a:solidFill>
                  <a:srgbClr val="000000"/>
                </a:solidFill>
                <a:latin typeface="Calibri" panose="020F0502020204030204" pitchFamily="34" charset="0"/>
              </a:rPr>
              <a:t>Servizi generali della PA 	805 	431 	1.237 	65,1 	34,9 	30,2 	</a:t>
            </a:r>
          </a:p>
        </p:txBody>
      </p:sp>
    </p:spTree>
    <p:extLst>
      <p:ext uri="{BB962C8B-B14F-4D97-AF65-F5344CB8AC3E}">
        <p14:creationId xmlns:p14="http://schemas.microsoft.com/office/powerpoint/2010/main" val="19722693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FB9EFB8-3012-415F-9A83-ADF444BD9717}"/>
              </a:ext>
            </a:extLst>
          </p:cNvPr>
          <p:cNvSpPr/>
          <p:nvPr/>
        </p:nvSpPr>
        <p:spPr>
          <a:xfrm>
            <a:off x="0" y="-21771"/>
            <a:ext cx="9144000" cy="7294305"/>
          </a:xfrm>
          <a:prstGeom prst="rect">
            <a:avLst/>
          </a:prstGeom>
        </p:spPr>
        <p:txBody>
          <a:bodyPr wrap="square">
            <a:spAutoFit/>
          </a:bodyPr>
          <a:lstStyle/>
          <a:p>
            <a:r>
              <a:rPr lang="it-IT" sz="2400" b="1" dirty="0">
                <a:solidFill>
                  <a:srgbClr val="000000"/>
                </a:solidFill>
                <a:latin typeface="Calibri" panose="020F0502020204030204" pitchFamily="34" charset="0"/>
              </a:rPr>
              <a:t>Professioni caratterizzate da un tasso di disparità uomo-donna che supera almeno del 25 per cento la disparità media uomo-donna. Anno 2019* </a:t>
            </a:r>
            <a:r>
              <a:rPr lang="it-IT" b="1" dirty="0">
                <a:solidFill>
                  <a:srgbClr val="000000"/>
                </a:solidFill>
                <a:latin typeface="Calibri" panose="020F0502020204030204" pitchFamily="34" charset="0"/>
              </a:rPr>
              <a:t>PROFESSIONE (CP2011)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Totale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Tasso di disparità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92 - Sergenti, sovraintendenti e marescialli delle forze armate 	85 	2 	87 	98,1 	1,9 	96,2 	</a:t>
            </a:r>
          </a:p>
          <a:p>
            <a:r>
              <a:rPr lang="it-IT" dirty="0">
                <a:solidFill>
                  <a:srgbClr val="000000"/>
                </a:solidFill>
                <a:latin typeface="Calibri" panose="020F0502020204030204" pitchFamily="34" charset="0"/>
              </a:rPr>
              <a:t>74 - Conduttori di veicoli, di macchinari mobili e di sollevamento 	634 	14 	647 	97,9 	2,1 	95,7 	</a:t>
            </a:r>
          </a:p>
          <a:p>
            <a:r>
              <a:rPr lang="it-IT" dirty="0">
                <a:solidFill>
                  <a:srgbClr val="000000"/>
                </a:solidFill>
                <a:latin typeface="Calibri" panose="020F0502020204030204" pitchFamily="34" charset="0"/>
              </a:rPr>
              <a:t>62 - Artigiani ed operai metalmeccanici specializzati e installatori e manutentori di attrezzature elettriche ed elettroniche 	863 	22 	884 	97,5 	2,5 	95,1 	</a:t>
            </a:r>
          </a:p>
          <a:p>
            <a:r>
              <a:rPr lang="it-IT" dirty="0">
                <a:solidFill>
                  <a:srgbClr val="000000"/>
                </a:solidFill>
                <a:latin typeface="Calibri" panose="020F0502020204030204" pitchFamily="34" charset="0"/>
              </a:rPr>
              <a:t>61 - Artigiani e operai specializzati dell’industria estrattiva, dell’edilizia e della manutenzione degli edifici 	574 	15 	589 	97,5 	2,5 	95,1 	</a:t>
            </a:r>
          </a:p>
          <a:p>
            <a:r>
              <a:rPr lang="it-IT" dirty="0">
                <a:solidFill>
                  <a:srgbClr val="000000"/>
                </a:solidFill>
                <a:latin typeface="Calibri" panose="020F0502020204030204" pitchFamily="34" charset="0"/>
              </a:rPr>
              <a:t>93 - Truppa delle forze armate 	109 	5 	114 	95,5 	4,5 	91,1 	</a:t>
            </a:r>
          </a:p>
          <a:p>
            <a:r>
              <a:rPr lang="it-IT" dirty="0">
                <a:solidFill>
                  <a:srgbClr val="000000"/>
                </a:solidFill>
                <a:latin typeface="Calibri" panose="020F0502020204030204" pitchFamily="34" charset="0"/>
              </a:rPr>
              <a:t>91 - Ufficiali delle forze armate 	32 	2 	34 	95,0 	5,0 	90,0 	</a:t>
            </a:r>
          </a:p>
          <a:p>
            <a:r>
              <a:rPr lang="it-IT" dirty="0">
                <a:solidFill>
                  <a:srgbClr val="000000"/>
                </a:solidFill>
                <a:latin typeface="Calibri" panose="020F0502020204030204" pitchFamily="34" charset="0"/>
              </a:rPr>
              <a:t>71 - Conduttori di impianti industriali 	281 	47 	328 	85,8 	14,2 	71,6 	</a:t>
            </a:r>
          </a:p>
          <a:p>
            <a:r>
              <a:rPr lang="it-IT" dirty="0">
                <a:solidFill>
                  <a:srgbClr val="000000"/>
                </a:solidFill>
                <a:latin typeface="Calibri" panose="020F0502020204030204" pitchFamily="34" charset="0"/>
              </a:rPr>
              <a:t>31 - Professioni tecniche in campo scientifico, ingegneristico e della produzione 	847 	142 	989 	85,7 	14,3 	71,4 	</a:t>
            </a:r>
          </a:p>
          <a:p>
            <a:r>
              <a:rPr lang="it-IT" dirty="0">
                <a:solidFill>
                  <a:srgbClr val="000000"/>
                </a:solidFill>
                <a:latin typeface="Calibri" panose="020F0502020204030204" pitchFamily="34" charset="0"/>
              </a:rPr>
              <a:t>64 - Agricoltori e operai specializzati dell’agricoltura, delle foreste, della zootecnia, della pesca e della caccia 	124 	23 	147 	84,5 	15,5 	68,9 	</a:t>
            </a:r>
          </a:p>
          <a:p>
            <a:r>
              <a:rPr lang="it-IT" dirty="0">
                <a:solidFill>
                  <a:srgbClr val="000000"/>
                </a:solidFill>
                <a:latin typeface="Calibri" panose="020F0502020204030204" pitchFamily="34" charset="0"/>
              </a:rPr>
              <a:t>12 - Imprenditori, amministratori e direttori di grandi aziende 	87 	18 	105 	82,8 	17,2 	65,7 	</a:t>
            </a:r>
          </a:p>
        </p:txBody>
      </p:sp>
    </p:spTree>
    <p:extLst>
      <p:ext uri="{BB962C8B-B14F-4D97-AF65-F5344CB8AC3E}">
        <p14:creationId xmlns:p14="http://schemas.microsoft.com/office/powerpoint/2010/main" val="16775591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9A91C95-6730-4FE2-93FF-405D5EB9140D}"/>
              </a:ext>
            </a:extLst>
          </p:cNvPr>
          <p:cNvSpPr/>
          <p:nvPr/>
        </p:nvSpPr>
        <p:spPr>
          <a:xfrm>
            <a:off x="0" y="0"/>
            <a:ext cx="9144000" cy="7294305"/>
          </a:xfrm>
          <a:prstGeom prst="rect">
            <a:avLst/>
          </a:prstGeom>
        </p:spPr>
        <p:txBody>
          <a:bodyPr wrap="square">
            <a:spAutoFit/>
          </a:bodyPr>
          <a:lstStyle/>
          <a:p>
            <a:r>
              <a:rPr lang="it-IT" dirty="0">
                <a:solidFill>
                  <a:srgbClr val="000000"/>
                </a:solidFill>
                <a:latin typeface="Calibri" panose="020F0502020204030204" pitchFamily="34" charset="0"/>
              </a:rPr>
              <a:t>22 - Ingegneri, architetti e professioni assimilate 	142 	33 	175 	81,1 	18,9 	62,2 	</a:t>
            </a:r>
          </a:p>
          <a:p>
            <a:r>
              <a:rPr lang="it-IT" dirty="0">
                <a:solidFill>
                  <a:srgbClr val="000000"/>
                </a:solidFill>
                <a:latin typeface="Calibri" panose="020F0502020204030204" pitchFamily="34" charset="0"/>
              </a:rPr>
              <a:t>84 - Professioni non qualificate nella manifattura, nell'estrazione di minerali e nelle costruzioni 	130 	35 	165 	79,0 	21,0 	58,0 	</a:t>
            </a:r>
          </a:p>
          <a:p>
            <a:r>
              <a:rPr lang="it-IT" dirty="0">
                <a:solidFill>
                  <a:srgbClr val="000000"/>
                </a:solidFill>
                <a:latin typeface="Calibri" panose="020F0502020204030204" pitchFamily="34" charset="0"/>
              </a:rPr>
              <a:t>13 - Imprenditori e responsabili di piccole aziende 	16 	5 	21 	77,9 	22,1 	55,7 	</a:t>
            </a:r>
          </a:p>
          <a:p>
            <a:r>
              <a:rPr lang="it-IT" dirty="0">
                <a:solidFill>
                  <a:srgbClr val="000000"/>
                </a:solidFill>
                <a:latin typeface="Calibri" panose="020F0502020204030204" pitchFamily="34" charset="0"/>
              </a:rPr>
              <a:t>83 - Professioni non qualificate nell'agricoltura, nella manutenzione del verde, nell'allevamento, nella silvicoltura e nella pesca 	268 	78 	346 	77,4 	22,6 	54,9 	</a:t>
            </a:r>
          </a:p>
          <a:p>
            <a:r>
              <a:rPr lang="it-IT" dirty="0">
                <a:solidFill>
                  <a:srgbClr val="000000"/>
                </a:solidFill>
                <a:latin typeface="Calibri" panose="020F0502020204030204" pitchFamily="34" charset="0"/>
              </a:rPr>
              <a:t>21 - Specialisti in scienze matematiche, informatiche, chimiche, fisiche e naturali 	163 	50 	213 	76,7 	23,3 	53,4 	</a:t>
            </a:r>
          </a:p>
          <a:p>
            <a:r>
              <a:rPr lang="it-IT" dirty="0">
                <a:solidFill>
                  <a:srgbClr val="000000"/>
                </a:solidFill>
                <a:latin typeface="Calibri" panose="020F0502020204030204" pitchFamily="34" charset="0"/>
              </a:rPr>
              <a:t>72 - Operai </a:t>
            </a:r>
            <a:r>
              <a:rPr lang="it-IT" dirty="0" err="1">
                <a:solidFill>
                  <a:srgbClr val="000000"/>
                </a:solidFill>
                <a:latin typeface="Calibri" panose="020F0502020204030204" pitchFamily="34" charset="0"/>
              </a:rPr>
              <a:t>semiqualificati</a:t>
            </a:r>
            <a:r>
              <a:rPr lang="it-IT" dirty="0">
                <a:solidFill>
                  <a:srgbClr val="000000"/>
                </a:solidFill>
                <a:latin typeface="Calibri" panose="020F0502020204030204" pitchFamily="34" charset="0"/>
              </a:rPr>
              <a:t> di macchinari fissi per la lavorazione in serie e operai addetti al montaggio 	496 	201 	697 	71,1 	28,9 	42,2 	</a:t>
            </a:r>
          </a:p>
          <a:p>
            <a:r>
              <a:rPr lang="it-IT" dirty="0">
                <a:solidFill>
                  <a:srgbClr val="000000"/>
                </a:solidFill>
                <a:latin typeface="Calibri" panose="020F0502020204030204" pitchFamily="34" charset="0"/>
              </a:rPr>
              <a:t>63 - Artigiani ed operai specializzati della meccanica di precisione, dell'artigianato artistico, della stampa ed assimilati 	74 	30 	104 	71,0 	29,0 	42,0 	</a:t>
            </a:r>
          </a:p>
          <a:p>
            <a:r>
              <a:rPr lang="it-IT" dirty="0">
                <a:solidFill>
                  <a:srgbClr val="000000"/>
                </a:solidFill>
                <a:latin typeface="Calibri" panose="020F0502020204030204" pitchFamily="34" charset="0"/>
              </a:rPr>
              <a:t>73 - Operatori di macchinari fissi in agricoltura e nella industria alimentare 	49 	26 	76 	65,2 	34,8 	30,4 	</a:t>
            </a:r>
          </a:p>
          <a:p>
            <a:r>
              <a:rPr lang="it-IT" dirty="0">
                <a:solidFill>
                  <a:srgbClr val="000000"/>
                </a:solidFill>
                <a:latin typeface="Calibri" panose="020F0502020204030204" pitchFamily="34" charset="0"/>
              </a:rPr>
              <a:t>65 - Artigiani e operai specializzati delle lavorazioni alimentari, del legno, del tessile, dell'abbigliamento, delle pelli, del cuoio e dell'industria dello spettacolo 	273 	161 	435 	62,9 	37,1 	25,8 	</a:t>
            </a:r>
          </a:p>
          <a:p>
            <a:r>
              <a:rPr lang="it-IT" dirty="0">
                <a:solidFill>
                  <a:srgbClr val="000000"/>
                </a:solidFill>
                <a:latin typeface="Calibri" panose="020F0502020204030204" pitchFamily="34" charset="0"/>
              </a:rPr>
              <a:t>81 - Professioni non qualificate nel commercio e nei servizi 	803 	585 	1.388 	57,8 	42,2 	15,7 	</a:t>
            </a:r>
          </a:p>
          <a:p>
            <a:r>
              <a:rPr lang="it-IT" dirty="0">
                <a:solidFill>
                  <a:srgbClr val="000000"/>
                </a:solidFill>
                <a:latin typeface="Calibri" panose="020F0502020204030204" pitchFamily="34" charset="0"/>
              </a:rPr>
              <a:t>11 - Membri dei corpi legislativi e di governo, dirigenti ed equiparati dell'amministrazione pubblica, nella magistratura, nei servizi di sanità, istruzione e ricerca e nelle organizzazioni di interesse nazionale e sovranazionale 	40 	32 	72 	55,9 	44,1 	11,8 	</a:t>
            </a:r>
          </a:p>
        </p:txBody>
      </p:sp>
    </p:spTree>
    <p:extLst>
      <p:ext uri="{BB962C8B-B14F-4D97-AF65-F5344CB8AC3E}">
        <p14:creationId xmlns:p14="http://schemas.microsoft.com/office/powerpoint/2010/main" val="37781541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F0BEE8F-65EF-4009-BADB-C5C9D37F5F8B}"/>
              </a:ext>
            </a:extLst>
          </p:cNvPr>
          <p:cNvSpPr>
            <a:spLocks noGrp="1"/>
          </p:cNvSpPr>
          <p:nvPr>
            <p:ph type="title"/>
          </p:nvPr>
        </p:nvSpPr>
        <p:spPr>
          <a:xfrm>
            <a:off x="450773" y="304801"/>
            <a:ext cx="8242452" cy="369332"/>
          </a:xfrm>
        </p:spPr>
        <p:txBody>
          <a:bodyPr/>
          <a:lstStyle/>
          <a:p>
            <a:r>
              <a:rPr lang="en-US" sz="2400" dirty="0" err="1"/>
              <a:t>Nozione</a:t>
            </a:r>
            <a:r>
              <a:rPr lang="en-US" sz="2400" dirty="0"/>
              <a:t> di </a:t>
            </a:r>
            <a:r>
              <a:rPr lang="en-US" sz="2400" dirty="0" err="1"/>
              <a:t>privo</a:t>
            </a:r>
            <a:r>
              <a:rPr lang="en-US" sz="2400" dirty="0"/>
              <a:t> di </a:t>
            </a:r>
            <a:r>
              <a:rPr lang="en-US" sz="2400" dirty="0" err="1"/>
              <a:t>impiego</a:t>
            </a:r>
            <a:endParaRPr lang="en-US" sz="2400" dirty="0"/>
          </a:p>
        </p:txBody>
      </p:sp>
      <p:pic>
        <p:nvPicPr>
          <p:cNvPr id="9" name="Elemento grafico 8" descr="Laptop con telefono e calcolatrice">
            <a:extLst>
              <a:ext uri="{FF2B5EF4-FFF2-40B4-BE49-F238E27FC236}">
                <a16:creationId xmlns:a16="http://schemas.microsoft.com/office/drawing/2014/main" id="{7A1BA6E3-0B83-4C33-A3ED-6529AA28E89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2999" y="1524000"/>
            <a:ext cx="6858000" cy="4114800"/>
          </a:xfrm>
          <a:prstGeom prst="rect">
            <a:avLst/>
          </a:prstGeom>
        </p:spPr>
      </p:pic>
    </p:spTree>
    <p:extLst>
      <p:ext uri="{BB962C8B-B14F-4D97-AF65-F5344CB8AC3E}">
        <p14:creationId xmlns:p14="http://schemas.microsoft.com/office/powerpoint/2010/main" val="16932837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6BDB20-0AE6-4F06-8D18-3EE12785C013}"/>
              </a:ext>
            </a:extLst>
          </p:cNvPr>
          <p:cNvSpPr>
            <a:spLocks noGrp="1"/>
          </p:cNvSpPr>
          <p:nvPr>
            <p:ph type="title"/>
          </p:nvPr>
        </p:nvSpPr>
        <p:spPr>
          <a:xfrm>
            <a:off x="152400" y="152400"/>
            <a:ext cx="8540825" cy="6553200"/>
          </a:xfrm>
        </p:spPr>
        <p:txBody>
          <a:bodyPr/>
          <a:lstStyle/>
          <a:p>
            <a:pPr fontAlgn="t"/>
            <a:r>
              <a:rPr lang="it-IT" sz="1800" b="0" dirty="0"/>
              <a:t>La locuzione “</a:t>
            </a:r>
            <a:r>
              <a:rPr lang="it-IT" sz="1800" b="0" i="1" dirty="0"/>
              <a:t>privo di impiego</a:t>
            </a:r>
            <a:r>
              <a:rPr lang="it-IT" sz="1800" b="0" dirty="0"/>
              <a:t>” è stata, da ultimo, definita dal decreto del Ministero del Lavoro e delle politiche sociali del 17 ottobre 2017, che individua i lavoratori svantaggiati e molto svantaggiati. Tale nozione, come specificato dal richiamato decreto, nonché dalla citata circolare n. 34/2013, si riferisce a quei lavoratori svantaggiati che “</a:t>
            </a:r>
            <a:r>
              <a:rPr lang="it-IT" sz="1800" b="0" i="1" dirty="0"/>
              <a:t>negli ultimi sei mesi non hanno prestato attività lavorativa riconducibile ad un rapporto di lavoro subordinato della durata di almeno sei mesi ovvero coloro che negli ultimi sei mesi hanno svolto attività lavorativa in forma autonoma o parasubordinata dalla quale derivi un reddito inferiore al reddito annuale minimo personale escluso da imposizione</a:t>
            </a:r>
            <a:r>
              <a:rPr lang="it-IT" sz="1800" b="0" dirty="0"/>
              <a:t>”.</a:t>
            </a:r>
            <a:br>
              <a:rPr lang="it-IT" sz="1800" b="0" dirty="0"/>
            </a:br>
            <a:r>
              <a:rPr lang="it-IT" sz="1800" b="0" dirty="0"/>
              <a:t> </a:t>
            </a:r>
            <a:br>
              <a:rPr lang="it-IT" sz="1800" b="0" dirty="0"/>
            </a:br>
            <a:r>
              <a:rPr lang="it-IT" sz="1800" b="0" dirty="0"/>
              <a:t>La nozione di impiego regolarmente retribuito viene riferita non tanto alla condizione di regolarità contributiva del rapporto di lavoro, quanto alla rilevanza del lavoro sotto il profilo della durata (per il lavoro subordinato) o della remunerazione (per il lavoro autonomo o parasubordinato). Pertanto, i rapporti di lavoro subordinato di durata inferiore a 6 mesi sono considerati non “regolarmente retribuiti”; analogamente è da dirsi per le attività di lavoro autonomo o parasubordinato la cui remunerazione, su base annuale, è inferiore ai limiti esenti da imposizione (che, per il diverso importo delle detrazioni, è di 4.800 euro in caso di lavoro autonomo propriamente detto, e di 8.145 euro per le collaborazioni coordinate e continuative e le altre prestazioni di lavoro di cui all’articolo 50, comma 1, lett. c-bis)del TUIR.</a:t>
            </a:r>
            <a:br>
              <a:rPr lang="it-IT" sz="1600" b="0" dirty="0"/>
            </a:br>
            <a:r>
              <a:rPr lang="it-IT" sz="1600" b="0" dirty="0"/>
              <a:t> </a:t>
            </a:r>
            <a:br>
              <a:rPr lang="it-IT" sz="1600" b="0" dirty="0"/>
            </a:br>
            <a:endParaRPr lang="it-IT" dirty="0"/>
          </a:p>
        </p:txBody>
      </p:sp>
    </p:spTree>
    <p:extLst>
      <p:ext uri="{BB962C8B-B14F-4D97-AF65-F5344CB8AC3E}">
        <p14:creationId xmlns:p14="http://schemas.microsoft.com/office/powerpoint/2010/main" val="2027678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4BCA29-E9E4-4A7E-A7A2-D3B9127000F7}"/>
              </a:ext>
            </a:extLst>
          </p:cNvPr>
          <p:cNvSpPr>
            <a:spLocks noGrp="1"/>
          </p:cNvSpPr>
          <p:nvPr>
            <p:ph type="title"/>
          </p:nvPr>
        </p:nvSpPr>
        <p:spPr>
          <a:xfrm>
            <a:off x="457200" y="762000"/>
            <a:ext cx="8242452" cy="5029200"/>
          </a:xfrm>
        </p:spPr>
        <p:txBody>
          <a:bodyPr/>
          <a:lstStyle/>
          <a:p>
            <a:br>
              <a:rPr lang="it-IT" sz="2000" b="0" dirty="0"/>
            </a:br>
            <a:br>
              <a:rPr lang="it-IT" sz="2000" b="0" dirty="0"/>
            </a:br>
            <a:br>
              <a:rPr lang="it-IT" sz="2000" b="0" dirty="0"/>
            </a:br>
            <a:br>
              <a:rPr lang="it-IT" sz="2000" b="0" dirty="0"/>
            </a:br>
            <a:br>
              <a:rPr lang="it-IT" sz="2000" b="0" dirty="0"/>
            </a:br>
            <a:r>
              <a:rPr lang="it-IT" sz="2000" b="0" dirty="0"/>
              <a:t>Il requisito deve sussistere alla data dell’evento per il quale si intende richiedere il beneficio. Pertanto, se si intende richiedere il beneficio per un’assunzione a tempo determinato, il requisito deve sussistere alla data di assunzione e non a quello della eventuale proroga o trasformazione del rapporto a tempo indeterminato. Se, invece, si intende richiedere il beneficio per una trasformazione a tempo indeterminato, senza avere richiesto lo stesso per la precedente assunzione a termine, il rispetto del requisito è richiesto alla data della trasformazione.</a:t>
            </a:r>
            <a:br>
              <a:rPr lang="it-IT" sz="2000" dirty="0"/>
            </a:br>
            <a:r>
              <a:rPr lang="it-IT" sz="2000" dirty="0"/>
              <a:t> </a:t>
            </a:r>
            <a:br>
              <a:rPr lang="it-IT" sz="2000" dirty="0"/>
            </a:br>
            <a:endParaRPr lang="it-IT" sz="2000" dirty="0"/>
          </a:p>
        </p:txBody>
      </p:sp>
      <p:pic>
        <p:nvPicPr>
          <p:cNvPr id="4" name="Elemento grafico 3" descr="Megafono1 contorno">
            <a:extLst>
              <a:ext uri="{FF2B5EF4-FFF2-40B4-BE49-F238E27FC236}">
                <a16:creationId xmlns:a16="http://schemas.microsoft.com/office/drawing/2014/main" id="{7DADF1BD-342C-46F5-A8FF-C5F828F574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457200"/>
            <a:ext cx="1219200" cy="1019175"/>
          </a:xfrm>
          <a:prstGeom prst="rect">
            <a:avLst/>
          </a:prstGeom>
        </p:spPr>
      </p:pic>
      <p:pic>
        <p:nvPicPr>
          <p:cNvPr id="5" name="Elemento grafico 4" descr="Punto interrogativo">
            <a:extLst>
              <a:ext uri="{FF2B5EF4-FFF2-40B4-BE49-F238E27FC236}">
                <a16:creationId xmlns:a16="http://schemas.microsoft.com/office/drawing/2014/main" id="{448320A6-9E02-44FE-AD5D-69E5982C941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67600" y="762000"/>
            <a:ext cx="914400" cy="685800"/>
          </a:xfrm>
          <a:prstGeom prst="rect">
            <a:avLst/>
          </a:prstGeom>
        </p:spPr>
      </p:pic>
      <p:pic>
        <p:nvPicPr>
          <p:cNvPr id="7" name="Elemento grafico 6" descr="Domande">
            <a:extLst>
              <a:ext uri="{FF2B5EF4-FFF2-40B4-BE49-F238E27FC236}">
                <a16:creationId xmlns:a16="http://schemas.microsoft.com/office/drawing/2014/main" id="{DDA5A88F-62E8-4F5A-8307-3AF1199DAE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38600" y="990600"/>
            <a:ext cx="914400" cy="914400"/>
          </a:xfrm>
          <a:prstGeom prst="rect">
            <a:avLst/>
          </a:prstGeom>
        </p:spPr>
      </p:pic>
    </p:spTree>
    <p:extLst>
      <p:ext uri="{BB962C8B-B14F-4D97-AF65-F5344CB8AC3E}">
        <p14:creationId xmlns:p14="http://schemas.microsoft.com/office/powerpoint/2010/main" val="1336149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09638" y="201613"/>
            <a:ext cx="8234362" cy="554037"/>
          </a:xfrm>
        </p:spPr>
        <p:txBody>
          <a:bodyPr/>
          <a:lstStyle/>
          <a:p>
            <a:r>
              <a:rPr lang="it-IT" dirty="0"/>
              <a:t>Rapporti</a:t>
            </a:r>
            <a:r>
              <a:rPr lang="en-IN" dirty="0"/>
              <a:t> </a:t>
            </a:r>
            <a:r>
              <a:rPr lang="it-IT" dirty="0"/>
              <a:t>incentivati</a:t>
            </a:r>
          </a:p>
        </p:txBody>
      </p:sp>
      <p:sp>
        <p:nvSpPr>
          <p:cNvPr id="19" name="Rectangle 18"/>
          <p:cNvSpPr/>
          <p:nvPr/>
        </p:nvSpPr>
        <p:spPr>
          <a:xfrm>
            <a:off x="457439" y="1344850"/>
            <a:ext cx="8218646" cy="83073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L’incentivo è riconosciuto solo per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assunzioni effettuate tra il 1° gennaio 2021 ed il 31 dicembre 2022</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e si applica ai seguenti rapporti.</a:t>
            </a:r>
          </a:p>
        </p:txBody>
      </p:sp>
      <p:grpSp>
        <p:nvGrpSpPr>
          <p:cNvPr id="11" name="Group 10"/>
          <p:cNvGrpSpPr/>
          <p:nvPr/>
        </p:nvGrpSpPr>
        <p:grpSpPr>
          <a:xfrm>
            <a:off x="579196" y="2148333"/>
            <a:ext cx="8208169" cy="978151"/>
            <a:chOff x="623888" y="1757779"/>
            <a:chExt cx="10944225" cy="1304201"/>
          </a:xfrm>
        </p:grpSpPr>
        <p:sp>
          <p:nvSpPr>
            <p:cNvPr id="8" name="Rectangle 7"/>
            <p:cNvSpPr/>
            <p:nvPr/>
          </p:nvSpPr>
          <p:spPr>
            <a:xfrm>
              <a:off x="2015231" y="1757779"/>
              <a:ext cx="9552882" cy="130420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lgn="just">
                <a:spcAft>
                  <a:spcPts val="450"/>
                </a:spcAft>
              </a:pP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Tipologie di rapporti incentivati</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Assunzioni/trasformazioni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indeterminato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 anche a scopo di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somministrazione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Assunzioni a tempo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determinato, anche a scopo di somministrazione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di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subordinato </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instaurati in attuazione del vincolo associativo con una cooperativa di lavoro</a:t>
              </a:r>
              <a:r>
                <a:rPr lang="it-IT" sz="1400" dirty="0">
                  <a:solidFill>
                    <a:schemeClr val="tx1"/>
                  </a:solidFill>
                </a:rPr>
                <a:t>.</a:t>
              </a:r>
            </a:p>
          </p:txBody>
        </p:sp>
        <p:grpSp>
          <p:nvGrpSpPr>
            <p:cNvPr id="6" name="Group 5"/>
            <p:cNvGrpSpPr/>
            <p:nvPr/>
          </p:nvGrpSpPr>
          <p:grpSpPr>
            <a:xfrm>
              <a:off x="623888" y="1977879"/>
              <a:ext cx="900000" cy="864000"/>
              <a:chOff x="623888" y="1977270"/>
              <a:chExt cx="900000" cy="864000"/>
            </a:xfrm>
          </p:grpSpPr>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752354" y="2087736"/>
                <a:ext cx="643068" cy="643068"/>
              </a:xfrm>
              <a:prstGeom prst="rect">
                <a:avLst/>
              </a:prstGeom>
            </p:spPr>
          </p:pic>
          <p:sp>
            <p:nvSpPr>
              <p:cNvPr id="9" name="Oval 8"/>
              <p:cNvSpPr/>
              <p:nvPr/>
            </p:nvSpPr>
            <p:spPr>
              <a:xfrm>
                <a:off x="623888" y="1977270"/>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cxnSp>
          <p:nvCxnSpPr>
            <p:cNvPr id="13" name="Straight Connector 12"/>
            <p:cNvCxnSpPr>
              <a:stCxn id="9" idx="6"/>
              <a:endCxn id="8" idx="1"/>
            </p:cNvCxnSpPr>
            <p:nvPr/>
          </p:nvCxnSpPr>
          <p:spPr>
            <a:xfrm>
              <a:off x="1523888" y="2409879"/>
              <a:ext cx="491343" cy="1"/>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609334" y="3672966"/>
            <a:ext cx="8208169" cy="811355"/>
            <a:chOff x="623888" y="3383513"/>
            <a:chExt cx="10944225" cy="864000"/>
          </a:xfrm>
        </p:grpSpPr>
        <p:grpSp>
          <p:nvGrpSpPr>
            <p:cNvPr id="7174" name="Group 7173"/>
            <p:cNvGrpSpPr/>
            <p:nvPr/>
          </p:nvGrpSpPr>
          <p:grpSpPr>
            <a:xfrm>
              <a:off x="623888" y="3383513"/>
              <a:ext cx="900000" cy="864000"/>
              <a:chOff x="623888" y="3305604"/>
              <a:chExt cx="900000" cy="864000"/>
            </a:xfrm>
          </p:grpSpPr>
          <p:pic>
            <p:nvPicPr>
              <p:cNvPr id="20" name="Picture 2" descr="Risultati immagini per full time icon pn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68471" b="68968"/>
              <a:stretch/>
            </p:blipFill>
            <p:spPr bwMode="auto">
              <a:xfrm>
                <a:off x="631353" y="3323360"/>
                <a:ext cx="831802" cy="769280"/>
              </a:xfrm>
              <a:prstGeom prst="rect">
                <a:avLst/>
              </a:prstGeom>
              <a:noFill/>
              <a:extLst>
                <a:ext uri="{909E8E84-426E-40DD-AFC4-6F175D3DCCD1}">
                  <a14:hiddenFill xmlns:a14="http://schemas.microsoft.com/office/drawing/2010/main">
                    <a:solidFill>
                      <a:srgbClr val="FFFFFF"/>
                    </a:solidFill>
                  </a14:hiddenFill>
                </a:ext>
              </a:extLst>
            </p:spPr>
          </p:pic>
          <p:sp>
            <p:nvSpPr>
              <p:cNvPr id="39" name="Oval 38"/>
              <p:cNvSpPr/>
              <p:nvPr/>
            </p:nvSpPr>
            <p:spPr>
              <a:xfrm>
                <a:off x="623888" y="3305604"/>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sp>
          <p:nvSpPr>
            <p:cNvPr id="42" name="Rectangle 41"/>
            <p:cNvSpPr/>
            <p:nvPr/>
          </p:nvSpPr>
          <p:spPr>
            <a:xfrm>
              <a:off x="2015231" y="3421499"/>
              <a:ext cx="9552882" cy="78802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lgn="just">
                <a:spcAft>
                  <a:spcPts val="450"/>
                </a:spcAft>
              </a:pP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Tipologie contrattuali</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pieno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spcAft>
                  <a:spcPts val="450"/>
                </a:spcAf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parziale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46" name="Straight Connector 45"/>
            <p:cNvCxnSpPr>
              <a:stCxn id="39" idx="6"/>
              <a:endCxn id="42" idx="1"/>
            </p:cNvCxnSpPr>
            <p:nvPr/>
          </p:nvCxnSpPr>
          <p:spPr>
            <a:xfrm>
              <a:off x="1523888" y="3815513"/>
              <a:ext cx="491343" cy="1"/>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a:off x="1622704" y="4621676"/>
            <a:ext cx="6931623" cy="91489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endPar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31832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08063"/>
            <a:ext cx="6175375" cy="323165"/>
          </a:xfrm>
        </p:spPr>
        <p:txBody>
          <a:bodyPr/>
          <a:lstStyle/>
          <a:p>
            <a:pPr algn="ctr"/>
            <a:r>
              <a:rPr lang="it-IT" sz="2100" dirty="0">
                <a:solidFill>
                  <a:srgbClr val="000000"/>
                </a:solidFill>
              </a:rPr>
              <a:t>Rapporti</a:t>
            </a:r>
            <a:r>
              <a:rPr lang="en-IN" sz="2100" dirty="0">
                <a:solidFill>
                  <a:srgbClr val="000000"/>
                </a:solidFill>
              </a:rPr>
              <a:t> </a:t>
            </a:r>
            <a:r>
              <a:rPr lang="it-IT" sz="2100" dirty="0">
                <a:solidFill>
                  <a:srgbClr val="000000"/>
                </a:solidFill>
              </a:rPr>
              <a:t>incentivati</a:t>
            </a:r>
            <a:r>
              <a:rPr lang="en-IN" sz="2100" dirty="0">
                <a:solidFill>
                  <a:srgbClr val="000000"/>
                </a:solidFill>
              </a:rPr>
              <a:t>: </a:t>
            </a:r>
            <a:r>
              <a:rPr lang="it-IT" sz="2100" dirty="0">
                <a:solidFill>
                  <a:srgbClr val="000000"/>
                </a:solidFill>
              </a:rPr>
              <a:t>casi</a:t>
            </a:r>
            <a:r>
              <a:rPr lang="en-IN" sz="2100" dirty="0">
                <a:solidFill>
                  <a:srgbClr val="000000"/>
                </a:solidFill>
              </a:rPr>
              <a:t> </a:t>
            </a:r>
            <a:r>
              <a:rPr lang="it-IT" sz="2100" dirty="0">
                <a:solidFill>
                  <a:srgbClr val="000000"/>
                </a:solidFill>
              </a:rPr>
              <a:t>di esclusione</a:t>
            </a:r>
            <a:endParaRPr lang="it-IT" dirty="0">
              <a:solidFill>
                <a:srgbClr val="000000"/>
              </a:solidFill>
            </a:endParaRPr>
          </a:p>
        </p:txBody>
      </p:sp>
      <p:sp>
        <p:nvSpPr>
          <p:cNvPr id="31" name="Rectangle 30"/>
          <p:cNvSpPr/>
          <p:nvPr/>
        </p:nvSpPr>
        <p:spPr>
          <a:xfrm>
            <a:off x="152400" y="1524000"/>
            <a:ext cx="8686800" cy="20574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domestico</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intermittente</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occasionale</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Contratti di </a:t>
            </a: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apprendistato</a:t>
            </a:r>
            <a:endPar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Group 4"/>
          <p:cNvGrpSpPr/>
          <p:nvPr/>
        </p:nvGrpSpPr>
        <p:grpSpPr>
          <a:xfrm>
            <a:off x="6629400" y="845645"/>
            <a:ext cx="914400" cy="648000"/>
            <a:chOff x="623888" y="1977879"/>
            <a:chExt cx="900000" cy="864000"/>
          </a:xfrm>
        </p:grpSpPr>
        <p:sp>
          <p:nvSpPr>
            <p:cNvPr id="35" name="Oval 34"/>
            <p:cNvSpPr/>
            <p:nvPr/>
          </p:nvSpPr>
          <p:spPr>
            <a:xfrm>
              <a:off x="623888" y="1977879"/>
              <a:ext cx="900000" cy="864000"/>
            </a:xfrm>
            <a:prstGeom prst="ellipse">
              <a:avLst/>
            </a:prstGeom>
            <a:noFill/>
            <a:ln w="19050">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pic>
          <p:nvPicPr>
            <p:cNvPr id="36" name="Picture 35"/>
            <p:cNvPicPr>
              <a:picLocks noChangeAspect="1"/>
            </p:cNvPicPr>
            <p:nvPr/>
          </p:nvPicPr>
          <p:blipFill>
            <a:blip r:embed="rId3">
              <a:clrChange>
                <a:clrFrom>
                  <a:srgbClr val="FFFFFF"/>
                </a:clrFrom>
                <a:clrTo>
                  <a:srgbClr val="FFFFFF">
                    <a:alpha val="0"/>
                  </a:srgbClr>
                </a:clrTo>
              </a:clrChange>
            </a:blip>
            <a:stretch>
              <a:fillRect/>
            </a:stretch>
          </p:blipFill>
          <p:spPr>
            <a:xfrm>
              <a:off x="752354" y="2088345"/>
              <a:ext cx="643068" cy="643068"/>
            </a:xfrm>
            <a:prstGeom prst="rect">
              <a:avLst/>
            </a:prstGeom>
            <a:ln>
              <a:solidFill>
                <a:srgbClr val="FFCCFF"/>
              </a:solidFill>
            </a:ln>
          </p:spPr>
        </p:pic>
        <p:sp>
          <p:nvSpPr>
            <p:cNvPr id="4" name="Rectangle 3"/>
            <p:cNvSpPr/>
            <p:nvPr/>
          </p:nvSpPr>
          <p:spPr>
            <a:xfrm>
              <a:off x="722879" y="2191728"/>
              <a:ext cx="696770" cy="395250"/>
            </a:xfrm>
            <a:prstGeom prst="rect">
              <a:avLst/>
            </a:prstGeom>
            <a:noFill/>
            <a:ln w="9525">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3000" dirty="0">
                  <a:solidFill>
                    <a:srgbClr val="FF0000"/>
                  </a:solidFill>
                </a:rPr>
                <a:t>x</a:t>
              </a:r>
            </a:p>
          </p:txBody>
        </p:sp>
      </p:grpSp>
    </p:spTree>
    <p:extLst>
      <p:ext uri="{BB962C8B-B14F-4D97-AF65-F5344CB8AC3E}">
        <p14:creationId xmlns:p14="http://schemas.microsoft.com/office/powerpoint/2010/main" val="39542840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37469" y="1022032"/>
            <a:ext cx="6175375" cy="323850"/>
          </a:xfrm>
        </p:spPr>
        <p:txBody>
          <a:bodyPr/>
          <a:lstStyle/>
          <a:p>
            <a:r>
              <a:rPr lang="it-IT" sz="2100" dirty="0">
                <a:solidFill>
                  <a:srgbClr val="000000"/>
                </a:solidFill>
              </a:rPr>
              <a:t>Assetto</a:t>
            </a:r>
            <a:r>
              <a:rPr lang="en-IN" sz="2100" dirty="0">
                <a:solidFill>
                  <a:srgbClr val="000000"/>
                </a:solidFill>
              </a:rPr>
              <a:t> e </a:t>
            </a:r>
            <a:r>
              <a:rPr lang="it-IT" sz="2100" dirty="0">
                <a:solidFill>
                  <a:srgbClr val="000000"/>
                </a:solidFill>
              </a:rPr>
              <a:t>misura</a:t>
            </a:r>
            <a:r>
              <a:rPr lang="en-IN" sz="2100" dirty="0">
                <a:solidFill>
                  <a:srgbClr val="000000"/>
                </a:solidFill>
              </a:rPr>
              <a:t> </a:t>
            </a:r>
            <a:r>
              <a:rPr lang="it-IT" sz="2100" dirty="0">
                <a:solidFill>
                  <a:srgbClr val="000000"/>
                </a:solidFill>
              </a:rPr>
              <a:t>dell’incentivo</a:t>
            </a:r>
            <a:endParaRPr lang="it-IT" dirty="0">
              <a:solidFill>
                <a:srgbClr val="000000"/>
              </a:solidFill>
            </a:endParaRPr>
          </a:p>
        </p:txBody>
      </p:sp>
      <p:sp>
        <p:nvSpPr>
          <p:cNvPr id="19" name="Rectangle 18"/>
          <p:cNvSpPr/>
          <p:nvPr/>
        </p:nvSpPr>
        <p:spPr>
          <a:xfrm>
            <a:off x="371553" y="1561478"/>
            <a:ext cx="8229125" cy="68428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lvl="0"/>
            <a:r>
              <a:rPr lang="it-IT" sz="14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è pari alla </a:t>
            </a:r>
            <a:r>
              <a:rPr lang="it-IT" sz="1400" b="1" dirty="0">
                <a:solidFill>
                  <a:srgbClr val="000000"/>
                </a:solidFill>
                <a:latin typeface="Verdana" panose="020B0604030504040204" pitchFamily="34" charset="0"/>
                <a:ea typeface="Verdana" panose="020B0604030504040204" pitchFamily="34" charset="0"/>
                <a:cs typeface="Verdana" panose="020B0604030504040204" pitchFamily="34" charset="0"/>
              </a:rPr>
              <a:t>contribuzione previdenziale a carico del datore di lavoro</a:t>
            </a:r>
            <a:endParaRPr lang="it-IT" sz="14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26" name="Rectangle 25"/>
          <p:cNvSpPr/>
          <p:nvPr/>
        </p:nvSpPr>
        <p:spPr>
          <a:xfrm>
            <a:off x="1156152" y="2461355"/>
            <a:ext cx="1879609" cy="1398767"/>
          </a:xfrm>
          <a:prstGeom prst="rect">
            <a:avLst/>
          </a:prstGeom>
          <a:ln/>
          <a:effectLst>
            <a:outerShdw blurRad="76200" dist="12700" dir="2700000" sy="-23000" kx="-800400" algn="bl"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lIns="27000" tIns="27000" rIns="27000" bIns="27000" rtlCol="0" anchor="ctr" anchorCtr="0"/>
          <a:lstStyle/>
          <a:p>
            <a:pPr algn="ctr"/>
            <a:r>
              <a:rPr lang="it-IT" sz="1500" b="1" dirty="0">
                <a:solidFill>
                  <a:schemeClr val="tx2"/>
                </a:solidFill>
                <a:latin typeface="Verdana" panose="020B0604030504040204" pitchFamily="34" charset="0"/>
                <a:ea typeface="Verdana" panose="020B0604030504040204" pitchFamily="34" charset="0"/>
                <a:cs typeface="Verdana" panose="020B0604030504040204" pitchFamily="34" charset="0"/>
              </a:rPr>
              <a:t>€ 6.000 euro annui</a:t>
            </a:r>
            <a:endParaRPr lang="it-IT" sz="1050" b="1"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Elbow Connector 7"/>
          <p:cNvCxnSpPr>
            <a:cxnSpLocks/>
            <a:stCxn id="26" idx="3"/>
            <a:endCxn id="40" idx="1"/>
          </p:cNvCxnSpPr>
          <p:nvPr/>
        </p:nvCxnSpPr>
        <p:spPr>
          <a:xfrm flipV="1">
            <a:off x="3035761" y="2629932"/>
            <a:ext cx="489396" cy="530807"/>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cxnSp>
        <p:nvCxnSpPr>
          <p:cNvPr id="44" name="Elbow Connector 43"/>
          <p:cNvCxnSpPr>
            <a:cxnSpLocks/>
          </p:cNvCxnSpPr>
          <p:nvPr/>
        </p:nvCxnSpPr>
        <p:spPr>
          <a:xfrm>
            <a:off x="3065068" y="3160468"/>
            <a:ext cx="215390" cy="12700"/>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26" idx="3"/>
            <a:endCxn id="59" idx="1"/>
          </p:cNvCxnSpPr>
          <p:nvPr/>
        </p:nvCxnSpPr>
        <p:spPr>
          <a:xfrm>
            <a:off x="3035760" y="3160738"/>
            <a:ext cx="489397" cy="537941"/>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525157" y="2999296"/>
            <a:ext cx="4724903" cy="32288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endPar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0" name="Rectangle 39"/>
          <p:cNvSpPr/>
          <p:nvPr/>
        </p:nvSpPr>
        <p:spPr>
          <a:xfrm>
            <a:off x="3525157" y="2475622"/>
            <a:ext cx="4724903" cy="30862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r>
              <a:rPr lang="it-IT" sz="1050" b="1"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rPr>
              <a:t>Non è prevista una riparametrazione e applicazione su base mensile per 12 mensilità</a:t>
            </a:r>
            <a:r>
              <a:rPr lang="it-IT" sz="1050"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rPr>
              <a:t>.</a:t>
            </a:r>
            <a:r>
              <a:rPr lang="it-IT" sz="1050" b="1"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rPr>
              <a:t> </a:t>
            </a:r>
            <a:endParaRPr lang="it-IT" sz="1050"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p:txBody>
      </p:sp>
      <p:sp>
        <p:nvSpPr>
          <p:cNvPr id="59" name="Rectangle 58"/>
          <p:cNvSpPr/>
          <p:nvPr/>
        </p:nvSpPr>
        <p:spPr>
          <a:xfrm>
            <a:off x="3525157" y="3537236"/>
            <a:ext cx="4724903" cy="32288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In ipotesi di rapporti di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lavoro a tempo parziale</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il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massimale</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dell’agevolazione deve essere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proporzionalmente ridotto</a:t>
            </a:r>
            <a:r>
              <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
        <p:nvSpPr>
          <p:cNvPr id="65" name="Rectangle 64"/>
          <p:cNvSpPr/>
          <p:nvPr/>
        </p:nvSpPr>
        <p:spPr>
          <a:xfrm>
            <a:off x="852257" y="4613658"/>
            <a:ext cx="7823828" cy="767376"/>
          </a:xfrm>
          <a:prstGeom prst="rect">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66700">
              <a:spcAft>
                <a:spcPts val="450"/>
              </a:spcAft>
            </a:pP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Sospensione del periodo di godimento dell’agevolazione esclusivamente nei</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casi di assenza obbligatoria dal lavoro per maternità</a:t>
            </a:r>
            <a:endPar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6150" name="Picture 6" descr="Risultati immagini per time icon pn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3300" y="4774196"/>
            <a:ext cx="446301" cy="446301"/>
          </a:xfrm>
          <a:prstGeom prst="rect">
            <a:avLst/>
          </a:prstGeom>
          <a:solidFill>
            <a:srgbClr val="00B050"/>
          </a:solidFill>
        </p:spPr>
      </p:pic>
      <p:pic>
        <p:nvPicPr>
          <p:cNvPr id="13" name="Elemento grafico 12" descr="Monete contorno">
            <a:extLst>
              <a:ext uri="{FF2B5EF4-FFF2-40B4-BE49-F238E27FC236}">
                <a16:creationId xmlns:a16="http://schemas.microsoft.com/office/drawing/2014/main" id="{256A7604-6285-499B-B48C-1338A06977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67600" y="825358"/>
            <a:ext cx="914400" cy="534039"/>
          </a:xfrm>
          <a:prstGeom prst="rect">
            <a:avLst/>
          </a:prstGeom>
        </p:spPr>
      </p:pic>
    </p:spTree>
    <p:extLst>
      <p:ext uri="{BB962C8B-B14F-4D97-AF65-F5344CB8AC3E}">
        <p14:creationId xmlns:p14="http://schemas.microsoft.com/office/powerpoint/2010/main" val="618747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AFA5BC2-9789-4EF7-A668-E3CA8302A8F9}"/>
              </a:ext>
            </a:extLst>
          </p:cNvPr>
          <p:cNvSpPr/>
          <p:nvPr/>
        </p:nvSpPr>
        <p:spPr>
          <a:xfrm>
            <a:off x="34834" y="1219200"/>
            <a:ext cx="9144000" cy="4708981"/>
          </a:xfrm>
          <a:prstGeom prst="rect">
            <a:avLst/>
          </a:prstGeom>
        </p:spPr>
        <p:txBody>
          <a:bodyPr wrap="square">
            <a:spAutoFit/>
          </a:bodyPr>
          <a:lstStyle/>
          <a:p>
            <a:pPr algn="just" fontAlgn="t">
              <a:spcBef>
                <a:spcPts val="2000"/>
              </a:spcBef>
              <a:spcAft>
                <a:spcPts val="1000"/>
              </a:spcAft>
            </a:pPr>
            <a:r>
              <a:rPr lang="it-IT" sz="2000" dirty="0">
                <a:latin typeface="Verdana" panose="020B0604030504040204" pitchFamily="34" charset="0"/>
              </a:rPr>
              <a:t>L’incentivo:</a:t>
            </a:r>
          </a:p>
          <a:p>
            <a:pPr algn="just" fontAlgn="t">
              <a:spcBef>
                <a:spcPts val="2000"/>
              </a:spcBef>
              <a:spcAft>
                <a:spcPts val="1000"/>
              </a:spcAft>
            </a:pPr>
            <a:r>
              <a:rPr lang="it-IT" sz="2000" dirty="0">
                <a:latin typeface="Verdana" panose="020B0604030504040204" pitchFamily="34" charset="0"/>
              </a:rPr>
              <a:t>-    in caso di assunzione a tempo determinato, spetta fino a 12 mesi;</a:t>
            </a:r>
          </a:p>
          <a:p>
            <a:pPr algn="just" fontAlgn="t">
              <a:spcBef>
                <a:spcPts val="2000"/>
              </a:spcBef>
              <a:spcAft>
                <a:spcPts val="1000"/>
              </a:spcAft>
            </a:pPr>
            <a:r>
              <a:rPr lang="it-IT" sz="2000" dirty="0">
                <a:latin typeface="Verdana" panose="020B0604030504040204" pitchFamily="34" charset="0"/>
              </a:rPr>
              <a:t>-    in caso di assunzione/trasformazioni a tempo indeterminato, spetta per 18 mesi;</a:t>
            </a:r>
          </a:p>
          <a:p>
            <a:pPr algn="just" fontAlgn="t">
              <a:spcBef>
                <a:spcPts val="2000"/>
              </a:spcBef>
              <a:spcAft>
                <a:spcPts val="1000"/>
              </a:spcAft>
            </a:pPr>
            <a:r>
              <a:rPr lang="it-IT" sz="2000" dirty="0">
                <a:latin typeface="Verdana" panose="020B0604030504040204" pitchFamily="34" charset="0"/>
              </a:rPr>
              <a:t>-    in caso di trasformazione a tempo indeterminato di un rapporto a termine già agevolato, è riconosciuto per complessivi 18 mesi a decorrere dalla data di assunzione</a:t>
            </a:r>
          </a:p>
          <a:p>
            <a:pPr algn="just" fontAlgn="t">
              <a:spcBef>
                <a:spcPts val="2000"/>
              </a:spcBef>
              <a:spcAft>
                <a:spcPts val="1000"/>
              </a:spcAft>
            </a:pPr>
            <a:r>
              <a:rPr lang="it-IT" sz="2000" dirty="0">
                <a:latin typeface="Verdana" panose="020B0604030504040204" pitchFamily="34" charset="0"/>
              </a:rPr>
              <a:t>L’incentivo spetta anche in caso di proroga del rapporto, effettuata in conformità alla disciplina del rapporto a tempo determinato, fino al limite complessivo di 12 mesi.</a:t>
            </a:r>
          </a:p>
        </p:txBody>
      </p:sp>
      <p:sp>
        <p:nvSpPr>
          <p:cNvPr id="3" name="Titolo 2">
            <a:extLst>
              <a:ext uri="{FF2B5EF4-FFF2-40B4-BE49-F238E27FC236}">
                <a16:creationId xmlns:a16="http://schemas.microsoft.com/office/drawing/2014/main" id="{99376C7E-AE41-4B19-9FB4-306F4A8B70E6}"/>
              </a:ext>
            </a:extLst>
          </p:cNvPr>
          <p:cNvSpPr>
            <a:spLocks noGrp="1"/>
          </p:cNvSpPr>
          <p:nvPr>
            <p:ph type="title" idx="4294967295"/>
          </p:nvPr>
        </p:nvSpPr>
        <p:spPr>
          <a:xfrm>
            <a:off x="0" y="457199"/>
            <a:ext cx="9144000" cy="533401"/>
          </a:xfrm>
        </p:spPr>
        <p:txBody>
          <a:bodyPr/>
          <a:lstStyle/>
          <a:p>
            <a:r>
              <a:rPr lang="it-IT" sz="2400" dirty="0">
                <a:solidFill>
                  <a:srgbClr val="0070C0"/>
                </a:solidFill>
              </a:rPr>
              <a:t>Durata dell’agevolazione</a:t>
            </a:r>
          </a:p>
        </p:txBody>
      </p:sp>
    </p:spTree>
    <p:extLst>
      <p:ext uri="{BB962C8B-B14F-4D97-AF65-F5344CB8AC3E}">
        <p14:creationId xmlns:p14="http://schemas.microsoft.com/office/powerpoint/2010/main" val="860210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8843" y="1077505"/>
            <a:ext cx="6553200" cy="254408"/>
          </a:xfrm>
        </p:spPr>
        <p:txBody>
          <a:bodyPr/>
          <a:lstStyle/>
          <a:p>
            <a:r>
              <a:rPr lang="it-IT" sz="2100" dirty="0">
                <a:solidFill>
                  <a:srgbClr val="000000"/>
                </a:solidFill>
              </a:rPr>
              <a:t>Condizioni per il diritto all’incentivo</a:t>
            </a:r>
            <a:endParaRPr lang="it-IT" sz="2100" dirty="0"/>
          </a:p>
        </p:txBody>
      </p:sp>
      <p:grpSp>
        <p:nvGrpSpPr>
          <p:cNvPr id="21" name="Group 20"/>
          <p:cNvGrpSpPr/>
          <p:nvPr/>
        </p:nvGrpSpPr>
        <p:grpSpPr>
          <a:xfrm>
            <a:off x="5105400" y="2514600"/>
            <a:ext cx="3357590" cy="967608"/>
            <a:chOff x="6734315" y="2306719"/>
            <a:chExt cx="4476787" cy="1290144"/>
          </a:xfrm>
        </p:grpSpPr>
        <p:sp>
          <p:nvSpPr>
            <p:cNvPr id="11" name="Rectangle 10"/>
            <p:cNvSpPr/>
            <p:nvPr/>
          </p:nvSpPr>
          <p:spPr>
            <a:xfrm>
              <a:off x="7121059" y="2306719"/>
              <a:ext cx="4090043" cy="1290144"/>
            </a:xfrm>
            <a:prstGeom prst="rect">
              <a:avLst/>
            </a:prstGeom>
            <a:no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ea typeface="Verdana" panose="020B0604030504040204" pitchFamily="34" charset="0"/>
                  <a:cs typeface="Verdana" panose="020B0604030504040204" pitchFamily="34" charset="0"/>
                </a:rPr>
                <a:t>Rispetto dei principi generali in materia di incentivi all’occupazione </a:t>
              </a:r>
              <a:r>
                <a:rPr lang="it-IT" sz="1400" b="1" dirty="0">
                  <a:solidFill>
                    <a:schemeClr val="tx1"/>
                  </a:solidFill>
                  <a:ea typeface="Verdana" panose="020B0604030504040204" pitchFamily="34" charset="0"/>
                  <a:cs typeface="Verdana" panose="020B0604030504040204" pitchFamily="34" charset="0"/>
                </a:rPr>
                <a:t>(</a:t>
              </a:r>
              <a:r>
                <a:rPr lang="es-ES" sz="1400" b="1" dirty="0">
                  <a:solidFill>
                    <a:schemeClr val="tx1"/>
                  </a:solidFill>
                  <a:ea typeface="Verdana" panose="020B0604030504040204" pitchFamily="34" charset="0"/>
                  <a:cs typeface="Verdana" panose="020B0604030504040204" pitchFamily="34" charset="0"/>
                </a:rPr>
                <a:t>D. </a:t>
              </a:r>
              <a:r>
                <a:rPr lang="es-ES" sz="1400" b="1" dirty="0" err="1">
                  <a:solidFill>
                    <a:schemeClr val="tx1"/>
                  </a:solidFill>
                  <a:ea typeface="Verdana" panose="020B0604030504040204" pitchFamily="34" charset="0"/>
                  <a:cs typeface="Verdana" panose="020B0604030504040204" pitchFamily="34" charset="0"/>
                </a:rPr>
                <a:t>Lgs</a:t>
              </a:r>
              <a:r>
                <a:rPr lang="es-ES" sz="1400" b="1" dirty="0">
                  <a:solidFill>
                    <a:schemeClr val="tx1"/>
                  </a:solidFill>
                  <a:ea typeface="Verdana" panose="020B0604030504040204" pitchFamily="34" charset="0"/>
                  <a:cs typeface="Verdana" panose="020B0604030504040204" pitchFamily="34" charset="0"/>
                </a:rPr>
                <a:t>. n. 150/2015)</a:t>
              </a:r>
              <a:endParaRPr lang="it-IT" sz="1400" b="1" dirty="0">
                <a:solidFill>
                  <a:schemeClr val="tx1"/>
                </a:solidFill>
                <a:ea typeface="Verdana" panose="020B0604030504040204" pitchFamily="34" charset="0"/>
                <a:cs typeface="Verdana" panose="020B0604030504040204" pitchFamily="34" charset="0"/>
              </a:endParaRPr>
            </a:p>
          </p:txBody>
        </p:sp>
        <p:sp>
          <p:nvSpPr>
            <p:cNvPr id="6" name="Rectangle 5"/>
            <p:cNvSpPr/>
            <p:nvPr/>
          </p:nvSpPr>
          <p:spPr>
            <a:xfrm>
              <a:off x="6734315" y="2544280"/>
              <a:ext cx="782002" cy="815022"/>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50000"/>
                    </a:schemeClr>
                  </a:solidFill>
                  <a:effectLst>
                    <a:outerShdw blurRad="38100" dist="38100" dir="2700000" algn="tl">
                      <a:srgbClr val="000000">
                        <a:alpha val="43137"/>
                      </a:srgbClr>
                    </a:outerShdw>
                  </a:effectLst>
                </a:rPr>
                <a:t>2</a:t>
              </a:r>
            </a:p>
          </p:txBody>
        </p:sp>
      </p:grpSp>
      <p:grpSp>
        <p:nvGrpSpPr>
          <p:cNvPr id="3" name="Group 2"/>
          <p:cNvGrpSpPr/>
          <p:nvPr/>
        </p:nvGrpSpPr>
        <p:grpSpPr>
          <a:xfrm>
            <a:off x="786001" y="2517314"/>
            <a:ext cx="3345672" cy="967608"/>
            <a:chOff x="1048001" y="2213417"/>
            <a:chExt cx="4460895" cy="1290144"/>
          </a:xfrm>
        </p:grpSpPr>
        <p:sp>
          <p:nvSpPr>
            <p:cNvPr id="12" name="Rectangle 11"/>
            <p:cNvSpPr/>
            <p:nvPr/>
          </p:nvSpPr>
          <p:spPr>
            <a:xfrm>
              <a:off x="1418854" y="2213417"/>
              <a:ext cx="4090042"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delle norme fondamentali in materia di condizioni di lavoro e di assicurazione sociale obbligatoria </a:t>
              </a:r>
              <a:r>
                <a:rPr lang="it-IT" sz="1400" b="1" dirty="0">
                  <a:solidFill>
                    <a:schemeClr val="tx1"/>
                  </a:solidFill>
                </a:rPr>
                <a:t>(legge n. 296/2006)</a:t>
              </a:r>
              <a:endParaRPr lang="it-IT" sz="1400" dirty="0">
                <a:solidFill>
                  <a:schemeClr val="tx1"/>
                </a:solidFill>
              </a:endParaRPr>
            </a:p>
          </p:txBody>
        </p:sp>
        <p:sp>
          <p:nvSpPr>
            <p:cNvPr id="5" name="Rectangle 4"/>
            <p:cNvSpPr/>
            <p:nvPr/>
          </p:nvSpPr>
          <p:spPr>
            <a:xfrm>
              <a:off x="1048001" y="2450979"/>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1"/>
                  </a:solidFill>
                  <a:effectLst>
                    <a:outerShdw blurRad="38100" dist="38100" dir="2700000" algn="tl">
                      <a:srgbClr val="000000">
                        <a:alpha val="43137"/>
                      </a:srgbClr>
                    </a:outerShdw>
                  </a:effectLst>
                </a:rPr>
                <a:t>1</a:t>
              </a:r>
            </a:p>
          </p:txBody>
        </p:sp>
      </p:grpSp>
      <p:sp>
        <p:nvSpPr>
          <p:cNvPr id="13" name="Rectangle 12"/>
          <p:cNvSpPr/>
          <p:nvPr/>
        </p:nvSpPr>
        <p:spPr>
          <a:xfrm>
            <a:off x="348843" y="1741362"/>
            <a:ext cx="8233886" cy="4684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dirty="0">
                <a:solidFill>
                  <a:schemeClr val="tx1"/>
                </a:solidFill>
                <a:latin typeface="Verdana" panose="020B0604030504040204" pitchFamily="34" charset="0"/>
                <a:ea typeface="Verdana" panose="020B0604030504040204" pitchFamily="34" charset="0"/>
                <a:cs typeface="Verdana" panose="020B0604030504040204" pitchFamily="34" charset="0"/>
              </a:rPr>
              <a:t>Il diritto alla legittima fruizione dell’incentivo è subordinato al rispetto delle seguenti </a:t>
            </a:r>
            <a:r>
              <a:rPr lang="it-IT" b="1" dirty="0">
                <a:solidFill>
                  <a:schemeClr val="tx1"/>
                </a:solidFill>
                <a:latin typeface="Verdana" panose="020B0604030504040204" pitchFamily="34" charset="0"/>
                <a:ea typeface="Verdana" panose="020B0604030504040204" pitchFamily="34" charset="0"/>
                <a:cs typeface="Verdana" panose="020B0604030504040204" pitchFamily="34" charset="0"/>
              </a:rPr>
              <a:t>condizioni: </a:t>
            </a:r>
          </a:p>
        </p:txBody>
      </p:sp>
      <p:grpSp>
        <p:nvGrpSpPr>
          <p:cNvPr id="23" name="Group 22"/>
          <p:cNvGrpSpPr/>
          <p:nvPr/>
        </p:nvGrpSpPr>
        <p:grpSpPr>
          <a:xfrm>
            <a:off x="917515" y="3970608"/>
            <a:ext cx="3360783" cy="967608"/>
            <a:chOff x="3938486" y="4049892"/>
            <a:chExt cx="4481044" cy="1290144"/>
          </a:xfrm>
        </p:grpSpPr>
        <p:sp>
          <p:nvSpPr>
            <p:cNvPr id="24" name="Rectangle 23"/>
            <p:cNvSpPr/>
            <p:nvPr/>
          </p:nvSpPr>
          <p:spPr>
            <a:xfrm>
              <a:off x="4329487" y="4049892"/>
              <a:ext cx="4090043"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della normativa in materia di Aiuti di Stato ( </a:t>
              </a:r>
              <a:r>
                <a:rPr lang="it-IT" sz="1400" dirty="0" err="1">
                  <a:solidFill>
                    <a:schemeClr val="tx1"/>
                  </a:solidFill>
                </a:rPr>
                <a:t>Temporary</a:t>
              </a:r>
              <a:r>
                <a:rPr lang="it-IT" sz="1400" dirty="0">
                  <a:solidFill>
                    <a:schemeClr val="tx1"/>
                  </a:solidFill>
                </a:rPr>
                <a:t> Framework</a:t>
              </a:r>
              <a:endParaRPr lang="it-IT" sz="1400" b="1" dirty="0">
                <a:solidFill>
                  <a:srgbClr val="FF0000"/>
                </a:solidFill>
              </a:endParaRPr>
            </a:p>
          </p:txBody>
        </p:sp>
        <p:sp>
          <p:nvSpPr>
            <p:cNvPr id="25" name="Rectangle 24"/>
            <p:cNvSpPr/>
            <p:nvPr/>
          </p:nvSpPr>
          <p:spPr>
            <a:xfrm>
              <a:off x="3938486" y="4287453"/>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65000"/>
                    </a:schemeClr>
                  </a:solidFill>
                  <a:effectLst>
                    <a:outerShdw blurRad="38100" dist="38100" dir="2700000" algn="tl">
                      <a:srgbClr val="000000">
                        <a:alpha val="43137"/>
                      </a:srgbClr>
                    </a:outerShdw>
                  </a:effectLst>
                </a:rPr>
                <a:t>3</a:t>
              </a:r>
            </a:p>
          </p:txBody>
        </p:sp>
      </p:grpSp>
      <p:grpSp>
        <p:nvGrpSpPr>
          <p:cNvPr id="14" name="Group 22">
            <a:extLst>
              <a:ext uri="{FF2B5EF4-FFF2-40B4-BE49-F238E27FC236}">
                <a16:creationId xmlns:a16="http://schemas.microsoft.com/office/drawing/2014/main" id="{51B2DBA0-57C5-48D1-841B-8956EE9E293C}"/>
              </a:ext>
            </a:extLst>
          </p:cNvPr>
          <p:cNvGrpSpPr/>
          <p:nvPr/>
        </p:nvGrpSpPr>
        <p:grpSpPr>
          <a:xfrm>
            <a:off x="5105400" y="3962400"/>
            <a:ext cx="3360783" cy="967608"/>
            <a:chOff x="3938486" y="4049892"/>
            <a:chExt cx="4481044" cy="1290144"/>
          </a:xfrm>
        </p:grpSpPr>
        <p:sp>
          <p:nvSpPr>
            <p:cNvPr id="15" name="Rectangle 23">
              <a:extLst>
                <a:ext uri="{FF2B5EF4-FFF2-40B4-BE49-F238E27FC236}">
                  <a16:creationId xmlns:a16="http://schemas.microsoft.com/office/drawing/2014/main" id="{D52DDF73-FD27-4E7E-9AC9-B5DC5ABFBD72}"/>
                </a:ext>
              </a:extLst>
            </p:cNvPr>
            <p:cNvSpPr/>
            <p:nvPr/>
          </p:nvSpPr>
          <p:spPr>
            <a:xfrm>
              <a:off x="4329487" y="4049892"/>
              <a:ext cx="4090043"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dellla condizione di incremento occupazionale prevista dalle legge di bilancio 2021</a:t>
              </a:r>
              <a:endParaRPr lang="it-IT" sz="1400" b="1" dirty="0">
                <a:solidFill>
                  <a:srgbClr val="FF0000"/>
                </a:solidFill>
              </a:endParaRPr>
            </a:p>
          </p:txBody>
        </p:sp>
        <p:sp>
          <p:nvSpPr>
            <p:cNvPr id="16" name="Rectangle 24">
              <a:extLst>
                <a:ext uri="{FF2B5EF4-FFF2-40B4-BE49-F238E27FC236}">
                  <a16:creationId xmlns:a16="http://schemas.microsoft.com/office/drawing/2014/main" id="{FBB68069-EB20-4538-BD41-F593E47FB258}"/>
                </a:ext>
              </a:extLst>
            </p:cNvPr>
            <p:cNvSpPr/>
            <p:nvPr/>
          </p:nvSpPr>
          <p:spPr>
            <a:xfrm>
              <a:off x="3938486" y="4287453"/>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65000"/>
                    </a:schemeClr>
                  </a:solidFill>
                  <a:effectLst>
                    <a:outerShdw blurRad="38100" dist="38100" dir="2700000" algn="tl">
                      <a:srgbClr val="000000">
                        <a:alpha val="43137"/>
                      </a:srgbClr>
                    </a:outerShdw>
                  </a:effectLst>
                </a:rPr>
                <a:t>4</a:t>
              </a:r>
            </a:p>
          </p:txBody>
        </p:sp>
      </p:grpSp>
    </p:spTree>
    <p:extLst>
      <p:ext uri="{BB962C8B-B14F-4D97-AF65-F5344CB8AC3E}">
        <p14:creationId xmlns:p14="http://schemas.microsoft.com/office/powerpoint/2010/main" val="897247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DC2B0660-7AE8-431D-B5A9-0EA1F7DA63EA}"/>
              </a:ext>
            </a:extLst>
          </p:cNvPr>
          <p:cNvSpPr/>
          <p:nvPr/>
        </p:nvSpPr>
        <p:spPr>
          <a:xfrm>
            <a:off x="0" y="914400"/>
            <a:ext cx="9144000" cy="5678478"/>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L’articolo 1, comma 17, della legge di bilancio 2021, nel subordinare la spettanza del beneficio in esame al requisito dell’incremento occupazionale netto, all’ultimo periodo del citato comma 17 prevede che: “</a:t>
            </a:r>
            <a:r>
              <a:rPr lang="it-IT" i="1" dirty="0">
                <a:latin typeface="Verdana" panose="020B0604030504040204" pitchFamily="34" charset="0"/>
              </a:rPr>
              <a:t>L'incremento della base occupazionale è considerato </a:t>
            </a:r>
            <a:r>
              <a:rPr lang="it-IT" b="1" i="1" dirty="0">
                <a:latin typeface="Verdana" panose="020B0604030504040204" pitchFamily="34" charset="0"/>
              </a:rPr>
              <a:t>al netto delle diminuzioni del numero degli occupati verificatesi in società controllate o collegate ai sensi dell'articolo 2359 del codice civile o facenti capo, anche per interposta persona, allo stesso soggetto</a:t>
            </a:r>
            <a:r>
              <a:rPr lang="it-IT" dirty="0">
                <a:latin typeface="Verdana" panose="020B0604030504040204" pitchFamily="34" charset="0"/>
              </a:rPr>
              <a:t>” </a:t>
            </a:r>
          </a:p>
          <a:p>
            <a:pPr algn="just" fontAlgn="t">
              <a:spcBef>
                <a:spcPts val="2000"/>
              </a:spcBef>
              <a:spcAft>
                <a:spcPts val="1000"/>
              </a:spcAft>
            </a:pPr>
            <a:r>
              <a:rPr lang="it-IT" dirty="0">
                <a:latin typeface="Verdana" panose="020B0604030504040204" pitchFamily="34" charset="0"/>
              </a:rPr>
              <a:t>il citato articolo 1, comma 17, ultimo periodo, espressamente esclude dalla base di computo le sole “diminuzioni” del numero di occupati verificatesi in società controllate, collegate, o in ogni caso facenti capo allo stesso soggetto, anche per interposta persona.</a:t>
            </a:r>
          </a:p>
          <a:p>
            <a:pPr algn="just" fontAlgn="t">
              <a:spcBef>
                <a:spcPts val="2000"/>
              </a:spcBef>
              <a:spcAft>
                <a:spcPts val="1000"/>
              </a:spcAft>
            </a:pPr>
            <a:r>
              <a:rPr lang="it-IT" dirty="0">
                <a:latin typeface="Verdana" panose="020B0604030504040204" pitchFamily="34" charset="0"/>
              </a:rPr>
              <a:t>i datori di lavoro, ai fini della verifica dell’incremento occupazionale netto, possano beneficiare degli “aumenti” della forza aziendale verificatisi in altre società del gruppo o in ogni caso facenti capo allo stesso soggetto, anche per interposta persona.</a:t>
            </a:r>
          </a:p>
          <a:p>
            <a:pPr algn="just" fontAlgn="t">
              <a:spcBef>
                <a:spcPts val="2000"/>
              </a:spcBef>
              <a:spcAft>
                <a:spcPts val="1000"/>
              </a:spcAft>
            </a:pPr>
            <a:r>
              <a:rPr lang="it-IT" dirty="0">
                <a:latin typeface="Verdana" panose="020B0604030504040204" pitchFamily="34" charset="0"/>
              </a:rPr>
              <a:t> </a:t>
            </a:r>
          </a:p>
        </p:txBody>
      </p:sp>
      <p:sp>
        <p:nvSpPr>
          <p:cNvPr id="4" name="Freccia a destra 3">
            <a:extLst>
              <a:ext uri="{FF2B5EF4-FFF2-40B4-BE49-F238E27FC236}">
                <a16:creationId xmlns:a16="http://schemas.microsoft.com/office/drawing/2014/main" id="{48B4964E-78F3-43C6-914D-53F3BDB54914}"/>
              </a:ext>
            </a:extLst>
          </p:cNvPr>
          <p:cNvSpPr/>
          <p:nvPr/>
        </p:nvSpPr>
        <p:spPr>
          <a:xfrm>
            <a:off x="5410200" y="4191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a destra 4">
            <a:extLst>
              <a:ext uri="{FF2B5EF4-FFF2-40B4-BE49-F238E27FC236}">
                <a16:creationId xmlns:a16="http://schemas.microsoft.com/office/drawing/2014/main" id="{2C63142F-CBC8-4439-BF6C-583C5004ECE8}"/>
              </a:ext>
            </a:extLst>
          </p:cNvPr>
          <p:cNvSpPr/>
          <p:nvPr/>
        </p:nvSpPr>
        <p:spPr>
          <a:xfrm>
            <a:off x="4114800" y="28956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0881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CD63AEC-9CFC-4EE6-B864-0DBA5C1A9D19}"/>
              </a:ext>
            </a:extLst>
          </p:cNvPr>
          <p:cNvSpPr/>
          <p:nvPr/>
        </p:nvSpPr>
        <p:spPr>
          <a:xfrm>
            <a:off x="0" y="256193"/>
            <a:ext cx="9144000" cy="6601807"/>
          </a:xfrm>
          <a:prstGeom prst="rect">
            <a:avLst/>
          </a:prstGeom>
        </p:spPr>
        <p:txBody>
          <a:bodyPr wrap="square">
            <a:spAutoFit/>
          </a:bodyPr>
          <a:lstStyle/>
          <a:p>
            <a:pPr algn="just" fontAlgn="t">
              <a:spcBef>
                <a:spcPts val="2000"/>
              </a:spcBef>
              <a:spcAft>
                <a:spcPts val="1000"/>
              </a:spcAft>
            </a:pPr>
            <a:r>
              <a:rPr lang="it-IT" sz="2400" b="1" dirty="0">
                <a:latin typeface="Verdana" panose="020B0604030504040204" pitchFamily="34" charset="0"/>
              </a:rPr>
              <a:t>Disciplina Aiuti di stato:</a:t>
            </a:r>
          </a:p>
          <a:p>
            <a:pPr algn="just" fontAlgn="t">
              <a:spcBef>
                <a:spcPts val="2000"/>
              </a:spcBef>
              <a:spcAft>
                <a:spcPts val="1000"/>
              </a:spcAft>
            </a:pPr>
            <a:r>
              <a:rPr lang="it-IT" dirty="0">
                <a:latin typeface="Verdana" panose="020B0604030504040204" pitchFamily="34" charset="0"/>
              </a:rPr>
              <a:t>Il beneficio è concesso ai sensi della sezione 3.1 della comunicazione della Commissione europea C(2020) 1863 </a:t>
            </a:r>
            <a:r>
              <a:rPr lang="it-IT" i="1" dirty="0" err="1">
                <a:latin typeface="Verdana" panose="020B0604030504040204" pitchFamily="34" charset="0"/>
              </a:rPr>
              <a:t>final</a:t>
            </a:r>
            <a:r>
              <a:rPr lang="it-IT" dirty="0">
                <a:latin typeface="Verdana" panose="020B0604030504040204" pitchFamily="34" charset="0"/>
              </a:rPr>
              <a:t> del 19 marzo 2020, e successive modificazioni, recante “Quadro temporaneo per le misure di aiuto di Stato a sostegno dell'economia nell’attuale emergenza del COVID-19” (c.d. </a:t>
            </a:r>
            <a:r>
              <a:rPr lang="it-IT" i="1" dirty="0" err="1">
                <a:latin typeface="Verdana" panose="020B0604030504040204" pitchFamily="34" charset="0"/>
              </a:rPr>
              <a:t>Temporary</a:t>
            </a:r>
            <a:r>
              <a:rPr lang="it-IT" i="1" dirty="0">
                <a:latin typeface="Verdana" panose="020B0604030504040204" pitchFamily="34" charset="0"/>
              </a:rPr>
              <a:t> Framework</a:t>
            </a:r>
            <a:r>
              <a:rPr lang="it-IT" dirty="0">
                <a:latin typeface="Verdana" panose="020B0604030504040204" pitchFamily="34" charset="0"/>
              </a:rPr>
              <a:t>), nei limiti e alle condizioni di cui alla medesima comunicazione, ed è altresì subordinato all’autorizzazione della Commissione europea, ai sensi dell'articolo 108, paragrafo 3, del Trattato sul funzionamento dell'Unione europea.</a:t>
            </a:r>
          </a:p>
          <a:p>
            <a:pPr algn="just" fontAlgn="t">
              <a:spcBef>
                <a:spcPts val="2000"/>
              </a:spcBef>
              <a:spcAft>
                <a:spcPts val="1000"/>
              </a:spcAft>
            </a:pPr>
            <a:r>
              <a:rPr lang="it-IT" dirty="0">
                <a:latin typeface="Verdana" panose="020B0604030504040204" pitchFamily="34" charset="0"/>
              </a:rPr>
              <a:t> </a:t>
            </a:r>
            <a:r>
              <a:rPr lang="it-IT" dirty="0">
                <a:highlight>
                  <a:srgbClr val="FFFF00"/>
                </a:highlight>
                <a:latin typeface="Verdana" panose="020B0604030504040204" pitchFamily="34" charset="0"/>
              </a:rPr>
              <a:t>*</a:t>
            </a:r>
            <a:r>
              <a:rPr lang="it-IT" i="1" dirty="0">
                <a:latin typeface="Verdana" panose="020B0604030504040204" pitchFamily="34" charset="0"/>
                <a:ea typeface="Verdana" panose="020B0604030504040204" pitchFamily="34" charset="0"/>
              </a:rPr>
              <a:t>L’incentivo non può essere riconosciuto nei riguardi delle imprese del settore finanziario, in quanto non rientranti nell'ambito di applicazione della comunicazione C(2020) 1863 </a:t>
            </a:r>
            <a:r>
              <a:rPr lang="it-IT" i="1" dirty="0" err="1">
                <a:latin typeface="Verdana" panose="020B0604030504040204" pitchFamily="34" charset="0"/>
                <a:ea typeface="Verdana" panose="020B0604030504040204" pitchFamily="34" charset="0"/>
              </a:rPr>
              <a:t>final</a:t>
            </a:r>
            <a:r>
              <a:rPr lang="it-IT" i="1" dirty="0">
                <a:latin typeface="Verdana" panose="020B0604030504040204" pitchFamily="34" charset="0"/>
                <a:ea typeface="Verdana" panose="020B0604030504040204" pitchFamily="34" charset="0"/>
              </a:rPr>
              <a:t> del 19 marzo 2020, fatta salva diversa determinazione che dovesse essere assunta dalla Commissione europea nell’ambito della procedura di autorizzazione della misura. 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p>
          <a:p>
            <a:pPr algn="just" fontAlgn="t">
              <a:spcBef>
                <a:spcPts val="2000"/>
              </a:spcBef>
              <a:spcAft>
                <a:spcPts val="1000"/>
              </a:spcAft>
            </a:pPr>
            <a:endParaRPr lang="it-IT" dirty="0">
              <a:latin typeface="Verdana" panose="020B0604030504040204" pitchFamily="34" charset="0"/>
            </a:endParaRPr>
          </a:p>
        </p:txBody>
      </p:sp>
    </p:spTree>
    <p:extLst>
      <p:ext uri="{BB962C8B-B14F-4D97-AF65-F5344CB8AC3E}">
        <p14:creationId xmlns:p14="http://schemas.microsoft.com/office/powerpoint/2010/main" val="9367245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BA23190-740D-4F41-863A-1AD4C2048EAC}"/>
              </a:ext>
            </a:extLst>
          </p:cNvPr>
          <p:cNvSpPr/>
          <p:nvPr/>
        </p:nvSpPr>
        <p:spPr>
          <a:xfrm>
            <a:off x="-17417" y="457200"/>
            <a:ext cx="9067800" cy="5786199"/>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Commissione considera aiuti di Stato compatibili con il mercato interno quelli che rispettino, tra le altre, le seguenti condizioni:</a:t>
            </a:r>
          </a:p>
          <a:p>
            <a:pPr algn="just" fontAlgn="t">
              <a:spcBef>
                <a:spcPts val="2000"/>
              </a:spcBef>
              <a:spcAft>
                <a:spcPts val="1000"/>
              </a:spcAft>
            </a:pPr>
            <a:r>
              <a:rPr lang="it-IT" dirty="0">
                <a:latin typeface="Verdana" panose="020B0604030504040204" pitchFamily="34" charset="0"/>
              </a:rPr>
              <a:t>-   siano di importo non superiore a </a:t>
            </a:r>
            <a:r>
              <a:rPr lang="it-IT" b="1" dirty="0">
                <a:latin typeface="Verdana" panose="020B0604030504040204" pitchFamily="34" charset="0"/>
              </a:rPr>
              <a:t>1.800.000</a:t>
            </a:r>
            <a:r>
              <a:rPr lang="it-IT" dirty="0">
                <a:latin typeface="Verdana" panose="020B0604030504040204" pitchFamily="34" charset="0"/>
              </a:rPr>
              <a:t> euro (per impresa e al lordo di qualsiasi imposta o altro onere) ovvero a </a:t>
            </a:r>
            <a:r>
              <a:rPr lang="it-IT" b="1" dirty="0">
                <a:latin typeface="Verdana" panose="020B0604030504040204" pitchFamily="34" charset="0"/>
              </a:rPr>
              <a:t>225.000</a:t>
            </a:r>
            <a:r>
              <a:rPr lang="it-IT" dirty="0">
                <a:latin typeface="Verdana" panose="020B0604030504040204" pitchFamily="34" charset="0"/>
              </a:rPr>
              <a:t> euro per impresa operante nel settore della produzione primaria di prodotti agricoli o a </a:t>
            </a:r>
            <a:r>
              <a:rPr lang="it-IT" i="1" dirty="0">
                <a:latin typeface="Verdana" panose="020B0604030504040204" pitchFamily="34" charset="0"/>
              </a:rPr>
              <a:t>270.000 euro </a:t>
            </a:r>
            <a:r>
              <a:rPr lang="it-IT" dirty="0">
                <a:latin typeface="Verdana" panose="020B0604030504040204" pitchFamily="34" charset="0"/>
              </a:rPr>
              <a:t>per impresa operante nel settore della pesca e dell’acquacoltura;</a:t>
            </a:r>
          </a:p>
          <a:p>
            <a:pPr algn="just" fontAlgn="t">
              <a:spcBef>
                <a:spcPts val="2000"/>
              </a:spcBef>
              <a:spcAft>
                <a:spcPts val="1000"/>
              </a:spcAft>
            </a:pPr>
            <a:r>
              <a:rPr lang="it-IT" dirty="0">
                <a:latin typeface="Verdana" panose="020B0604030504040204" pitchFamily="34" charset="0"/>
              </a:rPr>
              <a:t>-   siano concessi a imprese che non fossero già in difficoltà al 31 dicembre 2019</a:t>
            </a:r>
            <a:r>
              <a:rPr lang="it-IT" baseline="30000" dirty="0">
                <a:latin typeface="Verdana" panose="020B0604030504040204" pitchFamily="34" charset="0"/>
              </a:rPr>
              <a:t>[</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in deroga al punto precedente, siano concessi a microimprese o piccole imprese</a:t>
            </a:r>
            <a:r>
              <a:rPr lang="it-IT" baseline="30000" dirty="0">
                <a:latin typeface="Verdana" panose="020B0604030504040204" pitchFamily="34" charset="0"/>
              </a:rPr>
              <a:t> </a:t>
            </a:r>
            <a:r>
              <a:rPr lang="it-IT" dirty="0">
                <a:latin typeface="Verdana" panose="020B0604030504040204" pitchFamily="34" charset="0"/>
              </a:rPr>
              <a:t>che risultavano già in difficoltà al 31 dicembre 2019, purché non siano soggette a procedure concorsuali per insolvenza ai sensi del diritto nazionale e non abbiano ricevuto aiuti per il salvataggio o aiuti per la ristrutturazione;</a:t>
            </a:r>
          </a:p>
          <a:p>
            <a:pPr algn="just" fontAlgn="t">
              <a:spcBef>
                <a:spcPts val="2000"/>
              </a:spcBef>
              <a:spcAft>
                <a:spcPts val="1000"/>
              </a:spcAft>
            </a:pPr>
            <a:r>
              <a:rPr lang="it-IT" dirty="0">
                <a:latin typeface="Verdana" panose="020B0604030504040204" pitchFamily="34" charset="0"/>
              </a:rPr>
              <a:t>-   siano concessi entro il 31 dicembre 2021.</a:t>
            </a:r>
          </a:p>
        </p:txBody>
      </p:sp>
    </p:spTree>
    <p:extLst>
      <p:ext uri="{BB962C8B-B14F-4D97-AF65-F5344CB8AC3E}">
        <p14:creationId xmlns:p14="http://schemas.microsoft.com/office/powerpoint/2010/main" val="22281171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3BDFB77-67B7-4535-8769-F0C249452C15}"/>
              </a:ext>
            </a:extLst>
          </p:cNvPr>
          <p:cNvSpPr/>
          <p:nvPr/>
        </p:nvSpPr>
        <p:spPr>
          <a:xfrm>
            <a:off x="609600" y="1524000"/>
            <a:ext cx="8011886" cy="2862322"/>
          </a:xfrm>
          <a:prstGeom prst="rect">
            <a:avLst/>
          </a:prstGeom>
        </p:spPr>
        <p:txBody>
          <a:bodyPr wrap="square">
            <a:spAutoFit/>
          </a:bodyPr>
          <a:lstStyle/>
          <a:p>
            <a:r>
              <a:rPr lang="it-IT" dirty="0">
                <a:latin typeface="Verdana" panose="020B0604030504040204" pitchFamily="34" charset="0"/>
              </a:rPr>
              <a:t>In considerazione della natura dell’agevolazione quale aiuto di Stato, l’INPS provvederà a registrare la misura nel Registro Nazionale degli aiuti di Stato, ovvero nei registri Sian e </a:t>
            </a:r>
            <a:r>
              <a:rPr lang="it-IT" dirty="0" err="1">
                <a:latin typeface="Verdana" panose="020B0604030504040204" pitchFamily="34" charset="0"/>
              </a:rPr>
              <a:t>Sipa</a:t>
            </a:r>
            <a:r>
              <a:rPr lang="it-IT" dirty="0">
                <a:latin typeface="Verdana" panose="020B0604030504040204" pitchFamily="34" charset="0"/>
              </a:rPr>
              <a:t> per gli aiuti rispettivamente del settore agricolo e della pesca e acquacoltura. </a:t>
            </a:r>
            <a:r>
              <a:rPr lang="it-IT" b="1" dirty="0">
                <a:latin typeface="Verdana" panose="020B0604030504040204" pitchFamily="34" charset="0"/>
              </a:rPr>
              <a:t>Con specifico riferimento alle assunzioni a scopo di somministrazione</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l’agevolazione verrà registrata nel Registro Nazionale degli aiuti di Stato e l’onere di non superare il massimale previsto, in virtù di quanto già previsto dall’articolo 31, comma 1, lett. e), del D.lgs. n. 150/2015, sarà a carico </a:t>
            </a:r>
            <a:r>
              <a:rPr lang="it-IT" b="1" dirty="0">
                <a:latin typeface="Verdana" panose="020B0604030504040204" pitchFamily="34" charset="0"/>
              </a:rPr>
              <a:t>dell’utilizzatore.</a:t>
            </a:r>
            <a:endParaRPr lang="it-IT" b="1" dirty="0"/>
          </a:p>
        </p:txBody>
      </p:sp>
      <p:pic>
        <p:nvPicPr>
          <p:cNvPr id="4" name="Elemento grafico 3" descr="Internet">
            <a:extLst>
              <a:ext uri="{FF2B5EF4-FFF2-40B4-BE49-F238E27FC236}">
                <a16:creationId xmlns:a16="http://schemas.microsoft.com/office/drawing/2014/main" id="{36D523DF-BA69-41CE-BFE3-A29DA5DA5E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0400" y="457200"/>
            <a:ext cx="914400" cy="914400"/>
          </a:xfrm>
          <a:prstGeom prst="rect">
            <a:avLst/>
          </a:prstGeom>
        </p:spPr>
      </p:pic>
    </p:spTree>
    <p:extLst>
      <p:ext uri="{BB962C8B-B14F-4D97-AF65-F5344CB8AC3E}">
        <p14:creationId xmlns:p14="http://schemas.microsoft.com/office/powerpoint/2010/main" val="27847637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D77504-B058-4606-9605-E2BC5A9A97D6}"/>
              </a:ext>
            </a:extLst>
          </p:cNvPr>
          <p:cNvSpPr>
            <a:spLocks noGrp="1"/>
          </p:cNvSpPr>
          <p:nvPr>
            <p:ph type="title"/>
          </p:nvPr>
        </p:nvSpPr>
        <p:spPr>
          <a:xfrm>
            <a:off x="450773" y="381001"/>
            <a:ext cx="8242452" cy="457200"/>
          </a:xfrm>
        </p:spPr>
        <p:txBody>
          <a:bodyPr/>
          <a:lstStyle/>
          <a:p>
            <a:r>
              <a:rPr lang="en-US" dirty="0" err="1"/>
              <a:t>Cumulo</a:t>
            </a:r>
            <a:endParaRPr lang="en-US" dirty="0"/>
          </a:p>
        </p:txBody>
      </p:sp>
      <p:sp>
        <p:nvSpPr>
          <p:cNvPr id="2" name="Rettangolo 1">
            <a:extLst>
              <a:ext uri="{FF2B5EF4-FFF2-40B4-BE49-F238E27FC236}">
                <a16:creationId xmlns:a16="http://schemas.microsoft.com/office/drawing/2014/main" id="{4C8188CD-624A-4597-BF57-DC337C388195}"/>
              </a:ext>
            </a:extLst>
          </p:cNvPr>
          <p:cNvSpPr/>
          <p:nvPr/>
        </p:nvSpPr>
        <p:spPr>
          <a:xfrm rot="10800000" flipV="1">
            <a:off x="0" y="1865197"/>
            <a:ext cx="9144000" cy="4801314"/>
          </a:xfrm>
          <a:prstGeom prst="rect">
            <a:avLst/>
          </a:prstGeom>
        </p:spPr>
        <p:txBody>
          <a:bodyPr wrap="square">
            <a:spAutoFit/>
          </a:bodyPr>
          <a:lstStyle/>
          <a:p>
            <a:endParaRPr lang="it-IT" i="1" dirty="0">
              <a:latin typeface="Verdana" panose="020B0604030504040204" pitchFamily="34" charset="0"/>
              <a:ea typeface="Verdana" panose="020B0604030504040204" pitchFamily="34" charset="0"/>
            </a:endParaRPr>
          </a:p>
          <a:p>
            <a:r>
              <a:rPr lang="it-IT" dirty="0">
                <a:latin typeface="Verdana" panose="020B0604030504040204" pitchFamily="34" charset="0"/>
                <a:ea typeface="Verdana" panose="020B0604030504040204" pitchFamily="34" charset="0"/>
              </a:rPr>
              <a:t>L’agevolazione è cumulabile con altre misure nei limiti della contribuzione dovuta ad eccezione delle ipotesi in cui viga un espresso divieto di cumulo. </a:t>
            </a:r>
          </a:p>
          <a:p>
            <a:r>
              <a:rPr lang="it-IT" dirty="0">
                <a:latin typeface="Verdana" panose="020B0604030504040204" pitchFamily="34" charset="0"/>
                <a:ea typeface="Verdana" panose="020B0604030504040204" pitchFamily="34" charset="0"/>
              </a:rPr>
              <a:t>Modalità del cumulo: in ragione delle norme approvate, in ordine temporale, sul presupposto che l’ultimo esonero introdotto nell’ordinamento si cumula (ove così previsto) con i precedenti sulla contribuzione residua “dovuta”. </a:t>
            </a: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r>
              <a:rPr lang="it-IT" dirty="0">
                <a:latin typeface="Verdana" panose="020B0604030504040204" pitchFamily="34" charset="0"/>
                <a:ea typeface="Verdana" panose="020B0604030504040204" pitchFamily="34" charset="0"/>
              </a:rPr>
              <a:t>Sgravio donne e decontribuzione sud per il 2021: ove sia presente un residuo di contribuzione esonerabile a seguito dell’applicazione della diversa misura, sarà possibile procedere al cumulo con la Decontribuzione Sud, fermo restando il limite della contribuzione previdenziale dovuta dal datore di lavoro </a:t>
            </a: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p:txBody>
      </p:sp>
      <p:pic>
        <p:nvPicPr>
          <p:cNvPr id="4" name="Immagine 3" descr="Immagine che contiene testo, regina, segnale&#10;&#10;Descrizione generata automaticamente">
            <a:extLst>
              <a:ext uri="{FF2B5EF4-FFF2-40B4-BE49-F238E27FC236}">
                <a16:creationId xmlns:a16="http://schemas.microsoft.com/office/drawing/2014/main" id="{42505766-95C0-4647-B911-FCF6B1916BF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57800" y="3505200"/>
            <a:ext cx="3462242" cy="1085023"/>
          </a:xfrm>
          <a:prstGeom prst="rect">
            <a:avLst/>
          </a:prstGeom>
        </p:spPr>
      </p:pic>
    </p:spTree>
    <p:extLst>
      <p:ext uri="{BB962C8B-B14F-4D97-AF65-F5344CB8AC3E}">
        <p14:creationId xmlns:p14="http://schemas.microsoft.com/office/powerpoint/2010/main" val="3304297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76883" y="1927860"/>
            <a:ext cx="7374635"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1731" y="2476500"/>
            <a:ext cx="9002268"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248155" y="3025139"/>
            <a:ext cx="6681216" cy="74066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325868" y="3025139"/>
            <a:ext cx="760476" cy="740664"/>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413105" y="2058415"/>
            <a:ext cx="8322309" cy="2813050"/>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2700" marR="5080" indent="-3175" algn="ctr">
              <a:lnSpc>
                <a:spcPct val="100000"/>
              </a:lnSpc>
              <a:spcBef>
                <a:spcPts val="100"/>
              </a:spcBef>
            </a:pPr>
            <a:r>
              <a:rPr dirty="0">
                <a:solidFill>
                  <a:srgbClr val="0070C0"/>
                </a:solidFill>
              </a:rPr>
              <a:t>Assunzione </a:t>
            </a:r>
            <a:r>
              <a:rPr spc="-5" dirty="0">
                <a:solidFill>
                  <a:srgbClr val="0070C0"/>
                </a:solidFill>
              </a:rPr>
              <a:t>di disoccupati  </a:t>
            </a:r>
            <a:r>
              <a:rPr dirty="0">
                <a:solidFill>
                  <a:srgbClr val="0070C0"/>
                </a:solidFill>
              </a:rPr>
              <a:t>over50 e </a:t>
            </a:r>
            <a:r>
              <a:rPr spc="-5" dirty="0">
                <a:solidFill>
                  <a:srgbClr val="0070C0"/>
                </a:solidFill>
              </a:rPr>
              <a:t>donne prive di</a:t>
            </a:r>
            <a:r>
              <a:rPr spc="-90" dirty="0">
                <a:solidFill>
                  <a:srgbClr val="0070C0"/>
                </a:solidFill>
              </a:rPr>
              <a:t> </a:t>
            </a:r>
            <a:r>
              <a:rPr spc="-5" dirty="0">
                <a:solidFill>
                  <a:srgbClr val="0070C0"/>
                </a:solidFill>
              </a:rPr>
              <a:t>impiego  regolarmente</a:t>
            </a:r>
            <a:r>
              <a:rPr spc="-50" dirty="0">
                <a:solidFill>
                  <a:srgbClr val="0070C0"/>
                </a:solidFill>
              </a:rPr>
              <a:t> </a:t>
            </a:r>
            <a:r>
              <a:rPr spc="-5" dirty="0">
                <a:solidFill>
                  <a:srgbClr val="0070C0"/>
                </a:solidFill>
              </a:rPr>
              <a:t>retribuito</a:t>
            </a:r>
          </a:p>
          <a:p>
            <a:pPr marL="1602740" marR="1589405" indent="1905" algn="ctr">
              <a:lnSpc>
                <a:spcPct val="110700"/>
              </a:lnSpc>
              <a:spcBef>
                <a:spcPts val="215"/>
              </a:spcBef>
            </a:pPr>
            <a:r>
              <a:rPr sz="2200" b="0" spc="-5" dirty="0">
                <a:solidFill>
                  <a:schemeClr val="tx1"/>
                </a:solidFill>
                <a:latin typeface="Verdana"/>
                <a:cs typeface="Verdana"/>
              </a:rPr>
              <a:t>Art. 4, comma </a:t>
            </a:r>
            <a:r>
              <a:rPr sz="2200" b="0" spc="-10" dirty="0">
                <a:solidFill>
                  <a:schemeClr val="tx1"/>
                </a:solidFill>
                <a:latin typeface="Verdana"/>
                <a:cs typeface="Verdana"/>
              </a:rPr>
              <a:t>8-11, </a:t>
            </a:r>
            <a:r>
              <a:rPr sz="2200" b="0" spc="-5" dirty="0">
                <a:solidFill>
                  <a:schemeClr val="tx1"/>
                </a:solidFill>
                <a:latin typeface="Verdana"/>
                <a:cs typeface="Verdana"/>
              </a:rPr>
              <a:t>L. </a:t>
            </a:r>
            <a:r>
              <a:rPr sz="2200" b="0" spc="-10" dirty="0">
                <a:solidFill>
                  <a:schemeClr val="tx1"/>
                </a:solidFill>
                <a:latin typeface="Verdana"/>
                <a:cs typeface="Verdana"/>
              </a:rPr>
              <a:t>92/2012  </a:t>
            </a:r>
            <a:r>
              <a:rPr sz="2200" b="0" spc="-5" dirty="0">
                <a:solidFill>
                  <a:srgbClr val="000000"/>
                </a:solidFill>
                <a:latin typeface="Verdana"/>
                <a:cs typeface="Verdana"/>
              </a:rPr>
              <a:t>Circc. </a:t>
            </a:r>
            <a:r>
              <a:rPr sz="2200" b="0" spc="-10" dirty="0">
                <a:solidFill>
                  <a:srgbClr val="000000"/>
                </a:solidFill>
                <a:latin typeface="Verdana"/>
                <a:cs typeface="Verdana"/>
              </a:rPr>
              <a:t>n.111/2013, n.139/2013  </a:t>
            </a:r>
            <a:r>
              <a:rPr sz="2200" b="0" spc="-5" dirty="0">
                <a:solidFill>
                  <a:srgbClr val="000000"/>
                </a:solidFill>
                <a:latin typeface="Verdana"/>
                <a:cs typeface="Verdana"/>
              </a:rPr>
              <a:t>Msg. n.12212/2013 e</a:t>
            </a:r>
            <a:r>
              <a:rPr sz="2200" b="0" spc="-10" dirty="0">
                <a:solidFill>
                  <a:srgbClr val="000000"/>
                </a:solidFill>
                <a:latin typeface="Verdana"/>
                <a:cs typeface="Verdana"/>
              </a:rPr>
              <a:t> </a:t>
            </a:r>
            <a:r>
              <a:rPr sz="2200" b="0" spc="-5" dirty="0">
                <a:solidFill>
                  <a:srgbClr val="000000"/>
                </a:solidFill>
                <a:latin typeface="Verdana"/>
                <a:cs typeface="Verdana"/>
              </a:rPr>
              <a:t>n.12850/2013</a:t>
            </a:r>
            <a:endParaRPr sz="2200" dirty="0">
              <a:latin typeface="Verdana"/>
              <a:cs typeface="Verdana"/>
            </a:endParaRPr>
          </a:p>
        </p:txBody>
      </p:sp>
    </p:spTree>
    <p:extLst>
      <p:ext uri="{BB962C8B-B14F-4D97-AF65-F5344CB8AC3E}">
        <p14:creationId xmlns:p14="http://schemas.microsoft.com/office/powerpoint/2010/main" val="17388364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38247" y="698373"/>
            <a:ext cx="6226175" cy="2484120"/>
          </a:xfrm>
          <a:custGeom>
            <a:avLst/>
            <a:gdLst/>
            <a:ahLst/>
            <a:cxnLst/>
            <a:rect l="l" t="t" r="r" b="b"/>
            <a:pathLst>
              <a:path w="6226175" h="2484120">
                <a:moveTo>
                  <a:pt x="0" y="2484119"/>
                </a:moveTo>
                <a:lnTo>
                  <a:pt x="6226175" y="2484119"/>
                </a:lnTo>
                <a:lnTo>
                  <a:pt x="6226175" y="0"/>
                </a:lnTo>
                <a:lnTo>
                  <a:pt x="0" y="0"/>
                </a:lnTo>
                <a:lnTo>
                  <a:pt x="0" y="2484119"/>
                </a:lnTo>
                <a:close/>
              </a:path>
            </a:pathLst>
          </a:custGeom>
          <a:solidFill>
            <a:srgbClr val="2C7B9F">
              <a:alpha val="19999"/>
            </a:srgbClr>
          </a:solidFill>
        </p:spPr>
        <p:txBody>
          <a:bodyPr wrap="square" lIns="0" tIns="0" rIns="0" bIns="0" rtlCol="0"/>
          <a:lstStyle/>
          <a:p>
            <a:endParaRPr/>
          </a:p>
        </p:txBody>
      </p:sp>
      <p:graphicFrame>
        <p:nvGraphicFramePr>
          <p:cNvPr id="3" name="object 3"/>
          <p:cNvGraphicFramePr>
            <a:graphicFrameLocks noGrp="1"/>
          </p:cNvGraphicFramePr>
          <p:nvPr/>
        </p:nvGraphicFramePr>
        <p:xfrm>
          <a:off x="461187" y="326263"/>
          <a:ext cx="8496934" cy="5455920"/>
        </p:xfrm>
        <a:graphic>
          <a:graphicData uri="http://schemas.openxmlformats.org/drawingml/2006/table">
            <a:tbl>
              <a:tblPr firstRow="1" bandRow="1">
                <a:tableStyleId>{2D5ABB26-0587-4C30-8999-92F81FD0307C}</a:tableStyleId>
              </a:tblPr>
              <a:tblGrid>
                <a:gridCol w="2270760">
                  <a:extLst>
                    <a:ext uri="{9D8B030D-6E8A-4147-A177-3AD203B41FA5}">
                      <a16:colId xmlns:a16="http://schemas.microsoft.com/office/drawing/2014/main" val="20000"/>
                    </a:ext>
                  </a:extLst>
                </a:gridCol>
                <a:gridCol w="6226174">
                  <a:extLst>
                    <a:ext uri="{9D8B030D-6E8A-4147-A177-3AD203B41FA5}">
                      <a16:colId xmlns:a16="http://schemas.microsoft.com/office/drawing/2014/main" val="20001"/>
                    </a:ext>
                  </a:extLst>
                </a:gridCol>
              </a:tblGrid>
              <a:tr h="365125">
                <a:tc>
                  <a:txBody>
                    <a:bodyPr/>
                    <a:lstStyle/>
                    <a:p>
                      <a:pPr marL="97790">
                        <a:lnSpc>
                          <a:spcPct val="100000"/>
                        </a:lnSpc>
                        <a:spcBef>
                          <a:spcPts val="350"/>
                        </a:spcBef>
                      </a:pPr>
                      <a:r>
                        <a:rPr sz="1800" b="1" dirty="0">
                          <a:latin typeface="Verdana"/>
                          <a:cs typeface="Verdana"/>
                        </a:rPr>
                        <a:t>DDL</a:t>
                      </a:r>
                      <a:r>
                        <a:rPr sz="1800" b="1" spc="-35" dirty="0">
                          <a:latin typeface="Verdana"/>
                          <a:cs typeface="Verdana"/>
                        </a:rPr>
                        <a:t> </a:t>
                      </a:r>
                      <a:r>
                        <a:rPr sz="1800" b="1" spc="-5" dirty="0">
                          <a:latin typeface="Verdana"/>
                          <a:cs typeface="Verdana"/>
                        </a:rPr>
                        <a:t>AMMESSI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a:lnSpc>
                          <a:spcPct val="100000"/>
                        </a:lnSpc>
                        <a:spcBef>
                          <a:spcPts val="350"/>
                        </a:spcBef>
                      </a:pPr>
                      <a:r>
                        <a:rPr sz="1800" spc="-40" dirty="0">
                          <a:latin typeface="Verdana"/>
                          <a:cs typeface="Verdana"/>
                        </a:rPr>
                        <a:t>Tutti </a:t>
                      </a:r>
                      <a:r>
                        <a:rPr sz="1800" dirty="0">
                          <a:latin typeface="Verdana"/>
                          <a:cs typeface="Verdana"/>
                        </a:rPr>
                        <a:t>i DDL</a:t>
                      </a:r>
                      <a:r>
                        <a:rPr sz="1800" spc="40" dirty="0">
                          <a:latin typeface="Verdana"/>
                          <a:cs typeface="Verdana"/>
                        </a:rPr>
                        <a:t> </a:t>
                      </a:r>
                      <a:r>
                        <a:rPr sz="1800" spc="-10" dirty="0">
                          <a:latin typeface="Verdana"/>
                          <a:cs typeface="Verdana"/>
                        </a:rPr>
                        <a:t>privati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2483485">
                <a:tc>
                  <a:txBody>
                    <a:bodyPr/>
                    <a:lstStyle/>
                    <a:p>
                      <a:pPr marL="97790">
                        <a:lnSpc>
                          <a:spcPct val="100000"/>
                        </a:lnSpc>
                        <a:spcBef>
                          <a:spcPts val="350"/>
                        </a:spcBef>
                      </a:pPr>
                      <a:r>
                        <a:rPr sz="1800" b="1" spc="-5" dirty="0">
                          <a:latin typeface="Verdana"/>
                          <a:cs typeface="Verdana"/>
                        </a:rPr>
                        <a:t>LAVORATORI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a:lnSpc>
                          <a:spcPct val="100000"/>
                        </a:lnSpc>
                      </a:pPr>
                      <a:endParaRPr sz="1700">
                        <a:latin typeface="Times New Roman"/>
                        <a:cs typeface="Times New Roman"/>
                      </a:endParaRPr>
                    </a:p>
                  </a:txBody>
                  <a:tcPr marL="0" marR="0" marT="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tcPr>
                </a:tc>
                <a:extLst>
                  <a:ext uri="{0D108BD9-81ED-4DB2-BD59-A6C34878D82A}">
                    <a16:rowId xmlns:a16="http://schemas.microsoft.com/office/drawing/2014/main" val="10001"/>
                  </a:ext>
                </a:extLst>
              </a:tr>
              <a:tr h="904875">
                <a:tc>
                  <a:txBody>
                    <a:bodyPr/>
                    <a:lstStyle/>
                    <a:p>
                      <a:pPr marL="97790" marR="123825">
                        <a:lnSpc>
                          <a:spcPct val="100000"/>
                        </a:lnSpc>
                        <a:spcBef>
                          <a:spcPts val="355"/>
                        </a:spcBef>
                      </a:pPr>
                      <a:r>
                        <a:rPr sz="1800" b="1" dirty="0">
                          <a:latin typeface="Verdana"/>
                          <a:cs typeface="Verdana"/>
                        </a:rPr>
                        <a:t>TIPOLOGIA  C</a:t>
                      </a:r>
                      <a:r>
                        <a:rPr sz="1800" b="1" spc="5" dirty="0">
                          <a:latin typeface="Verdana"/>
                          <a:cs typeface="Verdana"/>
                        </a:rPr>
                        <a:t>O</a:t>
                      </a:r>
                      <a:r>
                        <a:rPr sz="1800" b="1" dirty="0">
                          <a:latin typeface="Verdana"/>
                          <a:cs typeface="Verdana"/>
                        </a:rPr>
                        <a:t>NT</a:t>
                      </a:r>
                      <a:r>
                        <a:rPr sz="1800" b="1" spc="-10" dirty="0">
                          <a:latin typeface="Verdana"/>
                          <a:cs typeface="Verdana"/>
                        </a:rPr>
                        <a:t>R</a:t>
                      </a:r>
                      <a:r>
                        <a:rPr sz="1800" b="1" spc="-5" dirty="0">
                          <a:latin typeface="Verdana"/>
                          <a:cs typeface="Verdana"/>
                        </a:rPr>
                        <a:t>A</a:t>
                      </a:r>
                      <a:r>
                        <a:rPr sz="1800" b="1" spc="-10" dirty="0">
                          <a:latin typeface="Verdana"/>
                          <a:cs typeface="Verdana"/>
                        </a:rPr>
                        <a:t>T</a:t>
                      </a:r>
                      <a:r>
                        <a:rPr sz="1800" b="1" dirty="0">
                          <a:latin typeface="Verdana"/>
                          <a:cs typeface="Verdana"/>
                        </a:rPr>
                        <a:t>TU</a:t>
                      </a:r>
                      <a:r>
                        <a:rPr sz="1800" b="1" spc="-5" dirty="0">
                          <a:latin typeface="Verdana"/>
                          <a:cs typeface="Verdana"/>
                        </a:rPr>
                        <a:t>A</a:t>
                      </a:r>
                      <a:r>
                        <a:rPr sz="1800" b="1" dirty="0">
                          <a:latin typeface="Verdana"/>
                          <a:cs typeface="Verdana"/>
                        </a:rPr>
                        <a:t>LE</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a:lnSpc>
                          <a:spcPct val="100000"/>
                        </a:lnSpc>
                        <a:spcBef>
                          <a:spcPts val="355"/>
                        </a:spcBef>
                      </a:pPr>
                      <a:r>
                        <a:rPr sz="1800" dirty="0">
                          <a:latin typeface="Verdana"/>
                          <a:cs typeface="Verdana"/>
                        </a:rPr>
                        <a:t>Assunzioni a </a:t>
                      </a:r>
                      <a:r>
                        <a:rPr sz="1800" spc="-5" dirty="0">
                          <a:latin typeface="Verdana"/>
                          <a:cs typeface="Verdana"/>
                        </a:rPr>
                        <a:t>TD </a:t>
                      </a:r>
                      <a:r>
                        <a:rPr sz="1800" dirty="0">
                          <a:latin typeface="Verdana"/>
                          <a:cs typeface="Verdana"/>
                        </a:rPr>
                        <a:t>più eventuali</a:t>
                      </a:r>
                      <a:r>
                        <a:rPr sz="1800" spc="-50" dirty="0">
                          <a:latin typeface="Verdana"/>
                          <a:cs typeface="Verdana"/>
                        </a:rPr>
                        <a:t> </a:t>
                      </a:r>
                      <a:r>
                        <a:rPr sz="1800" spc="-5" dirty="0">
                          <a:latin typeface="Verdana"/>
                          <a:cs typeface="Verdana"/>
                        </a:rPr>
                        <a:t>proroghe</a:t>
                      </a:r>
                      <a:endParaRPr sz="1800">
                        <a:latin typeface="Verdana"/>
                        <a:cs typeface="Verdana"/>
                      </a:endParaRPr>
                    </a:p>
                    <a:p>
                      <a:pPr marL="97790">
                        <a:lnSpc>
                          <a:spcPct val="100000"/>
                        </a:lnSpc>
                      </a:pPr>
                      <a:r>
                        <a:rPr sz="1800" dirty="0">
                          <a:latin typeface="Verdana"/>
                          <a:cs typeface="Verdana"/>
                        </a:rPr>
                        <a:t>Assunzioni e </a:t>
                      </a:r>
                      <a:r>
                        <a:rPr sz="1800" spc="-5" dirty="0">
                          <a:latin typeface="Verdana"/>
                          <a:cs typeface="Verdana"/>
                        </a:rPr>
                        <a:t>trasformazioni </a:t>
                      </a:r>
                      <a:r>
                        <a:rPr sz="1800" dirty="0">
                          <a:latin typeface="Verdana"/>
                          <a:cs typeface="Verdana"/>
                        </a:rPr>
                        <a:t>a </a:t>
                      </a:r>
                      <a:r>
                        <a:rPr sz="1800" spc="-5" dirty="0">
                          <a:latin typeface="Verdana"/>
                          <a:cs typeface="Verdana"/>
                        </a:rPr>
                        <a:t>tempo</a:t>
                      </a:r>
                      <a:r>
                        <a:rPr sz="1800" spc="-70" dirty="0">
                          <a:latin typeface="Verdana"/>
                          <a:cs typeface="Verdana"/>
                        </a:rPr>
                        <a:t> </a:t>
                      </a:r>
                      <a:r>
                        <a:rPr sz="1800" dirty="0">
                          <a:latin typeface="Verdana"/>
                          <a:cs typeface="Verdana"/>
                        </a:rPr>
                        <a:t>indeterminato</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1702435">
                <a:tc>
                  <a:txBody>
                    <a:bodyPr/>
                    <a:lstStyle/>
                    <a:p>
                      <a:pPr marL="97790" marR="473075">
                        <a:lnSpc>
                          <a:spcPct val="100000"/>
                        </a:lnSpc>
                        <a:spcBef>
                          <a:spcPts val="355"/>
                        </a:spcBef>
                        <a:tabLst>
                          <a:tab pos="1297940" algn="l"/>
                        </a:tabLst>
                      </a:pPr>
                      <a:r>
                        <a:rPr sz="1800" b="1" spc="-5" dirty="0">
                          <a:latin typeface="Verdana"/>
                          <a:cs typeface="Verdana"/>
                        </a:rPr>
                        <a:t>NATURA </a:t>
                      </a:r>
                      <a:r>
                        <a:rPr sz="1800" b="1" dirty="0">
                          <a:latin typeface="Verdana"/>
                          <a:cs typeface="Verdana"/>
                        </a:rPr>
                        <a:t>E  MIS</a:t>
                      </a:r>
                      <a:r>
                        <a:rPr sz="1800" b="1" spc="5" dirty="0">
                          <a:latin typeface="Verdana"/>
                          <a:cs typeface="Verdana"/>
                        </a:rPr>
                        <a:t>U</a:t>
                      </a:r>
                      <a:r>
                        <a:rPr sz="1800" b="1" spc="-5" dirty="0">
                          <a:latin typeface="Verdana"/>
                          <a:cs typeface="Verdana"/>
                        </a:rPr>
                        <a:t>R</a:t>
                      </a:r>
                      <a:r>
                        <a:rPr sz="1800" b="1" dirty="0">
                          <a:latin typeface="Verdana"/>
                          <a:cs typeface="Verdana"/>
                        </a:rPr>
                        <a:t>A	D</a:t>
                      </a:r>
                      <a:r>
                        <a:rPr sz="1800" b="1" spc="-10" dirty="0">
                          <a:latin typeface="Verdana"/>
                          <a:cs typeface="Verdana"/>
                        </a:rPr>
                        <a:t>E</a:t>
                      </a:r>
                      <a:r>
                        <a:rPr sz="1800" b="1" dirty="0">
                          <a:latin typeface="Verdana"/>
                          <a:cs typeface="Verdana"/>
                        </a:rPr>
                        <a:t>L  </a:t>
                      </a:r>
                      <a:r>
                        <a:rPr sz="1800" b="1" spc="-5" dirty="0">
                          <a:latin typeface="Verdana"/>
                          <a:cs typeface="Verdana"/>
                        </a:rPr>
                        <a:t>BENEFICIO</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5"/>
                        </a:spcBef>
                      </a:pPr>
                      <a:r>
                        <a:rPr sz="1800" spc="-5" dirty="0">
                          <a:latin typeface="Verdana"/>
                          <a:cs typeface="Verdana"/>
                        </a:rPr>
                        <a:t>Agevolazione contributiva (CA</a:t>
                      </a:r>
                      <a:r>
                        <a:rPr sz="1800" spc="-65" dirty="0">
                          <a:latin typeface="Verdana"/>
                          <a:cs typeface="Verdana"/>
                        </a:rPr>
                        <a:t> </a:t>
                      </a:r>
                      <a:r>
                        <a:rPr sz="1800" dirty="0">
                          <a:latin typeface="Verdana"/>
                          <a:cs typeface="Verdana"/>
                        </a:rPr>
                        <a:t>2H)</a:t>
                      </a:r>
                      <a:endParaRPr sz="1800">
                        <a:latin typeface="Verdana"/>
                        <a:cs typeface="Verdana"/>
                      </a:endParaRPr>
                    </a:p>
                    <a:p>
                      <a:pPr marL="361950" marR="75565" algn="just">
                        <a:lnSpc>
                          <a:spcPct val="100000"/>
                        </a:lnSpc>
                      </a:pPr>
                      <a:r>
                        <a:rPr sz="1800" dirty="0">
                          <a:latin typeface="Verdana"/>
                          <a:cs typeface="Verdana"/>
                        </a:rPr>
                        <a:t>riduzione del </a:t>
                      </a:r>
                      <a:r>
                        <a:rPr sz="1800" spc="5" dirty="0">
                          <a:latin typeface="Verdana"/>
                          <a:cs typeface="Verdana"/>
                        </a:rPr>
                        <a:t>50% </a:t>
                      </a:r>
                      <a:r>
                        <a:rPr sz="1800" dirty="0">
                          <a:latin typeface="Verdana"/>
                          <a:cs typeface="Verdana"/>
                        </a:rPr>
                        <a:t>dei contributi carico DDL </a:t>
                      </a:r>
                      <a:r>
                        <a:rPr sz="1800" spc="-5" dirty="0">
                          <a:latin typeface="Verdana"/>
                          <a:cs typeface="Verdana"/>
                        </a:rPr>
                        <a:t>per  </a:t>
                      </a:r>
                      <a:r>
                        <a:rPr sz="1800" dirty="0">
                          <a:latin typeface="Verdana"/>
                          <a:cs typeface="Verdana"/>
                        </a:rPr>
                        <a:t>massimo </a:t>
                      </a:r>
                      <a:r>
                        <a:rPr sz="1800" spc="-5" dirty="0">
                          <a:latin typeface="Verdana"/>
                          <a:cs typeface="Verdana"/>
                        </a:rPr>
                        <a:t>12 </a:t>
                      </a:r>
                      <a:r>
                        <a:rPr sz="1800" dirty="0">
                          <a:latin typeface="Verdana"/>
                          <a:cs typeface="Verdana"/>
                        </a:rPr>
                        <a:t>mesi per </a:t>
                      </a:r>
                      <a:r>
                        <a:rPr sz="1800" spc="-5" dirty="0">
                          <a:latin typeface="Verdana"/>
                          <a:cs typeface="Verdana"/>
                        </a:rPr>
                        <a:t>rapporti </a:t>
                      </a:r>
                      <a:r>
                        <a:rPr sz="1800" dirty="0">
                          <a:latin typeface="Verdana"/>
                          <a:cs typeface="Verdana"/>
                        </a:rPr>
                        <a:t>a </a:t>
                      </a:r>
                      <a:r>
                        <a:rPr sz="1800" spc="-5" dirty="0">
                          <a:latin typeface="Verdana"/>
                          <a:cs typeface="Verdana"/>
                        </a:rPr>
                        <a:t>TD </a:t>
                      </a:r>
                      <a:r>
                        <a:rPr sz="1800" dirty="0">
                          <a:latin typeface="Verdana"/>
                          <a:cs typeface="Verdana"/>
                        </a:rPr>
                        <a:t>e massimo </a:t>
                      </a:r>
                      <a:r>
                        <a:rPr sz="1800" spc="10" dirty="0">
                          <a:latin typeface="Verdana"/>
                          <a:cs typeface="Verdana"/>
                        </a:rPr>
                        <a:t>18  </a:t>
                      </a:r>
                      <a:r>
                        <a:rPr sz="1800" dirty="0">
                          <a:latin typeface="Verdana"/>
                          <a:cs typeface="Verdana"/>
                        </a:rPr>
                        <a:t>mesi </a:t>
                      </a:r>
                      <a:r>
                        <a:rPr sz="1800" spc="-5" dirty="0">
                          <a:latin typeface="Verdana"/>
                          <a:cs typeface="Verdana"/>
                        </a:rPr>
                        <a:t>per rapporti </a:t>
                      </a:r>
                      <a:r>
                        <a:rPr sz="1800" dirty="0">
                          <a:latin typeface="Verdana"/>
                          <a:cs typeface="Verdana"/>
                        </a:rPr>
                        <a:t>a</a:t>
                      </a:r>
                      <a:r>
                        <a:rPr sz="1800" spc="5" dirty="0">
                          <a:latin typeface="Verdana"/>
                          <a:cs typeface="Verdana"/>
                        </a:rPr>
                        <a:t> </a:t>
                      </a:r>
                      <a:r>
                        <a:rPr sz="1800" spc="-5" dirty="0">
                          <a:latin typeface="Verdana"/>
                          <a:cs typeface="Verdana"/>
                        </a:rPr>
                        <a:t>TI</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
        <p:nvSpPr>
          <p:cNvPr id="5" name="object 5"/>
          <p:cNvSpPr/>
          <p:nvPr/>
        </p:nvSpPr>
        <p:spPr>
          <a:xfrm>
            <a:off x="2699766" y="692658"/>
            <a:ext cx="6264656" cy="217004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936647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17182" y="268350"/>
          <a:ext cx="8496934" cy="4985385"/>
        </p:xfrm>
        <a:graphic>
          <a:graphicData uri="http://schemas.openxmlformats.org/drawingml/2006/table">
            <a:tbl>
              <a:tblPr firstRow="1" bandRow="1">
                <a:tableStyleId>{2D5ABB26-0587-4C30-8999-92F81FD0307C}</a:tableStyleId>
              </a:tblPr>
              <a:tblGrid>
                <a:gridCol w="2376170">
                  <a:extLst>
                    <a:ext uri="{9D8B030D-6E8A-4147-A177-3AD203B41FA5}">
                      <a16:colId xmlns:a16="http://schemas.microsoft.com/office/drawing/2014/main" val="20000"/>
                    </a:ext>
                  </a:extLst>
                </a:gridCol>
                <a:gridCol w="6120764">
                  <a:extLst>
                    <a:ext uri="{9D8B030D-6E8A-4147-A177-3AD203B41FA5}">
                      <a16:colId xmlns:a16="http://schemas.microsoft.com/office/drawing/2014/main" val="20001"/>
                    </a:ext>
                  </a:extLst>
                </a:gridCol>
              </a:tblGrid>
              <a:tr h="1425575">
                <a:tc>
                  <a:txBody>
                    <a:bodyPr/>
                    <a:lstStyle/>
                    <a:p>
                      <a:pPr marL="97790" marR="415290">
                        <a:lnSpc>
                          <a:spcPct val="100000"/>
                        </a:lnSpc>
                        <a:spcBef>
                          <a:spcPts val="345"/>
                        </a:spcBef>
                      </a:pPr>
                      <a:r>
                        <a:rPr sz="1900" b="1" spc="-5" dirty="0">
                          <a:latin typeface="Verdana"/>
                          <a:cs typeface="Verdana"/>
                        </a:rPr>
                        <a:t>Principi  generali  </a:t>
                      </a:r>
                      <a:r>
                        <a:rPr sz="1900" b="1" spc="-10" dirty="0">
                          <a:latin typeface="Verdana"/>
                          <a:cs typeface="Verdana"/>
                        </a:rPr>
                        <a:t>(art.31, d.lgs.  n.150/2015)</a:t>
                      </a:r>
                      <a:endParaRPr sz="1900" dirty="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50"/>
                        </a:spcBef>
                      </a:pPr>
                      <a:r>
                        <a:rPr sz="1800" dirty="0">
                          <a:latin typeface="Verdana"/>
                          <a:cs typeface="Verdana"/>
                        </a:rPr>
                        <a:t>Senza</a:t>
                      </a:r>
                      <a:r>
                        <a:rPr sz="1800" spc="-35" dirty="0">
                          <a:latin typeface="Verdana"/>
                          <a:cs typeface="Verdana"/>
                        </a:rPr>
                        <a:t> </a:t>
                      </a:r>
                      <a:r>
                        <a:rPr sz="1800" spc="-5" dirty="0">
                          <a:latin typeface="Verdana"/>
                          <a:cs typeface="Verdana"/>
                        </a:rPr>
                        <a:t>eccezioni</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1548130">
                <a:tc>
                  <a:txBody>
                    <a:bodyPr/>
                    <a:lstStyle/>
                    <a:p>
                      <a:pPr marL="97790" marR="322580">
                        <a:lnSpc>
                          <a:spcPct val="100000"/>
                        </a:lnSpc>
                        <a:spcBef>
                          <a:spcPts val="345"/>
                        </a:spcBef>
                      </a:pPr>
                      <a:r>
                        <a:rPr sz="1900" b="1" spc="-5" dirty="0">
                          <a:latin typeface="Verdana"/>
                          <a:cs typeface="Verdana"/>
                        </a:rPr>
                        <a:t>Regolarità  contributiva  </a:t>
                      </a:r>
                      <a:r>
                        <a:rPr sz="1900" b="1" spc="-10" dirty="0">
                          <a:latin typeface="Verdana"/>
                          <a:cs typeface="Verdana"/>
                        </a:rPr>
                        <a:t>(art.1, commi  1175 </a:t>
                      </a:r>
                      <a:r>
                        <a:rPr sz="1900" b="1" spc="-5" dirty="0">
                          <a:latin typeface="Verdana"/>
                          <a:cs typeface="Verdana"/>
                        </a:rPr>
                        <a:t>e </a:t>
                      </a:r>
                      <a:r>
                        <a:rPr sz="1900" b="1" spc="-10" dirty="0">
                          <a:latin typeface="Verdana"/>
                          <a:cs typeface="Verdana"/>
                        </a:rPr>
                        <a:t>1176 </a:t>
                      </a:r>
                      <a:r>
                        <a:rPr sz="1900" b="1" spc="-5" dirty="0">
                          <a:latin typeface="Verdana"/>
                          <a:cs typeface="Verdana"/>
                        </a:rPr>
                        <a:t>l.  </a:t>
                      </a:r>
                      <a:r>
                        <a:rPr sz="1900" b="1" spc="-10" dirty="0">
                          <a:latin typeface="Verdana"/>
                          <a:cs typeface="Verdana"/>
                        </a:rPr>
                        <a:t>n.296/2006)</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50"/>
                        </a:spcBef>
                      </a:pPr>
                      <a:r>
                        <a:rPr sz="1800" spc="-5" dirty="0">
                          <a:latin typeface="Verdana"/>
                          <a:cs typeface="Verdana"/>
                        </a:rPr>
                        <a:t>OK</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2011680">
                <a:tc>
                  <a:txBody>
                    <a:bodyPr/>
                    <a:lstStyle/>
                    <a:p>
                      <a:pPr marL="97790" marR="648970">
                        <a:lnSpc>
                          <a:spcPct val="100000"/>
                        </a:lnSpc>
                        <a:spcBef>
                          <a:spcPts val="350"/>
                        </a:spcBef>
                      </a:pPr>
                      <a:r>
                        <a:rPr sz="1900" b="1" spc="-5" dirty="0">
                          <a:latin typeface="Verdana"/>
                          <a:cs typeface="Verdana"/>
                        </a:rPr>
                        <a:t>Normativa  co</a:t>
                      </a:r>
                      <a:r>
                        <a:rPr sz="1900" b="1" spc="-10" dirty="0">
                          <a:latin typeface="Verdana"/>
                          <a:cs typeface="Verdana"/>
                        </a:rPr>
                        <a:t>m</a:t>
                      </a:r>
                      <a:r>
                        <a:rPr sz="1900" b="1" dirty="0">
                          <a:latin typeface="Verdana"/>
                          <a:cs typeface="Verdana"/>
                        </a:rPr>
                        <a:t>unita</a:t>
                      </a:r>
                      <a:r>
                        <a:rPr sz="1900" b="1" spc="5" dirty="0">
                          <a:latin typeface="Verdana"/>
                          <a:cs typeface="Verdana"/>
                        </a:rPr>
                        <a:t>r</a:t>
                      </a:r>
                      <a:r>
                        <a:rPr sz="1900" b="1" dirty="0">
                          <a:latin typeface="Verdana"/>
                          <a:cs typeface="Verdana"/>
                        </a:rPr>
                        <a:t>ia</a:t>
                      </a:r>
                      <a:endParaRPr sz="19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50"/>
                        </a:spcBef>
                        <a:buSzPct val="94444"/>
                        <a:buFont typeface="Wingdings"/>
                        <a:buChar char=""/>
                        <a:tabLst>
                          <a:tab pos="280670" algn="l"/>
                        </a:tabLst>
                      </a:pPr>
                      <a:r>
                        <a:rPr sz="1800" spc="-5" dirty="0">
                          <a:latin typeface="Verdana"/>
                          <a:cs typeface="Verdana"/>
                        </a:rPr>
                        <a:t>Incremento </a:t>
                      </a:r>
                      <a:r>
                        <a:rPr sz="1800" dirty="0">
                          <a:latin typeface="Verdana"/>
                          <a:cs typeface="Verdana"/>
                        </a:rPr>
                        <a:t>occupazionale</a:t>
                      </a:r>
                    </a:p>
                    <a:p>
                      <a:pPr marL="97790" marR="276225">
                        <a:lnSpc>
                          <a:spcPct val="100000"/>
                        </a:lnSpc>
                        <a:spcBef>
                          <a:spcPts val="25"/>
                        </a:spcBef>
                        <a:buSzPct val="94444"/>
                        <a:buFont typeface="Wingdings"/>
                        <a:buChar char=""/>
                        <a:tabLst>
                          <a:tab pos="280670" algn="l"/>
                          <a:tab pos="2462530" algn="l"/>
                        </a:tabLst>
                      </a:pPr>
                      <a:r>
                        <a:rPr sz="1800" dirty="0">
                          <a:latin typeface="Verdana"/>
                          <a:cs typeface="Verdana"/>
                        </a:rPr>
                        <a:t>il </a:t>
                      </a:r>
                      <a:r>
                        <a:rPr sz="1800" spc="-5" dirty="0">
                          <a:latin typeface="Verdana"/>
                          <a:cs typeface="Verdana"/>
                        </a:rPr>
                        <a:t>datore</a:t>
                      </a:r>
                      <a:r>
                        <a:rPr sz="1800" dirty="0">
                          <a:latin typeface="Verdana"/>
                          <a:cs typeface="Verdana"/>
                        </a:rPr>
                        <a:t> </a:t>
                      </a:r>
                      <a:r>
                        <a:rPr sz="1800" spc="-5" dirty="0">
                          <a:latin typeface="Verdana"/>
                          <a:cs typeface="Verdana"/>
                        </a:rPr>
                        <a:t>di</a:t>
                      </a:r>
                      <a:r>
                        <a:rPr sz="1800" spc="30" dirty="0">
                          <a:latin typeface="Verdana"/>
                          <a:cs typeface="Verdana"/>
                        </a:rPr>
                        <a:t> </a:t>
                      </a:r>
                      <a:r>
                        <a:rPr sz="1800" spc="-5" dirty="0" err="1">
                          <a:latin typeface="Verdana"/>
                          <a:cs typeface="Verdana"/>
                        </a:rPr>
                        <a:t>lavoro</a:t>
                      </a:r>
                      <a:r>
                        <a:rPr lang="it-IT" sz="1800" spc="-5" baseline="0" dirty="0">
                          <a:latin typeface="Verdana"/>
                          <a:cs typeface="Verdana"/>
                        </a:rPr>
                        <a:t> </a:t>
                      </a:r>
                      <a:r>
                        <a:rPr sz="1800" dirty="0">
                          <a:latin typeface="Verdana"/>
                          <a:cs typeface="Verdana"/>
                        </a:rPr>
                        <a:t>non </a:t>
                      </a:r>
                      <a:r>
                        <a:rPr sz="1800" spc="-10" dirty="0">
                          <a:latin typeface="Verdana"/>
                          <a:cs typeface="Verdana"/>
                        </a:rPr>
                        <a:t>deve aver </a:t>
                      </a:r>
                      <a:r>
                        <a:rPr sz="1800" dirty="0">
                          <a:latin typeface="Verdana"/>
                          <a:cs typeface="Verdana"/>
                        </a:rPr>
                        <a:t>ricevuto e,  </a:t>
                      </a:r>
                      <a:r>
                        <a:rPr sz="1800" spc="-5" dirty="0">
                          <a:latin typeface="Verdana"/>
                          <a:cs typeface="Verdana"/>
                        </a:rPr>
                        <a:t>successivamente, </a:t>
                      </a:r>
                      <a:r>
                        <a:rPr sz="1800" dirty="0">
                          <a:latin typeface="Verdana"/>
                          <a:cs typeface="Verdana"/>
                        </a:rPr>
                        <a:t>non rimborsato o </a:t>
                      </a:r>
                      <a:r>
                        <a:rPr sz="1800" spc="-5" dirty="0">
                          <a:latin typeface="Verdana"/>
                          <a:cs typeface="Verdana"/>
                        </a:rPr>
                        <a:t>depositato </a:t>
                      </a:r>
                      <a:r>
                        <a:rPr sz="1800" dirty="0">
                          <a:latin typeface="Verdana"/>
                          <a:cs typeface="Verdana"/>
                        </a:rPr>
                        <a:t>in  </a:t>
                      </a:r>
                      <a:r>
                        <a:rPr sz="1800" spc="-5" dirty="0">
                          <a:latin typeface="Verdana"/>
                          <a:cs typeface="Verdana"/>
                        </a:rPr>
                        <a:t>conto bloccato, gli </a:t>
                      </a:r>
                      <a:r>
                        <a:rPr sz="1800" dirty="0">
                          <a:latin typeface="Verdana"/>
                          <a:cs typeface="Verdana"/>
                        </a:rPr>
                        <a:t>aiuti individuali definiti come  illegali o incompatibili della Commissione</a:t>
                      </a:r>
                      <a:r>
                        <a:rPr sz="1800" spc="-105" dirty="0">
                          <a:latin typeface="Verdana"/>
                          <a:cs typeface="Verdana"/>
                        </a:rPr>
                        <a:t> </a:t>
                      </a:r>
                      <a:r>
                        <a:rPr sz="1800" spc="-5" dirty="0">
                          <a:latin typeface="Verdana"/>
                          <a:cs typeface="Verdana"/>
                        </a:rPr>
                        <a:t>Europea</a:t>
                      </a:r>
                      <a:endParaRPr sz="1800" dirty="0">
                        <a:latin typeface="Verdana"/>
                        <a:cs typeface="Verdana"/>
                      </a:endParaRPr>
                    </a:p>
                    <a:p>
                      <a:pPr marL="97790" marR="212725">
                        <a:lnSpc>
                          <a:spcPct val="100000"/>
                        </a:lnSpc>
                        <a:spcBef>
                          <a:spcPts val="5"/>
                        </a:spcBef>
                        <a:buSzPct val="94444"/>
                        <a:buFont typeface="Wingdings"/>
                        <a:buChar char=""/>
                        <a:tabLst>
                          <a:tab pos="280670" algn="l"/>
                        </a:tabLst>
                      </a:pPr>
                      <a:r>
                        <a:rPr sz="1800" dirty="0">
                          <a:latin typeface="Verdana"/>
                          <a:cs typeface="Verdana"/>
                        </a:rPr>
                        <a:t>il </a:t>
                      </a:r>
                      <a:r>
                        <a:rPr sz="1800" spc="-5" dirty="0">
                          <a:latin typeface="Verdana"/>
                          <a:cs typeface="Verdana"/>
                        </a:rPr>
                        <a:t>datore di lavoro </a:t>
                      </a:r>
                      <a:r>
                        <a:rPr sz="1800" dirty="0">
                          <a:latin typeface="Verdana"/>
                          <a:cs typeface="Verdana"/>
                        </a:rPr>
                        <a:t>non </a:t>
                      </a:r>
                      <a:r>
                        <a:rPr sz="1800" spc="-10" dirty="0">
                          <a:latin typeface="Verdana"/>
                          <a:cs typeface="Verdana"/>
                        </a:rPr>
                        <a:t>deve </a:t>
                      </a:r>
                      <a:r>
                        <a:rPr sz="1800" spc="-5" dirty="0">
                          <a:latin typeface="Verdana"/>
                          <a:cs typeface="Verdana"/>
                        </a:rPr>
                        <a:t>essere un’impresa </a:t>
                      </a:r>
                      <a:r>
                        <a:rPr sz="1800" dirty="0">
                          <a:latin typeface="Verdana"/>
                          <a:cs typeface="Verdana"/>
                        </a:rPr>
                        <a:t>in  difficoltà</a:t>
                      </a: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49015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2C9232-8494-4D04-8C2C-46354D180A39}"/>
              </a:ext>
            </a:extLst>
          </p:cNvPr>
          <p:cNvSpPr>
            <a:spLocks noGrp="1"/>
          </p:cNvSpPr>
          <p:nvPr>
            <p:ph type="title"/>
          </p:nvPr>
        </p:nvSpPr>
        <p:spPr>
          <a:xfrm>
            <a:off x="450773" y="1066800"/>
            <a:ext cx="8242452" cy="1846659"/>
          </a:xfrm>
        </p:spPr>
        <p:txBody>
          <a:bodyPr/>
          <a:lstStyle/>
          <a:p>
            <a:r>
              <a:rPr lang="it-IT" sz="2400" dirty="0"/>
              <a:t>Differenze tra le due misure:</a:t>
            </a:r>
            <a:br>
              <a:rPr lang="it-IT" sz="2400" dirty="0"/>
            </a:br>
            <a:br>
              <a:rPr lang="it-IT" sz="2400" dirty="0"/>
            </a:br>
            <a:r>
              <a:rPr lang="it-IT" sz="2400" i="1" dirty="0">
                <a:solidFill>
                  <a:schemeClr val="tx1"/>
                </a:solidFill>
              </a:rPr>
              <a:t>1. </a:t>
            </a:r>
            <a:r>
              <a:rPr lang="it-IT" sz="2400" i="1" dirty="0" err="1">
                <a:solidFill>
                  <a:schemeClr val="tx1"/>
                </a:solidFill>
              </a:rPr>
              <a:t>Temporary</a:t>
            </a:r>
            <a:r>
              <a:rPr lang="it-IT" sz="2400" i="1" dirty="0">
                <a:solidFill>
                  <a:schemeClr val="tx1"/>
                </a:solidFill>
              </a:rPr>
              <a:t> Framework</a:t>
            </a:r>
            <a:br>
              <a:rPr lang="it-IT" sz="2400" i="1" dirty="0">
                <a:solidFill>
                  <a:schemeClr val="tx1"/>
                </a:solidFill>
              </a:rPr>
            </a:br>
            <a:r>
              <a:rPr lang="it-IT" sz="2400" i="1" dirty="0">
                <a:solidFill>
                  <a:schemeClr val="tx1"/>
                </a:solidFill>
              </a:rPr>
              <a:t>2. incremento occupazionale</a:t>
            </a:r>
            <a:br>
              <a:rPr lang="it-IT" sz="2400" i="1" dirty="0">
                <a:solidFill>
                  <a:schemeClr val="tx1"/>
                </a:solidFill>
              </a:rPr>
            </a:br>
            <a:r>
              <a:rPr lang="it-IT" sz="2400" i="1" dirty="0">
                <a:solidFill>
                  <a:schemeClr val="tx1"/>
                </a:solidFill>
              </a:rPr>
              <a:t>3. massimale di 6.000 euro annui</a:t>
            </a:r>
          </a:p>
        </p:txBody>
      </p:sp>
      <p:pic>
        <p:nvPicPr>
          <p:cNvPr id="4" name="Elemento grafico 3" descr="Diagramma di Venn">
            <a:extLst>
              <a:ext uri="{FF2B5EF4-FFF2-40B4-BE49-F238E27FC236}">
                <a16:creationId xmlns:a16="http://schemas.microsoft.com/office/drawing/2014/main" id="{E0115F7E-B460-43B9-AFF3-23A4049848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8824" y="2133600"/>
            <a:ext cx="1060375" cy="990599"/>
          </a:xfrm>
          <a:prstGeom prst="rect">
            <a:avLst/>
          </a:prstGeom>
        </p:spPr>
      </p:pic>
    </p:spTree>
    <p:extLst>
      <p:ext uri="{BB962C8B-B14F-4D97-AF65-F5344CB8AC3E}">
        <p14:creationId xmlns:p14="http://schemas.microsoft.com/office/powerpoint/2010/main" val="23033833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0009BF8-92C9-4B15-8220-FDE30CC37061}"/>
              </a:ext>
            </a:extLst>
          </p:cNvPr>
          <p:cNvSpPr>
            <a:spLocks noGrp="1"/>
          </p:cNvSpPr>
          <p:nvPr>
            <p:ph type="ctrTitle"/>
          </p:nvPr>
        </p:nvSpPr>
        <p:spPr>
          <a:xfrm>
            <a:off x="724611" y="2058415"/>
            <a:ext cx="7703184" cy="553998"/>
          </a:xfrm>
          <a:effectLst>
            <a:outerShdw blurRad="50800" dist="38100" dir="2700000" algn="tl" rotWithShape="0">
              <a:prstClr val="black">
                <a:alpha val="40000"/>
              </a:prstClr>
            </a:outerShdw>
          </a:effectLst>
        </p:spPr>
        <p:txBody>
          <a:bodyPr/>
          <a:lstStyle/>
          <a:p>
            <a:r>
              <a:rPr lang="en-US" dirty="0" err="1"/>
              <a:t>Decontribuzione</a:t>
            </a:r>
            <a:r>
              <a:rPr lang="en-US" dirty="0"/>
              <a:t> SUD</a:t>
            </a:r>
          </a:p>
        </p:txBody>
      </p:sp>
      <p:sp>
        <p:nvSpPr>
          <p:cNvPr id="9" name="Subtitle 2">
            <a:extLst>
              <a:ext uri="{FF2B5EF4-FFF2-40B4-BE49-F238E27FC236}">
                <a16:creationId xmlns:a16="http://schemas.microsoft.com/office/drawing/2014/main" id="{2CBF8E39-1B5A-482C-8CEA-E4EA8AA6FE12}"/>
              </a:ext>
            </a:extLst>
          </p:cNvPr>
          <p:cNvSpPr>
            <a:spLocks noGrp="1"/>
          </p:cNvSpPr>
          <p:nvPr>
            <p:ph type="subTitle" idx="4"/>
          </p:nvPr>
        </p:nvSpPr>
        <p:spPr>
          <a:xfrm>
            <a:off x="1918207" y="3429000"/>
            <a:ext cx="5319395" cy="738664"/>
          </a:xfrm>
        </p:spPr>
        <p:txBody>
          <a:bodyPr/>
          <a:lstStyle/>
          <a:p>
            <a:r>
              <a:rPr lang="en-US" sz="2400" b="1" dirty="0" err="1">
                <a:solidFill>
                  <a:srgbClr val="0070C0"/>
                </a:solidFill>
              </a:rPr>
              <a:t>Circolare</a:t>
            </a:r>
            <a:r>
              <a:rPr lang="en-US" sz="2400" b="1" dirty="0">
                <a:solidFill>
                  <a:srgbClr val="0070C0"/>
                </a:solidFill>
              </a:rPr>
              <a:t> n. 33/2021 </a:t>
            </a:r>
            <a:r>
              <a:rPr lang="en-US" sz="2400" b="1" dirty="0" err="1">
                <a:solidFill>
                  <a:srgbClr val="0070C0"/>
                </a:solidFill>
              </a:rPr>
              <a:t>messaggio</a:t>
            </a:r>
            <a:r>
              <a:rPr lang="en-US" sz="2400" b="1" dirty="0">
                <a:solidFill>
                  <a:srgbClr val="0070C0"/>
                </a:solidFill>
              </a:rPr>
              <a:t> n. 1361/2021 </a:t>
            </a:r>
          </a:p>
        </p:txBody>
      </p:sp>
    </p:spTree>
    <p:extLst>
      <p:ext uri="{BB962C8B-B14F-4D97-AF65-F5344CB8AC3E}">
        <p14:creationId xmlns:p14="http://schemas.microsoft.com/office/powerpoint/2010/main" val="34754604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88686B18-DCCB-4CBB-94A2-D302741AC964}"/>
              </a:ext>
            </a:extLst>
          </p:cNvPr>
          <p:cNvSpPr>
            <a:spLocks noGrp="1"/>
          </p:cNvSpPr>
          <p:nvPr>
            <p:ph type="body" idx="1"/>
          </p:nvPr>
        </p:nvSpPr>
        <p:spPr>
          <a:xfrm>
            <a:off x="457201" y="990601"/>
            <a:ext cx="8058466" cy="4495800"/>
          </a:xfrm>
        </p:spPr>
        <p:txBody>
          <a:bodyPr/>
          <a:lstStyle/>
          <a:p>
            <a:pPr algn="just" fontAlgn="t"/>
            <a:r>
              <a:rPr lang="it-IT" sz="2400" b="0" dirty="0">
                <a:solidFill>
                  <a:schemeClr val="tx1"/>
                </a:solidFill>
              </a:rPr>
              <a:t>Al fine di contenere il perdurare degli effetti straordinari sull’occupazione, determinati dall’epidemia da COVID-19 in aree caratterizzate da gravi situazioni di disagio socio-economico, e di garantire la tutela dei livelli occupazionali, l’articolo 1, comma 161, della legge 30 dicembre 2020, n. 178 (legge di bilancio 2021), ha previsto che l’esonero contributivo di cui all’articolo 27, comma 1, del decreto-legge 14 agosto 2020, n. 104, convertito, con modificazioni, dalla legge 13 ottobre 2020, n. 126, si applichi fino al 31 dicembre 2029.</a:t>
            </a:r>
          </a:p>
          <a:p>
            <a:pPr fontAlgn="t"/>
            <a:r>
              <a:rPr lang="it-IT" sz="2000" b="0" dirty="0">
                <a:solidFill>
                  <a:schemeClr val="tx1"/>
                </a:solidFill>
              </a:rPr>
              <a:t> </a:t>
            </a:r>
          </a:p>
          <a:p>
            <a:endParaRPr lang="it-IT" dirty="0"/>
          </a:p>
        </p:txBody>
      </p:sp>
    </p:spTree>
    <p:extLst>
      <p:ext uri="{BB962C8B-B14F-4D97-AF65-F5344CB8AC3E}">
        <p14:creationId xmlns:p14="http://schemas.microsoft.com/office/powerpoint/2010/main" val="14819530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C08819AE-3E69-4C9A-805C-403028D25DB5}"/>
              </a:ext>
            </a:extLst>
          </p:cNvPr>
          <p:cNvSpPr>
            <a:spLocks noGrp="1"/>
          </p:cNvSpPr>
          <p:nvPr>
            <p:ph type="body" idx="1"/>
          </p:nvPr>
        </p:nvSpPr>
        <p:spPr>
          <a:xfrm>
            <a:off x="627989" y="762000"/>
            <a:ext cx="7830211" cy="4757380"/>
          </a:xfrm>
        </p:spPr>
        <p:txBody>
          <a:bodyPr/>
          <a:lstStyle/>
          <a:p>
            <a:pPr fontAlgn="t"/>
            <a:r>
              <a:rPr lang="it-IT" sz="2400" b="0" dirty="0">
                <a:solidFill>
                  <a:schemeClr val="tx1"/>
                </a:solidFill>
              </a:rPr>
              <a:t>L’ articolo 1, comma 161, della legge di bilancio 2021, nell’estendere l’esonero sino al 31 dicembre 2029, prevede una diversa modulazione dell’intensità della misura. La percentuale di contribuzione datoriale sgravabile è pari:</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30</a:t>
            </a:r>
            <a:r>
              <a:rPr lang="it-IT" sz="2400" b="0" dirty="0">
                <a:solidFill>
                  <a:schemeClr val="tx1"/>
                </a:solidFill>
              </a:rPr>
              <a:t>% fino al 31 dicembre 2025;</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20</a:t>
            </a:r>
            <a:r>
              <a:rPr lang="it-IT" sz="2400" b="0" dirty="0">
                <a:solidFill>
                  <a:schemeClr val="tx1"/>
                </a:solidFill>
              </a:rPr>
              <a:t>% per gli anni 2026 e 2027;</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10</a:t>
            </a:r>
            <a:r>
              <a:rPr lang="it-IT" sz="2400" b="0" dirty="0">
                <a:solidFill>
                  <a:schemeClr val="tx1"/>
                </a:solidFill>
              </a:rPr>
              <a:t>% per gli anni 2028 e 2029.</a:t>
            </a:r>
          </a:p>
          <a:p>
            <a:endParaRPr lang="it-IT" dirty="0"/>
          </a:p>
        </p:txBody>
      </p:sp>
    </p:spTree>
    <p:extLst>
      <p:ext uri="{BB962C8B-B14F-4D97-AF65-F5344CB8AC3E}">
        <p14:creationId xmlns:p14="http://schemas.microsoft.com/office/powerpoint/2010/main" val="16310652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6175375" cy="646113"/>
          </a:xfrm>
        </p:spPr>
        <p:txBody>
          <a:bodyPr/>
          <a:lstStyle/>
          <a:p>
            <a:r>
              <a:rPr lang="it-IT" sz="2100" dirty="0">
                <a:solidFill>
                  <a:srgbClr val="000000"/>
                </a:solidFill>
              </a:rPr>
              <a:t>Ambito</a:t>
            </a:r>
            <a:r>
              <a:rPr lang="en-IN" sz="2100" dirty="0">
                <a:solidFill>
                  <a:srgbClr val="000000"/>
                </a:solidFill>
              </a:rPr>
              <a:t> </a:t>
            </a:r>
            <a:r>
              <a:rPr lang="it-IT" sz="2100" dirty="0">
                <a:solidFill>
                  <a:srgbClr val="000000"/>
                </a:solidFill>
              </a:rPr>
              <a:t>territoriale</a:t>
            </a:r>
            <a:r>
              <a:rPr lang="en-IN" sz="2100" dirty="0">
                <a:solidFill>
                  <a:srgbClr val="000000"/>
                </a:solidFill>
              </a:rPr>
              <a:t> di </a:t>
            </a:r>
            <a:r>
              <a:rPr lang="it-IT" sz="2100" dirty="0">
                <a:solidFill>
                  <a:srgbClr val="000000"/>
                </a:solidFill>
              </a:rPr>
              <a:t>ammissione</a:t>
            </a:r>
            <a:r>
              <a:rPr lang="en-IN" sz="2100" dirty="0">
                <a:solidFill>
                  <a:srgbClr val="000000"/>
                </a:solidFill>
              </a:rPr>
              <a:t> al </a:t>
            </a:r>
            <a:r>
              <a:rPr lang="it-IT" sz="2100" dirty="0">
                <a:solidFill>
                  <a:srgbClr val="000000"/>
                </a:solidFill>
              </a:rPr>
              <a:t>beneficio</a:t>
            </a:r>
            <a:endParaRPr lang="it-IT" dirty="0">
              <a:solidFill>
                <a:srgbClr val="000000"/>
              </a:solidFill>
            </a:endParaRPr>
          </a:p>
        </p:txBody>
      </p:sp>
      <p:sp>
        <p:nvSpPr>
          <p:cNvPr id="19" name="Rectangle 18"/>
          <p:cNvSpPr/>
          <p:nvPr/>
        </p:nvSpPr>
        <p:spPr>
          <a:xfrm>
            <a:off x="2169129" y="1701404"/>
            <a:ext cx="6297710" cy="67392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spcAft>
                <a:spcPts val="450"/>
              </a:spcAft>
            </a:pP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La decontribuzione spetta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a condizione che la sede di lavoro si trovi in una regione</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66700" algn="just">
              <a:spcAft>
                <a:spcPts val="450"/>
              </a:spcAft>
            </a:pP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Meno sviluppata</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Basilicata, Calabria, Campania, Puglia e Sicilia;</a:t>
            </a:r>
          </a:p>
          <a:p>
            <a:pPr marL="266700" algn="just">
              <a:spcAft>
                <a:spcPts val="900"/>
              </a:spcAft>
            </a:pP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In transizione</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Abruzzo, Molise e Sardegna</a:t>
            </a:r>
            <a:r>
              <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
        <p:nvSpPr>
          <p:cNvPr id="5" name="Rectangle 4"/>
          <p:cNvSpPr/>
          <p:nvPr/>
        </p:nvSpPr>
        <p:spPr>
          <a:xfrm>
            <a:off x="533399" y="4300179"/>
            <a:ext cx="8130373" cy="1795821"/>
          </a:xfrm>
          <a:prstGeom prst="rect">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1212056" algn="just">
              <a:spcAft>
                <a:spcPts val="900"/>
              </a:spcAft>
            </a:pPr>
            <a:r>
              <a:rPr lang="it-IT" sz="1400" u="sng" dirty="0">
                <a:solidFill>
                  <a:schemeClr val="tx1"/>
                </a:solidFill>
                <a:latin typeface="Verdana" panose="020B0604030504040204" pitchFamily="34" charset="0"/>
                <a:ea typeface="Verdana" panose="020B0604030504040204" pitchFamily="34" charset="0"/>
                <a:cs typeface="Verdana" panose="020B0604030504040204" pitchFamily="34" charset="0"/>
              </a:rPr>
              <a:t>Datore di lavoro con </a:t>
            </a: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sede legale in una regione diversa</a:t>
            </a:r>
            <a:r>
              <a:rPr lang="it-IT" sz="1400" u="sng" dirty="0">
                <a:solidFill>
                  <a:schemeClr val="tx1"/>
                </a:solidFill>
                <a:latin typeface="Verdana" panose="020B0604030504040204" pitchFamily="34" charset="0"/>
                <a:ea typeface="Verdana" panose="020B0604030504040204" pitchFamily="34" charset="0"/>
                <a:cs typeface="Verdana" panose="020B0604030504040204" pitchFamily="34" charset="0"/>
              </a:rPr>
              <a:t> da quelle di applicazione del beneficio</a:t>
            </a:r>
          </a:p>
          <a:p>
            <a:pPr marL="1212056" algn="just"/>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Se ha in carico lavoratori per una prestazione lavorativa da svolgersi in una UP/UO ubicata nelle regioni di applicazione del beneficio, la sede INPS competente attribuisce il codice di autorizzazione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0L</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 avente il significato di “</a:t>
            </a:r>
            <a:r>
              <a:rPr lang="it-IT" sz="1400" b="1" i="1" dirty="0">
                <a:solidFill>
                  <a:schemeClr val="tx1"/>
                </a:solidFill>
                <a:latin typeface="Verdana" panose="020B0604030504040204" pitchFamily="34" charset="0"/>
                <a:ea typeface="Verdana" panose="020B0604030504040204" pitchFamily="34" charset="0"/>
                <a:cs typeface="Verdana" panose="020B0604030504040204" pitchFamily="34" charset="0"/>
              </a:rPr>
              <a:t>Datore di lavoro che effettua l’accentramento contributivo con unità operative nei territori del Mezzogiorno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pic>
        <p:nvPicPr>
          <p:cNvPr id="8" name="Picture 7"/>
          <p:cNvPicPr>
            <a:picLocks noChangeAspect="1"/>
          </p:cNvPicPr>
          <p:nvPr/>
        </p:nvPicPr>
        <p:blipFill>
          <a:blip r:embed="rId2">
            <a:clrChange>
              <a:clrFrom>
                <a:srgbClr val="FFFFFF"/>
              </a:clrFrom>
              <a:clrTo>
                <a:srgbClr val="FFFFFF">
                  <a:alpha val="0"/>
                </a:srgbClr>
              </a:clrTo>
            </a:clrChange>
          </a:blip>
          <a:stretch>
            <a:fillRect/>
          </a:stretch>
        </p:blipFill>
        <p:spPr>
          <a:xfrm>
            <a:off x="730457" y="4515588"/>
            <a:ext cx="580335" cy="580335"/>
          </a:xfrm>
          <a:prstGeom prst="rect">
            <a:avLst/>
          </a:prstGeom>
        </p:spPr>
      </p:pic>
      <p:pic>
        <p:nvPicPr>
          <p:cNvPr id="20" name="Picture 19"/>
          <p:cNvPicPr>
            <a:picLocks noChangeAspect="1"/>
          </p:cNvPicPr>
          <p:nvPr/>
        </p:nvPicPr>
        <p:blipFill>
          <a:blip r:embed="rId3"/>
          <a:stretch>
            <a:fillRect/>
          </a:stretch>
        </p:blipFill>
        <p:spPr>
          <a:xfrm>
            <a:off x="230179" y="1787798"/>
            <a:ext cx="2008800" cy="2008800"/>
          </a:xfrm>
          <a:prstGeom prst="rect">
            <a:avLst/>
          </a:prstGeom>
        </p:spPr>
      </p:pic>
    </p:spTree>
    <p:extLst>
      <p:ext uri="{BB962C8B-B14F-4D97-AF65-F5344CB8AC3E}">
        <p14:creationId xmlns:p14="http://schemas.microsoft.com/office/powerpoint/2010/main" val="35640000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3663"/>
            <a:ext cx="6365875" cy="461962"/>
          </a:xfrm>
        </p:spPr>
        <p:txBody>
          <a:bodyPr/>
          <a:lstStyle/>
          <a:p>
            <a:r>
              <a:rPr lang="it-IT" sz="2100" dirty="0">
                <a:solidFill>
                  <a:srgbClr val="000000"/>
                </a:solidFill>
              </a:rPr>
              <a:t>Rapporti</a:t>
            </a:r>
            <a:r>
              <a:rPr lang="en-IN" sz="2100" dirty="0">
                <a:solidFill>
                  <a:srgbClr val="000000"/>
                </a:solidFill>
              </a:rPr>
              <a:t> </a:t>
            </a:r>
            <a:r>
              <a:rPr lang="it-IT" sz="2100" dirty="0">
                <a:solidFill>
                  <a:srgbClr val="000000"/>
                </a:solidFill>
              </a:rPr>
              <a:t>incentivati</a:t>
            </a:r>
            <a:endParaRPr lang="it-IT" dirty="0">
              <a:solidFill>
                <a:srgbClr val="000000"/>
              </a:solidFill>
            </a:endParaRPr>
          </a:p>
        </p:txBody>
      </p:sp>
      <p:sp>
        <p:nvSpPr>
          <p:cNvPr id="19" name="Rectangle 18"/>
          <p:cNvSpPr/>
          <p:nvPr/>
        </p:nvSpPr>
        <p:spPr>
          <a:xfrm>
            <a:off x="152400" y="1219200"/>
            <a:ext cx="8675846" cy="5410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endPar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6" name="Group 5"/>
          <p:cNvGrpSpPr/>
          <p:nvPr/>
        </p:nvGrpSpPr>
        <p:grpSpPr>
          <a:xfrm>
            <a:off x="7315200" y="433485"/>
            <a:ext cx="675000" cy="648000"/>
            <a:chOff x="623888" y="1977270"/>
            <a:chExt cx="900000" cy="864000"/>
          </a:xfrm>
        </p:grpSpPr>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752354" y="2087736"/>
              <a:ext cx="643068" cy="643068"/>
            </a:xfrm>
            <a:prstGeom prst="rect">
              <a:avLst/>
            </a:prstGeom>
            <a:ln>
              <a:solidFill>
                <a:srgbClr val="99CCFF"/>
              </a:solidFill>
            </a:ln>
          </p:spPr>
        </p:pic>
        <p:sp>
          <p:nvSpPr>
            <p:cNvPr id="9" name="Oval 8"/>
            <p:cNvSpPr/>
            <p:nvPr/>
          </p:nvSpPr>
          <p:spPr>
            <a:xfrm>
              <a:off x="623888" y="1977270"/>
              <a:ext cx="900000" cy="864000"/>
            </a:xfrm>
            <a:prstGeom prst="ellipse">
              <a:avLst/>
            </a:prstGeom>
            <a:noFill/>
            <a:ln w="19050">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cxnSp>
        <p:nvCxnSpPr>
          <p:cNvPr id="46" name="Straight Connector 45"/>
          <p:cNvCxnSpPr>
            <a:cxnSpLocks/>
            <a:stCxn id="39" idx="6"/>
          </p:cNvCxnSpPr>
          <p:nvPr/>
        </p:nvCxnSpPr>
        <p:spPr>
          <a:xfrm flipV="1">
            <a:off x="1241100" y="5600700"/>
            <a:ext cx="263791" cy="25020"/>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3">
            <a:clrChange>
              <a:clrFrom>
                <a:srgbClr val="FFFFFF"/>
              </a:clrFrom>
              <a:clrTo>
                <a:srgbClr val="FFFFFF">
                  <a:alpha val="0"/>
                </a:srgbClr>
              </a:clrTo>
            </a:clrChange>
          </a:blip>
          <a:stretch>
            <a:fillRect/>
          </a:stretch>
        </p:blipFill>
        <p:spPr>
          <a:xfrm>
            <a:off x="4953000" y="3063244"/>
            <a:ext cx="360000" cy="360000"/>
          </a:xfrm>
          <a:prstGeom prst="rect">
            <a:avLst/>
          </a:prstGeom>
          <a:solidFill>
            <a:srgbClr val="FFFF00"/>
          </a:solidFill>
        </p:spPr>
      </p:pic>
      <p:sp>
        <p:nvSpPr>
          <p:cNvPr id="3" name="Rettangolo 2">
            <a:extLst>
              <a:ext uri="{FF2B5EF4-FFF2-40B4-BE49-F238E27FC236}">
                <a16:creationId xmlns:a16="http://schemas.microsoft.com/office/drawing/2014/main" id="{4BFE3792-FAEF-46D5-AA1A-63AE58F9F0CD}"/>
              </a:ext>
            </a:extLst>
          </p:cNvPr>
          <p:cNvSpPr/>
          <p:nvPr/>
        </p:nvSpPr>
        <p:spPr>
          <a:xfrm>
            <a:off x="161110" y="1474619"/>
            <a:ext cx="8821780" cy="2800767"/>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decontribuzione sud trova applicazione per i rapporti di lavoro dipendente a condizione che la sede di lavoro sia collocata in una delle seguenti regioni: Abruzzo, Basilicata, Calabria, Campania, Molise, Puglia, Sardegna e Sicilia.</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Per sede di lavoro si intende l’unità operativa presso cui sono denunciati in </a:t>
            </a:r>
            <a:r>
              <a:rPr lang="it-IT" dirty="0" err="1">
                <a:latin typeface="Verdana" panose="020B0604030504040204" pitchFamily="34" charset="0"/>
              </a:rPr>
              <a:t>Uniemens</a:t>
            </a:r>
            <a:r>
              <a:rPr lang="it-IT" dirty="0">
                <a:latin typeface="Verdana" panose="020B0604030504040204" pitchFamily="34" charset="0"/>
              </a:rPr>
              <a:t> i lavoratori.</a:t>
            </a:r>
          </a:p>
        </p:txBody>
      </p:sp>
    </p:spTree>
    <p:extLst>
      <p:ext uri="{BB962C8B-B14F-4D97-AF65-F5344CB8AC3E}">
        <p14:creationId xmlns:p14="http://schemas.microsoft.com/office/powerpoint/2010/main" val="42741687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99668D4-84D0-42B3-B9AA-C7037BE9B95A}"/>
              </a:ext>
            </a:extLst>
          </p:cNvPr>
          <p:cNvSpPr/>
          <p:nvPr/>
        </p:nvSpPr>
        <p:spPr>
          <a:xfrm>
            <a:off x="457439" y="201600"/>
            <a:ext cx="8233886" cy="789000"/>
          </a:xfrm>
          <a:prstGeom prst="rect">
            <a:avLst/>
          </a:prstGeom>
        </p:spPr>
        <p:txBody>
          <a:bodyPr wrap="square" lIns="0" tIns="0" rIns="0" bIns="0">
            <a:noAutofit/>
          </a:bodyPr>
          <a:lstStyle/>
          <a:p>
            <a:pPr fontAlgn="t">
              <a:lnSpc>
                <a:spcPct val="90000"/>
              </a:lnSpc>
              <a:spcBef>
                <a:spcPts val="2000"/>
              </a:spcBef>
              <a:spcAft>
                <a:spcPts val="1000"/>
              </a:spcAft>
            </a:pPr>
            <a:r>
              <a:rPr lang="it-IT" sz="2400" b="1" dirty="0">
                <a:latin typeface="Verdana"/>
                <a:ea typeface="+mj-ea"/>
              </a:rPr>
              <a:t>Datori di lavoro che possono accedere al beneficio </a:t>
            </a:r>
          </a:p>
          <a:p>
            <a:pPr algn="just" fontAlgn="t">
              <a:lnSpc>
                <a:spcPct val="90000"/>
              </a:lnSpc>
              <a:spcBef>
                <a:spcPts val="2000"/>
              </a:spcBef>
              <a:spcAft>
                <a:spcPts val="1000"/>
              </a:spcAft>
            </a:pPr>
            <a:endParaRPr lang="it-IT" sz="2400" dirty="0">
              <a:latin typeface="Verdana"/>
              <a:ea typeface="+mj-ea"/>
            </a:endParaRPr>
          </a:p>
          <a:p>
            <a:pPr algn="just" fontAlgn="t">
              <a:lnSpc>
                <a:spcPct val="90000"/>
              </a:lnSpc>
              <a:spcBef>
                <a:spcPts val="2000"/>
              </a:spcBef>
              <a:spcAft>
                <a:spcPts val="1000"/>
              </a:spcAft>
            </a:pPr>
            <a:endParaRPr lang="it-IT" sz="2400" dirty="0">
              <a:latin typeface="Verdana"/>
              <a:ea typeface="+mj-ea"/>
            </a:endParaRPr>
          </a:p>
          <a:p>
            <a:pPr algn="just" fontAlgn="t">
              <a:lnSpc>
                <a:spcPct val="90000"/>
              </a:lnSpc>
              <a:spcBef>
                <a:spcPts val="2000"/>
              </a:spcBef>
              <a:spcAft>
                <a:spcPts val="1000"/>
              </a:spcAft>
            </a:pPr>
            <a:r>
              <a:rPr lang="it-IT" sz="2400" dirty="0">
                <a:latin typeface="Verdana"/>
                <a:ea typeface="+mj-ea"/>
              </a:rPr>
              <a:t>Possono accedere al beneficio i datori di lavoro privati, anche non imprenditori, con esclusione del settore agricolo e dei datori di lavoro che stipulino contratti di lavoro domestico, nonché dei settori espressamente esclusi dalla medesima previsione.</a:t>
            </a:r>
          </a:p>
        </p:txBody>
      </p:sp>
    </p:spTree>
    <p:extLst>
      <p:ext uri="{BB962C8B-B14F-4D97-AF65-F5344CB8AC3E}">
        <p14:creationId xmlns:p14="http://schemas.microsoft.com/office/powerpoint/2010/main" val="3505518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5A990D1-8F59-4565-8E83-29CBF15E6134}"/>
              </a:ext>
            </a:extLst>
          </p:cNvPr>
          <p:cNvSpPr/>
          <p:nvPr/>
        </p:nvSpPr>
        <p:spPr>
          <a:xfrm>
            <a:off x="0" y="0"/>
            <a:ext cx="9144000" cy="8263801"/>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L’agevolazione </a:t>
            </a:r>
            <a:r>
              <a:rPr lang="it-IT" b="1" dirty="0">
                <a:latin typeface="Verdana" panose="020B0604030504040204" pitchFamily="34" charset="0"/>
              </a:rPr>
              <a:t>non</a:t>
            </a:r>
            <a:r>
              <a:rPr lang="it-IT" dirty="0">
                <a:latin typeface="Verdana" panose="020B0604030504040204" pitchFamily="34" charset="0"/>
              </a:rPr>
              <a:t> si applica:</a:t>
            </a:r>
          </a:p>
          <a:p>
            <a:pPr algn="just" fontAlgn="t">
              <a:spcBef>
                <a:spcPts val="2000"/>
              </a:spcBef>
              <a:spcAft>
                <a:spcPts val="1000"/>
              </a:spcAft>
            </a:pPr>
            <a:r>
              <a:rPr lang="it-IT" dirty="0">
                <a:latin typeface="Verdana" panose="020B0604030504040204" pitchFamily="34" charset="0"/>
              </a:rPr>
              <a:t>a)    agli enti pubblici economici;</a:t>
            </a:r>
          </a:p>
          <a:p>
            <a:pPr algn="just" fontAlgn="t">
              <a:spcBef>
                <a:spcPts val="2000"/>
              </a:spcBef>
              <a:spcAft>
                <a:spcPts val="1000"/>
              </a:spcAft>
            </a:pPr>
            <a:r>
              <a:rPr lang="it-IT" dirty="0">
                <a:latin typeface="Verdana" panose="020B0604030504040204" pitchFamily="34" charset="0"/>
              </a:rPr>
              <a:t>b)   ali istituti autonomi case popolari trasformati in enti pubblici economici ai sensi della legislazione regionale;</a:t>
            </a:r>
          </a:p>
          <a:p>
            <a:pPr algn="just" fontAlgn="t">
              <a:spcBef>
                <a:spcPts val="2000"/>
              </a:spcBef>
              <a:spcAft>
                <a:spcPts val="1000"/>
              </a:spcAft>
            </a:pPr>
            <a:r>
              <a:rPr lang="it-IT" dirty="0">
                <a:latin typeface="Verdana" panose="020B0604030504040204" pitchFamily="34" charset="0"/>
              </a:rPr>
              <a:t>c)   agli enti trasformati in società di capitali, ancorché a capitale interamente pubblico, per effetto di procedimenti di privatizzazione;</a:t>
            </a:r>
          </a:p>
          <a:p>
            <a:pPr algn="just" fontAlgn="t">
              <a:spcBef>
                <a:spcPts val="2000"/>
              </a:spcBef>
              <a:spcAft>
                <a:spcPts val="1000"/>
              </a:spcAft>
            </a:pPr>
            <a:r>
              <a:rPr lang="it-IT" dirty="0">
                <a:latin typeface="Verdana" panose="020B0604030504040204" pitchFamily="34" charset="0"/>
              </a:rPr>
              <a:t>d)  alle ex istituzioni pubbliche di assistenza e beneficenza trasformate in associazioni o fondazioni di diritto privato, in quanto prive dei requisiti per la trasformazione in aziende di servizi alla persona (ASP), e iscritte nel registro delle persone giuridiche;</a:t>
            </a:r>
          </a:p>
          <a:p>
            <a:pPr algn="just" fontAlgn="t">
              <a:spcBef>
                <a:spcPts val="2000"/>
              </a:spcBef>
              <a:spcAft>
                <a:spcPts val="1000"/>
              </a:spcAft>
            </a:pPr>
            <a:r>
              <a:rPr lang="it-IT" dirty="0">
                <a:latin typeface="Verdana" panose="020B0604030504040204" pitchFamily="34" charset="0"/>
              </a:rPr>
              <a:t>e)   alle aziende speciali costituite anche in consorzio ai sensi degli articoli 31 e 114 del testo unico delle leggi sull’ordinamento degli enti locali, di cui al decreto legislativo 18 agosto 2000, n. 267;</a:t>
            </a:r>
          </a:p>
          <a:p>
            <a:pPr algn="just" fontAlgn="t">
              <a:spcBef>
                <a:spcPts val="2000"/>
              </a:spcBef>
              <a:spcAft>
                <a:spcPts val="1000"/>
              </a:spcAft>
            </a:pPr>
            <a:r>
              <a:rPr lang="it-IT" dirty="0">
                <a:latin typeface="Verdana" panose="020B0604030504040204" pitchFamily="34" charset="0"/>
              </a:rPr>
              <a:t>f)   ai consorzi di bonifica;</a:t>
            </a:r>
          </a:p>
          <a:p>
            <a:pPr algn="just" fontAlgn="t">
              <a:spcBef>
                <a:spcPts val="2000"/>
              </a:spcBef>
              <a:spcAft>
                <a:spcPts val="1000"/>
              </a:spcAft>
            </a:pPr>
            <a:r>
              <a:rPr lang="it-IT" dirty="0">
                <a:latin typeface="Verdana" panose="020B0604030504040204" pitchFamily="34" charset="0"/>
              </a:rPr>
              <a:t>g)  ai consorzi industriali;</a:t>
            </a:r>
          </a:p>
          <a:p>
            <a:pPr algn="just" fontAlgn="t">
              <a:spcBef>
                <a:spcPts val="2000"/>
              </a:spcBef>
              <a:spcAft>
                <a:spcPts val="1000"/>
              </a:spcAft>
            </a:pPr>
            <a:r>
              <a:rPr lang="it-IT" dirty="0">
                <a:latin typeface="Verdana" panose="020B0604030504040204" pitchFamily="34" charset="0"/>
              </a:rPr>
              <a:t>h)    agli enti morali;</a:t>
            </a:r>
          </a:p>
          <a:p>
            <a:pPr algn="just" fontAlgn="t">
              <a:spcBef>
                <a:spcPts val="2000"/>
              </a:spcBef>
              <a:spcAft>
                <a:spcPts val="1000"/>
              </a:spcAft>
            </a:pPr>
            <a:r>
              <a:rPr lang="it-IT" dirty="0">
                <a:latin typeface="Verdana" panose="020B0604030504040204" pitchFamily="34" charset="0"/>
              </a:rPr>
              <a:t>i)      agli enti ecclesiastici.</a:t>
            </a:r>
          </a:p>
        </p:txBody>
      </p:sp>
      <p:pic>
        <p:nvPicPr>
          <p:cNvPr id="4" name="Elemento grafico 3" descr="Segnale di divieto">
            <a:extLst>
              <a:ext uri="{FF2B5EF4-FFF2-40B4-BE49-F238E27FC236}">
                <a16:creationId xmlns:a16="http://schemas.microsoft.com/office/drawing/2014/main" id="{84D285ED-1D54-4338-84E3-18321AA87E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91400" y="228600"/>
            <a:ext cx="914400" cy="838200"/>
          </a:xfrm>
          <a:prstGeom prst="rect">
            <a:avLst/>
          </a:prstGeom>
        </p:spPr>
      </p:pic>
      <p:pic>
        <p:nvPicPr>
          <p:cNvPr id="6" name="Elemento grafico 5" descr="Avvertenza">
            <a:extLst>
              <a:ext uri="{FF2B5EF4-FFF2-40B4-BE49-F238E27FC236}">
                <a16:creationId xmlns:a16="http://schemas.microsoft.com/office/drawing/2014/main" id="{DAAFCE9C-530D-443B-8026-F7923496EF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05400" y="228600"/>
            <a:ext cx="914400" cy="838200"/>
          </a:xfrm>
          <a:prstGeom prst="rect">
            <a:avLst/>
          </a:prstGeom>
        </p:spPr>
      </p:pic>
    </p:spTree>
    <p:extLst>
      <p:ext uri="{BB962C8B-B14F-4D97-AF65-F5344CB8AC3E}">
        <p14:creationId xmlns:p14="http://schemas.microsoft.com/office/powerpoint/2010/main" val="10693312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5112888-2887-48A7-BC8D-4CFDB2E6B572}"/>
              </a:ext>
            </a:extLst>
          </p:cNvPr>
          <p:cNvSpPr/>
          <p:nvPr/>
        </p:nvSpPr>
        <p:spPr>
          <a:xfrm>
            <a:off x="0" y="1676400"/>
            <a:ext cx="9161417" cy="3908762"/>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h)   agli enti morali;</a:t>
            </a:r>
          </a:p>
          <a:p>
            <a:pPr algn="just" fontAlgn="t">
              <a:spcBef>
                <a:spcPts val="2000"/>
              </a:spcBef>
              <a:spcAft>
                <a:spcPts val="1000"/>
              </a:spcAft>
            </a:pPr>
            <a:r>
              <a:rPr lang="it-IT" dirty="0">
                <a:latin typeface="Verdana" panose="020B0604030504040204" pitchFamily="34" charset="0"/>
              </a:rPr>
              <a:t>i)    agli enti ecclesiastici.</a:t>
            </a:r>
          </a:p>
          <a:p>
            <a:pPr algn="just" fontAlgn="t">
              <a:spcBef>
                <a:spcPts val="2000"/>
              </a:spcBef>
              <a:spcAft>
                <a:spcPts val="1000"/>
              </a:spcAft>
            </a:pPr>
            <a:r>
              <a:rPr lang="it-IT" dirty="0">
                <a:latin typeface="Verdana" panose="020B0604030504040204" pitchFamily="34" charset="0"/>
                <a:ea typeface="Verdana" panose="020B0604030504040204" pitchFamily="34" charset="0"/>
              </a:rPr>
              <a:t>Inoltre, per effetto del richiamo da parte della Decisione C(2021) 1220 </a:t>
            </a:r>
            <a:r>
              <a:rPr lang="it-IT" i="1" dirty="0" err="1">
                <a:latin typeface="Verdana" panose="020B0604030504040204" pitchFamily="34" charset="0"/>
                <a:ea typeface="Verdana" panose="020B0604030504040204" pitchFamily="34" charset="0"/>
              </a:rPr>
              <a:t>final</a:t>
            </a:r>
            <a:r>
              <a:rPr lang="it-IT" dirty="0">
                <a:latin typeface="Verdana" panose="020B0604030504040204" pitchFamily="34" charset="0"/>
                <a:ea typeface="Verdana" panose="020B0604030504040204" pitchFamily="34" charset="0"/>
              </a:rPr>
              <a:t> del 18 febbraio 2021 alle condizioni di </a:t>
            </a:r>
            <a:r>
              <a:rPr lang="it-IT" dirty="0" err="1">
                <a:latin typeface="Verdana" panose="020B0604030504040204" pitchFamily="34" charset="0"/>
                <a:ea typeface="Verdana" panose="020B0604030504040204" pitchFamily="34" charset="0"/>
              </a:rPr>
              <a:t>concedibilità</a:t>
            </a:r>
            <a:r>
              <a:rPr lang="it-IT" dirty="0">
                <a:latin typeface="Verdana" panose="020B0604030504040204" pitchFamily="34" charset="0"/>
                <a:ea typeface="Verdana" panose="020B0604030504040204" pitchFamily="34" charset="0"/>
              </a:rPr>
              <a:t> dell’aiuto previste dalla Decisione C(2020) 6959 </a:t>
            </a:r>
            <a:r>
              <a:rPr lang="it-IT" i="1" dirty="0" err="1">
                <a:latin typeface="Verdana" panose="020B0604030504040204" pitchFamily="34" charset="0"/>
                <a:ea typeface="Verdana" panose="020B0604030504040204" pitchFamily="34" charset="0"/>
              </a:rPr>
              <a:t>final</a:t>
            </a:r>
            <a:r>
              <a:rPr lang="it-IT" dirty="0">
                <a:latin typeface="Verdana" panose="020B0604030504040204" pitchFamily="34" charset="0"/>
                <a:ea typeface="Verdana" panose="020B0604030504040204" pitchFamily="34" charset="0"/>
              </a:rPr>
              <a:t> del 6 ottobre 2020, riferita all’articolo 27 del decreto-legge n. 104/2020, sono escluse dalla fruizione del beneficio anche le imprese operanti nel settore finanziario. </a:t>
            </a:r>
            <a:r>
              <a:rPr lang="it-IT" i="1" dirty="0">
                <a:latin typeface="Verdana" panose="020B0604030504040204" pitchFamily="34" charset="0"/>
                <a:ea typeface="Verdana" panose="020B0604030504040204" pitchFamily="34" charset="0"/>
              </a:rPr>
              <a:t>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endParaRPr lang="it-IT" dirty="0">
              <a:latin typeface="Verdana" panose="020B0604030504040204" pitchFamily="34" charset="0"/>
              <a:ea typeface="Verdana" panose="020B0604030504040204" pitchFamily="34" charset="0"/>
            </a:endParaRPr>
          </a:p>
        </p:txBody>
      </p:sp>
      <p:pic>
        <p:nvPicPr>
          <p:cNvPr id="4" name="Elemento grafico 3" descr="Termina">
            <a:extLst>
              <a:ext uri="{FF2B5EF4-FFF2-40B4-BE49-F238E27FC236}">
                <a16:creationId xmlns:a16="http://schemas.microsoft.com/office/drawing/2014/main" id="{CF38C5B3-8E18-4C7A-8BC0-BD4F3D5D14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3400" y="609600"/>
            <a:ext cx="914400" cy="914400"/>
          </a:xfrm>
          <a:prstGeom prst="rect">
            <a:avLst/>
          </a:prstGeom>
        </p:spPr>
      </p:pic>
    </p:spTree>
    <p:extLst>
      <p:ext uri="{BB962C8B-B14F-4D97-AF65-F5344CB8AC3E}">
        <p14:creationId xmlns:p14="http://schemas.microsoft.com/office/powerpoint/2010/main" val="12881824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E53A21-C8B8-4370-813B-5B7811600B54}"/>
              </a:ext>
            </a:extLst>
          </p:cNvPr>
          <p:cNvSpPr>
            <a:spLocks noGrp="1"/>
          </p:cNvSpPr>
          <p:nvPr>
            <p:ph type="ctrTitle"/>
          </p:nvPr>
        </p:nvSpPr>
        <p:spPr>
          <a:xfrm>
            <a:off x="724611" y="609601"/>
            <a:ext cx="7703184" cy="1066799"/>
          </a:xfrm>
        </p:spPr>
        <p:txBody>
          <a:bodyPr wrap="square">
            <a:normAutofit/>
          </a:bodyPr>
          <a:lstStyle/>
          <a:p>
            <a:pPr>
              <a:lnSpc>
                <a:spcPct val="90000"/>
              </a:lnSpc>
            </a:pPr>
            <a:r>
              <a:rPr lang="it-IT" sz="2800" dirty="0"/>
              <a:t>Decontribuzione sud e somministrazione</a:t>
            </a:r>
          </a:p>
        </p:txBody>
      </p:sp>
      <p:graphicFrame>
        <p:nvGraphicFramePr>
          <p:cNvPr id="4" name="Diagramma 3">
            <a:extLst>
              <a:ext uri="{FF2B5EF4-FFF2-40B4-BE49-F238E27FC236}">
                <a16:creationId xmlns:a16="http://schemas.microsoft.com/office/drawing/2014/main" id="{D8BE4B5D-F931-4412-A854-AC9C3091A147}"/>
              </a:ext>
            </a:extLst>
          </p:cNvPr>
          <p:cNvGraphicFramePr/>
          <p:nvPr>
            <p:extLst>
              <p:ext uri="{D42A27DB-BD31-4B8C-83A1-F6EECF244321}">
                <p14:modId xmlns:p14="http://schemas.microsoft.com/office/powerpoint/2010/main" val="525107680"/>
              </p:ext>
            </p:extLst>
          </p:nvPr>
        </p:nvGraphicFramePr>
        <p:xfrm>
          <a:off x="0" y="1524000"/>
          <a:ext cx="9144000" cy="507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21514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536C55A4-42F0-4910-8354-89662F9AC09C}"/>
              </a:ext>
            </a:extLst>
          </p:cNvPr>
          <p:cNvSpPr>
            <a:spLocks noGrp="1"/>
          </p:cNvSpPr>
          <p:nvPr>
            <p:ph type="body" idx="1"/>
          </p:nvPr>
        </p:nvSpPr>
        <p:spPr>
          <a:xfrm>
            <a:off x="0" y="1143000"/>
            <a:ext cx="9144000" cy="4062651"/>
          </a:xfrm>
        </p:spPr>
        <p:txBody>
          <a:bodyPr/>
          <a:lstStyle/>
          <a:p>
            <a:r>
              <a:rPr lang="it-IT" sz="2400" b="0" dirty="0">
                <a:solidFill>
                  <a:schemeClr val="tx1"/>
                </a:solidFill>
              </a:rPr>
              <a:t>Pertanto, qualora il lavoratore svolga la propria prestazione lavorativa </a:t>
            </a:r>
            <a:r>
              <a:rPr lang="it-IT" sz="2400" dirty="0">
                <a:solidFill>
                  <a:schemeClr val="tx1"/>
                </a:solidFill>
              </a:rPr>
              <a:t>presso un utilizzatore ubicato nelle regioni del Mezzogiorno,</a:t>
            </a:r>
            <a:r>
              <a:rPr lang="it-IT" sz="2400" b="0" dirty="0">
                <a:solidFill>
                  <a:schemeClr val="tx1"/>
                </a:solidFill>
              </a:rPr>
              <a:t> il beneficio può essere riconosciuto </a:t>
            </a:r>
            <a:r>
              <a:rPr lang="it-IT" sz="2400" dirty="0">
                <a:solidFill>
                  <a:schemeClr val="tx1"/>
                </a:solidFill>
              </a:rPr>
              <a:t>a prescindere da dove effettivamente abbia sede legale o operativa l’Agenzia di somministrazione</a:t>
            </a:r>
            <a:r>
              <a:rPr lang="it-IT" sz="2400" b="0" dirty="0">
                <a:solidFill>
                  <a:schemeClr val="tx1"/>
                </a:solidFill>
              </a:rPr>
              <a:t>. Viceversa, qualora il lavoratore sia dipendente di un’Agenzia di somministrazione che abbia sede legale o operativa in regioni del Mezzogiorno, </a:t>
            </a:r>
            <a:r>
              <a:rPr lang="it-IT" sz="2400" dirty="0">
                <a:solidFill>
                  <a:schemeClr val="tx1"/>
                </a:solidFill>
              </a:rPr>
              <a:t>ma svolga la propria prestazione lavorativa presso un utilizzatore ubicato in regioni differenti</a:t>
            </a:r>
            <a:r>
              <a:rPr lang="it-IT" sz="2400" b="0" dirty="0">
                <a:solidFill>
                  <a:schemeClr val="tx1"/>
                </a:solidFill>
              </a:rPr>
              <a:t>, il beneficio non può essere riconosciuto.</a:t>
            </a:r>
          </a:p>
        </p:txBody>
      </p:sp>
      <p:sp>
        <p:nvSpPr>
          <p:cNvPr id="4" name="Freccia a destra 3">
            <a:extLst>
              <a:ext uri="{FF2B5EF4-FFF2-40B4-BE49-F238E27FC236}">
                <a16:creationId xmlns:a16="http://schemas.microsoft.com/office/drawing/2014/main" id="{AC8D833A-8736-4125-9422-B41256C7FE32}"/>
              </a:ext>
            </a:extLst>
          </p:cNvPr>
          <p:cNvSpPr/>
          <p:nvPr/>
        </p:nvSpPr>
        <p:spPr>
          <a:xfrm>
            <a:off x="3048000" y="152400"/>
            <a:ext cx="1600200" cy="685800"/>
          </a:xfrm>
          <a:prstGeom prst="rightArrow">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294038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5D89A1-99B6-4C8F-83D8-0B11968435B1}"/>
              </a:ext>
            </a:extLst>
          </p:cNvPr>
          <p:cNvSpPr>
            <a:spLocks noGrp="1"/>
          </p:cNvSpPr>
          <p:nvPr>
            <p:ph type="title"/>
          </p:nvPr>
        </p:nvSpPr>
        <p:spPr>
          <a:xfrm>
            <a:off x="228600" y="609600"/>
            <a:ext cx="8686800" cy="4800600"/>
          </a:xfrm>
        </p:spPr>
        <p:txBody>
          <a:bodyPr/>
          <a:lstStyle/>
          <a:p>
            <a:r>
              <a:rPr lang="it-IT" sz="2400" b="0" dirty="0">
                <a:solidFill>
                  <a:schemeClr val="tx1"/>
                </a:solidFill>
              </a:rPr>
              <a:t>Le Strutture territoriali, pertanto, in sede di valutazione dei requisiti per la fruizione della Decontribuzione Sud da parte delle Agenzie di somministrazione, avranno cura di verificare, sulla base della comunicazione obbligatoria effettuata con il modello “</a:t>
            </a:r>
            <a:r>
              <a:rPr lang="it-IT" sz="2400" b="0" dirty="0" err="1">
                <a:solidFill>
                  <a:schemeClr val="tx1"/>
                </a:solidFill>
              </a:rPr>
              <a:t>UniSomm</a:t>
            </a:r>
            <a:r>
              <a:rPr lang="it-IT" sz="2400" b="0" dirty="0">
                <a:solidFill>
                  <a:schemeClr val="tx1"/>
                </a:solidFill>
              </a:rPr>
              <a:t>” dall’Agenzia medesima, se il rapporto intercorrente tra l’impresa utilizzatrice presso cui il lavoratore è somministrato e il medesimo lavoratore sia collocata nelle regioni ammesse alla misura, potendo attribuire in tal caso il codice di autorizzazione “0L” per la durata del rapporto, ivi compresi i periodi pregressi decorrenti dal 1° ottobre 2020, ed entro il 31 dicembre 2021. </a:t>
            </a:r>
          </a:p>
        </p:txBody>
      </p:sp>
    </p:spTree>
    <p:extLst>
      <p:ext uri="{BB962C8B-B14F-4D97-AF65-F5344CB8AC3E}">
        <p14:creationId xmlns:p14="http://schemas.microsoft.com/office/powerpoint/2010/main" val="14758150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15E362F4-FC11-4635-A917-43C7C07D3E1D}"/>
              </a:ext>
            </a:extLst>
          </p:cNvPr>
          <p:cNvSpPr>
            <a:spLocks noGrp="1"/>
          </p:cNvSpPr>
          <p:nvPr>
            <p:ph type="body" idx="1"/>
          </p:nvPr>
        </p:nvSpPr>
        <p:spPr>
          <a:xfrm>
            <a:off x="76200" y="152400"/>
            <a:ext cx="8915399" cy="6647974"/>
          </a:xfrm>
        </p:spPr>
        <p:txBody>
          <a:bodyPr/>
          <a:lstStyle/>
          <a:p>
            <a:r>
              <a:rPr lang="it-IT" sz="2400" dirty="0"/>
              <a:t>Natura dell’esonero e condizioni di spettanza </a:t>
            </a:r>
          </a:p>
          <a:p>
            <a:endParaRPr lang="it-IT" sz="2400" dirty="0"/>
          </a:p>
          <a:p>
            <a:pPr fontAlgn="t"/>
            <a:r>
              <a:rPr lang="it-IT" sz="2400" b="0" dirty="0">
                <a:solidFill>
                  <a:schemeClr val="tx1"/>
                </a:solidFill>
              </a:rPr>
              <a:t>La Decontribuzione Sud spetta in relazione a tutti i rapporti di lavoro subordinato, sia instaurati che </a:t>
            </a:r>
            <a:r>
              <a:rPr lang="it-IT" sz="2400" b="0" dirty="0" err="1">
                <a:solidFill>
                  <a:schemeClr val="tx1"/>
                </a:solidFill>
              </a:rPr>
              <a:t>instaurandi</a:t>
            </a:r>
            <a:r>
              <a:rPr lang="it-IT" sz="2400" b="0" dirty="0">
                <a:solidFill>
                  <a:schemeClr val="tx1"/>
                </a:solidFill>
              </a:rPr>
              <a:t>, diversi dal lavoro agricolo e domestico, purché sia rispettato il requisito geografico della sede di lavoro.</a:t>
            </a:r>
          </a:p>
          <a:p>
            <a:pPr fontAlgn="t"/>
            <a:r>
              <a:rPr lang="it-IT" sz="2400" b="0" dirty="0">
                <a:solidFill>
                  <a:schemeClr val="tx1"/>
                </a:solidFill>
              </a:rPr>
              <a:t> </a:t>
            </a:r>
          </a:p>
          <a:p>
            <a:pPr fontAlgn="t"/>
            <a:r>
              <a:rPr lang="it-IT" sz="2400" b="0" dirty="0">
                <a:solidFill>
                  <a:schemeClr val="tx1"/>
                </a:solidFill>
              </a:rPr>
              <a:t>L’agevolazione non ha natura di incentivo all’assunzione e, pertanto, non è soggetta all’applicazione dei principi generali in materia di incentivi all’occupazione stabiliti, da ultimo, dall’articolo 31 del decreto legislativo 14 settembre 2015, n. 150.</a:t>
            </a:r>
          </a:p>
          <a:p>
            <a:pPr fontAlgn="t"/>
            <a:r>
              <a:rPr lang="it-IT" sz="2400" b="0" dirty="0">
                <a:solidFill>
                  <a:schemeClr val="tx1"/>
                </a:solidFill>
              </a:rPr>
              <a:t> </a:t>
            </a:r>
          </a:p>
          <a:p>
            <a:pPr fontAlgn="t"/>
            <a:r>
              <a:rPr lang="it-IT" sz="2400" b="0" dirty="0">
                <a:solidFill>
                  <a:schemeClr val="tx1"/>
                </a:solidFill>
              </a:rPr>
              <a:t>Il diritto alla fruizione dell’agevolazione, sostanziandosi in un beneficio contributivo, è invece subordinato, ai sensi dell’articolo 1, comma 1175, della legge n. 296/206, al possesso del documento unico di regolarità contributiva.</a:t>
            </a:r>
            <a:endParaRPr lang="it-IT" sz="2400" dirty="0"/>
          </a:p>
        </p:txBody>
      </p:sp>
      <p:pic>
        <p:nvPicPr>
          <p:cNvPr id="5" name="Elemento grafico 4" descr="Avvertenza">
            <a:extLst>
              <a:ext uri="{FF2B5EF4-FFF2-40B4-BE49-F238E27FC236}">
                <a16:creationId xmlns:a16="http://schemas.microsoft.com/office/drawing/2014/main" id="{90D2AE06-3716-4248-8929-560C0392C7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77200" y="609600"/>
            <a:ext cx="914400" cy="762000"/>
          </a:xfrm>
          <a:prstGeom prst="rect">
            <a:avLst/>
          </a:prstGeom>
        </p:spPr>
      </p:pic>
    </p:spTree>
    <p:extLst>
      <p:ext uri="{BB962C8B-B14F-4D97-AF65-F5344CB8AC3E}">
        <p14:creationId xmlns:p14="http://schemas.microsoft.com/office/powerpoint/2010/main" val="31827177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2">
            <a:extLst>
              <a:ext uri="{FF2B5EF4-FFF2-40B4-BE49-F238E27FC236}">
                <a16:creationId xmlns:a16="http://schemas.microsoft.com/office/drawing/2014/main" id="{D8D61758-D86C-4573-A5AC-31749EEA628A}"/>
              </a:ext>
            </a:extLst>
          </p:cNvPr>
          <p:cNvSpPr>
            <a:spLocks noGrp="1"/>
          </p:cNvSpPr>
          <p:nvPr>
            <p:ph type="title"/>
          </p:nvPr>
        </p:nvSpPr>
        <p:spPr>
          <a:xfrm>
            <a:off x="0" y="0"/>
            <a:ext cx="9144000" cy="738664"/>
          </a:xfrm>
        </p:spPr>
        <p:txBody>
          <a:bodyPr/>
          <a:lstStyle/>
          <a:p>
            <a:pPr algn="ctr"/>
            <a:br>
              <a:rPr lang="it-IT" sz="2400" dirty="0"/>
            </a:br>
            <a:r>
              <a:rPr lang="it-IT" sz="2400" dirty="0"/>
              <a:t>Coordinamento con altri incentivi</a:t>
            </a:r>
          </a:p>
        </p:txBody>
      </p:sp>
      <p:sp>
        <p:nvSpPr>
          <p:cNvPr id="6" name="Rettangolo 5">
            <a:extLst>
              <a:ext uri="{FF2B5EF4-FFF2-40B4-BE49-F238E27FC236}">
                <a16:creationId xmlns:a16="http://schemas.microsoft.com/office/drawing/2014/main" id="{8A1A62F7-A73E-4B69-B37E-11B8CF37F75A}"/>
              </a:ext>
            </a:extLst>
          </p:cNvPr>
          <p:cNvSpPr/>
          <p:nvPr/>
        </p:nvSpPr>
        <p:spPr>
          <a:xfrm>
            <a:off x="76200" y="1828800"/>
            <a:ext cx="9067800" cy="2031325"/>
          </a:xfrm>
          <a:prstGeom prst="rect">
            <a:avLst/>
          </a:prstGeom>
        </p:spPr>
        <p:txBody>
          <a:bodyPr wrap="square">
            <a:spAutoFit/>
          </a:bodyPr>
          <a:lstStyle/>
          <a:p>
            <a:r>
              <a:rPr lang="it-IT" dirty="0">
                <a:latin typeface="Verdana" panose="020B0604030504040204" pitchFamily="34" charset="0"/>
              </a:rPr>
              <a:t>In ragione dell’entità della misura di sgravio, lo stesso risulta cumulabile con altri esoneri o riduzioni delle aliquote di finanziamento previsti dalla normativa vigente, nei limiti della contribuzione previdenziale dovuta, e sempre che non vi sia un espresso divieto di cumulo previsto da altra disposizione.</a:t>
            </a:r>
          </a:p>
          <a:p>
            <a:endParaRPr lang="it-IT" dirty="0"/>
          </a:p>
          <a:p>
            <a:endParaRPr lang="it-IT" dirty="0"/>
          </a:p>
        </p:txBody>
      </p:sp>
      <p:pic>
        <p:nvPicPr>
          <p:cNvPr id="8" name="Elemento grafico 7" descr="Punto esclamativo">
            <a:extLst>
              <a:ext uri="{FF2B5EF4-FFF2-40B4-BE49-F238E27FC236}">
                <a16:creationId xmlns:a16="http://schemas.microsoft.com/office/drawing/2014/main" id="{2038F993-169A-4A1A-A6AA-CDBA9566C0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62400" y="914400"/>
            <a:ext cx="914400" cy="914400"/>
          </a:xfrm>
          <a:prstGeom prst="rect">
            <a:avLst/>
          </a:prstGeom>
        </p:spPr>
      </p:pic>
      <p:sp>
        <p:nvSpPr>
          <p:cNvPr id="9" name="Freccia in giù 8">
            <a:extLst>
              <a:ext uri="{FF2B5EF4-FFF2-40B4-BE49-F238E27FC236}">
                <a16:creationId xmlns:a16="http://schemas.microsoft.com/office/drawing/2014/main" id="{5B8DDA63-7CB2-420A-AA1F-AFC08B660BBF}"/>
              </a:ext>
            </a:extLst>
          </p:cNvPr>
          <p:cNvSpPr/>
          <p:nvPr/>
        </p:nvSpPr>
        <p:spPr>
          <a:xfrm>
            <a:off x="4191000" y="3200400"/>
            <a:ext cx="484632"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C7EB3B51-8102-43C2-8010-3F3BB6AAD114}"/>
              </a:ext>
            </a:extLst>
          </p:cNvPr>
          <p:cNvSpPr/>
          <p:nvPr/>
        </p:nvSpPr>
        <p:spPr>
          <a:xfrm>
            <a:off x="0" y="4419600"/>
            <a:ext cx="9067800" cy="1754326"/>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rPr>
              <a:t>è necessario verificare le diverse discipline che regolano le singole agevolazioni previste dal nostro ordinamento; ove sia presente un residuo di contribuzione esonerabile a seguito dell’applicazione della diversa misura, sarà possibile procedere al cumulo con la Decontribuzione Sud, fermo restando il limite della contribuzione previdenziale dovuta dal datore di lavoro</a:t>
            </a:r>
          </a:p>
        </p:txBody>
      </p:sp>
    </p:spTree>
    <p:extLst>
      <p:ext uri="{BB962C8B-B14F-4D97-AF65-F5344CB8AC3E}">
        <p14:creationId xmlns:p14="http://schemas.microsoft.com/office/powerpoint/2010/main" val="35259600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152400" y="914400"/>
            <a:ext cx="8382000" cy="523220"/>
          </a:xfrm>
          <a:prstGeom prst="rect">
            <a:avLst/>
          </a:prstGeom>
          <a:effectLst>
            <a:outerShdw blurRad="50800" dist="38100" dir="2700000" algn="tl" rotWithShape="0">
              <a:prstClr val="black">
                <a:alpha val="40000"/>
              </a:prstClr>
            </a:outerShdw>
          </a:effectLst>
        </p:spPr>
        <p:txBody>
          <a:bodyPr wrap="square">
            <a:spAutoFit/>
          </a:bodyPr>
          <a:lstStyle/>
          <a:p>
            <a:pPr lvl="0" algn="ctr">
              <a:defRPr/>
            </a:pPr>
            <a:r>
              <a:rPr lang="it-IT" sz="2800" b="1" kern="0" dirty="0">
                <a:solidFill>
                  <a:schemeClr val="accent1"/>
                </a:solidFill>
                <a:effectLst>
                  <a:outerShdw blurRad="50800" dist="38100" dir="2700000" algn="tl" rotWithShape="0">
                    <a:prstClr val="black">
                      <a:alpha val="40000"/>
                    </a:prstClr>
                  </a:outerShdw>
                </a:effectLst>
                <a:latin typeface="Verdana"/>
                <a:ea typeface="Verdana" panose="020B0604030504040204" pitchFamily="34" charset="0"/>
                <a:cs typeface="Arial" pitchFamily="34" charset="0"/>
              </a:rPr>
              <a:t>Esonero contratto rioccupazione</a:t>
            </a:r>
            <a:endParaRPr lang="it-IT" sz="2800" kern="0" dirty="0">
              <a:solidFill>
                <a:schemeClr val="accent1"/>
              </a:solidFill>
              <a:effectLst>
                <a:outerShdw blurRad="50800" dist="38100" dir="2700000" algn="tl" rotWithShape="0">
                  <a:prstClr val="black">
                    <a:alpha val="40000"/>
                  </a:prstClr>
                </a:outerShdw>
              </a:effectLst>
            </a:endParaRPr>
          </a:p>
        </p:txBody>
      </p:sp>
      <p:sp>
        <p:nvSpPr>
          <p:cNvPr id="6" name="Rectangle 5"/>
          <p:cNvSpPr/>
          <p:nvPr/>
        </p:nvSpPr>
        <p:spPr>
          <a:xfrm>
            <a:off x="609600" y="4267200"/>
            <a:ext cx="7924800" cy="338554"/>
          </a:xfrm>
          <a:prstGeom prst="rect">
            <a:avLst/>
          </a:prstGeom>
        </p:spPr>
        <p:txBody>
          <a:bodyPr wrap="square">
            <a:spAutoFit/>
          </a:bodyPr>
          <a:lstStyle/>
          <a:p>
            <a:pPr lvl="0" algn="ctr">
              <a:defRPr/>
            </a:pPr>
            <a:r>
              <a:rPr lang="it-IT" sz="1600" kern="0" dirty="0">
                <a:solidFill>
                  <a:srgbClr val="000000"/>
                </a:solidFill>
                <a:latin typeface="Verdana"/>
                <a:ea typeface="Verdana" panose="020B0604030504040204" pitchFamily="34" charset="0"/>
                <a:cs typeface="Arial" pitchFamily="34" charset="0"/>
              </a:rPr>
              <a:t> </a:t>
            </a:r>
          </a:p>
        </p:txBody>
      </p:sp>
      <p:sp>
        <p:nvSpPr>
          <p:cNvPr id="2" name="Rettangolo 1">
            <a:extLst>
              <a:ext uri="{FF2B5EF4-FFF2-40B4-BE49-F238E27FC236}">
                <a16:creationId xmlns:a16="http://schemas.microsoft.com/office/drawing/2014/main" id="{E843E72C-7E88-4940-8877-A0143CB64481}"/>
              </a:ext>
            </a:extLst>
          </p:cNvPr>
          <p:cNvSpPr/>
          <p:nvPr/>
        </p:nvSpPr>
        <p:spPr>
          <a:xfrm>
            <a:off x="1219200" y="1600200"/>
            <a:ext cx="6096000" cy="1569660"/>
          </a:xfrm>
          <a:prstGeom prst="rect">
            <a:avLst/>
          </a:prstGeom>
        </p:spPr>
        <p:txBody>
          <a:bodyPr wrap="square">
            <a:spAutoFit/>
          </a:bodyPr>
          <a:lstStyle/>
          <a:p>
            <a:pPr algn="ctr"/>
            <a:r>
              <a:rPr lang="it-IT" sz="2400" b="1" dirty="0">
                <a:latin typeface="Verdana" panose="020B0604030504040204" pitchFamily="34" charset="0"/>
                <a:ea typeface="Times New Roman" panose="02020603050405020304" pitchFamily="18" charset="0"/>
                <a:cs typeface="Times New Roman" panose="02020603050405020304" pitchFamily="18" charset="0"/>
              </a:rPr>
              <a:t>Articolo 41, commi da 5 a 9, del decreto-legge 25 maggio 2021, n. 73 (circolare n. 115/2021 e messaggio n. 3050/2021)</a:t>
            </a:r>
            <a:endParaRPr lang="it-IT" sz="2400" dirty="0"/>
          </a:p>
        </p:txBody>
      </p:sp>
    </p:spTree>
    <p:extLst>
      <p:ext uri="{BB962C8B-B14F-4D97-AF65-F5344CB8AC3E}">
        <p14:creationId xmlns:p14="http://schemas.microsoft.com/office/powerpoint/2010/main" val="30577710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47445" y="298830"/>
            <a:ext cx="8844156" cy="443711"/>
          </a:xfrm>
          <a:prstGeom prst="rect">
            <a:avLst/>
          </a:prstGeom>
        </p:spPr>
        <p:txBody>
          <a:bodyPr vert="horz" wrap="square" lIns="0" tIns="12700" rIns="0" bIns="0" rtlCol="0">
            <a:spAutoFit/>
          </a:bodyPr>
          <a:lstStyle/>
          <a:p>
            <a:pPr marL="12700" algn="ctr">
              <a:lnSpc>
                <a:spcPct val="100000"/>
              </a:lnSpc>
              <a:spcBef>
                <a:spcPts val="100"/>
              </a:spcBef>
            </a:pPr>
            <a:r>
              <a:rPr lang="it-IT" sz="2800" dirty="0">
                <a:latin typeface="Verdana" panose="020B0604030504040204" pitchFamily="34" charset="0"/>
                <a:ea typeface="Verdana" panose="020B0604030504040204" pitchFamily="34" charset="0"/>
                <a:cs typeface="Verdana" panose="020B0604030504040204" pitchFamily="34" charset="0"/>
              </a:rPr>
              <a:t>Accesso al beneficio</a:t>
            </a:r>
            <a:endParaRPr sz="2800" spc="-5" dirty="0">
              <a:latin typeface="Verdana" panose="020B0604030504040204" pitchFamily="34" charset="0"/>
              <a:ea typeface="Verdana" panose="020B0604030504040204" pitchFamily="34" charset="0"/>
              <a:cs typeface="Verdana" panose="020B0604030504040204" pitchFamily="34" charset="0"/>
            </a:endParaRPr>
          </a:p>
        </p:txBody>
      </p:sp>
      <p:sp>
        <p:nvSpPr>
          <p:cNvPr id="26" name="Rectangle 25"/>
          <p:cNvSpPr/>
          <p:nvPr/>
        </p:nvSpPr>
        <p:spPr>
          <a:xfrm>
            <a:off x="228600" y="5791200"/>
            <a:ext cx="8686800" cy="871605"/>
          </a:xfrm>
          <a:prstGeom prst="rect">
            <a:avLst/>
          </a:prstGeom>
          <a:solidFill>
            <a:schemeClr val="bg1">
              <a:alpha val="50000"/>
            </a:schemeClr>
          </a:solidFill>
          <a:ln w="28575">
            <a:noFill/>
          </a:ln>
        </p:spPr>
        <p:txBody>
          <a:bodyPr wrap="square" lIns="72000" rIns="72000" anchor="ctr">
            <a:noAutofit/>
          </a:bodyPr>
          <a:lstStyle/>
          <a:p>
            <a:pPr algn="just"/>
            <a:r>
              <a:rPr lang="it-IT" sz="1600" dirty="0">
                <a:latin typeface="Verdana" panose="020B0604030504040204" pitchFamily="34" charset="0"/>
                <a:ea typeface="Verdana" panose="020B0604030504040204" pitchFamily="34" charset="0"/>
              </a:rPr>
              <a:t>L’esonero contributivo è cumulabile, per il periodo di durata del rapporto successivo ai </a:t>
            </a:r>
            <a:r>
              <a:rPr lang="it-IT" sz="1600" b="1" dirty="0">
                <a:latin typeface="Verdana" panose="020B0604030504040204" pitchFamily="34" charset="0"/>
                <a:ea typeface="Verdana" panose="020B0604030504040204" pitchFamily="34" charset="0"/>
              </a:rPr>
              <a:t>sei mesi</a:t>
            </a:r>
            <a:r>
              <a:rPr lang="it-IT" sz="1600" dirty="0">
                <a:latin typeface="Verdana" panose="020B0604030504040204" pitchFamily="34" charset="0"/>
                <a:ea typeface="Verdana" panose="020B0604030504040204" pitchFamily="34" charset="0"/>
              </a:rPr>
              <a:t>, con gli esoneri contributivi previsti a legislazione vigente. </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6"/>
          <p:cNvSpPr/>
          <p:nvPr/>
        </p:nvSpPr>
        <p:spPr>
          <a:xfrm>
            <a:off x="228600" y="2862195"/>
            <a:ext cx="8686800" cy="1176405"/>
          </a:xfrm>
          <a:prstGeom prst="rect">
            <a:avLst/>
          </a:prstGeom>
          <a:ln w="28575">
            <a:solidFill>
              <a:schemeClr val="accent1"/>
            </a:solidFill>
          </a:ln>
        </p:spPr>
        <p:txBody>
          <a:bodyPr wrap="square" lIns="72000" rIns="72000" anchor="b">
            <a:noAutofit/>
          </a:bodyP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L'incentivo consiste nell'</a:t>
            </a:r>
            <a:r>
              <a:rPr lang="it-IT" sz="1600" b="1" dirty="0">
                <a:latin typeface="Verdana" panose="020B0604030504040204" pitchFamily="34" charset="0"/>
                <a:ea typeface="Verdana" panose="020B0604030504040204" pitchFamily="34" charset="0"/>
                <a:cs typeface="Verdana" panose="020B0604030504040204" pitchFamily="34" charset="0"/>
              </a:rPr>
              <a:t>esonero</a:t>
            </a:r>
            <a:r>
              <a:rPr lang="it-IT" sz="1600" dirty="0">
                <a:latin typeface="Verdana" panose="020B0604030504040204" pitchFamily="34" charset="0"/>
                <a:ea typeface="Verdana" panose="020B0604030504040204" pitchFamily="34" charset="0"/>
                <a:cs typeface="Verdana" panose="020B0604030504040204" pitchFamily="34" charset="0"/>
              </a:rPr>
              <a:t> </a:t>
            </a:r>
            <a:r>
              <a:rPr lang="it-IT" sz="1600" b="1" dirty="0">
                <a:latin typeface="Verdana" panose="020B0604030504040204" pitchFamily="34" charset="0"/>
                <a:ea typeface="Verdana" panose="020B0604030504040204" pitchFamily="34" charset="0"/>
                <a:cs typeface="Verdana" panose="020B0604030504040204" pitchFamily="34" charset="0"/>
              </a:rPr>
              <a:t>dal versamento dei contributi previdenziali a carico del datore di lavoro </a:t>
            </a:r>
            <a:r>
              <a:rPr lang="it-IT" sz="1600" dirty="0">
                <a:latin typeface="Verdana" panose="020B0604030504040204" pitchFamily="34" charset="0"/>
                <a:ea typeface="Verdana" panose="020B0604030504040204" pitchFamily="34" charset="0"/>
                <a:cs typeface="Verdana" panose="020B0604030504040204" pitchFamily="34" charset="0"/>
              </a:rPr>
              <a:t>applicabile alle assunzioni a tempo indeterminato, con esclusione dei premi e contributi per l'assicurazione obbligatoria contro gli infortuni sul lavoro e le malattie professionali. </a:t>
            </a:r>
          </a:p>
        </p:txBody>
      </p:sp>
      <p:sp>
        <p:nvSpPr>
          <p:cNvPr id="19" name="Rectangle 18"/>
          <p:cNvSpPr/>
          <p:nvPr/>
        </p:nvSpPr>
        <p:spPr>
          <a:xfrm>
            <a:off x="384926" y="2744485"/>
            <a:ext cx="2663073" cy="227317"/>
          </a:xfrm>
          <a:prstGeom prst="rect">
            <a:avLst/>
          </a:prstGeom>
          <a:solidFill>
            <a:srgbClr val="CDDB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Verdana" panose="020B0604030504040204" pitchFamily="34" charset="0"/>
                <a:ea typeface="Verdana" panose="020B0604030504040204" pitchFamily="34" charset="0"/>
                <a:cs typeface="Verdana" panose="020B0604030504040204" pitchFamily="34" charset="0"/>
              </a:rPr>
              <a:t>In cosa consiste?</a:t>
            </a:r>
          </a:p>
        </p:txBody>
      </p:sp>
      <p:sp>
        <p:nvSpPr>
          <p:cNvPr id="27" name="Rectangle 26"/>
          <p:cNvSpPr/>
          <p:nvPr/>
        </p:nvSpPr>
        <p:spPr>
          <a:xfrm>
            <a:off x="228600" y="1231639"/>
            <a:ext cx="8686800" cy="1206761"/>
          </a:xfrm>
          <a:prstGeom prst="rect">
            <a:avLst/>
          </a:prstGeom>
          <a:ln w="28575">
            <a:solidFill>
              <a:schemeClr val="accent1"/>
            </a:solidFill>
          </a:ln>
        </p:spPr>
        <p:txBody>
          <a:bodyPr wrap="square" lIns="72000" rIns="72000" bIns="72000" anchor="b">
            <a:noAutofit/>
          </a:bodyP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Ai </a:t>
            </a:r>
            <a:r>
              <a:rPr lang="it-IT" sz="1600" b="1" dirty="0">
                <a:latin typeface="Verdana" panose="020B0604030504040204" pitchFamily="34" charset="0"/>
                <a:ea typeface="Verdana" panose="020B0604030504040204" pitchFamily="34" charset="0"/>
                <a:cs typeface="Verdana" panose="020B0604030504040204" pitchFamily="34" charset="0"/>
              </a:rPr>
              <a:t>datori di lavoro privati </a:t>
            </a:r>
            <a:r>
              <a:rPr lang="it-IT" sz="1600" dirty="0">
                <a:latin typeface="Verdana" panose="020B0604030504040204" pitchFamily="34" charset="0"/>
                <a:ea typeface="Verdana" panose="020B0604030504040204" pitchFamily="34" charset="0"/>
                <a:cs typeface="Verdana" panose="020B0604030504040204" pitchFamily="34" charset="0"/>
              </a:rPr>
              <a:t>che, a decorrere dal 1° luglio 2021 e fino al 31 ottobre 2021, assumono con contratto di rioccupazione a tempo indeterminato, anche a tempo parziale, lavoratori disoccupati.</a:t>
            </a:r>
          </a:p>
        </p:txBody>
      </p:sp>
      <p:sp>
        <p:nvSpPr>
          <p:cNvPr id="28" name="Rectangle 27"/>
          <p:cNvSpPr/>
          <p:nvPr/>
        </p:nvSpPr>
        <p:spPr>
          <a:xfrm>
            <a:off x="384926" y="1113929"/>
            <a:ext cx="2663073" cy="227317"/>
          </a:xfrm>
          <a:prstGeom prst="rect">
            <a:avLst/>
          </a:prstGeom>
          <a:solidFill>
            <a:srgbClr val="E2E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Verdana" panose="020B0604030504040204" pitchFamily="34" charset="0"/>
                <a:ea typeface="Verdana" panose="020B0604030504040204" pitchFamily="34" charset="0"/>
                <a:cs typeface="Verdana" panose="020B0604030504040204" pitchFamily="34" charset="0"/>
              </a:rPr>
              <a:t>A chi è rivolto?</a:t>
            </a:r>
          </a:p>
        </p:txBody>
      </p:sp>
      <p:grpSp>
        <p:nvGrpSpPr>
          <p:cNvPr id="37" name="Group 36"/>
          <p:cNvGrpSpPr/>
          <p:nvPr/>
        </p:nvGrpSpPr>
        <p:grpSpPr>
          <a:xfrm>
            <a:off x="228600" y="4267200"/>
            <a:ext cx="8686800" cy="1330090"/>
            <a:chOff x="228600" y="4155383"/>
            <a:chExt cx="8686800" cy="1330090"/>
          </a:xfrm>
        </p:grpSpPr>
        <p:sp>
          <p:nvSpPr>
            <p:cNvPr id="29" name="Rectangle 28"/>
            <p:cNvSpPr/>
            <p:nvPr/>
          </p:nvSpPr>
          <p:spPr>
            <a:xfrm>
              <a:off x="228600" y="4155383"/>
              <a:ext cx="4267200" cy="1330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152000" rtlCol="0" anchor="ct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La </a:t>
              </a:r>
              <a:r>
                <a:rPr lang="it-IT" sz="1600" b="1" dirty="0">
                  <a:latin typeface="Verdana" panose="020B0604030504040204" pitchFamily="34" charset="0"/>
                  <a:ea typeface="Verdana" panose="020B0604030504040204" pitchFamily="34" charset="0"/>
                  <a:cs typeface="Verdana" panose="020B0604030504040204" pitchFamily="34" charset="0"/>
                </a:rPr>
                <a:t>durata massima </a:t>
              </a:r>
              <a:r>
                <a:rPr lang="it-IT" sz="1600" dirty="0">
                  <a:latin typeface="Verdana" panose="020B0604030504040204" pitchFamily="34" charset="0"/>
                  <a:ea typeface="Verdana" panose="020B0604030504040204" pitchFamily="34" charset="0"/>
                  <a:cs typeface="Verdana" panose="020B0604030504040204" pitchFamily="34" charset="0"/>
                </a:rPr>
                <a:t>è di </a:t>
              </a:r>
              <a:r>
                <a:rPr lang="it-IT" sz="1600" b="1" dirty="0">
                  <a:latin typeface="Verdana" panose="020B0604030504040204" pitchFamily="34" charset="0"/>
                  <a:ea typeface="Verdana" panose="020B0604030504040204" pitchFamily="34" charset="0"/>
                  <a:cs typeface="Verdana" panose="020B0604030504040204" pitchFamily="34" charset="0"/>
                </a:rPr>
                <a:t>6 mesi </a:t>
              </a:r>
              <a:r>
                <a:rPr lang="it-IT" sz="1600" dirty="0">
                  <a:latin typeface="Verdana" panose="020B0604030504040204" pitchFamily="34" charset="0"/>
                  <a:ea typeface="Verdana" panose="020B0604030504040204" pitchFamily="34" charset="0"/>
                  <a:cs typeface="Verdana" panose="020B0604030504040204" pitchFamily="34" charset="0"/>
                </a:rPr>
                <a:t>a decorrere dalla data di assunzione, che comunque deve essere effettuata entro il </a:t>
              </a:r>
              <a:r>
                <a:rPr lang="it-IT" sz="1600" b="1" dirty="0">
                  <a:latin typeface="Verdana" panose="020B0604030504040204" pitchFamily="34" charset="0"/>
                  <a:ea typeface="Verdana" panose="020B0604030504040204" pitchFamily="34" charset="0"/>
                  <a:cs typeface="Verdana" panose="020B0604030504040204" pitchFamily="34" charset="0"/>
                </a:rPr>
                <a:t>31 ottobre 2021</a:t>
              </a:r>
              <a:r>
                <a:rPr 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30" name="Rectangle 29"/>
            <p:cNvSpPr/>
            <p:nvPr/>
          </p:nvSpPr>
          <p:spPr>
            <a:xfrm>
              <a:off x="285162" y="4230443"/>
              <a:ext cx="964890" cy="1179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nvGrpSpPr>
            <p:cNvPr id="23" name="Clock6"/>
            <p:cNvGrpSpPr>
              <a:grpSpLocks noChangeAspect="1"/>
            </p:cNvGrpSpPr>
            <p:nvPr>
              <p:custDataLst>
                <p:tags r:id="rId1"/>
              </p:custDataLst>
            </p:nvPr>
          </p:nvGrpSpPr>
          <p:grpSpPr bwMode="auto">
            <a:xfrm>
              <a:off x="491365" y="4543617"/>
              <a:ext cx="552485" cy="553623"/>
              <a:chOff x="2347" y="664"/>
              <a:chExt cx="2910" cy="2916"/>
            </a:xfrm>
            <a:solidFill>
              <a:schemeClr val="accent1"/>
            </a:solidFill>
          </p:grpSpPr>
          <p:sp>
            <p:nvSpPr>
              <p:cNvPr id="24" name="Freeform 271"/>
              <p:cNvSpPr>
                <a:spLocks noEditPoints="1"/>
              </p:cNvSpPr>
              <p:nvPr/>
            </p:nvSpPr>
            <p:spPr bwMode="auto">
              <a:xfrm>
                <a:off x="2347" y="664"/>
                <a:ext cx="2910" cy="2916"/>
              </a:xfrm>
              <a:custGeom>
                <a:avLst/>
                <a:gdLst>
                  <a:gd name="T0" fmla="*/ 366 w 733"/>
                  <a:gd name="T1" fmla="*/ 666 h 733"/>
                  <a:gd name="T2" fmla="*/ 66 w 733"/>
                  <a:gd name="T3" fmla="*/ 366 h 733"/>
                  <a:gd name="T4" fmla="*/ 366 w 733"/>
                  <a:gd name="T5" fmla="*/ 66 h 733"/>
                  <a:gd name="T6" fmla="*/ 666 w 733"/>
                  <a:gd name="T7" fmla="*/ 366 h 733"/>
                  <a:gd name="T8" fmla="*/ 366 w 733"/>
                  <a:gd name="T9" fmla="*/ 666 h 733"/>
                  <a:gd name="T10" fmla="*/ 366 w 733"/>
                  <a:gd name="T11" fmla="*/ 0 h 733"/>
                  <a:gd name="T12" fmla="*/ 0 w 733"/>
                  <a:gd name="T13" fmla="*/ 366 h 733"/>
                  <a:gd name="T14" fmla="*/ 366 w 733"/>
                  <a:gd name="T15" fmla="*/ 733 h 733"/>
                  <a:gd name="T16" fmla="*/ 733 w 733"/>
                  <a:gd name="T17" fmla="*/ 366 h 733"/>
                  <a:gd name="T18" fmla="*/ 366 w 733"/>
                  <a:gd name="T19" fmla="*/ 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733">
                    <a:moveTo>
                      <a:pt x="366" y="666"/>
                    </a:moveTo>
                    <a:cubicBezTo>
                      <a:pt x="201" y="666"/>
                      <a:pt x="66" y="532"/>
                      <a:pt x="66" y="366"/>
                    </a:cubicBezTo>
                    <a:cubicBezTo>
                      <a:pt x="66" y="201"/>
                      <a:pt x="201" y="66"/>
                      <a:pt x="366" y="66"/>
                    </a:cubicBezTo>
                    <a:cubicBezTo>
                      <a:pt x="532" y="66"/>
                      <a:pt x="666" y="201"/>
                      <a:pt x="666" y="366"/>
                    </a:cubicBezTo>
                    <a:cubicBezTo>
                      <a:pt x="666" y="532"/>
                      <a:pt x="532" y="666"/>
                      <a:pt x="366" y="666"/>
                    </a:cubicBezTo>
                    <a:close/>
                    <a:moveTo>
                      <a:pt x="366" y="0"/>
                    </a:moveTo>
                    <a:cubicBezTo>
                      <a:pt x="164" y="0"/>
                      <a:pt x="0" y="164"/>
                      <a:pt x="0" y="366"/>
                    </a:cubicBezTo>
                    <a:cubicBezTo>
                      <a:pt x="0" y="569"/>
                      <a:pt x="164" y="733"/>
                      <a:pt x="366" y="733"/>
                    </a:cubicBezTo>
                    <a:cubicBezTo>
                      <a:pt x="569" y="733"/>
                      <a:pt x="733" y="569"/>
                      <a:pt x="733" y="366"/>
                    </a:cubicBezTo>
                    <a:cubicBezTo>
                      <a:pt x="733" y="164"/>
                      <a:pt x="569" y="0"/>
                      <a:pt x="3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5" name="Freeform 272"/>
              <p:cNvSpPr>
                <a:spLocks/>
              </p:cNvSpPr>
              <p:nvPr/>
            </p:nvSpPr>
            <p:spPr bwMode="auto">
              <a:xfrm>
                <a:off x="3669" y="1460"/>
                <a:ext cx="806" cy="1324"/>
              </a:xfrm>
              <a:custGeom>
                <a:avLst/>
                <a:gdLst>
                  <a:gd name="T0" fmla="*/ 67 w 203"/>
                  <a:gd name="T1" fmla="*/ 153 h 333"/>
                  <a:gd name="T2" fmla="*/ 67 w 203"/>
                  <a:gd name="T3" fmla="*/ 33 h 333"/>
                  <a:gd name="T4" fmla="*/ 33 w 203"/>
                  <a:gd name="T5" fmla="*/ 0 h 333"/>
                  <a:gd name="T6" fmla="*/ 0 w 203"/>
                  <a:gd name="T7" fmla="*/ 33 h 333"/>
                  <a:gd name="T8" fmla="*/ 0 w 203"/>
                  <a:gd name="T9" fmla="*/ 180 h 333"/>
                  <a:gd name="T10" fmla="*/ 143 w 203"/>
                  <a:gd name="T11" fmla="*/ 323 h 333"/>
                  <a:gd name="T12" fmla="*/ 167 w 203"/>
                  <a:gd name="T13" fmla="*/ 333 h 333"/>
                  <a:gd name="T14" fmla="*/ 190 w 203"/>
                  <a:gd name="T15" fmla="*/ 323 h 333"/>
                  <a:gd name="T16" fmla="*/ 190 w 203"/>
                  <a:gd name="T17" fmla="*/ 276 h 333"/>
                  <a:gd name="T18" fmla="*/ 67 w 203"/>
                  <a:gd name="T19" fmla="*/ 15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333">
                    <a:moveTo>
                      <a:pt x="67" y="153"/>
                    </a:moveTo>
                    <a:lnTo>
                      <a:pt x="67" y="33"/>
                    </a:lnTo>
                    <a:cubicBezTo>
                      <a:pt x="67" y="15"/>
                      <a:pt x="52" y="0"/>
                      <a:pt x="33" y="0"/>
                    </a:cubicBezTo>
                    <a:cubicBezTo>
                      <a:pt x="15" y="0"/>
                      <a:pt x="0" y="15"/>
                      <a:pt x="0" y="33"/>
                    </a:cubicBezTo>
                    <a:lnTo>
                      <a:pt x="0" y="180"/>
                    </a:lnTo>
                    <a:lnTo>
                      <a:pt x="143" y="323"/>
                    </a:lnTo>
                    <a:cubicBezTo>
                      <a:pt x="150" y="330"/>
                      <a:pt x="158" y="333"/>
                      <a:pt x="167" y="333"/>
                    </a:cubicBezTo>
                    <a:cubicBezTo>
                      <a:pt x="175" y="333"/>
                      <a:pt x="184" y="330"/>
                      <a:pt x="190" y="323"/>
                    </a:cubicBezTo>
                    <a:cubicBezTo>
                      <a:pt x="203" y="310"/>
                      <a:pt x="203" y="289"/>
                      <a:pt x="190" y="276"/>
                    </a:cubicBezTo>
                    <a:lnTo>
                      <a:pt x="67" y="1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grpSp>
        <p:sp>
          <p:nvSpPr>
            <p:cNvPr id="31" name="Rectangle 30"/>
            <p:cNvSpPr/>
            <p:nvPr/>
          </p:nvSpPr>
          <p:spPr>
            <a:xfrm>
              <a:off x="4648200" y="4155383"/>
              <a:ext cx="4267200" cy="1330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Ins="1116000" rtlCol="0" anchor="ct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Il </a:t>
              </a:r>
              <a:r>
                <a:rPr lang="it-IT" sz="1600" b="1" dirty="0">
                  <a:latin typeface="Verdana" panose="020B0604030504040204" pitchFamily="34" charset="0"/>
                  <a:ea typeface="Verdana" panose="020B0604030504040204" pitchFamily="34" charset="0"/>
                  <a:cs typeface="Verdana" panose="020B0604030504040204" pitchFamily="34" charset="0"/>
                </a:rPr>
                <a:t>massimale annuo </a:t>
              </a:r>
              <a:r>
                <a:rPr lang="it-IT" sz="1600" dirty="0">
                  <a:latin typeface="Verdana" panose="020B0604030504040204" pitchFamily="34" charset="0"/>
                  <a:ea typeface="Verdana" panose="020B0604030504040204" pitchFamily="34" charset="0"/>
                  <a:cs typeface="Verdana" panose="020B0604030504040204" pitchFamily="34" charset="0"/>
                </a:rPr>
                <a:t>è pari a </a:t>
              </a:r>
              <a:r>
                <a:rPr lang="it-IT" sz="1600" b="1" dirty="0">
                  <a:latin typeface="Verdana" panose="020B0604030504040204" pitchFamily="34" charset="0"/>
                  <a:ea typeface="Verdana" panose="020B0604030504040204" pitchFamily="34" charset="0"/>
                  <a:cs typeface="Verdana" panose="020B0604030504040204" pitchFamily="34" charset="0"/>
                </a:rPr>
                <a:t>6 mila euro </a:t>
              </a:r>
              <a:r>
                <a:rPr lang="it-IT" sz="1600" dirty="0">
                  <a:latin typeface="Verdana" panose="020B0604030504040204" pitchFamily="34" charset="0"/>
                  <a:ea typeface="Verdana" panose="020B0604030504040204" pitchFamily="34" charset="0"/>
                  <a:cs typeface="Verdana" panose="020B0604030504040204" pitchFamily="34" charset="0"/>
                </a:rPr>
                <a:t>per ogni rapporto di lavoro instaurato.</a:t>
              </a:r>
            </a:p>
          </p:txBody>
        </p:sp>
        <p:sp>
          <p:nvSpPr>
            <p:cNvPr id="32" name="Rectangle 31"/>
            <p:cNvSpPr/>
            <p:nvPr/>
          </p:nvSpPr>
          <p:spPr>
            <a:xfrm>
              <a:off x="7893948" y="4230443"/>
              <a:ext cx="964890" cy="1179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it-IT" dirty="0">
                <a:latin typeface="Verdana" panose="020B0604030504040204" pitchFamily="34" charset="0"/>
                <a:ea typeface="Verdana" panose="020B0604030504040204" pitchFamily="34" charset="0"/>
                <a:cs typeface="Verdana" panose="020B0604030504040204" pitchFamily="34" charset="0"/>
              </a:endParaRPr>
            </a:p>
          </p:txBody>
        </p:sp>
        <p:sp>
          <p:nvSpPr>
            <p:cNvPr id="35" name="Money_bag2"/>
            <p:cNvSpPr>
              <a:spLocks noChangeAspect="1" noEditPoints="1"/>
            </p:cNvSpPr>
            <p:nvPr>
              <p:custDataLst>
                <p:tags r:id="rId2"/>
              </p:custDataLst>
            </p:nvPr>
          </p:nvSpPr>
          <p:spPr bwMode="auto">
            <a:xfrm>
              <a:off x="8172467" y="4548966"/>
              <a:ext cx="407852" cy="542925"/>
            </a:xfrm>
            <a:custGeom>
              <a:avLst/>
              <a:gdLst>
                <a:gd name="T0" fmla="*/ 2068 w 4850"/>
                <a:gd name="T1" fmla="*/ 3435 h 6444"/>
                <a:gd name="T2" fmla="*/ 2111 w 4850"/>
                <a:gd name="T3" fmla="*/ 3711 h 6444"/>
                <a:gd name="T4" fmla="*/ 2329 w 4850"/>
                <a:gd name="T5" fmla="*/ 3288 h 6444"/>
                <a:gd name="T6" fmla="*/ 2133 w 4850"/>
                <a:gd name="T7" fmla="*/ 3352 h 6444"/>
                <a:gd name="T8" fmla="*/ 2515 w 4850"/>
                <a:gd name="T9" fmla="*/ 4305 h 6444"/>
                <a:gd name="T10" fmla="*/ 2633 w 4850"/>
                <a:gd name="T11" fmla="*/ 4885 h 6444"/>
                <a:gd name="T12" fmla="*/ 2825 w 4850"/>
                <a:gd name="T13" fmla="*/ 4733 h 6444"/>
                <a:gd name="T14" fmla="*/ 2779 w 4850"/>
                <a:gd name="T15" fmla="*/ 4417 h 6444"/>
                <a:gd name="T16" fmla="*/ 3416 w 4850"/>
                <a:gd name="T17" fmla="*/ 2021 h 6444"/>
                <a:gd name="T18" fmla="*/ 3232 w 4850"/>
                <a:gd name="T19" fmla="*/ 1774 h 6444"/>
                <a:gd name="T20" fmla="*/ 3208 w 4850"/>
                <a:gd name="T21" fmla="*/ 1256 h 6444"/>
                <a:gd name="T22" fmla="*/ 3021 w 4850"/>
                <a:gd name="T23" fmla="*/ 233 h 6444"/>
                <a:gd name="T24" fmla="*/ 1776 w 4850"/>
                <a:gd name="T25" fmla="*/ 0 h 6444"/>
                <a:gd name="T26" fmla="*/ 1313 w 4850"/>
                <a:gd name="T27" fmla="*/ 469 h 6444"/>
                <a:gd name="T28" fmla="*/ 1641 w 4850"/>
                <a:gd name="T29" fmla="*/ 1256 h 6444"/>
                <a:gd name="T30" fmla="*/ 0 w 4850"/>
                <a:gd name="T31" fmla="*/ 5105 h 6444"/>
                <a:gd name="T32" fmla="*/ 4850 w 4850"/>
                <a:gd name="T33" fmla="*/ 5105 h 6444"/>
                <a:gd name="T34" fmla="*/ 2099 w 4850"/>
                <a:gd name="T35" fmla="*/ 1363 h 6444"/>
                <a:gd name="T36" fmla="*/ 2761 w 4850"/>
                <a:gd name="T37" fmla="*/ 1781 h 6444"/>
                <a:gd name="T38" fmla="*/ 2099 w 4850"/>
                <a:gd name="T39" fmla="*/ 1363 h 6444"/>
                <a:gd name="T40" fmla="*/ 3145 w 4850"/>
                <a:gd name="T41" fmla="*/ 5003 h 6444"/>
                <a:gd name="T42" fmla="*/ 2515 w 4850"/>
                <a:gd name="T43" fmla="*/ 5278 h 6444"/>
                <a:gd name="T44" fmla="*/ 2329 w 4850"/>
                <a:gd name="T45" fmla="*/ 5547 h 6444"/>
                <a:gd name="T46" fmla="*/ 1776 w 4850"/>
                <a:gd name="T47" fmla="*/ 5060 h 6444"/>
                <a:gd name="T48" fmla="*/ 1990 w 4850"/>
                <a:gd name="T49" fmla="*/ 4494 h 6444"/>
                <a:gd name="T50" fmla="*/ 2329 w 4850"/>
                <a:gd name="T51" fmla="*/ 4911 h 6444"/>
                <a:gd name="T52" fmla="*/ 2286 w 4850"/>
                <a:gd name="T53" fmla="*/ 4237 h 6444"/>
                <a:gd name="T54" fmla="*/ 1997 w 4850"/>
                <a:gd name="T55" fmla="*/ 4149 h 6444"/>
                <a:gd name="T56" fmla="*/ 1649 w 4850"/>
                <a:gd name="T57" fmla="*/ 3858 h 6444"/>
                <a:gd name="T58" fmla="*/ 1657 w 4850"/>
                <a:gd name="T59" fmla="*/ 3310 h 6444"/>
                <a:gd name="T60" fmla="*/ 2054 w 4850"/>
                <a:gd name="T61" fmla="*/ 2973 h 6444"/>
                <a:gd name="T62" fmla="*/ 2329 w 4850"/>
                <a:gd name="T63" fmla="*/ 2675 h 6444"/>
                <a:gd name="T64" fmla="*/ 2515 w 4850"/>
                <a:gd name="T65" fmla="*/ 2918 h 6444"/>
                <a:gd name="T66" fmla="*/ 3002 w 4850"/>
                <a:gd name="T67" fmla="*/ 3106 h 6444"/>
                <a:gd name="T68" fmla="*/ 3226 w 4850"/>
                <a:gd name="T69" fmla="*/ 3591 h 6444"/>
                <a:gd name="T70" fmla="*/ 2698 w 4850"/>
                <a:gd name="T71" fmla="*/ 3376 h 6444"/>
                <a:gd name="T72" fmla="*/ 2515 w 4850"/>
                <a:gd name="T73" fmla="*/ 3847 h 6444"/>
                <a:gd name="T74" fmla="*/ 2676 w 4850"/>
                <a:gd name="T75" fmla="*/ 3888 h 6444"/>
                <a:gd name="T76" fmla="*/ 3223 w 4850"/>
                <a:gd name="T77" fmla="*/ 4239 h 6444"/>
                <a:gd name="T78" fmla="*/ 3305 w 4850"/>
                <a:gd name="T79" fmla="*/ 4621 h 6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50" h="6444">
                  <a:moveTo>
                    <a:pt x="2133" y="3352"/>
                  </a:moveTo>
                  <a:cubicBezTo>
                    <a:pt x="2105" y="3374"/>
                    <a:pt x="2084" y="3402"/>
                    <a:pt x="2068" y="3435"/>
                  </a:cubicBezTo>
                  <a:cubicBezTo>
                    <a:pt x="2052" y="3467"/>
                    <a:pt x="2044" y="3506"/>
                    <a:pt x="2044" y="3550"/>
                  </a:cubicBezTo>
                  <a:cubicBezTo>
                    <a:pt x="2044" y="3619"/>
                    <a:pt x="2066" y="3673"/>
                    <a:pt x="2111" y="3711"/>
                  </a:cubicBezTo>
                  <a:cubicBezTo>
                    <a:pt x="2155" y="3749"/>
                    <a:pt x="2228" y="3780"/>
                    <a:pt x="2329" y="3803"/>
                  </a:cubicBezTo>
                  <a:lnTo>
                    <a:pt x="2329" y="3288"/>
                  </a:lnTo>
                  <a:cubicBezTo>
                    <a:pt x="2293" y="3288"/>
                    <a:pt x="2258" y="3293"/>
                    <a:pt x="2224" y="3303"/>
                  </a:cubicBezTo>
                  <a:cubicBezTo>
                    <a:pt x="2191" y="3314"/>
                    <a:pt x="2160" y="3330"/>
                    <a:pt x="2133" y="3352"/>
                  </a:cubicBezTo>
                  <a:close/>
                  <a:moveTo>
                    <a:pt x="2779" y="4417"/>
                  </a:moveTo>
                  <a:cubicBezTo>
                    <a:pt x="2727" y="4376"/>
                    <a:pt x="2639" y="4339"/>
                    <a:pt x="2515" y="4305"/>
                  </a:cubicBezTo>
                  <a:lnTo>
                    <a:pt x="2515" y="4911"/>
                  </a:lnTo>
                  <a:cubicBezTo>
                    <a:pt x="2553" y="4908"/>
                    <a:pt x="2593" y="4898"/>
                    <a:pt x="2633" y="4885"/>
                  </a:cubicBezTo>
                  <a:cubicBezTo>
                    <a:pt x="2675" y="4871"/>
                    <a:pt x="2711" y="4852"/>
                    <a:pt x="2744" y="4826"/>
                  </a:cubicBezTo>
                  <a:cubicBezTo>
                    <a:pt x="2777" y="4801"/>
                    <a:pt x="2803" y="4770"/>
                    <a:pt x="2825" y="4733"/>
                  </a:cubicBezTo>
                  <a:cubicBezTo>
                    <a:pt x="2846" y="4696"/>
                    <a:pt x="2856" y="4653"/>
                    <a:pt x="2856" y="4602"/>
                  </a:cubicBezTo>
                  <a:cubicBezTo>
                    <a:pt x="2856" y="4520"/>
                    <a:pt x="2830" y="4458"/>
                    <a:pt x="2779" y="4417"/>
                  </a:cubicBezTo>
                  <a:close/>
                  <a:moveTo>
                    <a:pt x="3415" y="2020"/>
                  </a:moveTo>
                  <a:lnTo>
                    <a:pt x="3416" y="2021"/>
                  </a:lnTo>
                  <a:cubicBezTo>
                    <a:pt x="3414" y="2019"/>
                    <a:pt x="3413" y="2018"/>
                    <a:pt x="3412" y="2016"/>
                  </a:cubicBezTo>
                  <a:cubicBezTo>
                    <a:pt x="3351" y="1932"/>
                    <a:pt x="3291" y="1851"/>
                    <a:pt x="3232" y="1774"/>
                  </a:cubicBezTo>
                  <a:cubicBezTo>
                    <a:pt x="3154" y="1644"/>
                    <a:pt x="3113" y="1485"/>
                    <a:pt x="3208" y="1256"/>
                  </a:cubicBezTo>
                  <a:lnTo>
                    <a:pt x="3208" y="1256"/>
                  </a:lnTo>
                  <a:lnTo>
                    <a:pt x="3537" y="469"/>
                  </a:lnTo>
                  <a:lnTo>
                    <a:pt x="3021" y="233"/>
                  </a:lnTo>
                  <a:lnTo>
                    <a:pt x="3074" y="0"/>
                  </a:lnTo>
                  <a:lnTo>
                    <a:pt x="1776" y="0"/>
                  </a:lnTo>
                  <a:lnTo>
                    <a:pt x="1844" y="297"/>
                  </a:lnTo>
                  <a:lnTo>
                    <a:pt x="1313" y="469"/>
                  </a:lnTo>
                  <a:lnTo>
                    <a:pt x="1641" y="1256"/>
                  </a:lnTo>
                  <a:lnTo>
                    <a:pt x="1641" y="1256"/>
                  </a:lnTo>
                  <a:cubicBezTo>
                    <a:pt x="1804" y="1646"/>
                    <a:pt x="1571" y="1831"/>
                    <a:pt x="1434" y="2021"/>
                  </a:cubicBezTo>
                  <a:cubicBezTo>
                    <a:pt x="757" y="2957"/>
                    <a:pt x="0" y="4297"/>
                    <a:pt x="0" y="5105"/>
                  </a:cubicBezTo>
                  <a:cubicBezTo>
                    <a:pt x="0" y="6444"/>
                    <a:pt x="1040" y="6400"/>
                    <a:pt x="2425" y="6400"/>
                  </a:cubicBezTo>
                  <a:cubicBezTo>
                    <a:pt x="3810" y="6400"/>
                    <a:pt x="4850" y="6444"/>
                    <a:pt x="4850" y="5105"/>
                  </a:cubicBezTo>
                  <a:cubicBezTo>
                    <a:pt x="4850" y="4297"/>
                    <a:pt x="4092" y="2957"/>
                    <a:pt x="3415" y="2020"/>
                  </a:cubicBezTo>
                  <a:close/>
                  <a:moveTo>
                    <a:pt x="2099" y="1363"/>
                  </a:moveTo>
                  <a:lnTo>
                    <a:pt x="2761" y="1363"/>
                  </a:lnTo>
                  <a:lnTo>
                    <a:pt x="2761" y="1781"/>
                  </a:lnTo>
                  <a:lnTo>
                    <a:pt x="2099" y="1781"/>
                  </a:lnTo>
                  <a:lnTo>
                    <a:pt x="2099" y="1363"/>
                  </a:lnTo>
                  <a:close/>
                  <a:moveTo>
                    <a:pt x="3270" y="4796"/>
                  </a:moveTo>
                  <a:cubicBezTo>
                    <a:pt x="3247" y="4867"/>
                    <a:pt x="3205" y="4936"/>
                    <a:pt x="3145" y="5003"/>
                  </a:cubicBezTo>
                  <a:cubicBezTo>
                    <a:pt x="3085" y="5071"/>
                    <a:pt x="3005" y="5131"/>
                    <a:pt x="2904" y="5183"/>
                  </a:cubicBezTo>
                  <a:cubicBezTo>
                    <a:pt x="2802" y="5236"/>
                    <a:pt x="2673" y="5268"/>
                    <a:pt x="2515" y="5278"/>
                  </a:cubicBezTo>
                  <a:lnTo>
                    <a:pt x="2515" y="5547"/>
                  </a:lnTo>
                  <a:lnTo>
                    <a:pt x="2329" y="5547"/>
                  </a:lnTo>
                  <a:lnTo>
                    <a:pt x="2329" y="5278"/>
                  </a:lnTo>
                  <a:cubicBezTo>
                    <a:pt x="2093" y="5261"/>
                    <a:pt x="1908" y="5189"/>
                    <a:pt x="1776" y="5060"/>
                  </a:cubicBezTo>
                  <a:cubicBezTo>
                    <a:pt x="1643" y="4932"/>
                    <a:pt x="1566" y="4743"/>
                    <a:pt x="1545" y="4494"/>
                  </a:cubicBezTo>
                  <a:lnTo>
                    <a:pt x="1990" y="4494"/>
                  </a:lnTo>
                  <a:cubicBezTo>
                    <a:pt x="1989" y="4615"/>
                    <a:pt x="2020" y="4709"/>
                    <a:pt x="2085" y="4779"/>
                  </a:cubicBezTo>
                  <a:cubicBezTo>
                    <a:pt x="2151" y="4848"/>
                    <a:pt x="2232" y="4893"/>
                    <a:pt x="2329" y="4911"/>
                  </a:cubicBezTo>
                  <a:lnTo>
                    <a:pt x="2329" y="4251"/>
                  </a:lnTo>
                  <a:cubicBezTo>
                    <a:pt x="2318" y="4247"/>
                    <a:pt x="2304" y="4242"/>
                    <a:pt x="2286" y="4237"/>
                  </a:cubicBezTo>
                  <a:cubicBezTo>
                    <a:pt x="2268" y="4232"/>
                    <a:pt x="2248" y="4227"/>
                    <a:pt x="2228" y="4223"/>
                  </a:cubicBezTo>
                  <a:cubicBezTo>
                    <a:pt x="2150" y="4202"/>
                    <a:pt x="2073" y="4177"/>
                    <a:pt x="1997" y="4149"/>
                  </a:cubicBezTo>
                  <a:cubicBezTo>
                    <a:pt x="1921" y="4120"/>
                    <a:pt x="1853" y="4082"/>
                    <a:pt x="1793" y="4035"/>
                  </a:cubicBezTo>
                  <a:cubicBezTo>
                    <a:pt x="1733" y="3988"/>
                    <a:pt x="1685" y="3928"/>
                    <a:pt x="1649" y="3858"/>
                  </a:cubicBezTo>
                  <a:cubicBezTo>
                    <a:pt x="1613" y="3787"/>
                    <a:pt x="1596" y="3699"/>
                    <a:pt x="1596" y="3594"/>
                  </a:cubicBezTo>
                  <a:cubicBezTo>
                    <a:pt x="1596" y="3487"/>
                    <a:pt x="1616" y="3392"/>
                    <a:pt x="1657" y="3310"/>
                  </a:cubicBezTo>
                  <a:cubicBezTo>
                    <a:pt x="1698" y="3228"/>
                    <a:pt x="1752" y="3159"/>
                    <a:pt x="1820" y="3103"/>
                  </a:cubicBezTo>
                  <a:cubicBezTo>
                    <a:pt x="1887" y="3047"/>
                    <a:pt x="1965" y="3004"/>
                    <a:pt x="2054" y="2973"/>
                  </a:cubicBezTo>
                  <a:cubicBezTo>
                    <a:pt x="2142" y="2943"/>
                    <a:pt x="2234" y="2924"/>
                    <a:pt x="2329" y="2918"/>
                  </a:cubicBezTo>
                  <a:lnTo>
                    <a:pt x="2329" y="2675"/>
                  </a:lnTo>
                  <a:lnTo>
                    <a:pt x="2515" y="2675"/>
                  </a:lnTo>
                  <a:lnTo>
                    <a:pt x="2515" y="2918"/>
                  </a:lnTo>
                  <a:cubicBezTo>
                    <a:pt x="2610" y="2929"/>
                    <a:pt x="2699" y="2949"/>
                    <a:pt x="2782" y="2980"/>
                  </a:cubicBezTo>
                  <a:cubicBezTo>
                    <a:pt x="2865" y="3010"/>
                    <a:pt x="2938" y="3052"/>
                    <a:pt x="3002" y="3106"/>
                  </a:cubicBezTo>
                  <a:cubicBezTo>
                    <a:pt x="3065" y="3160"/>
                    <a:pt x="3117" y="3227"/>
                    <a:pt x="3156" y="3306"/>
                  </a:cubicBezTo>
                  <a:cubicBezTo>
                    <a:pt x="3196" y="3387"/>
                    <a:pt x="3220" y="3482"/>
                    <a:pt x="3226" y="3591"/>
                  </a:cubicBezTo>
                  <a:lnTo>
                    <a:pt x="2777" y="3591"/>
                  </a:lnTo>
                  <a:cubicBezTo>
                    <a:pt x="2775" y="3507"/>
                    <a:pt x="2749" y="3435"/>
                    <a:pt x="2698" y="3376"/>
                  </a:cubicBezTo>
                  <a:cubicBezTo>
                    <a:pt x="2647" y="3317"/>
                    <a:pt x="2587" y="3288"/>
                    <a:pt x="2515" y="3288"/>
                  </a:cubicBezTo>
                  <a:lnTo>
                    <a:pt x="2515" y="3847"/>
                  </a:lnTo>
                  <a:cubicBezTo>
                    <a:pt x="2540" y="3853"/>
                    <a:pt x="2566" y="3860"/>
                    <a:pt x="2593" y="3866"/>
                  </a:cubicBezTo>
                  <a:cubicBezTo>
                    <a:pt x="2619" y="3872"/>
                    <a:pt x="2647" y="3879"/>
                    <a:pt x="2676" y="3888"/>
                  </a:cubicBezTo>
                  <a:cubicBezTo>
                    <a:pt x="2832" y="3930"/>
                    <a:pt x="2952" y="3982"/>
                    <a:pt x="3036" y="4044"/>
                  </a:cubicBezTo>
                  <a:cubicBezTo>
                    <a:pt x="3120" y="4106"/>
                    <a:pt x="3183" y="4171"/>
                    <a:pt x="3223" y="4239"/>
                  </a:cubicBezTo>
                  <a:cubicBezTo>
                    <a:pt x="3263" y="4306"/>
                    <a:pt x="3286" y="4374"/>
                    <a:pt x="3294" y="4441"/>
                  </a:cubicBezTo>
                  <a:cubicBezTo>
                    <a:pt x="3301" y="4508"/>
                    <a:pt x="3305" y="4568"/>
                    <a:pt x="3305" y="4621"/>
                  </a:cubicBezTo>
                  <a:cubicBezTo>
                    <a:pt x="3305" y="4667"/>
                    <a:pt x="3293" y="4726"/>
                    <a:pt x="3270" y="479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6" name="Oval 35"/>
            <p:cNvSpPr/>
            <p:nvPr/>
          </p:nvSpPr>
          <p:spPr>
            <a:xfrm>
              <a:off x="8211195" y="4754001"/>
              <a:ext cx="330394" cy="32335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latin typeface="Verdana" panose="020B0604030504040204" pitchFamily="34" charset="0"/>
                  <a:ea typeface="Verdana" panose="020B0604030504040204" pitchFamily="34" charset="0"/>
                  <a:cs typeface="Verdana" panose="020B0604030504040204" pitchFamily="34" charset="0"/>
                </a:rPr>
                <a:t>€</a:t>
              </a:r>
            </a:p>
          </p:txBody>
        </p:sp>
      </p:grpSp>
    </p:spTree>
    <p:extLst>
      <p:ext uri="{BB962C8B-B14F-4D97-AF65-F5344CB8AC3E}">
        <p14:creationId xmlns:p14="http://schemas.microsoft.com/office/powerpoint/2010/main" val="5458986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47445" y="298830"/>
            <a:ext cx="8844156" cy="443711"/>
          </a:xfrm>
          <a:prstGeom prst="rect">
            <a:avLst/>
          </a:prstGeom>
        </p:spPr>
        <p:txBody>
          <a:bodyPr vert="horz" wrap="square" lIns="0" tIns="12700" rIns="0" bIns="0" rtlCol="0">
            <a:spAutoFit/>
          </a:bodyPr>
          <a:lstStyle/>
          <a:p>
            <a:pPr marL="12700" algn="ctr">
              <a:lnSpc>
                <a:spcPct val="100000"/>
              </a:lnSpc>
              <a:spcBef>
                <a:spcPts val="100"/>
              </a:spcBef>
            </a:pPr>
            <a:r>
              <a:rPr lang="it-IT" sz="2800" dirty="0">
                <a:latin typeface="Verdana" panose="020B0604030504040204" pitchFamily="34" charset="0"/>
                <a:ea typeface="Verdana" panose="020B0604030504040204" pitchFamily="34" charset="0"/>
                <a:cs typeface="Verdana" panose="020B0604030504040204" pitchFamily="34" charset="0"/>
              </a:rPr>
              <a:t>Caratteristiche dell’agevolazione</a:t>
            </a:r>
          </a:p>
        </p:txBody>
      </p:sp>
      <p:grpSp>
        <p:nvGrpSpPr>
          <p:cNvPr id="9" name="Group 8"/>
          <p:cNvGrpSpPr/>
          <p:nvPr/>
        </p:nvGrpSpPr>
        <p:grpSpPr>
          <a:xfrm>
            <a:off x="147445" y="1711321"/>
            <a:ext cx="8846633" cy="1184279"/>
            <a:chOff x="147445" y="1295400"/>
            <a:chExt cx="8846633" cy="1184279"/>
          </a:xfrm>
        </p:grpSpPr>
        <p:sp>
          <p:nvSpPr>
            <p:cNvPr id="7" name="Rectangle 6"/>
            <p:cNvSpPr/>
            <p:nvPr/>
          </p:nvSpPr>
          <p:spPr>
            <a:xfrm>
              <a:off x="1066800" y="1718262"/>
              <a:ext cx="7927278" cy="338554"/>
            </a:xfrm>
            <a:prstGeom prst="rect">
              <a:avLst/>
            </a:prstGeom>
          </p:spPr>
          <p:txBody>
            <a:bodyPr wrap="square" anchor="ctr">
              <a:spAutoFit/>
            </a:bodyPr>
            <a:lstStyle/>
            <a:p>
              <a:endParaRPr lang="it-IT" sz="1600"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p:cNvSpPr/>
            <p:nvPr/>
          </p:nvSpPr>
          <p:spPr>
            <a:xfrm>
              <a:off x="147445" y="1430339"/>
              <a:ext cx="59969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0" b="1" i="1" dirty="0">
                  <a:ln w="19050">
                    <a:solidFill>
                      <a:schemeClr val="tx1"/>
                    </a:solidFill>
                  </a:ln>
                  <a:solidFill>
                    <a:schemeClr val="accent1"/>
                  </a:solidFill>
                  <a:latin typeface="Verdana" panose="020B0604030504040204" pitchFamily="34" charset="0"/>
                  <a:ea typeface="Verdana" panose="020B0604030504040204" pitchFamily="34" charset="0"/>
                  <a:cs typeface="Verdana" panose="020B0604030504040204" pitchFamily="34" charset="0"/>
                </a:rPr>
                <a:t>1</a:t>
              </a:r>
            </a:p>
          </p:txBody>
        </p:sp>
        <p:sp>
          <p:nvSpPr>
            <p:cNvPr id="8" name="Rectangle 7"/>
            <p:cNvSpPr/>
            <p:nvPr/>
          </p:nvSpPr>
          <p:spPr>
            <a:xfrm>
              <a:off x="850966" y="1295400"/>
              <a:ext cx="121653" cy="118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grpSp>
        <p:nvGrpSpPr>
          <p:cNvPr id="5" name="Group 4"/>
          <p:cNvGrpSpPr/>
          <p:nvPr/>
        </p:nvGrpSpPr>
        <p:grpSpPr>
          <a:xfrm>
            <a:off x="147445" y="3540121"/>
            <a:ext cx="8846633" cy="1184279"/>
            <a:chOff x="147445" y="2686636"/>
            <a:chExt cx="8846633" cy="1184279"/>
          </a:xfrm>
        </p:grpSpPr>
        <p:sp>
          <p:nvSpPr>
            <p:cNvPr id="13" name="Rectangle 12"/>
            <p:cNvSpPr/>
            <p:nvPr/>
          </p:nvSpPr>
          <p:spPr>
            <a:xfrm>
              <a:off x="1066800" y="3109498"/>
              <a:ext cx="7927278" cy="338554"/>
            </a:xfrm>
            <a:prstGeom prst="rect">
              <a:avLst/>
            </a:prstGeom>
          </p:spPr>
          <p:txBody>
            <a:bodyPr wrap="square" anchor="ctr">
              <a:spAutoFit/>
            </a:bodyPr>
            <a:lstStyle/>
            <a:p>
              <a:endParaRPr lang="it-IT" sz="16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Rectangle 15"/>
            <p:cNvSpPr/>
            <p:nvPr/>
          </p:nvSpPr>
          <p:spPr>
            <a:xfrm>
              <a:off x="147445" y="2821575"/>
              <a:ext cx="59969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0" b="1" i="1" dirty="0">
                  <a:ln w="19050">
                    <a:solidFill>
                      <a:schemeClr val="tx1"/>
                    </a:solidFill>
                  </a:ln>
                  <a:solidFill>
                    <a:schemeClr val="accent1"/>
                  </a:solidFill>
                  <a:latin typeface="Verdana" panose="020B0604030504040204" pitchFamily="34" charset="0"/>
                  <a:ea typeface="Verdana" panose="020B0604030504040204" pitchFamily="34" charset="0"/>
                  <a:cs typeface="Verdana" panose="020B0604030504040204" pitchFamily="34" charset="0"/>
                </a:rPr>
                <a:t>2</a:t>
              </a:r>
            </a:p>
          </p:txBody>
        </p:sp>
        <p:sp>
          <p:nvSpPr>
            <p:cNvPr id="21" name="Rectangle 20"/>
            <p:cNvSpPr/>
            <p:nvPr/>
          </p:nvSpPr>
          <p:spPr>
            <a:xfrm>
              <a:off x="850966" y="2686636"/>
              <a:ext cx="121653" cy="118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grpSp>
        <p:nvGrpSpPr>
          <p:cNvPr id="10" name="Group 9"/>
          <p:cNvGrpSpPr/>
          <p:nvPr/>
        </p:nvGrpSpPr>
        <p:grpSpPr>
          <a:xfrm>
            <a:off x="147445" y="5368921"/>
            <a:ext cx="8846633" cy="1184279"/>
            <a:chOff x="147445" y="5538687"/>
            <a:chExt cx="8846633" cy="1184279"/>
          </a:xfrm>
        </p:grpSpPr>
        <p:sp>
          <p:nvSpPr>
            <p:cNvPr id="12" name="Rectangle 11"/>
            <p:cNvSpPr/>
            <p:nvPr/>
          </p:nvSpPr>
          <p:spPr>
            <a:xfrm>
              <a:off x="1066800" y="5961549"/>
              <a:ext cx="7927278" cy="338554"/>
            </a:xfrm>
            <a:prstGeom prst="rect">
              <a:avLst/>
            </a:prstGeom>
          </p:spPr>
          <p:txBody>
            <a:bodyPr wrap="square" anchor="ctr">
              <a:spAutoFit/>
            </a:bodyPr>
            <a:lstStyle/>
            <a:p>
              <a:r>
                <a:rPr lang="it-IT" sz="1600" dirty="0">
                  <a:solidFill>
                    <a:srgbClr val="000000"/>
                  </a:solidFill>
                  <a:latin typeface="Verdana" panose="020B0604030504040204" pitchFamily="34" charset="0"/>
                  <a:ea typeface="Verdana" panose="020B0604030504040204" pitchFamily="34" charset="0"/>
                  <a:cs typeface="Verdana" panose="020B0604030504040204" pitchFamily="34" charset="0"/>
                </a:rPr>
                <a:t>.</a:t>
              </a:r>
            </a:p>
          </p:txBody>
        </p:sp>
        <p:sp>
          <p:nvSpPr>
            <p:cNvPr id="20" name="Rectangle 19"/>
            <p:cNvSpPr/>
            <p:nvPr/>
          </p:nvSpPr>
          <p:spPr>
            <a:xfrm>
              <a:off x="147445" y="5673626"/>
              <a:ext cx="59969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0" b="1" i="1" dirty="0">
                  <a:ln w="19050">
                    <a:solidFill>
                      <a:schemeClr val="tx1"/>
                    </a:solidFill>
                  </a:ln>
                  <a:solidFill>
                    <a:schemeClr val="accent1"/>
                  </a:solidFill>
                  <a:latin typeface="Verdana" panose="020B0604030504040204" pitchFamily="34" charset="0"/>
                  <a:ea typeface="Verdana" panose="020B0604030504040204" pitchFamily="34" charset="0"/>
                  <a:cs typeface="Verdana" panose="020B0604030504040204" pitchFamily="34" charset="0"/>
                </a:rPr>
                <a:t>3</a:t>
              </a:r>
            </a:p>
          </p:txBody>
        </p:sp>
        <p:sp>
          <p:nvSpPr>
            <p:cNvPr id="23" name="Rectangle 22"/>
            <p:cNvSpPr/>
            <p:nvPr/>
          </p:nvSpPr>
          <p:spPr>
            <a:xfrm>
              <a:off x="850966" y="5538687"/>
              <a:ext cx="121653" cy="118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sp>
        <p:nvSpPr>
          <p:cNvPr id="2" name="Rettangolo 1">
            <a:extLst>
              <a:ext uri="{FF2B5EF4-FFF2-40B4-BE49-F238E27FC236}">
                <a16:creationId xmlns:a16="http://schemas.microsoft.com/office/drawing/2014/main" id="{137F0FEB-3A28-4632-9A21-487AE2D05791}"/>
              </a:ext>
            </a:extLst>
          </p:cNvPr>
          <p:cNvSpPr/>
          <p:nvPr/>
        </p:nvSpPr>
        <p:spPr>
          <a:xfrm>
            <a:off x="1143000" y="1524000"/>
            <a:ext cx="7543800" cy="1519775"/>
          </a:xfrm>
          <a:prstGeom prst="rect">
            <a:avLst/>
          </a:prstGeom>
        </p:spPr>
        <p:txBody>
          <a:bodyPr wrap="square">
            <a:spAutoFit/>
          </a:bodyPr>
          <a:lstStyle/>
          <a:p>
            <a:pPr lvl="0" algn="just" fontAlgn="base">
              <a:lnSpc>
                <a:spcPct val="115000"/>
              </a:lnSpc>
              <a:spcBef>
                <a:spcPts val="600"/>
              </a:spcBef>
              <a:spcAft>
                <a:spcPts val="0"/>
              </a:spcAft>
              <a:tabLst>
                <a:tab pos="1620520" algn="ctr"/>
              </a:tabLst>
            </a:pPr>
            <a:r>
              <a:rPr lang="it-IT" sz="1600" dirty="0">
                <a:latin typeface="Verdana" panose="020B0604030504040204" pitchFamily="34" charset="0"/>
                <a:ea typeface="Times New Roman" panose="02020603050405020304" pitchFamily="18" charset="0"/>
              </a:rPr>
              <a:t>I datori di lavoro non devono aver proceduto, nei </a:t>
            </a:r>
            <a:r>
              <a:rPr lang="it-IT" sz="1600" b="1" dirty="0">
                <a:latin typeface="Verdana" panose="020B0604030504040204" pitchFamily="34" charset="0"/>
                <a:ea typeface="Times New Roman" panose="02020603050405020304" pitchFamily="18" charset="0"/>
              </a:rPr>
              <a:t>sei mesi precedenti </a:t>
            </a:r>
            <a:r>
              <a:rPr lang="it-IT" sz="1600" dirty="0">
                <a:latin typeface="Verdana" panose="020B0604030504040204" pitchFamily="34" charset="0"/>
                <a:ea typeface="Times New Roman" panose="02020603050405020304" pitchFamily="18" charset="0"/>
              </a:rPr>
              <a:t>l’assunzione, a licenziamenti individuali per giustificato motivo oggettivo, ai sensi dell’articolo 3 della legge 15 luglio 1966, n. 604 o a licenziamenti collettivi, ai sensi della legge 23 luglio 1991, n. 223, nella medesima unità produttiva</a:t>
            </a:r>
            <a:endParaRPr lang="it-IT" sz="1600" dirty="0">
              <a:effectLst/>
              <a:latin typeface="Times New Roman" panose="02020603050405020304" pitchFamily="18" charset="0"/>
              <a:ea typeface="Times New Roman" panose="02020603050405020304" pitchFamily="18" charset="0"/>
            </a:endParaRPr>
          </a:p>
        </p:txBody>
      </p:sp>
      <p:sp>
        <p:nvSpPr>
          <p:cNvPr id="3" name="Rettangolo 2">
            <a:extLst>
              <a:ext uri="{FF2B5EF4-FFF2-40B4-BE49-F238E27FC236}">
                <a16:creationId xmlns:a16="http://schemas.microsoft.com/office/drawing/2014/main" id="{4E9E7573-5E99-4EDF-BCA7-1C98011F62EF}"/>
              </a:ext>
            </a:extLst>
          </p:cNvPr>
          <p:cNvSpPr/>
          <p:nvPr/>
        </p:nvSpPr>
        <p:spPr>
          <a:xfrm>
            <a:off x="1066800" y="3505200"/>
            <a:ext cx="7543800" cy="1323439"/>
          </a:xfrm>
          <a:prstGeom prst="rect">
            <a:avLst/>
          </a:prstGeom>
        </p:spPr>
        <p:txBody>
          <a:bodyPr wrap="square">
            <a:spAutoFit/>
          </a:bodyPr>
          <a:lstStyle/>
          <a:p>
            <a:pPr algn="just"/>
            <a:r>
              <a:rPr lang="it-IT" sz="1600" dirty="0">
                <a:latin typeface="Verdana" panose="020B0604030504040204" pitchFamily="34" charset="0"/>
                <a:ea typeface="Times New Roman" panose="02020603050405020304" pitchFamily="18" charset="0"/>
                <a:cs typeface="Times New Roman" panose="02020603050405020304" pitchFamily="18" charset="0"/>
              </a:rPr>
              <a:t>I datori di lavoro che accedono al beneficio, pena la revoca del medesimo e la restituzione di quanto fruito, non possono intimare il licenziamento del lavoratore agevolato durante o al termine del periodo di inserimento di cui all’articolo 41, comma 3, del decreto «Sostegni bis»</a:t>
            </a:r>
            <a:endParaRPr lang="it-IT" sz="1600" dirty="0"/>
          </a:p>
        </p:txBody>
      </p:sp>
      <p:sp>
        <p:nvSpPr>
          <p:cNvPr id="11" name="Rettangolo 10">
            <a:extLst>
              <a:ext uri="{FF2B5EF4-FFF2-40B4-BE49-F238E27FC236}">
                <a16:creationId xmlns:a16="http://schemas.microsoft.com/office/drawing/2014/main" id="{39C23D52-EF9E-4748-B65C-E34EC099311B}"/>
              </a:ext>
            </a:extLst>
          </p:cNvPr>
          <p:cNvSpPr/>
          <p:nvPr/>
        </p:nvSpPr>
        <p:spPr>
          <a:xfrm>
            <a:off x="990600" y="5257800"/>
            <a:ext cx="8153400" cy="1569660"/>
          </a:xfrm>
          <a:prstGeom prst="rect">
            <a:avLst/>
          </a:prstGeom>
        </p:spPr>
        <p:txBody>
          <a:bodyPr wrap="square">
            <a:spAutoFit/>
          </a:bodyPr>
          <a:lstStyle/>
          <a:p>
            <a:pPr algn="just"/>
            <a:r>
              <a:rPr lang="it-IT" sz="1600" dirty="0">
                <a:latin typeface="Verdana" panose="020B0604030504040204" pitchFamily="34" charset="0"/>
                <a:ea typeface="Times New Roman" panose="02020603050405020304" pitchFamily="18" charset="0"/>
                <a:cs typeface="Times New Roman" panose="02020603050405020304" pitchFamily="18" charset="0"/>
              </a:rPr>
              <a:t>I datori di lavoro che accedono al beneficio, pena la revoca del medesimo e la restituzione di quanto fruito, non possono procedere a licenziamento collettivo o individuale per giustificato motivo oggettivo di un lavoratore impiegato nella medesima unità produttiva e inquadrato con lo stesso livello e categoria legale del lavoratore assunto con l’esonero, nei sei mesi successivi all’assunzione agevolata</a:t>
            </a:r>
            <a:endParaRPr lang="it-IT" sz="1600" dirty="0"/>
          </a:p>
        </p:txBody>
      </p:sp>
    </p:spTree>
    <p:extLst>
      <p:ext uri="{BB962C8B-B14F-4D97-AF65-F5344CB8AC3E}">
        <p14:creationId xmlns:p14="http://schemas.microsoft.com/office/powerpoint/2010/main" val="28706012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47445" y="298830"/>
            <a:ext cx="8844156" cy="443711"/>
          </a:xfrm>
          <a:prstGeom prst="rect">
            <a:avLst/>
          </a:prstGeom>
        </p:spPr>
        <p:txBody>
          <a:bodyPr vert="horz" wrap="square" lIns="0" tIns="12700" rIns="0" bIns="0" rtlCol="0">
            <a:spAutoFit/>
          </a:bodyPr>
          <a:lstStyle/>
          <a:p>
            <a:pPr marL="12700" algn="ctr">
              <a:lnSpc>
                <a:spcPct val="100000"/>
              </a:lnSpc>
              <a:spcBef>
                <a:spcPts val="100"/>
              </a:spcBef>
            </a:pPr>
            <a:r>
              <a:rPr lang="it-IT" sz="2800" dirty="0">
                <a:latin typeface="Verdana" panose="020B0604030504040204" pitchFamily="34" charset="0"/>
                <a:ea typeface="Verdana" panose="020B0604030504040204" pitchFamily="34" charset="0"/>
                <a:cs typeface="Verdana" panose="020B0604030504040204" pitchFamily="34" charset="0"/>
              </a:rPr>
              <a:t>Ulteriori specifiche</a:t>
            </a:r>
          </a:p>
        </p:txBody>
      </p:sp>
      <p:grpSp>
        <p:nvGrpSpPr>
          <p:cNvPr id="2" name="Group 1"/>
          <p:cNvGrpSpPr/>
          <p:nvPr/>
        </p:nvGrpSpPr>
        <p:grpSpPr>
          <a:xfrm>
            <a:off x="152400" y="2743200"/>
            <a:ext cx="8485499" cy="3179205"/>
            <a:chOff x="239178" y="2971800"/>
            <a:chExt cx="8600022" cy="3636405"/>
          </a:xfrm>
        </p:grpSpPr>
        <p:sp>
          <p:nvSpPr>
            <p:cNvPr id="18" name="Rectangle 17"/>
            <p:cNvSpPr/>
            <p:nvPr/>
          </p:nvSpPr>
          <p:spPr>
            <a:xfrm>
              <a:off x="313877" y="2971800"/>
              <a:ext cx="8525323" cy="165920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latin typeface="Verdana" panose="020B0604030504040204" pitchFamily="34" charset="0"/>
                <a:ea typeface="Verdana" panose="020B0604030504040204" pitchFamily="34" charset="0"/>
                <a:cs typeface="Verdana" panose="020B0604030504040204" pitchFamily="34" charset="0"/>
              </a:endParaRPr>
            </a:p>
          </p:txBody>
        </p:sp>
        <p:sp>
          <p:nvSpPr>
            <p:cNvPr id="21" name="Rectangle 20"/>
            <p:cNvSpPr/>
            <p:nvPr/>
          </p:nvSpPr>
          <p:spPr>
            <a:xfrm>
              <a:off x="7086601" y="4631008"/>
              <a:ext cx="1752599" cy="197719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sp>
          <p:nvSpPr>
            <p:cNvPr id="27" name="Rectangle 33"/>
            <p:cNvSpPr/>
            <p:nvPr/>
          </p:nvSpPr>
          <p:spPr>
            <a:xfrm>
              <a:off x="7181755" y="4801339"/>
              <a:ext cx="1557961" cy="1718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endParaRPr lang="it-IT" sz="3200" b="1" dirty="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Money_bag2"/>
            <p:cNvSpPr>
              <a:spLocks noChangeAspect="1" noEditPoints="1"/>
            </p:cNvSpPr>
            <p:nvPr>
              <p:custDataLst>
                <p:tags r:id="rId1"/>
              </p:custDataLst>
            </p:nvPr>
          </p:nvSpPr>
          <p:spPr bwMode="auto">
            <a:xfrm>
              <a:off x="7647917" y="5347336"/>
              <a:ext cx="625636" cy="832835"/>
            </a:xfrm>
            <a:custGeom>
              <a:avLst/>
              <a:gdLst>
                <a:gd name="T0" fmla="*/ 2068 w 4850"/>
                <a:gd name="T1" fmla="*/ 3435 h 6444"/>
                <a:gd name="T2" fmla="*/ 2111 w 4850"/>
                <a:gd name="T3" fmla="*/ 3711 h 6444"/>
                <a:gd name="T4" fmla="*/ 2329 w 4850"/>
                <a:gd name="T5" fmla="*/ 3288 h 6444"/>
                <a:gd name="T6" fmla="*/ 2133 w 4850"/>
                <a:gd name="T7" fmla="*/ 3352 h 6444"/>
                <a:gd name="T8" fmla="*/ 2515 w 4850"/>
                <a:gd name="T9" fmla="*/ 4305 h 6444"/>
                <a:gd name="T10" fmla="*/ 2633 w 4850"/>
                <a:gd name="T11" fmla="*/ 4885 h 6444"/>
                <a:gd name="T12" fmla="*/ 2825 w 4850"/>
                <a:gd name="T13" fmla="*/ 4733 h 6444"/>
                <a:gd name="T14" fmla="*/ 2779 w 4850"/>
                <a:gd name="T15" fmla="*/ 4417 h 6444"/>
                <a:gd name="T16" fmla="*/ 3416 w 4850"/>
                <a:gd name="T17" fmla="*/ 2021 h 6444"/>
                <a:gd name="T18" fmla="*/ 3232 w 4850"/>
                <a:gd name="T19" fmla="*/ 1774 h 6444"/>
                <a:gd name="T20" fmla="*/ 3208 w 4850"/>
                <a:gd name="T21" fmla="*/ 1256 h 6444"/>
                <a:gd name="T22" fmla="*/ 3021 w 4850"/>
                <a:gd name="T23" fmla="*/ 233 h 6444"/>
                <a:gd name="T24" fmla="*/ 1776 w 4850"/>
                <a:gd name="T25" fmla="*/ 0 h 6444"/>
                <a:gd name="T26" fmla="*/ 1313 w 4850"/>
                <a:gd name="T27" fmla="*/ 469 h 6444"/>
                <a:gd name="T28" fmla="*/ 1641 w 4850"/>
                <a:gd name="T29" fmla="*/ 1256 h 6444"/>
                <a:gd name="T30" fmla="*/ 0 w 4850"/>
                <a:gd name="T31" fmla="*/ 5105 h 6444"/>
                <a:gd name="T32" fmla="*/ 4850 w 4850"/>
                <a:gd name="T33" fmla="*/ 5105 h 6444"/>
                <a:gd name="T34" fmla="*/ 2099 w 4850"/>
                <a:gd name="T35" fmla="*/ 1363 h 6444"/>
                <a:gd name="T36" fmla="*/ 2761 w 4850"/>
                <a:gd name="T37" fmla="*/ 1781 h 6444"/>
                <a:gd name="T38" fmla="*/ 2099 w 4850"/>
                <a:gd name="T39" fmla="*/ 1363 h 6444"/>
                <a:gd name="T40" fmla="*/ 3145 w 4850"/>
                <a:gd name="T41" fmla="*/ 5003 h 6444"/>
                <a:gd name="T42" fmla="*/ 2515 w 4850"/>
                <a:gd name="T43" fmla="*/ 5278 h 6444"/>
                <a:gd name="T44" fmla="*/ 2329 w 4850"/>
                <a:gd name="T45" fmla="*/ 5547 h 6444"/>
                <a:gd name="T46" fmla="*/ 1776 w 4850"/>
                <a:gd name="T47" fmla="*/ 5060 h 6444"/>
                <a:gd name="T48" fmla="*/ 1990 w 4850"/>
                <a:gd name="T49" fmla="*/ 4494 h 6444"/>
                <a:gd name="T50" fmla="*/ 2329 w 4850"/>
                <a:gd name="T51" fmla="*/ 4911 h 6444"/>
                <a:gd name="T52" fmla="*/ 2286 w 4850"/>
                <a:gd name="T53" fmla="*/ 4237 h 6444"/>
                <a:gd name="T54" fmla="*/ 1997 w 4850"/>
                <a:gd name="T55" fmla="*/ 4149 h 6444"/>
                <a:gd name="T56" fmla="*/ 1649 w 4850"/>
                <a:gd name="T57" fmla="*/ 3858 h 6444"/>
                <a:gd name="T58" fmla="*/ 1657 w 4850"/>
                <a:gd name="T59" fmla="*/ 3310 h 6444"/>
                <a:gd name="T60" fmla="*/ 2054 w 4850"/>
                <a:gd name="T61" fmla="*/ 2973 h 6444"/>
                <a:gd name="T62" fmla="*/ 2329 w 4850"/>
                <a:gd name="T63" fmla="*/ 2675 h 6444"/>
                <a:gd name="T64" fmla="*/ 2515 w 4850"/>
                <a:gd name="T65" fmla="*/ 2918 h 6444"/>
                <a:gd name="T66" fmla="*/ 3002 w 4850"/>
                <a:gd name="T67" fmla="*/ 3106 h 6444"/>
                <a:gd name="T68" fmla="*/ 3226 w 4850"/>
                <a:gd name="T69" fmla="*/ 3591 h 6444"/>
                <a:gd name="T70" fmla="*/ 2698 w 4850"/>
                <a:gd name="T71" fmla="*/ 3376 h 6444"/>
                <a:gd name="T72" fmla="*/ 2515 w 4850"/>
                <a:gd name="T73" fmla="*/ 3847 h 6444"/>
                <a:gd name="T74" fmla="*/ 2676 w 4850"/>
                <a:gd name="T75" fmla="*/ 3888 h 6444"/>
                <a:gd name="T76" fmla="*/ 3223 w 4850"/>
                <a:gd name="T77" fmla="*/ 4239 h 6444"/>
                <a:gd name="T78" fmla="*/ 3305 w 4850"/>
                <a:gd name="T79" fmla="*/ 4621 h 6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50" h="6444">
                  <a:moveTo>
                    <a:pt x="2133" y="3352"/>
                  </a:moveTo>
                  <a:cubicBezTo>
                    <a:pt x="2105" y="3374"/>
                    <a:pt x="2084" y="3402"/>
                    <a:pt x="2068" y="3435"/>
                  </a:cubicBezTo>
                  <a:cubicBezTo>
                    <a:pt x="2052" y="3467"/>
                    <a:pt x="2044" y="3506"/>
                    <a:pt x="2044" y="3550"/>
                  </a:cubicBezTo>
                  <a:cubicBezTo>
                    <a:pt x="2044" y="3619"/>
                    <a:pt x="2066" y="3673"/>
                    <a:pt x="2111" y="3711"/>
                  </a:cubicBezTo>
                  <a:cubicBezTo>
                    <a:pt x="2155" y="3749"/>
                    <a:pt x="2228" y="3780"/>
                    <a:pt x="2329" y="3803"/>
                  </a:cubicBezTo>
                  <a:lnTo>
                    <a:pt x="2329" y="3288"/>
                  </a:lnTo>
                  <a:cubicBezTo>
                    <a:pt x="2293" y="3288"/>
                    <a:pt x="2258" y="3293"/>
                    <a:pt x="2224" y="3303"/>
                  </a:cubicBezTo>
                  <a:cubicBezTo>
                    <a:pt x="2191" y="3314"/>
                    <a:pt x="2160" y="3330"/>
                    <a:pt x="2133" y="3352"/>
                  </a:cubicBezTo>
                  <a:close/>
                  <a:moveTo>
                    <a:pt x="2779" y="4417"/>
                  </a:moveTo>
                  <a:cubicBezTo>
                    <a:pt x="2727" y="4376"/>
                    <a:pt x="2639" y="4339"/>
                    <a:pt x="2515" y="4305"/>
                  </a:cubicBezTo>
                  <a:lnTo>
                    <a:pt x="2515" y="4911"/>
                  </a:lnTo>
                  <a:cubicBezTo>
                    <a:pt x="2553" y="4908"/>
                    <a:pt x="2593" y="4898"/>
                    <a:pt x="2633" y="4885"/>
                  </a:cubicBezTo>
                  <a:cubicBezTo>
                    <a:pt x="2675" y="4871"/>
                    <a:pt x="2711" y="4852"/>
                    <a:pt x="2744" y="4826"/>
                  </a:cubicBezTo>
                  <a:cubicBezTo>
                    <a:pt x="2777" y="4801"/>
                    <a:pt x="2803" y="4770"/>
                    <a:pt x="2825" y="4733"/>
                  </a:cubicBezTo>
                  <a:cubicBezTo>
                    <a:pt x="2846" y="4696"/>
                    <a:pt x="2856" y="4653"/>
                    <a:pt x="2856" y="4602"/>
                  </a:cubicBezTo>
                  <a:cubicBezTo>
                    <a:pt x="2856" y="4520"/>
                    <a:pt x="2830" y="4458"/>
                    <a:pt x="2779" y="4417"/>
                  </a:cubicBezTo>
                  <a:close/>
                  <a:moveTo>
                    <a:pt x="3415" y="2020"/>
                  </a:moveTo>
                  <a:lnTo>
                    <a:pt x="3416" y="2021"/>
                  </a:lnTo>
                  <a:cubicBezTo>
                    <a:pt x="3414" y="2019"/>
                    <a:pt x="3413" y="2018"/>
                    <a:pt x="3412" y="2016"/>
                  </a:cubicBezTo>
                  <a:cubicBezTo>
                    <a:pt x="3351" y="1932"/>
                    <a:pt x="3291" y="1851"/>
                    <a:pt x="3232" y="1774"/>
                  </a:cubicBezTo>
                  <a:cubicBezTo>
                    <a:pt x="3154" y="1644"/>
                    <a:pt x="3113" y="1485"/>
                    <a:pt x="3208" y="1256"/>
                  </a:cubicBezTo>
                  <a:lnTo>
                    <a:pt x="3208" y="1256"/>
                  </a:lnTo>
                  <a:lnTo>
                    <a:pt x="3537" y="469"/>
                  </a:lnTo>
                  <a:lnTo>
                    <a:pt x="3021" y="233"/>
                  </a:lnTo>
                  <a:lnTo>
                    <a:pt x="3074" y="0"/>
                  </a:lnTo>
                  <a:lnTo>
                    <a:pt x="1776" y="0"/>
                  </a:lnTo>
                  <a:lnTo>
                    <a:pt x="1844" y="297"/>
                  </a:lnTo>
                  <a:lnTo>
                    <a:pt x="1313" y="469"/>
                  </a:lnTo>
                  <a:lnTo>
                    <a:pt x="1641" y="1256"/>
                  </a:lnTo>
                  <a:lnTo>
                    <a:pt x="1641" y="1256"/>
                  </a:lnTo>
                  <a:cubicBezTo>
                    <a:pt x="1804" y="1646"/>
                    <a:pt x="1571" y="1831"/>
                    <a:pt x="1434" y="2021"/>
                  </a:cubicBezTo>
                  <a:cubicBezTo>
                    <a:pt x="757" y="2957"/>
                    <a:pt x="0" y="4297"/>
                    <a:pt x="0" y="5105"/>
                  </a:cubicBezTo>
                  <a:cubicBezTo>
                    <a:pt x="0" y="6444"/>
                    <a:pt x="1040" y="6400"/>
                    <a:pt x="2425" y="6400"/>
                  </a:cubicBezTo>
                  <a:cubicBezTo>
                    <a:pt x="3810" y="6400"/>
                    <a:pt x="4850" y="6444"/>
                    <a:pt x="4850" y="5105"/>
                  </a:cubicBezTo>
                  <a:cubicBezTo>
                    <a:pt x="4850" y="4297"/>
                    <a:pt x="4092" y="2957"/>
                    <a:pt x="3415" y="2020"/>
                  </a:cubicBezTo>
                  <a:close/>
                  <a:moveTo>
                    <a:pt x="2099" y="1363"/>
                  </a:moveTo>
                  <a:lnTo>
                    <a:pt x="2761" y="1363"/>
                  </a:lnTo>
                  <a:lnTo>
                    <a:pt x="2761" y="1781"/>
                  </a:lnTo>
                  <a:lnTo>
                    <a:pt x="2099" y="1781"/>
                  </a:lnTo>
                  <a:lnTo>
                    <a:pt x="2099" y="1363"/>
                  </a:lnTo>
                  <a:close/>
                  <a:moveTo>
                    <a:pt x="3270" y="4796"/>
                  </a:moveTo>
                  <a:cubicBezTo>
                    <a:pt x="3247" y="4867"/>
                    <a:pt x="3205" y="4936"/>
                    <a:pt x="3145" y="5003"/>
                  </a:cubicBezTo>
                  <a:cubicBezTo>
                    <a:pt x="3085" y="5071"/>
                    <a:pt x="3005" y="5131"/>
                    <a:pt x="2904" y="5183"/>
                  </a:cubicBezTo>
                  <a:cubicBezTo>
                    <a:pt x="2802" y="5236"/>
                    <a:pt x="2673" y="5268"/>
                    <a:pt x="2515" y="5278"/>
                  </a:cubicBezTo>
                  <a:lnTo>
                    <a:pt x="2515" y="5547"/>
                  </a:lnTo>
                  <a:lnTo>
                    <a:pt x="2329" y="5547"/>
                  </a:lnTo>
                  <a:lnTo>
                    <a:pt x="2329" y="5278"/>
                  </a:lnTo>
                  <a:cubicBezTo>
                    <a:pt x="2093" y="5261"/>
                    <a:pt x="1908" y="5189"/>
                    <a:pt x="1776" y="5060"/>
                  </a:cubicBezTo>
                  <a:cubicBezTo>
                    <a:pt x="1643" y="4932"/>
                    <a:pt x="1566" y="4743"/>
                    <a:pt x="1545" y="4494"/>
                  </a:cubicBezTo>
                  <a:lnTo>
                    <a:pt x="1990" y="4494"/>
                  </a:lnTo>
                  <a:cubicBezTo>
                    <a:pt x="1989" y="4615"/>
                    <a:pt x="2020" y="4709"/>
                    <a:pt x="2085" y="4779"/>
                  </a:cubicBezTo>
                  <a:cubicBezTo>
                    <a:pt x="2151" y="4848"/>
                    <a:pt x="2232" y="4893"/>
                    <a:pt x="2329" y="4911"/>
                  </a:cubicBezTo>
                  <a:lnTo>
                    <a:pt x="2329" y="4251"/>
                  </a:lnTo>
                  <a:cubicBezTo>
                    <a:pt x="2318" y="4247"/>
                    <a:pt x="2304" y="4242"/>
                    <a:pt x="2286" y="4237"/>
                  </a:cubicBezTo>
                  <a:cubicBezTo>
                    <a:pt x="2268" y="4232"/>
                    <a:pt x="2248" y="4227"/>
                    <a:pt x="2228" y="4223"/>
                  </a:cubicBezTo>
                  <a:cubicBezTo>
                    <a:pt x="2150" y="4202"/>
                    <a:pt x="2073" y="4177"/>
                    <a:pt x="1997" y="4149"/>
                  </a:cubicBezTo>
                  <a:cubicBezTo>
                    <a:pt x="1921" y="4120"/>
                    <a:pt x="1853" y="4082"/>
                    <a:pt x="1793" y="4035"/>
                  </a:cubicBezTo>
                  <a:cubicBezTo>
                    <a:pt x="1733" y="3988"/>
                    <a:pt x="1685" y="3928"/>
                    <a:pt x="1649" y="3858"/>
                  </a:cubicBezTo>
                  <a:cubicBezTo>
                    <a:pt x="1613" y="3787"/>
                    <a:pt x="1596" y="3699"/>
                    <a:pt x="1596" y="3594"/>
                  </a:cubicBezTo>
                  <a:cubicBezTo>
                    <a:pt x="1596" y="3487"/>
                    <a:pt x="1616" y="3392"/>
                    <a:pt x="1657" y="3310"/>
                  </a:cubicBezTo>
                  <a:cubicBezTo>
                    <a:pt x="1698" y="3228"/>
                    <a:pt x="1752" y="3159"/>
                    <a:pt x="1820" y="3103"/>
                  </a:cubicBezTo>
                  <a:cubicBezTo>
                    <a:pt x="1887" y="3047"/>
                    <a:pt x="1965" y="3004"/>
                    <a:pt x="2054" y="2973"/>
                  </a:cubicBezTo>
                  <a:cubicBezTo>
                    <a:pt x="2142" y="2943"/>
                    <a:pt x="2234" y="2924"/>
                    <a:pt x="2329" y="2918"/>
                  </a:cubicBezTo>
                  <a:lnTo>
                    <a:pt x="2329" y="2675"/>
                  </a:lnTo>
                  <a:lnTo>
                    <a:pt x="2515" y="2675"/>
                  </a:lnTo>
                  <a:lnTo>
                    <a:pt x="2515" y="2918"/>
                  </a:lnTo>
                  <a:cubicBezTo>
                    <a:pt x="2610" y="2929"/>
                    <a:pt x="2699" y="2949"/>
                    <a:pt x="2782" y="2980"/>
                  </a:cubicBezTo>
                  <a:cubicBezTo>
                    <a:pt x="2865" y="3010"/>
                    <a:pt x="2938" y="3052"/>
                    <a:pt x="3002" y="3106"/>
                  </a:cubicBezTo>
                  <a:cubicBezTo>
                    <a:pt x="3065" y="3160"/>
                    <a:pt x="3117" y="3227"/>
                    <a:pt x="3156" y="3306"/>
                  </a:cubicBezTo>
                  <a:cubicBezTo>
                    <a:pt x="3196" y="3387"/>
                    <a:pt x="3220" y="3482"/>
                    <a:pt x="3226" y="3591"/>
                  </a:cubicBezTo>
                  <a:lnTo>
                    <a:pt x="2777" y="3591"/>
                  </a:lnTo>
                  <a:cubicBezTo>
                    <a:pt x="2775" y="3507"/>
                    <a:pt x="2749" y="3435"/>
                    <a:pt x="2698" y="3376"/>
                  </a:cubicBezTo>
                  <a:cubicBezTo>
                    <a:pt x="2647" y="3317"/>
                    <a:pt x="2587" y="3288"/>
                    <a:pt x="2515" y="3288"/>
                  </a:cubicBezTo>
                  <a:lnTo>
                    <a:pt x="2515" y="3847"/>
                  </a:lnTo>
                  <a:cubicBezTo>
                    <a:pt x="2540" y="3853"/>
                    <a:pt x="2566" y="3860"/>
                    <a:pt x="2593" y="3866"/>
                  </a:cubicBezTo>
                  <a:cubicBezTo>
                    <a:pt x="2619" y="3872"/>
                    <a:pt x="2647" y="3879"/>
                    <a:pt x="2676" y="3888"/>
                  </a:cubicBezTo>
                  <a:cubicBezTo>
                    <a:pt x="2832" y="3930"/>
                    <a:pt x="2952" y="3982"/>
                    <a:pt x="3036" y="4044"/>
                  </a:cubicBezTo>
                  <a:cubicBezTo>
                    <a:pt x="3120" y="4106"/>
                    <a:pt x="3183" y="4171"/>
                    <a:pt x="3223" y="4239"/>
                  </a:cubicBezTo>
                  <a:cubicBezTo>
                    <a:pt x="3263" y="4306"/>
                    <a:pt x="3286" y="4374"/>
                    <a:pt x="3294" y="4441"/>
                  </a:cubicBezTo>
                  <a:cubicBezTo>
                    <a:pt x="3301" y="4508"/>
                    <a:pt x="3305" y="4568"/>
                    <a:pt x="3305" y="4621"/>
                  </a:cubicBezTo>
                  <a:cubicBezTo>
                    <a:pt x="3305" y="4667"/>
                    <a:pt x="3293" y="4726"/>
                    <a:pt x="3270" y="4796"/>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1" name="Oval 10"/>
            <p:cNvSpPr/>
            <p:nvPr/>
          </p:nvSpPr>
          <p:spPr>
            <a:xfrm>
              <a:off x="7707325" y="5661855"/>
              <a:ext cx="506817" cy="4960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dirty="0">
                  <a:solidFill>
                    <a:schemeClr val="accent1"/>
                  </a:solidFill>
                  <a:latin typeface="Verdana" panose="020B0604030504040204" pitchFamily="34" charset="0"/>
                  <a:ea typeface="Verdana" panose="020B0604030504040204" pitchFamily="34" charset="0"/>
                  <a:cs typeface="Verdana" panose="020B0604030504040204" pitchFamily="34" charset="0"/>
                </a:rPr>
                <a:t>€</a:t>
              </a:r>
            </a:p>
          </p:txBody>
        </p:sp>
        <p:sp>
          <p:nvSpPr>
            <p:cNvPr id="15" name="Rectangle 14"/>
            <p:cNvSpPr/>
            <p:nvPr/>
          </p:nvSpPr>
          <p:spPr>
            <a:xfrm>
              <a:off x="239178" y="3046399"/>
              <a:ext cx="8500537" cy="16001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fontAlgn="base"/>
              <a:endPar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9" name="Rectangle 28"/>
            <p:cNvSpPr/>
            <p:nvPr/>
          </p:nvSpPr>
          <p:spPr>
            <a:xfrm>
              <a:off x="355241" y="5157512"/>
              <a:ext cx="6498279" cy="10891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fontAlgn="base"/>
              <a:endParaRPr lang="it-IT"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3" name="Rettangolo 2">
            <a:extLst>
              <a:ext uri="{FF2B5EF4-FFF2-40B4-BE49-F238E27FC236}">
                <a16:creationId xmlns:a16="http://schemas.microsoft.com/office/drawing/2014/main" id="{674005F6-013A-4D7C-9B11-6A2FD4281AD4}"/>
              </a:ext>
            </a:extLst>
          </p:cNvPr>
          <p:cNvSpPr/>
          <p:nvPr/>
        </p:nvSpPr>
        <p:spPr>
          <a:xfrm>
            <a:off x="228600" y="3276600"/>
            <a:ext cx="8153400" cy="923330"/>
          </a:xfrm>
          <a:prstGeom prst="rect">
            <a:avLst/>
          </a:prstGeom>
        </p:spPr>
        <p:txBody>
          <a:bodyPr wrap="square">
            <a:spAutoFit/>
          </a:bodyPr>
          <a:lstStyle/>
          <a:p>
            <a:r>
              <a:rPr lang="it-IT" dirty="0">
                <a:latin typeface="Verdana" panose="020B0604030504040204" pitchFamily="34" charset="0"/>
                <a:ea typeface="Times New Roman" panose="02020603050405020304" pitchFamily="18" charset="0"/>
                <a:cs typeface="Times New Roman" panose="02020603050405020304" pitchFamily="18" charset="0"/>
              </a:rPr>
              <a:t>L’esonero è riconosciuto nel limite di minori entrate contributive pari a 585,6 milioni di euro per l'anno 2021 e a 292,8 milioni di euro per l'anno 2022. </a:t>
            </a:r>
            <a:endParaRPr lang="it-IT" dirty="0"/>
          </a:p>
        </p:txBody>
      </p:sp>
    </p:spTree>
    <p:extLst>
      <p:ext uri="{BB962C8B-B14F-4D97-AF65-F5344CB8AC3E}">
        <p14:creationId xmlns:p14="http://schemas.microsoft.com/office/powerpoint/2010/main" val="23490065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381000" y="2057400"/>
            <a:ext cx="8046795" cy="1672969"/>
          </a:xfrm>
        </p:spPr>
        <p:txBody>
          <a:bodyPr wrap="square">
            <a:normAutofit/>
          </a:bodyPr>
          <a:lstStyle/>
          <a:p>
            <a:r>
              <a:rPr lang="it-IT"/>
              <a:t>Reddito di Cittadinanza</a:t>
            </a:r>
          </a:p>
        </p:txBody>
      </p:sp>
      <p:sp>
        <p:nvSpPr>
          <p:cNvPr id="7" name="Text Placeholder 6"/>
          <p:cNvSpPr>
            <a:spLocks noGrp="1"/>
          </p:cNvSpPr>
          <p:nvPr>
            <p:ph type="subTitle" idx="4"/>
          </p:nvPr>
        </p:nvSpPr>
        <p:spPr>
          <a:xfrm>
            <a:off x="533401" y="2895600"/>
            <a:ext cx="6704202" cy="1544929"/>
          </a:xfrm>
        </p:spPr>
        <p:txBody>
          <a:bodyPr wrap="square">
            <a:normAutofit/>
          </a:bodyPr>
          <a:lstStyle/>
          <a:p>
            <a:pPr>
              <a:lnSpc>
                <a:spcPct val="90000"/>
              </a:lnSpc>
              <a:spcAft>
                <a:spcPts val="600"/>
              </a:spcAft>
            </a:pPr>
            <a:r>
              <a:rPr lang="it-IT" sz="1800" b="1" dirty="0">
                <a:solidFill>
                  <a:srgbClr val="0070C0"/>
                </a:solidFill>
              </a:rPr>
              <a:t>Incentivi per l’assunzione di beneficiari del Reddito </a:t>
            </a:r>
          </a:p>
          <a:p>
            <a:pPr>
              <a:lnSpc>
                <a:spcPct val="90000"/>
              </a:lnSpc>
              <a:spcAft>
                <a:spcPts val="600"/>
              </a:spcAft>
            </a:pPr>
            <a:r>
              <a:rPr lang="it-IT" sz="1800" b="1" dirty="0">
                <a:solidFill>
                  <a:srgbClr val="0070C0"/>
                </a:solidFill>
              </a:rPr>
              <a:t>di Cittadinanza</a:t>
            </a:r>
          </a:p>
          <a:p>
            <a:pPr>
              <a:lnSpc>
                <a:spcPct val="90000"/>
              </a:lnSpc>
              <a:spcAft>
                <a:spcPts val="600"/>
              </a:spcAft>
            </a:pPr>
            <a:r>
              <a:rPr lang="it-IT" sz="1800" b="1" dirty="0">
                <a:solidFill>
                  <a:srgbClr val="0070C0"/>
                </a:solidFill>
              </a:rPr>
              <a:t>CIRCOLARE n. 104/2019 e messaggio 4099/2019</a:t>
            </a:r>
          </a:p>
        </p:txBody>
      </p:sp>
    </p:spTree>
    <p:extLst>
      <p:ext uri="{BB962C8B-B14F-4D97-AF65-F5344CB8AC3E}">
        <p14:creationId xmlns:p14="http://schemas.microsoft.com/office/powerpoint/2010/main" val="10960746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A8D470B-9920-4037-8EB9-E85D78B7768B}"/>
              </a:ext>
            </a:extLst>
          </p:cNvPr>
          <p:cNvSpPr/>
          <p:nvPr/>
        </p:nvSpPr>
        <p:spPr>
          <a:xfrm>
            <a:off x="228600" y="609600"/>
            <a:ext cx="8426768" cy="914400"/>
          </a:xfrm>
          <a:prstGeom prst="rect">
            <a:avLst/>
          </a:prstGeom>
          <a:solidFill>
            <a:schemeClr val="accent1"/>
          </a:solidFill>
          <a:ln>
            <a:noFill/>
          </a:ln>
        </p:spPr>
        <p:txBody>
          <a:bodyPr wrap="square" anchor="ctr">
            <a:noAutofit/>
          </a:bodyPr>
          <a:lstStyle/>
          <a:p>
            <a:pPr algn="ctr"/>
            <a:r>
              <a:rPr lang="it-IT" sz="2000" dirty="0">
                <a:solidFill>
                  <a:schemeClr val="tx2"/>
                </a:solidFill>
                <a:latin typeface="Verdana" panose="020B0604030504040204" pitchFamily="34" charset="0"/>
                <a:ea typeface="Verdana" panose="020B0604030504040204" pitchFamily="34" charset="0"/>
              </a:rPr>
              <a:t>L'articolo </a:t>
            </a:r>
            <a:r>
              <a:rPr lang="it-IT" sz="2000" b="1" dirty="0">
                <a:solidFill>
                  <a:schemeClr val="tx2"/>
                </a:solidFill>
                <a:latin typeface="Verdana" panose="020B0604030504040204" pitchFamily="34" charset="0"/>
                <a:ea typeface="Verdana" panose="020B0604030504040204" pitchFamily="34" charset="0"/>
              </a:rPr>
              <a:t>8</a:t>
            </a:r>
            <a:r>
              <a:rPr lang="it-IT" sz="2000" dirty="0">
                <a:solidFill>
                  <a:schemeClr val="tx2"/>
                </a:solidFill>
                <a:latin typeface="Verdana" panose="020B0604030504040204" pitchFamily="34" charset="0"/>
                <a:ea typeface="Verdana" panose="020B0604030504040204" pitchFamily="34" charset="0"/>
              </a:rPr>
              <a:t> del </a:t>
            </a:r>
            <a:r>
              <a:rPr lang="it-IT" sz="2000" b="1" dirty="0">
                <a:solidFill>
                  <a:schemeClr val="tx2"/>
                </a:solidFill>
                <a:latin typeface="Verdana" panose="020B0604030504040204" pitchFamily="34" charset="0"/>
                <a:ea typeface="Verdana" panose="020B0604030504040204" pitchFamily="34" charset="0"/>
              </a:rPr>
              <a:t>D. L. n. 4/2019 </a:t>
            </a:r>
            <a:r>
              <a:rPr lang="it-IT" sz="2000" dirty="0">
                <a:solidFill>
                  <a:schemeClr val="tx2"/>
                </a:solidFill>
                <a:latin typeface="Verdana" panose="020B0604030504040204" pitchFamily="34" charset="0"/>
                <a:ea typeface="Verdana" panose="020B0604030504040204" pitchFamily="34" charset="0"/>
              </a:rPr>
              <a:t>convertito con </a:t>
            </a:r>
            <a:r>
              <a:rPr lang="it-IT" sz="2000" b="1" dirty="0">
                <a:solidFill>
                  <a:schemeClr val="tx2"/>
                </a:solidFill>
                <a:latin typeface="Verdana" panose="020B0604030504040204" pitchFamily="34" charset="0"/>
                <a:ea typeface="Verdana" panose="020B0604030504040204" pitchFamily="34" charset="0"/>
              </a:rPr>
              <a:t>L. n. 26/2019 </a:t>
            </a:r>
            <a:r>
              <a:rPr lang="it-IT" sz="2000" dirty="0">
                <a:solidFill>
                  <a:schemeClr val="tx2"/>
                </a:solidFill>
                <a:latin typeface="Verdana" panose="020B0604030504040204" pitchFamily="34" charset="0"/>
                <a:ea typeface="Verdana" panose="020B0604030504040204" pitchFamily="34" charset="0"/>
              </a:rPr>
              <a:t>prevede degli incentivi per:</a:t>
            </a:r>
          </a:p>
        </p:txBody>
      </p:sp>
      <p:cxnSp>
        <p:nvCxnSpPr>
          <p:cNvPr id="62" name="Straight Connector 61"/>
          <p:cNvCxnSpPr>
            <a:cxnSpLocks/>
          </p:cNvCxnSpPr>
          <p:nvPr/>
        </p:nvCxnSpPr>
        <p:spPr>
          <a:xfrm>
            <a:off x="3137231" y="2047391"/>
            <a:ext cx="0" cy="3456000"/>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0E5A292-1250-42FE-B855-C5B8F796CCD8}"/>
              </a:ext>
            </a:extLst>
          </p:cNvPr>
          <p:cNvCxnSpPr>
            <a:cxnSpLocks/>
          </p:cNvCxnSpPr>
          <p:nvPr/>
        </p:nvCxnSpPr>
        <p:spPr>
          <a:xfrm>
            <a:off x="5999222" y="2047391"/>
            <a:ext cx="0" cy="3456000"/>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27" name="Rectangle 4">
            <a:extLst>
              <a:ext uri="{FF2B5EF4-FFF2-40B4-BE49-F238E27FC236}">
                <a16:creationId xmlns:a16="http://schemas.microsoft.com/office/drawing/2014/main" id="{7A8D470B-9920-4037-8EB9-E85D78B7768B}"/>
              </a:ext>
            </a:extLst>
          </p:cNvPr>
          <p:cNvSpPr/>
          <p:nvPr/>
        </p:nvSpPr>
        <p:spPr>
          <a:xfrm>
            <a:off x="364847"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In caso di assunzione di beneficiari di </a:t>
            </a:r>
            <a:r>
              <a:rPr lang="it-IT" sz="14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ai datori di </a:t>
            </a:r>
            <a:r>
              <a:rPr lang="it-IT" sz="1400" kern="0" dirty="0">
                <a:solidFill>
                  <a:schemeClr val="bg1"/>
                </a:solidFill>
                <a:latin typeface="Verdana" panose="020B0604030504040204" pitchFamily="34" charset="0"/>
                <a:ea typeface="Verdana" panose="020B0604030504040204" pitchFamily="34" charset="0"/>
                <a:cs typeface="Verdana" panose="020B0604030504040204" pitchFamily="34" charset="0"/>
              </a:rPr>
              <a:t>lavoro privati</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abbiano comunicato la disponibilità dei posti attraverso la piattaforma digitale dedicata.</a:t>
            </a:r>
          </a:p>
        </p:txBody>
      </p:sp>
      <p:sp>
        <p:nvSpPr>
          <p:cNvPr id="33" name="Rectangle 32"/>
          <p:cNvSpPr/>
          <p:nvPr/>
        </p:nvSpPr>
        <p:spPr>
          <a:xfrm>
            <a:off x="381000" y="2057400"/>
            <a:ext cx="2700000" cy="756000"/>
          </a:xfrm>
          <a:prstGeom prst="rect">
            <a:avLst/>
          </a:prstGeom>
          <a:solidFill>
            <a:schemeClr val="accent1"/>
          </a:solidFill>
          <a:ln w="25400" cap="flat" cmpd="sng" algn="ctr">
            <a:noFill/>
            <a:prstDash val="solid"/>
          </a:ln>
          <a:effectLst/>
        </p:spPr>
        <p:txBody>
          <a:bodyPr lIns="54000" tIns="216000" rIns="540000" bIns="216000" rtlCol="0" anchor="ctr"/>
          <a:lstStyle/>
          <a:p>
            <a:pPr defTabSz="685800">
              <a:defRPr/>
            </a:pPr>
            <a:r>
              <a:rPr lang="it-IT" sz="1350" b="1" kern="0" dirty="0">
                <a:solidFill>
                  <a:prstClr val="white"/>
                </a:solidFill>
                <a:ea typeface="Verdana" panose="020B0604030504040204" pitchFamily="34" charset="0"/>
                <a:cs typeface="Verdana" panose="020B0604030504040204" pitchFamily="34" charset="0"/>
              </a:rPr>
              <a:t>Datori di lavoro</a:t>
            </a:r>
          </a:p>
        </p:txBody>
      </p:sp>
      <p:pic>
        <p:nvPicPr>
          <p:cNvPr id="60" name="Picture 59"/>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2492502" y="2149103"/>
            <a:ext cx="540701" cy="499239"/>
          </a:xfrm>
          <a:prstGeom prst="rect">
            <a:avLst/>
          </a:prstGeom>
        </p:spPr>
      </p:pic>
      <p:sp>
        <p:nvSpPr>
          <p:cNvPr id="12" name="Rectangle 11"/>
          <p:cNvSpPr/>
          <p:nvPr/>
        </p:nvSpPr>
        <p:spPr>
          <a:xfrm>
            <a:off x="357664" y="4640211"/>
            <a:ext cx="2700000" cy="1379589"/>
          </a:xfrm>
          <a:prstGeom prst="rect">
            <a:avLst/>
          </a:prstGeom>
          <a:solidFill>
            <a:schemeClr val="accent1"/>
          </a:solidFill>
          <a:ln w="28575">
            <a:noFill/>
          </a:ln>
        </p:spPr>
        <p:txBody>
          <a:bodyPr wrap="square" lIns="54000" tIns="324000" rIns="54000" bIns="27000" rtlCol="0" anchor="ctr">
            <a:noAutofit/>
          </a:bodyPr>
          <a:lstStyle/>
          <a:p>
            <a:pPr algn="ctr"/>
            <a:r>
              <a:rPr lang="it-IT" sz="1200" dirty="0">
                <a:solidFill>
                  <a:schemeClr val="tx2"/>
                </a:solidFill>
              </a:rPr>
              <a:t>Esonero dal versamento dei contributi previdenziali ed assistenziali</a:t>
            </a:r>
          </a:p>
        </p:txBody>
      </p:sp>
      <p:sp>
        <p:nvSpPr>
          <p:cNvPr id="6" name="Rectangle 5"/>
          <p:cNvSpPr/>
          <p:nvPr/>
        </p:nvSpPr>
        <p:spPr>
          <a:xfrm>
            <a:off x="416455" y="4677260"/>
            <a:ext cx="2572673" cy="243000"/>
          </a:xfrm>
          <a:prstGeom prst="rect">
            <a:avLst/>
          </a:prstGeom>
          <a:solidFill>
            <a:schemeClr val="tx2"/>
          </a:solidFill>
          <a:ln w="28575">
            <a:noFill/>
          </a:ln>
        </p:spPr>
        <p:txBody>
          <a:bodyPr wrap="square" rtlCol="0" anchor="ctr">
            <a:noAutofit/>
          </a:bodyPr>
          <a:lstStyle/>
          <a:p>
            <a:pPr algn="ctr"/>
            <a:r>
              <a:rPr lang="it-IT" sz="1200" b="1" dirty="0">
                <a:solidFill>
                  <a:schemeClr val="accent1"/>
                </a:solidFill>
              </a:rPr>
              <a:t>Oggetto dell’incentivo</a:t>
            </a:r>
          </a:p>
        </p:txBody>
      </p:sp>
      <p:sp>
        <p:nvSpPr>
          <p:cNvPr id="28" name="Rectangle 5">
            <a:extLst>
              <a:ext uri="{FF2B5EF4-FFF2-40B4-BE49-F238E27FC236}">
                <a16:creationId xmlns:a16="http://schemas.microsoft.com/office/drawing/2014/main" id="{7A8D470B-9920-4037-8EB9-E85D78B7768B}"/>
              </a:ext>
            </a:extLst>
          </p:cNvPr>
          <p:cNvSpPr/>
          <p:nvPr/>
        </p:nvSpPr>
        <p:spPr>
          <a:xfrm>
            <a:off x="3227643"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In caso di assunzione di beneficiari di </a:t>
            </a:r>
            <a:r>
              <a:rPr lang="it-IT" sz="14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abbiano concluso un percorso formativo o di riqualificazione professionale presso un ente di formazione accreditato, anche mediante il coinvolgimento di Università ed enti pubblici di ricerca.</a:t>
            </a:r>
          </a:p>
        </p:txBody>
      </p:sp>
      <p:sp>
        <p:nvSpPr>
          <p:cNvPr id="31" name="Rectangle 30"/>
          <p:cNvSpPr/>
          <p:nvPr/>
        </p:nvSpPr>
        <p:spPr>
          <a:xfrm>
            <a:off x="3222659" y="2020722"/>
            <a:ext cx="2700000" cy="756000"/>
          </a:xfrm>
          <a:prstGeom prst="rect">
            <a:avLst/>
          </a:prstGeom>
          <a:solidFill>
            <a:schemeClr val="accent1"/>
          </a:solidFill>
          <a:ln w="25400" cap="flat" cmpd="sng" algn="ctr">
            <a:noFill/>
            <a:prstDash val="solid"/>
          </a:ln>
          <a:effectLst/>
        </p:spPr>
        <p:txBody>
          <a:bodyPr rot="0" spcFirstLastPara="0" vertOverflow="overflow" horzOverflow="overflow" vert="horz" wrap="square" lIns="54000" tIns="216000" rIns="540000" bIns="216000" numCol="1" spcCol="0" rtlCol="0" fromWordArt="0" anchor="ctr" anchorCtr="0" forceAA="0" compatLnSpc="1">
            <a:prstTxWarp prst="textNoShape">
              <a:avLst/>
            </a:prstTxWarp>
            <a:noAutofit/>
          </a:bodyPr>
          <a:lstStyle/>
          <a:p>
            <a:pPr lvl="0">
              <a:defRPr/>
            </a:pPr>
            <a:r>
              <a:rPr lang="it-IT" sz="13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36" name="Rectangle 35"/>
          <p:cNvSpPr/>
          <p:nvPr/>
        </p:nvSpPr>
        <p:spPr>
          <a:xfrm>
            <a:off x="3222659" y="4640210"/>
            <a:ext cx="2700000" cy="1379590"/>
          </a:xfrm>
          <a:prstGeom prst="rect">
            <a:avLst/>
          </a:prstGeom>
          <a:solidFill>
            <a:schemeClr val="accent1"/>
          </a:solidFill>
          <a:ln w="28575">
            <a:noFill/>
          </a:ln>
        </p:spPr>
        <p:txBody>
          <a:bodyPr wrap="square" lIns="54000" tIns="324000" rIns="54000" bIns="27000" rtlCol="0" anchor="ctr">
            <a:noAutofit/>
          </a:bodyPr>
          <a:lstStyle/>
          <a:p>
            <a:pPr algn="ctr"/>
            <a:r>
              <a:rPr lang="it-IT" sz="1200" dirty="0">
                <a:solidFill>
                  <a:schemeClr val="tx2"/>
                </a:solidFill>
              </a:rPr>
              <a:t>Esonero dal versamento dei contributi previdenziali ed assistenziali</a:t>
            </a:r>
          </a:p>
        </p:txBody>
      </p:sp>
      <p:sp>
        <p:nvSpPr>
          <p:cNvPr id="37" name="Rectangle 36"/>
          <p:cNvSpPr/>
          <p:nvPr/>
        </p:nvSpPr>
        <p:spPr>
          <a:xfrm>
            <a:off x="3278593" y="4677260"/>
            <a:ext cx="2572673" cy="243000"/>
          </a:xfrm>
          <a:prstGeom prst="rect">
            <a:avLst/>
          </a:prstGeom>
          <a:solidFill>
            <a:schemeClr val="tx2"/>
          </a:solidFill>
          <a:ln w="28575">
            <a:noFill/>
          </a:ln>
        </p:spPr>
        <p:txBody>
          <a:bodyPr wrap="square" rtlCol="0" anchor="ctr">
            <a:noAutofit/>
          </a:bodyPr>
          <a:lstStyle/>
          <a:p>
            <a:pPr algn="ctr"/>
            <a:r>
              <a:rPr lang="it-IT" sz="1200" b="1" dirty="0">
                <a:solidFill>
                  <a:schemeClr val="accent1"/>
                </a:solidFill>
              </a:rPr>
              <a:t>Oggetto dell’incentivo</a:t>
            </a:r>
          </a:p>
        </p:txBody>
      </p:sp>
      <p:sp>
        <p:nvSpPr>
          <p:cNvPr id="42" name="Rectangle 5">
            <a:extLst>
              <a:ext uri="{FF2B5EF4-FFF2-40B4-BE49-F238E27FC236}">
                <a16:creationId xmlns:a16="http://schemas.microsoft.com/office/drawing/2014/main" id="{24028B33-9295-437D-AA9A-7AFA6CA11A28}"/>
              </a:ext>
            </a:extLst>
          </p:cNvPr>
          <p:cNvSpPr/>
          <p:nvPr/>
        </p:nvSpPr>
        <p:spPr>
          <a:xfrm>
            <a:off x="6088241"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Sono previsti dei vantaggi anche per i beneficiari di </a:t>
            </a:r>
            <a:r>
              <a:rPr lang="it-IT" sz="14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avviano un’attività lavorativa autonoma o di impresa individuale o una società cooperativa entro i primi 12 mesi di fruizione del beneficio.</a:t>
            </a:r>
          </a:p>
        </p:txBody>
      </p:sp>
      <p:sp>
        <p:nvSpPr>
          <p:cNvPr id="43" name="Rectangle 42">
            <a:extLst>
              <a:ext uri="{FF2B5EF4-FFF2-40B4-BE49-F238E27FC236}">
                <a16:creationId xmlns:a16="http://schemas.microsoft.com/office/drawing/2014/main" id="{0CEA3D78-B6F4-4744-BDD0-28FD598F6C46}"/>
              </a:ext>
            </a:extLst>
          </p:cNvPr>
          <p:cNvSpPr/>
          <p:nvPr/>
        </p:nvSpPr>
        <p:spPr>
          <a:xfrm>
            <a:off x="6085455" y="2020722"/>
            <a:ext cx="2700000" cy="75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540000" bIns="216000" numCol="1" spcCol="0" rtlCol="0" fromWordArt="0" anchor="ctr" anchorCtr="0" forceAA="0" compatLnSpc="1">
            <a:prstTxWarp prst="textNoShape">
              <a:avLst/>
            </a:prstTxWarp>
            <a:noAutofit/>
          </a:bodyPr>
          <a:lstStyle/>
          <a:p>
            <a:pPr algn="ctr"/>
            <a:r>
              <a:rPr lang="it-IT" sz="13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41" name="Picture 40">
            <a:extLst>
              <a:ext uri="{FF2B5EF4-FFF2-40B4-BE49-F238E27FC236}">
                <a16:creationId xmlns:a16="http://schemas.microsoft.com/office/drawing/2014/main" id="{4555C4B3-66E4-4CDB-A758-F7A4E8C91E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5440" y="2149103"/>
            <a:ext cx="504110" cy="499239"/>
          </a:xfrm>
          <a:prstGeom prst="rect">
            <a:avLst/>
          </a:prstGeom>
        </p:spPr>
      </p:pic>
      <p:sp>
        <p:nvSpPr>
          <p:cNvPr id="39" name="Rectangle 38"/>
          <p:cNvSpPr/>
          <p:nvPr/>
        </p:nvSpPr>
        <p:spPr>
          <a:xfrm>
            <a:off x="6085455" y="4640209"/>
            <a:ext cx="2700000" cy="1379591"/>
          </a:xfrm>
          <a:prstGeom prst="rect">
            <a:avLst/>
          </a:prstGeom>
          <a:solidFill>
            <a:srgbClr val="999999"/>
          </a:solidFill>
          <a:ln w="28575">
            <a:noFill/>
          </a:ln>
        </p:spPr>
        <p:txBody>
          <a:bodyPr wrap="square" lIns="54000" tIns="324000" rIns="54000" bIns="27000" rtlCol="0" anchor="ctr">
            <a:noAutofit/>
          </a:bodyPr>
          <a:lstStyle/>
          <a:p>
            <a:pPr algn="ctr"/>
            <a:r>
              <a:rPr lang="it-IT" sz="1200" dirty="0">
                <a:solidFill>
                  <a:schemeClr val="tx2"/>
                </a:solidFill>
              </a:rPr>
              <a:t>Importo pari a 6 mensilità del Reddito di Cittadinanza</a:t>
            </a:r>
          </a:p>
        </p:txBody>
      </p:sp>
      <p:sp>
        <p:nvSpPr>
          <p:cNvPr id="40" name="Rectangle 39"/>
          <p:cNvSpPr/>
          <p:nvPr/>
        </p:nvSpPr>
        <p:spPr>
          <a:xfrm>
            <a:off x="6156778" y="4673945"/>
            <a:ext cx="2572673" cy="243000"/>
          </a:xfrm>
          <a:prstGeom prst="rect">
            <a:avLst/>
          </a:prstGeom>
          <a:solidFill>
            <a:schemeClr val="tx2"/>
          </a:solidFill>
          <a:ln w="28575">
            <a:noFill/>
          </a:ln>
        </p:spPr>
        <p:txBody>
          <a:bodyPr wrap="square" rtlCol="0" anchor="ctr">
            <a:noAutofit/>
          </a:bodyPr>
          <a:lstStyle/>
          <a:p>
            <a:pPr algn="ctr"/>
            <a:r>
              <a:rPr lang="it-IT" sz="1200" b="1" dirty="0">
                <a:solidFill>
                  <a:srgbClr val="999999"/>
                </a:solidFill>
              </a:rPr>
              <a:t>Oggetto dell’incentivo</a:t>
            </a:r>
          </a:p>
        </p:txBody>
      </p:sp>
      <p:grpSp>
        <p:nvGrpSpPr>
          <p:cNvPr id="5" name="Group 4"/>
          <p:cNvGrpSpPr>
            <a:grpSpLocks noChangeAspect="1"/>
          </p:cNvGrpSpPr>
          <p:nvPr/>
        </p:nvGrpSpPr>
        <p:grpSpPr>
          <a:xfrm>
            <a:off x="5294536" y="2149103"/>
            <a:ext cx="589411" cy="499239"/>
            <a:chOff x="6234814" y="1596621"/>
            <a:chExt cx="1898704" cy="1608224"/>
          </a:xfrm>
        </p:grpSpPr>
        <p:pic>
          <p:nvPicPr>
            <p:cNvPr id="61" name="Picture 60"/>
            <p:cNvPicPr>
              <a:picLocks noChangeAspect="1"/>
            </p:cNvPicPr>
            <p:nvPr/>
          </p:nvPicPr>
          <p:blipFill rotWithShape="1">
            <a:blip r:embed="rId5">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38" name="Picture 37"/>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spTree>
    <p:extLst>
      <p:ext uri="{BB962C8B-B14F-4D97-AF65-F5344CB8AC3E}">
        <p14:creationId xmlns:p14="http://schemas.microsoft.com/office/powerpoint/2010/main" val="16218597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39192" y="1008451"/>
            <a:ext cx="5888058" cy="553998"/>
          </a:xfrm>
        </p:spPr>
        <p:txBody>
          <a:bodyPr/>
          <a:lstStyle/>
          <a:p>
            <a:r>
              <a:rPr lang="it-IT" dirty="0">
                <a:solidFill>
                  <a:srgbClr val="000000"/>
                </a:solidFill>
              </a:rPr>
              <a:t>Datori di lavoro beneficiari dell’esonero contributivo e lavoratori per i quali spetta l’incentivo</a:t>
            </a:r>
          </a:p>
        </p:txBody>
      </p:sp>
      <p:sp>
        <p:nvSpPr>
          <p:cNvPr id="7" name="Rectangle 6"/>
          <p:cNvSpPr/>
          <p:nvPr/>
        </p:nvSpPr>
        <p:spPr>
          <a:xfrm>
            <a:off x="359570" y="2589473"/>
            <a:ext cx="4144320" cy="1700371"/>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135000" tIns="27000" rIns="162000" bIns="81000" rtlCol="0" anchor="ctr" anchorCtr="0"/>
          <a:lstStyle/>
          <a:p>
            <a:pPr marL="128588" indent="-128588">
              <a:spcAft>
                <a:spcPts val="450"/>
              </a:spcAft>
              <a:buFont typeface="Arial" panose="020B0604020202020204" pitchFamily="34" charset="0"/>
              <a:buChar char="•"/>
            </a:pPr>
            <a:r>
              <a:rPr lang="it-IT" sz="1050" dirty="0">
                <a:solidFill>
                  <a:schemeClr val="tx1"/>
                </a:solidFill>
              </a:rPr>
              <a:t>Consorzi di bonifica</a:t>
            </a:r>
          </a:p>
          <a:p>
            <a:pPr marL="128588" indent="-128588">
              <a:spcAft>
                <a:spcPts val="450"/>
              </a:spcAft>
              <a:buFont typeface="Arial" panose="020B0604020202020204" pitchFamily="34" charset="0"/>
              <a:buChar char="•"/>
            </a:pPr>
            <a:r>
              <a:rPr lang="it-IT" sz="1050" dirty="0">
                <a:solidFill>
                  <a:schemeClr val="tx1"/>
                </a:solidFill>
              </a:rPr>
              <a:t>Consorzi industriali</a:t>
            </a:r>
          </a:p>
          <a:p>
            <a:pPr marL="128588" indent="-128588">
              <a:spcAft>
                <a:spcPts val="450"/>
              </a:spcAft>
              <a:buFont typeface="Arial" panose="020B0604020202020204" pitchFamily="34" charset="0"/>
              <a:buChar char="•"/>
            </a:pPr>
            <a:r>
              <a:rPr lang="it-IT" sz="1050" dirty="0">
                <a:solidFill>
                  <a:schemeClr val="tx1"/>
                </a:solidFill>
              </a:rPr>
              <a:t>Enti morali</a:t>
            </a:r>
          </a:p>
          <a:p>
            <a:pPr marL="128588" indent="-128588">
              <a:spcAft>
                <a:spcPts val="450"/>
              </a:spcAft>
              <a:buFont typeface="Arial" panose="020B0604020202020204" pitchFamily="34" charset="0"/>
              <a:buChar char="•"/>
            </a:pPr>
            <a:r>
              <a:rPr lang="it-IT" sz="1050" dirty="0">
                <a:solidFill>
                  <a:schemeClr val="tx1"/>
                </a:solidFill>
              </a:rPr>
              <a:t>Ex IPAB trasformate in associazioni o fondazioni di diritto privato</a:t>
            </a:r>
          </a:p>
          <a:p>
            <a:pPr marL="128588" indent="-128588">
              <a:spcAft>
                <a:spcPts val="450"/>
              </a:spcAft>
              <a:buFont typeface="Arial" panose="020B0604020202020204" pitchFamily="34" charset="0"/>
              <a:buChar char="•"/>
            </a:pPr>
            <a:r>
              <a:rPr lang="it-IT" sz="1050" dirty="0">
                <a:solidFill>
                  <a:schemeClr val="tx1"/>
                </a:solidFill>
              </a:rPr>
              <a:t>Enti pubblici che si sono trasformati in società di capitali, ancorché a capitale interamente pubblico</a:t>
            </a:r>
          </a:p>
        </p:txBody>
      </p:sp>
      <p:sp>
        <p:nvSpPr>
          <p:cNvPr id="23" name="Rectangle 22"/>
          <p:cNvSpPr/>
          <p:nvPr/>
        </p:nvSpPr>
        <p:spPr>
          <a:xfrm>
            <a:off x="4651542" y="2592123"/>
            <a:ext cx="4132890" cy="1696525"/>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54000" tIns="135000" rIns="27000" bIns="0" rtlCol="0" anchor="ctr" anchorCtr="0"/>
          <a:lstStyle/>
          <a:p>
            <a:pPr marL="469106" indent="-128588">
              <a:spcAft>
                <a:spcPts val="450"/>
              </a:spcAft>
              <a:buFont typeface="Arial" panose="020B0604020202020204" pitchFamily="34" charset="0"/>
              <a:buChar char="•"/>
            </a:pPr>
            <a:r>
              <a:rPr lang="it-IT" sz="1050" dirty="0">
                <a:solidFill>
                  <a:schemeClr val="tx1"/>
                </a:solidFill>
              </a:rPr>
              <a:t>Enti pubblici economici</a:t>
            </a:r>
          </a:p>
          <a:p>
            <a:pPr marL="469106" indent="-128588">
              <a:spcAft>
                <a:spcPts val="450"/>
              </a:spcAft>
              <a:buFont typeface="Arial" panose="020B0604020202020204" pitchFamily="34" charset="0"/>
              <a:buChar char="•"/>
            </a:pPr>
            <a:r>
              <a:rPr lang="it-IT" sz="1050" dirty="0">
                <a:solidFill>
                  <a:schemeClr val="tx1"/>
                </a:solidFill>
              </a:rPr>
              <a:t>Enti ecclesiastici</a:t>
            </a:r>
          </a:p>
          <a:p>
            <a:pPr marL="469106" indent="-128588">
              <a:spcAft>
                <a:spcPts val="450"/>
              </a:spcAft>
              <a:buFont typeface="Arial" panose="020B0604020202020204" pitchFamily="34" charset="0"/>
              <a:buChar char="•"/>
            </a:pPr>
            <a:r>
              <a:rPr lang="it-IT" sz="1050" dirty="0">
                <a:solidFill>
                  <a:schemeClr val="tx1"/>
                </a:solidFill>
              </a:rPr>
              <a:t>Istituti autonomi case popolari trasformati in base alle diverse leggi regionali in enti pubblici economici</a:t>
            </a:r>
          </a:p>
          <a:p>
            <a:pPr marL="469106" indent="-128588">
              <a:spcAft>
                <a:spcPts val="450"/>
              </a:spcAft>
              <a:buFont typeface="Arial" panose="020B0604020202020204" pitchFamily="34" charset="0"/>
              <a:buChar char="•"/>
            </a:pPr>
            <a:r>
              <a:rPr lang="it-IT" sz="1050" dirty="0">
                <a:solidFill>
                  <a:schemeClr val="tx1"/>
                </a:solidFill>
              </a:rPr>
              <a:t>Aziende speciali costituite anche in consorzio, ai sensi degli articoli 31 e 114 del D. </a:t>
            </a:r>
            <a:r>
              <a:rPr lang="it-IT" sz="1050" dirty="0" err="1">
                <a:solidFill>
                  <a:schemeClr val="tx1"/>
                </a:solidFill>
              </a:rPr>
              <a:t>Lgs</a:t>
            </a:r>
            <a:r>
              <a:rPr lang="it-IT" sz="1050" dirty="0">
                <a:solidFill>
                  <a:schemeClr val="tx1"/>
                </a:solidFill>
              </a:rPr>
              <a:t>. n. 267/2000</a:t>
            </a:r>
          </a:p>
          <a:p>
            <a:pPr marL="469106" indent="-128588">
              <a:spcAft>
                <a:spcPts val="450"/>
              </a:spcAft>
              <a:buFont typeface="Arial" panose="020B0604020202020204" pitchFamily="34" charset="0"/>
              <a:buChar char="•"/>
            </a:pPr>
            <a:r>
              <a:rPr lang="it-IT" sz="1050" dirty="0">
                <a:solidFill>
                  <a:schemeClr val="tx1"/>
                </a:solidFill>
              </a:rPr>
              <a:t>AVIS (Circolare n. 51/2018)</a:t>
            </a:r>
          </a:p>
          <a:p>
            <a:pPr marL="340519">
              <a:spcAft>
                <a:spcPts val="450"/>
              </a:spcAft>
            </a:pPr>
            <a:endParaRPr lang="it-IT" sz="1050" dirty="0">
              <a:solidFill>
                <a:schemeClr val="tx1"/>
              </a:solidFill>
            </a:endParaRPr>
          </a:p>
        </p:txBody>
      </p:sp>
      <p:grpSp>
        <p:nvGrpSpPr>
          <p:cNvPr id="13" name="Group 12">
            <a:extLst>
              <a:ext uri="{FF2B5EF4-FFF2-40B4-BE49-F238E27FC236}">
                <a16:creationId xmlns:a16="http://schemas.microsoft.com/office/drawing/2014/main" id="{3DA0E248-63B7-4D11-89A6-7C107CC1FCEB}"/>
              </a:ext>
            </a:extLst>
          </p:cNvPr>
          <p:cNvGrpSpPr/>
          <p:nvPr/>
        </p:nvGrpSpPr>
        <p:grpSpPr>
          <a:xfrm>
            <a:off x="4172715" y="2885303"/>
            <a:ext cx="810000" cy="1108710"/>
            <a:chOff x="5563620" y="2870744"/>
            <a:chExt cx="1080000" cy="1478280"/>
          </a:xfrm>
        </p:grpSpPr>
        <p:grpSp>
          <p:nvGrpSpPr>
            <p:cNvPr id="11" name="Group 10"/>
            <p:cNvGrpSpPr/>
            <p:nvPr/>
          </p:nvGrpSpPr>
          <p:grpSpPr>
            <a:xfrm>
              <a:off x="5563620" y="2870744"/>
              <a:ext cx="1080000" cy="1478280"/>
              <a:chOff x="5554096" y="3375660"/>
              <a:chExt cx="1080000" cy="1478280"/>
            </a:xfrm>
          </p:grpSpPr>
          <p:sp>
            <p:nvSpPr>
              <p:cNvPr id="8" name="Oval 7"/>
              <p:cNvSpPr/>
              <p:nvPr/>
            </p:nvSpPr>
            <p:spPr>
              <a:xfrm>
                <a:off x="5554096" y="3604707"/>
                <a:ext cx="1080000" cy="1080000"/>
              </a:xfrm>
              <a:prstGeom prst="ellipse">
                <a:avLst/>
              </a:prstGeom>
              <a:solidFill>
                <a:schemeClr val="tx2"/>
              </a:solid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9" name="Rectangle 8"/>
              <p:cNvSpPr/>
              <p:nvPr/>
            </p:nvSpPr>
            <p:spPr>
              <a:xfrm>
                <a:off x="6014102" y="3375660"/>
                <a:ext cx="173088" cy="147828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22" name="Oval 21"/>
              <p:cNvSpPr/>
              <p:nvPr/>
            </p:nvSpPr>
            <p:spPr>
              <a:xfrm>
                <a:off x="5664000" y="3712707"/>
                <a:ext cx="864000" cy="864000"/>
              </a:xfrm>
              <a:prstGeom prst="ellipse">
                <a:avLst/>
              </a:prstGeom>
              <a:solidFill>
                <a:srgbClr val="4F81BD"/>
              </a:solid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2039" y="3385009"/>
              <a:ext cx="514266" cy="514266"/>
            </a:xfrm>
            <a:prstGeom prst="rect">
              <a:avLst/>
            </a:prstGeom>
          </p:spPr>
        </p:pic>
      </p:grpSp>
      <p:grpSp>
        <p:nvGrpSpPr>
          <p:cNvPr id="36" name="Group 35">
            <a:extLst>
              <a:ext uri="{FF2B5EF4-FFF2-40B4-BE49-F238E27FC236}">
                <a16:creationId xmlns:a16="http://schemas.microsoft.com/office/drawing/2014/main" id="{2C4EDD03-F772-4415-B5FE-9ED9FB26A95A}"/>
              </a:ext>
            </a:extLst>
          </p:cNvPr>
          <p:cNvGrpSpPr/>
          <p:nvPr/>
        </p:nvGrpSpPr>
        <p:grpSpPr>
          <a:xfrm>
            <a:off x="357664" y="4685384"/>
            <a:ext cx="8426768" cy="810000"/>
            <a:chOff x="476885" y="5104179"/>
            <a:chExt cx="11235690" cy="1080000"/>
          </a:xfrm>
        </p:grpSpPr>
        <p:sp>
          <p:nvSpPr>
            <p:cNvPr id="30" name="Rectangle 2">
              <a:extLst>
                <a:ext uri="{FF2B5EF4-FFF2-40B4-BE49-F238E27FC236}">
                  <a16:creationId xmlns:a16="http://schemas.microsoft.com/office/drawing/2014/main" id="{586EDD9E-39DA-4DBA-95A3-858E8728C3F9}"/>
                </a:ext>
              </a:extLst>
            </p:cNvPr>
            <p:cNvSpPr/>
            <p:nvPr/>
          </p:nvSpPr>
          <p:spPr>
            <a:xfrm>
              <a:off x="476885" y="5104179"/>
              <a:ext cx="11235690" cy="1080000"/>
            </a:xfrm>
            <a:prstGeom prst="rect">
              <a:avLst/>
            </a:prstGeom>
            <a:solidFill>
              <a:schemeClr val="accent1"/>
            </a:solidFill>
            <a:ln>
              <a:noFill/>
            </a:ln>
          </p:spPr>
          <p:txBody>
            <a:bodyPr wrap="square" lIns="702000" anchor="ctr">
              <a:noAutofit/>
            </a:bodyPr>
            <a:lstStyle/>
            <a:p>
              <a:r>
                <a:rPr lang="it-IT" sz="1350" dirty="0">
                  <a:solidFill>
                    <a:schemeClr val="tx2"/>
                  </a:solidFill>
                </a:rPr>
                <a:t>L’incentivo è riconosciuto per l’assunzione di </a:t>
              </a:r>
              <a:r>
                <a:rPr lang="it-IT" sz="1350" b="1" dirty="0">
                  <a:solidFill>
                    <a:schemeClr val="tx2"/>
                  </a:solidFill>
                </a:rPr>
                <a:t>tutti i lavoratori beneficiari di Reddito di Cittadinanza </a:t>
              </a:r>
              <a:r>
                <a:rPr lang="it-IT" sz="1350" dirty="0">
                  <a:solidFill>
                    <a:schemeClr val="tx2"/>
                  </a:solidFill>
                </a:rPr>
                <a:t>(ad esclusione dei lavoratori domestici)</a:t>
              </a:r>
            </a:p>
          </p:txBody>
        </p:sp>
        <p:pic>
          <p:nvPicPr>
            <p:cNvPr id="16" name="Picture 15"/>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630352" y="5179298"/>
              <a:ext cx="663141" cy="783137"/>
            </a:xfrm>
            <a:prstGeom prst="rect">
              <a:avLst/>
            </a:prstGeom>
          </p:spPr>
        </p:pic>
        <p:sp>
          <p:nvSpPr>
            <p:cNvPr id="32" name="Rectangle 31">
              <a:extLst>
                <a:ext uri="{FF2B5EF4-FFF2-40B4-BE49-F238E27FC236}">
                  <a16:creationId xmlns:a16="http://schemas.microsoft.com/office/drawing/2014/main" id="{A2A6EF24-946B-4563-9154-E040EE76363C}"/>
                </a:ext>
              </a:extLst>
            </p:cNvPr>
            <p:cNvSpPr/>
            <p:nvPr/>
          </p:nvSpPr>
          <p:spPr>
            <a:xfrm>
              <a:off x="537834" y="5157182"/>
              <a:ext cx="755659" cy="973994"/>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33" name="Picture 32">
              <a:extLst>
                <a:ext uri="{FF2B5EF4-FFF2-40B4-BE49-F238E27FC236}">
                  <a16:creationId xmlns:a16="http://schemas.microsoft.com/office/drawing/2014/main" id="{BB5C4AD8-F5AA-414F-91D0-630FA007FEAF}"/>
                </a:ext>
              </a:extLst>
            </p:cNvPr>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630867" y="5250898"/>
              <a:ext cx="569593" cy="786562"/>
            </a:xfrm>
            <a:prstGeom prst="rect">
              <a:avLst/>
            </a:prstGeom>
          </p:spPr>
        </p:pic>
      </p:grpSp>
      <p:sp>
        <p:nvSpPr>
          <p:cNvPr id="38" name="Rectangle 2">
            <a:extLst>
              <a:ext uri="{FF2B5EF4-FFF2-40B4-BE49-F238E27FC236}">
                <a16:creationId xmlns:a16="http://schemas.microsoft.com/office/drawing/2014/main" id="{56115481-C8F4-44B2-80FD-D8C1A979341B}"/>
              </a:ext>
            </a:extLst>
          </p:cNvPr>
          <p:cNvSpPr/>
          <p:nvPr/>
        </p:nvSpPr>
        <p:spPr>
          <a:xfrm>
            <a:off x="357664" y="1646633"/>
            <a:ext cx="8426768" cy="810000"/>
          </a:xfrm>
          <a:prstGeom prst="rect">
            <a:avLst/>
          </a:prstGeom>
          <a:solidFill>
            <a:schemeClr val="accent1"/>
          </a:solidFill>
          <a:ln>
            <a:noFill/>
          </a:ln>
        </p:spPr>
        <p:txBody>
          <a:bodyPr wrap="square" lIns="702000" anchor="ctr">
            <a:noAutofit/>
          </a:bodyPr>
          <a:lstStyle/>
          <a:p>
            <a:r>
              <a:rPr lang="it-IT" sz="1350" dirty="0">
                <a:solidFill>
                  <a:schemeClr val="tx2"/>
                </a:solidFill>
              </a:rPr>
              <a:t>L’incentivo è riconosciuto a tutti i </a:t>
            </a:r>
            <a:r>
              <a:rPr lang="it-IT" sz="1350" b="1" dirty="0">
                <a:solidFill>
                  <a:schemeClr val="tx2"/>
                </a:solidFill>
              </a:rPr>
              <a:t>datori di lavoro privati</a:t>
            </a:r>
            <a:r>
              <a:rPr lang="it-IT" sz="1350" dirty="0">
                <a:solidFill>
                  <a:schemeClr val="tx2"/>
                </a:solidFill>
              </a:rPr>
              <a:t>, a prescindere dalla circostanza che assumano o meno la natura di imprenditore, tra i quali:</a:t>
            </a:r>
          </a:p>
        </p:txBody>
      </p:sp>
      <p:pic>
        <p:nvPicPr>
          <p:cNvPr id="39" name="Picture 38">
            <a:extLst>
              <a:ext uri="{FF2B5EF4-FFF2-40B4-BE49-F238E27FC236}">
                <a16:creationId xmlns:a16="http://schemas.microsoft.com/office/drawing/2014/main" id="{52041841-C756-4463-9C2E-204534911A9E}"/>
              </a:ext>
            </a:extLst>
          </p:cNvPr>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472764" y="1702973"/>
            <a:ext cx="497356" cy="587353"/>
          </a:xfrm>
          <a:prstGeom prst="rect">
            <a:avLst/>
          </a:prstGeom>
        </p:spPr>
      </p:pic>
      <p:sp>
        <p:nvSpPr>
          <p:cNvPr id="40" name="Rectangle 39">
            <a:extLst>
              <a:ext uri="{FF2B5EF4-FFF2-40B4-BE49-F238E27FC236}">
                <a16:creationId xmlns:a16="http://schemas.microsoft.com/office/drawing/2014/main" id="{694441C8-A619-4223-A5C7-4C17A24C4EE0}"/>
              </a:ext>
            </a:extLst>
          </p:cNvPr>
          <p:cNvSpPr/>
          <p:nvPr/>
        </p:nvSpPr>
        <p:spPr>
          <a:xfrm>
            <a:off x="403376" y="1686385"/>
            <a:ext cx="566744" cy="730496"/>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18" name="Picture 17">
            <a:extLst>
              <a:ext uri="{FF2B5EF4-FFF2-40B4-BE49-F238E27FC236}">
                <a16:creationId xmlns:a16="http://schemas.microsoft.com/office/drawing/2014/main" id="{AFA51CBB-1BD3-4159-902A-87F5D86CB5BC}"/>
              </a:ext>
            </a:extLst>
          </p:cNvPr>
          <p:cNvPicPr>
            <a:picLocks noChangeAspect="1"/>
          </p:cNvPicPr>
          <p:nvPr/>
        </p:nvPicPr>
        <p:blipFill rotWithShape="1">
          <a:blip r:embed="rId5">
            <a:clrChange>
              <a:clrFrom>
                <a:srgbClr val="F8FAFB"/>
              </a:clrFrom>
              <a:clrTo>
                <a:srgbClr val="F8FAFB">
                  <a:alpha val="0"/>
                </a:srgbClr>
              </a:clrTo>
            </a:clrChange>
          </a:blip>
          <a:srcRect l="7874" t="5273" r="12165" b="14505"/>
          <a:stretch/>
        </p:blipFill>
        <p:spPr>
          <a:xfrm>
            <a:off x="460204" y="1823623"/>
            <a:ext cx="453086" cy="456020"/>
          </a:xfrm>
          <a:prstGeom prst="rect">
            <a:avLst/>
          </a:prstGeom>
        </p:spPr>
      </p:pic>
    </p:spTree>
    <p:extLst>
      <p:ext uri="{BB962C8B-B14F-4D97-AF65-F5344CB8AC3E}">
        <p14:creationId xmlns:p14="http://schemas.microsoft.com/office/powerpoint/2010/main" val="16375086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solidFill>
                  <a:srgbClr val="000000"/>
                </a:solidFill>
              </a:rPr>
              <a:t>Datori di lavoro che non possono accedere all’esonero contributivo</a:t>
            </a:r>
          </a:p>
        </p:txBody>
      </p:sp>
      <p:sp>
        <p:nvSpPr>
          <p:cNvPr id="38" name="Rectangle 2">
            <a:extLst>
              <a:ext uri="{FF2B5EF4-FFF2-40B4-BE49-F238E27FC236}">
                <a16:creationId xmlns:a16="http://schemas.microsoft.com/office/drawing/2014/main" id="{56115481-C8F4-44B2-80FD-D8C1A979341B}"/>
              </a:ext>
            </a:extLst>
          </p:cNvPr>
          <p:cNvSpPr/>
          <p:nvPr/>
        </p:nvSpPr>
        <p:spPr>
          <a:xfrm>
            <a:off x="357664" y="1646633"/>
            <a:ext cx="8426768" cy="810000"/>
          </a:xfrm>
          <a:prstGeom prst="rect">
            <a:avLst/>
          </a:prstGeom>
          <a:solidFill>
            <a:schemeClr val="accent1"/>
          </a:solidFill>
          <a:ln>
            <a:noFill/>
          </a:ln>
        </p:spPr>
        <p:txBody>
          <a:bodyPr wrap="square" lIns="702000" anchor="ctr">
            <a:noAutofit/>
          </a:bodyPr>
          <a:lstStyle/>
          <a:p>
            <a:r>
              <a:rPr lang="it-IT" sz="1350" dirty="0">
                <a:solidFill>
                  <a:schemeClr val="tx2"/>
                </a:solidFill>
                <a:latin typeface="Verdana" panose="020B0604030504040204" pitchFamily="34" charset="0"/>
              </a:rPr>
              <a:t>L’esonero contributivo per l’assunzione di beneficiari di </a:t>
            </a:r>
            <a:r>
              <a:rPr lang="it-IT" sz="1350" dirty="0" err="1">
                <a:solidFill>
                  <a:schemeClr val="tx2"/>
                </a:solidFill>
                <a:latin typeface="Verdana" panose="020B0604030504040204" pitchFamily="34" charset="0"/>
              </a:rPr>
              <a:t>RdC</a:t>
            </a:r>
            <a:r>
              <a:rPr lang="it-IT" sz="1350" dirty="0">
                <a:solidFill>
                  <a:schemeClr val="tx2"/>
                </a:solidFill>
                <a:latin typeface="Verdana" panose="020B0604030504040204" pitchFamily="34" charset="0"/>
              </a:rPr>
              <a:t> </a:t>
            </a:r>
            <a:r>
              <a:rPr lang="it-IT" sz="1350" b="1" dirty="0">
                <a:solidFill>
                  <a:schemeClr val="tx2"/>
                </a:solidFill>
                <a:latin typeface="Verdana" panose="020B0604030504040204" pitchFamily="34" charset="0"/>
              </a:rPr>
              <a:t>non si applica nei confronti della pubblica amministrazione </a:t>
            </a:r>
            <a:r>
              <a:rPr lang="it-IT" sz="1350" dirty="0">
                <a:solidFill>
                  <a:schemeClr val="tx2"/>
                </a:solidFill>
                <a:latin typeface="Verdana" panose="020B0604030504040204" pitchFamily="34" charset="0"/>
              </a:rPr>
              <a:t>(Art. 1, comma 2, D. </a:t>
            </a:r>
            <a:r>
              <a:rPr lang="it-IT" sz="1350" dirty="0" err="1">
                <a:solidFill>
                  <a:schemeClr val="tx2"/>
                </a:solidFill>
                <a:latin typeface="Verdana" panose="020B0604030504040204" pitchFamily="34" charset="0"/>
              </a:rPr>
              <a:t>Lgs</a:t>
            </a:r>
            <a:r>
              <a:rPr lang="it-IT" sz="1350" dirty="0">
                <a:solidFill>
                  <a:schemeClr val="tx2"/>
                </a:solidFill>
                <a:latin typeface="Verdana" panose="020B0604030504040204" pitchFamily="34" charset="0"/>
              </a:rPr>
              <a:t>. 165/2001), pertanto sono esclusi:</a:t>
            </a:r>
            <a:endParaRPr lang="it-IT" sz="1350" dirty="0">
              <a:solidFill>
                <a:schemeClr val="tx2"/>
              </a:solidFill>
            </a:endParaRPr>
          </a:p>
        </p:txBody>
      </p:sp>
      <p:pic>
        <p:nvPicPr>
          <p:cNvPr id="39" name="Picture 38">
            <a:extLst>
              <a:ext uri="{FF2B5EF4-FFF2-40B4-BE49-F238E27FC236}">
                <a16:creationId xmlns:a16="http://schemas.microsoft.com/office/drawing/2014/main" id="{52041841-C756-4463-9C2E-204534911A9E}"/>
              </a:ext>
            </a:extLst>
          </p:cNvPr>
          <p:cNvPicPr>
            <a:picLocks noChangeAspect="1"/>
          </p:cNvPicPr>
          <p:nvPr/>
        </p:nvPicPr>
        <p:blipFill rotWithShape="1">
          <a:blip r:embed="rId3">
            <a:clrChange>
              <a:clrFrom>
                <a:srgbClr val="FFFFFF"/>
              </a:clrFrom>
              <a:clrTo>
                <a:srgbClr val="FFFFFF">
                  <a:alpha val="0"/>
                </a:srgbClr>
              </a:clrTo>
            </a:clrChange>
          </a:blip>
          <a:srcRect l="9698" r="13507" b="1431"/>
          <a:stretch/>
        </p:blipFill>
        <p:spPr>
          <a:xfrm>
            <a:off x="472764" y="1702973"/>
            <a:ext cx="497356" cy="587353"/>
          </a:xfrm>
          <a:prstGeom prst="rect">
            <a:avLst/>
          </a:prstGeom>
        </p:spPr>
      </p:pic>
      <p:sp>
        <p:nvSpPr>
          <p:cNvPr id="40" name="Rectangle 39">
            <a:extLst>
              <a:ext uri="{FF2B5EF4-FFF2-40B4-BE49-F238E27FC236}">
                <a16:creationId xmlns:a16="http://schemas.microsoft.com/office/drawing/2014/main" id="{694441C8-A619-4223-A5C7-4C17A24C4EE0}"/>
              </a:ext>
            </a:extLst>
          </p:cNvPr>
          <p:cNvSpPr/>
          <p:nvPr/>
        </p:nvSpPr>
        <p:spPr>
          <a:xfrm>
            <a:off x="403376" y="1686385"/>
            <a:ext cx="566744" cy="730496"/>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41" name="Picture 40">
            <a:extLst>
              <a:ext uri="{FF2B5EF4-FFF2-40B4-BE49-F238E27FC236}">
                <a16:creationId xmlns:a16="http://schemas.microsoft.com/office/drawing/2014/main" id="{2D938D24-6A6E-440C-BA52-51A22889B014}"/>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460204" y="1823623"/>
            <a:ext cx="453086" cy="456020"/>
          </a:xfrm>
          <a:prstGeom prst="rect">
            <a:avLst/>
          </a:prstGeom>
        </p:spPr>
      </p:pic>
      <p:sp>
        <p:nvSpPr>
          <p:cNvPr id="42" name="Cross 19">
            <a:extLst>
              <a:ext uri="{FF2B5EF4-FFF2-40B4-BE49-F238E27FC236}">
                <a16:creationId xmlns:a16="http://schemas.microsoft.com/office/drawing/2014/main" id="{1AF21ECC-222E-4106-ABE3-566AA617A955}"/>
              </a:ext>
            </a:extLst>
          </p:cNvPr>
          <p:cNvSpPr>
            <a:spLocks noChangeAspect="1"/>
          </p:cNvSpPr>
          <p:nvPr/>
        </p:nvSpPr>
        <p:spPr>
          <a:xfrm rot="18802701">
            <a:off x="422618" y="1778831"/>
            <a:ext cx="528258" cy="531169"/>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43" name="Rectangle 42">
            <a:extLst>
              <a:ext uri="{FF2B5EF4-FFF2-40B4-BE49-F238E27FC236}">
                <a16:creationId xmlns:a16="http://schemas.microsoft.com/office/drawing/2014/main" id="{E9FEF0DC-5242-473B-A4FF-C3E2DA36F829}"/>
              </a:ext>
            </a:extLst>
          </p:cNvPr>
          <p:cNvSpPr/>
          <p:nvPr/>
        </p:nvSpPr>
        <p:spPr>
          <a:xfrm>
            <a:off x="359570" y="2589473"/>
            <a:ext cx="4144320" cy="2916000"/>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135000" tIns="27000" rIns="162000" bIns="81000" rtlCol="0" anchor="ctr" anchorCtr="0"/>
          <a:lstStyle/>
          <a:p>
            <a:pPr marL="128588" indent="-128588">
              <a:spcAft>
                <a:spcPts val="450"/>
              </a:spcAft>
              <a:buFont typeface="Arial" panose="020B0604020202020204" pitchFamily="34" charset="0"/>
              <a:buChar char="•"/>
            </a:pPr>
            <a:r>
              <a:rPr lang="it-IT" sz="1050" dirty="0">
                <a:solidFill>
                  <a:schemeClr val="tx1"/>
                </a:solidFill>
              </a:rPr>
              <a:t>Amministrazioni dello Stato</a:t>
            </a:r>
          </a:p>
          <a:p>
            <a:pPr marL="128588" indent="-128588">
              <a:spcAft>
                <a:spcPts val="450"/>
              </a:spcAft>
              <a:buFont typeface="Arial" panose="020B0604020202020204" pitchFamily="34" charset="0"/>
              <a:buChar char="•"/>
            </a:pPr>
            <a:r>
              <a:rPr lang="it-IT" sz="1050" dirty="0">
                <a:solidFill>
                  <a:schemeClr val="tx1"/>
                </a:solidFill>
              </a:rPr>
              <a:t>Aziende ed amministrazioni dello Stato ad ordinamento autonomo</a:t>
            </a:r>
          </a:p>
          <a:p>
            <a:pPr marL="128588" indent="-128588">
              <a:spcAft>
                <a:spcPts val="450"/>
              </a:spcAft>
              <a:buFont typeface="Arial" panose="020B0604020202020204" pitchFamily="34" charset="0"/>
              <a:buChar char="•"/>
            </a:pPr>
            <a:r>
              <a:rPr lang="it-IT" sz="1050" dirty="0">
                <a:solidFill>
                  <a:schemeClr val="tx1"/>
                </a:solidFill>
              </a:rPr>
              <a:t>Regioni, Province, Comuni, Città metropolitane,         Enti di area vasta, Unioni dei comuni, Comunità montane, Comunità isolane o di arcipelago e loro consorzi e associazioni</a:t>
            </a:r>
          </a:p>
          <a:p>
            <a:pPr marL="128588" indent="-128588">
              <a:spcAft>
                <a:spcPts val="450"/>
              </a:spcAft>
              <a:buFont typeface="Arial" panose="020B0604020202020204" pitchFamily="34" charset="0"/>
              <a:buChar char="•"/>
            </a:pPr>
            <a:r>
              <a:rPr lang="it-IT" sz="1050" dirty="0">
                <a:solidFill>
                  <a:schemeClr val="tx1"/>
                </a:solidFill>
              </a:rPr>
              <a:t>Università, incluse quelle </a:t>
            </a:r>
            <a:r>
              <a:rPr lang="it-IT" sz="1050" dirty="0">
                <a:solidFill>
                  <a:schemeClr val="tx1"/>
                </a:solidFill>
                <a:latin typeface="Verdana" panose="020B0604030504040204" pitchFamily="34" charset="0"/>
              </a:rPr>
              <a:t>non statali legalmente riconosciute, qualificate dalla giurisprudenza come  enti pubblici non economici </a:t>
            </a:r>
            <a:endParaRPr lang="it-IT" sz="1050" dirty="0">
              <a:solidFill>
                <a:schemeClr val="tx1"/>
              </a:solidFill>
            </a:endParaRPr>
          </a:p>
          <a:p>
            <a:pPr marL="128588" indent="-128588">
              <a:spcAft>
                <a:spcPts val="450"/>
              </a:spcAft>
              <a:buFont typeface="Arial" panose="020B0604020202020204" pitchFamily="34" charset="0"/>
              <a:buChar char="•"/>
            </a:pPr>
            <a:r>
              <a:rPr lang="it-IT" sz="1050" dirty="0">
                <a:solidFill>
                  <a:schemeClr val="tx1"/>
                </a:solidFill>
              </a:rPr>
              <a:t>Istituti autonomi per case popolari e ATER comunque denominati che non siano qualificati dalla legge istitutiva quali enti pubblici non economici</a:t>
            </a:r>
          </a:p>
          <a:p>
            <a:pPr marL="128588" indent="-128588">
              <a:spcAft>
                <a:spcPts val="450"/>
              </a:spcAft>
              <a:buFont typeface="Arial" panose="020B0604020202020204" pitchFamily="34" charset="0"/>
              <a:buChar char="•"/>
            </a:pPr>
            <a:r>
              <a:rPr lang="it-IT" sz="1050" dirty="0">
                <a:solidFill>
                  <a:schemeClr val="tx1"/>
                </a:solidFill>
              </a:rPr>
              <a:t>Camere di commercio, industria, artigianato e agricoltura e loro associazioni</a:t>
            </a:r>
          </a:p>
        </p:txBody>
      </p:sp>
      <p:sp>
        <p:nvSpPr>
          <p:cNvPr id="44" name="Rectangle 43">
            <a:extLst>
              <a:ext uri="{FF2B5EF4-FFF2-40B4-BE49-F238E27FC236}">
                <a16:creationId xmlns:a16="http://schemas.microsoft.com/office/drawing/2014/main" id="{E9F478F4-29FA-4B3E-AF96-97D47554C86C}"/>
              </a:ext>
            </a:extLst>
          </p:cNvPr>
          <p:cNvSpPr/>
          <p:nvPr/>
        </p:nvSpPr>
        <p:spPr>
          <a:xfrm>
            <a:off x="4651542" y="2592122"/>
            <a:ext cx="4132890" cy="2916000"/>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54000" tIns="27000" rIns="27000" bIns="135000" rtlCol="0" anchor="ctr" anchorCtr="0"/>
          <a:lstStyle/>
          <a:p>
            <a:pPr marL="469106" indent="-128588">
              <a:spcAft>
                <a:spcPts val="450"/>
              </a:spcAft>
              <a:buFont typeface="Arial" panose="020B0604020202020204" pitchFamily="34" charset="0"/>
              <a:buChar char="•"/>
            </a:pPr>
            <a:r>
              <a:rPr lang="it-IT" sz="1050" dirty="0">
                <a:solidFill>
                  <a:schemeClr val="tx1"/>
                </a:solidFill>
              </a:rPr>
              <a:t>Enti pubblici non economici nazionali, regionali e locali</a:t>
            </a:r>
          </a:p>
          <a:p>
            <a:pPr marL="469106" indent="-128588">
              <a:spcAft>
                <a:spcPts val="450"/>
              </a:spcAft>
              <a:buFont typeface="Arial" panose="020B0604020202020204" pitchFamily="34" charset="0"/>
              <a:buChar char="•"/>
            </a:pPr>
            <a:r>
              <a:rPr lang="it-IT" sz="1050" dirty="0">
                <a:solidFill>
                  <a:schemeClr val="tx1"/>
                </a:solidFill>
              </a:rPr>
              <a:t>Amministrazioni, aziende e enti del Servizio sanitario nazionale</a:t>
            </a:r>
          </a:p>
          <a:p>
            <a:pPr marL="469106" indent="-128588">
              <a:spcAft>
                <a:spcPts val="450"/>
              </a:spcAft>
              <a:buFont typeface="Arial" panose="020B0604020202020204" pitchFamily="34" charset="0"/>
              <a:buChar char="•"/>
            </a:pPr>
            <a:r>
              <a:rPr lang="it-IT" sz="1050" dirty="0">
                <a:solidFill>
                  <a:schemeClr val="tx1"/>
                </a:solidFill>
              </a:rPr>
              <a:t>Agenzia per la rappresentanza negoziale delle pubbliche amministrazioni (ARAN)</a:t>
            </a:r>
          </a:p>
          <a:p>
            <a:pPr marL="469106" indent="-128588">
              <a:spcAft>
                <a:spcPts val="450"/>
              </a:spcAft>
              <a:buFont typeface="Arial" panose="020B0604020202020204" pitchFamily="34" charset="0"/>
              <a:buChar char="•"/>
            </a:pPr>
            <a:r>
              <a:rPr lang="it-IT" sz="1050" dirty="0">
                <a:solidFill>
                  <a:schemeClr val="tx1"/>
                </a:solidFill>
              </a:rPr>
              <a:t>Agenzie di cui al decreto legislativo 30 luglio 1999, n. 300</a:t>
            </a:r>
          </a:p>
          <a:p>
            <a:pPr marL="469106" indent="-128588">
              <a:spcAft>
                <a:spcPts val="450"/>
              </a:spcAft>
              <a:buFont typeface="Arial" panose="020B0604020202020204" pitchFamily="34" charset="0"/>
              <a:buChar char="•"/>
            </a:pPr>
            <a:r>
              <a:rPr lang="it-IT" sz="1050" dirty="0">
                <a:solidFill>
                  <a:schemeClr val="tx1"/>
                </a:solidFill>
              </a:rPr>
              <a:t>IPAB e Aziende Pubbliche di Servizi alla Persona (ASP)</a:t>
            </a:r>
          </a:p>
          <a:p>
            <a:pPr marL="469106" indent="-128588">
              <a:spcAft>
                <a:spcPts val="450"/>
              </a:spcAft>
              <a:buFont typeface="Arial" panose="020B0604020202020204" pitchFamily="34" charset="0"/>
              <a:buChar char="•"/>
            </a:pPr>
            <a:r>
              <a:rPr lang="it-IT" sz="1050" dirty="0">
                <a:solidFill>
                  <a:schemeClr val="tx1"/>
                </a:solidFill>
              </a:rPr>
              <a:t>Banca d’Italia, Consob e, in linea generale, Autorità Indipendenti, che sono qualificate come amministrazioni pubbliche in conformità al parere n. 260/1999 del Consiglio di Stato</a:t>
            </a:r>
          </a:p>
        </p:txBody>
      </p:sp>
      <p:grpSp>
        <p:nvGrpSpPr>
          <p:cNvPr id="27" name="Group 26">
            <a:extLst>
              <a:ext uri="{FF2B5EF4-FFF2-40B4-BE49-F238E27FC236}">
                <a16:creationId xmlns:a16="http://schemas.microsoft.com/office/drawing/2014/main" id="{A7B67E9E-0BFA-4692-9D5D-3166EE50FD4A}"/>
              </a:ext>
            </a:extLst>
          </p:cNvPr>
          <p:cNvGrpSpPr/>
          <p:nvPr/>
        </p:nvGrpSpPr>
        <p:grpSpPr>
          <a:xfrm>
            <a:off x="4165572" y="3495767"/>
            <a:ext cx="810000" cy="1108710"/>
            <a:chOff x="5554096" y="3791272"/>
            <a:chExt cx="1080000" cy="1478280"/>
          </a:xfrm>
        </p:grpSpPr>
        <p:grpSp>
          <p:nvGrpSpPr>
            <p:cNvPr id="28" name="Group 27">
              <a:extLst>
                <a:ext uri="{FF2B5EF4-FFF2-40B4-BE49-F238E27FC236}">
                  <a16:creationId xmlns:a16="http://schemas.microsoft.com/office/drawing/2014/main" id="{A79320AA-ABA9-4EFE-AABE-7AFC9FF6EECB}"/>
                </a:ext>
              </a:extLst>
            </p:cNvPr>
            <p:cNvGrpSpPr/>
            <p:nvPr/>
          </p:nvGrpSpPr>
          <p:grpSpPr>
            <a:xfrm>
              <a:off x="5554096" y="3791272"/>
              <a:ext cx="1080000" cy="1478280"/>
              <a:chOff x="5554096" y="3375660"/>
              <a:chExt cx="1080000" cy="1478280"/>
            </a:xfrm>
          </p:grpSpPr>
          <p:sp>
            <p:nvSpPr>
              <p:cNvPr id="31" name="Oval 30">
                <a:extLst>
                  <a:ext uri="{FF2B5EF4-FFF2-40B4-BE49-F238E27FC236}">
                    <a16:creationId xmlns:a16="http://schemas.microsoft.com/office/drawing/2014/main" id="{D2A9CE5F-244B-44BF-AB0B-AF50724995DF}"/>
                  </a:ext>
                </a:extLst>
              </p:cNvPr>
              <p:cNvSpPr/>
              <p:nvPr/>
            </p:nvSpPr>
            <p:spPr>
              <a:xfrm>
                <a:off x="5554096" y="3604707"/>
                <a:ext cx="1080000" cy="1080000"/>
              </a:xfrm>
              <a:prstGeom prst="ellipse">
                <a:avLst/>
              </a:prstGeom>
              <a:solidFill>
                <a:schemeClr val="tx2"/>
              </a:solid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34" name="Rectangle 33">
                <a:extLst>
                  <a:ext uri="{FF2B5EF4-FFF2-40B4-BE49-F238E27FC236}">
                    <a16:creationId xmlns:a16="http://schemas.microsoft.com/office/drawing/2014/main" id="{583A40B9-EF31-4461-B0EC-90B5DBF6C8B2}"/>
                  </a:ext>
                </a:extLst>
              </p:cNvPr>
              <p:cNvSpPr/>
              <p:nvPr/>
            </p:nvSpPr>
            <p:spPr>
              <a:xfrm>
                <a:off x="6014102" y="3375660"/>
                <a:ext cx="173088" cy="147828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35" name="Oval 34">
                <a:extLst>
                  <a:ext uri="{FF2B5EF4-FFF2-40B4-BE49-F238E27FC236}">
                    <a16:creationId xmlns:a16="http://schemas.microsoft.com/office/drawing/2014/main" id="{7EFA8E06-D035-43DA-97A4-33469F103CA8}"/>
                  </a:ext>
                </a:extLst>
              </p:cNvPr>
              <p:cNvSpPr/>
              <p:nvPr/>
            </p:nvSpPr>
            <p:spPr>
              <a:xfrm>
                <a:off x="5664000" y="3712707"/>
                <a:ext cx="864000" cy="864000"/>
              </a:xfrm>
              <a:prstGeom prst="ellipse">
                <a:avLst/>
              </a:prstGeom>
              <a:solidFill>
                <a:srgbClr val="4F81BD"/>
              </a:solid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pic>
          <p:nvPicPr>
            <p:cNvPr id="29" name="Picture 28">
              <a:extLst>
                <a:ext uri="{FF2B5EF4-FFF2-40B4-BE49-F238E27FC236}">
                  <a16:creationId xmlns:a16="http://schemas.microsoft.com/office/drawing/2014/main" id="{26EF062C-E328-4F3A-833D-46CF6B2446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8867" y="4303186"/>
              <a:ext cx="514266" cy="514266"/>
            </a:xfrm>
            <a:prstGeom prst="rect">
              <a:avLst/>
            </a:prstGeom>
          </p:spPr>
        </p:pic>
      </p:grpSp>
    </p:spTree>
    <p:extLst>
      <p:ext uri="{BB962C8B-B14F-4D97-AF65-F5344CB8AC3E}">
        <p14:creationId xmlns:p14="http://schemas.microsoft.com/office/powerpoint/2010/main" val="10373628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7DE463-99AB-4BFE-91BA-5084B6D226D8}"/>
              </a:ext>
            </a:extLst>
          </p:cNvPr>
          <p:cNvSpPr/>
          <p:nvPr/>
        </p:nvSpPr>
        <p:spPr>
          <a:xfrm>
            <a:off x="359569" y="1646635"/>
            <a:ext cx="1114425" cy="789830"/>
          </a:xfrm>
          <a:prstGeom prst="rect">
            <a:avLst/>
          </a:prstGeom>
          <a:solidFill>
            <a:srgbClr val="4F81BD"/>
          </a:solidFill>
          <a:ln w="19050" cap="flat" cmpd="sng" algn="ctr">
            <a:noFill/>
            <a:prstDash val="solid"/>
          </a:ln>
          <a:effectLst/>
        </p:spPr>
        <p:txBody>
          <a:bodyPr lIns="27000" tIns="20250" rIns="27000" bIns="20250" rtlCol="0" anchor="b" anchorCtr="0"/>
          <a:lstStyle/>
          <a:p>
            <a:pPr algn="ctr"/>
            <a:r>
              <a:rPr lang="it-IT" sz="1200" b="1" kern="0" dirty="0">
                <a:solidFill>
                  <a:prstClr val="white"/>
                </a:solidFill>
                <a:ea typeface="Verdana" panose="020B0604030504040204" pitchFamily="34" charset="0"/>
              </a:rPr>
              <a:t>Oggetto</a:t>
            </a:r>
          </a:p>
        </p:txBody>
      </p:sp>
      <p:sp>
        <p:nvSpPr>
          <p:cNvPr id="13" name="Rectangle 12">
            <a:extLst>
              <a:ext uri="{FF2B5EF4-FFF2-40B4-BE49-F238E27FC236}">
                <a16:creationId xmlns:a16="http://schemas.microsoft.com/office/drawing/2014/main" id="{6461AC53-60C3-439A-8C4F-A33CD70FDB18}"/>
              </a:ext>
            </a:extLst>
          </p:cNvPr>
          <p:cNvSpPr/>
          <p:nvPr/>
        </p:nvSpPr>
        <p:spPr>
          <a:xfrm>
            <a:off x="2658023" y="7633681"/>
            <a:ext cx="5314950" cy="183077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0250" rIns="27000" bIns="20250" rtlCol="0" anchor="ctr" anchorCtr="0"/>
          <a:lstStyle/>
          <a:p>
            <a:pPr marL="214313" indent="-214313" algn="just">
              <a:buFont typeface="Arial" panose="020B0604020202020204" pitchFamily="34" charset="0"/>
              <a:buChar char="•"/>
            </a:pPr>
            <a:endParaRPr lang="it-IT" sz="1200" dirty="0">
              <a:solidFill>
                <a:schemeClr val="tx1"/>
              </a:solidFill>
              <a:ea typeface="Verdana" panose="020B0604030504040204" pitchFamily="34" charset="0"/>
              <a:cs typeface="Verdana" panose="020B0604030504040204" pitchFamily="34" charset="0"/>
            </a:endParaRPr>
          </a:p>
        </p:txBody>
      </p:sp>
      <p:sp>
        <p:nvSpPr>
          <p:cNvPr id="18" name="Rectangle 17">
            <a:extLst>
              <a:ext uri="{FF2B5EF4-FFF2-40B4-BE49-F238E27FC236}">
                <a16:creationId xmlns:a16="http://schemas.microsoft.com/office/drawing/2014/main" id="{D4B93364-0129-4D0C-8BB6-1451D085958B}"/>
              </a:ext>
            </a:extLst>
          </p:cNvPr>
          <p:cNvSpPr/>
          <p:nvPr/>
        </p:nvSpPr>
        <p:spPr>
          <a:xfrm>
            <a:off x="359569" y="4535600"/>
            <a:ext cx="8424863" cy="971550"/>
          </a:xfrm>
          <a:prstGeom prst="rect">
            <a:avLst/>
          </a:prstGeom>
          <a:solidFill>
            <a:srgbClr val="4F81BD"/>
          </a:solidFill>
          <a:ln w="25400" cap="flat" cmpd="sng" algn="ctr">
            <a:noFill/>
            <a:prstDash val="solid"/>
          </a:ln>
          <a:effectLst/>
        </p:spPr>
        <p:txBody>
          <a:bodyPr lIns="1296000" rtlCol="0" anchor="ctr"/>
          <a:lstStyle/>
          <a:p>
            <a:pPr algn="just" defTabSz="685800">
              <a:defRPr/>
            </a:pPr>
            <a:r>
              <a:rPr lang="it-IT" sz="1200" kern="0" dirty="0">
                <a:solidFill>
                  <a:prstClr val="white"/>
                </a:solidFill>
                <a:ea typeface="Verdana" panose="020B0604030504040204" pitchFamily="34" charset="0"/>
                <a:cs typeface="Verdana" panose="020B0604030504040204" pitchFamily="34" charset="0"/>
              </a:rPr>
              <a:t>Un datore di lavoro assume un percettore 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Tale lavoratore percepisce </a:t>
            </a:r>
            <a:r>
              <a:rPr lang="it-IT" sz="1200" b="1" kern="0" dirty="0">
                <a:solidFill>
                  <a:prstClr val="white"/>
                </a:solidFill>
                <a:ea typeface="Verdana" panose="020B0604030504040204" pitchFamily="34" charset="0"/>
                <a:cs typeface="Verdana" panose="020B0604030504040204" pitchFamily="34" charset="0"/>
              </a:rPr>
              <a:t>780 euro </a:t>
            </a:r>
            <a:r>
              <a:rPr lang="it-IT" sz="1200" kern="0" dirty="0">
                <a:solidFill>
                  <a:prstClr val="white"/>
                </a:solidFill>
                <a:ea typeface="Verdana" panose="020B0604030504040204" pitchFamily="34" charset="0"/>
                <a:cs typeface="Verdana" panose="020B0604030504040204" pitchFamily="34" charset="0"/>
              </a:rPr>
              <a:t>al mese 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Fino a quel momento il lavoratore aveva già ricevuto </a:t>
            </a:r>
            <a:r>
              <a:rPr lang="it-IT" sz="1200" b="1" kern="0" dirty="0">
                <a:solidFill>
                  <a:prstClr val="white"/>
                </a:solidFill>
                <a:ea typeface="Verdana" panose="020B0604030504040204" pitchFamily="34" charset="0"/>
                <a:cs typeface="Verdana" panose="020B0604030504040204" pitchFamily="34" charset="0"/>
              </a:rPr>
              <a:t>2 mensilità </a:t>
            </a:r>
            <a:r>
              <a:rPr lang="it-IT" sz="1200" kern="0" dirty="0">
                <a:solidFill>
                  <a:prstClr val="white"/>
                </a:solidFill>
                <a:ea typeface="Verdana" panose="020B0604030504040204" pitchFamily="34" charset="0"/>
                <a:cs typeface="Verdana" panose="020B0604030504040204" pitchFamily="34" charset="0"/>
              </a:rPr>
              <a:t>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Il datore di lavoro potrà dunque avere uno sgravio contributivo per la sua azienda, pari a: </a:t>
            </a:r>
            <a:r>
              <a:rPr lang="it-IT" sz="1200" b="1" kern="0" dirty="0">
                <a:solidFill>
                  <a:prstClr val="white"/>
                </a:solidFill>
                <a:ea typeface="Verdana" panose="020B0604030504040204" pitchFamily="34" charset="0"/>
                <a:cs typeface="Verdana" panose="020B0604030504040204" pitchFamily="34" charset="0"/>
              </a:rPr>
              <a:t>(18-2) x 780 euro = 12.480 euro</a:t>
            </a:r>
            <a:r>
              <a:rPr lang="it-IT" sz="1200" kern="0" dirty="0">
                <a:solidFill>
                  <a:prstClr val="white"/>
                </a:solidFill>
                <a:ea typeface="Verdana" panose="020B0604030504040204" pitchFamily="34" charset="0"/>
                <a:cs typeface="Verdana" panose="020B0604030504040204" pitchFamily="34" charset="0"/>
              </a:rPr>
              <a:t>.</a:t>
            </a:r>
          </a:p>
        </p:txBody>
      </p:sp>
      <p:sp>
        <p:nvSpPr>
          <p:cNvPr id="19" name="Rectangle 18">
            <a:extLst>
              <a:ext uri="{FF2B5EF4-FFF2-40B4-BE49-F238E27FC236}">
                <a16:creationId xmlns:a16="http://schemas.microsoft.com/office/drawing/2014/main" id="{B34CCC1E-4CD5-433B-9094-B8D8FE624B99}"/>
              </a:ext>
            </a:extLst>
          </p:cNvPr>
          <p:cNvSpPr/>
          <p:nvPr/>
        </p:nvSpPr>
        <p:spPr>
          <a:xfrm>
            <a:off x="411004" y="4592750"/>
            <a:ext cx="1062990" cy="857250"/>
          </a:xfrm>
          <a:prstGeom prst="rect">
            <a:avLst/>
          </a:prstGeom>
          <a:solidFill>
            <a:sysClr val="window" lastClr="FFFFFF"/>
          </a:solidFill>
          <a:ln w="25400" cap="flat" cmpd="sng" algn="ctr">
            <a:noFill/>
            <a:prstDash val="solid"/>
          </a:ln>
          <a:effectLst/>
        </p:spPr>
        <p:txBody>
          <a:bodyPr lIns="0" rIns="0" rtlCol="0" anchor="ctr"/>
          <a:lstStyle/>
          <a:p>
            <a:pPr algn="ctr" defTabSz="685800">
              <a:defRPr/>
            </a:pPr>
            <a:r>
              <a:rPr lang="it-IT" sz="1200" b="1" kern="0" dirty="0">
                <a:solidFill>
                  <a:srgbClr val="4F81BD"/>
                </a:solidFill>
                <a:ea typeface="Verdana" panose="020B0604030504040204" pitchFamily="34" charset="0"/>
                <a:cs typeface="Verdana" panose="020B0604030504040204" pitchFamily="34" charset="0"/>
              </a:rPr>
              <a:t>ESEMPIO</a:t>
            </a:r>
          </a:p>
        </p:txBody>
      </p:sp>
      <p:sp>
        <p:nvSpPr>
          <p:cNvPr id="2" name="Title 1"/>
          <p:cNvSpPr>
            <a:spLocks noGrp="1"/>
          </p:cNvSpPr>
          <p:nvPr>
            <p:ph type="title" idx="4294967295"/>
          </p:nvPr>
        </p:nvSpPr>
        <p:spPr>
          <a:xfrm>
            <a:off x="1293813" y="201613"/>
            <a:ext cx="7850187" cy="276225"/>
          </a:xfrm>
        </p:spPr>
        <p:txBody>
          <a:bodyPr/>
          <a:lstStyle/>
          <a:p>
            <a:r>
              <a:rPr lang="it-IT" dirty="0"/>
              <a:t>Incentivo per i datori di lavoro</a:t>
            </a:r>
          </a:p>
        </p:txBody>
      </p:sp>
      <p:sp>
        <p:nvSpPr>
          <p:cNvPr id="3" name="Rectangle 2"/>
          <p:cNvSpPr/>
          <p:nvPr/>
        </p:nvSpPr>
        <p:spPr>
          <a:xfrm>
            <a:off x="1601392" y="1646634"/>
            <a:ext cx="7183040" cy="783000"/>
          </a:xfrm>
          <a:prstGeom prst="rect">
            <a:avLst/>
          </a:prstGeom>
          <a:solidFill>
            <a:srgbClr val="00B050"/>
          </a:solidFill>
          <a:ln w="28575">
            <a:noFill/>
          </a:ln>
        </p:spPr>
        <p:txBody>
          <a:bodyPr wrap="square" rtlCol="0" anchor="ctr">
            <a:noAutofit/>
          </a:bodyPr>
          <a:lstStyle/>
          <a:p>
            <a:pPr algn="just"/>
            <a:r>
              <a:rPr lang="it-IT" sz="1200" b="1" dirty="0">
                <a:ea typeface="Verdana" panose="020B0604030504040204" pitchFamily="34" charset="0"/>
                <a:cs typeface="Verdana" panose="020B0604030504040204" pitchFamily="34" charset="0"/>
              </a:rPr>
              <a:t>Esonero dal versamento dei contributi previdenziali e assistenziali a carico del datore di lavoro e del lavoratore</a:t>
            </a:r>
            <a:r>
              <a:rPr lang="it-IT" sz="1200" dirty="0">
                <a:ea typeface="Verdana" panose="020B0604030504040204" pitchFamily="34" charset="0"/>
                <a:cs typeface="Verdana" panose="020B0604030504040204" pitchFamily="34" charset="0"/>
              </a:rPr>
              <a:t>, con esclusione dei premi e contributi dovuti all'INAIL.</a:t>
            </a:r>
          </a:p>
        </p:txBody>
      </p:sp>
      <p:sp>
        <p:nvSpPr>
          <p:cNvPr id="12" name="Rectangle 11">
            <a:extLst>
              <a:ext uri="{FF2B5EF4-FFF2-40B4-BE49-F238E27FC236}">
                <a16:creationId xmlns:a16="http://schemas.microsoft.com/office/drawing/2014/main" id="{FF3B330A-F0CE-4647-85DE-E6E1D0DA906B}"/>
              </a:ext>
            </a:extLst>
          </p:cNvPr>
          <p:cNvSpPr/>
          <p:nvPr/>
        </p:nvSpPr>
        <p:spPr>
          <a:xfrm>
            <a:off x="359569" y="2527409"/>
            <a:ext cx="1114425" cy="1917246"/>
          </a:xfrm>
          <a:prstGeom prst="rect">
            <a:avLst/>
          </a:prstGeom>
          <a:solidFill>
            <a:srgbClr val="4F81BD"/>
          </a:solidFill>
          <a:ln w="19050" cap="flat" cmpd="sng" algn="ctr">
            <a:noFill/>
            <a:prstDash val="solid"/>
          </a:ln>
          <a:effectLst/>
        </p:spPr>
        <p:txBody>
          <a:bodyPr lIns="27000" tIns="1026000" rIns="27000" bIns="20250" rtlCol="0" anchor="t" anchorCtr="0"/>
          <a:lstStyle/>
          <a:p>
            <a:pPr algn="ctr"/>
            <a:r>
              <a:rPr lang="it-IT" sz="1200" b="1" kern="0" dirty="0">
                <a:solidFill>
                  <a:prstClr val="white"/>
                </a:solidFill>
                <a:ea typeface="Verdana" panose="020B0604030504040204" pitchFamily="34" charset="0"/>
              </a:rPr>
              <a:t>Misura</a:t>
            </a:r>
          </a:p>
        </p:txBody>
      </p:sp>
      <p:sp>
        <p:nvSpPr>
          <p:cNvPr id="15" name="Rectangle 14"/>
          <p:cNvSpPr/>
          <p:nvPr/>
        </p:nvSpPr>
        <p:spPr>
          <a:xfrm>
            <a:off x="1612389" y="2527409"/>
            <a:ext cx="7183040" cy="1917246"/>
          </a:xfrm>
          <a:prstGeom prst="rect">
            <a:avLst/>
          </a:prstGeom>
          <a:solidFill>
            <a:srgbClr val="00B050"/>
          </a:solidFill>
          <a:ln w="28575">
            <a:noFill/>
          </a:ln>
        </p:spPr>
        <p:txBody>
          <a:bodyPr wrap="square" rtlCol="0" anchor="ctr">
            <a:noAutofit/>
          </a:bodyPr>
          <a:lstStyle/>
          <a:p>
            <a:pPr marL="214313" indent="-214313" algn="just">
              <a:buFont typeface="Arial" panose="020B0604020202020204" pitchFamily="34" charset="0"/>
              <a:buChar char="•"/>
            </a:pPr>
            <a:r>
              <a:rPr lang="it-IT" sz="1200" dirty="0">
                <a:ea typeface="Verdana" panose="020B0604030504040204" pitchFamily="34" charset="0"/>
                <a:cs typeface="Verdana" panose="020B0604030504040204" pitchFamily="34" charset="0"/>
              </a:rPr>
              <a:t>Limite massimo dell'</a:t>
            </a:r>
            <a:r>
              <a:rPr lang="it-IT" sz="1200" b="1" dirty="0">
                <a:ea typeface="Verdana" panose="020B0604030504040204" pitchFamily="34" charset="0"/>
                <a:cs typeface="Verdana" panose="020B0604030504040204" pitchFamily="34" charset="0"/>
              </a:rPr>
              <a:t>importo </a:t>
            </a:r>
            <a:r>
              <a:rPr lang="it-IT" sz="1200" dirty="0">
                <a:ea typeface="Verdana" panose="020B0604030504040204" pitchFamily="34" charset="0"/>
                <a:cs typeface="Verdana" panose="020B0604030504040204" pitchFamily="34" charset="0"/>
              </a:rPr>
              <a:t>del </a:t>
            </a:r>
            <a:r>
              <a:rPr lang="it-IT" sz="1200" dirty="0" err="1">
                <a:ea typeface="Verdana" panose="020B0604030504040204" pitchFamily="34" charset="0"/>
                <a:cs typeface="Verdana" panose="020B0604030504040204" pitchFamily="34" charset="0"/>
              </a:rPr>
              <a:t>RdC</a:t>
            </a:r>
            <a:r>
              <a:rPr lang="it-IT" sz="1200" dirty="0">
                <a:ea typeface="Verdana" panose="020B0604030504040204" pitchFamily="34" charset="0"/>
                <a:cs typeface="Verdana" panose="020B0604030504040204" pitchFamily="34" charset="0"/>
              </a:rPr>
              <a:t> </a:t>
            </a:r>
            <a:r>
              <a:rPr lang="it-IT" sz="1200" b="1" dirty="0">
                <a:ea typeface="Verdana" panose="020B0604030504040204" pitchFamily="34" charset="0"/>
                <a:cs typeface="Verdana" panose="020B0604030504040204" pitchFamily="34" charset="0"/>
              </a:rPr>
              <a:t>780 euro mensili</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b="1" dirty="0">
                <a:ea typeface="Verdana" panose="020B0604030504040204" pitchFamily="34" charset="0"/>
                <a:cs typeface="Verdana" panose="020B0604030504040204" pitchFamily="34" charset="0"/>
              </a:rPr>
              <a:t>Periodo</a:t>
            </a:r>
            <a:r>
              <a:rPr lang="it-IT" sz="1200" dirty="0">
                <a:ea typeface="Verdana" panose="020B0604030504040204" pitchFamily="34" charset="0"/>
                <a:cs typeface="Verdana" panose="020B0604030504040204" pitchFamily="34" charset="0"/>
              </a:rPr>
              <a:t> pari alla differenza tra </a:t>
            </a:r>
            <a:r>
              <a:rPr lang="it-IT" sz="1200" b="1" dirty="0">
                <a:ea typeface="Verdana" panose="020B0604030504040204" pitchFamily="34" charset="0"/>
                <a:cs typeface="Verdana" panose="020B0604030504040204" pitchFamily="34" charset="0"/>
              </a:rPr>
              <a:t>18 mensilità </a:t>
            </a:r>
            <a:r>
              <a:rPr lang="it-IT" sz="1200" dirty="0">
                <a:ea typeface="Verdana" panose="020B0604030504040204" pitchFamily="34" charset="0"/>
                <a:cs typeface="Verdana" panose="020B0604030504040204" pitchFamily="34" charset="0"/>
              </a:rPr>
              <a:t>e le mensilità già godute dal beneficiario stesso, e comunque, per un importo non superiore a 780 euro mensili e per un periodo non inferiore a </a:t>
            </a:r>
            <a:r>
              <a:rPr lang="it-IT" sz="1200" b="1" dirty="0">
                <a:ea typeface="Verdana" panose="020B0604030504040204" pitchFamily="34" charset="0"/>
                <a:cs typeface="Verdana" panose="020B0604030504040204" pitchFamily="34" charset="0"/>
              </a:rPr>
              <a:t>5 mensilità</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dirty="0">
                <a:ea typeface="Verdana" panose="020B0604030504040204" pitchFamily="34" charset="0"/>
                <a:cs typeface="Verdana" panose="020B0604030504040204" pitchFamily="34" charset="0"/>
              </a:rPr>
              <a:t>In caso di </a:t>
            </a:r>
            <a:r>
              <a:rPr lang="it-IT" sz="1200" b="1" dirty="0">
                <a:ea typeface="Verdana" panose="020B0604030504040204" pitchFamily="34" charset="0"/>
                <a:cs typeface="Verdana" panose="020B0604030504040204" pitchFamily="34" charset="0"/>
              </a:rPr>
              <a:t>rinnovo del </a:t>
            </a:r>
            <a:r>
              <a:rPr lang="it-IT" sz="1200" b="1" dirty="0" err="1">
                <a:ea typeface="Verdana" panose="020B0604030504040204" pitchFamily="34" charset="0"/>
                <a:cs typeface="Verdana" panose="020B0604030504040204" pitchFamily="34" charset="0"/>
              </a:rPr>
              <a:t>RdC</a:t>
            </a:r>
            <a:r>
              <a:rPr lang="it-IT" sz="1200" dirty="0">
                <a:ea typeface="Verdana" panose="020B0604030504040204" pitchFamily="34" charset="0"/>
                <a:cs typeface="Verdana" panose="020B0604030504040204" pitchFamily="34" charset="0"/>
              </a:rPr>
              <a:t> l'esonero è concesso nella misura fissa di </a:t>
            </a:r>
            <a:r>
              <a:rPr lang="it-IT" sz="1200" b="1" dirty="0">
                <a:ea typeface="Verdana" panose="020B0604030504040204" pitchFamily="34" charset="0"/>
                <a:cs typeface="Verdana" panose="020B0604030504040204" pitchFamily="34" charset="0"/>
              </a:rPr>
              <a:t>5 mensilità</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b="1" dirty="0">
                <a:ea typeface="Verdana" panose="020B0604030504040204" pitchFamily="34" charset="0"/>
                <a:cs typeface="Verdana" panose="020B0604030504040204" pitchFamily="34" charset="0"/>
              </a:rPr>
              <a:t>L'importo massimo </a:t>
            </a:r>
            <a:r>
              <a:rPr lang="it-IT" sz="1200" dirty="0">
                <a:ea typeface="Verdana" panose="020B0604030504040204" pitchFamily="34" charset="0"/>
                <a:cs typeface="Verdana" panose="020B0604030504040204" pitchFamily="34" charset="0"/>
              </a:rPr>
              <a:t>di beneficio mensile non può comunque eccedere l'ammontare totale dei contributi previdenziali e assistenziali a carico del datore di lavoro e del lavoratore assunto per le mensilità incentivate, con esclusione dei premi e contributi dovuti all'INAIL.</a:t>
            </a:r>
          </a:p>
        </p:txBody>
      </p:sp>
      <p:pic>
        <p:nvPicPr>
          <p:cNvPr id="16" name="Picture 15"/>
          <p:cNvPicPr>
            <a:picLocks noChangeAspect="1"/>
          </p:cNvPicPr>
          <p:nvPr/>
        </p:nvPicPr>
        <p:blipFill>
          <a:blip r:embed="rId2">
            <a:clrChange>
              <a:clrFrom>
                <a:srgbClr val="F8FAFB"/>
              </a:clrFrom>
              <a:clrTo>
                <a:srgbClr val="F8FAFB">
                  <a:alpha val="0"/>
                </a:srgbClr>
              </a:clrTo>
            </a:clrChange>
          </a:blip>
          <a:stretch>
            <a:fillRect/>
          </a:stretch>
        </p:blipFill>
        <p:spPr>
          <a:xfrm>
            <a:off x="640026" y="3034489"/>
            <a:ext cx="553511" cy="475060"/>
          </a:xfrm>
          <a:prstGeom prst="rect">
            <a:avLst/>
          </a:prstGeom>
        </p:spPr>
      </p:pic>
      <p:pic>
        <p:nvPicPr>
          <p:cNvPr id="17" name="Picture 16"/>
          <p:cNvPicPr>
            <a:picLocks noChangeAspect="1"/>
          </p:cNvPicPr>
          <p:nvPr/>
        </p:nvPicPr>
        <p:blipFill>
          <a:blip r:embed="rId3">
            <a:clrChange>
              <a:clrFrom>
                <a:srgbClr val="F8FAFB"/>
              </a:clrFrom>
              <a:clrTo>
                <a:srgbClr val="F8FAFB">
                  <a:alpha val="0"/>
                </a:srgbClr>
              </a:clrTo>
            </a:clrChange>
          </a:blip>
          <a:stretch>
            <a:fillRect/>
          </a:stretch>
        </p:blipFill>
        <p:spPr>
          <a:xfrm>
            <a:off x="690716" y="1702879"/>
            <a:ext cx="455375" cy="473753"/>
          </a:xfrm>
          <a:prstGeom prst="rect">
            <a:avLst/>
          </a:prstGeom>
        </p:spPr>
      </p:pic>
      <p:sp>
        <p:nvSpPr>
          <p:cNvPr id="20" name="Cross 19"/>
          <p:cNvSpPr>
            <a:spLocks noChangeAspect="1"/>
          </p:cNvSpPr>
          <p:nvPr/>
        </p:nvSpPr>
        <p:spPr>
          <a:xfrm rot="18802701">
            <a:off x="780457" y="1846333"/>
            <a:ext cx="272645" cy="274145"/>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grpSp>
        <p:nvGrpSpPr>
          <p:cNvPr id="6" name="Group 5">
            <a:extLst>
              <a:ext uri="{FF2B5EF4-FFF2-40B4-BE49-F238E27FC236}">
                <a16:creationId xmlns:a16="http://schemas.microsoft.com/office/drawing/2014/main" id="{A1F92039-FCFB-47E4-921F-C2819610C5D4}"/>
              </a:ext>
            </a:extLst>
          </p:cNvPr>
          <p:cNvGrpSpPr/>
          <p:nvPr/>
        </p:nvGrpSpPr>
        <p:grpSpPr>
          <a:xfrm>
            <a:off x="5538486" y="1295407"/>
            <a:ext cx="3245945" cy="297000"/>
            <a:chOff x="7384647" y="584209"/>
            <a:chExt cx="4327927" cy="396000"/>
          </a:xfrm>
        </p:grpSpPr>
        <p:sp>
          <p:nvSpPr>
            <p:cNvPr id="22" name="Rectangle 21"/>
            <p:cNvSpPr/>
            <p:nvPr/>
          </p:nvSpPr>
          <p:spPr>
            <a:xfrm>
              <a:off x="7384647" y="584209"/>
              <a:ext cx="1386532" cy="396000"/>
            </a:xfrm>
            <a:prstGeom prst="rect">
              <a:avLst/>
            </a:prstGeom>
            <a:solidFill>
              <a:schemeClr val="accent1"/>
            </a:solidFill>
            <a:ln w="25400" cap="flat" cmpd="sng" algn="ctr">
              <a:noFill/>
              <a:prstDash val="solid"/>
            </a:ln>
            <a:effectLst/>
          </p:spPr>
          <p:txBody>
            <a:bodyPr lIns="54000" tIns="216000" rIns="270000" bIns="216000" rtlCol="0" anchor="ctr"/>
            <a:lstStyle/>
            <a:p>
              <a:pPr defTabSz="685800">
                <a:defRPr/>
              </a:pPr>
              <a:r>
                <a:rPr lang="it-IT" sz="450" b="1" kern="0" dirty="0">
                  <a:solidFill>
                    <a:prstClr val="white"/>
                  </a:solidFill>
                  <a:ea typeface="Verdana" panose="020B0604030504040204" pitchFamily="34" charset="0"/>
                  <a:cs typeface="Verdana" panose="020B0604030504040204" pitchFamily="34" charset="0"/>
                </a:rPr>
                <a:t>Datore di lavoro</a:t>
              </a:r>
            </a:p>
          </p:txBody>
        </p:sp>
        <p:pic>
          <p:nvPicPr>
            <p:cNvPr id="23" name="Picture 22"/>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8444506" y="631398"/>
              <a:ext cx="326674" cy="301623"/>
            </a:xfrm>
            <a:prstGeom prst="rect">
              <a:avLst/>
            </a:prstGeom>
          </p:spPr>
        </p:pic>
        <p:sp>
          <p:nvSpPr>
            <p:cNvPr id="24" name="Rectangle 23"/>
            <p:cNvSpPr/>
            <p:nvPr/>
          </p:nvSpPr>
          <p:spPr>
            <a:xfrm>
              <a:off x="8855909"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pPr lvl="0">
                <a:defRPr/>
              </a:pPr>
              <a:r>
                <a:rPr lang="it-IT" sz="4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26" name="Rectangle 25">
              <a:extLst>
                <a:ext uri="{FF2B5EF4-FFF2-40B4-BE49-F238E27FC236}">
                  <a16:creationId xmlns:a16="http://schemas.microsoft.com/office/drawing/2014/main" id="{0CEA3D78-B6F4-4744-BDD0-28FD598F6C46}"/>
                </a:ext>
              </a:extLst>
            </p:cNvPr>
            <p:cNvSpPr/>
            <p:nvPr/>
          </p:nvSpPr>
          <p:spPr>
            <a:xfrm>
              <a:off x="10326042"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r>
                <a:rPr lang="it-IT" sz="4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27" name="Picture 26">
              <a:extLst>
                <a:ext uri="{FF2B5EF4-FFF2-40B4-BE49-F238E27FC236}">
                  <a16:creationId xmlns:a16="http://schemas.microsoft.com/office/drawing/2014/main" id="{4555C4B3-66E4-4CDB-A758-F7A4E8C91E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8898" y="650738"/>
              <a:ext cx="265509" cy="262942"/>
            </a:xfrm>
            <a:prstGeom prst="rect">
              <a:avLst/>
            </a:prstGeom>
          </p:spPr>
        </p:pic>
        <p:grpSp>
          <p:nvGrpSpPr>
            <p:cNvPr id="28" name="Group 4"/>
            <p:cNvGrpSpPr>
              <a:grpSpLocks noChangeAspect="1"/>
            </p:cNvGrpSpPr>
            <p:nvPr/>
          </p:nvGrpSpPr>
          <p:grpSpPr>
            <a:xfrm>
              <a:off x="9868616" y="631009"/>
              <a:ext cx="357019" cy="302400"/>
              <a:chOff x="6234814" y="1596621"/>
              <a:chExt cx="1898704" cy="1608224"/>
            </a:xfrm>
          </p:grpSpPr>
          <p:pic>
            <p:nvPicPr>
              <p:cNvPr id="29" name="Picture 28"/>
              <p:cNvPicPr>
                <a:picLocks noChangeAspect="1"/>
              </p:cNvPicPr>
              <p:nvPr/>
            </p:nvPicPr>
            <p:blipFill rotWithShape="1">
              <a:blip r:embed="rId6">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30" name="Picture 29"/>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grpSp>
    </p:spTree>
    <p:extLst>
      <p:ext uri="{BB962C8B-B14F-4D97-AF65-F5344CB8AC3E}">
        <p14:creationId xmlns:p14="http://schemas.microsoft.com/office/powerpoint/2010/main" val="1907524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Incentivo per i datori di lavoro e gli enti di formazione</a:t>
            </a:r>
          </a:p>
        </p:txBody>
      </p:sp>
      <p:sp>
        <p:nvSpPr>
          <p:cNvPr id="21" name="Rectangle 20">
            <a:extLst>
              <a:ext uri="{FF2B5EF4-FFF2-40B4-BE49-F238E27FC236}">
                <a16:creationId xmlns:a16="http://schemas.microsoft.com/office/drawing/2014/main" id="{0E6C7667-1C08-4780-B478-92A6188F3510}"/>
              </a:ext>
            </a:extLst>
          </p:cNvPr>
          <p:cNvSpPr/>
          <p:nvPr/>
        </p:nvSpPr>
        <p:spPr>
          <a:xfrm>
            <a:off x="2743201" y="4916548"/>
            <a:ext cx="5314949" cy="1863974"/>
          </a:xfrm>
          <a:prstGeom prst="rect">
            <a:avLst/>
          </a:prstGeom>
          <a:noFill/>
          <a:ln w="19050" cap="flat" cmpd="sng" algn="ctr">
            <a:noFill/>
            <a:prstDash val="solid"/>
          </a:ln>
          <a:effectLst/>
        </p:spPr>
        <p:txBody>
          <a:bodyPr lIns="27000" tIns="20250" rIns="27000" bIns="20250" rtlCol="0" anchor="ctr" anchorCtr="0"/>
          <a:lstStyle/>
          <a:p>
            <a:pPr algn="just" defTabSz="685800">
              <a:defRPr/>
            </a:pPr>
            <a:endParaRPr lang="it-IT" sz="1200" kern="0" dirty="0">
              <a:solidFill>
                <a:prstClr val="black"/>
              </a:solidFill>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A11BF8C5-3FA7-4618-B322-E4A8E7E1220C}"/>
              </a:ext>
            </a:extLst>
          </p:cNvPr>
          <p:cNvSpPr/>
          <p:nvPr/>
        </p:nvSpPr>
        <p:spPr>
          <a:xfrm>
            <a:off x="2514911" y="3721978"/>
            <a:ext cx="5322171" cy="1863974"/>
          </a:xfrm>
          <a:prstGeom prst="rect">
            <a:avLst/>
          </a:prstGeom>
          <a:noFill/>
          <a:ln w="19050" cap="flat" cmpd="sng" algn="ctr">
            <a:noFill/>
            <a:prstDash val="solid"/>
          </a:ln>
          <a:effectLst/>
        </p:spPr>
        <p:txBody>
          <a:bodyPr lIns="27000" tIns="20250" rIns="27000" bIns="20250" rtlCol="0" anchor="ctr" anchorCtr="0"/>
          <a:lstStyle/>
          <a:p>
            <a:pPr marL="214313" indent="-214313" algn="just" defTabSz="685800">
              <a:buFont typeface="Arial" panose="020B0604020202020204" pitchFamily="34" charset="0"/>
              <a:buChar char="•"/>
              <a:defRPr/>
            </a:pPr>
            <a:endParaRPr lang="it-IT" sz="1200" kern="0" dirty="0">
              <a:solidFill>
                <a:prstClr val="black"/>
              </a:solidFill>
              <a:ea typeface="Verdana" panose="020B0604030504040204" pitchFamily="34" charset="0"/>
              <a:cs typeface="Verdana" panose="020B0604030504040204" pitchFamily="34" charset="0"/>
            </a:endParaRPr>
          </a:p>
        </p:txBody>
      </p:sp>
      <p:sp>
        <p:nvSpPr>
          <p:cNvPr id="15" name="Rectangle 9">
            <a:extLst>
              <a:ext uri="{FF2B5EF4-FFF2-40B4-BE49-F238E27FC236}">
                <a16:creationId xmlns:a16="http://schemas.microsoft.com/office/drawing/2014/main" id="{A87DE463-99AB-4BFE-91BA-5084B6D226D8}"/>
              </a:ext>
            </a:extLst>
          </p:cNvPr>
          <p:cNvSpPr/>
          <p:nvPr/>
        </p:nvSpPr>
        <p:spPr>
          <a:xfrm>
            <a:off x="359569" y="1646635"/>
            <a:ext cx="1114425" cy="1872287"/>
          </a:xfrm>
          <a:prstGeom prst="rect">
            <a:avLst/>
          </a:prstGeom>
          <a:solidFill>
            <a:srgbClr val="4F81BD"/>
          </a:solidFill>
          <a:ln w="19050" cap="flat" cmpd="sng" algn="ctr">
            <a:noFill/>
            <a:prstDash val="solid"/>
          </a:ln>
          <a:effectLst/>
        </p:spPr>
        <p:txBody>
          <a:bodyPr lIns="27000" tIns="1026000" rIns="27000" bIns="20250" rtlCol="0" anchor="t" anchorCtr="0"/>
          <a:lstStyle/>
          <a:p>
            <a:pPr algn="ctr"/>
            <a:r>
              <a:rPr lang="it-IT" sz="1200" b="1" kern="0" dirty="0">
                <a:solidFill>
                  <a:prstClr val="white"/>
                </a:solidFill>
                <a:ea typeface="Verdana" panose="020B0604030504040204" pitchFamily="34" charset="0"/>
              </a:rPr>
              <a:t>Oggetto</a:t>
            </a:r>
          </a:p>
        </p:txBody>
      </p:sp>
      <p:sp>
        <p:nvSpPr>
          <p:cNvPr id="16" name="Rectangle 11">
            <a:extLst>
              <a:ext uri="{FF2B5EF4-FFF2-40B4-BE49-F238E27FC236}">
                <a16:creationId xmlns:a16="http://schemas.microsoft.com/office/drawing/2014/main" id="{FF3B330A-F0CE-4647-85DE-E6E1D0DA906B}"/>
              </a:ext>
            </a:extLst>
          </p:cNvPr>
          <p:cNvSpPr/>
          <p:nvPr/>
        </p:nvSpPr>
        <p:spPr>
          <a:xfrm>
            <a:off x="359569" y="3590399"/>
            <a:ext cx="1114425" cy="1917246"/>
          </a:xfrm>
          <a:prstGeom prst="rect">
            <a:avLst/>
          </a:prstGeom>
          <a:solidFill>
            <a:srgbClr val="4F81BD"/>
          </a:solidFill>
          <a:ln w="19050" cap="flat" cmpd="sng" algn="ctr">
            <a:noFill/>
            <a:prstDash val="solid"/>
          </a:ln>
          <a:effectLst/>
        </p:spPr>
        <p:txBody>
          <a:bodyPr lIns="27000" tIns="1026000" rIns="27000" bIns="20250" rtlCol="0" anchor="t" anchorCtr="0"/>
          <a:lstStyle/>
          <a:p>
            <a:pPr lvl="0" algn="ctr">
              <a:defRPr/>
            </a:pPr>
            <a:r>
              <a:rPr lang="it-IT" sz="1200" b="1" kern="0" dirty="0">
                <a:solidFill>
                  <a:prstClr val="white"/>
                </a:solidFill>
                <a:ea typeface="Verdana" panose="020B0604030504040204" pitchFamily="34" charset="0"/>
                <a:cs typeface="Verdana" panose="020B0604030504040204" pitchFamily="34" charset="0"/>
              </a:rPr>
              <a:t>Misura per ciascun beneficiario</a:t>
            </a:r>
          </a:p>
        </p:txBody>
      </p:sp>
      <p:pic>
        <p:nvPicPr>
          <p:cNvPr id="17" name="Picture 15"/>
          <p:cNvPicPr>
            <a:picLocks noChangeAspect="1"/>
          </p:cNvPicPr>
          <p:nvPr/>
        </p:nvPicPr>
        <p:blipFill>
          <a:blip r:embed="rId2">
            <a:clrChange>
              <a:clrFrom>
                <a:srgbClr val="F8FAFB"/>
              </a:clrFrom>
              <a:clrTo>
                <a:srgbClr val="F8FAFB">
                  <a:alpha val="0"/>
                </a:srgbClr>
              </a:clrTo>
            </a:clrChange>
          </a:blip>
          <a:stretch>
            <a:fillRect/>
          </a:stretch>
        </p:blipFill>
        <p:spPr>
          <a:xfrm>
            <a:off x="640026" y="4097479"/>
            <a:ext cx="553511" cy="475060"/>
          </a:xfrm>
          <a:prstGeom prst="rect">
            <a:avLst/>
          </a:prstGeom>
        </p:spPr>
      </p:pic>
      <p:pic>
        <p:nvPicPr>
          <p:cNvPr id="18" name="Picture 16"/>
          <p:cNvPicPr>
            <a:picLocks noChangeAspect="1"/>
          </p:cNvPicPr>
          <p:nvPr/>
        </p:nvPicPr>
        <p:blipFill>
          <a:blip r:embed="rId3">
            <a:clrChange>
              <a:clrFrom>
                <a:srgbClr val="F8FAFB"/>
              </a:clrFrom>
              <a:clrTo>
                <a:srgbClr val="F8FAFB">
                  <a:alpha val="0"/>
                </a:srgbClr>
              </a:clrTo>
            </a:clrChange>
          </a:blip>
          <a:stretch>
            <a:fillRect/>
          </a:stretch>
        </p:blipFill>
        <p:spPr>
          <a:xfrm>
            <a:off x="690716" y="2148649"/>
            <a:ext cx="455375" cy="473753"/>
          </a:xfrm>
          <a:prstGeom prst="rect">
            <a:avLst/>
          </a:prstGeom>
        </p:spPr>
      </p:pic>
      <p:sp>
        <p:nvSpPr>
          <p:cNvPr id="19" name="Cross 19"/>
          <p:cNvSpPr>
            <a:spLocks noChangeAspect="1"/>
          </p:cNvSpPr>
          <p:nvPr/>
        </p:nvSpPr>
        <p:spPr>
          <a:xfrm rot="18802701">
            <a:off x="780457" y="2292103"/>
            <a:ext cx="272645" cy="274145"/>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25" name="Rectangle 2"/>
          <p:cNvSpPr/>
          <p:nvPr/>
        </p:nvSpPr>
        <p:spPr>
          <a:xfrm>
            <a:off x="2513410" y="1646634"/>
            <a:ext cx="6271022" cy="904136"/>
          </a:xfrm>
          <a:prstGeom prst="rect">
            <a:avLst/>
          </a:prstGeom>
          <a:solidFill>
            <a:srgbClr val="92D050"/>
          </a:solidFill>
          <a:ln w="28575">
            <a:noFill/>
          </a:ln>
        </p:spPr>
        <p:txBody>
          <a:bodyPr wrap="square" rtlCol="0" anchor="ctr">
            <a:noAutofit/>
          </a:bodyPr>
          <a:lstStyle/>
          <a:p>
            <a:pPr algn="just"/>
            <a:r>
              <a:rPr lang="it-IT" sz="1200" b="1" dirty="0">
                <a:ea typeface="Verdana" panose="020B0604030504040204" pitchFamily="34" charset="0"/>
                <a:cs typeface="Verdana" panose="020B0604030504040204" pitchFamily="34" charset="0"/>
              </a:rPr>
              <a:t>Esonero dal versamento dei contributi previdenziali e assistenziali a carico del datore di lavoro e del lavoratore</a:t>
            </a:r>
            <a:r>
              <a:rPr lang="it-IT" sz="1200" dirty="0">
                <a:ea typeface="Verdana" panose="020B0604030504040204" pitchFamily="34" charset="0"/>
                <a:cs typeface="Verdana" panose="020B0604030504040204" pitchFamily="34" charset="0"/>
              </a:rPr>
              <a:t>, con esclusione dei premi e contributi dovuti all'INAIL.</a:t>
            </a:r>
          </a:p>
        </p:txBody>
      </p:sp>
      <p:sp>
        <p:nvSpPr>
          <p:cNvPr id="26" name="Rectangle 14"/>
          <p:cNvSpPr/>
          <p:nvPr/>
        </p:nvSpPr>
        <p:spPr>
          <a:xfrm>
            <a:off x="1612389" y="3590399"/>
            <a:ext cx="7183040" cy="1917246"/>
          </a:xfrm>
          <a:prstGeom prst="rect">
            <a:avLst/>
          </a:prstGeom>
          <a:solidFill>
            <a:srgbClr val="92D050"/>
          </a:solidFill>
          <a:ln w="28575">
            <a:noFill/>
          </a:ln>
        </p:spPr>
        <p:txBody>
          <a:bodyPr wrap="square" rtlCol="0" anchor="ctr">
            <a:noAutofit/>
          </a:bodyPr>
          <a:lstStyle/>
          <a:p>
            <a:pPr marL="214313" indent="-214313" algn="just">
              <a:buFont typeface="Arial" panose="020B0604020202020204" pitchFamily="34" charset="0"/>
              <a:buChar char="•"/>
              <a:defRPr/>
            </a:pPr>
            <a:r>
              <a:rPr lang="it-IT" sz="1200" kern="0" dirty="0">
                <a:solidFill>
                  <a:prstClr val="black"/>
                </a:solidFill>
                <a:ea typeface="Verdana" panose="020B0604030504040204" pitchFamily="34" charset="0"/>
                <a:cs typeface="Verdana" panose="020B0604030504040204" pitchFamily="34" charset="0"/>
              </a:rPr>
              <a:t>Limite massimo </a:t>
            </a:r>
            <a:r>
              <a:rPr lang="it-IT" sz="1200" b="1" kern="0" dirty="0">
                <a:solidFill>
                  <a:prstClr val="black"/>
                </a:solidFill>
                <a:ea typeface="Verdana" panose="020B0604030504040204" pitchFamily="34" charset="0"/>
                <a:cs typeface="Verdana" panose="020B0604030504040204" pitchFamily="34" charset="0"/>
              </a:rPr>
              <a:t>metà dell'importo </a:t>
            </a:r>
            <a:r>
              <a:rPr lang="it-IT" sz="1200" kern="0" dirty="0">
                <a:solidFill>
                  <a:prstClr val="black"/>
                </a:solidFill>
                <a:ea typeface="Verdana" panose="020B0604030504040204" pitchFamily="34" charset="0"/>
                <a:cs typeface="Verdana" panose="020B0604030504040204" pitchFamily="34" charset="0"/>
              </a:rPr>
              <a:t>del </a:t>
            </a:r>
            <a:r>
              <a:rPr lang="it-IT" sz="1200"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a:t>
            </a:r>
            <a:r>
              <a:rPr lang="it-IT" sz="1200" b="1" kern="0" dirty="0">
                <a:solidFill>
                  <a:prstClr val="black"/>
                </a:solidFill>
                <a:ea typeface="Verdana" panose="020B0604030504040204" pitchFamily="34" charset="0"/>
                <a:cs typeface="Verdana" panose="020B0604030504040204" pitchFamily="34" charset="0"/>
              </a:rPr>
              <a:t>390 euro mensili;</a:t>
            </a:r>
            <a:endParaRPr lang="it-IT" sz="1200" kern="0" dirty="0">
              <a:solidFill>
                <a:prstClr val="black"/>
              </a:solidFill>
              <a:ea typeface="Verdana" panose="020B0604030504040204" pitchFamily="34" charset="0"/>
              <a:cs typeface="Verdana" panose="020B0604030504040204" pitchFamily="34" charset="0"/>
            </a:endParaRPr>
          </a:p>
          <a:p>
            <a:pPr marL="214313" indent="-214313" algn="just">
              <a:buFont typeface="Arial" panose="020B0604020202020204" pitchFamily="34" charset="0"/>
              <a:buChar char="•"/>
              <a:defRPr/>
            </a:pPr>
            <a:r>
              <a:rPr lang="it-IT" sz="1200" b="1" kern="0" dirty="0">
                <a:solidFill>
                  <a:prstClr val="black"/>
                </a:solidFill>
                <a:ea typeface="Verdana" panose="020B0604030504040204" pitchFamily="34" charset="0"/>
                <a:cs typeface="Verdana" panose="020B0604030504040204" pitchFamily="34" charset="0"/>
              </a:rPr>
              <a:t>Periodo</a:t>
            </a:r>
            <a:r>
              <a:rPr lang="it-IT" sz="1200" kern="0" dirty="0">
                <a:solidFill>
                  <a:prstClr val="black"/>
                </a:solidFill>
                <a:ea typeface="Verdana" panose="020B0604030504040204" pitchFamily="34" charset="0"/>
                <a:cs typeface="Verdana" panose="020B0604030504040204" pitchFamily="34" charset="0"/>
              </a:rPr>
              <a:t> pari alla differenza tra </a:t>
            </a:r>
            <a:r>
              <a:rPr lang="it-IT" sz="1200" b="1" kern="0" dirty="0">
                <a:solidFill>
                  <a:prstClr val="black"/>
                </a:solidFill>
                <a:ea typeface="Verdana" panose="020B0604030504040204" pitchFamily="34" charset="0"/>
                <a:cs typeface="Verdana" panose="020B0604030504040204" pitchFamily="34" charset="0"/>
              </a:rPr>
              <a:t>18 mensilità </a:t>
            </a:r>
            <a:r>
              <a:rPr lang="it-IT" sz="1200" kern="0" dirty="0">
                <a:solidFill>
                  <a:prstClr val="black"/>
                </a:solidFill>
                <a:ea typeface="Verdana" panose="020B0604030504040204" pitchFamily="34" charset="0"/>
                <a:cs typeface="Verdana" panose="020B0604030504040204" pitchFamily="34" charset="0"/>
              </a:rPr>
              <a:t>e il numero delle mensilità già godute dal beneficiario stesso, comunque non inferiore a </a:t>
            </a:r>
            <a:r>
              <a:rPr lang="it-IT" sz="1200" b="1" kern="0" dirty="0">
                <a:solidFill>
                  <a:prstClr val="black"/>
                </a:solidFill>
                <a:ea typeface="Verdana" panose="020B0604030504040204" pitchFamily="34" charset="0"/>
                <a:cs typeface="Verdana" panose="020B0604030504040204" pitchFamily="34" charset="0"/>
              </a:rPr>
              <a:t>6 mensilità</a:t>
            </a:r>
            <a:r>
              <a:rPr lang="it-IT" sz="1200" kern="0" dirty="0">
                <a:solidFill>
                  <a:prstClr val="black"/>
                </a:solidFill>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defRPr/>
            </a:pPr>
            <a:r>
              <a:rPr lang="it-IT" sz="1200" kern="0" dirty="0">
                <a:solidFill>
                  <a:prstClr val="black"/>
                </a:solidFill>
                <a:ea typeface="Verdana" panose="020B0604030504040204" pitchFamily="34" charset="0"/>
                <a:cs typeface="Verdana" panose="020B0604030504040204" pitchFamily="34" charset="0"/>
              </a:rPr>
              <a:t>In caso di </a:t>
            </a:r>
            <a:r>
              <a:rPr lang="it-IT" sz="1200" b="1" kern="0" dirty="0">
                <a:solidFill>
                  <a:prstClr val="black"/>
                </a:solidFill>
                <a:ea typeface="Verdana" panose="020B0604030504040204" pitchFamily="34" charset="0"/>
                <a:cs typeface="Verdana" panose="020B0604030504040204" pitchFamily="34" charset="0"/>
              </a:rPr>
              <a:t>rinnovo del </a:t>
            </a:r>
            <a:r>
              <a:rPr lang="it-IT" sz="1200" b="1"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l'esonero è concesso nella misura fissa di </a:t>
            </a:r>
            <a:r>
              <a:rPr lang="it-IT" sz="1200" b="1" kern="0" dirty="0">
                <a:solidFill>
                  <a:prstClr val="black"/>
                </a:solidFill>
                <a:ea typeface="Verdana" panose="020B0604030504040204" pitchFamily="34" charset="0"/>
                <a:cs typeface="Verdana" panose="020B0604030504040204" pitchFamily="34" charset="0"/>
              </a:rPr>
              <a:t>6 mensilità</a:t>
            </a:r>
            <a:r>
              <a:rPr lang="it-IT" sz="1200" kern="0" dirty="0">
                <a:solidFill>
                  <a:prstClr val="black"/>
                </a:solidFill>
                <a:ea typeface="Verdana" panose="020B0604030504040204" pitchFamily="34" charset="0"/>
                <a:cs typeface="Verdana" panose="020B0604030504040204" pitchFamily="34" charset="0"/>
              </a:rPr>
              <a:t>; </a:t>
            </a:r>
          </a:p>
          <a:p>
            <a:pPr marL="214313" indent="-214313" algn="just">
              <a:buFont typeface="Arial" panose="020B0604020202020204" pitchFamily="34" charset="0"/>
              <a:buChar char="•"/>
              <a:defRPr/>
            </a:pPr>
            <a:r>
              <a:rPr lang="it-IT" sz="1200" b="1" kern="0" dirty="0">
                <a:solidFill>
                  <a:prstClr val="black"/>
                </a:solidFill>
                <a:ea typeface="Verdana" panose="020B0604030504040204" pitchFamily="34" charset="0"/>
                <a:cs typeface="Verdana" panose="020B0604030504040204" pitchFamily="34" charset="0"/>
              </a:rPr>
              <a:t>L'importo massimo </a:t>
            </a:r>
            <a:r>
              <a:rPr lang="it-IT" sz="1200" kern="0" dirty="0">
                <a:solidFill>
                  <a:prstClr val="black"/>
                </a:solidFill>
                <a:ea typeface="Verdana" panose="020B0604030504040204" pitchFamily="34" charset="0"/>
                <a:cs typeface="Verdana" panose="020B0604030504040204" pitchFamily="34" charset="0"/>
              </a:rPr>
              <a:t>di beneficio mensile non può comunque eccedere l'ammontare totale dei contributi previdenziali e assistenziali a carico del datore di lavoro e del lavoratore assunto per le mensilità incentivate, con esclusione dei premi e contributi dovuti all'INAIL.</a:t>
            </a:r>
          </a:p>
        </p:txBody>
      </p:sp>
      <p:grpSp>
        <p:nvGrpSpPr>
          <p:cNvPr id="6" name="Group 5">
            <a:extLst>
              <a:ext uri="{FF2B5EF4-FFF2-40B4-BE49-F238E27FC236}">
                <a16:creationId xmlns:a16="http://schemas.microsoft.com/office/drawing/2014/main" id="{8F70B2D4-077E-46FC-9C58-9D53C1812974}"/>
              </a:ext>
            </a:extLst>
          </p:cNvPr>
          <p:cNvGrpSpPr/>
          <p:nvPr/>
        </p:nvGrpSpPr>
        <p:grpSpPr>
          <a:xfrm>
            <a:off x="5538486" y="1295407"/>
            <a:ext cx="3245945" cy="297000"/>
            <a:chOff x="7384647" y="584209"/>
            <a:chExt cx="4327927" cy="396000"/>
          </a:xfrm>
        </p:grpSpPr>
        <p:sp>
          <p:nvSpPr>
            <p:cNvPr id="38" name="Rectangle 37">
              <a:extLst>
                <a:ext uri="{FF2B5EF4-FFF2-40B4-BE49-F238E27FC236}">
                  <a16:creationId xmlns:a16="http://schemas.microsoft.com/office/drawing/2014/main" id="{0C43DD5D-F79E-4BE6-AA8F-24CC07BC6123}"/>
                </a:ext>
              </a:extLst>
            </p:cNvPr>
            <p:cNvSpPr/>
            <p:nvPr/>
          </p:nvSpPr>
          <p:spPr>
            <a:xfrm>
              <a:off x="7384647" y="584209"/>
              <a:ext cx="1386532" cy="396000"/>
            </a:xfrm>
            <a:prstGeom prst="rect">
              <a:avLst/>
            </a:prstGeom>
            <a:solidFill>
              <a:srgbClr val="999999"/>
            </a:solidFill>
            <a:ln w="25400" cap="flat" cmpd="sng" algn="ctr">
              <a:noFill/>
              <a:prstDash val="solid"/>
            </a:ln>
            <a:effectLst/>
          </p:spPr>
          <p:txBody>
            <a:bodyPr lIns="54000" tIns="216000" rIns="270000" bIns="216000" rtlCol="0" anchor="ctr"/>
            <a:lstStyle/>
            <a:p>
              <a:pPr defTabSz="685800">
                <a:defRPr/>
              </a:pPr>
              <a:r>
                <a:rPr lang="it-IT" sz="450" b="1" kern="0" dirty="0">
                  <a:solidFill>
                    <a:prstClr val="white"/>
                  </a:solidFill>
                  <a:ea typeface="Verdana" panose="020B0604030504040204" pitchFamily="34" charset="0"/>
                  <a:cs typeface="Verdana" panose="020B0604030504040204" pitchFamily="34" charset="0"/>
                </a:rPr>
                <a:t>Datore di lavoro</a:t>
              </a:r>
            </a:p>
          </p:txBody>
        </p:sp>
        <p:pic>
          <p:nvPicPr>
            <p:cNvPr id="39" name="Picture 38">
              <a:extLst>
                <a:ext uri="{FF2B5EF4-FFF2-40B4-BE49-F238E27FC236}">
                  <a16:creationId xmlns:a16="http://schemas.microsoft.com/office/drawing/2014/main" id="{06D4AF63-9BAE-4BC0-B483-AFDE3BF25364}"/>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8444506" y="631398"/>
              <a:ext cx="326674" cy="301623"/>
            </a:xfrm>
            <a:prstGeom prst="rect">
              <a:avLst/>
            </a:prstGeom>
          </p:spPr>
        </p:pic>
        <p:sp>
          <p:nvSpPr>
            <p:cNvPr id="40" name="Rectangle 39">
              <a:extLst>
                <a:ext uri="{FF2B5EF4-FFF2-40B4-BE49-F238E27FC236}">
                  <a16:creationId xmlns:a16="http://schemas.microsoft.com/office/drawing/2014/main" id="{AB35B94C-6974-4C77-ADAE-23226F131268}"/>
                </a:ext>
              </a:extLst>
            </p:cNvPr>
            <p:cNvSpPr/>
            <p:nvPr/>
          </p:nvSpPr>
          <p:spPr>
            <a:xfrm>
              <a:off x="8855909" y="584209"/>
              <a:ext cx="1386532" cy="396000"/>
            </a:xfrm>
            <a:prstGeom prst="rect">
              <a:avLst/>
            </a:prstGeom>
            <a:solidFill>
              <a:srgbClr val="4F81BD"/>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pPr lvl="0">
                <a:defRPr/>
              </a:pPr>
              <a:r>
                <a:rPr lang="it-IT" sz="4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41" name="Rectangle 40">
              <a:extLst>
                <a:ext uri="{FF2B5EF4-FFF2-40B4-BE49-F238E27FC236}">
                  <a16:creationId xmlns:a16="http://schemas.microsoft.com/office/drawing/2014/main" id="{EA26B94B-9E9D-474B-B3E6-B6E27098F3F5}"/>
                </a:ext>
              </a:extLst>
            </p:cNvPr>
            <p:cNvSpPr/>
            <p:nvPr/>
          </p:nvSpPr>
          <p:spPr>
            <a:xfrm>
              <a:off x="10326042"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r>
                <a:rPr lang="it-IT" sz="4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42" name="Picture 41">
              <a:extLst>
                <a:ext uri="{FF2B5EF4-FFF2-40B4-BE49-F238E27FC236}">
                  <a16:creationId xmlns:a16="http://schemas.microsoft.com/office/drawing/2014/main" id="{ABFA5AB3-B0D2-46C3-A8BD-D0730A953F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8898" y="650738"/>
              <a:ext cx="265509" cy="262942"/>
            </a:xfrm>
            <a:prstGeom prst="rect">
              <a:avLst/>
            </a:prstGeom>
          </p:spPr>
        </p:pic>
        <p:grpSp>
          <p:nvGrpSpPr>
            <p:cNvPr id="43" name="Group 4">
              <a:extLst>
                <a:ext uri="{FF2B5EF4-FFF2-40B4-BE49-F238E27FC236}">
                  <a16:creationId xmlns:a16="http://schemas.microsoft.com/office/drawing/2014/main" id="{637478FC-83A2-4DA3-8BBE-7C32A42BC5CF}"/>
                </a:ext>
              </a:extLst>
            </p:cNvPr>
            <p:cNvGrpSpPr>
              <a:grpSpLocks noChangeAspect="1"/>
            </p:cNvGrpSpPr>
            <p:nvPr/>
          </p:nvGrpSpPr>
          <p:grpSpPr>
            <a:xfrm>
              <a:off x="9868616" y="631009"/>
              <a:ext cx="357019" cy="302400"/>
              <a:chOff x="6234814" y="1596621"/>
              <a:chExt cx="1898704" cy="1608224"/>
            </a:xfrm>
          </p:grpSpPr>
          <p:pic>
            <p:nvPicPr>
              <p:cNvPr id="44" name="Picture 43">
                <a:extLst>
                  <a:ext uri="{FF2B5EF4-FFF2-40B4-BE49-F238E27FC236}">
                    <a16:creationId xmlns:a16="http://schemas.microsoft.com/office/drawing/2014/main" id="{7C14EBB2-BEAD-4346-89B8-093BAE6B60CF}"/>
                  </a:ext>
                </a:extLst>
              </p:cNvPr>
              <p:cNvPicPr>
                <a:picLocks noChangeAspect="1"/>
              </p:cNvPicPr>
              <p:nvPr/>
            </p:nvPicPr>
            <p:blipFill rotWithShape="1">
              <a:blip r:embed="rId6">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45" name="Picture 44">
                <a:extLst>
                  <a:ext uri="{FF2B5EF4-FFF2-40B4-BE49-F238E27FC236}">
                    <a16:creationId xmlns:a16="http://schemas.microsoft.com/office/drawing/2014/main" id="{F176D187-2C5E-4AB8-986C-8C0428B35D43}"/>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grpSp>
      <p:grpSp>
        <p:nvGrpSpPr>
          <p:cNvPr id="4" name="Group 3"/>
          <p:cNvGrpSpPr/>
          <p:nvPr/>
        </p:nvGrpSpPr>
        <p:grpSpPr>
          <a:xfrm>
            <a:off x="1612388" y="1646635"/>
            <a:ext cx="837009" cy="1865456"/>
            <a:chOff x="2100263" y="1052512"/>
            <a:chExt cx="1116012" cy="2487275"/>
          </a:xfrm>
        </p:grpSpPr>
        <p:sp>
          <p:nvSpPr>
            <p:cNvPr id="3" name="Rectangle 2"/>
            <p:cNvSpPr/>
            <p:nvPr/>
          </p:nvSpPr>
          <p:spPr>
            <a:xfrm>
              <a:off x="2100263" y="1052512"/>
              <a:ext cx="1116012" cy="1205514"/>
            </a:xfrm>
            <a:prstGeom prst="rect">
              <a:avLst/>
            </a:prstGeom>
            <a:solidFill>
              <a:schemeClr val="accent4">
                <a:lumMod val="75000"/>
              </a:schemeClr>
            </a:solidFill>
            <a:ln w="28575">
              <a:noFill/>
            </a:ln>
          </p:spPr>
          <p:txBody>
            <a:bodyPr wrap="square" rtlCol="0" anchor="ctr">
              <a:noAutofit/>
            </a:bodyPr>
            <a:lstStyle/>
            <a:p>
              <a:pPr algn="ctr"/>
              <a:endParaRPr lang="it-IT" sz="1050" dirty="0">
                <a:solidFill>
                  <a:schemeClr val="tx2"/>
                </a:solidFill>
              </a:endParaRPr>
            </a:p>
          </p:txBody>
        </p:sp>
        <p:sp>
          <p:nvSpPr>
            <p:cNvPr id="22" name="Rectangle 21"/>
            <p:cNvSpPr/>
            <p:nvPr/>
          </p:nvSpPr>
          <p:spPr>
            <a:xfrm>
              <a:off x="2100263" y="2334273"/>
              <a:ext cx="1116012" cy="1205514"/>
            </a:xfrm>
            <a:prstGeom prst="rect">
              <a:avLst/>
            </a:prstGeom>
            <a:solidFill>
              <a:schemeClr val="accent4">
                <a:lumMod val="75000"/>
              </a:schemeClr>
            </a:solidFill>
            <a:ln w="28575">
              <a:noFill/>
            </a:ln>
          </p:spPr>
          <p:txBody>
            <a:bodyPr wrap="square" rtlCol="0" anchor="ctr">
              <a:noAutofit/>
            </a:bodyPr>
            <a:lstStyle/>
            <a:p>
              <a:pPr algn="ctr"/>
              <a:endParaRPr lang="it-IT" sz="1050" dirty="0">
                <a:solidFill>
                  <a:schemeClr val="tx2"/>
                </a:solidFill>
              </a:endParaRPr>
            </a:p>
          </p:txBody>
        </p:sp>
        <p:pic>
          <p:nvPicPr>
            <p:cNvPr id="27" name="Picture 26"/>
            <p:cNvPicPr>
              <a:picLocks noChangeAspect="1"/>
            </p:cNvPicPr>
            <p:nvPr/>
          </p:nvPicPr>
          <p:blipFill rotWithShape="1">
            <a:blip r:embed="rId6">
              <a:clrChange>
                <a:clrFrom>
                  <a:srgbClr val="F8FAFB"/>
                </a:clrFrom>
                <a:clrTo>
                  <a:srgbClr val="F8FAFB">
                    <a:alpha val="0"/>
                  </a:srgbClr>
                </a:clrTo>
              </a:clrChange>
            </a:blip>
            <a:srcRect b="7013"/>
            <a:stretch/>
          </p:blipFill>
          <p:spPr>
            <a:xfrm>
              <a:off x="2212718" y="2565642"/>
              <a:ext cx="891102" cy="742776"/>
            </a:xfrm>
            <a:prstGeom prst="rect">
              <a:avLst/>
            </a:prstGeom>
          </p:spPr>
        </p:pic>
        <p:pic>
          <p:nvPicPr>
            <p:cNvPr id="28" name="Picture 27"/>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2304839" y="1328943"/>
              <a:ext cx="706860" cy="652652"/>
            </a:xfrm>
            <a:prstGeom prst="rect">
              <a:avLst/>
            </a:prstGeom>
          </p:spPr>
        </p:pic>
      </p:grpSp>
      <p:sp>
        <p:nvSpPr>
          <p:cNvPr id="29" name="Rectangle 2"/>
          <p:cNvSpPr/>
          <p:nvPr/>
        </p:nvSpPr>
        <p:spPr>
          <a:xfrm>
            <a:off x="2513410" y="2607955"/>
            <a:ext cx="6271022" cy="904136"/>
          </a:xfrm>
          <a:prstGeom prst="rect">
            <a:avLst/>
          </a:prstGeom>
          <a:solidFill>
            <a:srgbClr val="92D050"/>
          </a:solidFill>
          <a:ln w="28575">
            <a:noFill/>
          </a:ln>
        </p:spPr>
        <p:txBody>
          <a:bodyPr wrap="square" rtlCol="0" anchor="ctr">
            <a:noAutofit/>
          </a:bodyPr>
          <a:lstStyle/>
          <a:p>
            <a:pPr algn="just">
              <a:defRPr/>
            </a:pPr>
            <a:r>
              <a:rPr lang="it-IT" sz="1200" b="1" kern="0" dirty="0">
                <a:solidFill>
                  <a:prstClr val="black"/>
                </a:solidFill>
                <a:ea typeface="Verdana" panose="020B0604030504040204" pitchFamily="34" charset="0"/>
                <a:cs typeface="Verdana" panose="020B0604030504040204" pitchFamily="34" charset="0"/>
              </a:rPr>
              <a:t>Esonero dal versamento dei contributi previdenziali e assistenziali </a:t>
            </a:r>
            <a:r>
              <a:rPr lang="it-IT" sz="1200" b="1" dirty="0">
                <a:ea typeface="Verdana" panose="020B0604030504040204" pitchFamily="34" charset="0"/>
                <a:cs typeface="Verdana" panose="020B0604030504040204" pitchFamily="34" charset="0"/>
              </a:rPr>
              <a:t>dovuti</a:t>
            </a:r>
            <a:r>
              <a:rPr lang="it-IT" sz="1200" kern="0" dirty="0">
                <a:solidFill>
                  <a:prstClr val="black"/>
                </a:solidFill>
                <a:ea typeface="Verdana" panose="020B0604030504040204" pitchFamily="34" charset="0"/>
                <a:cs typeface="Verdana" panose="020B0604030504040204" pitchFamily="34" charset="0"/>
              </a:rPr>
              <a:t> </a:t>
            </a:r>
            <a:r>
              <a:rPr lang="it-IT" sz="1200" b="1" kern="0" dirty="0">
                <a:solidFill>
                  <a:prstClr val="black"/>
                </a:solidFill>
                <a:ea typeface="Verdana" panose="020B0604030504040204" pitchFamily="34" charset="0"/>
                <a:cs typeface="Verdana" panose="020B0604030504040204" pitchFamily="34" charset="0"/>
              </a:rPr>
              <a:t>dall’ente di formazione accreditato </a:t>
            </a:r>
            <a:r>
              <a:rPr lang="it-IT" sz="1200" b="1" dirty="0"/>
              <a:t>per i propri dipendenti</a:t>
            </a:r>
            <a:r>
              <a:rPr lang="it-IT" sz="1200" kern="0" dirty="0">
                <a:solidFill>
                  <a:prstClr val="black"/>
                </a:solidFill>
                <a:ea typeface="Verdana" panose="020B0604030504040204" pitchFamily="34" charset="0"/>
                <a:cs typeface="Verdana" panose="020B0604030504040204" pitchFamily="34" charset="0"/>
              </a:rPr>
              <a:t>, </a:t>
            </a:r>
            <a:r>
              <a:rPr lang="it-IT" sz="1200" dirty="0">
                <a:ea typeface="Verdana" panose="020B0604030504040204" pitchFamily="34" charset="0"/>
                <a:cs typeface="Verdana" panose="020B0604030504040204" pitchFamily="34" charset="0"/>
              </a:rPr>
              <a:t>con esclusione dei premi e contributi dovuti all'INAIL.</a:t>
            </a:r>
            <a:endParaRPr lang="it-IT" sz="1200" kern="0" dirty="0">
              <a:solidFill>
                <a:prstClr val="black"/>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865866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ea typeface="Verdana" panose="020B0604030504040204" pitchFamily="34" charset="0"/>
                <a:cs typeface="Verdana" panose="020B0604030504040204" pitchFamily="34" charset="0"/>
              </a:rPr>
              <a:t>Assunzione con contratto a tempo pieno e indeterminato, anche mediante contratto di apprendistato</a:t>
            </a:r>
          </a:p>
        </p:txBody>
      </p:sp>
      <p:sp>
        <p:nvSpPr>
          <p:cNvPr id="28" name="Rectangle 27">
            <a:extLst>
              <a:ext uri="{FF2B5EF4-FFF2-40B4-BE49-F238E27FC236}">
                <a16:creationId xmlns:a16="http://schemas.microsoft.com/office/drawing/2014/main" id="{5F16F5D9-9188-43F3-B4AF-A21B422FD6B0}"/>
              </a:ext>
            </a:extLst>
          </p:cNvPr>
          <p:cNvSpPr/>
          <p:nvPr/>
        </p:nvSpPr>
        <p:spPr>
          <a:xfrm>
            <a:off x="2465786" y="2344360"/>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defTabSz="685800">
              <a:defRPr/>
            </a:pPr>
            <a:r>
              <a:rPr lang="it-IT" sz="1200" kern="0" dirty="0">
                <a:ea typeface="Verdana" panose="020B0604030504040204" pitchFamily="34" charset="0"/>
                <a:cs typeface="Verdana" panose="020B0604030504040204" pitchFamily="34" charset="0"/>
              </a:rPr>
              <a:t>Incremento occupazionale netto per il datore di lavoro</a:t>
            </a:r>
          </a:p>
        </p:txBody>
      </p:sp>
      <p:sp>
        <p:nvSpPr>
          <p:cNvPr id="29" name="Rectangle 28">
            <a:extLst>
              <a:ext uri="{FF2B5EF4-FFF2-40B4-BE49-F238E27FC236}">
                <a16:creationId xmlns:a16="http://schemas.microsoft.com/office/drawing/2014/main" id="{AA40AC9D-355B-4B0A-BC02-66A500D18AB7}"/>
              </a:ext>
            </a:extLst>
          </p:cNvPr>
          <p:cNvSpPr/>
          <p:nvPr/>
        </p:nvSpPr>
        <p:spPr>
          <a:xfrm>
            <a:off x="2465786" y="2974219"/>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defTabSz="685800">
              <a:defRPr/>
            </a:pPr>
            <a:r>
              <a:rPr lang="it-IT" sz="1200" kern="0" dirty="0">
                <a:ea typeface="Verdana" panose="020B0604030504040204" pitchFamily="34" charset="0"/>
                <a:cs typeface="Verdana" panose="020B0604030504040204" pitchFamily="34" charset="0"/>
              </a:rPr>
              <a:t>Rispetto dei principi generali art. 31, D. </a:t>
            </a:r>
            <a:r>
              <a:rPr lang="it-IT" sz="1200" kern="0" dirty="0" err="1">
                <a:ea typeface="Verdana" panose="020B0604030504040204" pitchFamily="34" charset="0"/>
                <a:cs typeface="Verdana" panose="020B0604030504040204" pitchFamily="34" charset="0"/>
              </a:rPr>
              <a:t>Lgs</a:t>
            </a:r>
            <a:r>
              <a:rPr lang="it-IT" sz="1200" kern="0" dirty="0">
                <a:ea typeface="Verdana" panose="020B0604030504040204" pitchFamily="34" charset="0"/>
                <a:cs typeface="Verdana" panose="020B0604030504040204" pitchFamily="34" charset="0"/>
              </a:rPr>
              <a:t>. n. 150/2015</a:t>
            </a:r>
          </a:p>
        </p:txBody>
      </p:sp>
      <p:sp>
        <p:nvSpPr>
          <p:cNvPr id="42" name="Rectangle 41">
            <a:extLst>
              <a:ext uri="{FF2B5EF4-FFF2-40B4-BE49-F238E27FC236}">
                <a16:creationId xmlns:a16="http://schemas.microsoft.com/office/drawing/2014/main" id="{0AA1B3FC-C27E-4BFC-BF6C-B3C46429BBD7}"/>
              </a:ext>
            </a:extLst>
          </p:cNvPr>
          <p:cNvSpPr/>
          <p:nvPr/>
        </p:nvSpPr>
        <p:spPr>
          <a:xfrm>
            <a:off x="2465786" y="4233939"/>
            <a:ext cx="6228390" cy="555956"/>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solidFill>
                  <a:prstClr val="black"/>
                </a:solidFill>
                <a:ea typeface="Verdana" panose="020B0604030504040204" pitchFamily="34" charset="0"/>
                <a:cs typeface="Verdana" panose="020B0604030504040204" pitchFamily="34" charset="0"/>
              </a:rPr>
              <a:t>Comunicazione della disponibilità dei posti vacanti attraverso la piattaforma digitale dedicata al </a:t>
            </a:r>
            <a:r>
              <a:rPr lang="it-IT" sz="1200"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presso l’ANPAL</a:t>
            </a:r>
            <a:endParaRPr lang="it-IT" sz="1200" kern="0" dirty="0">
              <a:ea typeface="Verdana" panose="020B0604030504040204" pitchFamily="34" charset="0"/>
              <a:cs typeface="Verdana" panose="020B0604030504040204" pitchFamily="34" charset="0"/>
            </a:endParaRPr>
          </a:p>
        </p:txBody>
      </p:sp>
      <p:sp>
        <p:nvSpPr>
          <p:cNvPr id="40" name="Rectangle 39">
            <a:extLst>
              <a:ext uri="{FF2B5EF4-FFF2-40B4-BE49-F238E27FC236}">
                <a16:creationId xmlns:a16="http://schemas.microsoft.com/office/drawing/2014/main" id="{80911CB8-29ED-408F-9259-11D8D72E7661}"/>
              </a:ext>
            </a:extLst>
          </p:cNvPr>
          <p:cNvSpPr/>
          <p:nvPr/>
        </p:nvSpPr>
        <p:spPr>
          <a:xfrm>
            <a:off x="2465786" y="3604079"/>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a:r>
              <a:rPr lang="it-IT" sz="1200" dirty="0"/>
              <a:t>Rispetto dei regolamenti UE relativi agli aiuti di stato </a:t>
            </a:r>
            <a:r>
              <a:rPr lang="it-IT" sz="1200" b="1" dirty="0"/>
              <a:t>"</a:t>
            </a:r>
            <a:r>
              <a:rPr lang="it-IT" sz="1200" b="1" i="1" dirty="0"/>
              <a:t>de </a:t>
            </a:r>
            <a:r>
              <a:rPr lang="it-IT" sz="1200" b="1" i="1" dirty="0" err="1"/>
              <a:t>minimis</a:t>
            </a:r>
            <a:r>
              <a:rPr lang="it-IT" sz="1200" b="1" dirty="0"/>
              <a:t>"</a:t>
            </a:r>
            <a:endParaRPr lang="it-IT" sz="1200" dirty="0"/>
          </a:p>
        </p:txBody>
      </p:sp>
      <p:cxnSp>
        <p:nvCxnSpPr>
          <p:cNvPr id="8" name="Straight Connector 7"/>
          <p:cNvCxnSpPr>
            <a:stCxn id="53" idx="1"/>
          </p:cNvCxnSpPr>
          <p:nvPr/>
        </p:nvCxnSpPr>
        <p:spPr>
          <a:xfrm flipH="1">
            <a:off x="1827214" y="4511917"/>
            <a:ext cx="141720"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4" idx="1"/>
          </p:cNvCxnSpPr>
          <p:nvPr/>
        </p:nvCxnSpPr>
        <p:spPr>
          <a:xfrm flipH="1">
            <a:off x="1827215" y="3882057"/>
            <a:ext cx="141720"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0" idx="1"/>
          </p:cNvCxnSpPr>
          <p:nvPr/>
        </p:nvCxnSpPr>
        <p:spPr>
          <a:xfrm flipH="1">
            <a:off x="1827213" y="262233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55" idx="1"/>
          </p:cNvCxnSpPr>
          <p:nvPr/>
        </p:nvCxnSpPr>
        <p:spPr>
          <a:xfrm flipH="1">
            <a:off x="1827214" y="5141777"/>
            <a:ext cx="141720"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0AA1B3FC-C27E-4BFC-BF6C-B3C46429BBD7}"/>
              </a:ext>
            </a:extLst>
          </p:cNvPr>
          <p:cNvSpPr/>
          <p:nvPr/>
        </p:nvSpPr>
        <p:spPr>
          <a:xfrm>
            <a:off x="2465786" y="4863799"/>
            <a:ext cx="6228390" cy="555956"/>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ea typeface="Verdana" panose="020B0604030504040204" pitchFamily="34" charset="0"/>
              </a:rPr>
              <a:t>Rispetto degli obblighi previsti in materia di assunzione dei disabili (L. n. 68/1999)</a:t>
            </a:r>
            <a:endParaRPr lang="it-IT" sz="1200" kern="0" dirty="0">
              <a:ea typeface="Verdana" panose="020B0604030504040204" pitchFamily="34" charset="0"/>
              <a:cs typeface="Verdana" panose="020B0604030504040204" pitchFamily="34" charset="0"/>
            </a:endParaRPr>
          </a:p>
        </p:txBody>
      </p: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EA46531-2A49-49D8-B999-A0A51E57D53D}"/>
              </a:ext>
            </a:extLst>
          </p:cNvPr>
          <p:cNvCxnSpPr/>
          <p:nvPr/>
        </p:nvCxnSpPr>
        <p:spPr>
          <a:xfrm>
            <a:off x="3067790" y="243404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502699C-EE2E-4722-97BE-6707A0BF8269}"/>
              </a:ext>
            </a:extLst>
          </p:cNvPr>
          <p:cNvCxnSpPr/>
          <p:nvPr/>
        </p:nvCxnSpPr>
        <p:spPr>
          <a:xfrm>
            <a:off x="3067790" y="306390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60961DA-1A56-4A0F-86CF-DBFD59A532BE}"/>
              </a:ext>
            </a:extLst>
          </p:cNvPr>
          <p:cNvCxnSpPr/>
          <p:nvPr/>
        </p:nvCxnSpPr>
        <p:spPr>
          <a:xfrm>
            <a:off x="3047123" y="4953484"/>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0CC4AFC-41D1-42B3-9171-AF6686252D7F}"/>
              </a:ext>
            </a:extLst>
          </p:cNvPr>
          <p:cNvCxnSpPr/>
          <p:nvPr/>
        </p:nvCxnSpPr>
        <p:spPr>
          <a:xfrm>
            <a:off x="3047123" y="432362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3A1D179A-386D-43C8-9B12-31323753AB84}"/>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40105" cy="432209"/>
          </a:xfrm>
          <a:prstGeom prst="rect">
            <a:avLst/>
          </a:prstGeom>
        </p:spPr>
      </p:pic>
      <p:pic>
        <p:nvPicPr>
          <p:cNvPr id="38" name="Picture 37">
            <a:extLst>
              <a:ext uri="{FF2B5EF4-FFF2-40B4-BE49-F238E27FC236}">
                <a16:creationId xmlns:a16="http://schemas.microsoft.com/office/drawing/2014/main" id="{3231D964-616B-4AE5-9496-647C000A16C0}"/>
              </a:ext>
            </a:extLst>
          </p:cNvPr>
          <p:cNvPicPr>
            <a:picLocks noChangeAspect="1"/>
          </p:cNvPicPr>
          <p:nvPr/>
        </p:nvPicPr>
        <p:blipFill rotWithShape="1">
          <a:blip r:embed="rId4">
            <a:clrChange>
              <a:clrFrom>
                <a:srgbClr val="F8FAFB"/>
              </a:clrFrom>
              <a:clrTo>
                <a:srgbClr val="F8FAFB">
                  <a:alpha val="0"/>
                </a:srgbClr>
              </a:clrTo>
            </a:clrChange>
          </a:blip>
          <a:srcRect l="8005"/>
          <a:stretch/>
        </p:blipFill>
        <p:spPr>
          <a:xfrm>
            <a:off x="2519269" y="2457466"/>
            <a:ext cx="380177" cy="329744"/>
          </a:xfrm>
          <a:prstGeom prst="rect">
            <a:avLst/>
          </a:prstGeom>
        </p:spPr>
      </p:pic>
      <p:pic>
        <p:nvPicPr>
          <p:cNvPr id="39" name="Picture 38">
            <a:extLst>
              <a:ext uri="{FF2B5EF4-FFF2-40B4-BE49-F238E27FC236}">
                <a16:creationId xmlns:a16="http://schemas.microsoft.com/office/drawing/2014/main" id="{00738BD3-4892-4EC8-BAD5-04218FF753EB}"/>
              </a:ext>
            </a:extLst>
          </p:cNvPr>
          <p:cNvPicPr>
            <a:picLocks noChangeAspect="1"/>
          </p:cNvPicPr>
          <p:nvPr/>
        </p:nvPicPr>
        <p:blipFill>
          <a:blip r:embed="rId5">
            <a:clrChange>
              <a:clrFrom>
                <a:srgbClr val="F8FAFB"/>
              </a:clrFrom>
              <a:clrTo>
                <a:srgbClr val="F8FAFB">
                  <a:alpha val="0"/>
                </a:srgbClr>
              </a:clrTo>
            </a:clrChange>
          </a:blip>
          <a:stretch>
            <a:fillRect/>
          </a:stretch>
        </p:blipFill>
        <p:spPr>
          <a:xfrm>
            <a:off x="2506959" y="3032689"/>
            <a:ext cx="404798" cy="439017"/>
          </a:xfrm>
          <a:prstGeom prst="rect">
            <a:avLst/>
          </a:prstGeom>
        </p:spPr>
      </p:pic>
      <p:pic>
        <p:nvPicPr>
          <p:cNvPr id="7" name="Picture 6">
            <a:extLst>
              <a:ext uri="{FF2B5EF4-FFF2-40B4-BE49-F238E27FC236}">
                <a16:creationId xmlns:a16="http://schemas.microsoft.com/office/drawing/2014/main" id="{0451FA90-ED3B-4C73-BB7D-A71FEF37E27A}"/>
              </a:ext>
            </a:extLst>
          </p:cNvPr>
          <p:cNvPicPr>
            <a:picLocks noChangeAspect="1"/>
          </p:cNvPicPr>
          <p:nvPr/>
        </p:nvPicPr>
        <p:blipFill>
          <a:blip r:embed="rId6">
            <a:clrChange>
              <a:clrFrom>
                <a:srgbClr val="F8FAFB"/>
              </a:clrFrom>
              <a:clrTo>
                <a:srgbClr val="F8FAFB">
                  <a:alpha val="0"/>
                </a:srgbClr>
              </a:clrTo>
            </a:clrChange>
          </a:blip>
          <a:stretch>
            <a:fillRect/>
          </a:stretch>
        </p:blipFill>
        <p:spPr>
          <a:xfrm>
            <a:off x="2493084" y="4932107"/>
            <a:ext cx="432548" cy="419341"/>
          </a:xfrm>
          <a:prstGeom prst="rect">
            <a:avLst/>
          </a:prstGeom>
        </p:spPr>
      </p:pic>
      <p:pic>
        <p:nvPicPr>
          <p:cNvPr id="9" name="Picture 8">
            <a:extLst>
              <a:ext uri="{FF2B5EF4-FFF2-40B4-BE49-F238E27FC236}">
                <a16:creationId xmlns:a16="http://schemas.microsoft.com/office/drawing/2014/main" id="{EE93D374-E563-4882-86C5-2D9F195B1EFB}"/>
              </a:ext>
            </a:extLst>
          </p:cNvPr>
          <p:cNvPicPr>
            <a:picLocks noChangeAspect="1"/>
          </p:cNvPicPr>
          <p:nvPr/>
        </p:nvPicPr>
        <p:blipFill>
          <a:blip r:embed="rId7">
            <a:clrChange>
              <a:clrFrom>
                <a:srgbClr val="F8FAFB"/>
              </a:clrFrom>
              <a:clrTo>
                <a:srgbClr val="F8FAFB">
                  <a:alpha val="0"/>
                </a:srgbClr>
              </a:clrTo>
            </a:clrChange>
          </a:blip>
          <a:stretch>
            <a:fillRect/>
          </a:stretch>
        </p:blipFill>
        <p:spPr>
          <a:xfrm>
            <a:off x="2506959" y="4322899"/>
            <a:ext cx="404798" cy="378035"/>
          </a:xfrm>
          <a:prstGeom prst="rect">
            <a:avLst/>
          </a:prstGeom>
        </p:spPr>
      </p:pic>
      <p:cxnSp>
        <p:nvCxnSpPr>
          <p:cNvPr id="47" name="Straight Connector 46"/>
          <p:cNvCxnSpPr>
            <a:stCxn id="51" idx="1"/>
          </p:cNvCxnSpPr>
          <p:nvPr/>
        </p:nvCxnSpPr>
        <p:spPr>
          <a:xfrm flipH="1">
            <a:off x="1827213" y="3252197"/>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02699C-EE2E-4722-97BE-6707A0BF8269}"/>
              </a:ext>
            </a:extLst>
          </p:cNvPr>
          <p:cNvCxnSpPr/>
          <p:nvPr/>
        </p:nvCxnSpPr>
        <p:spPr>
          <a:xfrm>
            <a:off x="3067790" y="369376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8">
            <a:clrChange>
              <a:clrFrom>
                <a:srgbClr val="F8FAFB"/>
              </a:clrFrom>
              <a:clrTo>
                <a:srgbClr val="F8FAFB">
                  <a:alpha val="0"/>
                </a:srgbClr>
              </a:clrTo>
            </a:clrChange>
          </a:blip>
          <a:stretch>
            <a:fillRect/>
          </a:stretch>
        </p:blipFill>
        <p:spPr>
          <a:xfrm>
            <a:off x="2484152" y="3653853"/>
            <a:ext cx="450410" cy="416378"/>
          </a:xfrm>
          <a:prstGeom prst="rect">
            <a:avLst/>
          </a:prstGeom>
        </p:spPr>
      </p:pic>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1</a:t>
            </a:r>
          </a:p>
        </p:txBody>
      </p:sp>
      <p:sp>
        <p:nvSpPr>
          <p:cNvPr id="50" name="Rectangle 49">
            <a:extLst>
              <a:ext uri="{FF2B5EF4-FFF2-40B4-BE49-F238E27FC236}">
                <a16:creationId xmlns:a16="http://schemas.microsoft.com/office/drawing/2014/main" id="{5F16F5D9-9188-43F3-B4AF-A21B422FD6B0}"/>
              </a:ext>
            </a:extLst>
          </p:cNvPr>
          <p:cNvSpPr/>
          <p:nvPr/>
        </p:nvSpPr>
        <p:spPr>
          <a:xfrm>
            <a:off x="1968935" y="2344360"/>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defTabSz="685800">
              <a:defRPr/>
            </a:pPr>
            <a:r>
              <a:rPr lang="it-IT" sz="2700" b="1" kern="0" dirty="0">
                <a:solidFill>
                  <a:schemeClr val="accent1"/>
                </a:solidFill>
                <a:ea typeface="Verdana" panose="020B0604030504040204" pitchFamily="34" charset="0"/>
                <a:cs typeface="Verdana" panose="020B0604030504040204" pitchFamily="34" charset="0"/>
              </a:rPr>
              <a:t>2</a:t>
            </a:r>
          </a:p>
        </p:txBody>
      </p:sp>
      <p:sp>
        <p:nvSpPr>
          <p:cNvPr id="51" name="Rectangle 50">
            <a:extLst>
              <a:ext uri="{FF2B5EF4-FFF2-40B4-BE49-F238E27FC236}">
                <a16:creationId xmlns:a16="http://schemas.microsoft.com/office/drawing/2014/main" id="{AA40AC9D-355B-4B0A-BC02-66A500D18AB7}"/>
              </a:ext>
            </a:extLst>
          </p:cNvPr>
          <p:cNvSpPr/>
          <p:nvPr/>
        </p:nvSpPr>
        <p:spPr>
          <a:xfrm>
            <a:off x="1968935" y="2974219"/>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defTabSz="685800">
              <a:defRPr/>
            </a:pPr>
            <a:r>
              <a:rPr lang="it-IT" sz="2700" b="1" kern="0" dirty="0">
                <a:solidFill>
                  <a:schemeClr val="accent1"/>
                </a:solidFill>
                <a:ea typeface="Verdana" panose="020B0604030504040204" pitchFamily="34" charset="0"/>
                <a:cs typeface="Verdana" panose="020B0604030504040204" pitchFamily="34" charset="0"/>
              </a:rPr>
              <a:t>3</a:t>
            </a:r>
          </a:p>
        </p:txBody>
      </p:sp>
      <p:sp>
        <p:nvSpPr>
          <p:cNvPr id="53" name="Rectangle 52">
            <a:extLst>
              <a:ext uri="{FF2B5EF4-FFF2-40B4-BE49-F238E27FC236}">
                <a16:creationId xmlns:a16="http://schemas.microsoft.com/office/drawing/2014/main" id="{0AA1B3FC-C27E-4BFC-BF6C-B3C46429BBD7}"/>
              </a:ext>
            </a:extLst>
          </p:cNvPr>
          <p:cNvSpPr/>
          <p:nvPr/>
        </p:nvSpPr>
        <p:spPr>
          <a:xfrm>
            <a:off x="1968934" y="4233939"/>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5</a:t>
            </a:r>
          </a:p>
        </p:txBody>
      </p:sp>
      <p:sp>
        <p:nvSpPr>
          <p:cNvPr id="54" name="Rectangle 53">
            <a:extLst>
              <a:ext uri="{FF2B5EF4-FFF2-40B4-BE49-F238E27FC236}">
                <a16:creationId xmlns:a16="http://schemas.microsoft.com/office/drawing/2014/main" id="{80911CB8-29ED-408F-9259-11D8D72E7661}"/>
              </a:ext>
            </a:extLst>
          </p:cNvPr>
          <p:cNvSpPr/>
          <p:nvPr/>
        </p:nvSpPr>
        <p:spPr>
          <a:xfrm>
            <a:off x="1968935" y="3604079"/>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a:r>
              <a:rPr lang="it-IT" sz="2700" b="1" dirty="0">
                <a:solidFill>
                  <a:schemeClr val="accent1"/>
                </a:solidFill>
              </a:rPr>
              <a:t>4</a:t>
            </a:r>
          </a:p>
        </p:txBody>
      </p:sp>
      <p:sp>
        <p:nvSpPr>
          <p:cNvPr id="55" name="Rectangle 54">
            <a:extLst>
              <a:ext uri="{FF2B5EF4-FFF2-40B4-BE49-F238E27FC236}">
                <a16:creationId xmlns:a16="http://schemas.microsoft.com/office/drawing/2014/main" id="{0AA1B3FC-C27E-4BFC-BF6C-B3C46429BBD7}"/>
              </a:ext>
            </a:extLst>
          </p:cNvPr>
          <p:cNvSpPr/>
          <p:nvPr/>
        </p:nvSpPr>
        <p:spPr>
          <a:xfrm>
            <a:off x="1968934" y="4863799"/>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6</a:t>
            </a:r>
          </a:p>
        </p:txBody>
      </p:sp>
      <p:pic>
        <p:nvPicPr>
          <p:cNvPr id="3" name="Picture 2"/>
          <p:cNvPicPr>
            <a:picLocks noChangeAspect="1"/>
          </p:cNvPicPr>
          <p:nvPr/>
        </p:nvPicPr>
        <p:blipFill>
          <a:blip r:embed="rId9">
            <a:clrChange>
              <a:clrFrom>
                <a:srgbClr val="F8FAFB"/>
              </a:clrFrom>
              <a:clrTo>
                <a:srgbClr val="F8FAFB">
                  <a:alpha val="0"/>
                </a:srgbClr>
              </a:clrTo>
            </a:clrChange>
          </a:blip>
          <a:stretch>
            <a:fillRect/>
          </a:stretch>
        </p:blipFill>
        <p:spPr>
          <a:xfrm>
            <a:off x="8127340" y="1731221"/>
            <a:ext cx="520013" cy="522513"/>
          </a:xfrm>
          <a:prstGeom prst="rect">
            <a:avLst/>
          </a:prstGeom>
        </p:spPr>
      </p:pic>
      <p:pic>
        <p:nvPicPr>
          <p:cNvPr id="56" name="Picture 55"/>
          <p:cNvPicPr>
            <a:picLocks noChangeAspect="1"/>
          </p:cNvPicPr>
          <p:nvPr/>
        </p:nvPicPr>
        <p:blipFill>
          <a:blip r:embed="rId9">
            <a:clrChange>
              <a:clrFrom>
                <a:srgbClr val="F8FAFB"/>
              </a:clrFrom>
              <a:clrTo>
                <a:srgbClr val="F8FAFB">
                  <a:alpha val="0"/>
                </a:srgbClr>
              </a:clrTo>
            </a:clrChange>
          </a:blip>
          <a:stretch>
            <a:fillRect/>
          </a:stretch>
        </p:blipFill>
        <p:spPr>
          <a:xfrm>
            <a:off x="8127340" y="2361081"/>
            <a:ext cx="520013" cy="522513"/>
          </a:xfrm>
          <a:prstGeom prst="rect">
            <a:avLst/>
          </a:prstGeom>
        </p:spPr>
      </p:pic>
      <p:pic>
        <p:nvPicPr>
          <p:cNvPr id="57" name="Picture 56"/>
          <p:cNvPicPr>
            <a:picLocks noChangeAspect="1"/>
          </p:cNvPicPr>
          <p:nvPr/>
        </p:nvPicPr>
        <p:blipFill>
          <a:blip r:embed="rId9">
            <a:clrChange>
              <a:clrFrom>
                <a:srgbClr val="F8FAFB"/>
              </a:clrFrom>
              <a:clrTo>
                <a:srgbClr val="F8FAFB">
                  <a:alpha val="0"/>
                </a:srgbClr>
              </a:clrTo>
            </a:clrChange>
          </a:blip>
          <a:stretch>
            <a:fillRect/>
          </a:stretch>
        </p:blipFill>
        <p:spPr>
          <a:xfrm>
            <a:off x="8127340" y="2990941"/>
            <a:ext cx="520013" cy="522513"/>
          </a:xfrm>
          <a:prstGeom prst="rect">
            <a:avLst/>
          </a:prstGeom>
        </p:spPr>
      </p:pic>
      <p:pic>
        <p:nvPicPr>
          <p:cNvPr id="58" name="Picture 57"/>
          <p:cNvPicPr>
            <a:picLocks noChangeAspect="1"/>
          </p:cNvPicPr>
          <p:nvPr/>
        </p:nvPicPr>
        <p:blipFill>
          <a:blip r:embed="rId9">
            <a:clrChange>
              <a:clrFrom>
                <a:srgbClr val="F8FAFB"/>
              </a:clrFrom>
              <a:clrTo>
                <a:srgbClr val="F8FAFB">
                  <a:alpha val="0"/>
                </a:srgbClr>
              </a:clrTo>
            </a:clrChange>
          </a:blip>
          <a:stretch>
            <a:fillRect/>
          </a:stretch>
        </p:blipFill>
        <p:spPr>
          <a:xfrm>
            <a:off x="8127340" y="3620801"/>
            <a:ext cx="520013" cy="522513"/>
          </a:xfrm>
          <a:prstGeom prst="rect">
            <a:avLst/>
          </a:prstGeom>
        </p:spPr>
      </p:pic>
      <p:sp>
        <p:nvSpPr>
          <p:cNvPr id="61" name="Rectangle 3"/>
          <p:cNvSpPr/>
          <p:nvPr/>
        </p:nvSpPr>
        <p:spPr>
          <a:xfrm>
            <a:off x="5907024" y="5677429"/>
            <a:ext cx="2877408" cy="209021"/>
          </a:xfrm>
          <a:prstGeom prst="rect">
            <a:avLst/>
          </a:prstGeom>
          <a:solidFill>
            <a:schemeClr val="tx2"/>
          </a:solidFill>
          <a:ln w="28575">
            <a:noFill/>
          </a:ln>
        </p:spPr>
        <p:txBody>
          <a:bodyPr wrap="square" lIns="216000" rtlCol="0" anchor="ctr">
            <a:noAutofit/>
          </a:bodyPr>
          <a:lstStyle/>
          <a:p>
            <a:r>
              <a:rPr lang="it-IT" sz="900" dirty="0">
                <a:solidFill>
                  <a:schemeClr val="bg1"/>
                </a:solidFill>
              </a:rPr>
              <a:t>Tematica approfondita nelle slide successive</a:t>
            </a:r>
          </a:p>
        </p:txBody>
      </p:sp>
      <p:pic>
        <p:nvPicPr>
          <p:cNvPr id="59" name="Picture 58"/>
          <p:cNvPicPr>
            <a:picLocks noChangeAspect="1"/>
          </p:cNvPicPr>
          <p:nvPr/>
        </p:nvPicPr>
        <p:blipFill>
          <a:blip r:embed="rId9">
            <a:clrChange>
              <a:clrFrom>
                <a:srgbClr val="F8FAFB"/>
              </a:clrFrom>
              <a:clrTo>
                <a:srgbClr val="F8FAFB">
                  <a:alpha val="0"/>
                </a:srgbClr>
              </a:clrTo>
            </a:clrChange>
          </a:blip>
          <a:stretch>
            <a:fillRect/>
          </a:stretch>
        </p:blipFill>
        <p:spPr>
          <a:xfrm>
            <a:off x="5927002" y="5687780"/>
            <a:ext cx="179591" cy="180455"/>
          </a:xfrm>
          <a:prstGeom prst="rect">
            <a:avLst/>
          </a:prstGeom>
        </p:spPr>
      </p:pic>
    </p:spTree>
    <p:extLst>
      <p:ext uri="{BB962C8B-B14F-4D97-AF65-F5344CB8AC3E}">
        <p14:creationId xmlns:p14="http://schemas.microsoft.com/office/powerpoint/2010/main" val="41166607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Assunzione con contratto a tempo pieno e indeterminato, anche mediante contratto di apprendistato</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lvl="0" algn="just">
              <a:defRPr/>
            </a:pPr>
            <a:r>
              <a:rPr lang="it-IT" sz="1200" dirty="0"/>
              <a:t>L’esonero contributivo spetta in caso di assunzione con </a:t>
            </a:r>
            <a:r>
              <a:rPr lang="it-IT" sz="1200" b="1" dirty="0"/>
              <a:t>contratto di lavoro subordinato a tempo indeterminato</a:t>
            </a:r>
            <a:r>
              <a:rPr lang="it-IT" sz="1200" dirty="0"/>
              <a:t>, a condizione che il relativo rapporto di lavoro sia basato sul regime del tempo pieno. </a:t>
            </a:r>
          </a:p>
          <a:p>
            <a:pPr lvl="0" algn="just">
              <a:defRPr/>
            </a:pPr>
            <a:r>
              <a:rPr lang="it-IT" sz="1200" dirty="0"/>
              <a:t>Il regime del tempo pieno, nel rispetto delle previsioni normative, può essere modificato solo nelle ipotesi in cui si voglia tutelare particolari situazioni soggettive del lavoratore, espressamente disciplinate dall’articolo 8 del </a:t>
            </a:r>
            <a:r>
              <a:rPr lang="it-IT" sz="1200" dirty="0" err="1"/>
              <a:t>D.lgs</a:t>
            </a:r>
            <a:r>
              <a:rPr lang="it-IT" sz="1200" dirty="0"/>
              <a:t> n. 81/2015, su richiesta del medesimo dipendente. Ci si riferisce, in particolare, alle ipotesi in cui la richiesta di rimodulazione dell’orario di lavoro da parte del dipendente trovi fondamento nella presenza di gravi patologie per le quali residui una ridotta capacità lavorativa o, ancora, alle ipotesi in cui il lavoratore manifesti la volontà di ridurre l’orario di lavoro in luogo del congedo parentale.</a:t>
            </a:r>
            <a:endParaRPr lang="it-IT" sz="1200" kern="0" dirty="0">
              <a:ea typeface="Verdana" panose="020B0604030504040204" pitchFamily="34" charset="0"/>
              <a:cs typeface="Verdana" panose="020B0604030504040204" pitchFamily="34" charset="0"/>
            </a:endParaRP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3A1D179A-386D-43C8-9B12-31323753AB84}"/>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40105" cy="432209"/>
          </a:xfrm>
          <a:prstGeom prst="rect">
            <a:avLst/>
          </a:prstGeom>
        </p:spPr>
      </p:pic>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1</a:t>
            </a:r>
          </a:p>
        </p:txBody>
      </p:sp>
    </p:spTree>
    <p:extLst>
      <p:ext uri="{BB962C8B-B14F-4D97-AF65-F5344CB8AC3E}">
        <p14:creationId xmlns:p14="http://schemas.microsoft.com/office/powerpoint/2010/main" val="23756633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Incremento occupazionale netto a tempo indeterminato per il datore di lavoro</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lvl="0" algn="just">
              <a:defRPr/>
            </a:pPr>
            <a:endParaRPr lang="it-IT" sz="1200" b="1" kern="0" dirty="0">
              <a:ea typeface="Verdana" panose="020B0604030504040204" pitchFamily="34" charset="0"/>
              <a:cs typeface="Verdana" panose="020B0604030504040204" pitchFamily="34" charset="0"/>
            </a:endParaRP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2</a:t>
            </a:r>
          </a:p>
        </p:txBody>
      </p:sp>
      <p:pic>
        <p:nvPicPr>
          <p:cNvPr id="56" name="Picture 37">
            <a:extLst>
              <a:ext uri="{FF2B5EF4-FFF2-40B4-BE49-F238E27FC236}">
                <a16:creationId xmlns:a16="http://schemas.microsoft.com/office/drawing/2014/main" id="{3231D964-616B-4AE5-9496-647C000A16C0}"/>
              </a:ext>
            </a:extLst>
          </p:cNvPr>
          <p:cNvPicPr>
            <a:picLocks noChangeAspect="1"/>
          </p:cNvPicPr>
          <p:nvPr/>
        </p:nvPicPr>
        <p:blipFill rotWithShape="1">
          <a:blip r:embed="rId3">
            <a:clrChange>
              <a:clrFrom>
                <a:srgbClr val="F8FAFB"/>
              </a:clrFrom>
              <a:clrTo>
                <a:srgbClr val="F8FAFB">
                  <a:alpha val="0"/>
                </a:srgbClr>
              </a:clrTo>
            </a:clrChange>
          </a:blip>
          <a:srcRect l="8005"/>
          <a:stretch/>
        </p:blipFill>
        <p:spPr>
          <a:xfrm>
            <a:off x="2489305" y="1827606"/>
            <a:ext cx="380177" cy="329744"/>
          </a:xfrm>
          <a:prstGeom prst="rect">
            <a:avLst/>
          </a:prstGeom>
        </p:spPr>
      </p:pic>
      <p:sp>
        <p:nvSpPr>
          <p:cNvPr id="57" name="Rectangle 18"/>
          <p:cNvSpPr/>
          <p:nvPr/>
        </p:nvSpPr>
        <p:spPr>
          <a:xfrm>
            <a:off x="2501011" y="2397911"/>
            <a:ext cx="6094350" cy="4671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dirty="0"/>
              <a:t>L’esonero contributivo spetta a condizione che si verifichi un </a:t>
            </a:r>
            <a:r>
              <a:rPr lang="it-IT" sz="1050" b="1" dirty="0" err="1"/>
              <a:t>aAA</a:t>
            </a:r>
            <a:r>
              <a:rPr lang="it-IT" sz="1050" b="1" dirty="0" err="1">
                <a:solidFill>
                  <a:schemeClr val="tx1"/>
                </a:solidFill>
              </a:rPr>
              <a:t>umento</a:t>
            </a:r>
            <a:r>
              <a:rPr lang="it-IT" sz="1050" b="1" dirty="0">
                <a:solidFill>
                  <a:schemeClr val="tx1"/>
                </a:solidFill>
              </a:rPr>
              <a:t> netto del numero di dipendenti a tempo indeterminato del datore di lavoro </a:t>
            </a:r>
            <a:r>
              <a:rPr lang="it-IT" sz="1050" dirty="0">
                <a:solidFill>
                  <a:schemeClr val="tx1"/>
                </a:solidFill>
              </a:rPr>
              <a:t>rispetto alla media relativa ad un periodo di riferimento</a:t>
            </a:r>
          </a:p>
        </p:txBody>
      </p:sp>
      <p:grpSp>
        <p:nvGrpSpPr>
          <p:cNvPr id="58" name="Group 2"/>
          <p:cNvGrpSpPr>
            <a:grpSpLocks noChangeAspect="1"/>
          </p:cNvGrpSpPr>
          <p:nvPr/>
        </p:nvGrpSpPr>
        <p:grpSpPr>
          <a:xfrm>
            <a:off x="2046132" y="2432093"/>
            <a:ext cx="392269" cy="376579"/>
            <a:chOff x="623888" y="1197857"/>
            <a:chExt cx="900000" cy="864000"/>
          </a:xfrm>
        </p:grpSpPr>
        <p:pic>
          <p:nvPicPr>
            <p:cNvPr id="59" name="Picture 2" descr="Immagine correlat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7539" y="1321168"/>
              <a:ext cx="617378" cy="617378"/>
            </a:xfrm>
            <a:prstGeom prst="rect">
              <a:avLst/>
            </a:prstGeom>
            <a:noFill/>
            <a:extLst>
              <a:ext uri="{909E8E84-426E-40DD-AFC4-6F175D3DCCD1}">
                <a14:hiddenFill xmlns:a14="http://schemas.microsoft.com/office/drawing/2010/main">
                  <a:solidFill>
                    <a:srgbClr val="FFFFFF"/>
                  </a:solidFill>
                </a14:hiddenFill>
              </a:ext>
            </a:extLst>
          </p:spPr>
        </p:pic>
        <p:sp>
          <p:nvSpPr>
            <p:cNvPr id="60" name="Oval 59"/>
            <p:cNvSpPr/>
            <p:nvPr/>
          </p:nvSpPr>
          <p:spPr>
            <a:xfrm>
              <a:off x="623888" y="1197857"/>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endParaRPr lang="it-IT" sz="1350" dirty="0"/>
            </a:p>
          </p:txBody>
        </p:sp>
      </p:grpSp>
      <p:sp>
        <p:nvSpPr>
          <p:cNvPr id="62" name="Rectangle 61"/>
          <p:cNvSpPr/>
          <p:nvPr/>
        </p:nvSpPr>
        <p:spPr>
          <a:xfrm>
            <a:off x="2484449" y="3520721"/>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b="1" dirty="0">
                <a:solidFill>
                  <a:schemeClr val="tx1"/>
                </a:solidFill>
              </a:rPr>
              <a:t>Frazioni di unità di lavoro-anno</a:t>
            </a:r>
          </a:p>
          <a:p>
            <a:pPr algn="just">
              <a:spcAft>
                <a:spcPts val="450"/>
              </a:spcAft>
            </a:pPr>
            <a:r>
              <a:rPr lang="it-IT" sz="900" dirty="0">
                <a:solidFill>
                  <a:schemeClr val="tx1"/>
                </a:solidFill>
              </a:rPr>
              <a:t>Il numero di lavoratori occupati a tempo pieno, a tempo parziale o stagionalmente va calcolato considerando le </a:t>
            </a:r>
            <a:r>
              <a:rPr lang="it-IT" sz="900" u="sng" dirty="0">
                <a:solidFill>
                  <a:schemeClr val="tx1"/>
                </a:solidFill>
              </a:rPr>
              <a:t>frazioni di unità di lavoro-anno</a:t>
            </a:r>
            <a:r>
              <a:rPr lang="it-IT" sz="900" dirty="0">
                <a:solidFill>
                  <a:schemeClr val="tx1"/>
                </a:solidFill>
              </a:rPr>
              <a:t>.</a:t>
            </a:r>
          </a:p>
        </p:txBody>
      </p:sp>
      <p:pic>
        <p:nvPicPr>
          <p:cNvPr id="63" name="Picture 4" descr="Risultati immagini per ratio icon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1332" y="3651677"/>
            <a:ext cx="268680" cy="269229"/>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p:cNvSpPr/>
          <p:nvPr/>
        </p:nvSpPr>
        <p:spPr>
          <a:xfrm>
            <a:off x="2484449" y="2964887"/>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b="1" dirty="0">
                <a:solidFill>
                  <a:schemeClr val="tx1"/>
                </a:solidFill>
              </a:rPr>
              <a:t>Unità di Lavoro Annuo</a:t>
            </a:r>
          </a:p>
          <a:p>
            <a:pPr algn="just">
              <a:spcAft>
                <a:spcPts val="450"/>
              </a:spcAft>
            </a:pPr>
            <a:r>
              <a:rPr lang="it-IT" sz="900" dirty="0">
                <a:solidFill>
                  <a:schemeClr val="tx1"/>
                </a:solidFill>
              </a:rPr>
              <a:t>Il numero di lavoratori</a:t>
            </a:r>
            <a:r>
              <a:rPr lang="it-IT" sz="900" b="1" dirty="0">
                <a:solidFill>
                  <a:schemeClr val="tx1"/>
                </a:solidFill>
              </a:rPr>
              <a:t> </a:t>
            </a:r>
            <a:r>
              <a:rPr lang="it-IT" sz="900" dirty="0">
                <a:solidFill>
                  <a:schemeClr val="tx1"/>
                </a:solidFill>
              </a:rPr>
              <a:t>è</a:t>
            </a:r>
            <a:r>
              <a:rPr lang="it-IT" sz="900" b="1" dirty="0">
                <a:solidFill>
                  <a:schemeClr val="tx1"/>
                </a:solidFill>
              </a:rPr>
              <a:t> </a:t>
            </a:r>
            <a:r>
              <a:rPr lang="it-IT" sz="900" dirty="0">
                <a:solidFill>
                  <a:schemeClr val="tx1"/>
                </a:solidFill>
              </a:rPr>
              <a:t>calcolato in </a:t>
            </a:r>
            <a:r>
              <a:rPr lang="it-IT" sz="900" u="sng" dirty="0">
                <a:solidFill>
                  <a:schemeClr val="tx1"/>
                </a:solidFill>
              </a:rPr>
              <a:t>Unità di Lavoro Annuo</a:t>
            </a:r>
            <a:r>
              <a:rPr lang="it-IT" sz="900" b="1" dirty="0">
                <a:solidFill>
                  <a:schemeClr val="tx1"/>
                </a:solidFill>
              </a:rPr>
              <a:t> </a:t>
            </a:r>
            <a:r>
              <a:rPr lang="it-IT" sz="900" dirty="0">
                <a:solidFill>
                  <a:schemeClr val="tx1"/>
                </a:solidFill>
              </a:rPr>
              <a:t>(U.L.A.).</a:t>
            </a:r>
          </a:p>
        </p:txBody>
      </p:sp>
      <p:pic>
        <p:nvPicPr>
          <p:cNvPr id="66" name="Picture 6" descr="Risultati immagini per employee icon 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14017" y="3058802"/>
            <a:ext cx="343310" cy="34331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Risultati immagini per year icon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8537" y="4286431"/>
            <a:ext cx="294269" cy="294269"/>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p:cNvSpPr/>
          <p:nvPr/>
        </p:nvSpPr>
        <p:spPr>
          <a:xfrm>
            <a:off x="2484449" y="4167995"/>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b="1" dirty="0">
                <a:solidFill>
                  <a:schemeClr val="tx1"/>
                </a:solidFill>
              </a:rPr>
              <a:t>Valutazione dell’incremento</a:t>
            </a:r>
          </a:p>
          <a:p>
            <a:pPr algn="just">
              <a:spcAft>
                <a:spcPts val="450"/>
              </a:spcAft>
            </a:pPr>
            <a:r>
              <a:rPr lang="it-IT" sz="900" dirty="0">
                <a:solidFill>
                  <a:schemeClr val="tx1"/>
                </a:solidFill>
              </a:rPr>
              <a:t>L’incremento deve essere valutato in relazione all’</a:t>
            </a:r>
            <a:r>
              <a:rPr lang="it-IT" sz="900" u="sng" dirty="0">
                <a:solidFill>
                  <a:schemeClr val="tx1"/>
                </a:solidFill>
              </a:rPr>
              <a:t>intera organizzazione del datore di lavoro</a:t>
            </a:r>
            <a:r>
              <a:rPr lang="it-IT" sz="900" dirty="0">
                <a:solidFill>
                  <a:schemeClr val="tx1"/>
                </a:solidFill>
              </a:rPr>
              <a:t> e deve riferirsi ai </a:t>
            </a:r>
            <a:r>
              <a:rPr lang="it-IT" sz="900" u="sng" dirty="0">
                <a:solidFill>
                  <a:schemeClr val="tx1"/>
                </a:solidFill>
              </a:rPr>
              <a:t>12 mesi successivi all’assunzione</a:t>
            </a:r>
            <a:r>
              <a:rPr lang="it-IT" sz="900" dirty="0">
                <a:solidFill>
                  <a:schemeClr val="tx1"/>
                </a:solidFill>
              </a:rPr>
              <a:t>, tenendo in considerazione l’effettiva forza occupazionale.</a:t>
            </a:r>
          </a:p>
        </p:txBody>
      </p:sp>
      <p:sp>
        <p:nvSpPr>
          <p:cNvPr id="72" name="Rectangle 71"/>
          <p:cNvSpPr/>
          <p:nvPr/>
        </p:nvSpPr>
        <p:spPr>
          <a:xfrm>
            <a:off x="2484449" y="4815270"/>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endParaRPr lang="it-IT" sz="900" dirty="0">
              <a:solidFill>
                <a:schemeClr val="tx1"/>
              </a:solidFill>
            </a:endParaRPr>
          </a:p>
        </p:txBody>
      </p:sp>
    </p:spTree>
    <p:extLst>
      <p:ext uri="{BB962C8B-B14F-4D97-AF65-F5344CB8AC3E}">
        <p14:creationId xmlns:p14="http://schemas.microsoft.com/office/powerpoint/2010/main" val="17336437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Incremento occupazionale netto per il datore di lavoro</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lvl="0" algn="just">
              <a:defRPr/>
            </a:pPr>
            <a:endParaRPr lang="it-IT" sz="1200" b="1" kern="0" dirty="0">
              <a:ea typeface="Verdana" panose="020B0604030504040204" pitchFamily="34" charset="0"/>
              <a:cs typeface="Verdana" panose="020B0604030504040204" pitchFamily="34" charset="0"/>
            </a:endParaRP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2</a:t>
            </a:r>
          </a:p>
        </p:txBody>
      </p:sp>
      <p:pic>
        <p:nvPicPr>
          <p:cNvPr id="56" name="Picture 37">
            <a:extLst>
              <a:ext uri="{FF2B5EF4-FFF2-40B4-BE49-F238E27FC236}">
                <a16:creationId xmlns:a16="http://schemas.microsoft.com/office/drawing/2014/main" id="{3231D964-616B-4AE5-9496-647C000A16C0}"/>
              </a:ext>
            </a:extLst>
          </p:cNvPr>
          <p:cNvPicPr>
            <a:picLocks noChangeAspect="1"/>
          </p:cNvPicPr>
          <p:nvPr/>
        </p:nvPicPr>
        <p:blipFill rotWithShape="1">
          <a:blip r:embed="rId3">
            <a:clrChange>
              <a:clrFrom>
                <a:srgbClr val="F8FAFB"/>
              </a:clrFrom>
              <a:clrTo>
                <a:srgbClr val="F8FAFB">
                  <a:alpha val="0"/>
                </a:srgbClr>
              </a:clrTo>
            </a:clrChange>
          </a:blip>
          <a:srcRect l="8005"/>
          <a:stretch/>
        </p:blipFill>
        <p:spPr>
          <a:xfrm>
            <a:off x="2489305" y="1827606"/>
            <a:ext cx="380177" cy="329744"/>
          </a:xfrm>
          <a:prstGeom prst="rect">
            <a:avLst/>
          </a:prstGeom>
        </p:spPr>
      </p:pic>
      <p:sp>
        <p:nvSpPr>
          <p:cNvPr id="29" name="Right Arrow 23"/>
          <p:cNvSpPr/>
          <p:nvPr/>
        </p:nvSpPr>
        <p:spPr>
          <a:xfrm>
            <a:off x="2091554" y="2781052"/>
            <a:ext cx="6480000" cy="223141"/>
          </a:xfrm>
          <a:prstGeom prst="rightArrow">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39" name="Rectangle 88"/>
          <p:cNvSpPr/>
          <p:nvPr/>
        </p:nvSpPr>
        <p:spPr>
          <a:xfrm>
            <a:off x="2286278" y="4998356"/>
            <a:ext cx="6323636" cy="39890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spcAft>
                <a:spcPts val="450"/>
              </a:spcAft>
            </a:pPr>
            <a:r>
              <a:rPr lang="it-IT" sz="900" b="1" dirty="0">
                <a:solidFill>
                  <a:schemeClr val="tx1"/>
                </a:solidFill>
              </a:rPr>
              <a:t>Causali neutre al fine dell’incremento occupazionale: </a:t>
            </a:r>
            <a:r>
              <a:rPr lang="it-IT" sz="900" dirty="0">
                <a:solidFill>
                  <a:schemeClr val="tx1"/>
                </a:solidFill>
              </a:rPr>
              <a:t>dimissioni volontarie, invalidità̀, pensionamento per raggiunti limiti d’età̀, riduzione volontaria dell’orario di lavoro, licenziamento per giusta causa.</a:t>
            </a:r>
          </a:p>
        </p:txBody>
      </p:sp>
      <p:pic>
        <p:nvPicPr>
          <p:cNvPr id="40" name="Picture 5"/>
          <p:cNvPicPr>
            <a:picLocks noChangeAspect="1"/>
          </p:cNvPicPr>
          <p:nvPr/>
        </p:nvPicPr>
        <p:blipFill rotWithShape="1">
          <a:blip r:embed="rId4">
            <a:clrChange>
              <a:clrFrom>
                <a:srgbClr val="FFFFFF"/>
              </a:clrFrom>
              <a:clrTo>
                <a:srgbClr val="FFFFFF">
                  <a:alpha val="0"/>
                </a:srgbClr>
              </a:clrTo>
            </a:clrChange>
          </a:blip>
          <a:srcRect l="32963" r="32161"/>
          <a:stretch/>
        </p:blipFill>
        <p:spPr>
          <a:xfrm>
            <a:off x="2062024" y="5111964"/>
            <a:ext cx="128561" cy="199423"/>
          </a:xfrm>
          <a:prstGeom prst="rect">
            <a:avLst/>
          </a:prstGeom>
          <a:solidFill>
            <a:schemeClr val="tx2"/>
          </a:solidFill>
        </p:spPr>
      </p:pic>
      <p:sp>
        <p:nvSpPr>
          <p:cNvPr id="41" name="Rectangle 31"/>
          <p:cNvSpPr/>
          <p:nvPr/>
        </p:nvSpPr>
        <p:spPr>
          <a:xfrm>
            <a:off x="2011358" y="2383562"/>
            <a:ext cx="6637097" cy="47418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r>
              <a:rPr lang="it-IT" sz="1050" dirty="0">
                <a:solidFill>
                  <a:schemeClr val="tx1"/>
                </a:solidFill>
              </a:rPr>
              <a:t>L’impresa deve verificare l’effettiva forza lavoro presente nei dodici mesi successivi l’assunzione agevolata e non una occupazione “stimata” (vedi interpello del Ministero del Lavoro n. 34/2014).</a:t>
            </a:r>
          </a:p>
        </p:txBody>
      </p:sp>
      <p:sp>
        <p:nvSpPr>
          <p:cNvPr id="24" name="Rectangle 20"/>
          <p:cNvSpPr/>
          <p:nvPr/>
        </p:nvSpPr>
        <p:spPr>
          <a:xfrm>
            <a:off x="2476625" y="3143428"/>
            <a:ext cx="1455274" cy="32080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050" dirty="0">
                <a:solidFill>
                  <a:schemeClr val="tx1"/>
                </a:solidFill>
              </a:rPr>
              <a:t>Assunzione</a:t>
            </a:r>
          </a:p>
        </p:txBody>
      </p:sp>
      <p:sp>
        <p:nvSpPr>
          <p:cNvPr id="25" name="Rectangle 21"/>
          <p:cNvSpPr/>
          <p:nvPr/>
        </p:nvSpPr>
        <p:spPr>
          <a:xfrm>
            <a:off x="6618379" y="3139649"/>
            <a:ext cx="1455274" cy="32459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050" dirty="0">
                <a:solidFill>
                  <a:schemeClr val="tx1"/>
                </a:solidFill>
              </a:rPr>
              <a:t>Verifica incremento occupazionale netto</a:t>
            </a:r>
          </a:p>
        </p:txBody>
      </p:sp>
      <p:sp>
        <p:nvSpPr>
          <p:cNvPr id="32" name="Oval 24"/>
          <p:cNvSpPr/>
          <p:nvPr/>
        </p:nvSpPr>
        <p:spPr>
          <a:xfrm>
            <a:off x="3142107" y="2831834"/>
            <a:ext cx="124308" cy="124308"/>
          </a:xfrm>
          <a:prstGeom prst="ellipse">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cxnSp>
        <p:nvCxnSpPr>
          <p:cNvPr id="33" name="Straight Connector 25"/>
          <p:cNvCxnSpPr>
            <a:stCxn id="32" idx="4"/>
            <a:endCxn id="24" idx="0"/>
          </p:cNvCxnSpPr>
          <p:nvPr/>
        </p:nvCxnSpPr>
        <p:spPr>
          <a:xfrm>
            <a:off x="3204261" y="2956142"/>
            <a:ext cx="1" cy="187286"/>
          </a:xfrm>
          <a:prstGeom prst="line">
            <a:avLst/>
          </a:prstGeom>
          <a:ln w="12700">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4" name="Oval 26"/>
          <p:cNvSpPr/>
          <p:nvPr/>
        </p:nvSpPr>
        <p:spPr>
          <a:xfrm>
            <a:off x="7283861" y="2829347"/>
            <a:ext cx="124308" cy="124308"/>
          </a:xfrm>
          <a:prstGeom prst="ellipse">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cxnSp>
        <p:nvCxnSpPr>
          <p:cNvPr id="36" name="Straight Connector 27"/>
          <p:cNvCxnSpPr>
            <a:stCxn id="34" idx="4"/>
            <a:endCxn id="25" idx="0"/>
          </p:cNvCxnSpPr>
          <p:nvPr/>
        </p:nvCxnSpPr>
        <p:spPr>
          <a:xfrm>
            <a:off x="7346016" y="2953655"/>
            <a:ext cx="1" cy="185994"/>
          </a:xfrm>
          <a:prstGeom prst="line">
            <a:avLst/>
          </a:prstGeom>
          <a:ln w="12700">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7" name="Rectangle 28"/>
          <p:cNvSpPr/>
          <p:nvPr/>
        </p:nvSpPr>
        <p:spPr>
          <a:xfrm>
            <a:off x="3236045" y="2964663"/>
            <a:ext cx="775379" cy="12514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900" i="1" dirty="0">
                <a:solidFill>
                  <a:schemeClr val="tx1"/>
                </a:solidFill>
              </a:rPr>
              <a:t>01.05.2019</a:t>
            </a:r>
          </a:p>
        </p:txBody>
      </p:sp>
      <p:sp>
        <p:nvSpPr>
          <p:cNvPr id="38" name="Rectangle 29"/>
          <p:cNvSpPr/>
          <p:nvPr/>
        </p:nvSpPr>
        <p:spPr>
          <a:xfrm>
            <a:off x="7411105" y="2964663"/>
            <a:ext cx="775379" cy="12514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900" i="1" dirty="0">
                <a:solidFill>
                  <a:schemeClr val="tx1"/>
                </a:solidFill>
              </a:rPr>
              <a:t>30.04.2020</a:t>
            </a:r>
          </a:p>
        </p:txBody>
      </p:sp>
      <p:sp>
        <p:nvSpPr>
          <p:cNvPr id="42" name="Rectangle 85"/>
          <p:cNvSpPr/>
          <p:nvPr/>
        </p:nvSpPr>
        <p:spPr>
          <a:xfrm>
            <a:off x="2053195" y="3521899"/>
            <a:ext cx="6556719" cy="1446341"/>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81000" rtlCol="0" anchor="b" anchorCtr="0"/>
          <a:lstStyle/>
          <a:p>
            <a:pPr algn="ctr">
              <a:spcAft>
                <a:spcPts val="2250"/>
              </a:spcAft>
            </a:pPr>
            <a:r>
              <a:rPr lang="it-IT" sz="1050" dirty="0">
                <a:solidFill>
                  <a:schemeClr val="tx1"/>
                </a:solidFill>
              </a:rPr>
              <a:t>Il venir meno dell’incremento fa perdere il beneficio per il mese di calendario di riferimento; l’eventuale ripristino dell’incremento per i mesi successivi consente, invece, la fruizione del beneficio dal mese di ripristino fino alla sua originaria scadenza, ma non consente di recuperare il beneficio perso.</a:t>
            </a:r>
          </a:p>
        </p:txBody>
      </p:sp>
      <p:sp>
        <p:nvSpPr>
          <p:cNvPr id="43" name="Isosceles Triangle 65"/>
          <p:cNvSpPr/>
          <p:nvPr/>
        </p:nvSpPr>
        <p:spPr>
          <a:xfrm flipV="1">
            <a:off x="6756920" y="3478698"/>
            <a:ext cx="1178192" cy="121920"/>
          </a:xfrm>
          <a:prstGeom prst="triangl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nvGrpSpPr>
          <p:cNvPr id="44" name="Group 63"/>
          <p:cNvGrpSpPr/>
          <p:nvPr/>
        </p:nvGrpSpPr>
        <p:grpSpPr>
          <a:xfrm>
            <a:off x="2557063" y="3669833"/>
            <a:ext cx="321896" cy="362682"/>
            <a:chOff x="1099461" y="3801168"/>
            <a:chExt cx="483628" cy="483576"/>
          </a:xfrm>
        </p:grpSpPr>
        <p:pic>
          <p:nvPicPr>
            <p:cNvPr id="45" name="Picture 2" descr="Immagine correlat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9461" y="3801168"/>
              <a:ext cx="463256" cy="463256"/>
            </a:xfrm>
            <a:prstGeom prst="rect">
              <a:avLst/>
            </a:prstGeom>
            <a:noFill/>
            <a:extLst>
              <a:ext uri="{909E8E84-426E-40DD-AFC4-6F175D3DCCD1}">
                <a14:hiddenFill xmlns:a14="http://schemas.microsoft.com/office/drawing/2010/main">
                  <a:solidFill>
                    <a:srgbClr val="FFFFFF"/>
                  </a:solidFill>
                </a14:hiddenFill>
              </a:ext>
            </a:extLst>
          </p:spPr>
        </p:pic>
        <p:sp>
          <p:nvSpPr>
            <p:cNvPr id="47" name="Oval 46"/>
            <p:cNvSpPr/>
            <p:nvPr/>
          </p:nvSpPr>
          <p:spPr>
            <a:xfrm>
              <a:off x="1331089" y="4032744"/>
              <a:ext cx="252000" cy="252000"/>
            </a:xfrm>
            <a:prstGeom prst="ellipse">
              <a:avLst/>
            </a:prstGeom>
            <a:solidFill>
              <a:schemeClr val="tx2"/>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200" b="1" dirty="0">
                  <a:solidFill>
                    <a:srgbClr val="92D050"/>
                  </a:solidFill>
                </a:rPr>
                <a:t>+</a:t>
              </a:r>
            </a:p>
          </p:txBody>
        </p:sp>
      </p:grpSp>
      <p:grpSp>
        <p:nvGrpSpPr>
          <p:cNvPr id="48" name="Group 64"/>
          <p:cNvGrpSpPr/>
          <p:nvPr/>
        </p:nvGrpSpPr>
        <p:grpSpPr>
          <a:xfrm>
            <a:off x="5439912" y="3669833"/>
            <a:ext cx="321896" cy="362682"/>
            <a:chOff x="2176421" y="3868061"/>
            <a:chExt cx="483628" cy="483576"/>
          </a:xfrm>
        </p:grpSpPr>
        <p:pic>
          <p:nvPicPr>
            <p:cNvPr id="50" name="Picture 2" descr="Immagine correlat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76421" y="3868061"/>
              <a:ext cx="463256" cy="463256"/>
            </a:xfrm>
            <a:prstGeom prst="rect">
              <a:avLst/>
            </a:prstGeom>
            <a:noFill/>
            <a:extLst>
              <a:ext uri="{909E8E84-426E-40DD-AFC4-6F175D3DCCD1}">
                <a14:hiddenFill xmlns:a14="http://schemas.microsoft.com/office/drawing/2010/main">
                  <a:solidFill>
                    <a:srgbClr val="FFFFFF"/>
                  </a:solidFill>
                </a14:hiddenFill>
              </a:ext>
            </a:extLst>
          </p:spPr>
        </p:pic>
        <p:sp>
          <p:nvSpPr>
            <p:cNvPr id="51" name="Oval 50"/>
            <p:cNvSpPr/>
            <p:nvPr/>
          </p:nvSpPr>
          <p:spPr>
            <a:xfrm>
              <a:off x="2408049" y="4099637"/>
              <a:ext cx="252000" cy="252000"/>
            </a:xfrm>
            <a:prstGeom prst="ellipse">
              <a:avLst/>
            </a:prstGeom>
            <a:solidFill>
              <a:schemeClr val="tx2"/>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200" b="1" dirty="0">
                  <a:solidFill>
                    <a:srgbClr val="FF0000"/>
                  </a:solidFill>
                </a:rPr>
                <a:t>-</a:t>
              </a:r>
            </a:p>
          </p:txBody>
        </p:sp>
      </p:grpSp>
      <p:sp>
        <p:nvSpPr>
          <p:cNvPr id="52" name="Rectangle 81"/>
          <p:cNvSpPr/>
          <p:nvPr/>
        </p:nvSpPr>
        <p:spPr>
          <a:xfrm>
            <a:off x="2919857" y="3538396"/>
            <a:ext cx="2287456" cy="62555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spcAft>
                <a:spcPts val="450"/>
              </a:spcAft>
            </a:pPr>
            <a:r>
              <a:rPr lang="it-IT" sz="1050" u="sng" dirty="0">
                <a:solidFill>
                  <a:schemeClr val="tx1"/>
                </a:solidFill>
              </a:rPr>
              <a:t>Positivo</a:t>
            </a:r>
          </a:p>
          <a:p>
            <a:pPr>
              <a:spcAft>
                <a:spcPts val="2250"/>
              </a:spcAft>
            </a:pPr>
            <a:r>
              <a:rPr lang="it-IT" sz="1050" b="1" dirty="0">
                <a:solidFill>
                  <a:schemeClr val="tx1"/>
                </a:solidFill>
              </a:rPr>
              <a:t>Consolidamento</a:t>
            </a:r>
            <a:r>
              <a:rPr lang="it-IT" sz="1050" dirty="0">
                <a:solidFill>
                  <a:schemeClr val="tx1"/>
                </a:solidFill>
              </a:rPr>
              <a:t> delle quote mensili di incentivo già godute</a:t>
            </a:r>
          </a:p>
        </p:txBody>
      </p:sp>
      <p:sp>
        <p:nvSpPr>
          <p:cNvPr id="53" name="Rectangle 86"/>
          <p:cNvSpPr/>
          <p:nvPr/>
        </p:nvSpPr>
        <p:spPr>
          <a:xfrm>
            <a:off x="5833096" y="3538396"/>
            <a:ext cx="2617706" cy="62555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spcAft>
                <a:spcPts val="450"/>
              </a:spcAft>
            </a:pPr>
            <a:r>
              <a:rPr lang="it-IT" sz="1050" u="sng" dirty="0">
                <a:solidFill>
                  <a:schemeClr val="tx1"/>
                </a:solidFill>
              </a:rPr>
              <a:t>Negativo</a:t>
            </a:r>
          </a:p>
          <a:p>
            <a:r>
              <a:rPr lang="it-IT" sz="1050" b="1" dirty="0">
                <a:solidFill>
                  <a:schemeClr val="tx1"/>
                </a:solidFill>
              </a:rPr>
              <a:t>Restituzione</a:t>
            </a:r>
            <a:r>
              <a:rPr lang="it-IT" sz="1050" dirty="0">
                <a:solidFill>
                  <a:schemeClr val="tx1"/>
                </a:solidFill>
              </a:rPr>
              <a:t> delle singole quote tramite procedura di regolarizzazione </a:t>
            </a:r>
          </a:p>
        </p:txBody>
      </p:sp>
    </p:spTree>
    <p:extLst>
      <p:ext uri="{BB962C8B-B14F-4D97-AF65-F5344CB8AC3E}">
        <p14:creationId xmlns:p14="http://schemas.microsoft.com/office/powerpoint/2010/main" val="29036103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Rispetto dei principi generali art. 31, D. </a:t>
            </a:r>
            <a:r>
              <a:rPr lang="it-IT" sz="1200" kern="0" dirty="0" err="1">
                <a:ea typeface="Verdana" panose="020B0604030504040204" pitchFamily="34" charset="0"/>
                <a:cs typeface="Verdana" panose="020B0604030504040204" pitchFamily="34" charset="0"/>
              </a:rPr>
              <a:t>Lgs</a:t>
            </a:r>
            <a:r>
              <a:rPr lang="it-IT" sz="1200" kern="0" dirty="0">
                <a:ea typeface="Verdana" panose="020B0604030504040204" pitchFamily="34" charset="0"/>
                <a:cs typeface="Verdana" panose="020B0604030504040204" pitchFamily="34" charset="0"/>
              </a:rPr>
              <a:t>. n. 150/2015</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algn="just">
              <a:spcAft>
                <a:spcPts val="450"/>
              </a:spcAft>
            </a:pPr>
            <a:r>
              <a:rPr lang="it-IT" sz="1050" b="1" dirty="0">
                <a:ea typeface="Times New Roman" panose="02020603050405020304" pitchFamily="18" charset="0"/>
                <a:cs typeface="Times New Roman" panose="02020603050405020304" pitchFamily="18" charset="0"/>
              </a:rPr>
              <a:t>L’esonero contributivo spetta ove ricorrano congiuntamente le seguenti condizioni:</a:t>
            </a:r>
          </a:p>
          <a:p>
            <a:pPr marL="406004" lvl="1" indent="-257175" algn="just">
              <a:spcAft>
                <a:spcPts val="450"/>
              </a:spcAft>
              <a:buFont typeface="+mj-lt"/>
              <a:buAutoNum type="arabicPeriod"/>
            </a:pPr>
            <a:r>
              <a:rPr lang="it-IT" sz="1050" dirty="0"/>
              <a:t>l’assunzione </a:t>
            </a:r>
            <a:r>
              <a:rPr lang="it-IT" sz="1050" b="1" u="sng" dirty="0"/>
              <a:t>non</a:t>
            </a:r>
            <a:r>
              <a:rPr lang="it-IT" sz="1050" b="1" dirty="0"/>
              <a:t> costituisce attuazione di un obbligo preesistente</a:t>
            </a:r>
            <a:r>
              <a:rPr lang="it-IT" sz="1050" dirty="0"/>
              <a:t>, stabilito da norme di legge o della contrattazione collettiva, anche nel caso in cui il lavoratore avente diritto all’assunzione viene utilizzato mediante contratto di somministrazione;</a:t>
            </a:r>
          </a:p>
          <a:p>
            <a:pPr marL="406004" lvl="1" indent="-257175" algn="just">
              <a:spcAft>
                <a:spcPts val="450"/>
              </a:spcAft>
              <a:buFont typeface="+mj-lt"/>
              <a:buAutoNum type="arabicPeriod"/>
            </a:pPr>
            <a:r>
              <a:rPr lang="it-IT" sz="1050" dirty="0"/>
              <a:t>l’assunzione </a:t>
            </a:r>
            <a:r>
              <a:rPr lang="it-IT" sz="1050" b="1" u="sng" dirty="0"/>
              <a:t>non</a:t>
            </a:r>
            <a:r>
              <a:rPr lang="it-IT" sz="1050" b="1" dirty="0"/>
              <a:t> viola il diritto di precedenza</a:t>
            </a:r>
            <a:r>
              <a:rPr lang="it-IT" sz="1050" dirty="0"/>
              <a:t>, stabilito dalla legge o dal contratto collettivo, alla riassunzione di un altro lavoratore licenziato da un rapporto a tempo indeterminato o cessato da un rapporto a termine;</a:t>
            </a:r>
          </a:p>
          <a:p>
            <a:pPr marL="406004" lvl="1" indent="-257175" algn="just">
              <a:spcAft>
                <a:spcPts val="450"/>
              </a:spcAft>
              <a:buFont typeface="+mj-lt"/>
              <a:buAutoNum type="arabicPeriod"/>
            </a:pPr>
            <a:r>
              <a:rPr lang="it-IT" sz="1050" dirty="0"/>
              <a:t>presso il datore di lavoro o l’utilizzatore con contratto di somministrazione </a:t>
            </a:r>
            <a:r>
              <a:rPr lang="it-IT" sz="1050" b="1" u="sng" dirty="0"/>
              <a:t>non</a:t>
            </a:r>
            <a:r>
              <a:rPr lang="it-IT" sz="1050" b="1" dirty="0"/>
              <a:t> sono in atto sospensioni dal lavoro connesse ad una crisi o riorganizzazione aziendale</a:t>
            </a:r>
            <a:r>
              <a:rPr lang="it-IT" sz="1050" dirty="0"/>
              <a:t>, salvi i casi in cui l’assunzione o la somministrazione siano finalizzate all’assunzione di lavoratori inquadrati ad un livello diverso da quello posseduto dai lavoratori sospesi o da impiegare in unità produttive diverse da quelle interessate dalla sospensione;</a:t>
            </a:r>
          </a:p>
          <a:p>
            <a:pPr marL="406004" lvl="1" indent="-257175" algn="just">
              <a:spcAft>
                <a:spcPts val="450"/>
              </a:spcAft>
              <a:buFont typeface="+mj-lt"/>
              <a:buAutoNum type="arabicPeriod"/>
            </a:pPr>
            <a:r>
              <a:rPr lang="it-IT" sz="1050" dirty="0"/>
              <a:t>l’assunzione </a:t>
            </a:r>
            <a:r>
              <a:rPr lang="it-IT" sz="1050" b="1" u="sng" dirty="0"/>
              <a:t>non</a:t>
            </a:r>
            <a:r>
              <a:rPr lang="it-IT" sz="1050" b="1" dirty="0"/>
              <a:t> riguarda lavoratori licenziati</a:t>
            </a:r>
            <a:r>
              <a:rPr lang="it-IT" sz="1050" dirty="0"/>
              <a:t>, nei sei mesi precedenti, da parte di un datore di lavoro che, alla data del licenziamento, presentava elementi di relazione con il datore di lavoro che assume, sotto il profilo della sostanziale coincidenza degli assetti proprietari ovvero della sussistenza di rapporti di controllo o collegamento.</a:t>
            </a: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3</a:t>
            </a:r>
          </a:p>
        </p:txBody>
      </p:sp>
      <p:pic>
        <p:nvPicPr>
          <p:cNvPr id="14" name="Picture 38">
            <a:extLst>
              <a:ext uri="{FF2B5EF4-FFF2-40B4-BE49-F238E27FC236}">
                <a16:creationId xmlns:a16="http://schemas.microsoft.com/office/drawing/2014/main" id="{00738BD3-4892-4EC8-BAD5-04218FF753EB}"/>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04798" cy="439017"/>
          </a:xfrm>
          <a:prstGeom prst="rect">
            <a:avLst/>
          </a:prstGeom>
        </p:spPr>
      </p:pic>
      <p:sp>
        <p:nvSpPr>
          <p:cNvPr id="5" name="Rectangle 4"/>
          <p:cNvSpPr/>
          <p:nvPr/>
        </p:nvSpPr>
        <p:spPr>
          <a:xfrm>
            <a:off x="2161572" y="2697625"/>
            <a:ext cx="327733" cy="2508812"/>
          </a:xfrm>
          <a:prstGeom prst="rect">
            <a:avLst/>
          </a:prstGeom>
          <a:solidFill>
            <a:schemeClr val="tx2"/>
          </a:solidFill>
          <a:ln w="28575">
            <a:noFill/>
          </a:ln>
        </p:spPr>
        <p:txBody>
          <a:bodyPr wrap="square" rtlCol="0" anchor="ctr">
            <a:noAutofit/>
          </a:bodyPr>
          <a:lstStyle/>
          <a:p>
            <a:pPr algn="ctr"/>
            <a:endParaRPr lang="it-IT" sz="1050" dirty="0">
              <a:solidFill>
                <a:schemeClr val="tx2"/>
              </a:solidFill>
            </a:endParaRPr>
          </a:p>
        </p:txBody>
      </p:sp>
      <p:sp>
        <p:nvSpPr>
          <p:cNvPr id="6" name="Oval 5"/>
          <p:cNvSpPr/>
          <p:nvPr/>
        </p:nvSpPr>
        <p:spPr>
          <a:xfrm>
            <a:off x="2114785" y="2775959"/>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1</a:t>
            </a:r>
            <a:endParaRPr lang="it-IT" sz="1200" b="1" dirty="0">
              <a:solidFill>
                <a:schemeClr val="accent1"/>
              </a:solidFill>
            </a:endParaRPr>
          </a:p>
        </p:txBody>
      </p:sp>
      <p:sp>
        <p:nvSpPr>
          <p:cNvPr id="22" name="Oval 21"/>
          <p:cNvSpPr/>
          <p:nvPr/>
        </p:nvSpPr>
        <p:spPr>
          <a:xfrm>
            <a:off x="2114785" y="3304724"/>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2</a:t>
            </a:r>
            <a:endParaRPr lang="it-IT" sz="1200" b="1" dirty="0">
              <a:solidFill>
                <a:schemeClr val="accent1"/>
              </a:solidFill>
            </a:endParaRPr>
          </a:p>
        </p:txBody>
      </p:sp>
      <p:sp>
        <p:nvSpPr>
          <p:cNvPr id="23" name="Oval 22"/>
          <p:cNvSpPr/>
          <p:nvPr/>
        </p:nvSpPr>
        <p:spPr>
          <a:xfrm>
            <a:off x="2114785" y="4007687"/>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3</a:t>
            </a:r>
            <a:endParaRPr lang="it-IT" sz="1200" b="1" dirty="0">
              <a:solidFill>
                <a:schemeClr val="accent1"/>
              </a:solidFill>
            </a:endParaRPr>
          </a:p>
        </p:txBody>
      </p:sp>
      <p:sp>
        <p:nvSpPr>
          <p:cNvPr id="24" name="Oval 23"/>
          <p:cNvSpPr/>
          <p:nvPr/>
        </p:nvSpPr>
        <p:spPr>
          <a:xfrm>
            <a:off x="2114785" y="4793923"/>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4</a:t>
            </a:r>
            <a:endParaRPr lang="it-IT" sz="1200" b="1" dirty="0">
              <a:solidFill>
                <a:schemeClr val="accent1"/>
              </a:solidFill>
            </a:endParaRPr>
          </a:p>
        </p:txBody>
      </p:sp>
    </p:spTree>
    <p:extLst>
      <p:ext uri="{BB962C8B-B14F-4D97-AF65-F5344CB8AC3E}">
        <p14:creationId xmlns:p14="http://schemas.microsoft.com/office/powerpoint/2010/main" val="9775476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algn="just"/>
            <a:r>
              <a:rPr lang="it-IT" sz="1200" dirty="0"/>
              <a:t>Rispetto dei regolamenti UE relativi agli aiuti di stato </a:t>
            </a:r>
            <a:r>
              <a:rPr lang="it-IT" sz="1200" b="1" dirty="0"/>
              <a:t>"</a:t>
            </a:r>
            <a:r>
              <a:rPr lang="it-IT" sz="1200" b="1" i="1" dirty="0"/>
              <a:t>de </a:t>
            </a:r>
            <a:r>
              <a:rPr lang="it-IT" sz="1200" b="1" i="1" dirty="0" err="1"/>
              <a:t>minimis</a:t>
            </a:r>
            <a:r>
              <a:rPr lang="it-IT" sz="1200" b="1" dirty="0"/>
              <a:t>"</a:t>
            </a:r>
            <a:endParaRPr lang="it-IT" sz="1200" dirty="0"/>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algn="just">
              <a:spcAft>
                <a:spcPts val="450"/>
              </a:spcAft>
            </a:pPr>
            <a:r>
              <a:rPr lang="it-IT" sz="1050" dirty="0">
                <a:ea typeface="Times New Roman" panose="02020603050405020304" pitchFamily="18" charset="0"/>
              </a:rPr>
              <a:t>L'importo complessivo degli </a:t>
            </a:r>
            <a:r>
              <a:rPr lang="it-IT" sz="1050" b="1" dirty="0">
                <a:ea typeface="Times New Roman" panose="02020603050405020304" pitchFamily="18" charset="0"/>
              </a:rPr>
              <a:t>aiuti "</a:t>
            </a:r>
            <a:r>
              <a:rPr lang="it-IT" sz="1050" b="1" i="1" dirty="0">
                <a:ea typeface="Times New Roman" panose="02020603050405020304" pitchFamily="18" charset="0"/>
              </a:rPr>
              <a:t>de </a:t>
            </a:r>
            <a:r>
              <a:rPr lang="it-IT" sz="1050" b="1" i="1" dirty="0" err="1">
                <a:ea typeface="Times New Roman" panose="02020603050405020304" pitchFamily="18" charset="0"/>
              </a:rPr>
              <a:t>minimis</a:t>
            </a:r>
            <a:r>
              <a:rPr lang="it-IT" sz="1050" b="1" i="1" dirty="0">
                <a:ea typeface="Times New Roman" panose="02020603050405020304" pitchFamily="18" charset="0"/>
              </a:rPr>
              <a:t>"</a:t>
            </a:r>
            <a:r>
              <a:rPr lang="it-IT" sz="1050" b="1" dirty="0">
                <a:ea typeface="Times New Roman" panose="02020603050405020304" pitchFamily="18" charset="0"/>
              </a:rPr>
              <a:t> </a:t>
            </a:r>
            <a:r>
              <a:rPr lang="it-IT" sz="1050" dirty="0">
                <a:ea typeface="Times New Roman" panose="02020603050405020304" pitchFamily="18" charset="0"/>
              </a:rPr>
              <a:t>concessi ad una </a:t>
            </a:r>
            <a:r>
              <a:rPr lang="it-IT" sz="1050" b="1" dirty="0">
                <a:ea typeface="Times New Roman" panose="02020603050405020304" pitchFamily="18" charset="0"/>
              </a:rPr>
              <a:t>medesima impresa</a:t>
            </a:r>
            <a:r>
              <a:rPr lang="it-IT" sz="1050" dirty="0">
                <a:ea typeface="Times New Roman" panose="02020603050405020304" pitchFamily="18" charset="0"/>
              </a:rPr>
              <a:t>, nell’arco di tre esercizi finanziari,</a:t>
            </a:r>
            <a:r>
              <a:rPr lang="it-IT" sz="1050" b="1" dirty="0">
                <a:ea typeface="Times New Roman" panose="02020603050405020304" pitchFamily="18" charset="0"/>
              </a:rPr>
              <a:t> </a:t>
            </a:r>
            <a:r>
              <a:rPr lang="it-IT" sz="1050" dirty="0">
                <a:ea typeface="Times New Roman" panose="02020603050405020304" pitchFamily="18" charset="0"/>
              </a:rPr>
              <a:t>non deve superare: </a:t>
            </a:r>
            <a:endParaRPr lang="it-IT" sz="1050" dirty="0"/>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4</a:t>
            </a:r>
          </a:p>
        </p:txBody>
      </p:sp>
      <p:pic>
        <p:nvPicPr>
          <p:cNvPr id="19" name="Picture 3"/>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50410" cy="416378"/>
          </a:xfrm>
          <a:prstGeom prst="rect">
            <a:avLst/>
          </a:prstGeom>
        </p:spPr>
      </p:pic>
      <p:sp>
        <p:nvSpPr>
          <p:cNvPr id="3" name="Rectangle 2"/>
          <p:cNvSpPr/>
          <p:nvPr/>
        </p:nvSpPr>
        <p:spPr>
          <a:xfrm>
            <a:off x="2106677" y="3152944"/>
            <a:ext cx="6264797" cy="1785104"/>
          </a:xfrm>
          <a:prstGeom prst="rect">
            <a:avLst/>
          </a:prstGeom>
        </p:spPr>
        <p:txBody>
          <a:bodyPr wrap="square">
            <a:spAutoFit/>
          </a:bodyPr>
          <a:lstStyle/>
          <a:p>
            <a:pPr marL="406004" lvl="1" indent="-257175" algn="just">
              <a:spcAft>
                <a:spcPts val="2250"/>
              </a:spcAft>
              <a:buFont typeface="+mj-lt"/>
              <a:buAutoNum type="arabicPeriod"/>
            </a:pPr>
            <a:r>
              <a:rPr lang="it-IT" sz="1050" b="1" dirty="0"/>
              <a:t>20.000 euro</a:t>
            </a:r>
            <a:r>
              <a:rPr lang="it-IT" sz="1050" dirty="0"/>
              <a:t> nell’ambito del settore della produzione dei prodotti agricoli (Regolamento UE n. 1408/2013);</a:t>
            </a:r>
          </a:p>
          <a:p>
            <a:pPr marL="406004" lvl="1" indent="-257175" algn="just">
              <a:spcAft>
                <a:spcPts val="2250"/>
              </a:spcAft>
              <a:buFont typeface="+mj-lt"/>
              <a:buAutoNum type="arabicPeriod"/>
            </a:pPr>
            <a:r>
              <a:rPr lang="it-IT" sz="1050" b="1" dirty="0"/>
              <a:t>30.000 euro </a:t>
            </a:r>
            <a:r>
              <a:rPr lang="it-IT" sz="1050" dirty="0"/>
              <a:t>nell’ambito del settore della pesca e dell’acquacoltura (Regolamento UE n. 717/2014);</a:t>
            </a:r>
          </a:p>
          <a:p>
            <a:pPr marL="406004" lvl="1" indent="-257175" algn="just">
              <a:spcAft>
                <a:spcPts val="2250"/>
              </a:spcAft>
              <a:buFont typeface="+mj-lt"/>
              <a:buAutoNum type="arabicPeriod"/>
            </a:pPr>
            <a:r>
              <a:rPr lang="it-IT" sz="1050" b="1" dirty="0"/>
              <a:t>100.000 euro </a:t>
            </a:r>
            <a:r>
              <a:rPr lang="it-IT" sz="1050" dirty="0"/>
              <a:t>per il settore del trasporto su strada (Regolamento UE n. 1407/2013);</a:t>
            </a:r>
          </a:p>
          <a:p>
            <a:pPr marL="406004" lvl="1" indent="-257175" algn="just">
              <a:spcAft>
                <a:spcPts val="2250"/>
              </a:spcAft>
              <a:buFont typeface="+mj-lt"/>
              <a:buAutoNum type="arabicPeriod"/>
            </a:pPr>
            <a:r>
              <a:rPr lang="it-IT" sz="1050" b="1" dirty="0"/>
              <a:t>200.000 euro </a:t>
            </a:r>
            <a:r>
              <a:rPr lang="it-IT" sz="1050" dirty="0"/>
              <a:t>per i restanti settori (Regolamento UE n. 1407/2013).</a:t>
            </a:r>
          </a:p>
        </p:txBody>
      </p:sp>
      <p:sp>
        <p:nvSpPr>
          <p:cNvPr id="25" name="Rectangle 4"/>
          <p:cNvSpPr/>
          <p:nvPr/>
        </p:nvSpPr>
        <p:spPr>
          <a:xfrm>
            <a:off x="2161572" y="2983375"/>
            <a:ext cx="327733" cy="2388725"/>
          </a:xfrm>
          <a:prstGeom prst="rect">
            <a:avLst/>
          </a:prstGeom>
          <a:solidFill>
            <a:schemeClr val="tx2"/>
          </a:solidFill>
          <a:ln w="28575">
            <a:noFill/>
          </a:ln>
        </p:spPr>
        <p:txBody>
          <a:bodyPr wrap="square" rtlCol="0" anchor="ctr">
            <a:noAutofit/>
          </a:bodyPr>
          <a:lstStyle/>
          <a:p>
            <a:pPr algn="ctr"/>
            <a:endParaRPr lang="it-IT" sz="1050" dirty="0">
              <a:solidFill>
                <a:schemeClr val="tx2"/>
              </a:solidFill>
            </a:endParaRPr>
          </a:p>
        </p:txBody>
      </p:sp>
      <p:sp>
        <p:nvSpPr>
          <p:cNvPr id="29" name="Oval 5"/>
          <p:cNvSpPr/>
          <p:nvPr/>
        </p:nvSpPr>
        <p:spPr>
          <a:xfrm>
            <a:off x="2114785" y="3167030"/>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1</a:t>
            </a:r>
            <a:endParaRPr lang="it-IT" sz="1200" b="1" dirty="0">
              <a:solidFill>
                <a:schemeClr val="accent1"/>
              </a:solidFill>
            </a:endParaRPr>
          </a:p>
        </p:txBody>
      </p:sp>
      <p:sp>
        <p:nvSpPr>
          <p:cNvPr id="32" name="Oval 21"/>
          <p:cNvSpPr/>
          <p:nvPr/>
        </p:nvSpPr>
        <p:spPr>
          <a:xfrm>
            <a:off x="2114785" y="3763561"/>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2</a:t>
            </a:r>
            <a:endParaRPr lang="it-IT" sz="1200" b="1" dirty="0">
              <a:solidFill>
                <a:schemeClr val="accent1"/>
              </a:solidFill>
            </a:endParaRPr>
          </a:p>
        </p:txBody>
      </p:sp>
      <p:sp>
        <p:nvSpPr>
          <p:cNvPr id="33" name="Oval 22"/>
          <p:cNvSpPr/>
          <p:nvPr/>
        </p:nvSpPr>
        <p:spPr>
          <a:xfrm>
            <a:off x="2114785" y="4368551"/>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3</a:t>
            </a:r>
            <a:endParaRPr lang="it-IT" sz="1200" b="1" dirty="0">
              <a:solidFill>
                <a:schemeClr val="accent1"/>
              </a:solidFill>
            </a:endParaRPr>
          </a:p>
        </p:txBody>
      </p:sp>
      <p:sp>
        <p:nvSpPr>
          <p:cNvPr id="34" name="Oval 23"/>
          <p:cNvSpPr/>
          <p:nvPr/>
        </p:nvSpPr>
        <p:spPr>
          <a:xfrm>
            <a:off x="2114785" y="4898429"/>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4</a:t>
            </a:r>
            <a:endParaRPr lang="it-IT" sz="1200" b="1" dirty="0">
              <a:solidFill>
                <a:schemeClr val="accent1"/>
              </a:solidFill>
            </a:endParaRPr>
          </a:p>
        </p:txBody>
      </p:sp>
    </p:spTree>
    <p:extLst>
      <p:ext uri="{BB962C8B-B14F-4D97-AF65-F5344CB8AC3E}">
        <p14:creationId xmlns:p14="http://schemas.microsoft.com/office/powerpoint/2010/main" val="3938844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16"/>
          <p:cNvSpPr/>
          <p:nvPr/>
        </p:nvSpPr>
        <p:spPr>
          <a:xfrm>
            <a:off x="2891790" y="1591025"/>
            <a:ext cx="637575" cy="3944905"/>
          </a:xfrm>
          <a:prstGeom prst="rect">
            <a:avLst/>
          </a:prstGeom>
          <a:solidFill>
            <a:srgbClr val="F2F2F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2" name="Title 1"/>
          <p:cNvSpPr>
            <a:spLocks noGrp="1"/>
          </p:cNvSpPr>
          <p:nvPr>
            <p:ph type="title"/>
          </p:nvPr>
        </p:nvSpPr>
        <p:spPr/>
        <p:txBody>
          <a:bodyPr/>
          <a:lstStyle/>
          <a:p>
            <a:r>
              <a:rPr lang="it-IT" dirty="0"/>
              <a:t>Sanzioni</a:t>
            </a:r>
            <a:endParaRPr lang="it-IT" sz="2100" dirty="0"/>
          </a:p>
        </p:txBody>
      </p:sp>
      <p:sp>
        <p:nvSpPr>
          <p:cNvPr id="5" name="Rectangle 4"/>
          <p:cNvSpPr/>
          <p:nvPr/>
        </p:nvSpPr>
        <p:spPr>
          <a:xfrm>
            <a:off x="2675882" y="3183920"/>
            <a:ext cx="6108549" cy="623248"/>
          </a:xfrm>
          <a:prstGeom prst="rect">
            <a:avLst/>
          </a:prstGeom>
        </p:spPr>
        <p:txBody>
          <a:bodyPr wrap="square">
            <a:noAutofit/>
          </a:bodyPr>
          <a:lstStyle/>
          <a:p>
            <a:endParaRPr lang="it-IT" sz="1350" dirty="0">
              <a:solidFill>
                <a:schemeClr val="bg1"/>
              </a:solidFill>
            </a:endParaRPr>
          </a:p>
        </p:txBody>
      </p:sp>
      <p:sp>
        <p:nvSpPr>
          <p:cNvPr id="8" name="Isosceles Triangle 7"/>
          <p:cNvSpPr/>
          <p:nvPr/>
        </p:nvSpPr>
        <p:spPr>
          <a:xfrm rot="10800000">
            <a:off x="887835" y="2979959"/>
            <a:ext cx="1022300" cy="189000"/>
          </a:xfrm>
          <a:prstGeom prst="triangle">
            <a:avLst/>
          </a:prstGeom>
          <a:solidFill>
            <a:schemeClr val="bg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pic>
        <p:nvPicPr>
          <p:cNvPr id="9" name="Picture 16"/>
          <p:cNvPicPr>
            <a:picLocks noChangeAspect="1"/>
          </p:cNvPicPr>
          <p:nvPr/>
        </p:nvPicPr>
        <p:blipFill>
          <a:blip r:embed="rId2">
            <a:clrChange>
              <a:clrFrom>
                <a:srgbClr val="F8FAFB"/>
              </a:clrFrom>
              <a:clrTo>
                <a:srgbClr val="F8FAFB">
                  <a:alpha val="0"/>
                </a:srgbClr>
              </a:clrTo>
            </a:clrChange>
          </a:blip>
          <a:stretch>
            <a:fillRect/>
          </a:stretch>
        </p:blipFill>
        <p:spPr>
          <a:xfrm>
            <a:off x="1051058" y="3325230"/>
            <a:ext cx="695853" cy="597227"/>
          </a:xfrm>
          <a:prstGeom prst="rect">
            <a:avLst/>
          </a:prstGeom>
        </p:spPr>
      </p:pic>
      <p:sp>
        <p:nvSpPr>
          <p:cNvPr id="11" name="Isosceles Triangle 10"/>
          <p:cNvSpPr/>
          <p:nvPr/>
        </p:nvSpPr>
        <p:spPr>
          <a:xfrm rot="10800000">
            <a:off x="887835" y="4069046"/>
            <a:ext cx="1022300" cy="189000"/>
          </a:xfrm>
          <a:prstGeom prst="triangle">
            <a:avLst/>
          </a:prstGeom>
          <a:solidFill>
            <a:schemeClr val="bg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13" name="Rectangle 12"/>
          <p:cNvSpPr/>
          <p:nvPr/>
        </p:nvSpPr>
        <p:spPr>
          <a:xfrm>
            <a:off x="2514600" y="2362200"/>
            <a:ext cx="6324600" cy="2763533"/>
          </a:xfrm>
          <a:prstGeom prst="rect">
            <a:avLst/>
          </a:prstGeom>
          <a:solidFill>
            <a:schemeClr val="accent1"/>
          </a:solidFill>
        </p:spPr>
        <p:txBody>
          <a:bodyPr wrap="square" lIns="243000" rIns="378000" anchor="ctr">
            <a:noAutofit/>
          </a:bodyPr>
          <a:lstStyle/>
          <a:p>
            <a:pPr fontAlgn="t"/>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Nel caso di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licenziamento </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del beneficiario di </a:t>
            </a:r>
            <a:r>
              <a:rPr lang="it-IT" sz="1350" kern="0" dirty="0" err="1">
                <a:solidFill>
                  <a:schemeClr val="tx2"/>
                </a:solidFill>
                <a:latin typeface="Verdana" panose="020B0604030504040204" pitchFamily="34" charset="0"/>
                <a:ea typeface="Verdana" panose="020B0604030504040204" pitchFamily="34" charset="0"/>
                <a:cs typeface="Verdana" panose="020B0604030504040204" pitchFamily="34" charset="0"/>
              </a:rPr>
              <a:t>RdC</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 effettuato nei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36</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 mesi successivi all’assunzione, il datore di lavoro è tenuto alla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restituzione dell’incentivo fruito maggiorato delle sanzioni civili </a:t>
            </a:r>
            <a:r>
              <a:rPr lang="it-IT" sz="1350" kern="0" dirty="0">
                <a:solidFill>
                  <a:schemeClr val="tx2"/>
                </a:solidFill>
                <a:latin typeface="Verdana" panose="020B0604030504040204" pitchFamily="34" charset="0"/>
                <a:ea typeface="Verdana" panose="020B0604030504040204" pitchFamily="34" charset="0"/>
              </a:rPr>
              <a:t>di cui all'articolo 116, comma 8, lettera a), della legge 23 dicembre 2000, n. 388, </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salvo che il licenziamento avvenga per giusta causa o per giustificato motivo (</a:t>
            </a:r>
            <a:r>
              <a:rPr lang="it-IT" sz="1400" dirty="0">
                <a:latin typeface="Verdana" panose="020B0604030504040204" pitchFamily="34" charset="0"/>
                <a:ea typeface="Verdana" panose="020B0604030504040204" pitchFamily="34" charset="0"/>
              </a:rPr>
              <a:t>licenziamento per giusta causa o per giustificato motivo dichiarato illegittimo;</a:t>
            </a:r>
          </a:p>
          <a:p>
            <a:pPr fontAlgn="t"/>
            <a:r>
              <a:rPr lang="it-IT" sz="1400" dirty="0">
                <a:latin typeface="Verdana" panose="020B0604030504040204" pitchFamily="34" charset="0"/>
                <a:ea typeface="Verdana" panose="020B0604030504040204" pitchFamily="34" charset="0"/>
              </a:rPr>
              <a:t>recesso dal contratto di apprendistato, da parte del datore di lavoro, al termine del periodo di formazione;</a:t>
            </a:r>
          </a:p>
          <a:p>
            <a:pPr fontAlgn="t"/>
            <a:r>
              <a:rPr lang="it-IT" sz="1400" dirty="0">
                <a:latin typeface="Verdana" panose="020B0604030504040204" pitchFamily="34" charset="0"/>
                <a:ea typeface="Verdana" panose="020B0604030504040204" pitchFamily="34" charset="0"/>
              </a:rPr>
              <a:t>recesso dal contratto, da parte del datore di lavoro, durante il periodo di prova;</a:t>
            </a:r>
          </a:p>
          <a:p>
            <a:pPr fontAlgn="t"/>
            <a:r>
              <a:rPr lang="it-IT" sz="1400" dirty="0">
                <a:latin typeface="Verdana" panose="020B0604030504040204" pitchFamily="34" charset="0"/>
                <a:ea typeface="Verdana" panose="020B0604030504040204" pitchFamily="34" charset="0"/>
              </a:rPr>
              <a:t>dimissioni del lavoratore per giusta causa).</a:t>
            </a:r>
          </a:p>
          <a:p>
            <a:pPr lvl="0" algn="just"/>
            <a:endParaRPr lang="it-IT" sz="1350" kern="0" dirty="0">
              <a:solidFill>
                <a:schemeClr val="tx2"/>
              </a:solidFill>
              <a:ea typeface="Verdana" panose="020B0604030504040204" pitchFamily="34" charset="0"/>
              <a:cs typeface="Verdana" panose="020B0604030504040204" pitchFamily="34" charset="0"/>
            </a:endParaRPr>
          </a:p>
        </p:txBody>
      </p:sp>
      <p:sp>
        <p:nvSpPr>
          <p:cNvPr id="14" name="Isosceles Triangle 13"/>
          <p:cNvSpPr/>
          <p:nvPr/>
        </p:nvSpPr>
        <p:spPr>
          <a:xfrm>
            <a:off x="8610600" y="4953000"/>
            <a:ext cx="215909" cy="162410"/>
          </a:xfrm>
          <a:prstGeom prst="triangle">
            <a:avLst>
              <a:gd name="adj" fmla="val 100000"/>
            </a:avLst>
          </a:prstGeom>
          <a:solidFill>
            <a:schemeClr val="accent1">
              <a:lumMod val="50000"/>
            </a:schemeClr>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15" name="Rectangle 14"/>
          <p:cNvSpPr/>
          <p:nvPr/>
        </p:nvSpPr>
        <p:spPr>
          <a:xfrm>
            <a:off x="1" y="1646635"/>
            <a:ext cx="3657600" cy="294921"/>
          </a:xfrm>
          <a:prstGeom prst="rect">
            <a:avLst/>
          </a:prstGeom>
          <a:solidFill>
            <a:schemeClr val="accent1"/>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b="1" dirty="0">
              <a:solidFill>
                <a:schemeClr val="tx2"/>
              </a:solidFill>
            </a:endParaRPr>
          </a:p>
        </p:txBody>
      </p:sp>
      <p:sp>
        <p:nvSpPr>
          <p:cNvPr id="16" name="Isosceles Triangle 15"/>
          <p:cNvSpPr/>
          <p:nvPr/>
        </p:nvSpPr>
        <p:spPr>
          <a:xfrm rot="5400000">
            <a:off x="3529131" y="1941791"/>
            <a:ext cx="128704" cy="128235"/>
          </a:xfrm>
          <a:prstGeom prst="triangle">
            <a:avLst>
              <a:gd name="adj" fmla="val 0"/>
            </a:avLst>
          </a:prstGeom>
          <a:solidFill>
            <a:schemeClr val="accent1">
              <a:lumMod val="50000"/>
            </a:schemeClr>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pic>
        <p:nvPicPr>
          <p:cNvPr id="18" name="Picture 59"/>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995124" y="2054808"/>
            <a:ext cx="807720" cy="745782"/>
          </a:xfrm>
          <a:prstGeom prst="rect">
            <a:avLst/>
          </a:prstGeom>
        </p:spPr>
      </p:pic>
      <p:pic>
        <p:nvPicPr>
          <p:cNvPr id="13314" name="Picture 2" descr="Risultati immagini per inp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798" y="4429019"/>
            <a:ext cx="686372" cy="99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3642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5556503" y="3025139"/>
            <a:ext cx="760476" cy="740664"/>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idx="4294967295"/>
          </p:nvPr>
        </p:nvSpPr>
        <p:spPr>
          <a:xfrm>
            <a:off x="901700" y="381000"/>
            <a:ext cx="8242300" cy="2106613"/>
          </a:xfrm>
          <a:prstGeom prst="rect">
            <a:avLst/>
          </a:prstGeom>
          <a:effectLst>
            <a:outerShdw blurRad="50800" dist="38100" dir="2700000" algn="tl" rotWithShape="0">
              <a:prstClr val="black">
                <a:alpha val="40000"/>
              </a:prstClr>
            </a:outerShdw>
          </a:effectLst>
          <a:scene3d>
            <a:camera prst="orthographicFront"/>
            <a:lightRig rig="threePt" dir="t"/>
          </a:scene3d>
          <a:sp3d>
            <a:bevelT prst="relaxedInset"/>
          </a:sp3d>
        </p:spPr>
        <p:txBody>
          <a:bodyPr vert="horz" wrap="square" lIns="0" tIns="1110284" rIns="0" bIns="0" rtlCol="0">
            <a:spAutoFit/>
          </a:bodyPr>
          <a:lstStyle/>
          <a:p>
            <a:pPr marL="2864485" marR="5080" indent="-1978660">
              <a:lnSpc>
                <a:spcPct val="100000"/>
              </a:lnSpc>
              <a:spcBef>
                <a:spcPts val="100"/>
              </a:spcBef>
            </a:pPr>
            <a:r>
              <a:rPr sz="3200" spc="-5" dirty="0" err="1">
                <a:solidFill>
                  <a:srgbClr val="0070C0"/>
                </a:solidFill>
              </a:rPr>
              <a:t>Sostituzione</a:t>
            </a:r>
            <a:r>
              <a:rPr sz="3200" spc="-5" dirty="0">
                <a:solidFill>
                  <a:srgbClr val="0070C0"/>
                </a:solidFill>
              </a:rPr>
              <a:t> </a:t>
            </a:r>
            <a:r>
              <a:rPr sz="3200" dirty="0" err="1">
                <a:solidFill>
                  <a:srgbClr val="0070C0"/>
                </a:solidFill>
              </a:rPr>
              <a:t>lavoratri</a:t>
            </a:r>
            <a:r>
              <a:rPr lang="it-IT" sz="3200" dirty="0">
                <a:solidFill>
                  <a:srgbClr val="0070C0"/>
                </a:solidFill>
              </a:rPr>
              <a:t>ci</a:t>
            </a:r>
            <a:r>
              <a:rPr sz="3200" spc="-145" dirty="0">
                <a:solidFill>
                  <a:srgbClr val="0070C0"/>
                </a:solidFill>
              </a:rPr>
              <a:t> </a:t>
            </a:r>
            <a:r>
              <a:rPr sz="3200" dirty="0">
                <a:solidFill>
                  <a:srgbClr val="0070C0"/>
                </a:solidFill>
              </a:rPr>
              <a:t>in  </a:t>
            </a:r>
            <a:r>
              <a:rPr sz="3200" spc="-5" dirty="0">
                <a:solidFill>
                  <a:srgbClr val="0070C0"/>
                </a:solidFill>
              </a:rPr>
              <a:t>maternità</a:t>
            </a:r>
          </a:p>
        </p:txBody>
      </p:sp>
      <p:sp>
        <p:nvSpPr>
          <p:cNvPr id="6" name="object 6"/>
          <p:cNvSpPr txBox="1"/>
          <p:nvPr/>
        </p:nvSpPr>
        <p:spPr>
          <a:xfrm>
            <a:off x="1747520" y="3729329"/>
            <a:ext cx="5661660" cy="1054735"/>
          </a:xfrm>
          <a:prstGeom prst="rect">
            <a:avLst/>
          </a:prstGeom>
        </p:spPr>
        <p:txBody>
          <a:bodyPr vert="horz" wrap="square" lIns="0" tIns="12700" rIns="0" bIns="0" rtlCol="0">
            <a:spAutoFit/>
          </a:bodyPr>
          <a:lstStyle/>
          <a:p>
            <a:pPr marL="113030" marR="104139" algn="ctr">
              <a:lnSpc>
                <a:spcPct val="112500"/>
              </a:lnSpc>
              <a:spcBef>
                <a:spcPts val="100"/>
              </a:spcBef>
            </a:pPr>
            <a:r>
              <a:rPr sz="2000" spc="-5" dirty="0">
                <a:latin typeface="Verdana"/>
                <a:cs typeface="Verdana"/>
              </a:rPr>
              <a:t>Art. </a:t>
            </a:r>
            <a:r>
              <a:rPr sz="2000" dirty="0">
                <a:latin typeface="Verdana"/>
                <a:cs typeface="Verdana"/>
              </a:rPr>
              <a:t>10, L.53/2000; </a:t>
            </a:r>
            <a:r>
              <a:rPr sz="2000" spc="-5" dirty="0">
                <a:latin typeface="Verdana"/>
                <a:cs typeface="Verdana"/>
              </a:rPr>
              <a:t>art.4 </a:t>
            </a:r>
            <a:r>
              <a:rPr sz="2000" spc="-10" dirty="0">
                <a:latin typeface="Verdana"/>
                <a:cs typeface="Verdana"/>
              </a:rPr>
              <a:t>D.Lgs.</a:t>
            </a:r>
            <a:r>
              <a:rPr sz="2000" spc="-70" dirty="0">
                <a:latin typeface="Verdana"/>
                <a:cs typeface="Verdana"/>
              </a:rPr>
              <a:t> </a:t>
            </a:r>
            <a:r>
              <a:rPr sz="2000" spc="-5" dirty="0">
                <a:latin typeface="Verdana"/>
                <a:cs typeface="Verdana"/>
              </a:rPr>
              <a:t>151/2001  Circc. </a:t>
            </a:r>
            <a:r>
              <a:rPr sz="2000" dirty="0">
                <a:latin typeface="Verdana"/>
                <a:cs typeface="Verdana"/>
              </a:rPr>
              <a:t>n. </a:t>
            </a:r>
            <a:r>
              <a:rPr sz="2000" spc="-5" dirty="0">
                <a:latin typeface="Verdana"/>
                <a:cs typeface="Verdana"/>
              </a:rPr>
              <a:t>117/2000,</a:t>
            </a:r>
            <a:r>
              <a:rPr sz="2000" spc="-40" dirty="0">
                <a:latin typeface="Verdana"/>
                <a:cs typeface="Verdana"/>
              </a:rPr>
              <a:t> </a:t>
            </a:r>
            <a:r>
              <a:rPr sz="2000" spc="-5" dirty="0">
                <a:latin typeface="Verdana"/>
                <a:cs typeface="Verdana"/>
              </a:rPr>
              <a:t>n.136/2001</a:t>
            </a:r>
            <a:endParaRPr sz="2000">
              <a:latin typeface="Verdana"/>
              <a:cs typeface="Verdana"/>
            </a:endParaRPr>
          </a:p>
          <a:p>
            <a:pPr algn="ctr">
              <a:lnSpc>
                <a:spcPct val="100000"/>
              </a:lnSpc>
              <a:spcBef>
                <a:spcPts val="300"/>
              </a:spcBef>
            </a:pPr>
            <a:r>
              <a:rPr sz="2000" dirty="0">
                <a:latin typeface="Verdana"/>
                <a:cs typeface="Verdana"/>
              </a:rPr>
              <a:t>Msgg. n. </a:t>
            </a:r>
            <a:r>
              <a:rPr sz="2000" spc="-5" dirty="0">
                <a:latin typeface="Verdana"/>
                <a:cs typeface="Verdana"/>
              </a:rPr>
              <a:t>28/2001, </a:t>
            </a:r>
            <a:r>
              <a:rPr sz="2000" dirty="0">
                <a:latin typeface="Verdana"/>
                <a:cs typeface="Verdana"/>
              </a:rPr>
              <a:t>n.93/2001,</a:t>
            </a:r>
            <a:r>
              <a:rPr sz="2000" spc="-90" dirty="0">
                <a:latin typeface="Verdana"/>
                <a:cs typeface="Verdana"/>
              </a:rPr>
              <a:t> </a:t>
            </a:r>
            <a:r>
              <a:rPr sz="2000" dirty="0">
                <a:latin typeface="Verdana"/>
                <a:cs typeface="Verdana"/>
              </a:rPr>
              <a:t>n.1382/2011</a:t>
            </a:r>
            <a:endParaRPr sz="2000">
              <a:latin typeface="Verdana"/>
              <a:cs typeface="Verdan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73164" y="186309"/>
          <a:ext cx="8785859" cy="4831715"/>
        </p:xfrm>
        <a:graphic>
          <a:graphicData uri="http://schemas.openxmlformats.org/drawingml/2006/table">
            <a:tbl>
              <a:tblPr firstRow="1" bandRow="1">
                <a:tableStyleId>{2D5ABB26-0587-4C30-8999-92F81FD0307C}</a:tableStyleId>
              </a:tblPr>
              <a:tblGrid>
                <a:gridCol w="2448560">
                  <a:extLst>
                    <a:ext uri="{9D8B030D-6E8A-4147-A177-3AD203B41FA5}">
                      <a16:colId xmlns:a16="http://schemas.microsoft.com/office/drawing/2014/main" val="20000"/>
                    </a:ext>
                  </a:extLst>
                </a:gridCol>
                <a:gridCol w="6337299">
                  <a:extLst>
                    <a:ext uri="{9D8B030D-6E8A-4147-A177-3AD203B41FA5}">
                      <a16:colId xmlns:a16="http://schemas.microsoft.com/office/drawing/2014/main" val="20001"/>
                    </a:ext>
                  </a:extLst>
                </a:gridCol>
              </a:tblGrid>
              <a:tr h="1005840">
                <a:tc>
                  <a:txBody>
                    <a:bodyPr/>
                    <a:lstStyle/>
                    <a:p>
                      <a:pPr marL="97790">
                        <a:lnSpc>
                          <a:spcPct val="100000"/>
                        </a:lnSpc>
                        <a:spcBef>
                          <a:spcPts val="340"/>
                        </a:spcBef>
                      </a:pPr>
                      <a:r>
                        <a:rPr sz="1900" b="1" spc="-10" dirty="0">
                          <a:latin typeface="Verdana"/>
                          <a:cs typeface="Verdana"/>
                        </a:rPr>
                        <a:t>DDL</a:t>
                      </a:r>
                      <a:r>
                        <a:rPr sz="1900" b="1" spc="-20" dirty="0">
                          <a:latin typeface="Verdana"/>
                          <a:cs typeface="Verdana"/>
                        </a:rPr>
                        <a:t> </a:t>
                      </a:r>
                      <a:r>
                        <a:rPr sz="1900" b="1" spc="-5" dirty="0">
                          <a:latin typeface="Verdana"/>
                          <a:cs typeface="Verdana"/>
                        </a:rPr>
                        <a:t>AMMESSI</a:t>
                      </a:r>
                      <a:endParaRPr sz="1900">
                        <a:latin typeface="Verdana"/>
                        <a:cs typeface="Verdana"/>
                      </a:endParaRPr>
                    </a:p>
                  </a:txBody>
                  <a:tcPr marL="0" marR="0" marT="4318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marR="75565">
                        <a:lnSpc>
                          <a:spcPct val="100000"/>
                        </a:lnSpc>
                        <a:spcBef>
                          <a:spcPts val="340"/>
                        </a:spcBef>
                        <a:tabLst>
                          <a:tab pos="984885" algn="l"/>
                          <a:tab pos="1356995" algn="l"/>
                          <a:tab pos="2286635" algn="l"/>
                          <a:tab pos="3234690" algn="l"/>
                          <a:tab pos="3821429" algn="l"/>
                          <a:tab pos="5167630" algn="l"/>
                          <a:tab pos="6022340" algn="l"/>
                        </a:tabLst>
                      </a:pPr>
                      <a:r>
                        <a:rPr sz="2000" spc="-5" dirty="0">
                          <a:latin typeface="Verdana"/>
                          <a:cs typeface="Verdana"/>
                        </a:rPr>
                        <a:t>dat</a:t>
                      </a:r>
                      <a:r>
                        <a:rPr sz="2000" spc="-10" dirty="0">
                          <a:latin typeface="Verdana"/>
                          <a:cs typeface="Verdana"/>
                        </a:rPr>
                        <a:t>o</a:t>
                      </a:r>
                      <a:r>
                        <a:rPr sz="2000" dirty="0">
                          <a:latin typeface="Verdana"/>
                          <a:cs typeface="Verdana"/>
                        </a:rPr>
                        <a:t>ri	</a:t>
                      </a:r>
                      <a:r>
                        <a:rPr sz="2000" spc="-5" dirty="0">
                          <a:latin typeface="Verdana"/>
                          <a:cs typeface="Verdana"/>
                        </a:rPr>
                        <a:t>d</a:t>
                      </a:r>
                      <a:r>
                        <a:rPr sz="2000" dirty="0">
                          <a:latin typeface="Verdana"/>
                          <a:cs typeface="Verdana"/>
                        </a:rPr>
                        <a:t>i	</a:t>
                      </a:r>
                      <a:r>
                        <a:rPr sz="2000" spc="-5" dirty="0">
                          <a:latin typeface="Verdana"/>
                          <a:cs typeface="Verdana"/>
                        </a:rPr>
                        <a:t>l</a:t>
                      </a:r>
                      <a:r>
                        <a:rPr sz="2000" spc="-30" dirty="0">
                          <a:latin typeface="Verdana"/>
                          <a:cs typeface="Verdana"/>
                        </a:rPr>
                        <a:t>a</a:t>
                      </a:r>
                      <a:r>
                        <a:rPr sz="2000" spc="-10" dirty="0">
                          <a:latin typeface="Verdana"/>
                          <a:cs typeface="Verdana"/>
                        </a:rPr>
                        <a:t>v</a:t>
                      </a:r>
                      <a:r>
                        <a:rPr sz="2000" dirty="0">
                          <a:latin typeface="Verdana"/>
                          <a:cs typeface="Verdana"/>
                        </a:rPr>
                        <a:t>o</a:t>
                      </a:r>
                      <a:r>
                        <a:rPr sz="2000" spc="-10" dirty="0">
                          <a:latin typeface="Verdana"/>
                          <a:cs typeface="Verdana"/>
                        </a:rPr>
                        <a:t>r</a:t>
                      </a:r>
                      <a:r>
                        <a:rPr sz="2000" dirty="0">
                          <a:latin typeface="Verdana"/>
                          <a:cs typeface="Verdana"/>
                        </a:rPr>
                        <a:t>o	</a:t>
                      </a:r>
                      <a:r>
                        <a:rPr sz="2000" spc="-5" dirty="0">
                          <a:latin typeface="Verdana"/>
                          <a:cs typeface="Verdana"/>
                        </a:rPr>
                        <a:t>pr</a:t>
                      </a:r>
                      <a:r>
                        <a:rPr sz="2000" spc="-15" dirty="0">
                          <a:latin typeface="Verdana"/>
                          <a:cs typeface="Verdana"/>
                        </a:rPr>
                        <a:t>i</a:t>
                      </a:r>
                      <a:r>
                        <a:rPr sz="2000" spc="-35" dirty="0">
                          <a:latin typeface="Verdana"/>
                          <a:cs typeface="Verdana"/>
                        </a:rPr>
                        <a:t>v</a:t>
                      </a:r>
                      <a:r>
                        <a:rPr sz="2000" dirty="0">
                          <a:latin typeface="Verdana"/>
                          <a:cs typeface="Verdana"/>
                        </a:rPr>
                        <a:t>ati	</a:t>
                      </a:r>
                      <a:r>
                        <a:rPr sz="2000" spc="-15" dirty="0">
                          <a:latin typeface="Verdana"/>
                          <a:cs typeface="Verdana"/>
                        </a:rPr>
                        <a:t>c</a:t>
                      </a:r>
                      <a:r>
                        <a:rPr sz="2000" dirty="0">
                          <a:latin typeface="Verdana"/>
                          <a:cs typeface="Verdana"/>
                        </a:rPr>
                        <a:t>he	</a:t>
                      </a:r>
                      <a:r>
                        <a:rPr sz="2000" spc="-20" dirty="0">
                          <a:latin typeface="Verdana"/>
                          <a:cs typeface="Verdana"/>
                        </a:rPr>
                        <a:t>o</a:t>
                      </a:r>
                      <a:r>
                        <a:rPr sz="2000" dirty="0">
                          <a:latin typeface="Verdana"/>
                          <a:cs typeface="Verdana"/>
                        </a:rPr>
                        <a:t>c</a:t>
                      </a:r>
                      <a:r>
                        <a:rPr sz="2000" spc="-15" dirty="0">
                          <a:latin typeface="Verdana"/>
                          <a:cs typeface="Verdana"/>
                        </a:rPr>
                        <a:t>c</a:t>
                      </a:r>
                      <a:r>
                        <a:rPr sz="2000" dirty="0">
                          <a:latin typeface="Verdana"/>
                          <a:cs typeface="Verdana"/>
                        </a:rPr>
                        <a:t>u</a:t>
                      </a:r>
                      <a:r>
                        <a:rPr sz="2000" spc="-10" dirty="0">
                          <a:latin typeface="Verdana"/>
                          <a:cs typeface="Verdana"/>
                        </a:rPr>
                        <a:t>p</a:t>
                      </a:r>
                      <a:r>
                        <a:rPr sz="2000" dirty="0">
                          <a:latin typeface="Verdana"/>
                          <a:cs typeface="Verdana"/>
                        </a:rPr>
                        <a:t>ano	m</a:t>
                      </a:r>
                      <a:r>
                        <a:rPr sz="2000" spc="-15" dirty="0">
                          <a:latin typeface="Verdana"/>
                          <a:cs typeface="Verdana"/>
                        </a:rPr>
                        <a:t>e</a:t>
                      </a:r>
                      <a:r>
                        <a:rPr sz="2000" dirty="0">
                          <a:latin typeface="Verdana"/>
                          <a:cs typeface="Verdana"/>
                        </a:rPr>
                        <a:t>no	</a:t>
                      </a:r>
                      <a:r>
                        <a:rPr sz="2000" spc="10" dirty="0">
                          <a:latin typeface="Verdana"/>
                          <a:cs typeface="Verdana"/>
                        </a:rPr>
                        <a:t>di  </a:t>
                      </a:r>
                      <a:r>
                        <a:rPr sz="2000" dirty="0">
                          <a:latin typeface="Verdana"/>
                          <a:cs typeface="Verdana"/>
                        </a:rPr>
                        <a:t>20</a:t>
                      </a:r>
                      <a:r>
                        <a:rPr sz="2000" spc="-15" dirty="0">
                          <a:latin typeface="Verdana"/>
                          <a:cs typeface="Verdana"/>
                        </a:rPr>
                        <a:t> </a:t>
                      </a:r>
                      <a:r>
                        <a:rPr sz="2000" spc="-5" dirty="0">
                          <a:latin typeface="Verdana"/>
                          <a:cs typeface="Verdana"/>
                        </a:rPr>
                        <a:t>dipendenti</a:t>
                      </a:r>
                      <a:endParaRPr sz="2000">
                        <a:latin typeface="Verdana"/>
                        <a:cs typeface="Verdana"/>
                      </a:endParaRPr>
                    </a:p>
                  </a:txBody>
                  <a:tcPr marL="0" marR="0" marT="4318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466090">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40"/>
                        </a:spcBef>
                      </a:pPr>
                      <a:r>
                        <a:rPr sz="2000" dirty="0">
                          <a:latin typeface="Verdana"/>
                          <a:cs typeface="Verdana"/>
                        </a:rPr>
                        <a:t>senza </a:t>
                      </a:r>
                      <a:r>
                        <a:rPr sz="2000" spc="-5" dirty="0">
                          <a:latin typeface="Verdana"/>
                          <a:cs typeface="Verdana"/>
                        </a:rPr>
                        <a:t>requisiti</a:t>
                      </a:r>
                      <a:r>
                        <a:rPr sz="2000" spc="-55" dirty="0">
                          <a:latin typeface="Verdana"/>
                          <a:cs typeface="Verdana"/>
                        </a:rPr>
                        <a:t> </a:t>
                      </a:r>
                      <a:r>
                        <a:rPr sz="2000" spc="-5" dirty="0">
                          <a:latin typeface="Verdana"/>
                          <a:cs typeface="Verdana"/>
                        </a:rPr>
                        <a:t>particolari</a:t>
                      </a:r>
                      <a:endParaRPr sz="2000">
                        <a:latin typeface="Verdana"/>
                        <a:cs typeface="Verdana"/>
                      </a:endParaRPr>
                    </a:p>
                  </a:txBody>
                  <a:tcPr marL="0" marR="0" marT="4318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1310640">
                <a:tc>
                  <a:txBody>
                    <a:bodyPr/>
                    <a:lstStyle/>
                    <a:p>
                      <a:pPr marL="97790" marR="189865">
                        <a:lnSpc>
                          <a:spcPct val="100000"/>
                        </a:lnSpc>
                        <a:spcBef>
                          <a:spcPts val="345"/>
                        </a:spcBef>
                      </a:pPr>
                      <a:r>
                        <a:rPr sz="1900" b="1" spc="-5" dirty="0">
                          <a:latin typeface="Verdana"/>
                          <a:cs typeface="Verdana"/>
                        </a:rPr>
                        <a:t>TIPOLOGIA  </a:t>
                      </a:r>
                      <a:r>
                        <a:rPr sz="1900" b="1" dirty="0">
                          <a:latin typeface="Verdana"/>
                          <a:cs typeface="Verdana"/>
                        </a:rPr>
                        <a:t>C</a:t>
                      </a:r>
                      <a:r>
                        <a:rPr sz="1900" b="1" spc="-10" dirty="0">
                          <a:latin typeface="Verdana"/>
                          <a:cs typeface="Verdana"/>
                        </a:rPr>
                        <a:t>O</a:t>
                      </a:r>
                      <a:r>
                        <a:rPr sz="1900" b="1" dirty="0">
                          <a:latin typeface="Verdana"/>
                          <a:cs typeface="Verdana"/>
                        </a:rPr>
                        <a:t>NT</a:t>
                      </a:r>
                      <a:r>
                        <a:rPr sz="1900" b="1" spc="5" dirty="0">
                          <a:latin typeface="Verdana"/>
                          <a:cs typeface="Verdana"/>
                        </a:rPr>
                        <a:t>R</a:t>
                      </a:r>
                      <a:r>
                        <a:rPr sz="1900" b="1" spc="-5" dirty="0">
                          <a:latin typeface="Verdana"/>
                          <a:cs typeface="Verdana"/>
                        </a:rPr>
                        <a:t>A</a:t>
                      </a:r>
                      <a:r>
                        <a:rPr sz="1900" b="1" spc="5" dirty="0">
                          <a:latin typeface="Verdana"/>
                          <a:cs typeface="Verdana"/>
                        </a:rPr>
                        <a:t>T</a:t>
                      </a:r>
                      <a:r>
                        <a:rPr sz="1900" b="1" dirty="0">
                          <a:latin typeface="Verdana"/>
                          <a:cs typeface="Verdana"/>
                        </a:rPr>
                        <a:t>TUA</a:t>
                      </a:r>
                      <a:r>
                        <a:rPr sz="1900" b="1" spc="5" dirty="0">
                          <a:latin typeface="Verdana"/>
                          <a:cs typeface="Verdana"/>
                        </a:rPr>
                        <a:t>L</a:t>
                      </a:r>
                      <a:r>
                        <a:rPr sz="1900" b="1" dirty="0">
                          <a:latin typeface="Verdana"/>
                          <a:cs typeface="Verdana"/>
                        </a:rPr>
                        <a:t>E</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marR="76835" algn="just">
                        <a:lnSpc>
                          <a:spcPct val="100000"/>
                        </a:lnSpc>
                        <a:spcBef>
                          <a:spcPts val="345"/>
                        </a:spcBef>
                      </a:pPr>
                      <a:r>
                        <a:rPr sz="2000" u="heavy" spc="-5" dirty="0">
                          <a:uFill>
                            <a:solidFill>
                              <a:srgbClr val="000000"/>
                            </a:solidFill>
                          </a:uFill>
                          <a:latin typeface="Verdana"/>
                          <a:cs typeface="Verdana"/>
                        </a:rPr>
                        <a:t>Assunzioni</a:t>
                      </a:r>
                      <a:r>
                        <a:rPr sz="2000" spc="-5" dirty="0">
                          <a:latin typeface="Verdana"/>
                          <a:cs typeface="Verdana"/>
                        </a:rPr>
                        <a:t> </a:t>
                      </a:r>
                      <a:r>
                        <a:rPr sz="2000" dirty="0">
                          <a:latin typeface="Verdana"/>
                          <a:cs typeface="Verdana"/>
                        </a:rPr>
                        <a:t>a </a:t>
                      </a:r>
                      <a:r>
                        <a:rPr sz="2000" spc="-5" dirty="0">
                          <a:latin typeface="Verdana"/>
                          <a:cs typeface="Verdana"/>
                        </a:rPr>
                        <a:t>tempo </a:t>
                      </a:r>
                      <a:r>
                        <a:rPr sz="2000" spc="-10" dirty="0">
                          <a:latin typeface="Verdana"/>
                          <a:cs typeface="Verdana"/>
                        </a:rPr>
                        <a:t>determinato, </a:t>
                      </a:r>
                      <a:r>
                        <a:rPr sz="2000" spc="-5" dirty="0">
                          <a:latin typeface="Verdana"/>
                          <a:cs typeface="Verdana"/>
                        </a:rPr>
                        <a:t>anche </a:t>
                      </a:r>
                      <a:r>
                        <a:rPr sz="2000" spc="-10" dirty="0">
                          <a:latin typeface="Verdana"/>
                          <a:cs typeface="Verdana"/>
                        </a:rPr>
                        <a:t>in  </a:t>
                      </a:r>
                      <a:r>
                        <a:rPr sz="2000" spc="-5" dirty="0">
                          <a:latin typeface="Verdana"/>
                          <a:cs typeface="Verdana"/>
                        </a:rPr>
                        <a:t>somministrazione, per sostituire </a:t>
                      </a:r>
                      <a:r>
                        <a:rPr sz="2000" spc="-10" dirty="0">
                          <a:latin typeface="Verdana"/>
                          <a:cs typeface="Verdana"/>
                        </a:rPr>
                        <a:t>lavoratori </a:t>
                      </a:r>
                      <a:r>
                        <a:rPr sz="2000" dirty="0">
                          <a:latin typeface="Verdana"/>
                          <a:cs typeface="Verdana"/>
                        </a:rPr>
                        <a:t>-  </a:t>
                      </a:r>
                      <a:r>
                        <a:rPr sz="2000" spc="-5" dirty="0">
                          <a:latin typeface="Verdana"/>
                          <a:cs typeface="Verdana"/>
                        </a:rPr>
                        <a:t>anche autonomi* </a:t>
                      </a:r>
                      <a:r>
                        <a:rPr sz="2000" dirty="0">
                          <a:latin typeface="Verdana"/>
                          <a:cs typeface="Verdana"/>
                        </a:rPr>
                        <a:t>- </a:t>
                      </a:r>
                      <a:r>
                        <a:rPr sz="2000" spc="-5" dirty="0">
                          <a:latin typeface="Verdana"/>
                          <a:cs typeface="Verdana"/>
                        </a:rPr>
                        <a:t>in </a:t>
                      </a:r>
                      <a:r>
                        <a:rPr sz="2000" dirty="0">
                          <a:latin typeface="Verdana"/>
                          <a:cs typeface="Verdana"/>
                        </a:rPr>
                        <a:t>congedo </a:t>
                      </a:r>
                      <a:r>
                        <a:rPr sz="2000" spc="-5" dirty="0">
                          <a:latin typeface="Verdana"/>
                          <a:cs typeface="Verdana"/>
                        </a:rPr>
                        <a:t>obbligatorio di  maternità </a:t>
                      </a:r>
                      <a:r>
                        <a:rPr sz="2000" dirty="0">
                          <a:latin typeface="Verdana"/>
                          <a:cs typeface="Verdana"/>
                        </a:rPr>
                        <a:t>o congedo</a:t>
                      </a:r>
                      <a:r>
                        <a:rPr sz="2000" spc="-60" dirty="0">
                          <a:latin typeface="Verdana"/>
                          <a:cs typeface="Verdana"/>
                        </a:rPr>
                        <a:t> </a:t>
                      </a:r>
                      <a:r>
                        <a:rPr sz="2000" spc="-5" dirty="0">
                          <a:latin typeface="Verdana"/>
                          <a:cs typeface="Verdana"/>
                        </a:rPr>
                        <a:t>parentale</a:t>
                      </a:r>
                      <a:endParaRPr sz="20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2049145">
                <a:tc>
                  <a:txBody>
                    <a:bodyPr/>
                    <a:lstStyle/>
                    <a:p>
                      <a:pPr marL="97790" marR="558165">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45"/>
                        </a:spcBef>
                      </a:pPr>
                      <a:r>
                        <a:rPr sz="2000" spc="-5" dirty="0">
                          <a:latin typeface="Verdana"/>
                          <a:cs typeface="Verdana"/>
                        </a:rPr>
                        <a:t>Agevolazione contributiva </a:t>
                      </a:r>
                      <a:r>
                        <a:rPr sz="2000" dirty="0">
                          <a:latin typeface="Verdana"/>
                          <a:cs typeface="Verdana"/>
                        </a:rPr>
                        <a:t>(CA</a:t>
                      </a:r>
                      <a:r>
                        <a:rPr sz="2000" spc="-80" dirty="0">
                          <a:latin typeface="Verdana"/>
                          <a:cs typeface="Verdana"/>
                        </a:rPr>
                        <a:t> </a:t>
                      </a:r>
                      <a:r>
                        <a:rPr sz="2000" spc="-5" dirty="0">
                          <a:latin typeface="Verdana"/>
                          <a:cs typeface="Verdana"/>
                        </a:rPr>
                        <a:t>9R)</a:t>
                      </a:r>
                      <a:endParaRPr sz="2000">
                        <a:latin typeface="Verdana"/>
                        <a:cs typeface="Verdana"/>
                      </a:endParaRPr>
                    </a:p>
                    <a:p>
                      <a:pPr marL="361315" marR="76200" algn="just">
                        <a:lnSpc>
                          <a:spcPct val="100000"/>
                        </a:lnSpc>
                      </a:pPr>
                      <a:r>
                        <a:rPr sz="2000" spc="-5" dirty="0">
                          <a:latin typeface="Verdana"/>
                          <a:cs typeface="Verdana"/>
                        </a:rPr>
                        <a:t>riduzione del 50% dei contributi carico </a:t>
                      </a:r>
                      <a:r>
                        <a:rPr sz="2000" spc="-10" dirty="0">
                          <a:latin typeface="Verdana"/>
                          <a:cs typeface="Verdana"/>
                        </a:rPr>
                        <a:t>DDL  </a:t>
                      </a:r>
                      <a:r>
                        <a:rPr sz="2000" spc="-5" dirty="0">
                          <a:latin typeface="Verdana"/>
                          <a:cs typeface="Verdana"/>
                        </a:rPr>
                        <a:t>dalla data </a:t>
                      </a:r>
                      <a:r>
                        <a:rPr sz="2000" spc="-10" dirty="0">
                          <a:latin typeface="Verdana"/>
                          <a:cs typeface="Verdana"/>
                        </a:rPr>
                        <a:t>di </a:t>
                      </a:r>
                      <a:r>
                        <a:rPr sz="2000" spc="-5" dirty="0">
                          <a:latin typeface="Verdana"/>
                          <a:cs typeface="Verdana"/>
                        </a:rPr>
                        <a:t>assunzione </a:t>
                      </a:r>
                      <a:r>
                        <a:rPr sz="2000" dirty="0">
                          <a:latin typeface="Verdana"/>
                          <a:cs typeface="Verdana"/>
                        </a:rPr>
                        <a:t>- </a:t>
                      </a:r>
                      <a:r>
                        <a:rPr sz="2000" spc="-5" dirty="0">
                          <a:latin typeface="Verdana"/>
                          <a:cs typeface="Verdana"/>
                        </a:rPr>
                        <a:t>con anticipo </a:t>
                      </a:r>
                      <a:r>
                        <a:rPr sz="2000" dirty="0">
                          <a:latin typeface="Verdana"/>
                          <a:cs typeface="Verdana"/>
                        </a:rPr>
                        <a:t>fino a  </a:t>
                      </a:r>
                      <a:r>
                        <a:rPr sz="2000" spc="-5" dirty="0">
                          <a:latin typeface="Verdana"/>
                          <a:cs typeface="Verdana"/>
                        </a:rPr>
                        <a:t>un mese </a:t>
                      </a:r>
                      <a:r>
                        <a:rPr sz="2000" dirty="0">
                          <a:latin typeface="Verdana"/>
                          <a:cs typeface="Verdana"/>
                        </a:rPr>
                        <a:t>- fino </a:t>
                      </a:r>
                      <a:r>
                        <a:rPr sz="2000" spc="-5" dirty="0">
                          <a:latin typeface="Verdana"/>
                          <a:cs typeface="Verdana"/>
                        </a:rPr>
                        <a:t>al compimento di un anno di  </a:t>
                      </a:r>
                      <a:r>
                        <a:rPr sz="2000" dirty="0">
                          <a:latin typeface="Verdana"/>
                          <a:cs typeface="Verdana"/>
                        </a:rPr>
                        <a:t>vita </a:t>
                      </a:r>
                      <a:r>
                        <a:rPr sz="2000" spc="-5" dirty="0">
                          <a:latin typeface="Verdana"/>
                          <a:cs typeface="Verdana"/>
                        </a:rPr>
                        <a:t>del</a:t>
                      </a:r>
                      <a:r>
                        <a:rPr sz="2000" spc="-30" dirty="0">
                          <a:latin typeface="Verdana"/>
                          <a:cs typeface="Verdana"/>
                        </a:rPr>
                        <a:t> </a:t>
                      </a:r>
                      <a:r>
                        <a:rPr sz="2000" spc="-5" dirty="0">
                          <a:latin typeface="Verdana"/>
                          <a:cs typeface="Verdana"/>
                        </a:rPr>
                        <a:t>bambino</a:t>
                      </a:r>
                      <a:endParaRPr sz="20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73480" y="2476500"/>
            <a:ext cx="69982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40151" y="3025139"/>
            <a:ext cx="1853183" cy="74066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89832" y="3025139"/>
            <a:ext cx="918972" cy="74066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305300" y="3025139"/>
            <a:ext cx="2147316" cy="740664"/>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5849111" y="3025139"/>
            <a:ext cx="757428" cy="740664"/>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6003035" y="3025139"/>
            <a:ext cx="760476" cy="740664"/>
          </a:xfrm>
          <a:prstGeom prst="rect">
            <a:avLst/>
          </a:prstGeom>
          <a:blipFill>
            <a:blip r:embed="rId6"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450773" y="1509471"/>
            <a:ext cx="8242452" cy="2229122"/>
          </a:xfrm>
          <a:prstGeom prst="rect">
            <a:avLst/>
          </a:prstGeom>
        </p:spPr>
        <p:txBody>
          <a:bodyPr vert="horz" wrap="square" lIns="0" tIns="1110284" rIns="0" bIns="0" rtlCol="0">
            <a:spAutoFit/>
          </a:bodyPr>
          <a:lstStyle/>
          <a:p>
            <a:pPr marL="2572385" marR="5080" indent="-1567180">
              <a:lnSpc>
                <a:spcPct val="100000"/>
              </a:lnSpc>
              <a:spcBef>
                <a:spcPts val="100"/>
              </a:spcBef>
            </a:pPr>
            <a:r>
              <a:rPr spc="-5" dirty="0">
                <a:solidFill>
                  <a:srgbClr val="0070C0"/>
                </a:solidFill>
              </a:rPr>
              <a:t>Assunzione percettori</a:t>
            </a:r>
            <a:r>
              <a:rPr spc="-130" dirty="0">
                <a:solidFill>
                  <a:srgbClr val="0070C0"/>
                </a:solidFill>
              </a:rPr>
              <a:t> </a:t>
            </a:r>
            <a:r>
              <a:rPr spc="-5" dirty="0">
                <a:solidFill>
                  <a:srgbClr val="0070C0"/>
                </a:solidFill>
              </a:rPr>
              <a:t>di  </a:t>
            </a:r>
            <a:r>
              <a:rPr dirty="0">
                <a:solidFill>
                  <a:srgbClr val="0070C0"/>
                </a:solidFill>
              </a:rPr>
              <a:t>ASpI/NASpi</a:t>
            </a:r>
          </a:p>
        </p:txBody>
      </p:sp>
      <p:sp>
        <p:nvSpPr>
          <p:cNvPr id="9" name="object 9"/>
          <p:cNvSpPr txBox="1"/>
          <p:nvPr/>
        </p:nvSpPr>
        <p:spPr>
          <a:xfrm>
            <a:off x="2561335" y="3729329"/>
            <a:ext cx="4032250" cy="1054735"/>
          </a:xfrm>
          <a:prstGeom prst="rect">
            <a:avLst/>
          </a:prstGeom>
        </p:spPr>
        <p:txBody>
          <a:bodyPr vert="horz" wrap="square" lIns="0" tIns="12700" rIns="0" bIns="0" rtlCol="0">
            <a:spAutoFit/>
          </a:bodyPr>
          <a:lstStyle/>
          <a:p>
            <a:pPr marL="12700" marR="5080" indent="3175" algn="ctr">
              <a:lnSpc>
                <a:spcPct val="112500"/>
              </a:lnSpc>
              <a:spcBef>
                <a:spcPts val="100"/>
              </a:spcBef>
            </a:pPr>
            <a:r>
              <a:rPr sz="2000" spc="-5" dirty="0">
                <a:latin typeface="Verdana"/>
                <a:cs typeface="Verdana"/>
              </a:rPr>
              <a:t>Art.2 </a:t>
            </a:r>
            <a:r>
              <a:rPr sz="2000" dirty="0">
                <a:latin typeface="Verdana"/>
                <a:cs typeface="Verdana"/>
              </a:rPr>
              <a:t>comma 10bis L.92/2012  </a:t>
            </a:r>
            <a:r>
              <a:rPr sz="2000" spc="-5" dirty="0">
                <a:latin typeface="Verdana"/>
                <a:cs typeface="Verdana"/>
              </a:rPr>
              <a:t>Circc. n.175/2013;</a:t>
            </a:r>
            <a:r>
              <a:rPr sz="2000" spc="-50" dirty="0">
                <a:latin typeface="Verdana"/>
                <a:cs typeface="Verdana"/>
              </a:rPr>
              <a:t> </a:t>
            </a:r>
            <a:r>
              <a:rPr sz="2000" dirty="0">
                <a:latin typeface="Verdana"/>
                <a:cs typeface="Verdana"/>
              </a:rPr>
              <a:t>n.194/2015</a:t>
            </a:r>
            <a:endParaRPr sz="2000">
              <a:latin typeface="Verdana"/>
              <a:cs typeface="Verdana"/>
            </a:endParaRPr>
          </a:p>
          <a:p>
            <a:pPr marL="1905" algn="ctr">
              <a:lnSpc>
                <a:spcPct val="100000"/>
              </a:lnSpc>
              <a:spcBef>
                <a:spcPts val="300"/>
              </a:spcBef>
            </a:pPr>
            <a:r>
              <a:rPr sz="2000" spc="-5" dirty="0">
                <a:latin typeface="Verdana"/>
                <a:cs typeface="Verdana"/>
              </a:rPr>
              <a:t>Messaggio</a:t>
            </a:r>
            <a:r>
              <a:rPr sz="2000" spc="-35" dirty="0">
                <a:latin typeface="Verdana"/>
                <a:cs typeface="Verdana"/>
              </a:rPr>
              <a:t> </a:t>
            </a:r>
            <a:r>
              <a:rPr sz="2000" dirty="0">
                <a:latin typeface="Verdana"/>
                <a:cs typeface="Verdana"/>
              </a:rPr>
              <a:t>n.4441/2015</a:t>
            </a:r>
            <a:endParaRPr sz="2000">
              <a:latin typeface="Verdana"/>
              <a:cs typeface="Verdan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73164" y="182245"/>
          <a:ext cx="8713468" cy="4300855"/>
        </p:xfrm>
        <a:graphic>
          <a:graphicData uri="http://schemas.openxmlformats.org/drawingml/2006/table">
            <a:tbl>
              <a:tblPr firstRow="1" bandRow="1">
                <a:tableStyleId>{2D5ABB26-0587-4C30-8999-92F81FD0307C}</a:tableStyleId>
              </a:tblPr>
              <a:tblGrid>
                <a:gridCol w="2088514">
                  <a:extLst>
                    <a:ext uri="{9D8B030D-6E8A-4147-A177-3AD203B41FA5}">
                      <a16:colId xmlns:a16="http://schemas.microsoft.com/office/drawing/2014/main" val="20000"/>
                    </a:ext>
                  </a:extLst>
                </a:gridCol>
                <a:gridCol w="6624954">
                  <a:extLst>
                    <a:ext uri="{9D8B030D-6E8A-4147-A177-3AD203B41FA5}">
                      <a16:colId xmlns:a16="http://schemas.microsoft.com/office/drawing/2014/main" val="20001"/>
                    </a:ext>
                  </a:extLst>
                </a:gridCol>
              </a:tblGrid>
              <a:tr h="711835">
                <a:tc>
                  <a:txBody>
                    <a:bodyPr/>
                    <a:lstStyle/>
                    <a:p>
                      <a:pPr marL="97790" marR="493395">
                        <a:lnSpc>
                          <a:spcPct val="100000"/>
                        </a:lnSpc>
                        <a:spcBef>
                          <a:spcPts val="345"/>
                        </a:spcBef>
                      </a:pPr>
                      <a:r>
                        <a:rPr sz="1900" b="1" spc="-10" dirty="0">
                          <a:latin typeface="Verdana"/>
                          <a:cs typeface="Verdana"/>
                        </a:rPr>
                        <a:t>DATORI</a:t>
                      </a:r>
                      <a:r>
                        <a:rPr sz="1900" b="1" spc="-70" dirty="0">
                          <a:latin typeface="Verdana"/>
                          <a:cs typeface="Verdana"/>
                        </a:rPr>
                        <a:t> </a:t>
                      </a:r>
                      <a:r>
                        <a:rPr sz="1900" b="1" spc="-10" dirty="0">
                          <a:latin typeface="Verdana"/>
                          <a:cs typeface="Verdana"/>
                        </a:rPr>
                        <a:t>DI  </a:t>
                      </a:r>
                      <a:r>
                        <a:rPr sz="1900" b="1" spc="-5" dirty="0">
                          <a:latin typeface="Verdana"/>
                          <a:cs typeface="Verdana"/>
                        </a:rPr>
                        <a:t>LAVORO</a:t>
                      </a:r>
                      <a:endParaRPr sz="1900" dirty="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155" marR="78740">
                        <a:lnSpc>
                          <a:spcPct val="100000"/>
                        </a:lnSpc>
                        <a:spcBef>
                          <a:spcPts val="345"/>
                        </a:spcBef>
                        <a:tabLst>
                          <a:tab pos="829310" algn="l"/>
                          <a:tab pos="1117600" algn="l"/>
                          <a:tab pos="2010410" algn="l"/>
                          <a:tab pos="2440305" algn="l"/>
                          <a:tab pos="3448050" algn="l"/>
                          <a:tab pos="4781550" algn="l"/>
                          <a:tab pos="6333490" algn="l"/>
                        </a:tabLst>
                      </a:pPr>
                      <a:r>
                        <a:rPr sz="1800" spc="-185" dirty="0">
                          <a:latin typeface="Verdana"/>
                          <a:cs typeface="Verdana"/>
                        </a:rPr>
                        <a:t>T</a:t>
                      </a:r>
                      <a:r>
                        <a:rPr sz="1800" dirty="0">
                          <a:latin typeface="Verdana"/>
                          <a:cs typeface="Verdana"/>
                        </a:rPr>
                        <a:t>u</a:t>
                      </a:r>
                      <a:r>
                        <a:rPr sz="1800" spc="10" dirty="0">
                          <a:latin typeface="Verdana"/>
                          <a:cs typeface="Verdana"/>
                        </a:rPr>
                        <a:t>t</a:t>
                      </a:r>
                      <a:r>
                        <a:rPr sz="1800" spc="-5" dirty="0">
                          <a:latin typeface="Verdana"/>
                          <a:cs typeface="Verdana"/>
                        </a:rPr>
                        <a:t>t</a:t>
                      </a:r>
                      <a:r>
                        <a:rPr sz="1800" dirty="0">
                          <a:latin typeface="Verdana"/>
                          <a:cs typeface="Verdana"/>
                        </a:rPr>
                        <a:t>i	i	</a:t>
                      </a:r>
                      <a:r>
                        <a:rPr sz="1800" spc="-5" dirty="0">
                          <a:latin typeface="Verdana"/>
                          <a:cs typeface="Verdana"/>
                        </a:rPr>
                        <a:t>dator</a:t>
                      </a:r>
                      <a:r>
                        <a:rPr sz="1800" dirty="0">
                          <a:latin typeface="Verdana"/>
                          <a:cs typeface="Verdana"/>
                        </a:rPr>
                        <a:t>i	</a:t>
                      </a:r>
                      <a:r>
                        <a:rPr sz="1800" spc="-5" dirty="0">
                          <a:latin typeface="Verdana"/>
                          <a:cs typeface="Verdana"/>
                        </a:rPr>
                        <a:t>d</a:t>
                      </a:r>
                      <a:r>
                        <a:rPr sz="1800" dirty="0">
                          <a:latin typeface="Verdana"/>
                          <a:cs typeface="Verdana"/>
                        </a:rPr>
                        <a:t>i	</a:t>
                      </a:r>
                      <a:r>
                        <a:rPr sz="1800" spc="-5" dirty="0">
                          <a:latin typeface="Verdana"/>
                          <a:cs typeface="Verdana"/>
                        </a:rPr>
                        <a:t>l</a:t>
                      </a:r>
                      <a:r>
                        <a:rPr sz="1800" spc="-15" dirty="0">
                          <a:latin typeface="Verdana"/>
                          <a:cs typeface="Verdana"/>
                        </a:rPr>
                        <a:t>a</a:t>
                      </a:r>
                      <a:r>
                        <a:rPr sz="1800" spc="-20" dirty="0">
                          <a:latin typeface="Verdana"/>
                          <a:cs typeface="Verdana"/>
                        </a:rPr>
                        <a:t>v</a:t>
                      </a:r>
                      <a:r>
                        <a:rPr sz="1800" dirty="0">
                          <a:latin typeface="Verdana"/>
                          <a:cs typeface="Verdana"/>
                        </a:rPr>
                        <a:t>o</a:t>
                      </a:r>
                      <a:r>
                        <a:rPr sz="1800" spc="-15" dirty="0">
                          <a:latin typeface="Verdana"/>
                          <a:cs typeface="Verdana"/>
                        </a:rPr>
                        <a:t>r</a:t>
                      </a:r>
                      <a:r>
                        <a:rPr sz="1800" spc="-35" dirty="0">
                          <a:latin typeface="Verdana"/>
                          <a:cs typeface="Verdana"/>
                        </a:rPr>
                        <a:t>o</a:t>
                      </a:r>
                      <a:r>
                        <a:rPr sz="1800" dirty="0">
                          <a:latin typeface="Verdana"/>
                          <a:cs typeface="Verdana"/>
                        </a:rPr>
                        <a:t>,	com</a:t>
                      </a:r>
                      <a:r>
                        <a:rPr sz="1800" spc="-5" dirty="0">
                          <a:latin typeface="Verdana"/>
                          <a:cs typeface="Verdana"/>
                        </a:rPr>
                        <a:t>pr</a:t>
                      </a:r>
                      <a:r>
                        <a:rPr sz="1800" spc="-10" dirty="0">
                          <a:latin typeface="Verdana"/>
                          <a:cs typeface="Verdana"/>
                        </a:rPr>
                        <a:t>e</a:t>
                      </a:r>
                      <a:r>
                        <a:rPr sz="1800" dirty="0">
                          <a:latin typeface="Verdana"/>
                          <a:cs typeface="Verdana"/>
                        </a:rPr>
                        <a:t>se	coope</a:t>
                      </a:r>
                      <a:r>
                        <a:rPr sz="1800" spc="-40" dirty="0">
                          <a:latin typeface="Verdana"/>
                          <a:cs typeface="Verdana"/>
                        </a:rPr>
                        <a:t>r</a:t>
                      </a:r>
                      <a:r>
                        <a:rPr sz="1800" dirty="0">
                          <a:latin typeface="Verdana"/>
                          <a:cs typeface="Verdana"/>
                        </a:rPr>
                        <a:t>at</a:t>
                      </a:r>
                      <a:r>
                        <a:rPr sz="1800" spc="10" dirty="0">
                          <a:latin typeface="Verdana"/>
                          <a:cs typeface="Verdana"/>
                        </a:rPr>
                        <a:t>i</a:t>
                      </a:r>
                      <a:r>
                        <a:rPr sz="1800" spc="-10" dirty="0">
                          <a:latin typeface="Verdana"/>
                          <a:cs typeface="Verdana"/>
                        </a:rPr>
                        <a:t>v</a:t>
                      </a:r>
                      <a:r>
                        <a:rPr sz="1800" dirty="0">
                          <a:latin typeface="Verdana"/>
                          <a:cs typeface="Verdana"/>
                        </a:rPr>
                        <a:t>e	</a:t>
                      </a:r>
                      <a:r>
                        <a:rPr sz="1800" spc="-5" dirty="0">
                          <a:latin typeface="Verdana"/>
                          <a:cs typeface="Verdana"/>
                        </a:rPr>
                        <a:t>di  produzione </a:t>
                      </a:r>
                      <a:r>
                        <a:rPr sz="1800" dirty="0">
                          <a:latin typeface="Verdana"/>
                          <a:cs typeface="Verdana"/>
                        </a:rPr>
                        <a:t>e</a:t>
                      </a:r>
                      <a:r>
                        <a:rPr sz="1800" spc="-15" dirty="0">
                          <a:latin typeface="Verdana"/>
                          <a:cs typeface="Verdana"/>
                        </a:rPr>
                        <a:t> </a:t>
                      </a:r>
                      <a:r>
                        <a:rPr sz="1800" spc="-5" dirty="0">
                          <a:latin typeface="Verdana"/>
                          <a:cs typeface="Verdana"/>
                        </a:rPr>
                        <a:t>lavoro</a:t>
                      </a:r>
                      <a:endParaRPr sz="18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583565">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155">
                        <a:lnSpc>
                          <a:spcPct val="100000"/>
                        </a:lnSpc>
                        <a:spcBef>
                          <a:spcPts val="350"/>
                        </a:spcBef>
                      </a:pPr>
                      <a:r>
                        <a:rPr sz="1800" spc="-5" dirty="0">
                          <a:latin typeface="Verdana"/>
                          <a:cs typeface="Verdana"/>
                        </a:rPr>
                        <a:t>Soggetti </a:t>
                      </a:r>
                      <a:r>
                        <a:rPr sz="1800" u="heavy" spc="-5" dirty="0">
                          <a:uFill>
                            <a:solidFill>
                              <a:srgbClr val="000000"/>
                            </a:solidFill>
                          </a:uFill>
                          <a:latin typeface="Verdana"/>
                          <a:cs typeface="Verdana"/>
                        </a:rPr>
                        <a:t>percettori </a:t>
                      </a:r>
                      <a:r>
                        <a:rPr sz="1800" spc="-5" dirty="0">
                          <a:latin typeface="Verdana"/>
                          <a:cs typeface="Verdana"/>
                        </a:rPr>
                        <a:t>di </a:t>
                      </a:r>
                      <a:r>
                        <a:rPr sz="1800" dirty="0">
                          <a:latin typeface="Verdana"/>
                          <a:cs typeface="Verdana"/>
                        </a:rPr>
                        <a:t>indennità</a:t>
                      </a:r>
                      <a:r>
                        <a:rPr sz="1800" spc="25" dirty="0">
                          <a:latin typeface="Verdana"/>
                          <a:cs typeface="Verdana"/>
                        </a:rPr>
                        <a:t> </a:t>
                      </a:r>
                      <a:r>
                        <a:rPr sz="1800" spc="-5" dirty="0">
                          <a:latin typeface="Verdana"/>
                          <a:cs typeface="Verdana"/>
                        </a:rPr>
                        <a:t>ASpI/NASpi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719455">
                <a:tc>
                  <a:txBody>
                    <a:bodyPr/>
                    <a:lstStyle/>
                    <a:p>
                      <a:pPr marL="97790">
                        <a:lnSpc>
                          <a:spcPct val="100000"/>
                        </a:lnSpc>
                        <a:spcBef>
                          <a:spcPts val="345"/>
                        </a:spcBef>
                      </a:pPr>
                      <a:r>
                        <a:rPr sz="1900" b="1" spc="-5" dirty="0">
                          <a:latin typeface="Verdana"/>
                          <a:cs typeface="Verdana"/>
                        </a:rPr>
                        <a:t>RAPPORTI</a:t>
                      </a:r>
                      <a:endParaRPr sz="1900">
                        <a:latin typeface="Verdana"/>
                        <a:cs typeface="Verdana"/>
                      </a:endParaRPr>
                    </a:p>
                    <a:p>
                      <a:pPr marL="97790">
                        <a:lnSpc>
                          <a:spcPct val="100000"/>
                        </a:lnSpc>
                      </a:pPr>
                      <a:r>
                        <a:rPr sz="1900" b="1" spc="-5" dirty="0">
                          <a:latin typeface="Verdana"/>
                          <a:cs typeface="Verdana"/>
                        </a:rPr>
                        <a:t>AMMESSI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155">
                        <a:lnSpc>
                          <a:spcPct val="100000"/>
                        </a:lnSpc>
                        <a:spcBef>
                          <a:spcPts val="350"/>
                        </a:spcBef>
                        <a:tabLst>
                          <a:tab pos="1614170" algn="l"/>
                          <a:tab pos="2053589" algn="l"/>
                          <a:tab pos="4001135" algn="l"/>
                          <a:tab pos="4441825" algn="l"/>
                          <a:tab pos="5473700" algn="l"/>
                          <a:tab pos="6403340" algn="l"/>
                        </a:tabLst>
                      </a:pPr>
                      <a:r>
                        <a:rPr sz="1800" spc="-5" dirty="0">
                          <a:latin typeface="Verdana"/>
                          <a:cs typeface="Verdana"/>
                        </a:rPr>
                        <a:t>Assunzioni	</a:t>
                      </a:r>
                      <a:r>
                        <a:rPr sz="1800" dirty="0">
                          <a:latin typeface="Verdana"/>
                          <a:cs typeface="Verdana"/>
                        </a:rPr>
                        <a:t>e	</a:t>
                      </a:r>
                      <a:r>
                        <a:rPr sz="1800" spc="-5" dirty="0">
                          <a:latin typeface="Verdana"/>
                          <a:cs typeface="Verdana"/>
                        </a:rPr>
                        <a:t>trasformazioni	</a:t>
                      </a:r>
                      <a:r>
                        <a:rPr sz="1800" dirty="0">
                          <a:latin typeface="Verdana"/>
                          <a:cs typeface="Verdana"/>
                        </a:rPr>
                        <a:t>a	</a:t>
                      </a:r>
                      <a:r>
                        <a:rPr sz="1800" spc="-5" dirty="0">
                          <a:latin typeface="Verdana"/>
                          <a:cs typeface="Verdana"/>
                        </a:rPr>
                        <a:t>tempo	</a:t>
                      </a:r>
                      <a:r>
                        <a:rPr sz="1800" dirty="0">
                          <a:latin typeface="Verdana"/>
                          <a:cs typeface="Verdana"/>
                        </a:rPr>
                        <a:t>pieno	e</a:t>
                      </a:r>
                      <a:endParaRPr sz="1800">
                        <a:latin typeface="Verdana"/>
                        <a:cs typeface="Verdana"/>
                      </a:endParaRPr>
                    </a:p>
                    <a:p>
                      <a:pPr marL="97155">
                        <a:lnSpc>
                          <a:spcPct val="100000"/>
                        </a:lnSpc>
                      </a:pPr>
                      <a:r>
                        <a:rPr sz="1800" dirty="0">
                          <a:latin typeface="Verdana"/>
                          <a:cs typeface="Verdana"/>
                        </a:rPr>
                        <a:t>indeterminato</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2286000">
                <a:tc>
                  <a:txBody>
                    <a:bodyPr/>
                    <a:lstStyle/>
                    <a:p>
                      <a:pPr marL="97790" marR="198120">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155">
                        <a:lnSpc>
                          <a:spcPct val="100000"/>
                        </a:lnSpc>
                        <a:spcBef>
                          <a:spcPts val="350"/>
                        </a:spcBef>
                      </a:pPr>
                      <a:r>
                        <a:rPr sz="1800" dirty="0">
                          <a:latin typeface="Verdana"/>
                          <a:cs typeface="Verdana"/>
                        </a:rPr>
                        <a:t>Beneficio economico </a:t>
                      </a:r>
                      <a:r>
                        <a:rPr sz="1800" spc="-5" dirty="0">
                          <a:latin typeface="Verdana"/>
                          <a:cs typeface="Verdana"/>
                        </a:rPr>
                        <a:t>(CA</a:t>
                      </a:r>
                      <a:r>
                        <a:rPr sz="1800" spc="-65" dirty="0">
                          <a:latin typeface="Verdana"/>
                          <a:cs typeface="Verdana"/>
                        </a:rPr>
                        <a:t> </a:t>
                      </a:r>
                      <a:r>
                        <a:rPr sz="1800" spc="-5" dirty="0">
                          <a:latin typeface="Verdana"/>
                          <a:cs typeface="Verdana"/>
                        </a:rPr>
                        <a:t>8D):</a:t>
                      </a:r>
                      <a:endParaRPr sz="1800" dirty="0">
                        <a:latin typeface="Verdana"/>
                        <a:cs typeface="Verdana"/>
                      </a:endParaRPr>
                    </a:p>
                    <a:p>
                      <a:pPr marL="459105" marR="77470" algn="just">
                        <a:lnSpc>
                          <a:spcPct val="100000"/>
                        </a:lnSpc>
                        <a:buChar char="-"/>
                        <a:tabLst>
                          <a:tab pos="833119" algn="l"/>
                        </a:tabLst>
                      </a:pPr>
                      <a:r>
                        <a:rPr sz="1800" dirty="0">
                          <a:latin typeface="Verdana"/>
                          <a:cs typeface="Verdana"/>
                        </a:rPr>
                        <a:t>50% dell’indennità </a:t>
                      </a:r>
                      <a:r>
                        <a:rPr sz="1800" spc="-10" dirty="0">
                          <a:latin typeface="Verdana"/>
                          <a:cs typeface="Verdana"/>
                        </a:rPr>
                        <a:t>ASpI/NASpi </a:t>
                      </a:r>
                      <a:r>
                        <a:rPr sz="1800" dirty="0">
                          <a:latin typeface="Verdana"/>
                          <a:cs typeface="Verdana"/>
                        </a:rPr>
                        <a:t>residua </a:t>
                      </a:r>
                      <a:r>
                        <a:rPr sz="1800" spc="-5" dirty="0">
                          <a:latin typeface="Verdana"/>
                          <a:cs typeface="Verdana"/>
                        </a:rPr>
                        <a:t>per  </a:t>
                      </a:r>
                      <a:r>
                        <a:rPr sz="1800" dirty="0">
                          <a:latin typeface="Verdana"/>
                          <a:cs typeface="Verdana"/>
                        </a:rPr>
                        <a:t>assunzioni fino al </a:t>
                      </a:r>
                      <a:r>
                        <a:rPr sz="1800" spc="-5" dirty="0">
                          <a:latin typeface="Verdana"/>
                          <a:cs typeface="Verdana"/>
                        </a:rPr>
                        <a:t>23 settembre</a:t>
                      </a:r>
                      <a:r>
                        <a:rPr sz="1800" dirty="0">
                          <a:latin typeface="Verdana"/>
                          <a:cs typeface="Verdana"/>
                        </a:rPr>
                        <a:t> </a:t>
                      </a:r>
                      <a:r>
                        <a:rPr sz="1800" spc="-5" dirty="0">
                          <a:latin typeface="Verdana"/>
                          <a:cs typeface="Verdana"/>
                        </a:rPr>
                        <a:t>2015</a:t>
                      </a:r>
                      <a:endParaRPr sz="1800" dirty="0">
                        <a:latin typeface="Verdana"/>
                        <a:cs typeface="Verdana"/>
                      </a:endParaRPr>
                    </a:p>
                    <a:p>
                      <a:pPr marL="459105" marR="75565" algn="just">
                        <a:lnSpc>
                          <a:spcPct val="100000"/>
                        </a:lnSpc>
                        <a:buChar char="-"/>
                        <a:tabLst>
                          <a:tab pos="833119" algn="l"/>
                        </a:tabLst>
                      </a:pPr>
                      <a:r>
                        <a:rPr sz="1800" dirty="0">
                          <a:latin typeface="Verdana"/>
                          <a:cs typeface="Verdana"/>
                        </a:rPr>
                        <a:t>20% dell’indennità residua </a:t>
                      </a:r>
                      <a:r>
                        <a:rPr sz="1800" spc="-5" dirty="0">
                          <a:latin typeface="Verdana"/>
                          <a:cs typeface="Verdana"/>
                        </a:rPr>
                        <a:t>ASpI/NASpi per  </a:t>
                      </a:r>
                      <a:r>
                        <a:rPr sz="1800" dirty="0">
                          <a:latin typeface="Verdana"/>
                          <a:cs typeface="Verdana"/>
                        </a:rPr>
                        <a:t>assunzioni </a:t>
                      </a:r>
                      <a:r>
                        <a:rPr sz="1800" spc="-5" dirty="0">
                          <a:latin typeface="Verdana"/>
                          <a:cs typeface="Verdana"/>
                        </a:rPr>
                        <a:t>dal </a:t>
                      </a:r>
                      <a:r>
                        <a:rPr sz="1800" spc="5" dirty="0">
                          <a:latin typeface="Verdana"/>
                          <a:cs typeface="Verdana"/>
                        </a:rPr>
                        <a:t>24 </a:t>
                      </a:r>
                      <a:r>
                        <a:rPr sz="1800" spc="-5" dirty="0">
                          <a:latin typeface="Verdana"/>
                          <a:cs typeface="Verdana"/>
                        </a:rPr>
                        <a:t>settembre </a:t>
                      </a:r>
                      <a:r>
                        <a:rPr sz="1800" spc="5" dirty="0">
                          <a:latin typeface="Verdana"/>
                          <a:cs typeface="Verdana"/>
                        </a:rPr>
                        <a:t>2015 </a:t>
                      </a:r>
                      <a:r>
                        <a:rPr sz="1800" dirty="0">
                          <a:latin typeface="Verdana"/>
                          <a:cs typeface="Verdana"/>
                        </a:rPr>
                        <a:t>(il 30%  dell’indennità viene </a:t>
                      </a:r>
                      <a:r>
                        <a:rPr sz="1800" spc="-5" dirty="0">
                          <a:latin typeface="Verdana"/>
                          <a:cs typeface="Verdana"/>
                        </a:rPr>
                        <a:t>corrisposto </a:t>
                      </a:r>
                      <a:r>
                        <a:rPr sz="1800" spc="-15" dirty="0">
                          <a:latin typeface="Verdana"/>
                          <a:cs typeface="Verdana"/>
                        </a:rPr>
                        <a:t>all’ANPAL</a:t>
                      </a:r>
                      <a:r>
                        <a:rPr sz="1800" spc="600" dirty="0">
                          <a:latin typeface="Verdana"/>
                          <a:cs typeface="Verdana"/>
                        </a:rPr>
                        <a:t> </a:t>
                      </a:r>
                      <a:r>
                        <a:rPr sz="1800" spc="-5" dirty="0">
                          <a:latin typeface="Verdana"/>
                          <a:cs typeface="Verdana"/>
                        </a:rPr>
                        <a:t>per </a:t>
                      </a:r>
                      <a:r>
                        <a:rPr sz="1800" spc="5" dirty="0">
                          <a:latin typeface="Verdana"/>
                          <a:cs typeface="Verdana"/>
                        </a:rPr>
                        <a:t>le  </a:t>
                      </a:r>
                      <a:r>
                        <a:rPr sz="1800" dirty="0">
                          <a:latin typeface="Verdana"/>
                          <a:cs typeface="Verdana"/>
                        </a:rPr>
                        <a:t>politiche</a:t>
                      </a:r>
                      <a:r>
                        <a:rPr sz="1800" spc="-30" dirty="0">
                          <a:latin typeface="Verdana"/>
                          <a:cs typeface="Verdana"/>
                        </a:rPr>
                        <a:t> </a:t>
                      </a:r>
                      <a:r>
                        <a:rPr sz="1800" dirty="0">
                          <a:latin typeface="Verdana"/>
                          <a:cs typeface="Verdana"/>
                        </a:rPr>
                        <a:t>attive)</a:t>
                      </a: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17182" y="268350"/>
          <a:ext cx="8496934" cy="5242560"/>
        </p:xfrm>
        <a:graphic>
          <a:graphicData uri="http://schemas.openxmlformats.org/drawingml/2006/table">
            <a:tbl>
              <a:tblPr firstRow="1" bandRow="1">
                <a:tableStyleId>{2D5ABB26-0587-4C30-8999-92F81FD0307C}</a:tableStyleId>
              </a:tblPr>
              <a:tblGrid>
                <a:gridCol w="2439035">
                  <a:extLst>
                    <a:ext uri="{9D8B030D-6E8A-4147-A177-3AD203B41FA5}">
                      <a16:colId xmlns:a16="http://schemas.microsoft.com/office/drawing/2014/main" val="20000"/>
                    </a:ext>
                  </a:extLst>
                </a:gridCol>
                <a:gridCol w="6057899">
                  <a:extLst>
                    <a:ext uri="{9D8B030D-6E8A-4147-A177-3AD203B41FA5}">
                      <a16:colId xmlns:a16="http://schemas.microsoft.com/office/drawing/2014/main" val="20001"/>
                    </a:ext>
                  </a:extLst>
                </a:gridCol>
              </a:tblGrid>
              <a:tr h="1615440">
                <a:tc>
                  <a:txBody>
                    <a:bodyPr/>
                    <a:lstStyle/>
                    <a:p>
                      <a:pPr marL="97790" marR="374015">
                        <a:lnSpc>
                          <a:spcPct val="100000"/>
                        </a:lnSpc>
                        <a:spcBef>
                          <a:spcPts val="340"/>
                        </a:spcBef>
                      </a:pPr>
                      <a:r>
                        <a:rPr sz="2000" b="1" spc="-5" dirty="0">
                          <a:latin typeface="Verdana"/>
                          <a:cs typeface="Verdana"/>
                        </a:rPr>
                        <a:t>Principi  generali  (art.31,</a:t>
                      </a:r>
                      <a:r>
                        <a:rPr sz="2000" b="1" spc="-70" dirty="0">
                          <a:latin typeface="Verdana"/>
                          <a:cs typeface="Verdana"/>
                        </a:rPr>
                        <a:t> </a:t>
                      </a:r>
                      <a:r>
                        <a:rPr sz="2000" b="1" spc="-5" dirty="0">
                          <a:latin typeface="Verdana"/>
                          <a:cs typeface="Verdana"/>
                        </a:rPr>
                        <a:t>d.lgs.  </a:t>
                      </a:r>
                      <a:r>
                        <a:rPr sz="2000" b="1" dirty="0">
                          <a:latin typeface="Verdana"/>
                          <a:cs typeface="Verdana"/>
                        </a:rPr>
                        <a:t>n.150/2015)</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40"/>
                        </a:spcBef>
                      </a:pPr>
                      <a:r>
                        <a:rPr sz="2000" dirty="0">
                          <a:latin typeface="Verdana"/>
                          <a:cs typeface="Verdana"/>
                        </a:rPr>
                        <a:t>Senza</a:t>
                      </a:r>
                      <a:r>
                        <a:rPr sz="2000" spc="-40" dirty="0">
                          <a:latin typeface="Verdana"/>
                          <a:cs typeface="Verdana"/>
                        </a:rPr>
                        <a:t> </a:t>
                      </a:r>
                      <a:r>
                        <a:rPr sz="2000" spc="-5" dirty="0">
                          <a:latin typeface="Verdana"/>
                          <a:cs typeface="Verdana"/>
                        </a:rPr>
                        <a:t>eccezioni</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1615440">
                <a:tc>
                  <a:txBody>
                    <a:bodyPr/>
                    <a:lstStyle/>
                    <a:p>
                      <a:pPr marL="97790" marR="279400">
                        <a:lnSpc>
                          <a:spcPct val="100000"/>
                        </a:lnSpc>
                        <a:spcBef>
                          <a:spcPts val="340"/>
                        </a:spcBef>
                      </a:pPr>
                      <a:r>
                        <a:rPr sz="2000" b="1" dirty="0">
                          <a:latin typeface="Verdana"/>
                          <a:cs typeface="Verdana"/>
                        </a:rPr>
                        <a:t>Regolarità  </a:t>
                      </a:r>
                      <a:r>
                        <a:rPr sz="2000" b="1" spc="-5" dirty="0">
                          <a:latin typeface="Verdana"/>
                          <a:cs typeface="Verdana"/>
                        </a:rPr>
                        <a:t>contributiva  (art.1, </a:t>
                      </a:r>
                      <a:r>
                        <a:rPr sz="2000" b="1" dirty="0">
                          <a:latin typeface="Verdana"/>
                          <a:cs typeface="Verdana"/>
                        </a:rPr>
                        <a:t>commi  1175 e 1176</a:t>
                      </a:r>
                      <a:r>
                        <a:rPr sz="2000" b="1" spc="-110" dirty="0">
                          <a:latin typeface="Verdana"/>
                          <a:cs typeface="Verdana"/>
                        </a:rPr>
                        <a:t> </a:t>
                      </a:r>
                      <a:r>
                        <a:rPr sz="2000" b="1" dirty="0">
                          <a:latin typeface="Verdana"/>
                          <a:cs typeface="Verdana"/>
                        </a:rPr>
                        <a:t>l.  </a:t>
                      </a:r>
                      <a:r>
                        <a:rPr sz="2000" b="1" spc="-5" dirty="0">
                          <a:latin typeface="Verdana"/>
                          <a:cs typeface="Verdana"/>
                        </a:rPr>
                        <a:t>n.296/2006)</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40"/>
                        </a:spcBef>
                      </a:pPr>
                      <a:r>
                        <a:rPr sz="2000" spc="-10" dirty="0">
                          <a:latin typeface="Verdana"/>
                          <a:cs typeface="Verdana"/>
                        </a:rPr>
                        <a:t>OK</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701040">
                <a:tc>
                  <a:txBody>
                    <a:bodyPr/>
                    <a:lstStyle/>
                    <a:p>
                      <a:pPr marL="97790" marR="619760">
                        <a:lnSpc>
                          <a:spcPct val="100000"/>
                        </a:lnSpc>
                        <a:spcBef>
                          <a:spcPts val="345"/>
                        </a:spcBef>
                      </a:pPr>
                      <a:r>
                        <a:rPr sz="2000" b="1" dirty="0">
                          <a:latin typeface="Verdana"/>
                          <a:cs typeface="Verdana"/>
                        </a:rPr>
                        <a:t>Normativa  </a:t>
                      </a:r>
                      <a:r>
                        <a:rPr sz="2000" b="1" spc="-5" dirty="0">
                          <a:latin typeface="Verdana"/>
                          <a:cs typeface="Verdana"/>
                        </a:rPr>
                        <a:t>comu</a:t>
                      </a:r>
                      <a:r>
                        <a:rPr sz="2000" b="1" dirty="0">
                          <a:latin typeface="Verdana"/>
                          <a:cs typeface="Verdana"/>
                        </a:rPr>
                        <a:t>nitaria</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45"/>
                        </a:spcBef>
                      </a:pPr>
                      <a:r>
                        <a:rPr sz="2000" dirty="0">
                          <a:latin typeface="Verdana"/>
                          <a:cs typeface="Verdana"/>
                        </a:rPr>
                        <a:t>De</a:t>
                      </a:r>
                      <a:r>
                        <a:rPr sz="2000" spc="-45" dirty="0">
                          <a:latin typeface="Verdana"/>
                          <a:cs typeface="Verdana"/>
                        </a:rPr>
                        <a:t> </a:t>
                      </a:r>
                      <a:r>
                        <a:rPr sz="2000" spc="-5" dirty="0">
                          <a:latin typeface="Verdana"/>
                          <a:cs typeface="Verdana"/>
                        </a:rPr>
                        <a:t>minimis</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r h="1310640">
                <a:tc>
                  <a:txBody>
                    <a:bodyPr/>
                    <a:lstStyle/>
                    <a:p>
                      <a:pPr marL="97790">
                        <a:lnSpc>
                          <a:spcPct val="100000"/>
                        </a:lnSpc>
                        <a:spcBef>
                          <a:spcPts val="345"/>
                        </a:spcBef>
                      </a:pPr>
                      <a:r>
                        <a:rPr sz="2000" b="1" spc="-5" dirty="0">
                          <a:latin typeface="Verdana"/>
                          <a:cs typeface="Verdana"/>
                        </a:rPr>
                        <a:t>Raccordo</a:t>
                      </a:r>
                      <a:r>
                        <a:rPr sz="2000" b="1" spc="-95" dirty="0">
                          <a:latin typeface="Verdana"/>
                          <a:cs typeface="Verdana"/>
                        </a:rPr>
                        <a:t> </a:t>
                      </a:r>
                      <a:r>
                        <a:rPr sz="2000" b="1" spc="-5" dirty="0">
                          <a:latin typeface="Verdana"/>
                          <a:cs typeface="Verdana"/>
                        </a:rPr>
                        <a:t>con</a:t>
                      </a:r>
                      <a:endParaRPr sz="2000">
                        <a:latin typeface="Verdana"/>
                        <a:cs typeface="Verdana"/>
                      </a:endParaRPr>
                    </a:p>
                    <a:p>
                      <a:pPr marL="97790">
                        <a:lnSpc>
                          <a:spcPct val="100000"/>
                        </a:lnSpc>
                        <a:spcBef>
                          <a:spcPts val="5"/>
                        </a:spcBef>
                      </a:pPr>
                      <a:r>
                        <a:rPr sz="2000" b="1" dirty="0">
                          <a:latin typeface="Verdana"/>
                          <a:cs typeface="Verdana"/>
                        </a:rPr>
                        <a:t>altri</a:t>
                      </a:r>
                      <a:r>
                        <a:rPr sz="2000" b="1" spc="-55" dirty="0">
                          <a:latin typeface="Verdana"/>
                          <a:cs typeface="Verdana"/>
                        </a:rPr>
                        <a:t> </a:t>
                      </a:r>
                      <a:r>
                        <a:rPr sz="2000" b="1" spc="-5" dirty="0">
                          <a:latin typeface="Verdana"/>
                          <a:cs typeface="Verdana"/>
                        </a:rPr>
                        <a:t>incentivi</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tc>
                  <a:txBody>
                    <a:bodyPr/>
                    <a:lstStyle/>
                    <a:p>
                      <a:pPr marL="97790" marR="75565" algn="just">
                        <a:lnSpc>
                          <a:spcPct val="100000"/>
                        </a:lnSpc>
                        <a:spcBef>
                          <a:spcPts val="345"/>
                        </a:spcBef>
                      </a:pPr>
                      <a:r>
                        <a:rPr sz="2000" spc="-20" dirty="0">
                          <a:latin typeface="Verdana"/>
                          <a:cs typeface="Verdana"/>
                        </a:rPr>
                        <a:t>L’esonero </a:t>
                      </a:r>
                      <a:r>
                        <a:rPr sz="2000" dirty="0">
                          <a:latin typeface="Verdana"/>
                          <a:cs typeface="Verdana"/>
                        </a:rPr>
                        <a:t>è </a:t>
                      </a:r>
                      <a:r>
                        <a:rPr sz="2000" spc="-5" dirty="0">
                          <a:latin typeface="Verdana"/>
                          <a:cs typeface="Verdana"/>
                        </a:rPr>
                        <a:t>cumulabile </a:t>
                      </a:r>
                      <a:r>
                        <a:rPr sz="2000" dirty="0">
                          <a:latin typeface="Verdana"/>
                          <a:cs typeface="Verdana"/>
                        </a:rPr>
                        <a:t>con </a:t>
                      </a:r>
                      <a:r>
                        <a:rPr sz="2000" spc="-5" dirty="0">
                          <a:latin typeface="Verdana"/>
                          <a:cs typeface="Verdana"/>
                        </a:rPr>
                        <a:t>benefici di </a:t>
                      </a:r>
                      <a:r>
                        <a:rPr sz="2000" spc="-10" dirty="0">
                          <a:latin typeface="Verdana"/>
                          <a:cs typeface="Verdana"/>
                        </a:rPr>
                        <a:t>natura  </a:t>
                      </a:r>
                      <a:r>
                        <a:rPr sz="2000" spc="-5" dirty="0">
                          <a:latin typeface="Verdana"/>
                          <a:cs typeface="Verdana"/>
                        </a:rPr>
                        <a:t>contributiva, </a:t>
                      </a:r>
                      <a:r>
                        <a:rPr sz="2000" dirty="0">
                          <a:latin typeface="Verdana"/>
                          <a:cs typeface="Verdana"/>
                        </a:rPr>
                        <a:t>ma </a:t>
                      </a:r>
                      <a:r>
                        <a:rPr sz="2000" spc="-5" dirty="0">
                          <a:latin typeface="Verdana"/>
                          <a:cs typeface="Verdana"/>
                        </a:rPr>
                        <a:t>non </a:t>
                      </a:r>
                      <a:r>
                        <a:rPr sz="2000" dirty="0">
                          <a:latin typeface="Verdana"/>
                          <a:cs typeface="Verdana"/>
                        </a:rPr>
                        <a:t>è </a:t>
                      </a:r>
                      <a:r>
                        <a:rPr sz="2000" spc="-5" dirty="0">
                          <a:latin typeface="Verdana"/>
                          <a:cs typeface="Verdana"/>
                        </a:rPr>
                        <a:t>cumulabile con  incentivi di natura</a:t>
                      </a:r>
                      <a:r>
                        <a:rPr sz="2000" spc="-45" dirty="0">
                          <a:latin typeface="Verdana"/>
                          <a:cs typeface="Verdana"/>
                        </a:rPr>
                        <a:t> </a:t>
                      </a:r>
                      <a:r>
                        <a:rPr sz="2000" spc="-5" dirty="0">
                          <a:latin typeface="Verdana"/>
                          <a:cs typeface="Verdana"/>
                        </a:rPr>
                        <a:t>economica</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86740" y="2476500"/>
            <a:ext cx="8173211"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42160" y="3025139"/>
            <a:ext cx="5108447" cy="74066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547104" y="3025139"/>
            <a:ext cx="760476" cy="740664"/>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110284" rIns="0" bIns="0" rtlCol="0">
            <a:spAutoFit/>
          </a:bodyPr>
          <a:lstStyle/>
          <a:p>
            <a:pPr marL="1874520" marR="5080" indent="-1456055">
              <a:lnSpc>
                <a:spcPct val="100000"/>
              </a:lnSpc>
              <a:spcBef>
                <a:spcPts val="100"/>
              </a:spcBef>
            </a:pPr>
            <a:r>
              <a:rPr spc="-5" dirty="0"/>
              <a:t>Incentivo per </a:t>
            </a:r>
            <a:r>
              <a:rPr dirty="0"/>
              <a:t>l’assunzione</a:t>
            </a:r>
            <a:r>
              <a:rPr spc="-150" dirty="0"/>
              <a:t> </a:t>
            </a:r>
            <a:r>
              <a:rPr spc="-5" dirty="0"/>
              <a:t>di  lavoratori</a:t>
            </a:r>
            <a:r>
              <a:rPr spc="-45" dirty="0"/>
              <a:t> </a:t>
            </a:r>
            <a:r>
              <a:rPr spc="-5" dirty="0"/>
              <a:t>disabili</a:t>
            </a:r>
          </a:p>
        </p:txBody>
      </p:sp>
      <p:sp>
        <p:nvSpPr>
          <p:cNvPr id="6" name="object 6"/>
          <p:cNvSpPr txBox="1"/>
          <p:nvPr/>
        </p:nvSpPr>
        <p:spPr>
          <a:xfrm>
            <a:off x="2015744" y="3729329"/>
            <a:ext cx="5211445" cy="1054735"/>
          </a:xfrm>
          <a:prstGeom prst="rect">
            <a:avLst/>
          </a:prstGeom>
        </p:spPr>
        <p:txBody>
          <a:bodyPr vert="horz" wrap="square" lIns="0" tIns="12700" rIns="0" bIns="0" rtlCol="0">
            <a:spAutoFit/>
          </a:bodyPr>
          <a:lstStyle/>
          <a:p>
            <a:pPr marL="12700" marR="5080" indent="914400">
              <a:lnSpc>
                <a:spcPct val="112500"/>
              </a:lnSpc>
              <a:spcBef>
                <a:spcPts val="100"/>
              </a:spcBef>
            </a:pPr>
            <a:r>
              <a:rPr sz="2000" spc="-5" dirty="0">
                <a:latin typeface="Verdana"/>
                <a:cs typeface="Verdana"/>
              </a:rPr>
              <a:t>Art. </a:t>
            </a:r>
            <a:r>
              <a:rPr sz="2000" dirty="0">
                <a:latin typeface="Verdana"/>
                <a:cs typeface="Verdana"/>
              </a:rPr>
              <a:t>13 </a:t>
            </a:r>
            <a:r>
              <a:rPr sz="2000" spc="-5" dirty="0">
                <a:latin typeface="Verdana"/>
                <a:cs typeface="Verdana"/>
              </a:rPr>
              <a:t>legge </a:t>
            </a:r>
            <a:r>
              <a:rPr sz="2000" dirty="0">
                <a:latin typeface="Verdana"/>
                <a:cs typeface="Verdana"/>
              </a:rPr>
              <a:t>n. 68/1999,  </a:t>
            </a:r>
            <a:r>
              <a:rPr sz="2000" spc="-5" dirty="0">
                <a:latin typeface="Verdana"/>
                <a:cs typeface="Verdana"/>
              </a:rPr>
              <a:t>modificata dall’art.10, d.lgs.</a:t>
            </a:r>
            <a:r>
              <a:rPr sz="2000" spc="20" dirty="0">
                <a:latin typeface="Verdana"/>
                <a:cs typeface="Verdana"/>
              </a:rPr>
              <a:t> </a:t>
            </a:r>
            <a:r>
              <a:rPr sz="2000" spc="-5" dirty="0">
                <a:latin typeface="Verdana"/>
                <a:cs typeface="Verdana"/>
              </a:rPr>
              <a:t>n.15</a:t>
            </a:r>
            <a:r>
              <a:rPr lang="it-IT" sz="2000" spc="-5" dirty="0">
                <a:latin typeface="Verdana"/>
                <a:cs typeface="Verdana"/>
              </a:rPr>
              <a:t>1</a:t>
            </a:r>
            <a:r>
              <a:rPr sz="2000" spc="-5" dirty="0">
                <a:latin typeface="Verdana"/>
                <a:cs typeface="Verdana"/>
              </a:rPr>
              <a:t>/2015</a:t>
            </a:r>
            <a:endParaRPr sz="2000" dirty="0">
              <a:latin typeface="Verdana"/>
              <a:cs typeface="Verdana"/>
            </a:endParaRPr>
          </a:p>
          <a:p>
            <a:pPr marL="1286510">
              <a:lnSpc>
                <a:spcPct val="100000"/>
              </a:lnSpc>
              <a:spcBef>
                <a:spcPts val="300"/>
              </a:spcBef>
            </a:pPr>
            <a:r>
              <a:rPr sz="2000" spc="-5" dirty="0">
                <a:latin typeface="Verdana"/>
                <a:cs typeface="Verdana"/>
              </a:rPr>
              <a:t>Circolare</a:t>
            </a:r>
            <a:r>
              <a:rPr sz="2000" spc="-25" dirty="0">
                <a:latin typeface="Verdana"/>
                <a:cs typeface="Verdana"/>
              </a:rPr>
              <a:t> </a:t>
            </a:r>
            <a:r>
              <a:rPr sz="2000" dirty="0">
                <a:latin typeface="Verdana"/>
                <a:cs typeface="Verdana"/>
              </a:rPr>
              <a:t>n.99/2016</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02255" y="3212934"/>
            <a:ext cx="6734175" cy="3168650"/>
          </a:xfrm>
          <a:custGeom>
            <a:avLst/>
            <a:gdLst/>
            <a:ahLst/>
            <a:cxnLst/>
            <a:rect l="l" t="t" r="r" b="b"/>
            <a:pathLst>
              <a:path w="6734175" h="3168650">
                <a:moveTo>
                  <a:pt x="0" y="3168395"/>
                </a:moveTo>
                <a:lnTo>
                  <a:pt x="6734175" y="3168395"/>
                </a:lnTo>
                <a:lnTo>
                  <a:pt x="6734175" y="0"/>
                </a:lnTo>
                <a:lnTo>
                  <a:pt x="0" y="0"/>
                </a:lnTo>
                <a:lnTo>
                  <a:pt x="0" y="3168395"/>
                </a:lnTo>
                <a:close/>
              </a:path>
            </a:pathLst>
          </a:custGeom>
          <a:solidFill>
            <a:srgbClr val="2C7B9F">
              <a:alpha val="19999"/>
            </a:srgbClr>
          </a:solidFill>
        </p:spPr>
        <p:txBody>
          <a:bodyPr wrap="square" lIns="0" tIns="0" rIns="0" bIns="0" rtlCol="0"/>
          <a:lstStyle/>
          <a:p>
            <a:endParaRPr/>
          </a:p>
        </p:txBody>
      </p:sp>
      <p:graphicFrame>
        <p:nvGraphicFramePr>
          <p:cNvPr id="3" name="object 3"/>
          <p:cNvGraphicFramePr>
            <a:graphicFrameLocks noGrp="1"/>
          </p:cNvGraphicFramePr>
          <p:nvPr/>
        </p:nvGraphicFramePr>
        <p:xfrm>
          <a:off x="173164" y="110236"/>
          <a:ext cx="8856980" cy="6264275"/>
        </p:xfrm>
        <a:graphic>
          <a:graphicData uri="http://schemas.openxmlformats.org/drawingml/2006/table">
            <a:tbl>
              <a:tblPr firstRow="1" bandRow="1">
                <a:tableStyleId>{2D5ABB26-0587-4C30-8999-92F81FD0307C}</a:tableStyleId>
              </a:tblPr>
              <a:tblGrid>
                <a:gridCol w="2122805">
                  <a:extLst>
                    <a:ext uri="{9D8B030D-6E8A-4147-A177-3AD203B41FA5}">
                      <a16:colId xmlns:a16="http://schemas.microsoft.com/office/drawing/2014/main" val="20000"/>
                    </a:ext>
                  </a:extLst>
                </a:gridCol>
                <a:gridCol w="6734175">
                  <a:extLst>
                    <a:ext uri="{9D8B030D-6E8A-4147-A177-3AD203B41FA5}">
                      <a16:colId xmlns:a16="http://schemas.microsoft.com/office/drawing/2014/main" val="20001"/>
                    </a:ext>
                  </a:extLst>
                </a:gridCol>
              </a:tblGrid>
              <a:tr h="1084580">
                <a:tc>
                  <a:txBody>
                    <a:bodyPr/>
                    <a:lstStyle/>
                    <a:p>
                      <a:pPr marL="97790" marR="527685">
                        <a:lnSpc>
                          <a:spcPct val="100000"/>
                        </a:lnSpc>
                        <a:spcBef>
                          <a:spcPts val="345"/>
                        </a:spcBef>
                      </a:pPr>
                      <a:r>
                        <a:rPr sz="1900" b="1" spc="-10" dirty="0">
                          <a:latin typeface="Verdana"/>
                          <a:cs typeface="Verdana"/>
                        </a:rPr>
                        <a:t>DATORI</a:t>
                      </a:r>
                      <a:r>
                        <a:rPr sz="1900" b="1" spc="-70" dirty="0">
                          <a:latin typeface="Verdana"/>
                          <a:cs typeface="Verdana"/>
                        </a:rPr>
                        <a:t> </a:t>
                      </a:r>
                      <a:r>
                        <a:rPr sz="1900" b="1" spc="-10" dirty="0">
                          <a:latin typeface="Verdana"/>
                          <a:cs typeface="Verdana"/>
                        </a:rPr>
                        <a:t>DI  </a:t>
                      </a:r>
                      <a:r>
                        <a:rPr sz="1900" b="1" spc="-5" dirty="0">
                          <a:latin typeface="Verdana"/>
                          <a:cs typeface="Verdana"/>
                        </a:rPr>
                        <a:t>LAVORO</a:t>
                      </a:r>
                      <a:endParaRPr sz="1900" dirty="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marR="79375">
                        <a:lnSpc>
                          <a:spcPts val="2120"/>
                        </a:lnSpc>
                        <a:spcBef>
                          <a:spcPts val="450"/>
                        </a:spcBef>
                        <a:tabLst>
                          <a:tab pos="1517015" algn="l"/>
                        </a:tabLst>
                      </a:pPr>
                      <a:r>
                        <a:rPr sz="1800" spc="-10" dirty="0">
                          <a:latin typeface="Verdana"/>
                          <a:cs typeface="Verdana"/>
                        </a:rPr>
                        <a:t>ddl</a:t>
                      </a:r>
                      <a:r>
                        <a:rPr sz="1800" spc="75" dirty="0">
                          <a:latin typeface="Verdana"/>
                          <a:cs typeface="Verdana"/>
                        </a:rPr>
                        <a:t> </a:t>
                      </a:r>
                      <a:r>
                        <a:rPr sz="1800" spc="-5" dirty="0">
                          <a:latin typeface="Verdana"/>
                          <a:cs typeface="Verdana"/>
                        </a:rPr>
                        <a:t>privati,	soggetti </a:t>
                      </a:r>
                      <a:r>
                        <a:rPr sz="1800" dirty="0">
                          <a:latin typeface="Verdana"/>
                          <a:cs typeface="Verdana"/>
                        </a:rPr>
                        <a:t>o meno </a:t>
                      </a:r>
                      <a:r>
                        <a:rPr sz="1800" spc="-5" dirty="0">
                          <a:latin typeface="Verdana"/>
                          <a:cs typeface="Verdana"/>
                        </a:rPr>
                        <a:t>all’obbligo di </a:t>
                      </a:r>
                      <a:r>
                        <a:rPr sz="1800" dirty="0">
                          <a:latin typeface="Verdana"/>
                          <a:cs typeface="Verdana"/>
                        </a:rPr>
                        <a:t>assunzione </a:t>
                      </a:r>
                      <a:r>
                        <a:rPr sz="1800" spc="-5" dirty="0">
                          <a:latin typeface="Verdana"/>
                          <a:cs typeface="Verdana"/>
                        </a:rPr>
                        <a:t>ex  art.3, </a:t>
                      </a:r>
                      <a:r>
                        <a:rPr sz="1800" spc="5" dirty="0">
                          <a:latin typeface="Verdana"/>
                          <a:cs typeface="Verdana"/>
                        </a:rPr>
                        <a:t>l. </a:t>
                      </a:r>
                      <a:r>
                        <a:rPr sz="1800" spc="-5" dirty="0">
                          <a:latin typeface="Verdana"/>
                          <a:cs typeface="Verdana"/>
                        </a:rPr>
                        <a:t>n.68/1999, </a:t>
                      </a:r>
                      <a:r>
                        <a:rPr sz="1800" dirty="0">
                          <a:latin typeface="Verdana"/>
                          <a:cs typeface="Verdana"/>
                        </a:rPr>
                        <a:t>anche non </a:t>
                      </a:r>
                      <a:r>
                        <a:rPr sz="1800" spc="-5" dirty="0">
                          <a:latin typeface="Verdana"/>
                          <a:cs typeface="Verdana"/>
                        </a:rPr>
                        <a:t>imprenditori </a:t>
                      </a:r>
                      <a:r>
                        <a:rPr sz="1800" dirty="0">
                          <a:latin typeface="Verdana"/>
                          <a:cs typeface="Verdana"/>
                        </a:rPr>
                        <a:t>–</a:t>
                      </a:r>
                      <a:r>
                        <a:rPr sz="1800" spc="20" dirty="0">
                          <a:latin typeface="Verdana"/>
                          <a:cs typeface="Verdana"/>
                        </a:rPr>
                        <a:t> </a:t>
                      </a:r>
                      <a:r>
                        <a:rPr sz="1800" spc="-5" dirty="0">
                          <a:latin typeface="Verdana"/>
                          <a:cs typeface="Verdana"/>
                        </a:rPr>
                        <a:t>EPE</a:t>
                      </a:r>
                      <a:endParaRPr sz="1800">
                        <a:latin typeface="Verdana"/>
                        <a:cs typeface="Verdana"/>
                      </a:endParaRPr>
                    </a:p>
                  </a:txBody>
                  <a:tcPr marL="0" marR="0" marT="571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673100">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0"/>
                        </a:spcBef>
                      </a:pPr>
                      <a:r>
                        <a:rPr sz="1800" spc="-10" dirty="0">
                          <a:latin typeface="Verdana"/>
                          <a:cs typeface="Verdana"/>
                        </a:rPr>
                        <a:t>lavoratori</a:t>
                      </a:r>
                      <a:r>
                        <a:rPr sz="1800" spc="-45" dirty="0">
                          <a:latin typeface="Verdana"/>
                          <a:cs typeface="Verdana"/>
                        </a:rPr>
                        <a:t> </a:t>
                      </a:r>
                      <a:r>
                        <a:rPr sz="1800" spc="-5" dirty="0">
                          <a:latin typeface="Verdana"/>
                          <a:cs typeface="Verdana"/>
                        </a:rPr>
                        <a:t>disabili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1338580">
                <a:tc>
                  <a:txBody>
                    <a:bodyPr/>
                    <a:lstStyle/>
                    <a:p>
                      <a:pPr marL="97790" marR="598805">
                        <a:lnSpc>
                          <a:spcPct val="100000"/>
                        </a:lnSpc>
                        <a:spcBef>
                          <a:spcPts val="345"/>
                        </a:spcBef>
                      </a:pPr>
                      <a:r>
                        <a:rPr sz="1900" b="1" spc="-5" dirty="0">
                          <a:latin typeface="Verdana"/>
                          <a:cs typeface="Verdana"/>
                        </a:rPr>
                        <a:t>R</a:t>
                      </a:r>
                      <a:r>
                        <a:rPr sz="1900" b="1" spc="5" dirty="0">
                          <a:latin typeface="Verdana"/>
                          <a:cs typeface="Verdana"/>
                        </a:rPr>
                        <a:t>A</a:t>
                      </a:r>
                      <a:r>
                        <a:rPr sz="1900" b="1" dirty="0">
                          <a:latin typeface="Verdana"/>
                          <a:cs typeface="Verdana"/>
                        </a:rPr>
                        <a:t>PPORTI  </a:t>
                      </a:r>
                      <a:r>
                        <a:rPr sz="1900" b="1" spc="-5" dirty="0">
                          <a:latin typeface="Verdana"/>
                          <a:cs typeface="Verdana"/>
                        </a:rPr>
                        <a:t>AMMESSI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marR="77470">
                        <a:lnSpc>
                          <a:spcPct val="100000"/>
                        </a:lnSpc>
                        <a:spcBef>
                          <a:spcPts val="350"/>
                        </a:spcBef>
                        <a:tabLst>
                          <a:tab pos="1487805" algn="l"/>
                          <a:tab pos="1818639" algn="l"/>
                          <a:tab pos="3660140" algn="l"/>
                          <a:tab pos="3992245" algn="l"/>
                          <a:tab pos="4423410" algn="l"/>
                          <a:tab pos="5022850" algn="l"/>
                          <a:tab pos="6485890" algn="l"/>
                        </a:tabLst>
                      </a:pPr>
                      <a:r>
                        <a:rPr sz="1800" dirty="0">
                          <a:latin typeface="Verdana"/>
                          <a:cs typeface="Verdana"/>
                        </a:rPr>
                        <a:t>as</a:t>
                      </a:r>
                      <a:r>
                        <a:rPr sz="1800" spc="-5" dirty="0">
                          <a:latin typeface="Verdana"/>
                          <a:cs typeface="Verdana"/>
                        </a:rPr>
                        <a:t>s</a:t>
                      </a:r>
                      <a:r>
                        <a:rPr sz="1800" dirty="0">
                          <a:latin typeface="Verdana"/>
                          <a:cs typeface="Verdana"/>
                        </a:rPr>
                        <a:t>unz</a:t>
                      </a:r>
                      <a:r>
                        <a:rPr sz="1800" spc="15" dirty="0">
                          <a:latin typeface="Verdana"/>
                          <a:cs typeface="Verdana"/>
                        </a:rPr>
                        <a:t>i</a:t>
                      </a:r>
                      <a:r>
                        <a:rPr sz="1800" dirty="0">
                          <a:latin typeface="Verdana"/>
                          <a:cs typeface="Verdana"/>
                        </a:rPr>
                        <a:t>o</a:t>
                      </a:r>
                      <a:r>
                        <a:rPr sz="1800" spc="-15" dirty="0">
                          <a:latin typeface="Verdana"/>
                          <a:cs typeface="Verdana"/>
                        </a:rPr>
                        <a:t>n</a:t>
                      </a:r>
                      <a:r>
                        <a:rPr sz="1800" dirty="0">
                          <a:latin typeface="Verdana"/>
                          <a:cs typeface="Verdana"/>
                        </a:rPr>
                        <a:t>i	e	</a:t>
                      </a:r>
                      <a:r>
                        <a:rPr sz="1800" spc="-5" dirty="0">
                          <a:latin typeface="Verdana"/>
                          <a:cs typeface="Verdana"/>
                        </a:rPr>
                        <a:t>t</a:t>
                      </a:r>
                      <a:r>
                        <a:rPr sz="1800" spc="-40" dirty="0">
                          <a:latin typeface="Verdana"/>
                          <a:cs typeface="Verdana"/>
                        </a:rPr>
                        <a:t>r</a:t>
                      </a:r>
                      <a:r>
                        <a:rPr sz="1800" dirty="0">
                          <a:latin typeface="Verdana"/>
                          <a:cs typeface="Verdana"/>
                        </a:rPr>
                        <a:t>asformazioni	a	</a:t>
                      </a:r>
                      <a:r>
                        <a:rPr sz="1800" spc="-10" dirty="0">
                          <a:latin typeface="Verdana"/>
                          <a:cs typeface="Verdana"/>
                        </a:rPr>
                        <a:t>T</a:t>
                      </a:r>
                      <a:r>
                        <a:rPr sz="1800" dirty="0">
                          <a:latin typeface="Verdana"/>
                          <a:cs typeface="Verdana"/>
                        </a:rPr>
                        <a:t>I	</a:t>
                      </a:r>
                      <a:r>
                        <a:rPr sz="1800" spc="5" dirty="0">
                          <a:latin typeface="Verdana"/>
                          <a:cs typeface="Verdana"/>
                        </a:rPr>
                        <a:t>c</a:t>
                      </a:r>
                      <a:r>
                        <a:rPr sz="1800" dirty="0">
                          <a:latin typeface="Verdana"/>
                          <a:cs typeface="Verdana"/>
                        </a:rPr>
                        <a:t>on	</a:t>
                      </a:r>
                      <a:r>
                        <a:rPr sz="1800" spc="-10" dirty="0">
                          <a:latin typeface="Verdana"/>
                          <a:cs typeface="Verdana"/>
                        </a:rPr>
                        <a:t>d</a:t>
                      </a:r>
                      <a:r>
                        <a:rPr sz="1800" dirty="0">
                          <a:latin typeface="Verdana"/>
                          <a:cs typeface="Verdana"/>
                        </a:rPr>
                        <a:t>e</a:t>
                      </a:r>
                      <a:r>
                        <a:rPr sz="1800" spc="-10" dirty="0">
                          <a:latin typeface="Verdana"/>
                          <a:cs typeface="Verdana"/>
                        </a:rPr>
                        <a:t>c</a:t>
                      </a:r>
                      <a:r>
                        <a:rPr sz="1800" dirty="0">
                          <a:latin typeface="Verdana"/>
                          <a:cs typeface="Verdana"/>
                        </a:rPr>
                        <a:t>orr</a:t>
                      </a:r>
                      <a:r>
                        <a:rPr sz="1800" spc="-10" dirty="0">
                          <a:latin typeface="Verdana"/>
                          <a:cs typeface="Verdana"/>
                        </a:rPr>
                        <a:t>e</a:t>
                      </a:r>
                      <a:r>
                        <a:rPr sz="1800" dirty="0">
                          <a:latin typeface="Verdana"/>
                          <a:cs typeface="Verdana"/>
                        </a:rPr>
                        <a:t>nza	</a:t>
                      </a:r>
                      <a:r>
                        <a:rPr sz="1800" b="1" dirty="0">
                          <a:latin typeface="Verdana"/>
                          <a:cs typeface="Verdana"/>
                        </a:rPr>
                        <a:t>1  </a:t>
                      </a:r>
                      <a:r>
                        <a:rPr sz="1800" b="1" spc="-5" dirty="0">
                          <a:latin typeface="Verdana"/>
                          <a:cs typeface="Verdana"/>
                        </a:rPr>
                        <a:t>gennaio</a:t>
                      </a:r>
                      <a:r>
                        <a:rPr sz="1800" b="1" spc="-10" dirty="0">
                          <a:latin typeface="Verdana"/>
                          <a:cs typeface="Verdana"/>
                        </a:rPr>
                        <a:t> </a:t>
                      </a:r>
                      <a:r>
                        <a:rPr sz="1800" b="1" dirty="0">
                          <a:latin typeface="Verdana"/>
                          <a:cs typeface="Verdana"/>
                        </a:rPr>
                        <a:t>2016</a:t>
                      </a:r>
                      <a:r>
                        <a:rPr sz="1800" dirty="0">
                          <a:latin typeface="Verdana"/>
                          <a:cs typeface="Verdana"/>
                        </a:rPr>
                        <a:t>;</a:t>
                      </a:r>
                    </a:p>
                    <a:p>
                      <a:pPr marL="97790">
                        <a:lnSpc>
                          <a:spcPct val="100000"/>
                        </a:lnSpc>
                        <a:spcBef>
                          <a:spcPts val="430"/>
                        </a:spcBef>
                        <a:tabLst>
                          <a:tab pos="707390" algn="l"/>
                          <a:tab pos="2032000" algn="l"/>
                          <a:tab pos="2668905" algn="l"/>
                          <a:tab pos="3925570" algn="l"/>
                          <a:tab pos="5370195" algn="l"/>
                          <a:tab pos="5740400" algn="l"/>
                        </a:tabLst>
                      </a:pPr>
                      <a:r>
                        <a:rPr sz="1800" spc="-10" dirty="0">
                          <a:latin typeface="Verdana"/>
                          <a:cs typeface="Verdana"/>
                        </a:rPr>
                        <a:t>per	lavoratori	</a:t>
                      </a:r>
                      <a:r>
                        <a:rPr sz="1800" dirty="0">
                          <a:latin typeface="Verdana"/>
                          <a:cs typeface="Verdana"/>
                        </a:rPr>
                        <a:t>con	</a:t>
                      </a:r>
                      <a:r>
                        <a:rPr sz="1800" spc="-5" dirty="0">
                          <a:latin typeface="Verdana"/>
                          <a:cs typeface="Verdana"/>
                        </a:rPr>
                        <a:t>disabilità	intellettiva	</a:t>
                      </a:r>
                      <a:r>
                        <a:rPr sz="1800" dirty="0">
                          <a:latin typeface="Verdana"/>
                          <a:cs typeface="Verdana"/>
                        </a:rPr>
                        <a:t>e	psichica</a:t>
                      </a:r>
                    </a:p>
                    <a:p>
                      <a:pPr marL="97790">
                        <a:lnSpc>
                          <a:spcPct val="100000"/>
                        </a:lnSpc>
                        <a:spcBef>
                          <a:spcPts val="5"/>
                        </a:spcBef>
                      </a:pPr>
                      <a:r>
                        <a:rPr sz="1800" spc="-5" dirty="0">
                          <a:latin typeface="Verdana"/>
                          <a:cs typeface="Verdana"/>
                        </a:rPr>
                        <a:t>l’incentivo spetta anche </a:t>
                      </a:r>
                      <a:r>
                        <a:rPr sz="1800" spc="-10" dirty="0">
                          <a:latin typeface="Verdana"/>
                          <a:cs typeface="Verdana"/>
                        </a:rPr>
                        <a:t>per </a:t>
                      </a:r>
                      <a:r>
                        <a:rPr sz="1800" dirty="0">
                          <a:latin typeface="Verdana"/>
                          <a:cs typeface="Verdana"/>
                        </a:rPr>
                        <a:t>assunzioni</a:t>
                      </a:r>
                      <a:r>
                        <a:rPr sz="1800" spc="15" dirty="0">
                          <a:latin typeface="Verdana"/>
                          <a:cs typeface="Verdana"/>
                        </a:rPr>
                        <a:t> </a:t>
                      </a:r>
                      <a:r>
                        <a:rPr sz="1800" spc="-10" dirty="0">
                          <a:latin typeface="Verdana"/>
                          <a:cs typeface="Verdana"/>
                        </a:rPr>
                        <a:t>TD</a:t>
                      </a:r>
                      <a:endParaRPr sz="1800" dirty="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3168015">
                <a:tc>
                  <a:txBody>
                    <a:bodyPr/>
                    <a:lstStyle/>
                    <a:p>
                      <a:pPr marL="97790" marR="232410">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5"/>
                        </a:spcBef>
                      </a:pPr>
                      <a:r>
                        <a:rPr sz="1800" dirty="0">
                          <a:latin typeface="Verdana"/>
                          <a:cs typeface="Verdana"/>
                        </a:rPr>
                        <a:t>Beneficio economico con limite </a:t>
                      </a:r>
                      <a:r>
                        <a:rPr sz="1800" spc="-5" dirty="0">
                          <a:latin typeface="Verdana"/>
                          <a:cs typeface="Verdana"/>
                        </a:rPr>
                        <a:t>(P/C) (CA</a:t>
                      </a:r>
                      <a:r>
                        <a:rPr sz="1800" spc="-55" dirty="0">
                          <a:latin typeface="Verdana"/>
                          <a:cs typeface="Verdana"/>
                        </a:rPr>
                        <a:t> </a:t>
                      </a:r>
                      <a:r>
                        <a:rPr sz="1800" spc="-5" dirty="0">
                          <a:latin typeface="Verdana"/>
                          <a:cs typeface="Verdana"/>
                        </a:rPr>
                        <a:t>2Y)</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3"/>
                  </a:ext>
                </a:extLst>
              </a:tr>
            </a:tbl>
          </a:graphicData>
        </a:graphic>
      </p:graphicFrame>
      <p:sp>
        <p:nvSpPr>
          <p:cNvPr id="4" name="object 4"/>
          <p:cNvSpPr/>
          <p:nvPr/>
        </p:nvSpPr>
        <p:spPr>
          <a:xfrm>
            <a:off x="2267711" y="3644976"/>
            <a:ext cx="6876287" cy="264998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45173" y="254254"/>
          <a:ext cx="8712834" cy="5725160"/>
        </p:xfrm>
        <a:graphic>
          <a:graphicData uri="http://schemas.openxmlformats.org/drawingml/2006/table">
            <a:tbl>
              <a:tblPr firstRow="1" bandRow="1">
                <a:tableStyleId>{2D5ABB26-0587-4C30-8999-92F81FD0307C}</a:tableStyleId>
              </a:tblPr>
              <a:tblGrid>
                <a:gridCol w="2541270">
                  <a:extLst>
                    <a:ext uri="{9D8B030D-6E8A-4147-A177-3AD203B41FA5}">
                      <a16:colId xmlns:a16="http://schemas.microsoft.com/office/drawing/2014/main" val="20000"/>
                    </a:ext>
                  </a:extLst>
                </a:gridCol>
                <a:gridCol w="6171564">
                  <a:extLst>
                    <a:ext uri="{9D8B030D-6E8A-4147-A177-3AD203B41FA5}">
                      <a16:colId xmlns:a16="http://schemas.microsoft.com/office/drawing/2014/main" val="20001"/>
                    </a:ext>
                  </a:extLst>
                </a:gridCol>
              </a:tblGrid>
              <a:tr h="1539240">
                <a:tc>
                  <a:txBody>
                    <a:bodyPr/>
                    <a:lstStyle/>
                    <a:p>
                      <a:pPr marL="97155" marR="291465">
                        <a:lnSpc>
                          <a:spcPct val="100000"/>
                        </a:lnSpc>
                        <a:spcBef>
                          <a:spcPts val="345"/>
                        </a:spcBef>
                      </a:pPr>
                      <a:r>
                        <a:rPr sz="1900" b="1" spc="-5" dirty="0">
                          <a:latin typeface="Verdana"/>
                          <a:cs typeface="Verdana"/>
                        </a:rPr>
                        <a:t>Principi  gene</a:t>
                      </a:r>
                      <a:r>
                        <a:rPr sz="1900" b="1" spc="5" dirty="0">
                          <a:latin typeface="Verdana"/>
                          <a:cs typeface="Verdana"/>
                        </a:rPr>
                        <a:t>r</a:t>
                      </a:r>
                      <a:r>
                        <a:rPr sz="1900" b="1" dirty="0">
                          <a:latin typeface="Verdana"/>
                          <a:cs typeface="Verdana"/>
                        </a:rPr>
                        <a:t>ali</a:t>
                      </a:r>
                      <a:r>
                        <a:rPr sz="1900" b="1" spc="5" dirty="0">
                          <a:latin typeface="Verdana"/>
                          <a:cs typeface="Verdana"/>
                        </a:rPr>
                        <a:t>(</a:t>
                      </a:r>
                      <a:r>
                        <a:rPr sz="1900" b="1" dirty="0">
                          <a:latin typeface="Verdana"/>
                          <a:cs typeface="Verdana"/>
                        </a:rPr>
                        <a:t>a</a:t>
                      </a:r>
                      <a:r>
                        <a:rPr sz="1900" b="1" spc="5" dirty="0">
                          <a:latin typeface="Verdana"/>
                          <a:cs typeface="Verdana"/>
                        </a:rPr>
                        <a:t>r</a:t>
                      </a:r>
                      <a:r>
                        <a:rPr sz="1900" b="1" dirty="0">
                          <a:latin typeface="Verdana"/>
                          <a:cs typeface="Verdana"/>
                        </a:rPr>
                        <a:t>t.3</a:t>
                      </a:r>
                      <a:r>
                        <a:rPr sz="1900" b="1" spc="-10" dirty="0">
                          <a:latin typeface="Verdana"/>
                          <a:cs typeface="Verdana"/>
                        </a:rPr>
                        <a:t>1</a:t>
                      </a:r>
                      <a:r>
                        <a:rPr sz="1900" b="1" dirty="0">
                          <a:latin typeface="Verdana"/>
                          <a:cs typeface="Verdana"/>
                        </a:rPr>
                        <a:t>,  </a:t>
                      </a:r>
                      <a:r>
                        <a:rPr sz="1900" b="1" spc="-10" dirty="0">
                          <a:latin typeface="Verdana"/>
                          <a:cs typeface="Verdana"/>
                        </a:rPr>
                        <a:t>d.lgs.  n.150/2015)</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50"/>
                        </a:spcBef>
                      </a:pPr>
                      <a:r>
                        <a:rPr sz="1800" b="1" spc="-5" dirty="0">
                          <a:solidFill>
                            <a:srgbClr val="FF0000"/>
                          </a:solidFill>
                          <a:latin typeface="Verdana"/>
                          <a:cs typeface="Verdana"/>
                        </a:rPr>
                        <a:t>Eccezione:</a:t>
                      </a:r>
                      <a:endParaRPr sz="1800">
                        <a:latin typeface="Verdana"/>
                        <a:cs typeface="Verdana"/>
                      </a:endParaRPr>
                    </a:p>
                    <a:p>
                      <a:pPr marL="97790" marR="75565">
                        <a:lnSpc>
                          <a:spcPct val="100000"/>
                        </a:lnSpc>
                        <a:tabLst>
                          <a:tab pos="698500" algn="l"/>
                          <a:tab pos="1053465" algn="l"/>
                          <a:tab pos="2312670" algn="l"/>
                          <a:tab pos="2860040" algn="l"/>
                          <a:tab pos="4229100" algn="l"/>
                          <a:tab pos="4671060" algn="l"/>
                          <a:tab pos="5478780" algn="l"/>
                          <a:tab pos="5861050" algn="l"/>
                        </a:tabLst>
                      </a:pPr>
                      <a:r>
                        <a:rPr sz="1800" dirty="0">
                          <a:latin typeface="Verdana"/>
                          <a:cs typeface="Verdana"/>
                        </a:rPr>
                        <a:t>non	</a:t>
                      </a:r>
                      <a:r>
                        <a:rPr sz="1800" spc="-5" dirty="0">
                          <a:latin typeface="Verdana"/>
                          <a:cs typeface="Verdana"/>
                        </a:rPr>
                        <a:t>s</a:t>
                      </a:r>
                      <a:r>
                        <a:rPr sz="1800" dirty="0">
                          <a:latin typeface="Verdana"/>
                          <a:cs typeface="Verdana"/>
                        </a:rPr>
                        <a:t>i	a</a:t>
                      </a:r>
                      <a:r>
                        <a:rPr sz="1800" spc="-10" dirty="0">
                          <a:latin typeface="Verdana"/>
                          <a:cs typeface="Verdana"/>
                        </a:rPr>
                        <a:t>pp</a:t>
                      </a:r>
                      <a:r>
                        <a:rPr sz="1800" spc="5" dirty="0">
                          <a:latin typeface="Verdana"/>
                          <a:cs typeface="Verdana"/>
                        </a:rPr>
                        <a:t>l</a:t>
                      </a:r>
                      <a:r>
                        <a:rPr sz="1800" spc="-5" dirty="0">
                          <a:latin typeface="Verdana"/>
                          <a:cs typeface="Verdana"/>
                        </a:rPr>
                        <a:t>ican</a:t>
                      </a:r>
                      <a:r>
                        <a:rPr sz="1800" dirty="0">
                          <a:latin typeface="Verdana"/>
                          <a:cs typeface="Verdana"/>
                        </a:rPr>
                        <a:t>o	</a:t>
                      </a:r>
                      <a:r>
                        <a:rPr sz="1800" spc="-10" dirty="0">
                          <a:latin typeface="Verdana"/>
                          <a:cs typeface="Verdana"/>
                        </a:rPr>
                        <a:t>pe</a:t>
                      </a:r>
                      <a:r>
                        <a:rPr sz="1800" dirty="0">
                          <a:latin typeface="Verdana"/>
                          <a:cs typeface="Verdana"/>
                        </a:rPr>
                        <a:t>r	as</a:t>
                      </a:r>
                      <a:r>
                        <a:rPr sz="1800" spc="-5" dirty="0">
                          <a:latin typeface="Verdana"/>
                          <a:cs typeface="Verdana"/>
                        </a:rPr>
                        <a:t>s</a:t>
                      </a:r>
                      <a:r>
                        <a:rPr sz="1800" dirty="0">
                          <a:latin typeface="Verdana"/>
                          <a:cs typeface="Verdana"/>
                        </a:rPr>
                        <a:t>unz</a:t>
                      </a:r>
                      <a:r>
                        <a:rPr sz="1800" spc="15" dirty="0">
                          <a:latin typeface="Verdana"/>
                          <a:cs typeface="Verdana"/>
                        </a:rPr>
                        <a:t>i</a:t>
                      </a:r>
                      <a:r>
                        <a:rPr sz="1800" dirty="0">
                          <a:latin typeface="Verdana"/>
                          <a:cs typeface="Verdana"/>
                        </a:rPr>
                        <a:t>oni	</a:t>
                      </a:r>
                      <a:r>
                        <a:rPr sz="1800" spc="-5" dirty="0">
                          <a:latin typeface="Verdana"/>
                          <a:cs typeface="Verdana"/>
                        </a:rPr>
                        <a:t>e</a:t>
                      </a:r>
                      <a:r>
                        <a:rPr sz="1800" dirty="0">
                          <a:latin typeface="Verdana"/>
                          <a:cs typeface="Verdana"/>
                        </a:rPr>
                        <a:t>x	ar</a:t>
                      </a:r>
                      <a:r>
                        <a:rPr sz="1800" spc="-5" dirty="0">
                          <a:latin typeface="Verdana"/>
                          <a:cs typeface="Verdana"/>
                        </a:rPr>
                        <a:t>t</a:t>
                      </a:r>
                      <a:r>
                        <a:rPr sz="1800" spc="5" dirty="0">
                          <a:latin typeface="Verdana"/>
                          <a:cs typeface="Verdana"/>
                        </a:rPr>
                        <a:t>.</a:t>
                      </a:r>
                      <a:r>
                        <a:rPr sz="1800" spc="-5" dirty="0">
                          <a:latin typeface="Verdana"/>
                          <a:cs typeface="Verdana"/>
                        </a:rPr>
                        <a:t>3</a:t>
                      </a:r>
                      <a:r>
                        <a:rPr sz="1800" dirty="0">
                          <a:latin typeface="Verdana"/>
                          <a:cs typeface="Verdana"/>
                        </a:rPr>
                        <a:t>,	</a:t>
                      </a:r>
                      <a:r>
                        <a:rPr sz="1800" spc="-5" dirty="0">
                          <a:latin typeface="Verdana"/>
                          <a:cs typeface="Verdana"/>
                        </a:rPr>
                        <a:t>L</a:t>
                      </a:r>
                      <a:r>
                        <a:rPr sz="1800" dirty="0">
                          <a:latin typeface="Verdana"/>
                          <a:cs typeface="Verdana"/>
                        </a:rPr>
                        <a:t>.	</a:t>
                      </a:r>
                      <a:r>
                        <a:rPr sz="1800" spc="-15" dirty="0">
                          <a:latin typeface="Verdana"/>
                          <a:cs typeface="Verdana"/>
                        </a:rPr>
                        <a:t>n</a:t>
                      </a:r>
                      <a:r>
                        <a:rPr sz="1800" dirty="0">
                          <a:latin typeface="Verdana"/>
                          <a:cs typeface="Verdana"/>
                        </a:rPr>
                        <a:t>.  </a:t>
                      </a:r>
                      <a:r>
                        <a:rPr sz="1800" spc="-5" dirty="0">
                          <a:latin typeface="Verdana"/>
                          <a:cs typeface="Verdana"/>
                        </a:rPr>
                        <a:t>68/1999 (quota</a:t>
                      </a:r>
                      <a:r>
                        <a:rPr sz="1800" spc="45" dirty="0">
                          <a:latin typeface="Verdana"/>
                          <a:cs typeface="Verdana"/>
                        </a:rPr>
                        <a:t> </a:t>
                      </a:r>
                      <a:r>
                        <a:rPr sz="1800" spc="-5" dirty="0">
                          <a:latin typeface="Verdana"/>
                          <a:cs typeface="Verdana"/>
                        </a:rPr>
                        <a:t>d’obbligo)</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669925">
                <a:tc>
                  <a:txBody>
                    <a:bodyPr/>
                    <a:lstStyle/>
                    <a:p>
                      <a:pPr marL="97155">
                        <a:lnSpc>
                          <a:spcPct val="100000"/>
                        </a:lnSpc>
                        <a:spcBef>
                          <a:spcPts val="345"/>
                        </a:spcBef>
                      </a:pPr>
                      <a:r>
                        <a:rPr sz="1900" b="1" spc="-5" dirty="0">
                          <a:latin typeface="Verdana"/>
                          <a:cs typeface="Verdana"/>
                        </a:rPr>
                        <a:t>Regolarità</a:t>
                      </a:r>
                      <a:endParaRPr sz="1900">
                        <a:latin typeface="Verdana"/>
                        <a:cs typeface="Verdana"/>
                      </a:endParaRPr>
                    </a:p>
                    <a:p>
                      <a:pPr marL="97155">
                        <a:lnSpc>
                          <a:spcPct val="100000"/>
                        </a:lnSpc>
                        <a:spcBef>
                          <a:spcPts val="5"/>
                        </a:spcBef>
                      </a:pPr>
                      <a:r>
                        <a:rPr sz="1900" b="1" spc="-5" dirty="0">
                          <a:latin typeface="Verdana"/>
                          <a:cs typeface="Verdana"/>
                        </a:rPr>
                        <a:t>contributiva</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50"/>
                        </a:spcBef>
                      </a:pPr>
                      <a:r>
                        <a:rPr sz="1800" spc="-5" dirty="0">
                          <a:latin typeface="Verdana"/>
                          <a:cs typeface="Verdana"/>
                        </a:rPr>
                        <a:t>OK</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2011680">
                <a:tc>
                  <a:txBody>
                    <a:bodyPr/>
                    <a:lstStyle/>
                    <a:p>
                      <a:pPr marL="97155" marR="813435">
                        <a:lnSpc>
                          <a:spcPct val="100000"/>
                        </a:lnSpc>
                        <a:spcBef>
                          <a:spcPts val="350"/>
                        </a:spcBef>
                      </a:pPr>
                      <a:r>
                        <a:rPr sz="1900" b="1" spc="-5" dirty="0">
                          <a:latin typeface="Verdana"/>
                          <a:cs typeface="Verdana"/>
                        </a:rPr>
                        <a:t>Normativa  comu</a:t>
                      </a:r>
                      <a:r>
                        <a:rPr sz="1900" b="1" spc="5" dirty="0">
                          <a:latin typeface="Verdana"/>
                          <a:cs typeface="Verdana"/>
                        </a:rPr>
                        <a:t>n</a:t>
                      </a:r>
                      <a:r>
                        <a:rPr sz="1900" b="1" dirty="0">
                          <a:latin typeface="Verdana"/>
                          <a:cs typeface="Verdana"/>
                        </a:rPr>
                        <a:t>ita</a:t>
                      </a:r>
                      <a:r>
                        <a:rPr sz="1900" b="1" spc="5" dirty="0">
                          <a:latin typeface="Verdana"/>
                          <a:cs typeface="Verdana"/>
                        </a:rPr>
                        <a:t>r</a:t>
                      </a:r>
                      <a:r>
                        <a:rPr sz="1900" b="1" dirty="0">
                          <a:latin typeface="Verdana"/>
                          <a:cs typeface="Verdana"/>
                        </a:rPr>
                        <a:t>ia</a:t>
                      </a:r>
                      <a:endParaRPr sz="19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50"/>
                        </a:spcBef>
                      </a:pPr>
                      <a:r>
                        <a:rPr sz="1800" spc="-5" dirty="0">
                          <a:latin typeface="Verdana"/>
                          <a:cs typeface="Verdana"/>
                        </a:rPr>
                        <a:t>Incremento </a:t>
                      </a:r>
                      <a:r>
                        <a:rPr sz="1800" dirty="0">
                          <a:latin typeface="Verdana"/>
                          <a:cs typeface="Verdana"/>
                        </a:rPr>
                        <a:t>occupazionale</a:t>
                      </a:r>
                      <a:endParaRPr sz="1800">
                        <a:latin typeface="Verdana"/>
                        <a:cs typeface="Verdana"/>
                      </a:endParaRPr>
                    </a:p>
                    <a:p>
                      <a:pPr marL="97790" marR="74930" algn="just">
                        <a:lnSpc>
                          <a:spcPct val="100000"/>
                        </a:lnSpc>
                      </a:pPr>
                      <a:r>
                        <a:rPr sz="1800" spc="-5" dirty="0">
                          <a:latin typeface="Verdana"/>
                          <a:cs typeface="Verdana"/>
                        </a:rPr>
                        <a:t>Il datore di </a:t>
                      </a:r>
                      <a:r>
                        <a:rPr sz="1800" spc="-10" dirty="0">
                          <a:latin typeface="Verdana"/>
                          <a:cs typeface="Verdana"/>
                        </a:rPr>
                        <a:t>lavoro </a:t>
                      </a:r>
                      <a:r>
                        <a:rPr sz="1800" spc="-5" dirty="0">
                          <a:latin typeface="Verdana"/>
                          <a:cs typeface="Verdana"/>
                        </a:rPr>
                        <a:t>non </a:t>
                      </a:r>
                      <a:r>
                        <a:rPr sz="1800" spc="-10" dirty="0">
                          <a:latin typeface="Verdana"/>
                          <a:cs typeface="Verdana"/>
                        </a:rPr>
                        <a:t>deve aver </a:t>
                      </a:r>
                      <a:r>
                        <a:rPr sz="1800" spc="-5" dirty="0">
                          <a:latin typeface="Verdana"/>
                          <a:cs typeface="Verdana"/>
                        </a:rPr>
                        <a:t>ricevuto </a:t>
                      </a:r>
                      <a:r>
                        <a:rPr sz="1800" dirty="0">
                          <a:latin typeface="Verdana"/>
                          <a:cs typeface="Verdana"/>
                        </a:rPr>
                        <a:t>o non  rimborsato o </a:t>
                      </a:r>
                      <a:r>
                        <a:rPr sz="1800" spc="-5" dirty="0">
                          <a:latin typeface="Verdana"/>
                          <a:cs typeface="Verdana"/>
                        </a:rPr>
                        <a:t>depositato </a:t>
                      </a:r>
                      <a:r>
                        <a:rPr sz="1800" spc="5" dirty="0">
                          <a:latin typeface="Verdana"/>
                          <a:cs typeface="Verdana"/>
                        </a:rPr>
                        <a:t>in </a:t>
                      </a:r>
                      <a:r>
                        <a:rPr sz="1800" dirty="0">
                          <a:latin typeface="Verdana"/>
                          <a:cs typeface="Verdana"/>
                        </a:rPr>
                        <a:t>conto </a:t>
                      </a:r>
                      <a:r>
                        <a:rPr sz="1800" spc="-10" dirty="0">
                          <a:latin typeface="Verdana"/>
                          <a:cs typeface="Verdana"/>
                        </a:rPr>
                        <a:t>bloccato, </a:t>
                      </a:r>
                      <a:r>
                        <a:rPr sz="1800" spc="-5" dirty="0">
                          <a:latin typeface="Verdana"/>
                          <a:cs typeface="Verdana"/>
                        </a:rPr>
                        <a:t>gli </a:t>
                      </a:r>
                      <a:r>
                        <a:rPr sz="1800" dirty="0">
                          <a:latin typeface="Verdana"/>
                          <a:cs typeface="Verdana"/>
                        </a:rPr>
                        <a:t>aiuti  individuali definiti come illegali o incompatibili della  </a:t>
                      </a:r>
                      <a:r>
                        <a:rPr sz="1800" spc="-5" dirty="0">
                          <a:latin typeface="Verdana"/>
                          <a:cs typeface="Verdana"/>
                        </a:rPr>
                        <a:t>Commissione Europea </a:t>
                      </a:r>
                      <a:r>
                        <a:rPr sz="1800" dirty="0">
                          <a:latin typeface="Verdana"/>
                          <a:cs typeface="Verdana"/>
                        </a:rPr>
                        <a:t>e non </a:t>
                      </a:r>
                      <a:r>
                        <a:rPr sz="1800" spc="-5" dirty="0">
                          <a:latin typeface="Verdana"/>
                          <a:cs typeface="Verdana"/>
                        </a:rPr>
                        <a:t>deve </a:t>
                      </a:r>
                      <a:r>
                        <a:rPr sz="1800" dirty="0">
                          <a:latin typeface="Verdana"/>
                          <a:cs typeface="Verdana"/>
                        </a:rPr>
                        <a:t>essere  </a:t>
                      </a:r>
                      <a:r>
                        <a:rPr sz="1800" spc="-5" dirty="0">
                          <a:latin typeface="Verdana"/>
                          <a:cs typeface="Verdana"/>
                        </a:rPr>
                        <a:t>un’impresa </a:t>
                      </a:r>
                      <a:r>
                        <a:rPr sz="1800" spc="5" dirty="0">
                          <a:latin typeface="Verdana"/>
                          <a:cs typeface="Verdana"/>
                        </a:rPr>
                        <a:t>in</a:t>
                      </a:r>
                      <a:r>
                        <a:rPr sz="1800" spc="-20" dirty="0">
                          <a:latin typeface="Verdana"/>
                          <a:cs typeface="Verdana"/>
                        </a:rPr>
                        <a:t> </a:t>
                      </a:r>
                      <a:r>
                        <a:rPr sz="1800" dirty="0">
                          <a:latin typeface="Verdana"/>
                          <a:cs typeface="Verdana"/>
                        </a:rPr>
                        <a:t>difficoltà</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r h="1504315">
                <a:tc>
                  <a:txBody>
                    <a:bodyPr/>
                    <a:lstStyle/>
                    <a:p>
                      <a:pPr marL="97155">
                        <a:lnSpc>
                          <a:spcPct val="100000"/>
                        </a:lnSpc>
                        <a:spcBef>
                          <a:spcPts val="355"/>
                        </a:spcBef>
                      </a:pPr>
                      <a:r>
                        <a:rPr sz="1900" b="1" spc="-10" dirty="0">
                          <a:latin typeface="Verdana"/>
                          <a:cs typeface="Verdana"/>
                        </a:rPr>
                        <a:t>Raccordo</a:t>
                      </a:r>
                      <a:r>
                        <a:rPr sz="1900" b="1" spc="-75" dirty="0">
                          <a:latin typeface="Verdana"/>
                          <a:cs typeface="Verdana"/>
                        </a:rPr>
                        <a:t> </a:t>
                      </a:r>
                      <a:r>
                        <a:rPr sz="1900" b="1" spc="-10" dirty="0">
                          <a:latin typeface="Verdana"/>
                          <a:cs typeface="Verdana"/>
                        </a:rPr>
                        <a:t>con</a:t>
                      </a:r>
                      <a:endParaRPr sz="1900">
                        <a:latin typeface="Verdana"/>
                        <a:cs typeface="Verdana"/>
                      </a:endParaRPr>
                    </a:p>
                    <a:p>
                      <a:pPr marL="97155">
                        <a:lnSpc>
                          <a:spcPct val="100000"/>
                        </a:lnSpc>
                      </a:pPr>
                      <a:r>
                        <a:rPr sz="1900" b="1" spc="-5" dirty="0">
                          <a:latin typeface="Verdana"/>
                          <a:cs typeface="Verdana"/>
                        </a:rPr>
                        <a:t>altri</a:t>
                      </a:r>
                      <a:r>
                        <a:rPr sz="1900" b="1" spc="-60" dirty="0">
                          <a:latin typeface="Verdana"/>
                          <a:cs typeface="Verdana"/>
                        </a:rPr>
                        <a:t> </a:t>
                      </a:r>
                      <a:r>
                        <a:rPr sz="1900" b="1" spc="-5" dirty="0">
                          <a:latin typeface="Verdana"/>
                          <a:cs typeface="Verdana"/>
                        </a:rPr>
                        <a:t>incentivi</a:t>
                      </a:r>
                      <a:endParaRPr sz="1900">
                        <a:latin typeface="Verdana"/>
                        <a:cs typeface="Verdana"/>
                      </a:endParaRPr>
                    </a:p>
                  </a:txBody>
                  <a:tcPr marL="0" marR="0" marT="4508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tc>
                  <a:txBody>
                    <a:bodyPr/>
                    <a:lstStyle/>
                    <a:p>
                      <a:pPr marL="97790" marR="76200" algn="just">
                        <a:lnSpc>
                          <a:spcPct val="100000"/>
                        </a:lnSpc>
                        <a:spcBef>
                          <a:spcPts val="355"/>
                        </a:spcBef>
                      </a:pPr>
                      <a:r>
                        <a:rPr sz="1800" spc="-5" dirty="0">
                          <a:latin typeface="Verdana"/>
                          <a:cs typeface="Verdana"/>
                        </a:rPr>
                        <a:t>gli </a:t>
                      </a:r>
                      <a:r>
                        <a:rPr sz="1800" dirty="0">
                          <a:latin typeface="Verdana"/>
                          <a:cs typeface="Verdana"/>
                        </a:rPr>
                        <a:t>aiuti </a:t>
                      </a:r>
                      <a:r>
                        <a:rPr sz="1800" spc="-5" dirty="0">
                          <a:latin typeface="Verdana"/>
                          <a:cs typeface="Verdana"/>
                        </a:rPr>
                        <a:t>possono essere </a:t>
                      </a:r>
                      <a:r>
                        <a:rPr sz="1800" dirty="0">
                          <a:latin typeface="Verdana"/>
                          <a:cs typeface="Verdana"/>
                        </a:rPr>
                        <a:t>cumulati </a:t>
                      </a:r>
                      <a:r>
                        <a:rPr sz="1800" spc="-5" dirty="0">
                          <a:latin typeface="Verdana"/>
                          <a:cs typeface="Verdana"/>
                        </a:rPr>
                        <a:t>con altri aiuti  esentati </a:t>
                      </a:r>
                      <a:r>
                        <a:rPr sz="1800" spc="5" dirty="0">
                          <a:latin typeface="Verdana"/>
                          <a:cs typeface="Verdana"/>
                        </a:rPr>
                        <a:t>in </a:t>
                      </a:r>
                      <a:r>
                        <a:rPr sz="1800" dirty="0">
                          <a:latin typeface="Verdana"/>
                          <a:cs typeface="Verdana"/>
                        </a:rPr>
                        <a:t>virtù </a:t>
                      </a:r>
                      <a:r>
                        <a:rPr sz="1800" spc="-10" dirty="0">
                          <a:latin typeface="Verdana"/>
                          <a:cs typeface="Verdana"/>
                        </a:rPr>
                        <a:t>del </a:t>
                      </a:r>
                      <a:r>
                        <a:rPr sz="1800" dirty="0">
                          <a:latin typeface="Verdana"/>
                          <a:cs typeface="Verdana"/>
                        </a:rPr>
                        <a:t>medesimo </a:t>
                      </a:r>
                      <a:r>
                        <a:rPr sz="1800" spc="-5" dirty="0">
                          <a:latin typeface="Verdana"/>
                          <a:cs typeface="Verdana"/>
                        </a:rPr>
                        <a:t>regolamento purché  tale </a:t>
                      </a:r>
                      <a:r>
                        <a:rPr sz="1800" dirty="0">
                          <a:latin typeface="Verdana"/>
                          <a:cs typeface="Verdana"/>
                        </a:rPr>
                        <a:t>cumulo non </a:t>
                      </a:r>
                      <a:r>
                        <a:rPr sz="1800" spc="-5" dirty="0">
                          <a:latin typeface="Verdana"/>
                          <a:cs typeface="Verdana"/>
                        </a:rPr>
                        <a:t>superi </a:t>
                      </a:r>
                      <a:r>
                        <a:rPr sz="1800" spc="5" dirty="0">
                          <a:latin typeface="Verdana"/>
                          <a:cs typeface="Verdana"/>
                        </a:rPr>
                        <a:t>il </a:t>
                      </a:r>
                      <a:r>
                        <a:rPr sz="1800" spc="-5" dirty="0">
                          <a:latin typeface="Verdana"/>
                          <a:cs typeface="Verdana"/>
                        </a:rPr>
                        <a:t>100% </a:t>
                      </a:r>
                      <a:r>
                        <a:rPr sz="1800" spc="-10" dirty="0">
                          <a:latin typeface="Verdana"/>
                          <a:cs typeface="Verdana"/>
                        </a:rPr>
                        <a:t>dei </a:t>
                      </a:r>
                      <a:r>
                        <a:rPr sz="1800" spc="-5" dirty="0">
                          <a:latin typeface="Verdana"/>
                          <a:cs typeface="Verdana"/>
                        </a:rPr>
                        <a:t>costi</a:t>
                      </a:r>
                      <a:r>
                        <a:rPr sz="1800" spc="75" dirty="0">
                          <a:latin typeface="Verdana"/>
                          <a:cs typeface="Verdana"/>
                        </a:rPr>
                        <a:t> </a:t>
                      </a:r>
                      <a:r>
                        <a:rPr sz="1800" dirty="0">
                          <a:latin typeface="Verdana"/>
                          <a:cs typeface="Verdana"/>
                        </a:rPr>
                        <a:t>salariali</a:t>
                      </a:r>
                      <a:endParaRPr sz="1800">
                        <a:latin typeface="Verdana"/>
                        <a:cs typeface="Verdana"/>
                      </a:endParaRPr>
                    </a:p>
                  </a:txBody>
                  <a:tcPr marL="0" marR="0" marT="4508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olo 3"/>
          <p:cNvSpPr>
            <a:spLocks noGrp="1"/>
          </p:cNvSpPr>
          <p:nvPr>
            <p:ph type="title"/>
          </p:nvPr>
        </p:nvSpPr>
        <p:spPr>
          <a:xfrm>
            <a:off x="450773" y="1509471"/>
            <a:ext cx="8242452" cy="2769989"/>
          </a:xfrm>
          <a:effectLst>
            <a:outerShdw blurRad="50800" dist="38100" dir="16200000" rotWithShape="0">
              <a:prstClr val="black">
                <a:alpha val="40000"/>
              </a:prstClr>
            </a:outerShdw>
          </a:effectLst>
        </p:spPr>
        <p:txBody>
          <a:bodyPr/>
          <a:lstStyle/>
          <a:p>
            <a:r>
              <a:rPr lang="it-IT" dirty="0"/>
              <a:t>Registro nazionale degli aiuti di Stato istituito ai sensi dell’articolo 52 della legge 24 dicembre 2012, n. 234 (circolare n. 157/2019)</a:t>
            </a:r>
          </a:p>
        </p:txBody>
      </p:sp>
    </p:spTree>
    <p:extLst>
      <p:ext uri="{BB962C8B-B14F-4D97-AF65-F5344CB8AC3E}">
        <p14:creationId xmlns:p14="http://schemas.microsoft.com/office/powerpoint/2010/main" val="36635946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B43A1929-1E5A-4C7C-8D19-113F08965AF0}"/>
              </a:ext>
            </a:extLst>
          </p:cNvPr>
          <p:cNvGraphicFramePr/>
          <p:nvPr>
            <p:extLst>
              <p:ext uri="{D42A27DB-BD31-4B8C-83A1-F6EECF244321}">
                <p14:modId xmlns:p14="http://schemas.microsoft.com/office/powerpoint/2010/main" val="3193426954"/>
              </p:ext>
            </p:extLst>
          </p:nvPr>
        </p:nvGraphicFramePr>
        <p:xfrm>
          <a:off x="457200" y="838200"/>
          <a:ext cx="8242452"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39332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9E32B434-A0D4-46FB-A069-BADF394D02FB}"/>
              </a:ext>
            </a:extLst>
          </p:cNvPr>
          <p:cNvGraphicFramePr/>
          <p:nvPr>
            <p:extLst>
              <p:ext uri="{D42A27DB-BD31-4B8C-83A1-F6EECF244321}">
                <p14:modId xmlns:p14="http://schemas.microsoft.com/office/powerpoint/2010/main" val="1094734301"/>
              </p:ext>
            </p:extLst>
          </p:nvPr>
        </p:nvGraphicFramePr>
        <p:xfrm>
          <a:off x="450773" y="533400"/>
          <a:ext cx="8242452" cy="5816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95838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2F71983A-D592-4146-9175-1929D71A612B}"/>
              </a:ext>
            </a:extLst>
          </p:cNvPr>
          <p:cNvGraphicFramePr/>
          <p:nvPr>
            <p:extLst>
              <p:ext uri="{D42A27DB-BD31-4B8C-83A1-F6EECF244321}">
                <p14:modId xmlns:p14="http://schemas.microsoft.com/office/powerpoint/2010/main" val="687875416"/>
              </p:ext>
            </p:extLst>
          </p:nvPr>
        </p:nvGraphicFramePr>
        <p:xfrm>
          <a:off x="450773" y="381000"/>
          <a:ext cx="8242452"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17529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1B5A5B4B-D8D9-48F2-A4CF-BADD7530D75B}"/>
              </a:ext>
            </a:extLst>
          </p:cNvPr>
          <p:cNvGraphicFramePr/>
          <p:nvPr/>
        </p:nvGraphicFramePr>
        <p:xfrm>
          <a:off x="304800" y="381000"/>
          <a:ext cx="8547252"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29448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58051AF9-8A9A-4C21-98C9-708FBC27ABED}"/>
              </a:ext>
            </a:extLst>
          </p:cNvPr>
          <p:cNvGraphicFramePr/>
          <p:nvPr/>
        </p:nvGraphicFramePr>
        <p:xfrm>
          <a:off x="457200" y="990600"/>
          <a:ext cx="8242452" cy="3600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76487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BF2FD0A5-F40E-4D9C-AF3C-9057CD92C4DD}"/>
              </a:ext>
            </a:extLst>
          </p:cNvPr>
          <p:cNvGraphicFramePr/>
          <p:nvPr/>
        </p:nvGraphicFramePr>
        <p:xfrm>
          <a:off x="450773" y="228600"/>
          <a:ext cx="8242452" cy="6093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31117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2.xml><?xml version="1.0" encoding="utf-8"?>
<p:tagLst xmlns:a="http://schemas.openxmlformats.org/drawingml/2006/main" xmlns:r="http://schemas.openxmlformats.org/officeDocument/2006/relationships" xmlns:p="http://schemas.openxmlformats.org/presentationml/2006/main">
  <p:tag name="POWER_USER_TAGS_ICONS" val="money bag*bag of money*money bags*money sack*moneybag*sack of money*"/>
</p:tagLst>
</file>

<file path=ppt/tags/tag3.xml><?xml version="1.0" encoding="utf-8"?>
<p:tagLst xmlns:a="http://schemas.openxmlformats.org/drawingml/2006/main" xmlns:r="http://schemas.openxmlformats.org/officeDocument/2006/relationships" xmlns:p="http://schemas.openxmlformats.org/presentationml/2006/main">
  <p:tag name="POWER_USER_TAGS_ICONS" val="money bag*bag of money*money bags*money sack*moneybag*sack of money*"/>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3937</TotalTime>
  <Words>12651</Words>
  <Application>Microsoft Office PowerPoint</Application>
  <PresentationFormat>Presentazione su schermo (4:3)</PresentationFormat>
  <Paragraphs>679</Paragraphs>
  <Slides>119</Slides>
  <Notes>8</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119</vt:i4>
      </vt:variant>
    </vt:vector>
  </HeadingPairs>
  <TitlesOfParts>
    <vt:vector size="126" baseType="lpstr">
      <vt:lpstr>Arial</vt:lpstr>
      <vt:lpstr>Calibri</vt:lpstr>
      <vt:lpstr>Times New Roman</vt:lpstr>
      <vt:lpstr>Verdana</vt:lpstr>
      <vt:lpstr>Verdana</vt:lpstr>
      <vt:lpstr>Wingdings</vt:lpstr>
      <vt:lpstr>Office Theme</vt:lpstr>
      <vt:lpstr>Presentazione standard di PowerPoint</vt:lpstr>
      <vt:lpstr>Modalità di richiesta degli  incentivi</vt:lpstr>
      <vt:lpstr>… o fruizione senza preventiva autorizzazione in UniEmens , ad esempio come per l’esonero giovani, o , per quanto riguarda le agevolazioni diverse dagli incentivi all’assunzione, come per la decontribuzione sud    con  controlli da parte dell’Istituto in fase di fruizione ed ex post</vt:lpstr>
      <vt:lpstr>Presentazione standard di PowerPoint</vt:lpstr>
      <vt:lpstr>Presentazione standard di PowerPoint</vt:lpstr>
      <vt:lpstr>Presentazione standard di PowerPoint</vt:lpstr>
      <vt:lpstr>Principi generali</vt:lpstr>
      <vt:lpstr>Obbligo di assunzione </vt:lpstr>
      <vt:lpstr>Diritto di precedenza</vt:lpstr>
      <vt:lpstr>Sospensioni dal lavoro</vt:lpstr>
      <vt:lpstr>Licenziamento nei sei  mesi precedenti</vt:lpstr>
      <vt:lpstr>Contratti di somministrazione</vt:lpstr>
      <vt:lpstr>Cumulo dei benefici</vt:lpstr>
      <vt:lpstr>Invio tardivo della  Comunicazione Obbligatoria</vt:lpstr>
      <vt:lpstr>Incremento  occupazionale</vt:lpstr>
      <vt:lpstr>Incremento  Occupazionale</vt:lpstr>
      <vt:lpstr>IMPRESA UNICA:</vt:lpstr>
      <vt:lpstr>Presentazione standard di PowerPoint</vt:lpstr>
      <vt:lpstr>Aiuti di Stato</vt:lpstr>
      <vt:lpstr>Regolarità Contributiva</vt:lpstr>
      <vt:lpstr>Presentazione standard di PowerPoint</vt:lpstr>
      <vt:lpstr>Presentazione standard di PowerPoint</vt:lpstr>
      <vt:lpstr>Presentazione standard di PowerPoint</vt:lpstr>
      <vt:lpstr>Presentazione standard di PowerPoint</vt:lpstr>
      <vt:lpstr>Durata dell’incentivo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Articolo 2, par 18, regolamento 651/2014</vt:lpstr>
      <vt:lpstr>Presentazione standard di PowerPoint</vt:lpstr>
      <vt:lpstr>Presentazione standard di PowerPoint</vt:lpstr>
      <vt:lpstr>Cumulo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Donne svantaggiate</vt:lpstr>
      <vt:lpstr>Presentazione standard di PowerPoint</vt:lpstr>
      <vt:lpstr>Presentazione standard di PowerPoint</vt:lpstr>
      <vt:lpstr>Presentazione standard di PowerPoint</vt:lpstr>
      <vt:lpstr>Presentazione standard di PowerPoint</vt:lpstr>
      <vt:lpstr>Nozione di privo di impiego</vt:lpstr>
      <vt:lpstr>La locuzione “privo di impiego” è stata, da ultimo, definita dal decreto del Ministero del Lavoro e delle politiche sociali del 17 ottobre 2017, che individua i lavoratori svantaggiati e molto svantaggiati. Tale nozione, come specificato dal richiamato decreto, nonché dalla citata circolare n. 34/2013, si riferisce a quei lavoratori svantaggiati che “negli ultimi sei mesi non hanno prestato attività lavorativa riconducibile ad un rapporto di lavoro subordinato della durata di almeno sei mesi ovvero coloro che negli ultimi sei mesi hanno svolto attività lavorativa in forma autonoma o parasubordinata dalla quale derivi un reddito inferiore al reddito annuale minimo personale escluso da imposizione”.   La nozione di impiego regolarmente retribuito viene riferita non tanto alla condizione di regolarità contributiva del rapporto di lavoro, quanto alla rilevanza del lavoro sotto il profilo della durata (per il lavoro subordinato) o della remunerazione (per il lavoro autonomo o parasubordinato). Pertanto, i rapporti di lavoro subordinato di durata inferiore a 6 mesi sono considerati non “regolarmente retribuiti”; analogamente è da dirsi per le attività di lavoro autonomo o parasubordinato la cui remunerazione, su base annuale, è inferiore ai limiti esenti da imposizione (che, per il diverso importo delle detrazioni, è di 4.800 euro in caso di lavoro autonomo propriamente detto, e di 8.145 euro per le collaborazioni coordinate e continuative e le altre prestazioni di lavoro di cui all’articolo 50, comma 1, lett. c-bis)del TUIR.   </vt:lpstr>
      <vt:lpstr>     Il requisito deve sussistere alla data dell’evento per il quale si intende richiedere il beneficio. Pertanto, se si intende richiedere il beneficio per un’assunzione a tempo determinato, il requisito deve sussistere alla data di assunzione e non a quello della eventuale proroga o trasformazione del rapporto a tempo indeterminato. Se, invece, si intende richiedere il beneficio per una trasformazione a tempo indeterminato, senza avere richiesto lo stesso per la precedente assunzione a termine, il rispetto del requisito è richiesto alla data della trasformazione.   </vt:lpstr>
      <vt:lpstr>Rapporti incentivati</vt:lpstr>
      <vt:lpstr>Rapporti incentivati: casi di esclusione</vt:lpstr>
      <vt:lpstr>Assetto e misura dell’incentivo</vt:lpstr>
      <vt:lpstr>Durata dell’agevolazione</vt:lpstr>
      <vt:lpstr>Condizioni per il diritto all’incentivo</vt:lpstr>
      <vt:lpstr>Presentazione standard di PowerPoint</vt:lpstr>
      <vt:lpstr>Presentazione standard di PowerPoint</vt:lpstr>
      <vt:lpstr>Presentazione standard di PowerPoint</vt:lpstr>
      <vt:lpstr>Presentazione standard di PowerPoint</vt:lpstr>
      <vt:lpstr>Cumulo</vt:lpstr>
      <vt:lpstr>Assunzione di disoccupati  over50 e donne prive di impiego  regolarmente retribuito Art. 4, comma 8-11, L. 92/2012  Circc. n.111/2013, n.139/2013  Msg. n.12212/2013 e n.12850/2013</vt:lpstr>
      <vt:lpstr>Presentazione standard di PowerPoint</vt:lpstr>
      <vt:lpstr>Presentazione standard di PowerPoint</vt:lpstr>
      <vt:lpstr>Differenze tra le due misure:  1. Temporary Framework 2. incremento occupazionale 3. massimale di 6.000 euro annui</vt:lpstr>
      <vt:lpstr>Decontribuzione SUD</vt:lpstr>
      <vt:lpstr>Presentazione standard di PowerPoint</vt:lpstr>
      <vt:lpstr>Presentazione standard di PowerPoint</vt:lpstr>
      <vt:lpstr>Ambito territoriale di ammissione al beneficio</vt:lpstr>
      <vt:lpstr>Rapporti incentivati</vt:lpstr>
      <vt:lpstr>Presentazione standard di PowerPoint</vt:lpstr>
      <vt:lpstr>Presentazione standard di PowerPoint</vt:lpstr>
      <vt:lpstr>Presentazione standard di PowerPoint</vt:lpstr>
      <vt:lpstr>Decontribuzione sud e somministrazione</vt:lpstr>
      <vt:lpstr>Presentazione standard di PowerPoint</vt:lpstr>
      <vt:lpstr>Le Strutture territoriali, pertanto, in sede di valutazione dei requisiti per la fruizione della Decontribuzione Sud da parte delle Agenzie di somministrazione, avranno cura di verificare, sulla base della comunicazione obbligatoria effettuata con il modello “UniSomm” dall’Agenzia medesima, se il rapporto intercorrente tra l’impresa utilizzatrice presso cui il lavoratore è somministrato e il medesimo lavoratore sia collocata nelle regioni ammesse alla misura, potendo attribuire in tal caso il codice di autorizzazione “0L” per la durata del rapporto, ivi compresi i periodi pregressi decorrenti dal 1° ottobre 2020, ed entro il 31 dicembre 2021. </vt:lpstr>
      <vt:lpstr>Presentazione standard di PowerPoint</vt:lpstr>
      <vt:lpstr> Coordinamento con altri incentivi</vt:lpstr>
      <vt:lpstr>Presentazione standard di PowerPoint</vt:lpstr>
      <vt:lpstr>Accesso al beneficio</vt:lpstr>
      <vt:lpstr>Caratteristiche dell’agevolazione</vt:lpstr>
      <vt:lpstr>Ulteriori specifiche</vt:lpstr>
      <vt:lpstr>Reddito di Cittadinanza</vt:lpstr>
      <vt:lpstr>Presentazione standard di PowerPoint</vt:lpstr>
      <vt:lpstr>Datori di lavoro beneficiari dell’esonero contributivo e lavoratori per i quali spetta l’incentivo</vt:lpstr>
      <vt:lpstr>Datori di lavoro che non possono accedere all’esonero contributivo</vt:lpstr>
      <vt:lpstr>Incentivo per i datori di lavoro</vt:lpstr>
      <vt:lpstr>Incentivo per i datori di lavoro e gli enti di formazione</vt:lpstr>
      <vt:lpstr>Condizioni per l’accesso al beneficio da parte del datore di lavoro</vt:lpstr>
      <vt:lpstr>Condizioni per l’accesso al beneficio da parte del datore di lavoro</vt:lpstr>
      <vt:lpstr>Condizioni per l’accesso al beneficio da parte del datore di lavoro</vt:lpstr>
      <vt:lpstr>Condizioni per l’accesso al beneficio da parte del datore di lavoro</vt:lpstr>
      <vt:lpstr>Condizioni per l’accesso al beneficio da parte del datore di lavoro</vt:lpstr>
      <vt:lpstr>Condizioni per l’accesso al beneficio da parte del datore di lavoro</vt:lpstr>
      <vt:lpstr>Sanzioni</vt:lpstr>
      <vt:lpstr>Sostituzione lavoratrici in  maternità</vt:lpstr>
      <vt:lpstr>Presentazione standard di PowerPoint</vt:lpstr>
      <vt:lpstr>Assunzione percettori di  ASpI/NASpi</vt:lpstr>
      <vt:lpstr>Presentazione standard di PowerPoint</vt:lpstr>
      <vt:lpstr>Presentazione standard di PowerPoint</vt:lpstr>
      <vt:lpstr>Incentivo per l’assunzione di  lavoratori disabili</vt:lpstr>
      <vt:lpstr>Presentazione standard di PowerPoint</vt:lpstr>
      <vt:lpstr>Presentazione standard di PowerPoint</vt:lpstr>
      <vt:lpstr>Registro nazionale degli aiuti di Stato istituito ai sensi dell’articolo 52 della legge 24 dicembre 2012, n. 234 (circolare n. 157/2019)</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 Generali</dc:title>
  <dc:creator>AutoBVT</dc:creator>
  <cp:lastModifiedBy>Trapuzzano Loretta</cp:lastModifiedBy>
  <cp:revision>188</cp:revision>
  <dcterms:created xsi:type="dcterms:W3CDTF">2018-06-15T08:49:15Z</dcterms:created>
  <dcterms:modified xsi:type="dcterms:W3CDTF">2021-12-13T11:30:14Z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2017-07-06T00:00:00Z</vt:filetime>
  </property>
  <property fmtid="{D5CDD505-2E9C-101B-9397-08002B2CF9AE}" pid="3" name="Creator">
    <vt:lpwstr>Microsoft® Office PowerPoint® 2007</vt:lpwstr>
  </property>
  <property fmtid="{D5CDD505-2E9C-101B-9397-08002B2CF9AE}" pid="4" name="LastSaved">
    <vt:filetime>2018-06-15T00:00:00Z</vt:filetime>
  </property>
</Properties>
</file>