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370" r:id="rId2"/>
    <p:sldId id="412" r:id="rId3"/>
    <p:sldId id="749" r:id="rId4"/>
    <p:sldId id="646" r:id="rId5"/>
    <p:sldId id="748" r:id="rId6"/>
    <p:sldId id="742" r:id="rId7"/>
    <p:sldId id="40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009193"/>
    <a:srgbClr val="FF2600"/>
    <a:srgbClr val="0096FF"/>
    <a:srgbClr val="9437FF"/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4"/>
    <p:restoredTop sz="84540"/>
  </p:normalViewPr>
  <p:slideViewPr>
    <p:cSldViewPr snapToGrid="0" snapToObjects="1">
      <p:cViewPr varScale="1">
        <p:scale>
          <a:sx n="105" d="100"/>
          <a:sy n="105" d="100"/>
        </p:scale>
        <p:origin x="177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402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6B25FF-E94D-4FE5-8FFA-17E79B0B199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9D974-24DB-48EC-93C2-A48C54F561E5}">
      <dgm:prSet/>
      <dgm:spPr/>
      <dgm:t>
        <a:bodyPr/>
        <a:lstStyle/>
        <a:p>
          <a:r>
            <a:rPr lang="it-IT" dirty="0"/>
            <a:t>Sperimentare le competenze trasversali chiave per ingaggiare i beneficiari/clienti/</a:t>
          </a:r>
          <a:r>
            <a:rPr lang="it-IT" dirty="0" err="1"/>
            <a:t>stakeholders</a:t>
          </a:r>
          <a:r>
            <a:rPr lang="it-IT" dirty="0"/>
            <a:t> degli avvisi PAL.</a:t>
          </a:r>
          <a:endParaRPr lang="en-US" dirty="0"/>
        </a:p>
      </dgm:t>
    </dgm:pt>
    <dgm:pt modelId="{EBE1F72A-9F5A-4DEC-B431-E370F4DA219C}" type="parTrans" cxnId="{51F1E746-E655-4D62-9D8B-5CFEB33691BC}">
      <dgm:prSet/>
      <dgm:spPr/>
      <dgm:t>
        <a:bodyPr/>
        <a:lstStyle/>
        <a:p>
          <a:endParaRPr lang="en-US"/>
        </a:p>
      </dgm:t>
    </dgm:pt>
    <dgm:pt modelId="{16C0360C-4917-43BF-896A-3BDF33DC771B}" type="sibTrans" cxnId="{51F1E746-E655-4D62-9D8B-5CFEB33691BC}">
      <dgm:prSet/>
      <dgm:spPr/>
      <dgm:t>
        <a:bodyPr/>
        <a:lstStyle/>
        <a:p>
          <a:endParaRPr lang="en-US"/>
        </a:p>
      </dgm:t>
    </dgm:pt>
    <dgm:pt modelId="{4F645461-708F-564F-B92B-835A96C8CED3}" type="pres">
      <dgm:prSet presAssocID="{6F6B25FF-E94D-4FE5-8FFA-17E79B0B199D}" presName="vert0" presStyleCnt="0">
        <dgm:presLayoutVars>
          <dgm:dir/>
          <dgm:animOne val="branch"/>
          <dgm:animLvl val="lvl"/>
        </dgm:presLayoutVars>
      </dgm:prSet>
      <dgm:spPr/>
    </dgm:pt>
    <dgm:pt modelId="{E91CFF6A-0AC6-AD46-AF66-AA66B3B85498}" type="pres">
      <dgm:prSet presAssocID="{8D79D974-24DB-48EC-93C2-A48C54F561E5}" presName="thickLine" presStyleLbl="alignNode1" presStyleIdx="0" presStyleCnt="1"/>
      <dgm:spPr/>
    </dgm:pt>
    <dgm:pt modelId="{D376A943-52FD-BD46-8D2E-81C877CA5751}" type="pres">
      <dgm:prSet presAssocID="{8D79D974-24DB-48EC-93C2-A48C54F561E5}" presName="horz1" presStyleCnt="0"/>
      <dgm:spPr/>
    </dgm:pt>
    <dgm:pt modelId="{AB993FD4-F208-B44E-ADE1-927F3B9869B6}" type="pres">
      <dgm:prSet presAssocID="{8D79D974-24DB-48EC-93C2-A48C54F561E5}" presName="tx1" presStyleLbl="revTx" presStyleIdx="0" presStyleCnt="1"/>
      <dgm:spPr/>
    </dgm:pt>
    <dgm:pt modelId="{06DFE43E-3B62-B549-9341-6A0A20E82D9C}" type="pres">
      <dgm:prSet presAssocID="{8D79D974-24DB-48EC-93C2-A48C54F561E5}" presName="vert1" presStyleCnt="0"/>
      <dgm:spPr/>
    </dgm:pt>
  </dgm:ptLst>
  <dgm:cxnLst>
    <dgm:cxn modelId="{51F1E746-E655-4D62-9D8B-5CFEB33691BC}" srcId="{6F6B25FF-E94D-4FE5-8FFA-17E79B0B199D}" destId="{8D79D974-24DB-48EC-93C2-A48C54F561E5}" srcOrd="0" destOrd="0" parTransId="{EBE1F72A-9F5A-4DEC-B431-E370F4DA219C}" sibTransId="{16C0360C-4917-43BF-896A-3BDF33DC771B}"/>
    <dgm:cxn modelId="{F7F16274-65CD-B848-966B-CEEE21DD587E}" type="presOf" srcId="{8D79D974-24DB-48EC-93C2-A48C54F561E5}" destId="{AB993FD4-F208-B44E-ADE1-927F3B9869B6}" srcOrd="0" destOrd="0" presId="urn:microsoft.com/office/officeart/2008/layout/LinedList"/>
    <dgm:cxn modelId="{78A36BA0-6655-A744-A999-DD4DF8BC14AB}" type="presOf" srcId="{6F6B25FF-E94D-4FE5-8FFA-17E79B0B199D}" destId="{4F645461-708F-564F-B92B-835A96C8CED3}" srcOrd="0" destOrd="0" presId="urn:microsoft.com/office/officeart/2008/layout/LinedList"/>
    <dgm:cxn modelId="{C8EC9139-EC6E-6C4E-AE69-D3C2424FC444}" type="presParOf" srcId="{4F645461-708F-564F-B92B-835A96C8CED3}" destId="{E91CFF6A-0AC6-AD46-AF66-AA66B3B85498}" srcOrd="0" destOrd="0" presId="urn:microsoft.com/office/officeart/2008/layout/LinedList"/>
    <dgm:cxn modelId="{188C11ED-03AA-1340-82C0-91BDEBADA01F}" type="presParOf" srcId="{4F645461-708F-564F-B92B-835A96C8CED3}" destId="{D376A943-52FD-BD46-8D2E-81C877CA5751}" srcOrd="1" destOrd="0" presId="urn:microsoft.com/office/officeart/2008/layout/LinedList"/>
    <dgm:cxn modelId="{F4629153-C2BC-CE43-A15F-6276E54DACA8}" type="presParOf" srcId="{D376A943-52FD-BD46-8D2E-81C877CA5751}" destId="{AB993FD4-F208-B44E-ADE1-927F3B9869B6}" srcOrd="0" destOrd="0" presId="urn:microsoft.com/office/officeart/2008/layout/LinedList"/>
    <dgm:cxn modelId="{DB3B14A8-4EA1-684B-8C7F-733B268388D3}" type="presParOf" srcId="{D376A943-52FD-BD46-8D2E-81C877CA5751}" destId="{06DFE43E-3B62-B549-9341-6A0A20E82D9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6B25FF-E94D-4FE5-8FFA-17E79B0B199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9D974-24DB-48EC-93C2-A48C54F561E5}">
      <dgm:prSet/>
      <dgm:spPr/>
      <dgm:t>
        <a:bodyPr/>
        <a:lstStyle/>
        <a:p>
          <a:r>
            <a:rPr lang="it-IT" dirty="0"/>
            <a:t>1° </a:t>
          </a:r>
          <a:r>
            <a:rPr lang="it-IT" dirty="0" err="1"/>
            <a:t>Role</a:t>
          </a:r>
          <a:r>
            <a:rPr lang="it-IT" dirty="0"/>
            <a:t> </a:t>
          </a:r>
          <a:r>
            <a:rPr lang="it-IT" dirty="0" err="1"/>
            <a:t>playing</a:t>
          </a:r>
          <a:r>
            <a:rPr lang="it-IT" dirty="0"/>
            <a:t> True Colors Beneficiari</a:t>
          </a:r>
        </a:p>
        <a:p>
          <a:r>
            <a:rPr lang="it-IT" dirty="0"/>
            <a:t>2° </a:t>
          </a:r>
          <a:r>
            <a:rPr lang="it-IT" dirty="0" err="1"/>
            <a:t>Role</a:t>
          </a:r>
          <a:r>
            <a:rPr lang="it-IT" dirty="0"/>
            <a:t> </a:t>
          </a:r>
          <a:r>
            <a:rPr lang="it-IT" dirty="0" err="1"/>
            <a:t>playing</a:t>
          </a:r>
          <a:r>
            <a:rPr lang="it-IT" dirty="0"/>
            <a:t> True Colors Clienti/</a:t>
          </a:r>
          <a:r>
            <a:rPr lang="it-IT" dirty="0" err="1"/>
            <a:t>Stakeholders</a:t>
          </a:r>
          <a:endParaRPr lang="en-US" dirty="0"/>
        </a:p>
      </dgm:t>
    </dgm:pt>
    <dgm:pt modelId="{EBE1F72A-9F5A-4DEC-B431-E370F4DA219C}" type="parTrans" cxnId="{51F1E746-E655-4D62-9D8B-5CFEB33691BC}">
      <dgm:prSet/>
      <dgm:spPr/>
      <dgm:t>
        <a:bodyPr/>
        <a:lstStyle/>
        <a:p>
          <a:endParaRPr lang="en-US"/>
        </a:p>
      </dgm:t>
    </dgm:pt>
    <dgm:pt modelId="{16C0360C-4917-43BF-896A-3BDF33DC771B}" type="sibTrans" cxnId="{51F1E746-E655-4D62-9D8B-5CFEB33691BC}">
      <dgm:prSet/>
      <dgm:spPr/>
      <dgm:t>
        <a:bodyPr/>
        <a:lstStyle/>
        <a:p>
          <a:endParaRPr lang="en-US"/>
        </a:p>
      </dgm:t>
    </dgm:pt>
    <dgm:pt modelId="{4F645461-708F-564F-B92B-835A96C8CED3}" type="pres">
      <dgm:prSet presAssocID="{6F6B25FF-E94D-4FE5-8FFA-17E79B0B199D}" presName="vert0" presStyleCnt="0">
        <dgm:presLayoutVars>
          <dgm:dir/>
          <dgm:animOne val="branch"/>
          <dgm:animLvl val="lvl"/>
        </dgm:presLayoutVars>
      </dgm:prSet>
      <dgm:spPr/>
    </dgm:pt>
    <dgm:pt modelId="{E91CFF6A-0AC6-AD46-AF66-AA66B3B85498}" type="pres">
      <dgm:prSet presAssocID="{8D79D974-24DB-48EC-93C2-A48C54F561E5}" presName="thickLine" presStyleLbl="alignNode1" presStyleIdx="0" presStyleCnt="1"/>
      <dgm:spPr/>
    </dgm:pt>
    <dgm:pt modelId="{D376A943-52FD-BD46-8D2E-81C877CA5751}" type="pres">
      <dgm:prSet presAssocID="{8D79D974-24DB-48EC-93C2-A48C54F561E5}" presName="horz1" presStyleCnt="0"/>
      <dgm:spPr/>
    </dgm:pt>
    <dgm:pt modelId="{AB993FD4-F208-B44E-ADE1-927F3B9869B6}" type="pres">
      <dgm:prSet presAssocID="{8D79D974-24DB-48EC-93C2-A48C54F561E5}" presName="tx1" presStyleLbl="revTx" presStyleIdx="0" presStyleCnt="1"/>
      <dgm:spPr/>
    </dgm:pt>
    <dgm:pt modelId="{06DFE43E-3B62-B549-9341-6A0A20E82D9C}" type="pres">
      <dgm:prSet presAssocID="{8D79D974-24DB-48EC-93C2-A48C54F561E5}" presName="vert1" presStyleCnt="0"/>
      <dgm:spPr/>
    </dgm:pt>
  </dgm:ptLst>
  <dgm:cxnLst>
    <dgm:cxn modelId="{51F1E746-E655-4D62-9D8B-5CFEB33691BC}" srcId="{6F6B25FF-E94D-4FE5-8FFA-17E79B0B199D}" destId="{8D79D974-24DB-48EC-93C2-A48C54F561E5}" srcOrd="0" destOrd="0" parTransId="{EBE1F72A-9F5A-4DEC-B431-E370F4DA219C}" sibTransId="{16C0360C-4917-43BF-896A-3BDF33DC771B}"/>
    <dgm:cxn modelId="{F7F16274-65CD-B848-966B-CEEE21DD587E}" type="presOf" srcId="{8D79D974-24DB-48EC-93C2-A48C54F561E5}" destId="{AB993FD4-F208-B44E-ADE1-927F3B9869B6}" srcOrd="0" destOrd="0" presId="urn:microsoft.com/office/officeart/2008/layout/LinedList"/>
    <dgm:cxn modelId="{78A36BA0-6655-A744-A999-DD4DF8BC14AB}" type="presOf" srcId="{6F6B25FF-E94D-4FE5-8FFA-17E79B0B199D}" destId="{4F645461-708F-564F-B92B-835A96C8CED3}" srcOrd="0" destOrd="0" presId="urn:microsoft.com/office/officeart/2008/layout/LinedList"/>
    <dgm:cxn modelId="{C8EC9139-EC6E-6C4E-AE69-D3C2424FC444}" type="presParOf" srcId="{4F645461-708F-564F-B92B-835A96C8CED3}" destId="{E91CFF6A-0AC6-AD46-AF66-AA66B3B85498}" srcOrd="0" destOrd="0" presId="urn:microsoft.com/office/officeart/2008/layout/LinedList"/>
    <dgm:cxn modelId="{188C11ED-03AA-1340-82C0-91BDEBADA01F}" type="presParOf" srcId="{4F645461-708F-564F-B92B-835A96C8CED3}" destId="{D376A943-52FD-BD46-8D2E-81C877CA5751}" srcOrd="1" destOrd="0" presId="urn:microsoft.com/office/officeart/2008/layout/LinedList"/>
    <dgm:cxn modelId="{F4629153-C2BC-CE43-A15F-6276E54DACA8}" type="presParOf" srcId="{D376A943-52FD-BD46-8D2E-81C877CA5751}" destId="{AB993FD4-F208-B44E-ADE1-927F3B9869B6}" srcOrd="0" destOrd="0" presId="urn:microsoft.com/office/officeart/2008/layout/LinedList"/>
    <dgm:cxn modelId="{DB3B14A8-4EA1-684B-8C7F-733B268388D3}" type="presParOf" srcId="{D376A943-52FD-BD46-8D2E-81C877CA5751}" destId="{06DFE43E-3B62-B549-9341-6A0A20E82D9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176C03-AD7F-4426-BEB9-ED54E9DDC85C}" type="doc">
      <dgm:prSet loTypeId="urn:microsoft.com/office/officeart/2008/layout/LinedList" loCatId="list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652DEB3C-9CF8-41B8-A3ED-3D5D7CA9773A}">
      <dgm:prSet/>
      <dgm:spPr/>
      <dgm:t>
        <a:bodyPr/>
        <a:lstStyle/>
        <a:p>
          <a:r>
            <a:rPr lang="it-IT" dirty="0"/>
            <a:t>Quali sono le chiavi vincenti per rapportarsi con un cliente?</a:t>
          </a:r>
          <a:endParaRPr lang="en-US" dirty="0"/>
        </a:p>
      </dgm:t>
    </dgm:pt>
    <dgm:pt modelId="{FB5FC234-2A13-4990-9947-7B3ABE957B94}" type="parTrans" cxnId="{A9F5915A-DAC6-409E-B7E5-E8E1E3F7D791}">
      <dgm:prSet/>
      <dgm:spPr/>
      <dgm:t>
        <a:bodyPr/>
        <a:lstStyle/>
        <a:p>
          <a:endParaRPr lang="en-US"/>
        </a:p>
      </dgm:t>
    </dgm:pt>
    <dgm:pt modelId="{DD166D34-10F4-4965-9257-2F3C88F4EA35}" type="sibTrans" cxnId="{A9F5915A-DAC6-409E-B7E5-E8E1E3F7D791}">
      <dgm:prSet/>
      <dgm:spPr/>
      <dgm:t>
        <a:bodyPr/>
        <a:lstStyle/>
        <a:p>
          <a:endParaRPr lang="en-US"/>
        </a:p>
      </dgm:t>
    </dgm:pt>
    <dgm:pt modelId="{BD8FC655-DED4-481E-86B5-9C7BBE2B2011}">
      <dgm:prSet/>
      <dgm:spPr/>
      <dgm:t>
        <a:bodyPr/>
        <a:lstStyle/>
        <a:p>
          <a:r>
            <a:rPr lang="it-IT" dirty="0"/>
            <a:t>Quali le difficoltà?</a:t>
          </a:r>
          <a:endParaRPr lang="en-US" dirty="0"/>
        </a:p>
      </dgm:t>
    </dgm:pt>
    <dgm:pt modelId="{A44C9DC1-C758-47A3-BEAC-B699488E464F}" type="parTrans" cxnId="{B5A2A609-F1AB-4D1F-9AB7-2E8C5399D551}">
      <dgm:prSet/>
      <dgm:spPr/>
      <dgm:t>
        <a:bodyPr/>
        <a:lstStyle/>
        <a:p>
          <a:endParaRPr lang="en-US"/>
        </a:p>
      </dgm:t>
    </dgm:pt>
    <dgm:pt modelId="{3F349A3F-267A-4ECF-A05B-7959A778C53D}" type="sibTrans" cxnId="{B5A2A609-F1AB-4D1F-9AB7-2E8C5399D551}">
      <dgm:prSet/>
      <dgm:spPr/>
      <dgm:t>
        <a:bodyPr/>
        <a:lstStyle/>
        <a:p>
          <a:endParaRPr lang="en-US"/>
        </a:p>
      </dgm:t>
    </dgm:pt>
    <dgm:pt modelId="{47ABF5C8-9323-4A42-A6C3-53F7EBC5C127}">
      <dgm:prSet/>
      <dgm:spPr/>
      <dgm:t>
        <a:bodyPr/>
        <a:lstStyle/>
        <a:p>
          <a:r>
            <a:rPr lang="it-IT" dirty="0"/>
            <a:t>Cosa fareste di diverso?</a:t>
          </a:r>
        </a:p>
      </dgm:t>
    </dgm:pt>
    <dgm:pt modelId="{05EDF396-9F84-FE42-ADEE-6A1888D6BFE9}" type="parTrans" cxnId="{8023CF02-02B9-B94F-8D75-B6F61C459EC3}">
      <dgm:prSet/>
      <dgm:spPr/>
      <dgm:t>
        <a:bodyPr/>
        <a:lstStyle/>
        <a:p>
          <a:endParaRPr lang="it-IT"/>
        </a:p>
      </dgm:t>
    </dgm:pt>
    <dgm:pt modelId="{D6F27726-5B0C-004C-BA33-74CB894886F1}" type="sibTrans" cxnId="{8023CF02-02B9-B94F-8D75-B6F61C459EC3}">
      <dgm:prSet/>
      <dgm:spPr/>
      <dgm:t>
        <a:bodyPr/>
        <a:lstStyle/>
        <a:p>
          <a:endParaRPr lang="it-IT"/>
        </a:p>
      </dgm:t>
    </dgm:pt>
    <dgm:pt modelId="{ACE105B0-6AA5-3140-A992-0F39F4750D74}" type="pres">
      <dgm:prSet presAssocID="{D8176C03-AD7F-4426-BEB9-ED54E9DDC85C}" presName="vert0" presStyleCnt="0">
        <dgm:presLayoutVars>
          <dgm:dir/>
          <dgm:animOne val="branch"/>
          <dgm:animLvl val="lvl"/>
        </dgm:presLayoutVars>
      </dgm:prSet>
      <dgm:spPr/>
    </dgm:pt>
    <dgm:pt modelId="{30D92D69-09F6-094F-AC7F-D8256D70637A}" type="pres">
      <dgm:prSet presAssocID="{652DEB3C-9CF8-41B8-A3ED-3D5D7CA9773A}" presName="thickLine" presStyleLbl="alignNode1" presStyleIdx="0" presStyleCnt="3"/>
      <dgm:spPr/>
    </dgm:pt>
    <dgm:pt modelId="{8010AF54-B8A0-9F48-BE63-EEEF0BF8DC46}" type="pres">
      <dgm:prSet presAssocID="{652DEB3C-9CF8-41B8-A3ED-3D5D7CA9773A}" presName="horz1" presStyleCnt="0"/>
      <dgm:spPr/>
    </dgm:pt>
    <dgm:pt modelId="{40C66B43-90CB-D64C-A27E-2E2CB81E07B1}" type="pres">
      <dgm:prSet presAssocID="{652DEB3C-9CF8-41B8-A3ED-3D5D7CA9773A}" presName="tx1" presStyleLbl="revTx" presStyleIdx="0" presStyleCnt="3"/>
      <dgm:spPr/>
    </dgm:pt>
    <dgm:pt modelId="{AEE22948-E7B7-7D48-A143-DBAA81839F24}" type="pres">
      <dgm:prSet presAssocID="{652DEB3C-9CF8-41B8-A3ED-3D5D7CA9773A}" presName="vert1" presStyleCnt="0"/>
      <dgm:spPr/>
    </dgm:pt>
    <dgm:pt modelId="{AF5AAFB6-3EA3-F542-92A9-80AEEDBF4E44}" type="pres">
      <dgm:prSet presAssocID="{BD8FC655-DED4-481E-86B5-9C7BBE2B2011}" presName="thickLine" presStyleLbl="alignNode1" presStyleIdx="1" presStyleCnt="3"/>
      <dgm:spPr/>
    </dgm:pt>
    <dgm:pt modelId="{788AEB4E-5F4D-4A46-9014-B5196740FE09}" type="pres">
      <dgm:prSet presAssocID="{BD8FC655-DED4-481E-86B5-9C7BBE2B2011}" presName="horz1" presStyleCnt="0"/>
      <dgm:spPr/>
    </dgm:pt>
    <dgm:pt modelId="{D532B151-7A11-E544-859B-7A1333F4CEBD}" type="pres">
      <dgm:prSet presAssocID="{BD8FC655-DED4-481E-86B5-9C7BBE2B2011}" presName="tx1" presStyleLbl="revTx" presStyleIdx="1" presStyleCnt="3"/>
      <dgm:spPr/>
    </dgm:pt>
    <dgm:pt modelId="{52DE06E2-DCF6-0C48-BE60-89D7E69F851E}" type="pres">
      <dgm:prSet presAssocID="{BD8FC655-DED4-481E-86B5-9C7BBE2B2011}" presName="vert1" presStyleCnt="0"/>
      <dgm:spPr/>
    </dgm:pt>
    <dgm:pt modelId="{F4A173C5-50A7-0A41-B1FC-10F3A514FA2A}" type="pres">
      <dgm:prSet presAssocID="{47ABF5C8-9323-4A42-A6C3-53F7EBC5C127}" presName="thickLine" presStyleLbl="alignNode1" presStyleIdx="2" presStyleCnt="3"/>
      <dgm:spPr/>
    </dgm:pt>
    <dgm:pt modelId="{BCA3A439-CE87-084C-91A1-C05E181383AE}" type="pres">
      <dgm:prSet presAssocID="{47ABF5C8-9323-4A42-A6C3-53F7EBC5C127}" presName="horz1" presStyleCnt="0"/>
      <dgm:spPr/>
    </dgm:pt>
    <dgm:pt modelId="{085B9287-991B-F846-A7FA-BD5FFA56099E}" type="pres">
      <dgm:prSet presAssocID="{47ABF5C8-9323-4A42-A6C3-53F7EBC5C127}" presName="tx1" presStyleLbl="revTx" presStyleIdx="2" presStyleCnt="3"/>
      <dgm:spPr/>
    </dgm:pt>
    <dgm:pt modelId="{66A2E009-91EF-C541-85C5-8656F120EE34}" type="pres">
      <dgm:prSet presAssocID="{47ABF5C8-9323-4A42-A6C3-53F7EBC5C127}" presName="vert1" presStyleCnt="0"/>
      <dgm:spPr/>
    </dgm:pt>
  </dgm:ptLst>
  <dgm:cxnLst>
    <dgm:cxn modelId="{8023CF02-02B9-B94F-8D75-B6F61C459EC3}" srcId="{D8176C03-AD7F-4426-BEB9-ED54E9DDC85C}" destId="{47ABF5C8-9323-4A42-A6C3-53F7EBC5C127}" srcOrd="2" destOrd="0" parTransId="{05EDF396-9F84-FE42-ADEE-6A1888D6BFE9}" sibTransId="{D6F27726-5B0C-004C-BA33-74CB894886F1}"/>
    <dgm:cxn modelId="{B5A2A609-F1AB-4D1F-9AB7-2E8C5399D551}" srcId="{D8176C03-AD7F-4426-BEB9-ED54E9DDC85C}" destId="{BD8FC655-DED4-481E-86B5-9C7BBE2B2011}" srcOrd="1" destOrd="0" parTransId="{A44C9DC1-C758-47A3-BEAC-B699488E464F}" sibTransId="{3F349A3F-267A-4ECF-A05B-7959A778C53D}"/>
    <dgm:cxn modelId="{3F7EBD4A-55FF-B149-9613-60735B029121}" type="presOf" srcId="{47ABF5C8-9323-4A42-A6C3-53F7EBC5C127}" destId="{085B9287-991B-F846-A7FA-BD5FFA56099E}" srcOrd="0" destOrd="0" presId="urn:microsoft.com/office/officeart/2008/layout/LinedList"/>
    <dgm:cxn modelId="{F6026956-6FC4-0B45-9A28-37E00B2FC9B5}" type="presOf" srcId="{BD8FC655-DED4-481E-86B5-9C7BBE2B2011}" destId="{D532B151-7A11-E544-859B-7A1333F4CEBD}" srcOrd="0" destOrd="0" presId="urn:microsoft.com/office/officeart/2008/layout/LinedList"/>
    <dgm:cxn modelId="{A9F5915A-DAC6-409E-B7E5-E8E1E3F7D791}" srcId="{D8176C03-AD7F-4426-BEB9-ED54E9DDC85C}" destId="{652DEB3C-9CF8-41B8-A3ED-3D5D7CA9773A}" srcOrd="0" destOrd="0" parTransId="{FB5FC234-2A13-4990-9947-7B3ABE957B94}" sibTransId="{DD166D34-10F4-4965-9257-2F3C88F4EA35}"/>
    <dgm:cxn modelId="{A9E04062-371A-A541-8325-0900703802F8}" type="presOf" srcId="{D8176C03-AD7F-4426-BEB9-ED54E9DDC85C}" destId="{ACE105B0-6AA5-3140-A992-0F39F4750D74}" srcOrd="0" destOrd="0" presId="urn:microsoft.com/office/officeart/2008/layout/LinedList"/>
    <dgm:cxn modelId="{65EFB688-6E5D-A840-9017-71B68857D838}" type="presOf" srcId="{652DEB3C-9CF8-41B8-A3ED-3D5D7CA9773A}" destId="{40C66B43-90CB-D64C-A27E-2E2CB81E07B1}" srcOrd="0" destOrd="0" presId="urn:microsoft.com/office/officeart/2008/layout/LinedList"/>
    <dgm:cxn modelId="{326FD850-364A-5F4B-B642-5DCFC882419A}" type="presParOf" srcId="{ACE105B0-6AA5-3140-A992-0F39F4750D74}" destId="{30D92D69-09F6-094F-AC7F-D8256D70637A}" srcOrd="0" destOrd="0" presId="urn:microsoft.com/office/officeart/2008/layout/LinedList"/>
    <dgm:cxn modelId="{DF0E8A72-1DB8-B543-92A9-FE6F3CAA9376}" type="presParOf" srcId="{ACE105B0-6AA5-3140-A992-0F39F4750D74}" destId="{8010AF54-B8A0-9F48-BE63-EEEF0BF8DC46}" srcOrd="1" destOrd="0" presId="urn:microsoft.com/office/officeart/2008/layout/LinedList"/>
    <dgm:cxn modelId="{F174DE58-E18D-6548-B7EC-6DD77B7E4954}" type="presParOf" srcId="{8010AF54-B8A0-9F48-BE63-EEEF0BF8DC46}" destId="{40C66B43-90CB-D64C-A27E-2E2CB81E07B1}" srcOrd="0" destOrd="0" presId="urn:microsoft.com/office/officeart/2008/layout/LinedList"/>
    <dgm:cxn modelId="{667E6E70-DD7B-0341-A1FF-7472952D0833}" type="presParOf" srcId="{8010AF54-B8A0-9F48-BE63-EEEF0BF8DC46}" destId="{AEE22948-E7B7-7D48-A143-DBAA81839F24}" srcOrd="1" destOrd="0" presId="urn:microsoft.com/office/officeart/2008/layout/LinedList"/>
    <dgm:cxn modelId="{8A727119-A261-7143-A6BC-72CA82DC60FA}" type="presParOf" srcId="{ACE105B0-6AA5-3140-A992-0F39F4750D74}" destId="{AF5AAFB6-3EA3-F542-92A9-80AEEDBF4E44}" srcOrd="2" destOrd="0" presId="urn:microsoft.com/office/officeart/2008/layout/LinedList"/>
    <dgm:cxn modelId="{AB9F6DCB-A4B3-F043-8FDB-E448B6625876}" type="presParOf" srcId="{ACE105B0-6AA5-3140-A992-0F39F4750D74}" destId="{788AEB4E-5F4D-4A46-9014-B5196740FE09}" srcOrd="3" destOrd="0" presId="urn:microsoft.com/office/officeart/2008/layout/LinedList"/>
    <dgm:cxn modelId="{B51C3DC0-8669-6C42-9212-228DA2D4FEF7}" type="presParOf" srcId="{788AEB4E-5F4D-4A46-9014-B5196740FE09}" destId="{D532B151-7A11-E544-859B-7A1333F4CEBD}" srcOrd="0" destOrd="0" presId="urn:microsoft.com/office/officeart/2008/layout/LinedList"/>
    <dgm:cxn modelId="{EA01A773-2172-764C-AC57-F170F1116D79}" type="presParOf" srcId="{788AEB4E-5F4D-4A46-9014-B5196740FE09}" destId="{52DE06E2-DCF6-0C48-BE60-89D7E69F851E}" srcOrd="1" destOrd="0" presId="urn:microsoft.com/office/officeart/2008/layout/LinedList"/>
    <dgm:cxn modelId="{422173FC-840D-B64B-BA63-D13A49D63934}" type="presParOf" srcId="{ACE105B0-6AA5-3140-A992-0F39F4750D74}" destId="{F4A173C5-50A7-0A41-B1FC-10F3A514FA2A}" srcOrd="4" destOrd="0" presId="urn:microsoft.com/office/officeart/2008/layout/LinedList"/>
    <dgm:cxn modelId="{8FE846AD-63FB-5346-9E84-9F5C0DD16266}" type="presParOf" srcId="{ACE105B0-6AA5-3140-A992-0F39F4750D74}" destId="{BCA3A439-CE87-084C-91A1-C05E181383AE}" srcOrd="5" destOrd="0" presId="urn:microsoft.com/office/officeart/2008/layout/LinedList"/>
    <dgm:cxn modelId="{F90D42D4-2B8B-7648-93C2-B162098948C2}" type="presParOf" srcId="{BCA3A439-CE87-084C-91A1-C05E181383AE}" destId="{085B9287-991B-F846-A7FA-BD5FFA56099E}" srcOrd="0" destOrd="0" presId="urn:microsoft.com/office/officeart/2008/layout/LinedList"/>
    <dgm:cxn modelId="{1ED39486-77F2-D742-A009-D057BF67C2BA}" type="presParOf" srcId="{BCA3A439-CE87-084C-91A1-C05E181383AE}" destId="{66A2E009-91EF-C541-85C5-8656F120EE3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CFF6A-0AC6-AD46-AF66-AA66B3B85498}">
      <dsp:nvSpPr>
        <dsp:cNvPr id="0" name=""/>
        <dsp:cNvSpPr/>
      </dsp:nvSpPr>
      <dsp:spPr>
        <a:xfrm>
          <a:off x="0" y="0"/>
          <a:ext cx="995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93FD4-F208-B44E-ADE1-927F3B9869B6}">
      <dsp:nvSpPr>
        <dsp:cNvPr id="0" name=""/>
        <dsp:cNvSpPr/>
      </dsp:nvSpPr>
      <dsp:spPr>
        <a:xfrm>
          <a:off x="0" y="0"/>
          <a:ext cx="9956800" cy="2048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900" kern="1200" dirty="0"/>
            <a:t>Sperimentare le competenze trasversali chiave per ingaggiare i beneficiari/clienti/</a:t>
          </a:r>
          <a:r>
            <a:rPr lang="it-IT" sz="3900" kern="1200" dirty="0" err="1"/>
            <a:t>stakeholders</a:t>
          </a:r>
          <a:r>
            <a:rPr lang="it-IT" sz="3900" kern="1200" dirty="0"/>
            <a:t> degli avvisi PAL.</a:t>
          </a:r>
          <a:endParaRPr lang="en-US" sz="3900" kern="1200" dirty="0"/>
        </a:p>
      </dsp:txBody>
      <dsp:txXfrm>
        <a:off x="0" y="0"/>
        <a:ext cx="9956800" cy="20482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CFF6A-0AC6-AD46-AF66-AA66B3B85498}">
      <dsp:nvSpPr>
        <dsp:cNvPr id="0" name=""/>
        <dsp:cNvSpPr/>
      </dsp:nvSpPr>
      <dsp:spPr>
        <a:xfrm>
          <a:off x="0" y="0"/>
          <a:ext cx="995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93FD4-F208-B44E-ADE1-927F3B9869B6}">
      <dsp:nvSpPr>
        <dsp:cNvPr id="0" name=""/>
        <dsp:cNvSpPr/>
      </dsp:nvSpPr>
      <dsp:spPr>
        <a:xfrm>
          <a:off x="0" y="0"/>
          <a:ext cx="9956800" cy="2048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900" kern="1200" dirty="0"/>
            <a:t>1° </a:t>
          </a:r>
          <a:r>
            <a:rPr lang="it-IT" sz="3900" kern="1200" dirty="0" err="1"/>
            <a:t>Role</a:t>
          </a:r>
          <a:r>
            <a:rPr lang="it-IT" sz="3900" kern="1200" dirty="0"/>
            <a:t> </a:t>
          </a:r>
          <a:r>
            <a:rPr lang="it-IT" sz="3900" kern="1200" dirty="0" err="1"/>
            <a:t>playing</a:t>
          </a:r>
          <a:r>
            <a:rPr lang="it-IT" sz="3900" kern="1200" dirty="0"/>
            <a:t> True Colors Beneficiari</a:t>
          </a:r>
        </a:p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900" kern="1200" dirty="0"/>
            <a:t>2° </a:t>
          </a:r>
          <a:r>
            <a:rPr lang="it-IT" sz="3900" kern="1200" dirty="0" err="1"/>
            <a:t>Role</a:t>
          </a:r>
          <a:r>
            <a:rPr lang="it-IT" sz="3900" kern="1200" dirty="0"/>
            <a:t> </a:t>
          </a:r>
          <a:r>
            <a:rPr lang="it-IT" sz="3900" kern="1200" dirty="0" err="1"/>
            <a:t>playing</a:t>
          </a:r>
          <a:r>
            <a:rPr lang="it-IT" sz="3900" kern="1200" dirty="0"/>
            <a:t> True Colors Clienti/</a:t>
          </a:r>
          <a:r>
            <a:rPr lang="it-IT" sz="3900" kern="1200" dirty="0" err="1"/>
            <a:t>Stakeholders</a:t>
          </a:r>
          <a:endParaRPr lang="en-US" sz="3900" kern="1200" dirty="0"/>
        </a:p>
      </dsp:txBody>
      <dsp:txXfrm>
        <a:off x="0" y="0"/>
        <a:ext cx="9956800" cy="20482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92D69-09F6-094F-AC7F-D8256D70637A}">
      <dsp:nvSpPr>
        <dsp:cNvPr id="0" name=""/>
        <dsp:cNvSpPr/>
      </dsp:nvSpPr>
      <dsp:spPr>
        <a:xfrm>
          <a:off x="0" y="2879"/>
          <a:ext cx="658697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C66B43-90CB-D64C-A27E-2E2CB81E07B1}">
      <dsp:nvSpPr>
        <dsp:cNvPr id="0" name=""/>
        <dsp:cNvSpPr/>
      </dsp:nvSpPr>
      <dsp:spPr>
        <a:xfrm>
          <a:off x="0" y="2879"/>
          <a:ext cx="6586974" cy="1963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900" kern="1200" dirty="0"/>
            <a:t>Quali sono le chiavi vincenti per rapportarsi con un cliente?</a:t>
          </a:r>
          <a:endParaRPr lang="en-US" sz="3900" kern="1200" dirty="0"/>
        </a:p>
      </dsp:txBody>
      <dsp:txXfrm>
        <a:off x="0" y="2879"/>
        <a:ext cx="6586974" cy="1963661"/>
      </dsp:txXfrm>
    </dsp:sp>
    <dsp:sp modelId="{AF5AAFB6-3EA3-F542-92A9-80AEEDBF4E44}">
      <dsp:nvSpPr>
        <dsp:cNvPr id="0" name=""/>
        <dsp:cNvSpPr/>
      </dsp:nvSpPr>
      <dsp:spPr>
        <a:xfrm>
          <a:off x="0" y="1966540"/>
          <a:ext cx="6586974" cy="0"/>
        </a:xfrm>
        <a:prstGeom prst="line">
          <a:avLst/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 w="12700" cap="flat" cmpd="sng" algn="ctr">
          <a:solidFill>
            <a:schemeClr val="accent5">
              <a:hueOff val="553124"/>
              <a:satOff val="6280"/>
              <a:lumOff val="56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2B151-7A11-E544-859B-7A1333F4CEBD}">
      <dsp:nvSpPr>
        <dsp:cNvPr id="0" name=""/>
        <dsp:cNvSpPr/>
      </dsp:nvSpPr>
      <dsp:spPr>
        <a:xfrm>
          <a:off x="0" y="1966540"/>
          <a:ext cx="6586974" cy="1963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900" kern="1200" dirty="0"/>
            <a:t>Quali le difficoltà?</a:t>
          </a:r>
          <a:endParaRPr lang="en-US" sz="3900" kern="1200" dirty="0"/>
        </a:p>
      </dsp:txBody>
      <dsp:txXfrm>
        <a:off x="0" y="1966540"/>
        <a:ext cx="6586974" cy="1963661"/>
      </dsp:txXfrm>
    </dsp:sp>
    <dsp:sp modelId="{F4A173C5-50A7-0A41-B1FC-10F3A514FA2A}">
      <dsp:nvSpPr>
        <dsp:cNvPr id="0" name=""/>
        <dsp:cNvSpPr/>
      </dsp:nvSpPr>
      <dsp:spPr>
        <a:xfrm>
          <a:off x="0" y="3930202"/>
          <a:ext cx="6586974" cy="0"/>
        </a:xfrm>
        <a:prstGeom prst="line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accent5">
              <a:hueOff val="1106248"/>
              <a:satOff val="12561"/>
              <a:lumOff val="11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5B9287-991B-F846-A7FA-BD5FFA56099E}">
      <dsp:nvSpPr>
        <dsp:cNvPr id="0" name=""/>
        <dsp:cNvSpPr/>
      </dsp:nvSpPr>
      <dsp:spPr>
        <a:xfrm>
          <a:off x="0" y="3930202"/>
          <a:ext cx="6586974" cy="1963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900" kern="1200" dirty="0"/>
            <a:t>Cosa fareste di diverso?</a:t>
          </a:r>
        </a:p>
      </dsp:txBody>
      <dsp:txXfrm>
        <a:off x="0" y="3930202"/>
        <a:ext cx="6586974" cy="1963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AA112-2019-764C-BC18-89277C835BE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6771F-9983-054B-8C64-D42F82E933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1294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12991-744D-E54B-B7CF-6B6A01CC953D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7357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12991-744D-E54B-B7CF-6B6A01CC953D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0864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12991-744D-E54B-B7CF-6B6A01CC953D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8312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96771F-9983-054B-8C64-D42F82E933F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0394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935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918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981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548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8554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818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817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3625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326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572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792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883769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808373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8FB78-3F69-E344-8B8C-508232E74B89}" type="datetimeFigureOut">
              <a:rPr lang="it-IT" smtClean="0"/>
              <a:t>14/12/21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A29A4-0A2E-3B4C-9C46-4FEEA509F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723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358063" y="3003232"/>
            <a:ext cx="4445384" cy="911543"/>
          </a:xfrm>
        </p:spPr>
        <p:txBody>
          <a:bodyPr anchor="t">
            <a:normAutofit fontScale="90000"/>
          </a:bodyPr>
          <a:lstStyle/>
          <a:p>
            <a:r>
              <a:rPr lang="it-IT" sz="3100" b="1" dirty="0">
                <a:solidFill>
                  <a:schemeClr val="accent1">
                    <a:lumMod val="75000"/>
                  </a:schemeClr>
                </a:solidFill>
              </a:rPr>
              <a:t>Comunicare la PAL ai beneficiari degli avvisi regionali e nazionali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BEAB0DB-6667-A94E-9F35-C869CCF37BAE}"/>
              </a:ext>
            </a:extLst>
          </p:cNvPr>
          <p:cNvSpPr txBox="1"/>
          <p:nvPr/>
        </p:nvSpPr>
        <p:spPr>
          <a:xfrm>
            <a:off x="7889115" y="4244975"/>
            <a:ext cx="3914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Laboratorio esperienziale</a:t>
            </a:r>
          </a:p>
        </p:txBody>
      </p:sp>
    </p:spTree>
    <p:extLst>
      <p:ext uri="{BB962C8B-B14F-4D97-AF65-F5344CB8AC3E}">
        <p14:creationId xmlns:p14="http://schemas.microsoft.com/office/powerpoint/2010/main" val="2076646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58C0F4D-FA7C-5E43-BF6E-00F44C7F8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266" y="348807"/>
            <a:ext cx="9370495" cy="1325563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Goal del laboratorio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4" name="Segnaposto contenuto 2">
            <a:extLst>
              <a:ext uri="{FF2B5EF4-FFF2-40B4-BE49-F238E27FC236}">
                <a16:creationId xmlns:a16="http://schemas.microsoft.com/office/drawing/2014/main" id="{BDB901B5-B541-40D4-AB0D-52EEDF788A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5207956"/>
              </p:ext>
            </p:extLst>
          </p:nvPr>
        </p:nvGraphicFramePr>
        <p:xfrm>
          <a:off x="1181100" y="1825625"/>
          <a:ext cx="9956800" cy="2048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lemento grafico 6" descr="Obiettivo con riempimento a tinta unita">
            <a:extLst>
              <a:ext uri="{FF2B5EF4-FFF2-40B4-BE49-F238E27FC236}">
                <a16:creationId xmlns:a16="http://schemas.microsoft.com/office/drawing/2014/main" id="{E8D7861E-B7A6-8C45-BF5D-2824E6BAE9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7827" y="6154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96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58C0F4D-FA7C-5E43-BF6E-00F44C7F8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266" y="348807"/>
            <a:ext cx="9370495" cy="1325563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Agenda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4" name="Segnaposto contenuto 2">
            <a:extLst>
              <a:ext uri="{FF2B5EF4-FFF2-40B4-BE49-F238E27FC236}">
                <a16:creationId xmlns:a16="http://schemas.microsoft.com/office/drawing/2014/main" id="{BDB901B5-B541-40D4-AB0D-52EEDF788A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2039990"/>
              </p:ext>
            </p:extLst>
          </p:nvPr>
        </p:nvGraphicFramePr>
        <p:xfrm>
          <a:off x="1181100" y="1825625"/>
          <a:ext cx="9956800" cy="2048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lemento grafico 6" descr="Obiettivo con riempimento a tinta unita">
            <a:extLst>
              <a:ext uri="{FF2B5EF4-FFF2-40B4-BE49-F238E27FC236}">
                <a16:creationId xmlns:a16="http://schemas.microsoft.com/office/drawing/2014/main" id="{E8D7861E-B7A6-8C45-BF5D-2824E6BAE9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7827" y="6154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83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771283" y="587182"/>
            <a:ext cx="9242918" cy="5699318"/>
          </a:xfrm>
        </p:spPr>
        <p:txBody>
          <a:bodyPr>
            <a:noAutofit/>
          </a:bodyPr>
          <a:lstStyle/>
          <a:p>
            <a:r>
              <a:rPr lang="it-IT" dirty="0">
                <a:solidFill>
                  <a:schemeClr val="accent1"/>
                </a:solidFill>
              </a:rPr>
              <a:t>True Colors </a:t>
            </a:r>
            <a:r>
              <a:rPr lang="it-IT" dirty="0"/>
              <a:t>è una  multinazionale con numerose sedi dislocate in 10 nazioni, tra cui l’Italia. L’azienda è stata fondata a Chicago nel 1990 e negli anni è diventata </a:t>
            </a:r>
            <a:r>
              <a:rPr lang="it-IT" dirty="0">
                <a:solidFill>
                  <a:schemeClr val="accent1"/>
                </a:solidFill>
              </a:rPr>
              <a:t>uno dei maggiori </a:t>
            </a:r>
            <a:r>
              <a:rPr lang="it-IT" i="1" dirty="0">
                <a:solidFill>
                  <a:schemeClr val="accent1"/>
                </a:solidFill>
              </a:rPr>
              <a:t>competitors</a:t>
            </a:r>
            <a:r>
              <a:rPr lang="it-IT" dirty="0">
                <a:solidFill>
                  <a:schemeClr val="accent1"/>
                </a:solidFill>
              </a:rPr>
              <a:t> nel mercato dei servizi di consulenza alle aziende, selezione e ricerca del personale, somministrazione, formazione e coaching.</a:t>
            </a:r>
          </a:p>
          <a:p>
            <a:r>
              <a:rPr lang="it-IT" dirty="0"/>
              <a:t>In Italia </a:t>
            </a:r>
            <a:r>
              <a:rPr lang="it-IT" dirty="0">
                <a:solidFill>
                  <a:schemeClr val="accent1"/>
                </a:solidFill>
              </a:rPr>
              <a:t>è presente dal 2010 </a:t>
            </a:r>
            <a:r>
              <a:rPr lang="it-IT" dirty="0"/>
              <a:t>come società di ricerca e selezione del personale per alti profili, </a:t>
            </a:r>
            <a:r>
              <a:rPr lang="it-IT" dirty="0">
                <a:solidFill>
                  <a:schemeClr val="accent1"/>
                </a:solidFill>
              </a:rPr>
              <a:t>dal 2019 </a:t>
            </a:r>
            <a:r>
              <a:rPr lang="it-IT" dirty="0"/>
              <a:t>ha è diventata anche una </a:t>
            </a:r>
            <a:r>
              <a:rPr lang="it-IT" dirty="0">
                <a:solidFill>
                  <a:schemeClr val="accent1"/>
                </a:solidFill>
              </a:rPr>
              <a:t>Agenzia per il Lavoro che offre servizi di somministrazione del personale, ed è accreditata per l’erogazione dei servizi per il lavoro in tutto le Regioni di Italia. </a:t>
            </a:r>
          </a:p>
          <a:p>
            <a:r>
              <a:rPr lang="it-IT" dirty="0"/>
              <a:t>L’attenzione di True Colors è sempre stata quella di creare valore per le aziende clienti e i candidati, ha investito nell’innovazione tecnologica e nella passione di propri professionisti HR.</a:t>
            </a:r>
          </a:p>
          <a:p>
            <a:r>
              <a:rPr lang="it-IT" dirty="0"/>
              <a:t>L’azienda </a:t>
            </a:r>
            <a:r>
              <a:rPr lang="it-IT" dirty="0">
                <a:solidFill>
                  <a:schemeClr val="accent1"/>
                </a:solidFill>
              </a:rPr>
              <a:t>a settembre 2021 </a:t>
            </a:r>
            <a:r>
              <a:rPr lang="it-IT" dirty="0"/>
              <a:t>ha implementato una nuova organizzazione dei servizi per il lavoro, investendo nel settore delle PAL. Tutte le filiali offrono i servizi previsti dai  diversi bandi regionali di PAL, promuove, organizza e gestisce corsi di formazione on </a:t>
            </a:r>
            <a:r>
              <a:rPr lang="it-IT" dirty="0" err="1"/>
              <a:t>demand</a:t>
            </a:r>
            <a:r>
              <a:rPr lang="it-IT" dirty="0"/>
              <a:t> da parte delle aziende per superare il </a:t>
            </a:r>
            <a:r>
              <a:rPr lang="it-IT" dirty="0" err="1"/>
              <a:t>mismatch</a:t>
            </a:r>
            <a:r>
              <a:rPr lang="it-IT" dirty="0"/>
              <a:t> tra l’incontro e l’offerta di lavoro che affligge il mercato del lavoro.</a:t>
            </a:r>
          </a:p>
          <a:p>
            <a:r>
              <a:rPr lang="it-IT" dirty="0"/>
              <a:t>Attualmente è partita l’iniziativa </a:t>
            </a:r>
            <a:r>
              <a:rPr lang="it-IT" dirty="0">
                <a:solidFill>
                  <a:schemeClr val="accent1"/>
                </a:solidFill>
              </a:rPr>
              <a:t>Promuovi Le PAL per i possibili beneficiari</a:t>
            </a:r>
            <a:r>
              <a:rPr lang="it-IT" dirty="0"/>
              <a:t>, in ogni regione dove è presente una filiale, sono stati creati team misti composti da Sales, consulenti di carriera e specialisti dello </a:t>
            </a:r>
            <a:r>
              <a:rPr lang="it-IT" dirty="0" err="1"/>
              <a:t>scouting</a:t>
            </a:r>
            <a:r>
              <a:rPr lang="it-IT" dirty="0"/>
              <a:t> con l’obiettivo di organizzare Open </a:t>
            </a:r>
            <a:r>
              <a:rPr lang="it-IT" dirty="0" err="1"/>
              <a:t>Day</a:t>
            </a:r>
            <a:r>
              <a:rPr lang="it-IT" dirty="0"/>
              <a:t> per promuovere percorsi di PAL e aumentare il numero di prese in carico da parte di ogni filiale.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709989" y="0"/>
            <a:ext cx="3846511" cy="741362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00B050"/>
                </a:solidFill>
                <a:latin typeface="Chalkboard" panose="03050602040202020205" pitchFamily="66" charset="77"/>
              </a:rPr>
              <a:t>True </a:t>
            </a:r>
            <a:r>
              <a:rPr lang="it-IT" sz="3200" dirty="0" err="1">
                <a:solidFill>
                  <a:srgbClr val="00B050"/>
                </a:solidFill>
                <a:latin typeface="Chalkboard" panose="03050602040202020205" pitchFamily="66" charset="77"/>
              </a:rPr>
              <a:t>Colours</a:t>
            </a:r>
            <a:endParaRPr lang="it-IT" sz="3200" dirty="0">
              <a:solidFill>
                <a:srgbClr val="00B050"/>
              </a:solidFill>
              <a:latin typeface="Chalkboard" panose="03050602040202020205" pitchFamily="66" charset="77"/>
            </a:endParaRPr>
          </a:p>
        </p:txBody>
      </p:sp>
      <p:pic>
        <p:nvPicPr>
          <p:cNvPr id="1026" name="Picture 2" descr="The New Yorker, 3 ottobre 2011">
            <a:extLst>
              <a:ext uri="{FF2B5EF4-FFF2-40B4-BE49-F238E27FC236}">
                <a16:creationId xmlns:a16="http://schemas.microsoft.com/office/drawing/2014/main" id="{711A65B1-D1CD-6F46-8E8D-4632E1271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0681"/>
            <a:ext cx="2771282" cy="382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00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709989" y="0"/>
            <a:ext cx="3846511" cy="741362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00B050"/>
                </a:solidFill>
                <a:latin typeface="Chalkboard" panose="03050602040202020205" pitchFamily="66" charset="77"/>
              </a:rPr>
              <a:t>True </a:t>
            </a:r>
            <a:r>
              <a:rPr lang="it-IT" sz="3200" dirty="0" err="1">
                <a:solidFill>
                  <a:srgbClr val="00B050"/>
                </a:solidFill>
                <a:latin typeface="Chalkboard" panose="03050602040202020205" pitchFamily="66" charset="77"/>
              </a:rPr>
              <a:t>Colours</a:t>
            </a:r>
            <a:endParaRPr lang="it-IT" sz="3200" dirty="0">
              <a:solidFill>
                <a:srgbClr val="00B050"/>
              </a:solidFill>
              <a:latin typeface="Chalkboard" panose="03050602040202020205" pitchFamily="66" charset="77"/>
            </a:endParaRPr>
          </a:p>
        </p:txBody>
      </p:sp>
      <p:pic>
        <p:nvPicPr>
          <p:cNvPr id="1026" name="Picture 2" descr="The New Yorker, 3 ottobre 2011">
            <a:extLst>
              <a:ext uri="{FF2B5EF4-FFF2-40B4-BE49-F238E27FC236}">
                <a16:creationId xmlns:a16="http://schemas.microsoft.com/office/drawing/2014/main" id="{711A65B1-D1CD-6F46-8E8D-4632E1271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100"/>
            <a:ext cx="3155324" cy="373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egnaposto contenuto 4">
            <a:extLst>
              <a:ext uri="{FF2B5EF4-FFF2-40B4-BE49-F238E27FC236}">
                <a16:creationId xmlns:a16="http://schemas.microsoft.com/office/drawing/2014/main" id="{5FA65B51-D481-4941-8571-566DF1A6E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5324" y="592250"/>
            <a:ext cx="7816850" cy="5160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400" b="1" dirty="0">
                <a:solidFill>
                  <a:srgbClr val="00B050"/>
                </a:solidFill>
                <a:latin typeface="Chalkboard" panose="03050602040202020205" pitchFamily="66" charset="77"/>
              </a:rPr>
              <a:t>INDICAZIONI PER I PARTECIPANTI</a:t>
            </a:r>
            <a:endParaRPr lang="it-IT" sz="1400" dirty="0">
              <a:latin typeface="Chalkboard" panose="03050602040202020205" pitchFamily="66" charset="77"/>
            </a:endParaRPr>
          </a:p>
          <a:p>
            <a:r>
              <a:rPr lang="it-IT" dirty="0"/>
              <a:t>Voi siete un team di Sales, consulenti di carriera e Job </a:t>
            </a:r>
            <a:r>
              <a:rPr lang="it-IT" dirty="0" err="1"/>
              <a:t>scouting</a:t>
            </a:r>
            <a:r>
              <a:rPr lang="it-IT" dirty="0"/>
              <a:t> che prenderanno parte alla manifestazione Salone dell’orientamento a Bologna. Per questa occasione True Colors ha organizzato appuntamenti con possibili beneficiari con l’obiettivo di conoscerli e proporre loro di aderire ad un percorso di politica attiva e concordare il piano di azione di massima del percorso.</a:t>
            </a:r>
          </a:p>
          <a:p>
            <a:r>
              <a:rPr lang="it-IT" dirty="0"/>
              <a:t> Purtroppo, il planning è saltato, il tempo per gli incontri </a:t>
            </a:r>
            <a:r>
              <a:rPr lang="it-IT" dirty="0" err="1"/>
              <a:t>one</a:t>
            </a:r>
            <a:r>
              <a:rPr lang="it-IT" dirty="0"/>
              <a:t> to </a:t>
            </a:r>
            <a:r>
              <a:rPr lang="it-IT" dirty="0" err="1"/>
              <a:t>one</a:t>
            </a:r>
            <a:r>
              <a:rPr lang="it-IT" dirty="0"/>
              <a:t> si è ridotto, per cui avete deciso di riunirvi per preparare insieme gli incontri.</a:t>
            </a:r>
          </a:p>
          <a:p>
            <a:r>
              <a:rPr lang="it-IT" dirty="0"/>
              <a:t>True Colors ha stabilito che gli incontri inziali dovranno essere gestiti da due professionisti, e solo all’ultimo la coppia saprà quale beneficiario potrà incontrare.</a:t>
            </a:r>
            <a:endParaRPr lang="it-IT" sz="1400" dirty="0">
              <a:latin typeface="Chalkboard" panose="03050602040202020205" pitchFamily="66" charset="77"/>
            </a:endParaRPr>
          </a:p>
          <a:p>
            <a:r>
              <a:rPr lang="it-IT" dirty="0"/>
              <a:t>Ogni incontro dovrà durare 15 minuti, l’obiettivo dell’incontrare è conoscere il beneficiario, comprenderne il bisogno orientativo e proporre un percorso PAL in linea con le sue caratteristiche, predisporre il Programma di massima del percorso e concordare il primo appuntamento.</a:t>
            </a:r>
          </a:p>
          <a:p>
            <a:r>
              <a:rPr lang="it-IT" dirty="0"/>
              <a:t>Per prepararvi agli incontri trovate le note sulle persone nell’Allegato B – Note Partecipanti.</a:t>
            </a:r>
          </a:p>
          <a:p>
            <a:r>
              <a:rPr lang="it-IT" dirty="0">
                <a:solidFill>
                  <a:schemeClr val="accent1"/>
                </a:solidFill>
              </a:rPr>
              <a:t>Lavoro in gruppo : 40 minuti per preparare gli incontri.</a:t>
            </a:r>
          </a:p>
          <a:p>
            <a:pPr marL="0" indent="0">
              <a:buNone/>
            </a:pPr>
            <a:endParaRPr lang="it-IT" sz="14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3419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817FEF-2695-BE44-A276-E635DAFC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916" y="3450554"/>
            <a:ext cx="4022312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rgbClr val="00B050"/>
                </a:solidFill>
              </a:rPr>
              <a:t>Cosa </a:t>
            </a:r>
            <a:r>
              <a:rPr lang="en-US" sz="4800" dirty="0" err="1">
                <a:solidFill>
                  <a:srgbClr val="00B050"/>
                </a:solidFill>
              </a:rPr>
              <a:t>è</a:t>
            </a:r>
            <a:r>
              <a:rPr lang="en-US" sz="4800" dirty="0">
                <a:solidFill>
                  <a:srgbClr val="00B050"/>
                </a:solidFill>
              </a:rPr>
              <a:t> </a:t>
            </a:r>
            <a:r>
              <a:rPr lang="en-US" sz="4800" dirty="0" err="1">
                <a:solidFill>
                  <a:srgbClr val="00B050"/>
                </a:solidFill>
              </a:rPr>
              <a:t>successo</a:t>
            </a:r>
            <a:r>
              <a:rPr lang="en-US" sz="4800" dirty="0">
                <a:solidFill>
                  <a:srgbClr val="00B050"/>
                </a:solidFill>
              </a:rPr>
              <a:t>?</a:t>
            </a:r>
          </a:p>
        </p:txBody>
      </p:sp>
      <p:graphicFrame>
        <p:nvGraphicFramePr>
          <p:cNvPr id="6" name="CasellaDiTesto 3">
            <a:extLst>
              <a:ext uri="{FF2B5EF4-FFF2-40B4-BE49-F238E27FC236}">
                <a16:creationId xmlns:a16="http://schemas.microsoft.com/office/drawing/2014/main" id="{E96F2633-7A44-496A-8246-A5943545D6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6172335"/>
              </p:ext>
            </p:extLst>
          </p:nvPr>
        </p:nvGraphicFramePr>
        <p:xfrm>
          <a:off x="5167228" y="303592"/>
          <a:ext cx="6586975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 descr="The New Yorker, 3 ottobre 2011">
            <a:extLst>
              <a:ext uri="{FF2B5EF4-FFF2-40B4-BE49-F238E27FC236}">
                <a16:creationId xmlns:a16="http://schemas.microsoft.com/office/drawing/2014/main" id="{AB301897-C060-CA40-898B-5983F70A3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33" y="604512"/>
            <a:ext cx="3757705" cy="444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844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9F701746-0657-4467-BBD3-24051A71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94CFC2AC-A345-3241-95AC-CD1C51EAF22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9596" r="27805"/>
          <a:stretch/>
        </p:blipFill>
        <p:spPr>
          <a:xfrm>
            <a:off x="4559968" y="10"/>
            <a:ext cx="7632032" cy="6857990"/>
          </a:xfrm>
          <a:prstGeom prst="rect">
            <a:avLst/>
          </a:prstGeom>
        </p:spPr>
      </p:pic>
      <p:sp useBgFill="1">
        <p:nvSpPr>
          <p:cNvPr id="51" name="Freeform: Shape 50">
            <a:extLst>
              <a:ext uri="{FF2B5EF4-FFF2-40B4-BE49-F238E27FC236}">
                <a16:creationId xmlns:a16="http://schemas.microsoft.com/office/drawing/2014/main" id="{117BEB00-3E3D-4F08-AF56-DB0D22FB5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rot="10800000">
            <a:off x="1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930B074-0625-B94F-B44B-6ACFD8476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662400"/>
            <a:ext cx="3409200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Wrap-up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D4D3D36-858E-D54C-926D-AC6608186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7952" y="2286000"/>
            <a:ext cx="3796299" cy="384480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Quale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è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la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cosa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più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utile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che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puoi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trarre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da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questa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giornata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?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60000"/>
                </a:schemeClr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Come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può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esserti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utile per il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tuo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obiettivo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iniziale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758179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BE918BD0-70D4-944E-81E2-93837B528104}">
  <we:reference id="wa104380907" version="1.0.0.0" store="it-IT" storeType="OMEX"/>
  <we:alternateReferences>
    <we:reference id="WA104380907" version="1.0.0.0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550F997A-0CD2-9D4E-956A-0ADD8F22ADB7}">
  <we:reference id="wa104380121" version="2.0.0.0" store="it-IT" storeType="OMEX"/>
  <we:alternateReferences>
    <we:reference id="WA104380121" version="2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564</Words>
  <Application>Microsoft Macintosh PowerPoint</Application>
  <PresentationFormat>Widescreen</PresentationFormat>
  <Paragraphs>33</Paragraphs>
  <Slides>7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Chalkboard</vt:lpstr>
      <vt:lpstr>Tema di Office</vt:lpstr>
      <vt:lpstr>Comunicare la PAL ai beneficiari degli avvisi regionali e nazionali </vt:lpstr>
      <vt:lpstr>Goal del laboratorio</vt:lpstr>
      <vt:lpstr>Agenda</vt:lpstr>
      <vt:lpstr>True Colours</vt:lpstr>
      <vt:lpstr>True Colours</vt:lpstr>
      <vt:lpstr>Cosa è successo?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consulenza di carriera nelle politiche attive</dc:title>
  <dc:creator>Simona Lucherini</dc:creator>
  <cp:lastModifiedBy>Simona Lucherini</cp:lastModifiedBy>
  <cp:revision>23</cp:revision>
  <dcterms:created xsi:type="dcterms:W3CDTF">2021-02-10T18:29:26Z</dcterms:created>
  <dcterms:modified xsi:type="dcterms:W3CDTF">2021-12-14T07:48:46Z</dcterms:modified>
</cp:coreProperties>
</file>