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2"/>
  </p:sldMasterIdLst>
  <p:notesMasterIdLst>
    <p:notesMasterId r:id="rId25"/>
  </p:notesMasterIdLst>
  <p:handoutMasterIdLst>
    <p:handoutMasterId r:id="rId26"/>
  </p:handoutMasterIdLst>
  <p:sldIdLst>
    <p:sldId id="2579" r:id="rId3"/>
    <p:sldId id="2685" r:id="rId4"/>
    <p:sldId id="425" r:id="rId5"/>
    <p:sldId id="589" r:id="rId6"/>
    <p:sldId id="2609" r:id="rId7"/>
    <p:sldId id="2614" r:id="rId8"/>
    <p:sldId id="2669" r:id="rId9"/>
    <p:sldId id="2688" r:id="rId10"/>
    <p:sldId id="635" r:id="rId11"/>
    <p:sldId id="671" r:id="rId12"/>
    <p:sldId id="2689" r:id="rId13"/>
    <p:sldId id="440" r:id="rId14"/>
    <p:sldId id="441" r:id="rId15"/>
    <p:sldId id="454" r:id="rId16"/>
    <p:sldId id="2606" r:id="rId17"/>
    <p:sldId id="693" r:id="rId18"/>
    <p:sldId id="698" r:id="rId19"/>
    <p:sldId id="694" r:id="rId20"/>
    <p:sldId id="699" r:id="rId21"/>
    <p:sldId id="2686" r:id="rId22"/>
    <p:sldId id="664" r:id="rId23"/>
    <p:sldId id="333" r:id="rId24"/>
  </p:sldIdLst>
  <p:sldSz cx="18288000" cy="10287000"/>
  <p:notesSz cx="6858000" cy="9144000"/>
  <p:defaultTextStyle>
    <a:defPPr>
      <a:defRPr lang="zh-CN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360" userDrawn="1">
          <p15:clr>
            <a:srgbClr val="A4A3A4"/>
          </p15:clr>
        </p15:guide>
        <p15:guide id="4" orient="horz" pos="4248" userDrawn="1">
          <p15:clr>
            <a:srgbClr val="A4A3A4"/>
          </p15:clr>
        </p15:guide>
        <p15:guide id="5" pos="10656" userDrawn="1">
          <p15:clr>
            <a:srgbClr val="A4A3A4"/>
          </p15:clr>
        </p15:guide>
        <p15:guide id="6" pos="7800" userDrawn="1">
          <p15:clr>
            <a:srgbClr val="A4A3A4"/>
          </p15:clr>
        </p15:guide>
        <p15:guide id="7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22"/>
    <a:srgbClr val="595959"/>
    <a:srgbClr val="262626"/>
    <a:srgbClr val="CC474F"/>
    <a:srgbClr val="7D2CF9"/>
    <a:srgbClr val="F5F5F5"/>
    <a:srgbClr val="E9E9E9"/>
    <a:srgbClr val="111423"/>
    <a:srgbClr val="EFEFEF"/>
    <a:srgbClr val="00B16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85" autoAdjust="0"/>
    <p:restoredTop sz="87547" autoAdjust="0"/>
  </p:normalViewPr>
  <p:slideViewPr>
    <p:cSldViewPr snapToGrid="0" showGuides="1">
      <p:cViewPr varScale="1">
        <p:scale>
          <a:sx n="40" d="100"/>
          <a:sy n="40" d="100"/>
        </p:scale>
        <p:origin x="750" y="54"/>
      </p:cViewPr>
      <p:guideLst>
        <p:guide pos="3360"/>
        <p:guide orient="horz" pos="4248"/>
        <p:guide pos="10656"/>
        <p:guide pos="7800"/>
        <p:guide pos="960"/>
      </p:guideLst>
    </p:cSldViewPr>
  </p:slideViewPr>
  <p:outlineViewPr>
    <p:cViewPr>
      <p:scale>
        <a:sx n="100" d="100"/>
        <a:sy n="100" d="100"/>
      </p:scale>
      <p:origin x="0" y="-528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notesViewPr>
    <p:cSldViewPr snapToGrid="0" showGuides="1">
      <p:cViewPr varScale="1">
        <p:scale>
          <a:sx n="51" d="100"/>
          <a:sy n="51" d="100"/>
        </p:scale>
        <p:origin x="286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Arcon Rounded-" panose="00000500000000000000" pitchFamily="50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F343E-A4B4-4945-A289-F71CC24FF5E2}" type="datetimeFigureOut">
              <a:rPr lang="zh-CN" altLang="en-US" smtClean="0">
                <a:latin typeface="Arcon Rounded-" panose="00000500000000000000" pitchFamily="50" charset="0"/>
              </a:rPr>
              <a:t>2021/11/12</a:t>
            </a:fld>
            <a:endParaRPr lang="zh-CN" altLang="en-US">
              <a:latin typeface="Arcon Rounded-" panose="00000500000000000000" pitchFamily="50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Arcon Rounded-" panose="00000500000000000000" pitchFamily="50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E3BE7-4887-454D-AC07-8146F5385083}" type="slidenum">
              <a:rPr lang="zh-CN" altLang="en-US" smtClean="0">
                <a:latin typeface="Arcon Rounded-" panose="00000500000000000000" pitchFamily="50" charset="0"/>
              </a:rPr>
              <a:t>‹N›</a:t>
            </a:fld>
            <a:endParaRPr lang="zh-CN" altLang="en-US">
              <a:latin typeface="Arcon Rounded-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806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184EC83E-688E-43DA-BB76-712D53DE601D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BFEC4DAE-4541-43CA-A4FF-DC618A162F89}" type="slidenum">
              <a:rPr lang="zh-CN" altLang="en-US" smtClean="0"/>
              <a:pPr/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933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43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E0CCF96B-2EE8-44EE-AA53-0120C3751D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spcBef>
                <a:spcPct val="30000"/>
              </a:spcBef>
              <a:defRPr sz="1200">
                <a:solidFill>
                  <a:schemeClr val="tx1"/>
                </a:solidFill>
                <a:latin typeface="Bosch Office Sans" pitchFamily="34" charset="0"/>
              </a:defRPr>
            </a:lvl1pPr>
            <a:lvl2pPr marL="742950" indent="-285750" defTabSz="928688">
              <a:spcBef>
                <a:spcPct val="30000"/>
              </a:spcBef>
              <a:defRPr sz="1200">
                <a:solidFill>
                  <a:schemeClr val="tx1"/>
                </a:solidFill>
                <a:latin typeface="Bosch Office Sans" pitchFamily="34" charset="0"/>
              </a:defRPr>
            </a:lvl2pPr>
            <a:lvl3pPr marL="1143000" indent="-228600" defTabSz="928688">
              <a:spcBef>
                <a:spcPct val="30000"/>
              </a:spcBef>
              <a:defRPr sz="1200">
                <a:solidFill>
                  <a:schemeClr val="tx1"/>
                </a:solidFill>
                <a:latin typeface="Bosch Office Sans" pitchFamily="34" charset="0"/>
              </a:defRPr>
            </a:lvl3pPr>
            <a:lvl4pPr marL="1600200" indent="-228600" defTabSz="928688">
              <a:spcBef>
                <a:spcPct val="30000"/>
              </a:spcBef>
              <a:defRPr sz="1200">
                <a:solidFill>
                  <a:schemeClr val="tx1"/>
                </a:solidFill>
                <a:latin typeface="Bosch Office Sans" pitchFamily="34" charset="0"/>
              </a:defRPr>
            </a:lvl4pPr>
            <a:lvl5pPr marL="2057400" indent="-228600" defTabSz="928688">
              <a:spcBef>
                <a:spcPct val="30000"/>
              </a:spcBef>
              <a:defRPr sz="1200">
                <a:solidFill>
                  <a:schemeClr val="tx1"/>
                </a:solidFill>
                <a:latin typeface="Bosch Office Sans" pitchFamily="34" charset="0"/>
              </a:defRPr>
            </a:lvl5pPr>
            <a:lvl6pPr marL="25146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Bosch Office Sans" pitchFamily="34" charset="0"/>
              </a:defRPr>
            </a:lvl6pPr>
            <a:lvl7pPr marL="29718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Bosch Office Sans" pitchFamily="34" charset="0"/>
              </a:defRPr>
            </a:lvl7pPr>
            <a:lvl8pPr marL="34290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Bosch Office Sans" pitchFamily="34" charset="0"/>
              </a:defRPr>
            </a:lvl8pPr>
            <a:lvl9pPr marL="3886200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Bosch Office Sans" pitchFamily="34" charset="0"/>
              </a:defRPr>
            </a:lvl9pPr>
          </a:lstStyle>
          <a:p>
            <a:pPr>
              <a:spcBef>
                <a:spcPct val="0"/>
              </a:spcBef>
            </a:pPr>
            <a:fld id="{64126336-D1C6-4EB1-8CD8-8B924D75A6C8}" type="slidenum">
              <a:rPr lang="it-IT" altLang="it-IT" sz="1300">
                <a:latin typeface="Times New Roman" panose="02020603050405020304" pitchFamily="18" charset="0"/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14</a:t>
            </a:fld>
            <a:endParaRPr lang="it-IT" altLang="it-IT" sz="130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95BFA203-B609-431E-97E6-7C80A55E2D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B92420A-2C3B-4B6A-9C52-10116D6A4D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9925" y="4779963"/>
            <a:ext cx="5365750" cy="4522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82229-F339-8D4B-8266-E0FC65D020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46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8788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C8F699F-FE57-4227-BD3C-689F8A2AE5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Rectangle 12">
            <a:extLst>
              <a:ext uri="{FF2B5EF4-FFF2-40B4-BE49-F238E27FC236}">
                <a16:creationId xmlns:a16="http://schemas.microsoft.com/office/drawing/2014/main" id="{B0B7B5FB-083A-4E05-B203-0DFB18002F73}"/>
              </a:ext>
            </a:extLst>
          </p:cNvPr>
          <p:cNvSpPr/>
          <p:nvPr userDrawn="1"/>
        </p:nvSpPr>
        <p:spPr>
          <a:xfrm>
            <a:off x="0" y="0"/>
            <a:ext cx="4535424" cy="3137114"/>
          </a:xfrm>
          <a:prstGeom prst="rect">
            <a:avLst/>
          </a:prstGeom>
          <a:solidFill>
            <a:srgbClr val="3C3D3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D1BDFE1-CD3A-44E1-8732-24979D9AABEE}"/>
              </a:ext>
            </a:extLst>
          </p:cNvPr>
          <p:cNvSpPr/>
          <p:nvPr userDrawn="1"/>
        </p:nvSpPr>
        <p:spPr>
          <a:xfrm>
            <a:off x="6108192" y="2231137"/>
            <a:ext cx="9125712" cy="3205682"/>
          </a:xfrm>
          <a:prstGeom prst="rect">
            <a:avLst/>
          </a:prstGeom>
          <a:solidFill>
            <a:srgbClr val="303130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EC3F852E-3502-4486-BADD-25BB08059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5886" y="2979201"/>
            <a:ext cx="8210241" cy="63590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00" b="1" i="0" baseline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PowerPoint Presentation Headline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F48637BE-7317-4BFB-A588-00388ED71D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0939" y="579246"/>
            <a:ext cx="3887252" cy="189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58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33">
          <p15:clr>
            <a:srgbClr val="FBAE40"/>
          </p15:clr>
        </p15:guide>
        <p15:guide id="3" orient="horz" pos="1776" userDrawn="1">
          <p15:clr>
            <a:srgbClr val="FBAE40"/>
          </p15:clr>
        </p15:guide>
        <p15:guide id="4" orient="horz" pos="55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1BC1E30-0E67-4800-84C8-46AC9D1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9534526"/>
            <a:ext cx="4267200" cy="5476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EAAFFB-CBD0-4EED-B8F6-C1B97067BB8D}" type="datetimeFigureOut">
              <a:rPr lang="it-IT"/>
              <a:pPr>
                <a:defRPr/>
              </a:pPr>
              <a:t>12/11/2021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5F936B4-D932-4940-9129-56B38E6DE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9534526"/>
            <a:ext cx="5791200" cy="5476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3C657BB-BC2F-43AB-9824-970F348BA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106400" y="9534526"/>
            <a:ext cx="4267200" cy="5476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B5F4D4B-D4FF-4AB6-A96A-4730480AA94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15788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EE419843-C313-4316-A19F-A67BFCBA319C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B1DC52-3DBA-4B9C-AADE-A9290C90C89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49271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gn Off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F7F3EF7-EC26-2546-B428-7AC40318FE40}"/>
              </a:ext>
            </a:extLst>
          </p:cNvPr>
          <p:cNvSpPr/>
          <p:nvPr userDrawn="1"/>
        </p:nvSpPr>
        <p:spPr>
          <a:xfrm>
            <a:off x="9857232" y="6272786"/>
            <a:ext cx="8430768" cy="198424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AC98F0-24C5-A545-AC98-E9748259B8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32492" y="6588048"/>
            <a:ext cx="339357" cy="3393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046FD1-55E6-1F42-9123-126F89169C8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67937" y="6573082"/>
            <a:ext cx="243641" cy="3567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7187B96-680E-7E4F-ACA1-E5DBE79D9E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79604" y="7704055"/>
            <a:ext cx="208835" cy="29585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73B3562-8CF4-3745-9EDF-32811B09CAB8}"/>
              </a:ext>
            </a:extLst>
          </p:cNvPr>
          <p:cNvSpPr/>
          <p:nvPr userDrawn="1"/>
        </p:nvSpPr>
        <p:spPr>
          <a:xfrm>
            <a:off x="9847516" y="1997624"/>
            <a:ext cx="8440484" cy="3968912"/>
          </a:xfrm>
          <a:prstGeom prst="rect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B9BCA4-0526-E441-A35F-DE4FA22D70E8}"/>
              </a:ext>
            </a:extLst>
          </p:cNvPr>
          <p:cNvSpPr txBox="1"/>
          <p:nvPr userDrawn="1"/>
        </p:nvSpPr>
        <p:spPr>
          <a:xfrm>
            <a:off x="10954928" y="2936646"/>
            <a:ext cx="62682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0" baseline="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THANK YOU</a:t>
            </a:r>
          </a:p>
          <a:p>
            <a:r>
              <a:rPr lang="en-US" sz="5400" b="0" i="0" baseline="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FOR YOUR TIME</a:t>
            </a:r>
            <a:endParaRPr lang="en-US" sz="6000" b="0" i="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1F83F20-8EEE-7749-906A-13F09307159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16409" y="718453"/>
            <a:ext cx="3880356" cy="1890431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7C4D7F1-3B31-2549-9A4B-C9DEDAB7D2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11577" y="6588048"/>
            <a:ext cx="3263091" cy="826773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="0" i="0">
                <a:solidFill>
                  <a:schemeClr val="tx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500" b="0" i="0" dirty="0">
                <a:latin typeface="Gotham Book" charset="0"/>
                <a:ea typeface="Gotham Book" charset="0"/>
                <a:cs typeface="Gotham Book" charset="0"/>
              </a:rPr>
              <a:t>Address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6541EA-A7CF-CE40-A23E-DBD256FE0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411577" y="7673598"/>
            <a:ext cx="3776598" cy="356760"/>
          </a:xfrm>
          <a:prstGeom prst="rect">
            <a:avLst/>
          </a:prstGeom>
        </p:spPr>
        <p:txBody>
          <a:bodyPr anchor="ctr"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="0" i="0">
                <a:solidFill>
                  <a:schemeClr val="tx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500" b="0" i="0" dirty="0">
                <a:latin typeface="Gotham Book" charset="0"/>
                <a:ea typeface="Gotham Book" charset="0"/>
                <a:cs typeface="Gotham Book" charset="0"/>
              </a:rPr>
              <a:t>Telephone</a:t>
            </a:r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50223185-34FC-D945-8978-DDCDE2DE76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71850" y="6588048"/>
            <a:ext cx="3432206" cy="356760"/>
          </a:xfrm>
          <a:prstGeom prst="rect">
            <a:avLst/>
          </a:prstGeom>
        </p:spPr>
        <p:txBody>
          <a:bodyPr anchor="ctr"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="0" i="0">
                <a:solidFill>
                  <a:schemeClr val="tx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500" b="0" i="0" dirty="0">
                <a:latin typeface="Gotham Book" charset="0"/>
                <a:ea typeface="Gotham Book" charset="0"/>
                <a:cs typeface="Gotham Book" charset="0"/>
              </a:rPr>
              <a:t>Website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0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RIF 2011_internal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1152531" y="0"/>
            <a:ext cx="17135474" cy="1038225"/>
          </a:xfrm>
          <a:prstGeom prst="roundRect">
            <a:avLst>
              <a:gd name="adj" fmla="val 21667"/>
            </a:avLst>
          </a:prstGeom>
        </p:spPr>
        <p:txBody>
          <a:bodyPr wrap="none" anchor="ctr" anchorCtr="0">
            <a:normAutofit/>
          </a:bodyPr>
          <a:lstStyle>
            <a:lvl1pPr algn="l">
              <a:defRPr sz="3150" b="1">
                <a:solidFill>
                  <a:srgbClr val="003B79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3" name="Segnaposto data 4">
            <a:extLst>
              <a:ext uri="{FF2B5EF4-FFF2-40B4-BE49-F238E27FC236}">
                <a16:creationId xmlns:a16="http://schemas.microsoft.com/office/drawing/2014/main" id="{5D6AA939-B164-4511-A1A1-86E632E129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4950" y="9322595"/>
            <a:ext cx="5794376" cy="750093"/>
          </a:xfrm>
          <a:prstGeom prst="rect">
            <a:avLst/>
          </a:prstGeom>
        </p:spPr>
        <p:txBody>
          <a:bodyPr wrap="none" anchor="ctr" anchorCtr="0">
            <a:normAutofit/>
          </a:bodyPr>
          <a:lstStyle>
            <a:lvl1pPr algn="r">
              <a:defRPr sz="18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t-IT"/>
              <a:t>Milano - 01/01/2015</a:t>
            </a:r>
          </a:p>
        </p:txBody>
      </p:sp>
      <p:sp>
        <p:nvSpPr>
          <p:cNvPr id="4" name="Segnaposto piè di pagina 5">
            <a:extLst>
              <a:ext uri="{FF2B5EF4-FFF2-40B4-BE49-F238E27FC236}">
                <a16:creationId xmlns:a16="http://schemas.microsoft.com/office/drawing/2014/main" id="{ACA0C3A2-54C6-4E6A-AD23-6B7266A7E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28200" y="9322595"/>
            <a:ext cx="5794376" cy="750093"/>
          </a:xfrm>
          <a:prstGeom prst="rect">
            <a:avLst/>
          </a:prstGeom>
        </p:spPr>
        <p:txBody>
          <a:bodyPr wrap="none" anchor="ctr" anchorCtr="0">
            <a:normAutofit/>
          </a:bodyPr>
          <a:lstStyle>
            <a:lvl1pPr>
              <a:defRPr sz="1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t-IT"/>
              <a:t>Tullio Miscoria</a:t>
            </a:r>
          </a:p>
        </p:txBody>
      </p:sp>
      <p:sp>
        <p:nvSpPr>
          <p:cNvPr id="5" name="Segnaposto numero diapositiva 6">
            <a:extLst>
              <a:ext uri="{FF2B5EF4-FFF2-40B4-BE49-F238E27FC236}">
                <a16:creationId xmlns:a16="http://schemas.microsoft.com/office/drawing/2014/main" id="{823B8BE7-7763-404C-940F-D0240755F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76" y="9429751"/>
            <a:ext cx="1152524" cy="433388"/>
          </a:xfrm>
          <a:prstGeom prst="rect">
            <a:avLst/>
          </a:prstGeom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ctr">
              <a:defRPr sz="21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418E04A-928F-4F9C-961B-8657F4FE732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384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452DA3-C95C-4762-BF94-603C0728901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59651" y="9365870"/>
            <a:ext cx="1576967" cy="65548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4E9380A-AB40-4274-B7A9-D55FAFA1D29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986" y="9484461"/>
            <a:ext cx="4047363" cy="53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4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4" r:id="rId2"/>
    <p:sldLayoutId id="2147483670" r:id="rId3"/>
    <p:sldLayoutId id="2147483675" r:id="rId4"/>
    <p:sldLayoutId id="2147483676" r:id="rId5"/>
    <p:sldLayoutId id="2147483677" r:id="rId6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0" userDrawn="1">
          <p15:clr>
            <a:srgbClr val="F26B43"/>
          </p15:clr>
        </p15:guide>
        <p15:guide id="2" orient="horz" pos="3240" userDrawn="1">
          <p15:clr>
            <a:srgbClr val="F26B43"/>
          </p15:clr>
        </p15:guide>
        <p15:guide id="3" orient="horz" pos="519" userDrawn="1">
          <p15:clr>
            <a:srgbClr val="F26B43"/>
          </p15:clr>
        </p15:guide>
        <p15:guide id="4" pos="521" userDrawn="1">
          <p15:clr>
            <a:srgbClr val="F26B43"/>
          </p15:clr>
        </p15:guide>
        <p15:guide id="5" orient="horz" pos="5961" userDrawn="1">
          <p15:clr>
            <a:srgbClr val="F26B43"/>
          </p15:clr>
        </p15:guide>
        <p15:guide id="6" pos="110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FE69E86-11C9-4D11-A3E8-A51D91F6F9C6}"/>
              </a:ext>
            </a:extLst>
          </p:cNvPr>
          <p:cNvSpPr txBox="1">
            <a:spLocks noChangeArrowheads="1"/>
          </p:cNvSpPr>
          <p:nvPr/>
        </p:nvSpPr>
        <p:spPr>
          <a:xfrm>
            <a:off x="6157762" y="2321747"/>
            <a:ext cx="9071812" cy="1466997"/>
          </a:xfrm>
          <a:prstGeom prst="rect">
            <a:avLst/>
          </a:prstGeom>
          <a:noFill/>
        </p:spPr>
        <p:txBody>
          <a:bodyPr/>
          <a:lstStyle/>
          <a:p>
            <a:pPr algn="ctr" eaLnBrk="1" hangingPunct="1"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it-IT" sz="6000" b="1" kern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VIRTUAL TEAM MANAGER</a:t>
            </a:r>
          </a:p>
          <a:p>
            <a:pPr algn="ctr" eaLnBrk="1" hangingPunct="1"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it-IT" sz="4800" b="1" kern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Guidare e gestire i team da remoto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5FBC03-BA5E-417B-B149-473C40247B75}"/>
              </a:ext>
            </a:extLst>
          </p:cNvPr>
          <p:cNvSpPr txBox="1">
            <a:spLocks noChangeArrowheads="1"/>
          </p:cNvSpPr>
          <p:nvPr/>
        </p:nvSpPr>
        <p:spPr>
          <a:xfrm>
            <a:off x="6157762" y="4369112"/>
            <a:ext cx="9071812" cy="1466997"/>
          </a:xfrm>
          <a:prstGeom prst="rect">
            <a:avLst/>
          </a:prstGeom>
          <a:noFill/>
        </p:spPr>
        <p:txBody>
          <a:bodyPr/>
          <a:lstStyle/>
          <a:p>
            <a:pPr algn="ctr" eaLnBrk="1" hangingPunct="1"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it-IT" sz="5400" b="1" kern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Vincenzo Patti</a:t>
            </a:r>
          </a:p>
        </p:txBody>
      </p:sp>
    </p:spTree>
    <p:extLst>
      <p:ext uri="{BB962C8B-B14F-4D97-AF65-F5344CB8AC3E}">
        <p14:creationId xmlns:p14="http://schemas.microsoft.com/office/powerpoint/2010/main" val="255129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8C4D1CF-D90B-4719-A7C0-642611F5CCC3}"/>
              </a:ext>
            </a:extLst>
          </p:cNvPr>
          <p:cNvSpPr txBox="1">
            <a:spLocks noChangeArrowheads="1"/>
          </p:cNvSpPr>
          <p:nvPr/>
        </p:nvSpPr>
        <p:spPr>
          <a:xfrm>
            <a:off x="516300" y="349713"/>
            <a:ext cx="13144500" cy="801688"/>
          </a:xfrm>
        </p:spPr>
        <p:txBody>
          <a:bodyPr lIns="138113" tIns="69057" rIns="138113" bIns="69057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Quasi due anni di smart-working</a:t>
            </a:r>
            <a:endParaRPr lang="it-IT" sz="8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898343B-AF32-484E-A8EE-9131E8F8AE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83" t="23766" r="30026" b="30510"/>
          <a:stretch/>
        </p:blipFill>
        <p:spPr>
          <a:xfrm>
            <a:off x="0" y="1442610"/>
            <a:ext cx="18288000" cy="779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87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>
            <a:extLst>
              <a:ext uri="{FF2B5EF4-FFF2-40B4-BE49-F238E27FC236}">
                <a16:creationId xmlns:a16="http://schemas.microsoft.com/office/drawing/2014/main" id="{AE96CFED-37E5-4B91-AD1B-9543636DD17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Bosch Office Sans" pitchFamily="34" charset="0"/>
              </a:defRPr>
            </a:lvl1pPr>
            <a:lvl2pPr marL="1113919" indent="-428634">
              <a:defRPr>
                <a:solidFill>
                  <a:schemeClr val="tx1"/>
                </a:solidFill>
                <a:latin typeface="Bosch Office Sans" pitchFamily="34" charset="0"/>
              </a:defRPr>
            </a:lvl2pPr>
            <a:lvl3pPr marL="1714534" indent="-341320">
              <a:defRPr>
                <a:solidFill>
                  <a:schemeClr val="tx1"/>
                </a:solidFill>
                <a:latin typeface="Bosch Office Sans" pitchFamily="34" charset="0"/>
              </a:defRPr>
            </a:lvl3pPr>
            <a:lvl4pPr marL="2399820" indent="-341320">
              <a:defRPr>
                <a:solidFill>
                  <a:schemeClr val="tx1"/>
                </a:solidFill>
                <a:latin typeface="Bosch Office Sans" pitchFamily="34" charset="0"/>
              </a:defRPr>
            </a:lvl4pPr>
            <a:lvl5pPr marL="3085103" indent="-341320">
              <a:defRPr>
                <a:solidFill>
                  <a:schemeClr val="tx1"/>
                </a:solidFill>
                <a:latin typeface="Bosch Office Sans" pitchFamily="34" charset="0"/>
              </a:defRPr>
            </a:lvl5pPr>
            <a:lvl6pPr marL="3847119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6pPr>
            <a:lvl7pPr marL="4609134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7pPr>
            <a:lvl8pPr marL="5371149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8pPr>
            <a:lvl9pPr marL="6133164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9pPr>
          </a:lstStyle>
          <a:p>
            <a:fld id="{0A07CDF9-522E-4EAB-BBEF-CA1EED58E094}" type="slidenum">
              <a:rPr lang="it-IT" altLang="it-IT" sz="2000">
                <a:solidFill>
                  <a:schemeClr val="bg1"/>
                </a:solidFill>
                <a:latin typeface="Arial" panose="020B0604020202020204" pitchFamily="34" charset="0"/>
              </a:rPr>
              <a:pPr/>
              <a:t>3</a:t>
            </a:fld>
            <a:endParaRPr lang="it-IT" altLang="it-IT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7171" name="Immagine 6" descr="riflessione.jpg">
            <a:extLst>
              <a:ext uri="{FF2B5EF4-FFF2-40B4-BE49-F238E27FC236}">
                <a16:creationId xmlns:a16="http://schemas.microsoft.com/office/drawing/2014/main" id="{ED5232ED-1D1F-405D-95AB-16561CBE4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6015789" cy="930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arrotondato 4">
            <a:extLst>
              <a:ext uri="{FF2B5EF4-FFF2-40B4-BE49-F238E27FC236}">
                <a16:creationId xmlns:a16="http://schemas.microsoft.com/office/drawing/2014/main" id="{6D86DF07-B9FD-4409-B267-05B34B7A4FB7}"/>
              </a:ext>
            </a:extLst>
          </p:cNvPr>
          <p:cNvSpPr/>
          <p:nvPr/>
        </p:nvSpPr>
        <p:spPr>
          <a:xfrm>
            <a:off x="1648460" y="3277766"/>
            <a:ext cx="14762480" cy="3003491"/>
          </a:xfrm>
          <a:prstGeom prst="roundRect">
            <a:avLst/>
          </a:prstGeom>
          <a:solidFill>
            <a:srgbClr val="C4C6C7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050" dirty="0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039A7D52-AA1E-4E39-BE49-838071268025}"/>
              </a:ext>
            </a:extLst>
          </p:cNvPr>
          <p:cNvSpPr txBox="1">
            <a:spLocks noChangeArrowheads="1"/>
          </p:cNvSpPr>
          <p:nvPr/>
        </p:nvSpPr>
        <p:spPr bwMode="auto">
          <a:xfrm rot="777743">
            <a:off x="13922263" y="-379893"/>
            <a:ext cx="3619500" cy="100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64801" dirty="0">
                <a:solidFill>
                  <a:srgbClr val="DE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8" name="CasellaDiTesto 2">
            <a:extLst>
              <a:ext uri="{FF2B5EF4-FFF2-40B4-BE49-F238E27FC236}">
                <a16:creationId xmlns:a16="http://schemas.microsoft.com/office/drawing/2014/main" id="{3E2EB9CB-BFCA-481B-938B-7B286E94F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7860" y="4010238"/>
            <a:ext cx="1434117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it-IT" altLang="it-IT" sz="8000" b="1" dirty="0">
                <a:latin typeface="Calibri" panose="020F0502020204030204" pitchFamily="34" charset="0"/>
                <a:cs typeface="Calibri" panose="020F0502020204030204" pitchFamily="34" charset="0"/>
              </a:rPr>
              <a:t>DA COSA RIPARTIRE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3">
            <a:extLst>
              <a:ext uri="{FF2B5EF4-FFF2-40B4-BE49-F238E27FC236}">
                <a16:creationId xmlns:a16="http://schemas.microsoft.com/office/drawing/2014/main" id="{3C9D0385-E02F-4762-B420-32AB51F7B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03" y="4952921"/>
            <a:ext cx="11858625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4800" b="1" dirty="0">
                <a:latin typeface="Calibri" pitchFamily="34" charset="0"/>
                <a:cs typeface="Calibri" pitchFamily="34" charset="0"/>
              </a:rPr>
              <a:t>per migliorarsi, per essere partecipativi e proattivi …</a:t>
            </a:r>
            <a:endParaRPr lang="it-IT" sz="60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3D80BDA-E2BD-4652-BFEE-838F8A6FCBF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87818" y="1720386"/>
            <a:ext cx="17662359" cy="1196207"/>
          </a:xfrm>
          <a:prstGeom prst="roundRect">
            <a:avLst>
              <a:gd name="adj" fmla="val 21667"/>
            </a:avLst>
          </a:prstGeom>
          <a:ln>
            <a:round/>
            <a:headEnd/>
            <a:tailEnd/>
          </a:ln>
        </p:spPr>
        <p:txBody>
          <a:bodyPr wrap="square" lIns="138113" tIns="69057" rIns="138113" bIns="69057" anchor="ctr">
            <a:spAutoFit/>
          </a:bodyPr>
          <a:lstStyle/>
          <a:p>
            <a:pPr algn="l" eaLnBrk="1" hangingPunct="1">
              <a:defRPr/>
            </a:pP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DARE UN SENSO ALL’IMPEGNO DELLE PERSONE…</a:t>
            </a: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458DB1B3-AA67-446B-8CD5-2CD77B871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03" y="3222919"/>
            <a:ext cx="11858625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4800" b="1" dirty="0">
                <a:latin typeface="Calibri" pitchFamily="34" charset="0"/>
                <a:cs typeface="Calibri" pitchFamily="34" charset="0"/>
              </a:rPr>
              <a:t>perché le persone si attivino per profondere grande energia psicofisica ogni giorno …</a:t>
            </a:r>
            <a:endParaRPr lang="it-IT" sz="60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ttangolo arrotondato 9">
            <a:extLst>
              <a:ext uri="{FF2B5EF4-FFF2-40B4-BE49-F238E27FC236}">
                <a16:creationId xmlns:a16="http://schemas.microsoft.com/office/drawing/2014/main" id="{87A5053A-10DD-49E3-B1C5-AA51108C8D21}"/>
              </a:ext>
            </a:extLst>
          </p:cNvPr>
          <p:cNvSpPr/>
          <p:nvPr/>
        </p:nvSpPr>
        <p:spPr>
          <a:xfrm>
            <a:off x="287817" y="6927351"/>
            <a:ext cx="17662359" cy="1990920"/>
          </a:xfrm>
          <a:prstGeom prst="roundRect">
            <a:avLst/>
          </a:prstGeom>
          <a:solidFill>
            <a:srgbClr val="C4C6C7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2">
            <a:extLst>
              <a:ext uri="{FF2B5EF4-FFF2-40B4-BE49-F238E27FC236}">
                <a16:creationId xmlns:a16="http://schemas.microsoft.com/office/drawing/2014/main" id="{4B16625B-6521-46EC-8ED0-F747A4400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27" y="7322646"/>
            <a:ext cx="171749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it-IT" altLang="it-IT" sz="7200" b="1" dirty="0">
                <a:latin typeface="Calibri" panose="020F0502020204030204" pitchFamily="34" charset="0"/>
                <a:cs typeface="Calibri" panose="020F0502020204030204" pitchFamily="34" charset="0"/>
              </a:rPr>
              <a:t>DEVONO AVERE UNA FORTE MOTIVAZIONE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83D80BDA-E2BD-4652-BFEE-838F8A6FCBF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87818" y="1720386"/>
            <a:ext cx="17662359" cy="1196207"/>
          </a:xfrm>
          <a:prstGeom prst="roundRect">
            <a:avLst>
              <a:gd name="adj" fmla="val 21667"/>
            </a:avLst>
          </a:prstGeom>
          <a:ln>
            <a:round/>
            <a:headEnd/>
            <a:tailEnd/>
          </a:ln>
        </p:spPr>
        <p:txBody>
          <a:bodyPr wrap="square" lIns="138113" tIns="69057" rIns="138113" bIns="69057" anchor="ctr">
            <a:spAutoFit/>
          </a:bodyPr>
          <a:lstStyle/>
          <a:p>
            <a:pPr algn="l" eaLnBrk="1" hangingPunct="1">
              <a:defRPr/>
            </a:pP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DARE UN SENSO ALL’IMPEGNO DELLE PERSONE…</a:t>
            </a: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458DB1B3-AA67-446B-8CD5-2CD77B871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03" y="3222919"/>
            <a:ext cx="11858625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4800" b="1" dirty="0">
                <a:latin typeface="Calibri" pitchFamily="34" charset="0"/>
                <a:cs typeface="Calibri" pitchFamily="34" charset="0"/>
              </a:rPr>
              <a:t>Non possiamo essere noi a creare questa motivazione, ma…</a:t>
            </a:r>
            <a:endParaRPr lang="it-IT" sz="60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ttangolo arrotondato 9">
            <a:extLst>
              <a:ext uri="{FF2B5EF4-FFF2-40B4-BE49-F238E27FC236}">
                <a16:creationId xmlns:a16="http://schemas.microsoft.com/office/drawing/2014/main" id="{87A5053A-10DD-49E3-B1C5-AA51108C8D21}"/>
              </a:ext>
            </a:extLst>
          </p:cNvPr>
          <p:cNvSpPr/>
          <p:nvPr/>
        </p:nvSpPr>
        <p:spPr>
          <a:xfrm>
            <a:off x="287817" y="6085145"/>
            <a:ext cx="17662359" cy="1990920"/>
          </a:xfrm>
          <a:prstGeom prst="roundRect">
            <a:avLst/>
          </a:prstGeom>
          <a:solidFill>
            <a:srgbClr val="C4C6C7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2">
            <a:extLst>
              <a:ext uri="{FF2B5EF4-FFF2-40B4-BE49-F238E27FC236}">
                <a16:creationId xmlns:a16="http://schemas.microsoft.com/office/drawing/2014/main" id="{4B16625B-6521-46EC-8ED0-F747A4400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27" y="6480440"/>
            <a:ext cx="171749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it-IT" altLang="it-IT" sz="7200" b="1" dirty="0">
                <a:latin typeface="Calibri" panose="020F0502020204030204" pitchFamily="34" charset="0"/>
                <a:cs typeface="Calibri" panose="020F0502020204030204" pitchFamily="34" charset="0"/>
              </a:rPr>
              <a:t>AIUTARE A TROVARLA E SOSTENERLA</a:t>
            </a:r>
          </a:p>
        </p:txBody>
      </p:sp>
    </p:spTree>
    <p:extLst>
      <p:ext uri="{BB962C8B-B14F-4D97-AF65-F5344CB8AC3E}">
        <p14:creationId xmlns:p14="http://schemas.microsoft.com/office/powerpoint/2010/main" val="2343650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CC20ACC-757F-4820-8D58-DF982B00E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818" y="1720386"/>
            <a:ext cx="17662359" cy="1196207"/>
          </a:xfrm>
          <a:prstGeom prst="roundRect">
            <a:avLst>
              <a:gd name="adj" fmla="val 21667"/>
            </a:avLst>
          </a:prstGeom>
          <a:ln>
            <a:round/>
            <a:headEnd/>
            <a:tailEnd/>
          </a:ln>
        </p:spPr>
        <p:txBody>
          <a:bodyPr wrap="square" lIns="138113" tIns="69057" rIns="138113" bIns="69057" anchor="ctr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DARE UN SENSO ALL’IMPEGNO DELLE PERSONE…</a:t>
            </a:r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91C08BA7-A1BD-462D-AB95-9519BD944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817" y="2939112"/>
            <a:ext cx="17177774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4800" b="1" dirty="0">
                <a:latin typeface="Calibri" pitchFamily="34" charset="0"/>
                <a:cs typeface="Calibri" pitchFamily="34" charset="0"/>
              </a:rPr>
              <a:t>Cosa motiva le persone?</a:t>
            </a:r>
            <a:endParaRPr lang="it-IT" sz="60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6C4C4E25-85CA-4EE5-8D6B-12F403F3779E}"/>
              </a:ext>
            </a:extLst>
          </p:cNvPr>
          <p:cNvGraphicFramePr>
            <a:graphicFrameLocks noGrp="1"/>
          </p:cNvGraphicFramePr>
          <p:nvPr/>
        </p:nvGraphicFramePr>
        <p:xfrm>
          <a:off x="287817" y="4053916"/>
          <a:ext cx="17662360" cy="4860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078267">
                  <a:extLst>
                    <a:ext uri="{9D8B030D-6E8A-4147-A177-3AD203B41FA5}">
                      <a16:colId xmlns:a16="http://schemas.microsoft.com/office/drawing/2014/main" val="1146956058"/>
                    </a:ext>
                  </a:extLst>
                </a:gridCol>
                <a:gridCol w="12584093">
                  <a:extLst>
                    <a:ext uri="{9D8B030D-6E8A-4147-A177-3AD203B41FA5}">
                      <a16:colId xmlns:a16="http://schemas.microsoft.com/office/drawing/2014/main" val="3907843697"/>
                    </a:ext>
                  </a:extLst>
                </a:gridCol>
              </a:tblGrid>
              <a:tr h="972000">
                <a:tc>
                  <a:txBody>
                    <a:bodyPr/>
                    <a:lstStyle/>
                    <a:p>
                      <a:r>
                        <a:rPr lang="it-IT" sz="3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Motivazione Intrinseca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3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Definizione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568297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Scopo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3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desiderio di lavorare per qualcosa che è più grande di noi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2358446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Autonomia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3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desiderio di dare una direzione alla nostra vita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2510490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Connessione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3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bisogno di essere riconosciuti dagli altri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044366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Padronanza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3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L’impulso a migliorare le nostre capacità e fare qualcosa di importante per noi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8328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63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83D80BDA-E2BD-4652-BFEE-838F8A6FCBF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87818" y="757861"/>
            <a:ext cx="17662359" cy="1196207"/>
          </a:xfrm>
          <a:prstGeom prst="roundRect">
            <a:avLst>
              <a:gd name="adj" fmla="val 21667"/>
            </a:avLst>
          </a:prstGeom>
          <a:ln>
            <a:round/>
            <a:headEnd/>
            <a:tailEnd/>
          </a:ln>
        </p:spPr>
        <p:txBody>
          <a:bodyPr wrap="square" lIns="138113" tIns="69057" rIns="138113" bIns="69057" anchor="ctr">
            <a:spAutoFit/>
          </a:bodyPr>
          <a:lstStyle/>
          <a:p>
            <a:pPr algn="l" eaLnBrk="1" hangingPunct="1">
              <a:defRPr/>
            </a:pP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NOSTRO RUOLO</a:t>
            </a: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458DB1B3-AA67-446B-8CD5-2CD77B871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03" y="2308523"/>
            <a:ext cx="16942248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4800" b="1" dirty="0">
                <a:latin typeface="Calibri" pitchFamily="34" charset="0"/>
                <a:cs typeface="Calibri" pitchFamily="34" charset="0"/>
              </a:rPr>
              <a:t>Creare il contesto per…  </a:t>
            </a:r>
            <a:endParaRPr lang="it-IT" sz="60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ttangolo arrotondato 9">
            <a:extLst>
              <a:ext uri="{FF2B5EF4-FFF2-40B4-BE49-F238E27FC236}">
                <a16:creationId xmlns:a16="http://schemas.microsoft.com/office/drawing/2014/main" id="{87A5053A-10DD-49E3-B1C5-AA51108C8D21}"/>
              </a:ext>
            </a:extLst>
          </p:cNvPr>
          <p:cNvSpPr/>
          <p:nvPr/>
        </p:nvSpPr>
        <p:spPr>
          <a:xfrm>
            <a:off x="287817" y="4087904"/>
            <a:ext cx="17662359" cy="1990920"/>
          </a:xfrm>
          <a:prstGeom prst="roundRect">
            <a:avLst/>
          </a:prstGeom>
          <a:solidFill>
            <a:srgbClr val="C4C6C7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2">
            <a:extLst>
              <a:ext uri="{FF2B5EF4-FFF2-40B4-BE49-F238E27FC236}">
                <a16:creationId xmlns:a16="http://schemas.microsoft.com/office/drawing/2014/main" id="{4B16625B-6521-46EC-8ED0-F747A4400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27" y="4483199"/>
            <a:ext cx="171749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it-IT" altLang="it-IT" sz="7200" b="1" dirty="0">
                <a:latin typeface="Calibri" panose="020F0502020204030204" pitchFamily="34" charset="0"/>
                <a:cs typeface="Calibri" panose="020F0502020204030204" pitchFamily="34" charset="0"/>
              </a:rPr>
              <a:t>ALIMENTARE LA MOTIVAZIONE INTRINSECA</a:t>
            </a:r>
          </a:p>
        </p:txBody>
      </p:sp>
      <p:pic>
        <p:nvPicPr>
          <p:cNvPr id="7" name="Picture 4" descr="Risultati immagini per motivazione">
            <a:extLst>
              <a:ext uri="{FF2B5EF4-FFF2-40B4-BE49-F238E27FC236}">
                <a16:creationId xmlns:a16="http://schemas.microsoft.com/office/drawing/2014/main" id="{462855CB-9CC0-4C0A-8D02-D406CE422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934" y="6488905"/>
            <a:ext cx="12096750" cy="266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028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>
            <a:extLst>
              <a:ext uri="{FF2B5EF4-FFF2-40B4-BE49-F238E27FC236}">
                <a16:creationId xmlns:a16="http://schemas.microsoft.com/office/drawing/2014/main" id="{AE96CFED-37E5-4B91-AD1B-9543636DD17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Bosch Office Sans" pitchFamily="34" charset="0"/>
              </a:defRPr>
            </a:lvl1pPr>
            <a:lvl2pPr marL="1113919" indent="-428634">
              <a:defRPr>
                <a:solidFill>
                  <a:schemeClr val="tx1"/>
                </a:solidFill>
                <a:latin typeface="Bosch Office Sans" pitchFamily="34" charset="0"/>
              </a:defRPr>
            </a:lvl2pPr>
            <a:lvl3pPr marL="1714534" indent="-341320">
              <a:defRPr>
                <a:solidFill>
                  <a:schemeClr val="tx1"/>
                </a:solidFill>
                <a:latin typeface="Bosch Office Sans" pitchFamily="34" charset="0"/>
              </a:defRPr>
            </a:lvl3pPr>
            <a:lvl4pPr marL="2399820" indent="-341320">
              <a:defRPr>
                <a:solidFill>
                  <a:schemeClr val="tx1"/>
                </a:solidFill>
                <a:latin typeface="Bosch Office Sans" pitchFamily="34" charset="0"/>
              </a:defRPr>
            </a:lvl4pPr>
            <a:lvl5pPr marL="3085103" indent="-341320">
              <a:defRPr>
                <a:solidFill>
                  <a:schemeClr val="tx1"/>
                </a:solidFill>
                <a:latin typeface="Bosch Office Sans" pitchFamily="34" charset="0"/>
              </a:defRPr>
            </a:lvl5pPr>
            <a:lvl6pPr marL="3847119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6pPr>
            <a:lvl7pPr marL="4609134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7pPr>
            <a:lvl8pPr marL="5371149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8pPr>
            <a:lvl9pPr marL="6133164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9pPr>
          </a:lstStyle>
          <a:p>
            <a:fld id="{0A07CDF9-522E-4EAB-BBEF-CA1EED58E094}" type="slidenum">
              <a:rPr lang="it-IT" altLang="it-IT" sz="2000">
                <a:solidFill>
                  <a:schemeClr val="bg1"/>
                </a:solidFill>
                <a:latin typeface="Arial" panose="020B0604020202020204" pitchFamily="34" charset="0"/>
              </a:rPr>
              <a:pPr/>
              <a:t>8</a:t>
            </a:fld>
            <a:endParaRPr lang="it-IT" altLang="it-IT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7171" name="Immagine 6" descr="riflessione.jpg">
            <a:extLst>
              <a:ext uri="{FF2B5EF4-FFF2-40B4-BE49-F238E27FC236}">
                <a16:creationId xmlns:a16="http://schemas.microsoft.com/office/drawing/2014/main" id="{ED5232ED-1D1F-405D-95AB-16561CBE4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6015789" cy="930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arrotondato 4">
            <a:extLst>
              <a:ext uri="{FF2B5EF4-FFF2-40B4-BE49-F238E27FC236}">
                <a16:creationId xmlns:a16="http://schemas.microsoft.com/office/drawing/2014/main" id="{6D86DF07-B9FD-4409-B267-05B34B7A4FB7}"/>
              </a:ext>
            </a:extLst>
          </p:cNvPr>
          <p:cNvSpPr/>
          <p:nvPr/>
        </p:nvSpPr>
        <p:spPr>
          <a:xfrm>
            <a:off x="1648460" y="3277766"/>
            <a:ext cx="14762480" cy="3003491"/>
          </a:xfrm>
          <a:prstGeom prst="roundRect">
            <a:avLst/>
          </a:prstGeom>
          <a:solidFill>
            <a:srgbClr val="C4C6C7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050" dirty="0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039A7D52-AA1E-4E39-BE49-838071268025}"/>
              </a:ext>
            </a:extLst>
          </p:cNvPr>
          <p:cNvSpPr txBox="1">
            <a:spLocks noChangeArrowheads="1"/>
          </p:cNvSpPr>
          <p:nvPr/>
        </p:nvSpPr>
        <p:spPr bwMode="auto">
          <a:xfrm rot="777743">
            <a:off x="13922263" y="-379893"/>
            <a:ext cx="3619500" cy="100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64801" dirty="0">
                <a:solidFill>
                  <a:srgbClr val="DE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8" name="CasellaDiTesto 2">
            <a:extLst>
              <a:ext uri="{FF2B5EF4-FFF2-40B4-BE49-F238E27FC236}">
                <a16:creationId xmlns:a16="http://schemas.microsoft.com/office/drawing/2014/main" id="{3E2EB9CB-BFCA-481B-938B-7B286E94F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7860" y="3527638"/>
            <a:ext cx="1434117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it-IT" altLang="it-IT" sz="8000" b="1" dirty="0">
                <a:latin typeface="Calibri" panose="020F0502020204030204" pitchFamily="34" charset="0"/>
                <a:cs typeface="Calibri" panose="020F0502020204030204" pitchFamily="34" charset="0"/>
              </a:rPr>
              <a:t>COME ACCRESCERE LA NOSTRA EFFICACIA MANAGERIALE</a:t>
            </a:r>
          </a:p>
        </p:txBody>
      </p:sp>
    </p:spTree>
    <p:extLst>
      <p:ext uri="{BB962C8B-B14F-4D97-AF65-F5344CB8AC3E}">
        <p14:creationId xmlns:p14="http://schemas.microsoft.com/office/powerpoint/2010/main" val="131338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6329F9F-C589-4516-821C-2184DFF6840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97544" y="888126"/>
            <a:ext cx="12851607" cy="1038225"/>
          </a:xfrm>
          <a:prstGeom prst="roundRect">
            <a:avLst>
              <a:gd name="adj" fmla="val 21667"/>
            </a:avLst>
          </a:prstGeom>
          <a:solidFill>
            <a:srgbClr val="FFFFFF"/>
          </a:solidFill>
          <a:ln>
            <a:round/>
            <a:headEnd/>
            <a:tailEnd/>
          </a:ln>
        </p:spPr>
        <p:txBody>
          <a:bodyPr lIns="138113" tIns="69057" rIns="138113" bIns="69057" anchor="ctr"/>
          <a:lstStyle/>
          <a:p>
            <a:pPr algn="l" eaLnBrk="1" hangingPunct="1">
              <a:defRPr/>
            </a:pPr>
            <a:r>
              <a:rPr lang="it-IT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CAMBIO DI MINDSET</a:t>
            </a: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B24C9D7D-63F5-4785-ADAE-DC0F15895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101" y="2912845"/>
            <a:ext cx="5166183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defRPr/>
            </a:pPr>
            <a:r>
              <a:rPr lang="it-IT" sz="5400" b="1" dirty="0">
                <a:latin typeface="Calibri" pitchFamily="34" charset="0"/>
                <a:cs typeface="Calibri" pitchFamily="34" charset="0"/>
              </a:rPr>
              <a:t>DALLE ATTIVITÀ</a:t>
            </a:r>
            <a:endParaRPr lang="it-IT" sz="72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 Box 13">
            <a:extLst>
              <a:ext uri="{FF2B5EF4-FFF2-40B4-BE49-F238E27FC236}">
                <a16:creationId xmlns:a16="http://schemas.microsoft.com/office/drawing/2014/main" id="{2CEEC28D-2D2E-4A3D-807E-15BAD7822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101" y="4450814"/>
            <a:ext cx="5166183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defRPr/>
            </a:pPr>
            <a:r>
              <a:rPr lang="it-IT" sz="5400" b="1" dirty="0">
                <a:latin typeface="Calibri" pitchFamily="34" charset="0"/>
                <a:cs typeface="Calibri" pitchFamily="34" charset="0"/>
              </a:rPr>
              <a:t>DAL CONTROLLO</a:t>
            </a:r>
            <a:endParaRPr lang="it-IT" sz="72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1C6B468D-B5A2-40DE-9A0F-E282762BF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69031" y="2779441"/>
            <a:ext cx="4577347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defRPr/>
            </a:pPr>
            <a:r>
              <a:rPr lang="it-IT" sz="5400" b="1" dirty="0">
                <a:latin typeface="Calibri" pitchFamily="34" charset="0"/>
                <a:cs typeface="Calibri" pitchFamily="34" charset="0"/>
              </a:rPr>
              <a:t>AL RISULTATO </a:t>
            </a:r>
            <a:endParaRPr lang="it-IT" sz="72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54F7CF6B-1F32-4327-B3D8-108DC4EEA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69031" y="4450814"/>
            <a:ext cx="6333958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defRPr/>
            </a:pPr>
            <a:r>
              <a:rPr lang="it-IT" sz="5400" b="1" dirty="0">
                <a:latin typeface="Calibri" pitchFamily="34" charset="0"/>
                <a:cs typeface="Calibri" pitchFamily="34" charset="0"/>
              </a:rPr>
              <a:t>AL MONITORAGGIO </a:t>
            </a:r>
            <a:endParaRPr lang="it-IT" sz="72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3083F8F7-8A50-44B8-91F4-5F8335B280B7}"/>
              </a:ext>
            </a:extLst>
          </p:cNvPr>
          <p:cNvSpPr/>
          <p:nvPr/>
        </p:nvSpPr>
        <p:spPr>
          <a:xfrm>
            <a:off x="5823284" y="3046878"/>
            <a:ext cx="5166183" cy="611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destra 13">
            <a:extLst>
              <a:ext uri="{FF2B5EF4-FFF2-40B4-BE49-F238E27FC236}">
                <a16:creationId xmlns:a16="http://schemas.microsoft.com/office/drawing/2014/main" id="{2601DD7C-2D4A-4FF1-91CC-B986E3FE308D}"/>
              </a:ext>
            </a:extLst>
          </p:cNvPr>
          <p:cNvSpPr/>
          <p:nvPr/>
        </p:nvSpPr>
        <p:spPr>
          <a:xfrm>
            <a:off x="5823284" y="4606623"/>
            <a:ext cx="5166183" cy="611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 descr="ecco l'idea.jpg">
            <a:extLst>
              <a:ext uri="{FF2B5EF4-FFF2-40B4-BE49-F238E27FC236}">
                <a16:creationId xmlns:a16="http://schemas.microsoft.com/office/drawing/2014/main" id="{7FF59105-81B7-4B2F-A0DE-ED9DBE95C58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58401" y="5950513"/>
            <a:ext cx="8229600" cy="344836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3">
            <a:extLst>
              <a:ext uri="{FF2B5EF4-FFF2-40B4-BE49-F238E27FC236}">
                <a16:creationId xmlns:a16="http://schemas.microsoft.com/office/drawing/2014/main" id="{1C10C298-D288-450E-9B84-032A2E20E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492" y="2572073"/>
            <a:ext cx="16360983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5400" b="1" dirty="0">
                <a:latin typeface="Calibri" panose="020F0502020204030204" pitchFamily="34" charset="0"/>
                <a:cs typeface="Calibri" pitchFamily="34" charset="0"/>
              </a:rPr>
              <a:t>Per poter accordare autonomia e assegnare deleghe è fondamentale guidare i collaboratori :</a:t>
            </a:r>
            <a:endParaRPr lang="it-IT" sz="72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B09EEDC-404A-4882-A491-20991AE4288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20492" y="1136095"/>
            <a:ext cx="12851607" cy="1038225"/>
          </a:xfrm>
          <a:prstGeom prst="roundRect">
            <a:avLst>
              <a:gd name="adj" fmla="val 21667"/>
            </a:avLst>
          </a:prstGeom>
          <a:solidFill>
            <a:srgbClr val="FFFFFF"/>
          </a:solidFill>
          <a:ln>
            <a:round/>
            <a:headEnd/>
            <a:tailEnd/>
          </a:ln>
        </p:spPr>
        <p:txBody>
          <a:bodyPr wrap="none" lIns="138113" tIns="69057" rIns="138113" bIns="69057" anchor="ctr"/>
          <a:lstStyle/>
          <a:p>
            <a:pPr algn="l" eaLnBrk="1" hangingPunct="1">
              <a:defRPr/>
            </a:pPr>
            <a:r>
              <a:rPr lang="it-IT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AUTONOMIA &amp; DELEGA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96B5E3D7-59D5-45F0-BEEC-086C60CB5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292" y="4550201"/>
            <a:ext cx="13297108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it-IT" sz="4800" b="1" dirty="0">
                <a:latin typeface="Calibri" panose="020F0502020204030204" pitchFamily="34" charset="0"/>
                <a:cs typeface="Calibri" pitchFamily="34" charset="0"/>
              </a:rPr>
              <a:t> nell’avere chiaro l’obiettivo del proprio lavoro</a:t>
            </a:r>
            <a:endParaRPr lang="it-IT" sz="66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592CBE7C-FEB0-478E-92D7-AA9C8BFC3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293" y="5725744"/>
            <a:ext cx="15786308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it-IT" sz="4800" b="1" dirty="0">
                <a:latin typeface="Calibri" panose="020F0502020204030204" pitchFamily="34" charset="0"/>
                <a:cs typeface="Calibri" pitchFamily="34" charset="0"/>
              </a:rPr>
              <a:t> nell’acquisire una buona visione d’insieme dell’organizzazione, della complessità e degli snodi critici</a:t>
            </a:r>
            <a:endParaRPr lang="it-IT" sz="66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CCD2BF60-8D90-486D-85B1-7348DE03B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292" y="7699006"/>
            <a:ext cx="11858625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it-IT" sz="4800" b="1" dirty="0">
                <a:latin typeface="Calibri" panose="020F0502020204030204" pitchFamily="34" charset="0"/>
                <a:cs typeface="Calibri" pitchFamily="34" charset="0"/>
              </a:rPr>
              <a:t> nell’evidenziare un alto livello di affidabilità</a:t>
            </a:r>
            <a:endParaRPr lang="it-IT" sz="66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954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magine correlata">
            <a:extLst>
              <a:ext uri="{FF2B5EF4-FFF2-40B4-BE49-F238E27FC236}">
                <a16:creationId xmlns:a16="http://schemas.microsoft.com/office/drawing/2014/main" id="{4A68463B-60E4-481C-B730-1CCCBD9EC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607" y="2983705"/>
            <a:ext cx="8103393" cy="6065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6329F9F-C589-4516-821C-2184DFF6840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97544" y="1599326"/>
            <a:ext cx="12851607" cy="1038225"/>
          </a:xfrm>
          <a:prstGeom prst="roundRect">
            <a:avLst>
              <a:gd name="adj" fmla="val 21667"/>
            </a:avLst>
          </a:prstGeom>
          <a:solidFill>
            <a:srgbClr val="FFFFFF"/>
          </a:solidFill>
          <a:ln>
            <a:round/>
            <a:headEnd/>
            <a:tailEnd/>
          </a:ln>
        </p:spPr>
        <p:txBody>
          <a:bodyPr lIns="138113" tIns="69057" rIns="138113" bIns="69057" anchor="ctr"/>
          <a:lstStyle/>
          <a:p>
            <a:pPr algn="l" eaLnBrk="1" hangingPunct="1">
              <a:defRPr/>
            </a:pPr>
            <a:r>
              <a:rPr lang="it-IT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 STILE DIRETTIVO</a:t>
            </a: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B24C9D7D-63F5-4785-ADAE-DC0F15895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101" y="2912845"/>
            <a:ext cx="9232857" cy="2031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defRPr/>
            </a:pPr>
            <a:r>
              <a:rPr lang="it-IT" sz="4200" b="1" dirty="0">
                <a:latin typeface="Calibri" pitchFamily="34" charset="0"/>
                <a:cs typeface="Calibri" pitchFamily="34" charset="0"/>
              </a:rPr>
              <a:t>Più è chiaro e ben esplicitato attraverso esempi più evidenzia decisione, determinazione e focalizzazione</a:t>
            </a:r>
            <a:endParaRPr lang="it-IT" sz="5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arrotondato 9">
            <a:extLst>
              <a:ext uri="{FF2B5EF4-FFF2-40B4-BE49-F238E27FC236}">
                <a16:creationId xmlns:a16="http://schemas.microsoft.com/office/drawing/2014/main" id="{CD7F19E3-2D04-496F-A8AA-C3B0CA8778D5}"/>
              </a:ext>
            </a:extLst>
          </p:cNvPr>
          <p:cNvSpPr/>
          <p:nvPr/>
        </p:nvSpPr>
        <p:spPr>
          <a:xfrm>
            <a:off x="287817" y="6927351"/>
            <a:ext cx="17662359" cy="1990920"/>
          </a:xfrm>
          <a:prstGeom prst="roundRect">
            <a:avLst/>
          </a:prstGeom>
          <a:solidFill>
            <a:srgbClr val="C4C6C7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2">
            <a:extLst>
              <a:ext uri="{FF2B5EF4-FFF2-40B4-BE49-F238E27FC236}">
                <a16:creationId xmlns:a16="http://schemas.microsoft.com/office/drawing/2014/main" id="{2077C9A5-0ECA-4732-8FA9-861E6B597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27" y="7322646"/>
            <a:ext cx="171749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it-IT" altLang="it-IT" sz="7200" b="1" dirty="0">
                <a:latin typeface="Calibri" panose="020F0502020204030204" pitchFamily="34" charset="0"/>
                <a:cs typeface="Calibri" panose="020F0502020204030204" pitchFamily="34" charset="0"/>
              </a:rPr>
              <a:t>QUALI VALORI? TRADOTTI IN CONCRETO?</a:t>
            </a:r>
          </a:p>
        </p:txBody>
      </p:sp>
    </p:spTree>
    <p:extLst>
      <p:ext uri="{BB962C8B-B14F-4D97-AF65-F5344CB8AC3E}">
        <p14:creationId xmlns:p14="http://schemas.microsoft.com/office/powerpoint/2010/main" val="1167557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>
            <a:extLst>
              <a:ext uri="{FF2B5EF4-FFF2-40B4-BE49-F238E27FC236}">
                <a16:creationId xmlns:a16="http://schemas.microsoft.com/office/drawing/2014/main" id="{DF192D66-2387-4F45-B7E0-FCC5BD2ABDBC}"/>
              </a:ext>
            </a:extLst>
          </p:cNvPr>
          <p:cNvSpPr txBox="1">
            <a:spLocks noChangeArrowheads="1"/>
          </p:cNvSpPr>
          <p:nvPr/>
        </p:nvSpPr>
        <p:spPr>
          <a:xfrm>
            <a:off x="1179096" y="2024063"/>
            <a:ext cx="15929808" cy="1574270"/>
          </a:xfrm>
          <a:prstGeom prst="rect">
            <a:avLst/>
          </a:prstGeom>
        </p:spPr>
        <p:txBody>
          <a:bodyPr lIns="138113" tIns="69057" rIns="138113" bIns="69057"/>
          <a:lstStyle/>
          <a:p>
            <a:pPr>
              <a:defRPr/>
            </a:pPr>
            <a:r>
              <a:rPr lang="it-IT" sz="4200" b="1" kern="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Per evitare “pressioni” e disallineamenti con promesse fatte in modo improvvido promuoviamo accordi sulla base di </a:t>
            </a:r>
            <a:endParaRPr lang="it-IT" sz="4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D30FDBF-72C2-4620-9687-DB9488D33C04}"/>
              </a:ext>
            </a:extLst>
          </p:cNvPr>
          <p:cNvSpPr txBox="1">
            <a:spLocks noChangeArrowheads="1"/>
          </p:cNvSpPr>
          <p:nvPr/>
        </p:nvSpPr>
        <p:spPr>
          <a:xfrm>
            <a:off x="1467854" y="7183437"/>
            <a:ext cx="15641050" cy="2159000"/>
          </a:xfrm>
          <a:prstGeom prst="rect">
            <a:avLst/>
          </a:prstGeom>
          <a:noFill/>
        </p:spPr>
        <p:txBody>
          <a:bodyPr lIns="138113" tIns="69057" rIns="138113" bIns="69057"/>
          <a:lstStyle/>
          <a:p>
            <a:pPr algn="ctr">
              <a:defRPr/>
            </a:pPr>
            <a:r>
              <a:rPr lang="it-IT" sz="4200" b="1" kern="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EVITIAMO CHE “LA CULTURA DELL’EMERGENZA” ABBIA IL SOPRAVVENTO SU DI NOI E SULL’ORGANIZZAZIONE !</a:t>
            </a:r>
          </a:p>
        </p:txBody>
      </p:sp>
      <p:sp>
        <p:nvSpPr>
          <p:cNvPr id="8" name="Rettangolo arrotondato 7">
            <a:extLst>
              <a:ext uri="{FF2B5EF4-FFF2-40B4-BE49-F238E27FC236}">
                <a16:creationId xmlns:a16="http://schemas.microsoft.com/office/drawing/2014/main" id="{D4A4B554-FF3C-4850-BB2D-8823581FC77D}"/>
              </a:ext>
            </a:extLst>
          </p:cNvPr>
          <p:cNvSpPr/>
          <p:nvPr/>
        </p:nvSpPr>
        <p:spPr>
          <a:xfrm>
            <a:off x="2653773" y="4458231"/>
            <a:ext cx="12998978" cy="1772708"/>
          </a:xfrm>
          <a:prstGeom prst="roundRect">
            <a:avLst/>
          </a:prstGeom>
          <a:solidFill>
            <a:schemeClr val="accent6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45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EF6F6B8-456B-42A6-B31A-4341352AA1E0}"/>
              </a:ext>
            </a:extLst>
          </p:cNvPr>
          <p:cNvSpPr txBox="1">
            <a:spLocks noChangeArrowheads="1"/>
          </p:cNvSpPr>
          <p:nvPr/>
        </p:nvSpPr>
        <p:spPr bwMode="auto">
          <a:xfrm rot="10334">
            <a:off x="3656542" y="4463522"/>
            <a:ext cx="113347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t-IT" sz="66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CRITERI </a:t>
            </a:r>
            <a:r>
              <a:rPr lang="it-IT" sz="6600" b="1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</a:t>
            </a:r>
            <a:r>
              <a:rPr lang="it-IT" sz="66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PRIORITÀ CONDIVISI</a:t>
            </a:r>
          </a:p>
        </p:txBody>
      </p:sp>
      <p:sp>
        <p:nvSpPr>
          <p:cNvPr id="10" name="Rettangolo arrotondato 13">
            <a:extLst>
              <a:ext uri="{FF2B5EF4-FFF2-40B4-BE49-F238E27FC236}">
                <a16:creationId xmlns:a16="http://schemas.microsoft.com/office/drawing/2014/main" id="{6EFAD864-D0FA-4C9F-AF06-48545367402E}"/>
              </a:ext>
            </a:extLst>
          </p:cNvPr>
          <p:cNvSpPr/>
          <p:nvPr/>
        </p:nvSpPr>
        <p:spPr>
          <a:xfrm>
            <a:off x="1179096" y="452725"/>
            <a:ext cx="16242630" cy="1302732"/>
          </a:xfrm>
          <a:prstGeom prst="roundRect">
            <a:avLst/>
          </a:prstGeom>
          <a:solidFill>
            <a:schemeClr val="accent6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5658870-CAB6-4764-A37A-68FBB6467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7854" y="487120"/>
            <a:ext cx="15641050" cy="126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SCADENZE NEGOZIATE E RISPETTATE</a:t>
            </a:r>
          </a:p>
        </p:txBody>
      </p:sp>
    </p:spTree>
    <p:extLst>
      <p:ext uri="{BB962C8B-B14F-4D97-AF65-F5344CB8AC3E}">
        <p14:creationId xmlns:p14="http://schemas.microsoft.com/office/powerpoint/2010/main" val="464922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>
            <a:extLst>
              <a:ext uri="{FF2B5EF4-FFF2-40B4-BE49-F238E27FC236}">
                <a16:creationId xmlns:a16="http://schemas.microsoft.com/office/drawing/2014/main" id="{7AB51D28-684C-4ED0-ADC7-0DAD9461D09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2464522" y="-439209"/>
            <a:ext cx="2857500" cy="38629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Bosch Office Sans" pitchFamily="34" charset="0"/>
              </a:defRPr>
            </a:lvl1pPr>
            <a:lvl2pPr marL="1113919" indent="-428634">
              <a:defRPr>
                <a:solidFill>
                  <a:schemeClr val="tx1"/>
                </a:solidFill>
                <a:latin typeface="Bosch Office Sans" pitchFamily="34" charset="0"/>
              </a:defRPr>
            </a:lvl2pPr>
            <a:lvl3pPr marL="1714534" indent="-341320">
              <a:defRPr>
                <a:solidFill>
                  <a:schemeClr val="tx1"/>
                </a:solidFill>
                <a:latin typeface="Bosch Office Sans" pitchFamily="34" charset="0"/>
              </a:defRPr>
            </a:lvl3pPr>
            <a:lvl4pPr marL="2399820" indent="-341320">
              <a:defRPr>
                <a:solidFill>
                  <a:schemeClr val="tx1"/>
                </a:solidFill>
                <a:latin typeface="Bosch Office Sans" pitchFamily="34" charset="0"/>
              </a:defRPr>
            </a:lvl4pPr>
            <a:lvl5pPr marL="3085103" indent="-341320">
              <a:defRPr>
                <a:solidFill>
                  <a:schemeClr val="tx1"/>
                </a:solidFill>
                <a:latin typeface="Bosch Office Sans" pitchFamily="34" charset="0"/>
              </a:defRPr>
            </a:lvl5pPr>
            <a:lvl6pPr marL="3847119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6pPr>
            <a:lvl7pPr marL="4609134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7pPr>
            <a:lvl8pPr marL="5371149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8pPr>
            <a:lvl9pPr marL="6133164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9pPr>
          </a:lstStyle>
          <a:p>
            <a:fld id="{D44FC160-6ADB-4C97-A2D8-C1744B053F4D}" type="slidenum">
              <a:rPr lang="it-IT" altLang="it-IT" sz="2000">
                <a:solidFill>
                  <a:schemeClr val="bg1"/>
                </a:solidFill>
                <a:latin typeface="Arial" panose="020B0604020202020204" pitchFamily="34" charset="0"/>
              </a:rPr>
              <a:pPr/>
              <a:t>13</a:t>
            </a:fld>
            <a:endParaRPr lang="it-IT" altLang="it-IT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BDC5BA49-1CD9-4B92-9313-C78C6FB10180}"/>
              </a:ext>
            </a:extLst>
          </p:cNvPr>
          <p:cNvSpPr txBox="1">
            <a:spLocks noChangeArrowheads="1"/>
          </p:cNvSpPr>
          <p:nvPr/>
        </p:nvSpPr>
        <p:spPr>
          <a:xfrm>
            <a:off x="1718205" y="2059875"/>
            <a:ext cx="12954000" cy="1571625"/>
          </a:xfrm>
          <a:prstGeom prst="rect">
            <a:avLst/>
          </a:prstGeom>
        </p:spPr>
        <p:txBody>
          <a:bodyPr lIns="138113" tIns="69057" rIns="138113" bIns="69057"/>
          <a:lstStyle/>
          <a:p>
            <a:pPr>
              <a:defRPr/>
            </a:pPr>
            <a:r>
              <a:rPr lang="it-IT" sz="4200" b="1" kern="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Come opera un Pronto Soccorso ?</a:t>
            </a:r>
            <a:endParaRPr lang="it-IT" sz="4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23557" name="Immagine 11" descr="1203436220509_santorsoladisplay.jpg">
            <a:extLst>
              <a:ext uri="{FF2B5EF4-FFF2-40B4-BE49-F238E27FC236}">
                <a16:creationId xmlns:a16="http://schemas.microsoft.com/office/drawing/2014/main" id="{D47E254F-6B6F-4AB6-A44A-14045A9E0E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6" y="4111625"/>
            <a:ext cx="9755188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8" name="Gruppo 10">
            <a:extLst>
              <a:ext uri="{FF2B5EF4-FFF2-40B4-BE49-F238E27FC236}">
                <a16:creationId xmlns:a16="http://schemas.microsoft.com/office/drawing/2014/main" id="{91D10562-69FA-4353-BAFB-B15D83F875E6}"/>
              </a:ext>
            </a:extLst>
          </p:cNvPr>
          <p:cNvGrpSpPr>
            <a:grpSpLocks/>
          </p:cNvGrpSpPr>
          <p:nvPr/>
        </p:nvGrpSpPr>
        <p:grpSpPr bwMode="auto">
          <a:xfrm>
            <a:off x="4048126" y="2894542"/>
            <a:ext cx="2481792" cy="5879042"/>
            <a:chOff x="5311290" y="1785938"/>
            <a:chExt cx="2092325" cy="4572000"/>
          </a:xfrm>
        </p:grpSpPr>
        <p:sp>
          <p:nvSpPr>
            <p:cNvPr id="25607" name="Ovale 5">
              <a:extLst>
                <a:ext uri="{FF2B5EF4-FFF2-40B4-BE49-F238E27FC236}">
                  <a16:creationId xmlns:a16="http://schemas.microsoft.com/office/drawing/2014/main" id="{2AFA818A-DDAC-402B-B434-6853BD73B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9949" y="4792101"/>
              <a:ext cx="1072929" cy="999996"/>
            </a:xfrm>
            <a:prstGeom prst="ellipse">
              <a:avLst/>
            </a:prstGeom>
            <a:solidFill>
              <a:srgbClr val="DACE9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eaVert"/>
            <a:lstStyle>
              <a:lvl1pPr>
                <a:spcBef>
                  <a:spcPct val="20000"/>
                </a:spcBef>
                <a:buClr>
                  <a:schemeClr val="bg2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bg2"/>
                </a:buClr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bg2"/>
                </a:buClr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it-IT" altLang="it-IT" sz="1800">
                <a:solidFill>
                  <a:schemeClr val="accent1"/>
                </a:solidFill>
              </a:endParaRPr>
            </a:p>
          </p:txBody>
        </p:sp>
        <p:grpSp>
          <p:nvGrpSpPr>
            <p:cNvPr id="23560" name="Gruppo 10">
              <a:extLst>
                <a:ext uri="{FF2B5EF4-FFF2-40B4-BE49-F238E27FC236}">
                  <a16:creationId xmlns:a16="http://schemas.microsoft.com/office/drawing/2014/main" id="{EF7C9749-3CA6-43FE-B090-462CE37C0B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11290" y="1785938"/>
              <a:ext cx="2092325" cy="4572000"/>
              <a:chOff x="3714744" y="1785926"/>
              <a:chExt cx="2092808" cy="4572008"/>
            </a:xfrm>
          </p:grpSpPr>
          <p:pic>
            <p:nvPicPr>
              <p:cNvPr id="23561" name="Immagine 4" descr="semaforo%20.gif">
                <a:extLst>
                  <a:ext uri="{FF2B5EF4-FFF2-40B4-BE49-F238E27FC236}">
                    <a16:creationId xmlns:a16="http://schemas.microsoft.com/office/drawing/2014/main" id="{481B3B62-CC67-4931-AE07-DF00C2CE7B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4744" y="1785926"/>
                <a:ext cx="2092808" cy="4572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610" name="Ovale 6">
                <a:extLst>
                  <a:ext uri="{FF2B5EF4-FFF2-40B4-BE49-F238E27FC236}">
                    <a16:creationId xmlns:a16="http://schemas.microsoft.com/office/drawing/2014/main" id="{309C773B-FE31-4AF7-9C11-68F625F88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7906" y="4837361"/>
                <a:ext cx="1070947" cy="99999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/>
              <a:lstStyle>
                <a:lvl1pPr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it-IT" altLang="it-IT" sz="180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23563" name="Immagine 7" descr="semaforo%20.gif">
                <a:extLst>
                  <a:ext uri="{FF2B5EF4-FFF2-40B4-BE49-F238E27FC236}">
                    <a16:creationId xmlns:a16="http://schemas.microsoft.com/office/drawing/2014/main" id="{045A2DCB-FC2B-459E-8751-EB30973FAD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3372" y="3429000"/>
                <a:ext cx="1285884" cy="1214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612" name="Rettangolo 8">
                <a:extLst>
                  <a:ext uri="{FF2B5EF4-FFF2-40B4-BE49-F238E27FC236}">
                    <a16:creationId xmlns:a16="http://schemas.microsoft.com/office/drawing/2014/main" id="{93B49EDA-A3C4-4897-95B7-B0BDAF6DD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6862" y="4571929"/>
                <a:ext cx="142793" cy="21399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/>
              <a:lstStyle>
                <a:lvl1pPr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it-IT" altLang="it-IT" sz="180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5613" name="Rettangolo 9">
                <a:extLst>
                  <a:ext uri="{FF2B5EF4-FFF2-40B4-BE49-F238E27FC236}">
                    <a16:creationId xmlns:a16="http://schemas.microsoft.com/office/drawing/2014/main" id="{7091AD0D-9BD2-4632-877E-17FA76F55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3123" y="4571929"/>
                <a:ext cx="142793" cy="21399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/>
              <a:lstStyle>
                <a:lvl1pPr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it-IT" altLang="it-IT" sz="1800">
                  <a:solidFill>
                    <a:schemeClr val="accent1"/>
                  </a:solidFill>
                </a:endParaRPr>
              </a:p>
            </p:txBody>
          </p:sp>
        </p:grpSp>
      </p:grpSp>
      <p:sp>
        <p:nvSpPr>
          <p:cNvPr id="16" name="Rettangolo arrotondato 13">
            <a:extLst>
              <a:ext uri="{FF2B5EF4-FFF2-40B4-BE49-F238E27FC236}">
                <a16:creationId xmlns:a16="http://schemas.microsoft.com/office/drawing/2014/main" id="{BE5FC68B-4531-4543-BF6C-E17D049B01C0}"/>
              </a:ext>
            </a:extLst>
          </p:cNvPr>
          <p:cNvSpPr/>
          <p:nvPr/>
        </p:nvSpPr>
        <p:spPr>
          <a:xfrm>
            <a:off x="1179096" y="452725"/>
            <a:ext cx="16242630" cy="1302732"/>
          </a:xfrm>
          <a:prstGeom prst="roundRect">
            <a:avLst/>
          </a:prstGeom>
          <a:solidFill>
            <a:schemeClr val="accent6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0F4F0273-17EF-453E-A0C0-83766DB0F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7854" y="487120"/>
            <a:ext cx="15641050" cy="126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SCADENZE NEGOZIATE E RISPETTATE</a:t>
            </a:r>
          </a:p>
        </p:txBody>
      </p:sp>
    </p:spTree>
    <p:extLst>
      <p:ext uri="{BB962C8B-B14F-4D97-AF65-F5344CB8AC3E}">
        <p14:creationId xmlns:p14="http://schemas.microsoft.com/office/powerpoint/2010/main" val="83202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magine 11" descr="mail.jpg">
            <a:extLst>
              <a:ext uri="{FF2B5EF4-FFF2-40B4-BE49-F238E27FC236}">
                <a16:creationId xmlns:a16="http://schemas.microsoft.com/office/drawing/2014/main" id="{C660004C-DA8A-435A-B6B5-C967D5453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231" y="4053417"/>
            <a:ext cx="7572375" cy="506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6">
            <a:extLst>
              <a:ext uri="{FF2B5EF4-FFF2-40B4-BE49-F238E27FC236}">
                <a16:creationId xmlns:a16="http://schemas.microsoft.com/office/drawing/2014/main" id="{EBA65C25-59BE-431A-A8A2-7A11A359379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2464522" y="-590022"/>
            <a:ext cx="2857500" cy="38629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Bosch Office Sans" pitchFamily="34" charset="0"/>
              </a:defRPr>
            </a:lvl1pPr>
            <a:lvl2pPr marL="1113919" indent="-428634">
              <a:defRPr>
                <a:solidFill>
                  <a:schemeClr val="tx1"/>
                </a:solidFill>
                <a:latin typeface="Bosch Office Sans" pitchFamily="34" charset="0"/>
              </a:defRPr>
            </a:lvl2pPr>
            <a:lvl3pPr marL="1714534" indent="-341320">
              <a:defRPr>
                <a:solidFill>
                  <a:schemeClr val="tx1"/>
                </a:solidFill>
                <a:latin typeface="Bosch Office Sans" pitchFamily="34" charset="0"/>
              </a:defRPr>
            </a:lvl3pPr>
            <a:lvl4pPr marL="2399820" indent="-341320">
              <a:defRPr>
                <a:solidFill>
                  <a:schemeClr val="tx1"/>
                </a:solidFill>
                <a:latin typeface="Bosch Office Sans" pitchFamily="34" charset="0"/>
              </a:defRPr>
            </a:lvl4pPr>
            <a:lvl5pPr marL="3085103" indent="-341320">
              <a:defRPr>
                <a:solidFill>
                  <a:schemeClr val="tx1"/>
                </a:solidFill>
                <a:latin typeface="Bosch Office Sans" pitchFamily="34" charset="0"/>
              </a:defRPr>
            </a:lvl5pPr>
            <a:lvl6pPr marL="3847119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6pPr>
            <a:lvl7pPr marL="4609134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7pPr>
            <a:lvl8pPr marL="5371149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8pPr>
            <a:lvl9pPr marL="6133164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9pPr>
          </a:lstStyle>
          <a:p>
            <a:fld id="{6CE22CDF-8F81-43D4-AA64-73C171C6A729}" type="slidenum">
              <a:rPr lang="it-IT" altLang="it-IT" sz="2000">
                <a:solidFill>
                  <a:schemeClr val="bg1"/>
                </a:solidFill>
                <a:latin typeface="Arial" panose="020B0604020202020204" pitchFamily="34" charset="0"/>
              </a:rPr>
              <a:pPr/>
              <a:t>14</a:t>
            </a:fld>
            <a:endParaRPr lang="it-IT" altLang="it-IT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64" name="Segnaposto numero diapositiva 3">
            <a:extLst>
              <a:ext uri="{FF2B5EF4-FFF2-40B4-BE49-F238E27FC236}">
                <a16:creationId xmlns:a16="http://schemas.microsoft.com/office/drawing/2014/main" id="{B538FF4F-E12B-4711-ACB2-DAF2D7BDFFC4}"/>
              </a:ext>
            </a:extLst>
          </p:cNvPr>
          <p:cNvSpPr txBox="1">
            <a:spLocks noGrp="1"/>
          </p:cNvSpPr>
          <p:nvPr/>
        </p:nvSpPr>
        <p:spPr bwMode="auto">
          <a:xfrm>
            <a:off x="12805833" y="-375708"/>
            <a:ext cx="2857500" cy="38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Bosch Office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Bosch Office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Bosch Office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Bosch Office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Bosch Office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9pPr>
          </a:lstStyle>
          <a:p>
            <a:pPr algn="r" eaLnBrk="1" hangingPunct="1"/>
            <a:fld id="{5685FD6A-A0EB-498D-B5F9-0C70C1990594}" type="slidenum">
              <a:rPr lang="it-IT" altLang="it-IT" sz="2000">
                <a:solidFill>
                  <a:schemeClr val="bg1"/>
                </a:solidFill>
                <a:latin typeface="Arial" panose="020B0604020202020204" pitchFamily="34" charset="0"/>
              </a:rPr>
              <a:pPr algn="r" eaLnBrk="1" hangingPunct="1"/>
              <a:t>14</a:t>
            </a:fld>
            <a:endParaRPr lang="it-IT" altLang="it-IT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0965" name="Text Box 2">
            <a:extLst>
              <a:ext uri="{FF2B5EF4-FFF2-40B4-BE49-F238E27FC236}">
                <a16:creationId xmlns:a16="http://schemas.microsoft.com/office/drawing/2014/main" id="{3F009A0B-F009-4144-892E-0E2FE4288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0959" y="1836209"/>
            <a:ext cx="1847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it-IT" altLang="it-IT" sz="2700">
              <a:solidFill>
                <a:srgbClr val="FF0000"/>
              </a:solidFill>
            </a:endParaRPr>
          </a:p>
        </p:txBody>
      </p:sp>
      <p:sp>
        <p:nvSpPr>
          <p:cNvPr id="3077" name="CasellaDiTesto 3">
            <a:extLst>
              <a:ext uri="{FF2B5EF4-FFF2-40B4-BE49-F238E27FC236}">
                <a16:creationId xmlns:a16="http://schemas.microsoft.com/office/drawing/2014/main" id="{12C4CB9C-E936-4326-96C8-1533CA338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032" y="1846792"/>
            <a:ext cx="162426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Utilizzare una mail, un </a:t>
            </a:r>
            <a:r>
              <a:rPr lang="it-IT" altLang="it-IT" sz="4800" b="1" dirty="0" err="1">
                <a:latin typeface="Calibri" panose="020F0502020204030204" pitchFamily="34" charset="0"/>
                <a:cs typeface="Calibri" panose="020F0502020204030204" pitchFamily="34" charset="0"/>
              </a:rPr>
              <a:t>whatsapp</a:t>
            </a: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, una telefonata, una video call… è la stessa cosa ?</a:t>
            </a:r>
          </a:p>
        </p:txBody>
      </p:sp>
      <p:pic>
        <p:nvPicPr>
          <p:cNvPr id="38920" name="Immagine 9" descr="al telefono.jpg">
            <a:extLst>
              <a:ext uri="{FF2B5EF4-FFF2-40B4-BE49-F238E27FC236}">
                <a16:creationId xmlns:a16="http://schemas.microsoft.com/office/drawing/2014/main" id="{09CAAB0B-465E-4C9A-A230-9720D779F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981" y="4745677"/>
            <a:ext cx="5707062" cy="428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tangolo arrotondato 15">
            <a:extLst>
              <a:ext uri="{FF2B5EF4-FFF2-40B4-BE49-F238E27FC236}">
                <a16:creationId xmlns:a16="http://schemas.microsoft.com/office/drawing/2014/main" id="{04098D96-A4A4-4817-B9EB-CF17ABF8B205}"/>
              </a:ext>
            </a:extLst>
          </p:cNvPr>
          <p:cNvSpPr/>
          <p:nvPr/>
        </p:nvSpPr>
        <p:spPr>
          <a:xfrm>
            <a:off x="1155032" y="379438"/>
            <a:ext cx="16242630" cy="1299104"/>
          </a:xfrm>
          <a:prstGeom prst="roundRect">
            <a:avLst/>
          </a:prstGeom>
          <a:solidFill>
            <a:schemeClr val="accent6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353FA89-873D-40A1-A89D-75E20006E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622" y="379438"/>
            <a:ext cx="15641050" cy="1299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MODALITÀ E STRUMENTI DI COMUNICAZIONE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0133462B-8915-4A2C-B9EA-5EC11C90B7F8}"/>
              </a:ext>
            </a:extLst>
          </p:cNvPr>
          <p:cNvSpPr txBox="1">
            <a:spLocks noChangeArrowheads="1"/>
          </p:cNvSpPr>
          <p:nvPr/>
        </p:nvSpPr>
        <p:spPr>
          <a:xfrm>
            <a:off x="1155032" y="2734093"/>
            <a:ext cx="16242630" cy="906575"/>
          </a:xfrm>
          <a:prstGeom prst="rect">
            <a:avLst/>
          </a:prstGeom>
        </p:spPr>
        <p:txBody>
          <a:bodyPr/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altLang="it-IT" sz="5400" b="1" dirty="0">
                <a:latin typeface="Calibri" panose="020F0502020204030204" pitchFamily="34" charset="0"/>
                <a:cs typeface="Segoe UI" panose="020B0502040204020203" pitchFamily="34" charset="0"/>
              </a:rPr>
              <a:t>Scegliamo lo strumento di comunicazione più efficace in relazione alla complessità delle informazioni e dei tempi di risposta  </a:t>
            </a:r>
          </a:p>
        </p:txBody>
      </p:sp>
      <p:sp>
        <p:nvSpPr>
          <p:cNvPr id="11" name="Rettangolo arrotondato 9">
            <a:extLst>
              <a:ext uri="{FF2B5EF4-FFF2-40B4-BE49-F238E27FC236}">
                <a16:creationId xmlns:a16="http://schemas.microsoft.com/office/drawing/2014/main" id="{9B91CE0E-4C4F-4507-961C-00AAE98973F7}"/>
              </a:ext>
            </a:extLst>
          </p:cNvPr>
          <p:cNvSpPr/>
          <p:nvPr/>
        </p:nvSpPr>
        <p:spPr>
          <a:xfrm>
            <a:off x="529389" y="5940764"/>
            <a:ext cx="17277348" cy="2601281"/>
          </a:xfrm>
          <a:prstGeom prst="roundRect">
            <a:avLst/>
          </a:prstGeom>
          <a:solidFill>
            <a:srgbClr val="C4C6C7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asellaDiTesto 2">
            <a:extLst>
              <a:ext uri="{FF2B5EF4-FFF2-40B4-BE49-F238E27FC236}">
                <a16:creationId xmlns:a16="http://schemas.microsoft.com/office/drawing/2014/main" id="{80D29AFE-7E7A-4645-8604-BC58E5763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052" y="6687406"/>
            <a:ext cx="1677202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it-IT" altLang="it-IT" sz="6600" b="1" dirty="0">
                <a:latin typeface="Calibri" panose="020F0502020204030204" pitchFamily="34" charset="0"/>
                <a:cs typeface="Calibri" panose="020F0502020204030204" pitchFamily="34" charset="0"/>
              </a:rPr>
              <a:t>«Hai letto la mail che ti ho appena mandato?»</a:t>
            </a:r>
          </a:p>
        </p:txBody>
      </p:sp>
      <p:sp>
        <p:nvSpPr>
          <p:cNvPr id="10" name="Rettangolo arrotondato 15">
            <a:extLst>
              <a:ext uri="{FF2B5EF4-FFF2-40B4-BE49-F238E27FC236}">
                <a16:creationId xmlns:a16="http://schemas.microsoft.com/office/drawing/2014/main" id="{42855D38-8CDD-4AD1-B2F8-89C3CE010712}"/>
              </a:ext>
            </a:extLst>
          </p:cNvPr>
          <p:cNvSpPr/>
          <p:nvPr/>
        </p:nvSpPr>
        <p:spPr>
          <a:xfrm>
            <a:off x="1155032" y="379438"/>
            <a:ext cx="16242630" cy="1299104"/>
          </a:xfrm>
          <a:prstGeom prst="roundRect">
            <a:avLst/>
          </a:prstGeom>
          <a:solidFill>
            <a:schemeClr val="accent6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89119023-A472-416A-B276-CE8C6F851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622" y="379438"/>
            <a:ext cx="15641050" cy="1299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MODALITÀ E STRUMENTI DI COMUNICAZIONE</a:t>
            </a:r>
          </a:p>
        </p:txBody>
      </p:sp>
    </p:spTree>
    <p:extLst>
      <p:ext uri="{BB962C8B-B14F-4D97-AF65-F5344CB8AC3E}">
        <p14:creationId xmlns:p14="http://schemas.microsoft.com/office/powerpoint/2010/main" val="3567084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E00A698-5C4F-4D0D-BB39-F8A799AAB02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85775" y="980442"/>
            <a:ext cx="12851607" cy="1038225"/>
          </a:xfrm>
          <a:prstGeom prst="roundRect">
            <a:avLst>
              <a:gd name="adj" fmla="val 21667"/>
            </a:avLst>
          </a:prstGeom>
          <a:ln>
            <a:round/>
            <a:headEnd/>
            <a:tailEnd/>
          </a:ln>
        </p:spPr>
        <p:txBody>
          <a:bodyPr wrap="none" lIns="138113" tIns="69057" rIns="138113" bIns="69057" anchor="ctr"/>
          <a:lstStyle/>
          <a:p>
            <a:pPr algn="l" eaLnBrk="1" hangingPunct="1">
              <a:defRPr/>
            </a:pPr>
            <a:r>
              <a:rPr lang="it-IT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GLI INCONTRI VIRTUALI DI ALLINEAMENTO</a:t>
            </a:r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7C32BD24-A682-413A-92B0-FC8A16A50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2683670"/>
            <a:ext cx="170803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Annunciati in modo formale ed organizzati con anticipo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D369AC40-0F0F-4E36-9F21-BD101FFF0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4170949"/>
            <a:ext cx="164306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 startAt="2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Iniziare con l’autovalutazione: «come procedono le attività? In quali di queste stai avendo criticità e perché?». Non accettare risposte generiche e vaghe.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0A0E4AA6-AAE2-4F88-AEA4-1C634E78D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7329488"/>
            <a:ext cx="170803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 startAt="3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Se autovalutazione e valutazione non coincidono: fare domande, richiedere esempi 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id="{FB9C6954-3D9D-4EF6-9D70-4A71787F5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96" y="3333375"/>
            <a:ext cx="173209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 startAt="4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Focalizzare l’azione di sviluppo su una massimo due aspetti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94B2FCFC-417F-4625-9EDC-E8059B339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96" y="4790826"/>
            <a:ext cx="173209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 startAt="5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Far prendere impegni precisi con obiettivi misurabili ben delineati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CD221587-FD98-409C-849F-907749C02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96" y="6681412"/>
            <a:ext cx="166953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 startAt="6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Definire qual è il supporto che forniremo e fissare già un secondo incontro di monitoraggio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0F33C94-2AAF-4304-B48C-9CE2E46F8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980442"/>
            <a:ext cx="12851607" cy="1038225"/>
          </a:xfrm>
          <a:prstGeom prst="roundRect">
            <a:avLst>
              <a:gd name="adj" fmla="val 21667"/>
            </a:avLst>
          </a:prstGeom>
          <a:ln>
            <a:round/>
            <a:headEnd/>
            <a:tailEnd/>
          </a:ln>
        </p:spPr>
        <p:txBody>
          <a:bodyPr wrap="none" lIns="138113" tIns="69057" rIns="138113" bIns="69057" anchor="ctr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54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GLI INCONTRI VIRTUALI DI ALLINEAMENTO</a:t>
            </a:r>
            <a:endParaRPr lang="it-IT" sz="5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id="{3872C856-20C5-4660-B9A3-C4E3EEBE3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53" y="2536430"/>
            <a:ext cx="170923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Una riunione deve essere motivata dalla necessità di far leva sulle dinamiche di gruppo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24015F1E-6CC2-4EF7-A5F7-DEB364A19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745" y="4462087"/>
            <a:ext cx="1641733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 startAt="2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Definire con precisione non solo l’agenda ma soprattutto l’obiettivo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C96F2928-D081-4CAD-ADB2-26D517D20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745" y="6242885"/>
            <a:ext cx="1709110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 startAt="3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Dati e documenti devo essere trasmessi ai convocati in anticipo, invitandoli a prenderne visione ed eventualmente ad elaborare riflessioni, valutazioni o proposte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8044F21-D183-4937-B98A-8C1D3EDE7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1004508"/>
            <a:ext cx="12851607" cy="1038225"/>
          </a:xfrm>
          <a:prstGeom prst="roundRect">
            <a:avLst>
              <a:gd name="adj" fmla="val 21667"/>
            </a:avLst>
          </a:prstGeom>
          <a:ln>
            <a:round/>
            <a:headEnd/>
            <a:tailEnd/>
          </a:ln>
        </p:spPr>
        <p:txBody>
          <a:bodyPr wrap="none" lIns="138113" tIns="69057" rIns="138113" bIns="69057" anchor="ctr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GESTIONE DELLE RIUNIONI VIRTUALI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id="{5C5CB0DE-1B83-4ED4-97D2-8E5358E26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2993173"/>
            <a:ext cx="1664719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 startAt="4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Preparare con accuratezza ed i messaggi chiave che si vogliono trasmettere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E51CBD6E-1EA3-4B47-854C-53455C537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5031520"/>
            <a:ext cx="1746534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 startAt="5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Concludere con un giro tavola per rilevare feedback ed impegni, attraverso domande aperte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4CEA74CB-7C3D-4C10-B7F9-6ED269EEE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7268894"/>
            <a:ext cx="125277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alibri" panose="020F0502020204030204" pitchFamily="34" charset="0"/>
              <a:buAutoNum type="arabicPeriod" startAt="6"/>
            </a:pPr>
            <a:r>
              <a:rPr lang="it-IT" alt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Assolutamente da evitare contradditori accesi</a:t>
            </a:r>
            <a:endParaRPr lang="it-IT" alt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E3B6FF1D-1D9E-4473-9402-E14ABF94E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1004508"/>
            <a:ext cx="12851607" cy="1038225"/>
          </a:xfrm>
          <a:prstGeom prst="roundRect">
            <a:avLst>
              <a:gd name="adj" fmla="val 21667"/>
            </a:avLst>
          </a:prstGeom>
          <a:ln>
            <a:round/>
            <a:headEnd/>
            <a:tailEnd/>
          </a:ln>
        </p:spPr>
        <p:txBody>
          <a:bodyPr wrap="none" lIns="138113" tIns="69057" rIns="138113" bIns="69057" anchor="ctr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GESTIONE DELLE RIUNIONI VIRTUALI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>
            <a:extLst>
              <a:ext uri="{FF2B5EF4-FFF2-40B4-BE49-F238E27FC236}">
                <a16:creationId xmlns:a16="http://schemas.microsoft.com/office/drawing/2014/main" id="{AE96CFED-37E5-4B91-AD1B-9543636DD17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Bosch Office Sans" pitchFamily="34" charset="0"/>
              </a:defRPr>
            </a:lvl1pPr>
            <a:lvl2pPr marL="1113919" indent="-428634">
              <a:defRPr>
                <a:solidFill>
                  <a:schemeClr val="tx1"/>
                </a:solidFill>
                <a:latin typeface="Bosch Office Sans" pitchFamily="34" charset="0"/>
              </a:defRPr>
            </a:lvl2pPr>
            <a:lvl3pPr marL="1714534" indent="-341320">
              <a:defRPr>
                <a:solidFill>
                  <a:schemeClr val="tx1"/>
                </a:solidFill>
                <a:latin typeface="Bosch Office Sans" pitchFamily="34" charset="0"/>
              </a:defRPr>
            </a:lvl3pPr>
            <a:lvl4pPr marL="2399820" indent="-341320">
              <a:defRPr>
                <a:solidFill>
                  <a:schemeClr val="tx1"/>
                </a:solidFill>
                <a:latin typeface="Bosch Office Sans" pitchFamily="34" charset="0"/>
              </a:defRPr>
            </a:lvl4pPr>
            <a:lvl5pPr marL="3085103" indent="-341320">
              <a:defRPr>
                <a:solidFill>
                  <a:schemeClr val="tx1"/>
                </a:solidFill>
                <a:latin typeface="Bosch Office Sans" pitchFamily="34" charset="0"/>
              </a:defRPr>
            </a:lvl5pPr>
            <a:lvl6pPr marL="3847119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6pPr>
            <a:lvl7pPr marL="4609134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7pPr>
            <a:lvl8pPr marL="5371149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8pPr>
            <a:lvl9pPr marL="6133164" indent="-341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sch Office Sans" pitchFamily="34" charset="0"/>
              </a:defRPr>
            </a:lvl9pPr>
          </a:lstStyle>
          <a:p>
            <a:fld id="{0A07CDF9-522E-4EAB-BBEF-CA1EED58E094}" type="slidenum">
              <a:rPr lang="it-IT" altLang="it-IT" sz="2000">
                <a:solidFill>
                  <a:schemeClr val="bg1"/>
                </a:solidFill>
                <a:latin typeface="Arial" panose="020B0604020202020204" pitchFamily="34" charset="0"/>
              </a:rPr>
              <a:pPr/>
              <a:t>20</a:t>
            </a:fld>
            <a:endParaRPr lang="it-IT" altLang="it-IT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7171" name="Immagine 6" descr="riflessione.jpg">
            <a:extLst>
              <a:ext uri="{FF2B5EF4-FFF2-40B4-BE49-F238E27FC236}">
                <a16:creationId xmlns:a16="http://schemas.microsoft.com/office/drawing/2014/main" id="{ED5232ED-1D1F-405D-95AB-16561CBE4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6015789" cy="930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arrotondato 4">
            <a:extLst>
              <a:ext uri="{FF2B5EF4-FFF2-40B4-BE49-F238E27FC236}">
                <a16:creationId xmlns:a16="http://schemas.microsoft.com/office/drawing/2014/main" id="{6D86DF07-B9FD-4409-B267-05B34B7A4FB7}"/>
              </a:ext>
            </a:extLst>
          </p:cNvPr>
          <p:cNvSpPr/>
          <p:nvPr/>
        </p:nvSpPr>
        <p:spPr>
          <a:xfrm>
            <a:off x="1648460" y="3277766"/>
            <a:ext cx="14762480" cy="3003491"/>
          </a:xfrm>
          <a:prstGeom prst="roundRect">
            <a:avLst/>
          </a:prstGeom>
          <a:solidFill>
            <a:srgbClr val="C4C6C7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050" dirty="0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039A7D52-AA1E-4E39-BE49-838071268025}"/>
              </a:ext>
            </a:extLst>
          </p:cNvPr>
          <p:cNvSpPr txBox="1">
            <a:spLocks noChangeArrowheads="1"/>
          </p:cNvSpPr>
          <p:nvPr/>
        </p:nvSpPr>
        <p:spPr bwMode="auto">
          <a:xfrm rot="777743">
            <a:off x="13922263" y="-379893"/>
            <a:ext cx="3619500" cy="100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64801" dirty="0">
                <a:solidFill>
                  <a:srgbClr val="DE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8" name="CasellaDiTesto 2">
            <a:extLst>
              <a:ext uri="{FF2B5EF4-FFF2-40B4-BE49-F238E27FC236}">
                <a16:creationId xmlns:a16="http://schemas.microsoft.com/office/drawing/2014/main" id="{3E2EB9CB-BFCA-481B-938B-7B286E94F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7860" y="3426038"/>
            <a:ext cx="1434117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it-IT" altLang="it-IT" sz="8000" b="1" dirty="0">
                <a:latin typeface="Calibri" panose="020F0502020204030204" pitchFamily="34" charset="0"/>
                <a:cs typeface="Calibri" panose="020F0502020204030204" pitchFamily="34" charset="0"/>
              </a:rPr>
              <a:t>Quali iniziative per rafforzare il clima e il senso di appartenenza</a:t>
            </a:r>
          </a:p>
        </p:txBody>
      </p:sp>
    </p:spTree>
    <p:extLst>
      <p:ext uri="{BB962C8B-B14F-4D97-AF65-F5344CB8AC3E}">
        <p14:creationId xmlns:p14="http://schemas.microsoft.com/office/powerpoint/2010/main" val="165725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3">
            <a:extLst>
              <a:ext uri="{FF2B5EF4-FFF2-40B4-BE49-F238E27FC236}">
                <a16:creationId xmlns:a16="http://schemas.microsoft.com/office/drawing/2014/main" id="{737161D2-30C2-4AC1-ACAE-2EC8C9DC6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28" y="2852237"/>
            <a:ext cx="12592050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it-IT" sz="4200" b="1" dirty="0">
                <a:latin typeface="Calibri" panose="020F0502020204030204" pitchFamily="34" charset="0"/>
                <a:cs typeface="Calibri" pitchFamily="34" charset="0"/>
              </a:rPr>
              <a:t> Equa, ma non uguale</a:t>
            </a:r>
            <a:endParaRPr lang="it-IT" sz="5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2A67A4C-0915-4AFE-9DE6-9D2A26912C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9102" y="1696247"/>
            <a:ext cx="17866394" cy="1038225"/>
          </a:xfrm>
          <a:prstGeom prst="roundRect">
            <a:avLst>
              <a:gd name="adj" fmla="val 21667"/>
            </a:avLst>
          </a:prstGeom>
          <a:solidFill>
            <a:srgbClr val="FFFFFF"/>
          </a:solidFill>
          <a:ln>
            <a:round/>
            <a:headEnd/>
            <a:tailEnd/>
          </a:ln>
        </p:spPr>
        <p:txBody>
          <a:bodyPr lIns="138113" tIns="69057" rIns="138113" bIns="69057" anchor="ctr"/>
          <a:lstStyle/>
          <a:p>
            <a:pPr algn="l" eaLnBrk="1" hangingPunct="1">
              <a:defRPr/>
            </a:pP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RELAZIONE CON LE PERSONE E CON IL TEAM</a:t>
            </a:r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558E3AA0-A6B6-454C-A302-C44187F13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28" y="3649957"/>
            <a:ext cx="12592050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it-IT" sz="4200" b="1" dirty="0">
                <a:latin typeface="Calibri" panose="020F0502020204030204" pitchFamily="34" charset="0"/>
                <a:cs typeface="Calibri" pitchFamily="34" charset="0"/>
              </a:rPr>
              <a:t> Conseguente al modo con cui il collaboratore o la squadra si propone nei nostri confronti</a:t>
            </a:r>
            <a:endParaRPr lang="it-IT" sz="5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493A1508-62DC-4551-96AC-B825A0A78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28" y="5092994"/>
            <a:ext cx="12592050" cy="26776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it-IT" sz="4200" b="1" dirty="0">
                <a:latin typeface="Calibri" panose="020F0502020204030204" pitchFamily="34" charset="0"/>
                <a:cs typeface="Calibri" pitchFamily="34" charset="0"/>
              </a:rPr>
              <a:t> Basata su impegni/patti più che su regole. Il non rispetto rappresenta un disallineamento che deve essere spiegato ed impone un’azione correttiva e un nuovo patto</a:t>
            </a:r>
            <a:endParaRPr lang="it-IT" sz="5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D1B2C85D-ED4A-41C4-A653-E1A5C9921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28" y="7821907"/>
            <a:ext cx="12592050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it-IT" sz="4200" b="1" dirty="0">
                <a:latin typeface="Calibri" panose="020F0502020204030204" pitchFamily="34" charset="0"/>
                <a:cs typeface="Calibri" pitchFamily="34" charset="0"/>
              </a:rPr>
              <a:t> Premiamo il risultato non la buona volontà</a:t>
            </a:r>
            <a:endParaRPr lang="it-IT" sz="5400" b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2" descr="Risultati immagini per smile">
            <a:extLst>
              <a:ext uri="{FF2B5EF4-FFF2-40B4-BE49-F238E27FC236}">
                <a16:creationId xmlns:a16="http://schemas.microsoft.com/office/drawing/2014/main" id="{2C0AEE64-D03E-4D55-8CF1-01CC3636C4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218339" y="3708666"/>
            <a:ext cx="5069661" cy="488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B99AE6-EB94-DA45-BA37-032AFFA10B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411577" y="6578700"/>
            <a:ext cx="3263091" cy="826773"/>
          </a:xfrm>
        </p:spPr>
        <p:txBody>
          <a:bodyPr/>
          <a:lstStyle/>
          <a:p>
            <a:pPr marL="0"/>
            <a:r>
              <a:rPr lang="en-US" dirty="0"/>
              <a:t>Piazza IV </a:t>
            </a:r>
            <a:r>
              <a:rPr lang="en-US" dirty="0" err="1"/>
              <a:t>Novembre</a:t>
            </a:r>
            <a:r>
              <a:rPr lang="en-US" dirty="0"/>
              <a:t> 5 - Milano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5C368-6DB0-194E-AFA5-9797D8E1CA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612998" y="6349577"/>
            <a:ext cx="3432206" cy="356760"/>
          </a:xfrm>
        </p:spPr>
        <p:txBody>
          <a:bodyPr/>
          <a:lstStyle/>
          <a:p>
            <a:endParaRPr lang="en-US" dirty="0"/>
          </a:p>
          <a:p>
            <a:pPr marL="0"/>
            <a:r>
              <a:rPr lang="en-US" dirty="0" err="1"/>
              <a:t>www.tacktmi.it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51890" y="7550870"/>
            <a:ext cx="184731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AA4AED-6E22-C842-9D2A-643334FC2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2492" y="7644272"/>
            <a:ext cx="313296" cy="3054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BA7F28-941C-7244-B7BA-385913738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4297" y="7643222"/>
            <a:ext cx="314373" cy="3065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C15BA4-0A27-9943-A36E-F3F1C3E089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988" y="7650272"/>
            <a:ext cx="307142" cy="2994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C58BF5-690C-594B-8EB5-6D848D0ACE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2468" y="7643222"/>
            <a:ext cx="314373" cy="306513"/>
          </a:xfrm>
          <a:prstGeom prst="rect">
            <a:avLst/>
          </a:prstGeom>
        </p:spPr>
      </p:pic>
      <p:sp>
        <p:nvSpPr>
          <p:cNvPr id="10" name="Segnaposto testo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/>
              <a:t>02444111</a:t>
            </a:r>
          </a:p>
        </p:txBody>
      </p:sp>
    </p:spTree>
    <p:extLst>
      <p:ext uri="{BB962C8B-B14F-4D97-AF65-F5344CB8AC3E}">
        <p14:creationId xmlns:p14="http://schemas.microsoft.com/office/powerpoint/2010/main" val="5581815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Pagefont"/>
  <p:tag name="FONTSETCLASSNAME" val="FontSet1"/>
  <p:tag name="COLORS" val="-2;-2;-2;-2;PageNumberFontColor2;-2"/>
  <p:tag name="COLORSETCLASSNAME" val="ColorSet1"/>
  <p:tag name="SCRIPT" val="1"/>
  <p:tag name="MLI" val="1"/>
  <p:tag name="SHAPESETGROUPCLASSNAME" val="ShapeSetGroup1"/>
  <p:tag name="SHAPESETCLASSNAME" val="Slide"/>
  <p:tag name="COLORSETGROUPCLASSNAME" val="ColorSetGroup1"/>
  <p:tag name="FONTSETGROUPCLASSNAME" val="FontSetGroup1"/>
  <p:tag name="SHAPECLASSNAME" val="PageBox"/>
  <p:tag name="SHAPECLASSPROTECTIONTYPE" val="31"/>
</p:tagLst>
</file>

<file path=ppt/theme/theme1.xml><?xml version="1.0" encoding="utf-8"?>
<a:theme xmlns:a="http://schemas.openxmlformats.org/drawingml/2006/main" name="generale">
  <a:themeElements>
    <a:clrScheme name="Personalizzati 2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CC474F"/>
      </a:accent1>
      <a:accent2>
        <a:srgbClr val="262626"/>
      </a:accent2>
      <a:accent3>
        <a:srgbClr val="595959"/>
      </a:accent3>
      <a:accent4>
        <a:srgbClr val="7F7F7F"/>
      </a:accent4>
      <a:accent5>
        <a:srgbClr val="A5A5A5"/>
      </a:accent5>
      <a:accent6>
        <a:srgbClr val="BFBFBF"/>
      </a:accent6>
      <a:hlink>
        <a:srgbClr val="CC474F"/>
      </a:hlink>
      <a:folHlink>
        <a:srgbClr val="B14950"/>
      </a:folHlink>
    </a:clrScheme>
    <a:fontScheme name="Custom 36">
      <a:majorFont>
        <a:latin typeface="Glacial Indifference"/>
        <a:ea typeface="Microsoft YaHei UI"/>
        <a:cs typeface=""/>
      </a:majorFont>
      <a:minorFont>
        <a:latin typeface="Lato Light"/>
        <a:ea typeface="Microsoft YaHei UI Light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7d195523061f1c0 xmlns="http://e7d195523061f1c0/custom/data/def">
  <_7b1dac89e7d195523061f1c0316ecb71 xmlns="">e7d195523061f1c0cef09ac28eaae964ec9988a5cce77c8b8C1E4685C6E6B40CD7615480512384A61EE159C6FE0045D14B61E85D0A95589D558B81FFC809322ACC20DC2254D928200A3EA0841B8B1814961BE795024DFDEF45878460D5EEC04B3DB4C246007153409DEDE37CA726A66AF19B77CE744E11CADCFB09B3408DEC1F688348922E38CCEE</_7b1dac89e7d195523061f1c0316ecb71>
  <_7b1dac89e7d195523061f1c0316ecb71 xmlns="">e7d195523061f1c0cef09ac28eaae964ec9988a5cce77c8b8C1E4685C6E6B40CD7615480512384A61EE159C6FE0045D14B61E85D0A95589D558B81FFC809322ACC20DC2254D928200A3EA0841B8B1814961BE795024DFDEFCC1129033FEC21F5C5BDE68E2B7A1F8E41338FB0DD71548A78ADD1F5722F5FD965480A64BD076FD2328431DAE9622527</_7b1dac89e7d195523061f1c0316ecb71>
  <_7b1dac89e7d195523061f1c0316ecb71 xmlns="">e7d195523061f1c0cef09ac28eaae964ec9988a5cce77c8b8C1E4685C6E6B40CD7615480512384A61EE159C6FE0045D14B61E85D0A95589D558B81FFC809322ACC20DC2254D928200A3EA0841B8B18144DC47CBD04FCA384408AF03A26AFFDF192346722787A389DB6D6BE826066A063ECDC78A932AD2721B5CFDE870F76DE7C3CCE2B9A07730B5F</_7b1dac89e7d195523061f1c0316ecb71>
  <_7b1dac89e7d195523061f1c0316ecb71 xmlns="">e7d195523061f1c0cef09ac28eaae964ec9988a5cce77c8b8C1E4685C6E6B40CD7615480512384A61EE159C6FE0045D14B61E85D0A95589D558B81FFC809322ACC20DC2254D928200A3EA0841B8B18146B5918F8DA8F2BB8EBBD78811AB79BAD25B3D3572375DC872E76B122646A4CFEC757C0C5DC45C58AA1C19C5F82E1244272D3D963277B72E4</_7b1dac89e7d195523061f1c0316ecb71>
  <_7b1dac89e7d195523061f1c0316ecb71 xmlns="">e7d195523061f1c0cef09ac28eaae964ec9988a5cce77c8b8C1E4685C6E6B40CD7615480512384A61EE159C6FE0045D14B61E85D0A95589D558B81FFC809322ACC20DC2254D928200A3EA0841B8B1814D46540F92FDE0CC7D2E4FED8FEEFC6C9A68F4EFD8E967F607C3A4874F08B710D4B9EDAF2198A37174DB562817F68A467C4A8AF4E469EC69C</_7b1dac89e7d195523061f1c0316ecb71>
  <_7b1dac89e7d195523061f1c0316ecb71 xmlns="">e7d195523061f1c0cef09ac28eaae964ec9988a5cce77c8b8C1E4685C6E6B40CD7615480512384A61EE159C6FE0045D14B61E85D0A95589D558B81FFC809322ACC20DC2254D928200A3EA0841B8B1814D46540F92FDE0CC7F1A0A352A74694BDC8D7E096E6A67150D06CE09000740E4468C0E429E53B576B791DC034A987477FBCAC6FCDEEA8FDF8</_7b1dac89e7d195523061f1c0316ecb71>
  <_7b1dac89e7d195523061f1c0316ecb71 xmlns="">e7d195523061f1c0cef09ac28eaae964ec9988a5cce77c8b8C1E4685C6E6B40CD7615480512384A61EE159C6FE0045D14B61E85D0A95589D558B81FFC809322ACC20DC2254D928200A3EA0841B8B18142FBE450CA6476861A085A53B0B0F3C0501F176467351CFE8A50B523E8722B0960368A29699C716E5560DC472CD7028D123F7EF4AA3569329</_7b1dac89e7d195523061f1c0316ecb71>
  <_7b1dac89e7d195523061f1c0316ecb71 xmlns="">e7d195523061f1c0cef09ac28eaae964ec9988a5cce77c8b8C1E4685C6E6B40CD7615480512384A61EE159C6FE0045D14B61E85D0A95589D558B81FFC809322ACC20DC2254D928200A3EA0841B8B181497967B5C7141FB2B73FA35BB466BBE4B7AEDFC2ECE8ED32C637BBE79C8274B940C4D097F2D520BB92E21F9B7E46A13F753F53D832A761DC01D64101EEDBAA6DE</_7b1dac89e7d195523061f1c0316ecb71>
  <_7b1dac89e7d195523061f1c0316ecb71 xmlns="">e7d195523061f1c0cef09ac28eaae964ec9988a5cce77c8b8C1E4685C6E6B40CD7615480512384A61EE159C6FE0045D14B61E85D0A95589D558B81FFC809322ACC20DC2254D928200A3EA0841B8B1814CCEAFA1407BA82CF1A1F8602E4545942575339612F352FC1C793AA89CE956E3FED3286C44BBFE36EF33792E4E3AF4980969F2A19EBE68C21</_7b1dac89e7d195523061f1c0316ecb71>
  <_7b1dac89e7d195523061f1c0316ecb71 xmlns="">e7d195523061f1c0cef09ac28eaae964ec9988a5cce77c8b8C1E4685C6E6B40CD7615480512384A61EE159C6FE0045D14B61E85D0A95589D558B81FFC809322ACC20DC2254D928200A3EA0841B8B18141B9F7DD698B7CCF44C9216763E8A16F8F569E8958EDB0333C8BFA7609389EEC4801C7DDBD37B372814389AA2C39DB34C7B07EB3752B9F665</_7b1dac89e7d195523061f1c0316ecb71>
  <_7b1dac89e7d195523061f1c0316ecb71 xmlns="">e7d195523061f1c0cef09ac28eaae964ec9988a5cce77c8b8C1E4685C6E6B40CD7615480512384A61EE159C6FE0045D14B61E85D0A95589D558B81FFC809322ACC20DC2254D928200A3EA0841B8B1814698A4C960560469CA8A8F3F9287BE9713BB2BEEFF16769B86F03514EDC2D637C22BECE1BFABBC94AC3116D8CD2ACAFD5170249B213C49E4D</_7b1dac89e7d195523061f1c0316ecb71>
  <_7b1dac89e7d195523061f1c0316ecb71 xmlns="">e7d195523061f1c0cef09ac28eaae964ec9988a5cce77c8b8C1E4685C6E6B40CD7615480512384A61EE159C6FE0045D14B61E85D0A95589D558B81FFC809322ACC20DC2254D928200A3EA0841B8B181425E75F621A0737AE1BF7D07EA7969786D68EDEADF71E79D44BC2C687233A866F34D79438FD6F1D02587CB78DE60651920A5F539071126543</_7b1dac89e7d195523061f1c0316ecb71>
  <_7b1dac89e7d195523061f1c0316ecb71 xmlns="">e7d195523061f1c0cef09ac28eaae964ec9988a5cce77c8b8C1E4685C6E6B40CD7615480512384A61EE159C6FE0045D14B61E85D0A95589D558B81FFC809322ACC20DC2254D928200A3EA0841B8B18145D7DC62DE5AA0F7A4D8411BCF39BBBCEC08D09261D6A1BBC7EE625E59B150391F5232318D27653B00040D334DDB89C325FA32DA05BD12AB5</_7b1dac89e7d195523061f1c0316ecb71>
</e7d195523061f1c0>
</file>

<file path=customXml/itemProps1.xml><?xml version="1.0" encoding="utf-8"?>
<ds:datastoreItem xmlns:ds="http://schemas.openxmlformats.org/officeDocument/2006/customXml" ds:itemID="{01BAF993-C85B-4CE1-B9E0-C79EAD7A96BF}">
  <ds:schemaRefs>
    <ds:schemaRef ds:uri="http://e7d195523061f1c0/custom/data/def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71693</TotalTime>
  <Words>626</Words>
  <Application>Microsoft Office PowerPoint</Application>
  <PresentationFormat>Personalizzato</PresentationFormat>
  <Paragraphs>90</Paragraphs>
  <Slides>22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3" baseType="lpstr">
      <vt:lpstr>Arcon Rounded-</vt:lpstr>
      <vt:lpstr>Arial</vt:lpstr>
      <vt:lpstr>Calibri</vt:lpstr>
      <vt:lpstr>Glacial Indifference</vt:lpstr>
      <vt:lpstr>Gotham Book</vt:lpstr>
      <vt:lpstr>Lato Light</vt:lpstr>
      <vt:lpstr>Montserrat</vt:lpstr>
      <vt:lpstr>Roboto</vt:lpstr>
      <vt:lpstr>Times New Roman</vt:lpstr>
      <vt:lpstr>Wingdings</vt:lpstr>
      <vt:lpstr>generale</vt:lpstr>
      <vt:lpstr>Presentazione standard di PowerPoint</vt:lpstr>
      <vt:lpstr>Presentazione standard di PowerPoint</vt:lpstr>
      <vt:lpstr>Presentazione standard di PowerPoint</vt:lpstr>
      <vt:lpstr>DARE UN SENSO ALL’IMPEGNO DELLE PERSONE…</vt:lpstr>
      <vt:lpstr>DARE UN SENSO ALL’IMPEGNO DELLE PERSONE…</vt:lpstr>
      <vt:lpstr>Presentazione standard di PowerPoint</vt:lpstr>
      <vt:lpstr>IL NOSTRO RUOLO</vt:lpstr>
      <vt:lpstr>Presentazione standard di PowerPoint</vt:lpstr>
      <vt:lpstr>UN CAMBIO DI MINDSET</vt:lpstr>
      <vt:lpstr>AUTONOMIA &amp; DELEGA</vt:lpstr>
      <vt:lpstr>LO STILE DIRETTIVO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GLI INCONTRI VIRTUALI DI ALLINEAMENTO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RELAZIONE CON LE PERSONE E CON IL TEAM</vt:lpstr>
      <vt:lpstr>Presentazione standard di PowerPoint</vt:lpstr>
    </vt:vector>
  </TitlesOfParts>
  <Company>©PPTSTORE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©PPTSTORE</dc:creator>
  <dc:description>©PPTSTORE 版权所有</dc:description>
  <cp:lastModifiedBy>Tullio Miscoria</cp:lastModifiedBy>
  <cp:revision>2738</cp:revision>
  <cp:lastPrinted>2018-02-20T10:56:37Z</cp:lastPrinted>
  <dcterms:created xsi:type="dcterms:W3CDTF">2015-11-23T02:03:38Z</dcterms:created>
  <dcterms:modified xsi:type="dcterms:W3CDTF">2021-11-12T10:07:19Z</dcterms:modified>
</cp:coreProperties>
</file>