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2" r:id="rId47"/>
    <p:sldId id="303" r:id="rId48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30200" y="1144270"/>
            <a:ext cx="3959860" cy="3812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922265" y="1144270"/>
            <a:ext cx="3843654" cy="3611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60657" y="6427636"/>
            <a:ext cx="1596654" cy="3401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271" y="2219614"/>
            <a:ext cx="8563457" cy="3408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69898" y="1176273"/>
            <a:ext cx="6204203" cy="4596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1557" y="6465214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auradimauro.weebly.com/" TargetMode="External"/><Relationship Id="rId4" Type="http://schemas.openxmlformats.org/officeDocument/2006/relationships/hyperlink" Target="mailto:maura.dimauro@libero.i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aura.dimauro@libero.it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uradimauro.weebly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maura.dimauro@libero.it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uradimauro.weebly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uradimauro.weebly.com/" TargetMode="External"/><Relationship Id="rId2" Type="http://schemas.openxmlformats.org/officeDocument/2006/relationships/hyperlink" Target="mailto:maura.dimauro@libero.i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13" Type="http://schemas.openxmlformats.org/officeDocument/2006/relationships/image" Target="../media/image18.jpg"/><Relationship Id="rId18" Type="http://schemas.openxmlformats.org/officeDocument/2006/relationships/image" Target="../media/image1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12" Type="http://schemas.openxmlformats.org/officeDocument/2006/relationships/image" Target="../media/image17.jpg"/><Relationship Id="rId17" Type="http://schemas.openxmlformats.org/officeDocument/2006/relationships/image" Target="../media/image22.jpg"/><Relationship Id="rId2" Type="http://schemas.openxmlformats.org/officeDocument/2006/relationships/image" Target="../media/image7.jpg"/><Relationship Id="rId16" Type="http://schemas.openxmlformats.org/officeDocument/2006/relationships/image" Target="../media/image21.jpg"/><Relationship Id="rId20" Type="http://schemas.openxmlformats.org/officeDocument/2006/relationships/hyperlink" Target="http://www.mauradimauro.weebly.com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jpg"/><Relationship Id="rId15" Type="http://schemas.openxmlformats.org/officeDocument/2006/relationships/image" Target="../media/image20.jpg"/><Relationship Id="rId10" Type="http://schemas.openxmlformats.org/officeDocument/2006/relationships/image" Target="../media/image15.jpg"/><Relationship Id="rId19" Type="http://schemas.openxmlformats.org/officeDocument/2006/relationships/hyperlink" Target="mailto:maura.dimauro@libero.it" TargetMode="External"/><Relationship Id="rId4" Type="http://schemas.openxmlformats.org/officeDocument/2006/relationships/image" Target="../media/image9.jpg"/><Relationship Id="rId9" Type="http://schemas.openxmlformats.org/officeDocument/2006/relationships/image" Target="../media/image14.jpg"/><Relationship Id="rId1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aura.dimauro@libero.it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mauradimauro.weebly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mauradimauro.weebly.com/" TargetMode="External"/><Relationship Id="rId4" Type="http://schemas.openxmlformats.org/officeDocument/2006/relationships/hyperlink" Target="mailto:maura.dimauro@libero.i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mauradimauro.weebly.com/" TargetMode="External"/><Relationship Id="rId4" Type="http://schemas.openxmlformats.org/officeDocument/2006/relationships/hyperlink" Target="mailto:maura.dimauro@libero.i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mauradimauro.weebly.com/" TargetMode="External"/><Relationship Id="rId4" Type="http://schemas.openxmlformats.org/officeDocument/2006/relationships/hyperlink" Target="mailto:maura.dimauro@libero.i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uradimauro.weebly.com/" TargetMode="External"/><Relationship Id="rId5" Type="http://schemas.openxmlformats.org/officeDocument/2006/relationships/hyperlink" Target="mailto:maura.dimauro@libero.it" TargetMode="External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aura.dimauro@libero.it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uradimauro.weebly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auradimauro.weebly.com/" TargetMode="External"/><Relationship Id="rId4" Type="http://schemas.openxmlformats.org/officeDocument/2006/relationships/hyperlink" Target="mailto:maura.dimauro@libero.it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aura.dimauro@libero.it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mauradimauro.weebly.com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12" Type="http://schemas.openxmlformats.org/officeDocument/2006/relationships/hyperlink" Target="mailto:maura.dimauro@libero.it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hyperlink" Target="http://www.mauradimauro.weebly.com/" TargetMode="External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uradimauro.weebly.com/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maura.dimauro@libero.it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hyperlink" Target="mailto:maura.dimauro@libero.it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g"/><Relationship Id="rId11" Type="http://schemas.openxmlformats.org/officeDocument/2006/relationships/hyperlink" Target="http://www.mauradimauro.weebly.com/" TargetMode="External"/><Relationship Id="rId5" Type="http://schemas.openxmlformats.org/officeDocument/2006/relationships/image" Target="../media/image44.jp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maura.dimauro@libero.it" TargetMode="External"/><Relationship Id="rId4" Type="http://schemas.openxmlformats.org/officeDocument/2006/relationships/hyperlink" Target="http://www.mauradimauro.weebly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uradimauro.weebly.com/" TargetMode="Externa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maura.dimauro@libero.i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uradimauro.weebly.com/" TargetMode="Externa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maura.dimauro@libero.it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mauradimauro.weebly.com/" TargetMode="External"/><Relationship Id="rId4" Type="http://schemas.openxmlformats.org/officeDocument/2006/relationships/hyperlink" Target="mailto:maura.dimauro@libero.it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aura.dimauro@libero.it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mauradimauro.weebly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auradimauro.weebly.com/" TargetMode="External"/><Relationship Id="rId4" Type="http://schemas.openxmlformats.org/officeDocument/2006/relationships/hyperlink" Target="mailto:maura.dimauro@libero.it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maura.dimauro@libero.it" TargetMode="Externa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uradimauro.weebly.com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uradimauro.weebly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maura.dimauro@libero.it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uradimauro.weebly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maura.dimauro@libero.it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auradimauro.weebly.com/" TargetMode="External"/><Relationship Id="rId4" Type="http://schemas.openxmlformats.org/officeDocument/2006/relationships/hyperlink" Target="mailto:maura.dimauro@libero.it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mauradimauro.weebly.com/" TargetMode="External"/><Relationship Id="rId4" Type="http://schemas.openxmlformats.org/officeDocument/2006/relationships/hyperlink" Target="mailto:maura.dimauro@libero.it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uradimauro.weebly.com/" TargetMode="External"/><Relationship Id="rId3" Type="http://schemas.openxmlformats.org/officeDocument/2006/relationships/image" Target="../media/image61.png"/><Relationship Id="rId7" Type="http://schemas.openxmlformats.org/officeDocument/2006/relationships/hyperlink" Target="mailto:maura.dimauro@libero.it" TargetMode="External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mauradimauro.weebly.com/" TargetMode="External"/><Relationship Id="rId4" Type="http://schemas.openxmlformats.org/officeDocument/2006/relationships/hyperlink" Target="mailto:maura.dimauro@libero.it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mailto:maura.dimauro@libero.it" TargetMode="External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uradimauro.weebly.com/" TargetMode="Externa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maura.dimauro@libero.it" TargetMode="External"/><Relationship Id="rId4" Type="http://schemas.openxmlformats.org/officeDocument/2006/relationships/hyperlink" Target="http://www.mauradimauro.weebly.com/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hyperlink" Target="mailto:maura.dimauro@libero.it" TargetMode="External"/><Relationship Id="rId7" Type="http://schemas.openxmlformats.org/officeDocument/2006/relationships/image" Target="../media/image72.jpg"/><Relationship Id="rId2" Type="http://schemas.openxmlformats.org/officeDocument/2006/relationships/hyperlink" Target="http://www.mauradimauro.weebly.com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10" Type="http://schemas.openxmlformats.org/officeDocument/2006/relationships/image" Target="../media/image75.jpg"/><Relationship Id="rId4" Type="http://schemas.openxmlformats.org/officeDocument/2006/relationships/image" Target="../media/image1.jpg"/><Relationship Id="rId9" Type="http://schemas.openxmlformats.org/officeDocument/2006/relationships/image" Target="../media/image7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maura.dimauro@libero.it" TargetMode="External"/><Relationship Id="rId4" Type="http://schemas.openxmlformats.org/officeDocument/2006/relationships/hyperlink" Target="http://www.mauradimauro.weebly.com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maura.dimauro@libero.it" TargetMode="External"/><Relationship Id="rId4" Type="http://schemas.openxmlformats.org/officeDocument/2006/relationships/hyperlink" Target="http://www.mauradimauro.weebly.com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mauradimauro.weebly.com/" TargetMode="External"/><Relationship Id="rId4" Type="http://schemas.openxmlformats.org/officeDocument/2006/relationships/hyperlink" Target="mailto:maura.dimauro@libero.it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maura.dimauro@libero.it" TargetMode="External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uradimauro.weebly.com/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mailto:maura.dimauro@libero.it" TargetMode="External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Relationship Id="rId9" Type="http://schemas.openxmlformats.org/officeDocument/2006/relationships/hyperlink" Target="http://www.mauradimauro.weebly.com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uradimauro.weebly.com/" TargetMode="External"/><Relationship Id="rId2" Type="http://schemas.openxmlformats.org/officeDocument/2006/relationships/hyperlink" Target="mailto:maura.dimauro@libero.it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pvizer.it/risorse-umane/ats/performa-recruit" TargetMode="External"/><Relationship Id="rId2" Type="http://schemas.openxmlformats.org/officeDocument/2006/relationships/hyperlink" Target="https://www.appvizer.it/risorse-umane/recruitment/allibo-recrui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uradimauro.weebly.com/" TargetMode="External"/><Relationship Id="rId5" Type="http://schemas.openxmlformats.org/officeDocument/2006/relationships/hyperlink" Target="mailto:maura.dimauro@libero.it" TargetMode="External"/><Relationship Id="rId4" Type="http://schemas.openxmlformats.org/officeDocument/2006/relationships/hyperlink" Target="https://www.appvizer.it/risorse-umane/recruitment/hirebop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uradimauro.weebly.com/" TargetMode="External"/><Relationship Id="rId2" Type="http://schemas.openxmlformats.org/officeDocument/2006/relationships/hyperlink" Target="mailto:maura.dimauro@libero.it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uradimauro.weebly.com/" TargetMode="External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maura.dimauro@libero.it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uradimauro.weebly.com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maura.dimauro@libero.it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maura.dimauro@libero.it" TargetMode="External"/><Relationship Id="rId4" Type="http://schemas.openxmlformats.org/officeDocument/2006/relationships/hyperlink" Target="http://www.mauradimauro.weebly.com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maura.dimauro@libero.it" TargetMode="External"/><Relationship Id="rId4" Type="http://schemas.openxmlformats.org/officeDocument/2006/relationships/hyperlink" Target="http://www.mauradimauro.weebly.com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maura.dimauro@libero.it" TargetMode="External"/><Relationship Id="rId4" Type="http://schemas.openxmlformats.org/officeDocument/2006/relationships/hyperlink" Target="http://www.mauradimauro.weebly.com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mailto:maura.dimauro@libero.it" TargetMode="External"/><Relationship Id="rId2" Type="http://schemas.openxmlformats.org/officeDocument/2006/relationships/hyperlink" Target="http://www.mauradimauro.weebly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0212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31265" y="4544948"/>
            <a:ext cx="7419975" cy="222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00" marR="5080" indent="-1321435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Arial Black"/>
                <a:cs typeface="Arial Black"/>
              </a:rPr>
              <a:t>Svolgere</a:t>
            </a:r>
            <a:r>
              <a:rPr sz="3200" spc="-25" dirty="0">
                <a:latin typeface="Arial Black"/>
                <a:cs typeface="Arial Black"/>
              </a:rPr>
              <a:t> </a:t>
            </a:r>
            <a:r>
              <a:rPr sz="3200" spc="-5" dirty="0">
                <a:latin typeface="Arial Black"/>
                <a:cs typeface="Arial Black"/>
              </a:rPr>
              <a:t>le</a:t>
            </a:r>
            <a:r>
              <a:rPr sz="3200" spc="-15" dirty="0">
                <a:latin typeface="Arial Black"/>
                <a:cs typeface="Arial Black"/>
              </a:rPr>
              <a:t> </a:t>
            </a:r>
            <a:r>
              <a:rPr sz="3200" spc="-10" dirty="0">
                <a:latin typeface="Arial Black"/>
                <a:cs typeface="Arial Black"/>
              </a:rPr>
              <a:t>attività</a:t>
            </a:r>
            <a:r>
              <a:rPr sz="3200" spc="-25" dirty="0">
                <a:latin typeface="Arial Black"/>
                <a:cs typeface="Arial Black"/>
              </a:rPr>
              <a:t> </a:t>
            </a:r>
            <a:r>
              <a:rPr sz="3200" dirty="0">
                <a:latin typeface="Arial Black"/>
                <a:cs typeface="Arial Black"/>
              </a:rPr>
              <a:t>di</a:t>
            </a:r>
            <a:r>
              <a:rPr sz="3200" spc="-20" dirty="0">
                <a:latin typeface="Arial Black"/>
                <a:cs typeface="Arial Black"/>
              </a:rPr>
              <a:t> </a:t>
            </a:r>
            <a:r>
              <a:rPr sz="3200" dirty="0">
                <a:latin typeface="Arial Black"/>
                <a:cs typeface="Arial Black"/>
              </a:rPr>
              <a:t>selezione</a:t>
            </a:r>
            <a:r>
              <a:rPr sz="3200" spc="-25" dirty="0">
                <a:latin typeface="Arial Black"/>
                <a:cs typeface="Arial Black"/>
              </a:rPr>
              <a:t> </a:t>
            </a:r>
            <a:r>
              <a:rPr sz="3200" dirty="0">
                <a:latin typeface="Arial Black"/>
                <a:cs typeface="Arial Black"/>
              </a:rPr>
              <a:t>e </a:t>
            </a:r>
            <a:r>
              <a:rPr sz="3200" spc="-1055" dirty="0">
                <a:latin typeface="Arial Black"/>
                <a:cs typeface="Arial Black"/>
              </a:rPr>
              <a:t> </a:t>
            </a:r>
            <a:r>
              <a:rPr sz="3200" dirty="0">
                <a:latin typeface="Arial Black"/>
                <a:cs typeface="Arial Black"/>
              </a:rPr>
              <a:t>placement</a:t>
            </a:r>
            <a:r>
              <a:rPr sz="3200" spc="-15" dirty="0">
                <a:latin typeface="Arial Black"/>
                <a:cs typeface="Arial Black"/>
              </a:rPr>
              <a:t> </a:t>
            </a:r>
            <a:r>
              <a:rPr sz="3200" dirty="0">
                <a:latin typeface="Arial Black"/>
                <a:cs typeface="Arial Black"/>
              </a:rPr>
              <a:t>da</a:t>
            </a:r>
            <a:r>
              <a:rPr sz="3200" spc="-5" dirty="0">
                <a:latin typeface="Arial Black"/>
                <a:cs typeface="Arial Black"/>
              </a:rPr>
              <a:t> </a:t>
            </a:r>
            <a:r>
              <a:rPr sz="3200" spc="10" dirty="0">
                <a:latin typeface="Arial Black"/>
                <a:cs typeface="Arial Black"/>
              </a:rPr>
              <a:t>remoto</a:t>
            </a:r>
            <a:endParaRPr sz="32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000">
              <a:latin typeface="Arial Black"/>
              <a:cs typeface="Arial Black"/>
            </a:endParaRPr>
          </a:p>
          <a:p>
            <a:pPr marR="210185" algn="ctr">
              <a:lnSpc>
                <a:spcPct val="100000"/>
              </a:lnSpc>
            </a:pPr>
            <a:r>
              <a:rPr sz="2500" spc="5" dirty="0">
                <a:latin typeface="Arial Black"/>
                <a:cs typeface="Arial Black"/>
              </a:rPr>
              <a:t>Maura</a:t>
            </a:r>
            <a:r>
              <a:rPr sz="2500" spc="-20" dirty="0">
                <a:latin typeface="Arial Black"/>
                <a:cs typeface="Arial Black"/>
              </a:rPr>
              <a:t> </a:t>
            </a:r>
            <a:r>
              <a:rPr sz="2500" spc="-5" dirty="0">
                <a:latin typeface="Arial Black"/>
                <a:cs typeface="Arial Black"/>
              </a:rPr>
              <a:t>Di</a:t>
            </a:r>
            <a:r>
              <a:rPr sz="2500" spc="-15" dirty="0">
                <a:latin typeface="Arial Black"/>
                <a:cs typeface="Arial Black"/>
              </a:rPr>
              <a:t> </a:t>
            </a:r>
            <a:r>
              <a:rPr sz="2500" dirty="0">
                <a:latin typeface="Arial Black"/>
                <a:cs typeface="Arial Black"/>
              </a:rPr>
              <a:t>Mauro</a:t>
            </a:r>
            <a:endParaRPr sz="2500">
              <a:latin typeface="Arial Black"/>
              <a:cs typeface="Arial Black"/>
            </a:endParaRPr>
          </a:p>
          <a:p>
            <a:pPr marR="209550" algn="ctr">
              <a:lnSpc>
                <a:spcPct val="100000"/>
              </a:lnSpc>
              <a:spcBef>
                <a:spcPts val="20"/>
              </a:spcBef>
            </a:pPr>
            <a:r>
              <a:rPr sz="2000" dirty="0">
                <a:latin typeface="Arial Black"/>
                <a:cs typeface="Arial Black"/>
              </a:rPr>
              <a:t>23</a:t>
            </a:r>
            <a:r>
              <a:rPr sz="2000" spc="-40" dirty="0">
                <a:latin typeface="Arial Black"/>
                <a:cs typeface="Arial Black"/>
              </a:rPr>
              <a:t> </a:t>
            </a:r>
            <a:r>
              <a:rPr sz="2000" spc="-5" dirty="0">
                <a:latin typeface="Arial Black"/>
                <a:cs typeface="Arial Black"/>
              </a:rPr>
              <a:t>marzo</a:t>
            </a:r>
            <a:r>
              <a:rPr sz="2000" spc="-25" dirty="0">
                <a:latin typeface="Arial Black"/>
                <a:cs typeface="Arial Black"/>
              </a:rPr>
              <a:t> </a:t>
            </a:r>
            <a:r>
              <a:rPr sz="2000" dirty="0">
                <a:latin typeface="Arial Black"/>
                <a:cs typeface="Arial Black"/>
              </a:rPr>
              <a:t>2021</a:t>
            </a:r>
            <a:endParaRPr sz="200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534" y="6283538"/>
            <a:ext cx="1198559" cy="27474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50328" y="6021292"/>
            <a:ext cx="1693672" cy="7963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C3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590" y="6365420"/>
            <a:ext cx="1741805" cy="44795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2915920" cy="6858000"/>
            <a:chOff x="0" y="0"/>
            <a:chExt cx="291592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2915920" cy="6858000"/>
            </a:xfrm>
            <a:custGeom>
              <a:avLst/>
              <a:gdLst/>
              <a:ahLst/>
              <a:cxnLst/>
              <a:rect l="l" t="t" r="r" b="b"/>
              <a:pathLst>
                <a:path w="2915920" h="6858000">
                  <a:moveTo>
                    <a:pt x="1457960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1457960" y="6857999"/>
                  </a:lnTo>
                  <a:lnTo>
                    <a:pt x="1485985" y="6857379"/>
                  </a:lnTo>
                  <a:lnTo>
                    <a:pt x="1541644" y="6852445"/>
                  </a:lnTo>
                  <a:lnTo>
                    <a:pt x="1596753" y="6842663"/>
                  </a:lnTo>
                  <a:lnTo>
                    <a:pt x="1651272" y="6828121"/>
                  </a:lnTo>
                  <a:lnTo>
                    <a:pt x="1705164" y="6808909"/>
                  </a:lnTo>
                  <a:lnTo>
                    <a:pt x="1758391" y="6785114"/>
                  </a:lnTo>
                  <a:lnTo>
                    <a:pt x="1810916" y="6756826"/>
                  </a:lnTo>
                  <a:lnTo>
                    <a:pt x="1862700" y="6724134"/>
                  </a:lnTo>
                  <a:lnTo>
                    <a:pt x="1913707" y="6687125"/>
                  </a:lnTo>
                  <a:lnTo>
                    <a:pt x="1963898" y="6645890"/>
                  </a:lnTo>
                  <a:lnTo>
                    <a:pt x="2013235" y="6600517"/>
                  </a:lnTo>
                  <a:lnTo>
                    <a:pt x="2061681" y="6551094"/>
                  </a:lnTo>
                  <a:lnTo>
                    <a:pt x="2109198" y="6497711"/>
                  </a:lnTo>
                  <a:lnTo>
                    <a:pt x="2155748" y="6440455"/>
                  </a:lnTo>
                  <a:lnTo>
                    <a:pt x="2201294" y="6379417"/>
                  </a:lnTo>
                  <a:lnTo>
                    <a:pt x="2223678" y="6347507"/>
                  </a:lnTo>
                  <a:lnTo>
                    <a:pt x="2245797" y="6314685"/>
                  </a:lnTo>
                  <a:lnTo>
                    <a:pt x="2267646" y="6280961"/>
                  </a:lnTo>
                  <a:lnTo>
                    <a:pt x="2289221" y="6246347"/>
                  </a:lnTo>
                  <a:lnTo>
                    <a:pt x="2310516" y="6210854"/>
                  </a:lnTo>
                  <a:lnTo>
                    <a:pt x="2331527" y="6174492"/>
                  </a:lnTo>
                  <a:lnTo>
                    <a:pt x="2352249" y="6137274"/>
                  </a:lnTo>
                  <a:lnTo>
                    <a:pt x="2372677" y="6099210"/>
                  </a:lnTo>
                  <a:lnTo>
                    <a:pt x="2392807" y="6060311"/>
                  </a:lnTo>
                  <a:lnTo>
                    <a:pt x="2412634" y="6020589"/>
                  </a:lnTo>
                  <a:lnTo>
                    <a:pt x="2432154" y="5980053"/>
                  </a:lnTo>
                  <a:lnTo>
                    <a:pt x="2451361" y="5938717"/>
                  </a:lnTo>
                  <a:lnTo>
                    <a:pt x="2470251" y="5896590"/>
                  </a:lnTo>
                  <a:lnTo>
                    <a:pt x="2488819" y="5853683"/>
                  </a:lnTo>
                  <a:lnTo>
                    <a:pt x="2507060" y="5810009"/>
                  </a:lnTo>
                  <a:lnTo>
                    <a:pt x="2524970" y="5765577"/>
                  </a:lnTo>
                  <a:lnTo>
                    <a:pt x="2542544" y="5720400"/>
                  </a:lnTo>
                  <a:lnTo>
                    <a:pt x="2559777" y="5674487"/>
                  </a:lnTo>
                  <a:lnTo>
                    <a:pt x="2576665" y="5627851"/>
                  </a:lnTo>
                  <a:lnTo>
                    <a:pt x="2593202" y="5580502"/>
                  </a:lnTo>
                  <a:lnTo>
                    <a:pt x="2609385" y="5532452"/>
                  </a:lnTo>
                  <a:lnTo>
                    <a:pt x="2625208" y="5483711"/>
                  </a:lnTo>
                  <a:lnTo>
                    <a:pt x="2640667" y="5434290"/>
                  </a:lnTo>
                  <a:lnTo>
                    <a:pt x="2655756" y="5384202"/>
                  </a:lnTo>
                  <a:lnTo>
                    <a:pt x="2670472" y="5333456"/>
                  </a:lnTo>
                  <a:lnTo>
                    <a:pt x="2684809" y="5282064"/>
                  </a:lnTo>
                  <a:lnTo>
                    <a:pt x="2698763" y="5230037"/>
                  </a:lnTo>
                  <a:lnTo>
                    <a:pt x="2712330" y="5177386"/>
                  </a:lnTo>
                  <a:lnTo>
                    <a:pt x="2725503" y="5124122"/>
                  </a:lnTo>
                  <a:lnTo>
                    <a:pt x="2738279" y="5070257"/>
                  </a:lnTo>
                  <a:lnTo>
                    <a:pt x="2750653" y="5015801"/>
                  </a:lnTo>
                  <a:lnTo>
                    <a:pt x="2762621" y="4960765"/>
                  </a:lnTo>
                  <a:lnTo>
                    <a:pt x="2774176" y="4905162"/>
                  </a:lnTo>
                  <a:lnTo>
                    <a:pt x="2785316" y="4849000"/>
                  </a:lnTo>
                  <a:lnTo>
                    <a:pt x="2796035" y="4792293"/>
                  </a:lnTo>
                  <a:lnTo>
                    <a:pt x="2806327" y="4735050"/>
                  </a:lnTo>
                  <a:lnTo>
                    <a:pt x="2816190" y="4677284"/>
                  </a:lnTo>
                  <a:lnTo>
                    <a:pt x="2825617" y="4619004"/>
                  </a:lnTo>
                  <a:lnTo>
                    <a:pt x="2834605" y="4560223"/>
                  </a:lnTo>
                  <a:lnTo>
                    <a:pt x="2843148" y="4500951"/>
                  </a:lnTo>
                  <a:lnTo>
                    <a:pt x="2851242" y="4441199"/>
                  </a:lnTo>
                  <a:lnTo>
                    <a:pt x="2858882" y="4380979"/>
                  </a:lnTo>
                  <a:lnTo>
                    <a:pt x="2866063" y="4320301"/>
                  </a:lnTo>
                  <a:lnTo>
                    <a:pt x="2872780" y="4259177"/>
                  </a:lnTo>
                  <a:lnTo>
                    <a:pt x="2879030" y="4197618"/>
                  </a:lnTo>
                  <a:lnTo>
                    <a:pt x="2884806" y="4135635"/>
                  </a:lnTo>
                  <a:lnTo>
                    <a:pt x="2890106" y="4073238"/>
                  </a:lnTo>
                  <a:lnTo>
                    <a:pt x="2894922" y="4010440"/>
                  </a:lnTo>
                  <a:lnTo>
                    <a:pt x="2899252" y="3947251"/>
                  </a:lnTo>
                  <a:lnTo>
                    <a:pt x="2903090" y="3883682"/>
                  </a:lnTo>
                  <a:lnTo>
                    <a:pt x="2906432" y="3819745"/>
                  </a:lnTo>
                  <a:lnTo>
                    <a:pt x="2909272" y="3755450"/>
                  </a:lnTo>
                  <a:lnTo>
                    <a:pt x="2911607" y="3690808"/>
                  </a:lnTo>
                  <a:lnTo>
                    <a:pt x="2913431" y="3625831"/>
                  </a:lnTo>
                  <a:lnTo>
                    <a:pt x="2914740" y="3560530"/>
                  </a:lnTo>
                  <a:lnTo>
                    <a:pt x="2915529" y="3494916"/>
                  </a:lnTo>
                  <a:lnTo>
                    <a:pt x="2915793" y="3429000"/>
                  </a:lnTo>
                  <a:lnTo>
                    <a:pt x="2915529" y="3363083"/>
                  </a:lnTo>
                  <a:lnTo>
                    <a:pt x="2914740" y="3297469"/>
                  </a:lnTo>
                  <a:lnTo>
                    <a:pt x="2913431" y="3232168"/>
                  </a:lnTo>
                  <a:lnTo>
                    <a:pt x="2911607" y="3167191"/>
                  </a:lnTo>
                  <a:lnTo>
                    <a:pt x="2909272" y="3102549"/>
                  </a:lnTo>
                  <a:lnTo>
                    <a:pt x="2906432" y="3038254"/>
                  </a:lnTo>
                  <a:lnTo>
                    <a:pt x="2903090" y="2974317"/>
                  </a:lnTo>
                  <a:lnTo>
                    <a:pt x="2899252" y="2910748"/>
                  </a:lnTo>
                  <a:lnTo>
                    <a:pt x="2894922" y="2847559"/>
                  </a:lnTo>
                  <a:lnTo>
                    <a:pt x="2890106" y="2784761"/>
                  </a:lnTo>
                  <a:lnTo>
                    <a:pt x="2884806" y="2722364"/>
                  </a:lnTo>
                  <a:lnTo>
                    <a:pt x="2879030" y="2660381"/>
                  </a:lnTo>
                  <a:lnTo>
                    <a:pt x="2872780" y="2598822"/>
                  </a:lnTo>
                  <a:lnTo>
                    <a:pt x="2866063" y="2537698"/>
                  </a:lnTo>
                  <a:lnTo>
                    <a:pt x="2858882" y="2477020"/>
                  </a:lnTo>
                  <a:lnTo>
                    <a:pt x="2851242" y="2416800"/>
                  </a:lnTo>
                  <a:lnTo>
                    <a:pt x="2843148" y="2357048"/>
                  </a:lnTo>
                  <a:lnTo>
                    <a:pt x="2834605" y="2297776"/>
                  </a:lnTo>
                  <a:lnTo>
                    <a:pt x="2825617" y="2238995"/>
                  </a:lnTo>
                  <a:lnTo>
                    <a:pt x="2816190" y="2180715"/>
                  </a:lnTo>
                  <a:lnTo>
                    <a:pt x="2806327" y="2122949"/>
                  </a:lnTo>
                  <a:lnTo>
                    <a:pt x="2796035" y="2065706"/>
                  </a:lnTo>
                  <a:lnTo>
                    <a:pt x="2785316" y="2008999"/>
                  </a:lnTo>
                  <a:lnTo>
                    <a:pt x="2774176" y="1952837"/>
                  </a:lnTo>
                  <a:lnTo>
                    <a:pt x="2762621" y="1897234"/>
                  </a:lnTo>
                  <a:lnTo>
                    <a:pt x="2750653" y="1842198"/>
                  </a:lnTo>
                  <a:lnTo>
                    <a:pt x="2738279" y="1787742"/>
                  </a:lnTo>
                  <a:lnTo>
                    <a:pt x="2725503" y="1733877"/>
                  </a:lnTo>
                  <a:lnTo>
                    <a:pt x="2712330" y="1680613"/>
                  </a:lnTo>
                  <a:lnTo>
                    <a:pt x="2698763" y="1627962"/>
                  </a:lnTo>
                  <a:lnTo>
                    <a:pt x="2684809" y="1575935"/>
                  </a:lnTo>
                  <a:lnTo>
                    <a:pt x="2670472" y="1524543"/>
                  </a:lnTo>
                  <a:lnTo>
                    <a:pt x="2655756" y="1473797"/>
                  </a:lnTo>
                  <a:lnTo>
                    <a:pt x="2640667" y="1423709"/>
                  </a:lnTo>
                  <a:lnTo>
                    <a:pt x="2625208" y="1374288"/>
                  </a:lnTo>
                  <a:lnTo>
                    <a:pt x="2609385" y="1325547"/>
                  </a:lnTo>
                  <a:lnTo>
                    <a:pt x="2593202" y="1277497"/>
                  </a:lnTo>
                  <a:lnTo>
                    <a:pt x="2576665" y="1230148"/>
                  </a:lnTo>
                  <a:lnTo>
                    <a:pt x="2559777" y="1183512"/>
                  </a:lnTo>
                  <a:lnTo>
                    <a:pt x="2542544" y="1137599"/>
                  </a:lnTo>
                  <a:lnTo>
                    <a:pt x="2524970" y="1092422"/>
                  </a:lnTo>
                  <a:lnTo>
                    <a:pt x="2507060" y="1047990"/>
                  </a:lnTo>
                  <a:lnTo>
                    <a:pt x="2488819" y="1004316"/>
                  </a:lnTo>
                  <a:lnTo>
                    <a:pt x="2470251" y="961409"/>
                  </a:lnTo>
                  <a:lnTo>
                    <a:pt x="2451361" y="919282"/>
                  </a:lnTo>
                  <a:lnTo>
                    <a:pt x="2432154" y="877946"/>
                  </a:lnTo>
                  <a:lnTo>
                    <a:pt x="2412634" y="837410"/>
                  </a:lnTo>
                  <a:lnTo>
                    <a:pt x="2392807" y="797688"/>
                  </a:lnTo>
                  <a:lnTo>
                    <a:pt x="2372677" y="758789"/>
                  </a:lnTo>
                  <a:lnTo>
                    <a:pt x="2352249" y="720725"/>
                  </a:lnTo>
                  <a:lnTo>
                    <a:pt x="2331527" y="683507"/>
                  </a:lnTo>
                  <a:lnTo>
                    <a:pt x="2310516" y="647145"/>
                  </a:lnTo>
                  <a:lnTo>
                    <a:pt x="2289221" y="611652"/>
                  </a:lnTo>
                  <a:lnTo>
                    <a:pt x="2267646" y="577038"/>
                  </a:lnTo>
                  <a:lnTo>
                    <a:pt x="2245797" y="543314"/>
                  </a:lnTo>
                  <a:lnTo>
                    <a:pt x="2223678" y="510492"/>
                  </a:lnTo>
                  <a:lnTo>
                    <a:pt x="2201294" y="478582"/>
                  </a:lnTo>
                  <a:lnTo>
                    <a:pt x="2178649" y="447595"/>
                  </a:lnTo>
                  <a:lnTo>
                    <a:pt x="2132596" y="388437"/>
                  </a:lnTo>
                  <a:lnTo>
                    <a:pt x="2085558" y="333107"/>
                  </a:lnTo>
                  <a:lnTo>
                    <a:pt x="2037571" y="281693"/>
                  </a:lnTo>
                  <a:lnTo>
                    <a:pt x="1988675" y="234284"/>
                  </a:lnTo>
                  <a:lnTo>
                    <a:pt x="1938907" y="190968"/>
                  </a:lnTo>
                  <a:lnTo>
                    <a:pt x="1888303" y="151836"/>
                  </a:lnTo>
                  <a:lnTo>
                    <a:pt x="1836903" y="116974"/>
                  </a:lnTo>
                  <a:lnTo>
                    <a:pt x="1784744" y="86473"/>
                  </a:lnTo>
                  <a:lnTo>
                    <a:pt x="1731863" y="60420"/>
                  </a:lnTo>
                  <a:lnTo>
                    <a:pt x="1678299" y="38906"/>
                  </a:lnTo>
                  <a:lnTo>
                    <a:pt x="1624088" y="22017"/>
                  </a:lnTo>
                  <a:lnTo>
                    <a:pt x="1569270" y="9844"/>
                  </a:lnTo>
                  <a:lnTo>
                    <a:pt x="1513881" y="2476"/>
                  </a:lnTo>
                  <a:lnTo>
                    <a:pt x="1457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1850135"/>
              <a:ext cx="2019300" cy="20193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83077" y="2086736"/>
            <a:ext cx="2312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1F1F1"/>
                </a:solidFill>
                <a:latin typeface="Arial"/>
                <a:cs typeface="Arial"/>
              </a:rPr>
              <a:t>Maura</a:t>
            </a:r>
            <a:r>
              <a:rPr sz="2400" b="1" spc="-20" dirty="0">
                <a:solidFill>
                  <a:srgbClr val="F1F1F1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1F1F1"/>
                </a:solidFill>
                <a:latin typeface="Arial"/>
                <a:cs typeface="Arial"/>
              </a:rPr>
              <a:t>Di</a:t>
            </a:r>
            <a:r>
              <a:rPr sz="2400" b="1" spc="-20" dirty="0">
                <a:solidFill>
                  <a:srgbClr val="F1F1F1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1F1F1"/>
                </a:solidFill>
                <a:latin typeface="Arial"/>
                <a:cs typeface="Arial"/>
              </a:rPr>
              <a:t>Mauro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83077" y="2606954"/>
            <a:ext cx="5274310" cy="67246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Intercultural </a:t>
            </a:r>
            <a:r>
              <a:rPr sz="1600" spc="-25" dirty="0">
                <a:solidFill>
                  <a:srgbClr val="F1F1F1"/>
                </a:solidFill>
                <a:latin typeface="Arial MT"/>
                <a:cs typeface="Arial MT"/>
              </a:rPr>
              <a:t>Trainer,</a:t>
            </a:r>
            <a:r>
              <a:rPr sz="1600" spc="2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Coach</a:t>
            </a:r>
            <a:r>
              <a:rPr sz="1600" spc="-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&amp;</a:t>
            </a:r>
            <a:r>
              <a:rPr sz="160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Consultant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Diversity</a:t>
            </a:r>
            <a:r>
              <a:rPr sz="1600" spc="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&amp;</a:t>
            </a:r>
            <a:r>
              <a:rPr sz="1600" spc="1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Inclusion, Sustainability</a:t>
            </a:r>
            <a:r>
              <a:rPr sz="160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&amp;</a:t>
            </a:r>
            <a:r>
              <a:rPr sz="1600" spc="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Innovation</a:t>
            </a:r>
            <a:r>
              <a:rPr sz="1600" spc="1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Specialist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75838" y="2564892"/>
            <a:ext cx="5296535" cy="3810"/>
          </a:xfrm>
          <a:custGeom>
            <a:avLst/>
            <a:gdLst/>
            <a:ahLst/>
            <a:cxnLst/>
            <a:rect l="l" t="t" r="r" b="b"/>
            <a:pathLst>
              <a:path w="5296534" h="3810">
                <a:moveTo>
                  <a:pt x="0" y="3683"/>
                </a:moveTo>
                <a:lnTo>
                  <a:pt x="5296408" y="0"/>
                </a:lnTo>
              </a:path>
            </a:pathLst>
          </a:custGeom>
          <a:ln w="190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5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C3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590" y="6365420"/>
            <a:ext cx="1741805" cy="44795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83077" y="2086736"/>
            <a:ext cx="12465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1F1F1"/>
                </a:solidFill>
                <a:latin typeface="Arial"/>
                <a:cs typeface="Arial"/>
              </a:rPr>
              <a:t>Ob</a:t>
            </a:r>
            <a:r>
              <a:rPr sz="2400" b="1" spc="5" dirty="0">
                <a:solidFill>
                  <a:srgbClr val="F1F1F1"/>
                </a:solidFill>
                <a:latin typeface="Arial"/>
                <a:cs typeface="Arial"/>
              </a:rPr>
              <a:t>i</a:t>
            </a:r>
            <a:r>
              <a:rPr sz="2400" b="1" spc="-5" dirty="0">
                <a:solidFill>
                  <a:srgbClr val="F1F1F1"/>
                </a:solidFill>
                <a:latin typeface="Arial"/>
                <a:cs typeface="Arial"/>
              </a:rPr>
              <a:t>ettivi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3077" y="2687192"/>
            <a:ext cx="5322570" cy="3147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86055" indent="-342900" algn="just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355600" algn="l"/>
              </a:tabLst>
            </a:pP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Sviluppare quelle competenze utili al fine di svolgere </a:t>
            </a:r>
            <a:r>
              <a:rPr sz="160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l’attività di selezione e placement online in alternativa </a:t>
            </a:r>
            <a:r>
              <a:rPr sz="1600" spc="-43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alla</a:t>
            </a:r>
            <a:r>
              <a:rPr sz="1600" spc="-2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modalità</a:t>
            </a:r>
            <a:r>
              <a:rPr sz="1600" spc="-1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in</a:t>
            </a:r>
            <a:r>
              <a:rPr sz="1600" spc="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presenza</a:t>
            </a:r>
            <a:endParaRPr sz="1600">
              <a:latin typeface="Arial MT"/>
              <a:cs typeface="Arial MT"/>
            </a:endParaRPr>
          </a:p>
          <a:p>
            <a:pPr marL="355600" marR="172085" indent="-342900" algn="just">
              <a:lnSpc>
                <a:spcPct val="100000"/>
              </a:lnSpc>
              <a:spcBef>
                <a:spcPts val="1540"/>
              </a:spcBef>
              <a:buFont typeface="Wingdings"/>
              <a:buChar char=""/>
              <a:tabLst>
                <a:tab pos="355600" algn="l"/>
              </a:tabLst>
            </a:pP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Far acquisire la consapevolezza su pros &amp; cons degli </a:t>
            </a:r>
            <a:r>
              <a:rPr sz="1600" spc="-43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strumenti</a:t>
            </a:r>
            <a:r>
              <a:rPr sz="1600" spc="1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di</a:t>
            </a:r>
            <a:r>
              <a:rPr sz="1600" spc="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recruitment</a:t>
            </a:r>
            <a:r>
              <a:rPr sz="1600" spc="2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e</a:t>
            </a:r>
            <a:r>
              <a:rPr sz="1600" spc="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selezione</a:t>
            </a:r>
            <a:r>
              <a:rPr sz="1600" spc="-2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online</a:t>
            </a:r>
            <a:endParaRPr sz="16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96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Scegliere</a:t>
            </a:r>
            <a:r>
              <a:rPr sz="160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gli</a:t>
            </a:r>
            <a:r>
              <a:rPr sz="1600" spc="-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strumenti</a:t>
            </a:r>
            <a:r>
              <a:rPr sz="1600" spc="4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più</a:t>
            </a:r>
            <a:r>
              <a:rPr sz="1600" spc="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adeguati</a:t>
            </a:r>
            <a:r>
              <a:rPr sz="1600" spc="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e</a:t>
            </a:r>
            <a:r>
              <a:rPr sz="1600" spc="1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da</a:t>
            </a:r>
            <a:r>
              <a:rPr sz="1600" spc="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implementare, </a:t>
            </a:r>
            <a:r>
              <a:rPr sz="1600" spc="-43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a</a:t>
            </a:r>
            <a:r>
              <a:rPr sz="160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seconda</a:t>
            </a:r>
            <a:r>
              <a:rPr sz="160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delle</a:t>
            </a:r>
            <a:r>
              <a:rPr sz="1600" spc="-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posizioni da</a:t>
            </a:r>
            <a:r>
              <a:rPr sz="1600" spc="-1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ricerca</a:t>
            </a:r>
            <a:r>
              <a:rPr sz="1600" spc="1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e</a:t>
            </a:r>
            <a:r>
              <a:rPr sz="160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della</a:t>
            </a:r>
            <a:r>
              <a:rPr sz="1600" spc="-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tipologia</a:t>
            </a:r>
            <a:r>
              <a:rPr sz="1600" spc="-1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di </a:t>
            </a:r>
            <a:r>
              <a:rPr sz="160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candidati</a:t>
            </a:r>
            <a:endParaRPr sz="1600">
              <a:latin typeface="Arial MT"/>
              <a:cs typeface="Arial MT"/>
            </a:endParaRPr>
          </a:p>
          <a:p>
            <a:pPr marL="355600" marR="35560" indent="-342900">
              <a:lnSpc>
                <a:spcPct val="100000"/>
              </a:lnSpc>
              <a:spcBef>
                <a:spcPts val="96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Acquisire</a:t>
            </a:r>
            <a:r>
              <a:rPr sz="1600" spc="-2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strumenti,</a:t>
            </a:r>
            <a:r>
              <a:rPr sz="1600" spc="2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pratiche</a:t>
            </a:r>
            <a:r>
              <a:rPr sz="1600" spc="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ed</a:t>
            </a:r>
            <a:r>
              <a:rPr sz="160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indicazioni</a:t>
            </a:r>
            <a:r>
              <a:rPr sz="1600" spc="-1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per </a:t>
            </a:r>
            <a:r>
              <a:rPr sz="160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svolgere l’attività</a:t>
            </a:r>
            <a:r>
              <a:rPr sz="1600" spc="-2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di</a:t>
            </a:r>
            <a:r>
              <a:rPr sz="1600" spc="2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recruitment,</a:t>
            </a:r>
            <a:r>
              <a:rPr sz="1600" spc="2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selezione</a:t>
            </a:r>
            <a:r>
              <a:rPr sz="1600" spc="-2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e</a:t>
            </a:r>
            <a:r>
              <a:rPr sz="1600" spc="2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placement </a:t>
            </a:r>
            <a:r>
              <a:rPr sz="1600" spc="-42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con modalità online</a:t>
            </a:r>
            <a:r>
              <a:rPr sz="1600" spc="-30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ed</a:t>
            </a:r>
            <a:r>
              <a:rPr sz="1600" spc="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in</a:t>
            </a:r>
            <a:r>
              <a:rPr sz="1600" spc="-1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modo</a:t>
            </a:r>
            <a:r>
              <a:rPr sz="1600" spc="5" dirty="0">
                <a:solidFill>
                  <a:srgbClr val="F1F1F1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1F1F1"/>
                </a:solidFill>
                <a:latin typeface="Arial MT"/>
                <a:cs typeface="Arial MT"/>
              </a:rPr>
              <a:t>efficace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75838" y="2564892"/>
            <a:ext cx="5296535" cy="3810"/>
          </a:xfrm>
          <a:custGeom>
            <a:avLst/>
            <a:gdLst/>
            <a:ahLst/>
            <a:cxnLst/>
            <a:rect l="l" t="t" r="r" b="b"/>
            <a:pathLst>
              <a:path w="5296534" h="3810">
                <a:moveTo>
                  <a:pt x="0" y="3683"/>
                </a:moveTo>
                <a:lnTo>
                  <a:pt x="5296408" y="0"/>
                </a:lnTo>
              </a:path>
            </a:pathLst>
          </a:custGeom>
          <a:ln w="190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C3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590" y="6365420"/>
            <a:ext cx="1741805" cy="44795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90977" y="2086736"/>
            <a:ext cx="1581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1F1F1"/>
                </a:solidFill>
                <a:latin typeface="Arial"/>
                <a:cs typeface="Arial"/>
              </a:rPr>
              <a:t>Il</a:t>
            </a:r>
            <a:r>
              <a:rPr sz="2400" b="1" spc="-80" dirty="0">
                <a:solidFill>
                  <a:srgbClr val="F1F1F1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1F1F1"/>
                </a:solidFill>
                <a:latin typeface="Arial"/>
                <a:cs typeface="Arial"/>
              </a:rPr>
              <a:t>percorso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11729" y="2564892"/>
            <a:ext cx="6160770" cy="0"/>
          </a:xfrm>
          <a:custGeom>
            <a:avLst/>
            <a:gdLst/>
            <a:ahLst/>
            <a:cxnLst/>
            <a:rect l="l" t="t" r="r" b="b"/>
            <a:pathLst>
              <a:path w="6160770">
                <a:moveTo>
                  <a:pt x="0" y="0"/>
                </a:moveTo>
                <a:lnTo>
                  <a:pt x="6160516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2329942" y="3441572"/>
            <a:ext cx="1293495" cy="1055370"/>
            <a:chOff x="2329942" y="3441572"/>
            <a:chExt cx="1293495" cy="1055370"/>
          </a:xfrm>
        </p:grpSpPr>
        <p:sp>
          <p:nvSpPr>
            <p:cNvPr id="7" name="object 7"/>
            <p:cNvSpPr/>
            <p:nvPr/>
          </p:nvSpPr>
          <p:spPr>
            <a:xfrm>
              <a:off x="2342642" y="3454272"/>
              <a:ext cx="1268095" cy="1029969"/>
            </a:xfrm>
            <a:custGeom>
              <a:avLst/>
              <a:gdLst/>
              <a:ahLst/>
              <a:cxnLst/>
              <a:rect l="l" t="t" r="r" b="b"/>
              <a:pathLst>
                <a:path w="1268095" h="1029970">
                  <a:moveTo>
                    <a:pt x="1165224" y="0"/>
                  </a:moveTo>
                  <a:lnTo>
                    <a:pt x="102996" y="0"/>
                  </a:lnTo>
                  <a:lnTo>
                    <a:pt x="62900" y="8092"/>
                  </a:lnTo>
                  <a:lnTo>
                    <a:pt x="30162" y="30162"/>
                  </a:lnTo>
                  <a:lnTo>
                    <a:pt x="8092" y="62900"/>
                  </a:lnTo>
                  <a:lnTo>
                    <a:pt x="0" y="102997"/>
                  </a:lnTo>
                  <a:lnTo>
                    <a:pt x="0" y="926591"/>
                  </a:lnTo>
                  <a:lnTo>
                    <a:pt x="8092" y="966688"/>
                  </a:lnTo>
                  <a:lnTo>
                    <a:pt x="30162" y="999426"/>
                  </a:lnTo>
                  <a:lnTo>
                    <a:pt x="62900" y="1021496"/>
                  </a:lnTo>
                  <a:lnTo>
                    <a:pt x="102996" y="1029588"/>
                  </a:lnTo>
                  <a:lnTo>
                    <a:pt x="1165224" y="1029588"/>
                  </a:lnTo>
                  <a:lnTo>
                    <a:pt x="1205247" y="1021496"/>
                  </a:lnTo>
                  <a:lnTo>
                    <a:pt x="1237948" y="999426"/>
                  </a:lnTo>
                  <a:lnTo>
                    <a:pt x="1260004" y="966688"/>
                  </a:lnTo>
                  <a:lnTo>
                    <a:pt x="1268095" y="926591"/>
                  </a:lnTo>
                  <a:lnTo>
                    <a:pt x="1268095" y="102997"/>
                  </a:lnTo>
                  <a:lnTo>
                    <a:pt x="1260004" y="62900"/>
                  </a:lnTo>
                  <a:lnTo>
                    <a:pt x="1237948" y="30162"/>
                  </a:lnTo>
                  <a:lnTo>
                    <a:pt x="1205247" y="8092"/>
                  </a:lnTo>
                  <a:lnTo>
                    <a:pt x="1165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42642" y="3454272"/>
              <a:ext cx="1268095" cy="1029969"/>
            </a:xfrm>
            <a:custGeom>
              <a:avLst/>
              <a:gdLst/>
              <a:ahLst/>
              <a:cxnLst/>
              <a:rect l="l" t="t" r="r" b="b"/>
              <a:pathLst>
                <a:path w="1268095" h="1029970">
                  <a:moveTo>
                    <a:pt x="0" y="102997"/>
                  </a:moveTo>
                  <a:lnTo>
                    <a:pt x="8092" y="62900"/>
                  </a:lnTo>
                  <a:lnTo>
                    <a:pt x="30162" y="30162"/>
                  </a:lnTo>
                  <a:lnTo>
                    <a:pt x="62900" y="8092"/>
                  </a:lnTo>
                  <a:lnTo>
                    <a:pt x="102996" y="0"/>
                  </a:lnTo>
                  <a:lnTo>
                    <a:pt x="1165224" y="0"/>
                  </a:lnTo>
                  <a:lnTo>
                    <a:pt x="1205247" y="8092"/>
                  </a:lnTo>
                  <a:lnTo>
                    <a:pt x="1237948" y="30162"/>
                  </a:lnTo>
                  <a:lnTo>
                    <a:pt x="1260004" y="62900"/>
                  </a:lnTo>
                  <a:lnTo>
                    <a:pt x="1268095" y="102997"/>
                  </a:lnTo>
                  <a:lnTo>
                    <a:pt x="1268095" y="926591"/>
                  </a:lnTo>
                  <a:lnTo>
                    <a:pt x="1260004" y="966688"/>
                  </a:lnTo>
                  <a:lnTo>
                    <a:pt x="1237948" y="999426"/>
                  </a:lnTo>
                  <a:lnTo>
                    <a:pt x="1205247" y="1021496"/>
                  </a:lnTo>
                  <a:lnTo>
                    <a:pt x="1165224" y="1029588"/>
                  </a:lnTo>
                  <a:lnTo>
                    <a:pt x="102996" y="1029588"/>
                  </a:lnTo>
                  <a:lnTo>
                    <a:pt x="62900" y="1021496"/>
                  </a:lnTo>
                  <a:lnTo>
                    <a:pt x="30162" y="999426"/>
                  </a:lnTo>
                  <a:lnTo>
                    <a:pt x="8092" y="966688"/>
                  </a:lnTo>
                  <a:lnTo>
                    <a:pt x="0" y="926591"/>
                  </a:lnTo>
                  <a:lnTo>
                    <a:pt x="0" y="102997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435098" y="3687851"/>
            <a:ext cx="1084580" cy="473709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65"/>
              </a:spcBef>
            </a:pPr>
            <a:r>
              <a:rPr sz="1000" spc="-10" dirty="0">
                <a:latin typeface="Arial Black"/>
                <a:cs typeface="Arial Black"/>
              </a:rPr>
              <a:t>Modulo</a:t>
            </a:r>
            <a:r>
              <a:rPr sz="1000" spc="5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1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|</a:t>
            </a:r>
            <a:endParaRPr sz="10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60"/>
              </a:spcBef>
            </a:pPr>
            <a:r>
              <a:rPr sz="1000" spc="-5" dirty="0">
                <a:latin typeface="Arial Black"/>
                <a:cs typeface="Arial Black"/>
              </a:rPr>
              <a:t>L’e-recruitment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739388" y="3793744"/>
            <a:ext cx="278765" cy="314960"/>
          </a:xfrm>
          <a:custGeom>
            <a:avLst/>
            <a:gdLst/>
            <a:ahLst/>
            <a:cxnLst/>
            <a:rect l="l" t="t" r="r" b="b"/>
            <a:pathLst>
              <a:path w="278764" h="314960">
                <a:moveTo>
                  <a:pt x="137160" y="0"/>
                </a:moveTo>
                <a:lnTo>
                  <a:pt x="138429" y="62991"/>
                </a:lnTo>
                <a:lnTo>
                  <a:pt x="0" y="65658"/>
                </a:lnTo>
                <a:lnTo>
                  <a:pt x="3810" y="254380"/>
                </a:lnTo>
                <a:lnTo>
                  <a:pt x="142112" y="251586"/>
                </a:lnTo>
                <a:lnTo>
                  <a:pt x="143383" y="314451"/>
                </a:lnTo>
                <a:lnTo>
                  <a:pt x="278638" y="154558"/>
                </a:lnTo>
                <a:lnTo>
                  <a:pt x="137160" y="0"/>
                </a:lnTo>
                <a:close/>
              </a:path>
            </a:pathLst>
          </a:custGeom>
          <a:solidFill>
            <a:srgbClr val="C0B8C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4120134" y="3405759"/>
            <a:ext cx="1294130" cy="1055370"/>
            <a:chOff x="4120134" y="3405759"/>
            <a:chExt cx="1294130" cy="1055370"/>
          </a:xfrm>
        </p:grpSpPr>
        <p:sp>
          <p:nvSpPr>
            <p:cNvPr id="12" name="object 12"/>
            <p:cNvSpPr/>
            <p:nvPr/>
          </p:nvSpPr>
          <p:spPr>
            <a:xfrm>
              <a:off x="4132834" y="3418459"/>
              <a:ext cx="1268730" cy="1029969"/>
            </a:xfrm>
            <a:custGeom>
              <a:avLst/>
              <a:gdLst/>
              <a:ahLst/>
              <a:cxnLst/>
              <a:rect l="l" t="t" r="r" b="b"/>
              <a:pathLst>
                <a:path w="1268729" h="1029970">
                  <a:moveTo>
                    <a:pt x="1165225" y="0"/>
                  </a:moveTo>
                  <a:lnTo>
                    <a:pt x="102996" y="0"/>
                  </a:lnTo>
                  <a:lnTo>
                    <a:pt x="62900" y="8092"/>
                  </a:lnTo>
                  <a:lnTo>
                    <a:pt x="30162" y="30162"/>
                  </a:lnTo>
                  <a:lnTo>
                    <a:pt x="8092" y="62900"/>
                  </a:lnTo>
                  <a:lnTo>
                    <a:pt x="0" y="102996"/>
                  </a:lnTo>
                  <a:lnTo>
                    <a:pt x="0" y="926591"/>
                  </a:lnTo>
                  <a:lnTo>
                    <a:pt x="8092" y="966688"/>
                  </a:lnTo>
                  <a:lnTo>
                    <a:pt x="30162" y="999426"/>
                  </a:lnTo>
                  <a:lnTo>
                    <a:pt x="62900" y="1021496"/>
                  </a:lnTo>
                  <a:lnTo>
                    <a:pt x="102996" y="1029588"/>
                  </a:lnTo>
                  <a:lnTo>
                    <a:pt x="1165225" y="1029588"/>
                  </a:lnTo>
                  <a:lnTo>
                    <a:pt x="1205321" y="1021496"/>
                  </a:lnTo>
                  <a:lnTo>
                    <a:pt x="1238059" y="999426"/>
                  </a:lnTo>
                  <a:lnTo>
                    <a:pt x="1260129" y="966688"/>
                  </a:lnTo>
                  <a:lnTo>
                    <a:pt x="1268221" y="926591"/>
                  </a:lnTo>
                  <a:lnTo>
                    <a:pt x="1268221" y="102996"/>
                  </a:lnTo>
                  <a:lnTo>
                    <a:pt x="1260129" y="62900"/>
                  </a:lnTo>
                  <a:lnTo>
                    <a:pt x="1238059" y="30162"/>
                  </a:lnTo>
                  <a:lnTo>
                    <a:pt x="1205321" y="8092"/>
                  </a:lnTo>
                  <a:lnTo>
                    <a:pt x="1165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32834" y="3418459"/>
              <a:ext cx="1268730" cy="1029969"/>
            </a:xfrm>
            <a:custGeom>
              <a:avLst/>
              <a:gdLst/>
              <a:ahLst/>
              <a:cxnLst/>
              <a:rect l="l" t="t" r="r" b="b"/>
              <a:pathLst>
                <a:path w="1268729" h="1029970">
                  <a:moveTo>
                    <a:pt x="0" y="102996"/>
                  </a:moveTo>
                  <a:lnTo>
                    <a:pt x="8092" y="62900"/>
                  </a:lnTo>
                  <a:lnTo>
                    <a:pt x="30162" y="30162"/>
                  </a:lnTo>
                  <a:lnTo>
                    <a:pt x="62900" y="8092"/>
                  </a:lnTo>
                  <a:lnTo>
                    <a:pt x="102996" y="0"/>
                  </a:lnTo>
                  <a:lnTo>
                    <a:pt x="1165225" y="0"/>
                  </a:lnTo>
                  <a:lnTo>
                    <a:pt x="1205321" y="8092"/>
                  </a:lnTo>
                  <a:lnTo>
                    <a:pt x="1238059" y="30162"/>
                  </a:lnTo>
                  <a:lnTo>
                    <a:pt x="1260129" y="62900"/>
                  </a:lnTo>
                  <a:lnTo>
                    <a:pt x="1268221" y="102996"/>
                  </a:lnTo>
                  <a:lnTo>
                    <a:pt x="1268221" y="926591"/>
                  </a:lnTo>
                  <a:lnTo>
                    <a:pt x="1260129" y="966688"/>
                  </a:lnTo>
                  <a:lnTo>
                    <a:pt x="1238059" y="999426"/>
                  </a:lnTo>
                  <a:lnTo>
                    <a:pt x="1205321" y="1021496"/>
                  </a:lnTo>
                  <a:lnTo>
                    <a:pt x="1165225" y="1029588"/>
                  </a:lnTo>
                  <a:lnTo>
                    <a:pt x="102996" y="1029588"/>
                  </a:lnTo>
                  <a:lnTo>
                    <a:pt x="62900" y="1021496"/>
                  </a:lnTo>
                  <a:lnTo>
                    <a:pt x="30162" y="999426"/>
                  </a:lnTo>
                  <a:lnTo>
                    <a:pt x="8092" y="966688"/>
                  </a:lnTo>
                  <a:lnTo>
                    <a:pt x="0" y="926591"/>
                  </a:lnTo>
                  <a:lnTo>
                    <a:pt x="0" y="102996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292853" y="3491001"/>
            <a:ext cx="950594" cy="79502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65"/>
              </a:spcBef>
            </a:pPr>
            <a:r>
              <a:rPr sz="1000" spc="-10" dirty="0">
                <a:latin typeface="Arial Black"/>
                <a:cs typeface="Arial Black"/>
              </a:rPr>
              <a:t>Modulo</a:t>
            </a:r>
            <a:r>
              <a:rPr sz="1000" spc="5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2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|</a:t>
            </a:r>
            <a:endParaRPr sz="1000">
              <a:latin typeface="Arial Black"/>
              <a:cs typeface="Arial Black"/>
            </a:endParaRPr>
          </a:p>
          <a:p>
            <a:pPr marL="12065" marR="5080" algn="ctr">
              <a:lnSpc>
                <a:spcPct val="105500"/>
              </a:lnSpc>
              <a:spcBef>
                <a:spcPts val="495"/>
              </a:spcBef>
            </a:pPr>
            <a:r>
              <a:rPr sz="1000" spc="-10" dirty="0">
                <a:latin typeface="Arial Black"/>
                <a:cs typeface="Arial Black"/>
              </a:rPr>
              <a:t>La selezione </a:t>
            </a:r>
            <a:r>
              <a:rPr sz="1000" spc="-5" dirty="0">
                <a:latin typeface="Arial Black"/>
                <a:cs typeface="Arial Black"/>
              </a:rPr>
              <a:t> online.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Il 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colloquio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live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522214" y="3794125"/>
            <a:ext cx="262890" cy="314960"/>
          </a:xfrm>
          <a:custGeom>
            <a:avLst/>
            <a:gdLst/>
            <a:ahLst/>
            <a:cxnLst/>
            <a:rect l="l" t="t" r="r" b="b"/>
            <a:pathLst>
              <a:path w="262889" h="314960">
                <a:moveTo>
                  <a:pt x="135636" y="0"/>
                </a:moveTo>
                <a:lnTo>
                  <a:pt x="134238" y="62864"/>
                </a:lnTo>
                <a:lnTo>
                  <a:pt x="3810" y="60198"/>
                </a:lnTo>
                <a:lnTo>
                  <a:pt x="0" y="248919"/>
                </a:lnTo>
                <a:lnTo>
                  <a:pt x="130428" y="251460"/>
                </a:lnTo>
                <a:lnTo>
                  <a:pt x="129159" y="314451"/>
                </a:lnTo>
                <a:lnTo>
                  <a:pt x="262889" y="159893"/>
                </a:lnTo>
                <a:lnTo>
                  <a:pt x="135636" y="0"/>
                </a:lnTo>
                <a:close/>
              </a:path>
            </a:pathLst>
          </a:custGeom>
          <a:solidFill>
            <a:srgbClr val="C0B8C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5880734" y="3441572"/>
            <a:ext cx="1293495" cy="1055370"/>
            <a:chOff x="5880734" y="3441572"/>
            <a:chExt cx="1293495" cy="1055370"/>
          </a:xfrm>
        </p:grpSpPr>
        <p:sp>
          <p:nvSpPr>
            <p:cNvPr id="17" name="object 17"/>
            <p:cNvSpPr/>
            <p:nvPr/>
          </p:nvSpPr>
          <p:spPr>
            <a:xfrm>
              <a:off x="5893434" y="3454272"/>
              <a:ext cx="1268095" cy="1029969"/>
            </a:xfrm>
            <a:custGeom>
              <a:avLst/>
              <a:gdLst/>
              <a:ahLst/>
              <a:cxnLst/>
              <a:rect l="l" t="t" r="r" b="b"/>
              <a:pathLst>
                <a:path w="1268095" h="1029970">
                  <a:moveTo>
                    <a:pt x="1165097" y="0"/>
                  </a:moveTo>
                  <a:lnTo>
                    <a:pt x="102869" y="0"/>
                  </a:lnTo>
                  <a:lnTo>
                    <a:pt x="62847" y="8092"/>
                  </a:lnTo>
                  <a:lnTo>
                    <a:pt x="30146" y="30162"/>
                  </a:lnTo>
                  <a:lnTo>
                    <a:pt x="8090" y="62900"/>
                  </a:lnTo>
                  <a:lnTo>
                    <a:pt x="0" y="102997"/>
                  </a:lnTo>
                  <a:lnTo>
                    <a:pt x="0" y="926591"/>
                  </a:lnTo>
                  <a:lnTo>
                    <a:pt x="8090" y="966688"/>
                  </a:lnTo>
                  <a:lnTo>
                    <a:pt x="30146" y="999426"/>
                  </a:lnTo>
                  <a:lnTo>
                    <a:pt x="62847" y="1021496"/>
                  </a:lnTo>
                  <a:lnTo>
                    <a:pt x="102869" y="1029588"/>
                  </a:lnTo>
                  <a:lnTo>
                    <a:pt x="1165097" y="1029588"/>
                  </a:lnTo>
                  <a:lnTo>
                    <a:pt x="1205194" y="1021496"/>
                  </a:lnTo>
                  <a:lnTo>
                    <a:pt x="1237932" y="999426"/>
                  </a:lnTo>
                  <a:lnTo>
                    <a:pt x="1260002" y="966688"/>
                  </a:lnTo>
                  <a:lnTo>
                    <a:pt x="1268094" y="926591"/>
                  </a:lnTo>
                  <a:lnTo>
                    <a:pt x="1268094" y="102997"/>
                  </a:lnTo>
                  <a:lnTo>
                    <a:pt x="1260002" y="62900"/>
                  </a:lnTo>
                  <a:lnTo>
                    <a:pt x="1237932" y="30162"/>
                  </a:lnTo>
                  <a:lnTo>
                    <a:pt x="1205194" y="8092"/>
                  </a:lnTo>
                  <a:lnTo>
                    <a:pt x="11650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93434" y="3454272"/>
              <a:ext cx="1268095" cy="1029969"/>
            </a:xfrm>
            <a:custGeom>
              <a:avLst/>
              <a:gdLst/>
              <a:ahLst/>
              <a:cxnLst/>
              <a:rect l="l" t="t" r="r" b="b"/>
              <a:pathLst>
                <a:path w="1268095" h="1029970">
                  <a:moveTo>
                    <a:pt x="0" y="102997"/>
                  </a:moveTo>
                  <a:lnTo>
                    <a:pt x="8090" y="62900"/>
                  </a:lnTo>
                  <a:lnTo>
                    <a:pt x="30146" y="30162"/>
                  </a:lnTo>
                  <a:lnTo>
                    <a:pt x="62847" y="8092"/>
                  </a:lnTo>
                  <a:lnTo>
                    <a:pt x="102869" y="0"/>
                  </a:lnTo>
                  <a:lnTo>
                    <a:pt x="1165097" y="0"/>
                  </a:lnTo>
                  <a:lnTo>
                    <a:pt x="1205194" y="8092"/>
                  </a:lnTo>
                  <a:lnTo>
                    <a:pt x="1237932" y="30162"/>
                  </a:lnTo>
                  <a:lnTo>
                    <a:pt x="1260002" y="62900"/>
                  </a:lnTo>
                  <a:lnTo>
                    <a:pt x="1268094" y="102997"/>
                  </a:lnTo>
                  <a:lnTo>
                    <a:pt x="1268094" y="926591"/>
                  </a:lnTo>
                  <a:lnTo>
                    <a:pt x="1260002" y="966688"/>
                  </a:lnTo>
                  <a:lnTo>
                    <a:pt x="1237932" y="999426"/>
                  </a:lnTo>
                  <a:lnTo>
                    <a:pt x="1205194" y="1021496"/>
                  </a:lnTo>
                  <a:lnTo>
                    <a:pt x="1165097" y="1029588"/>
                  </a:lnTo>
                  <a:lnTo>
                    <a:pt x="102869" y="1029588"/>
                  </a:lnTo>
                  <a:lnTo>
                    <a:pt x="62847" y="1021496"/>
                  </a:lnTo>
                  <a:lnTo>
                    <a:pt x="30146" y="999426"/>
                  </a:lnTo>
                  <a:lnTo>
                    <a:pt x="8090" y="966688"/>
                  </a:lnTo>
                  <a:lnTo>
                    <a:pt x="0" y="926591"/>
                  </a:lnTo>
                  <a:lnTo>
                    <a:pt x="0" y="102997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982080" y="3526688"/>
            <a:ext cx="1093470" cy="795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70485" indent="115570">
              <a:lnSpc>
                <a:spcPct val="147000"/>
              </a:lnSpc>
              <a:spcBef>
                <a:spcPts val="100"/>
              </a:spcBef>
            </a:pPr>
            <a:r>
              <a:rPr sz="1000" spc="-10" dirty="0">
                <a:latin typeface="Arial Black"/>
                <a:cs typeface="Arial Black"/>
              </a:rPr>
              <a:t>Modulo</a:t>
            </a:r>
            <a:r>
              <a:rPr sz="1000" spc="31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3 | 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Il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colloquio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in</a:t>
            </a:r>
            <a:endParaRPr sz="1000">
              <a:latin typeface="Arial Black"/>
              <a:cs typeface="Arial Black"/>
            </a:endParaRPr>
          </a:p>
          <a:p>
            <a:pPr marL="12700" marR="5080" indent="33020">
              <a:lnSpc>
                <a:spcPct val="105000"/>
              </a:lnSpc>
              <a:spcBef>
                <a:spcPts val="15"/>
              </a:spcBef>
            </a:pPr>
            <a:r>
              <a:rPr sz="1000" spc="-5" dirty="0">
                <a:latin typeface="Arial Black"/>
                <a:cs typeface="Arial Black"/>
              </a:rPr>
              <a:t>differita e altri </a:t>
            </a:r>
            <a:r>
              <a:rPr sz="1000" spc="-32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tipi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di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colloquio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288403" y="3811778"/>
            <a:ext cx="269240" cy="314960"/>
          </a:xfrm>
          <a:custGeom>
            <a:avLst/>
            <a:gdLst/>
            <a:ahLst/>
            <a:cxnLst/>
            <a:rect l="l" t="t" r="r" b="b"/>
            <a:pathLst>
              <a:path w="269240" h="314960">
                <a:moveTo>
                  <a:pt x="134366" y="0"/>
                </a:moveTo>
                <a:lnTo>
                  <a:pt x="134366" y="62992"/>
                </a:lnTo>
                <a:lnTo>
                  <a:pt x="0" y="62992"/>
                </a:lnTo>
                <a:lnTo>
                  <a:pt x="0" y="251587"/>
                </a:lnTo>
                <a:lnTo>
                  <a:pt x="134366" y="251587"/>
                </a:lnTo>
                <a:lnTo>
                  <a:pt x="134366" y="314579"/>
                </a:lnTo>
                <a:lnTo>
                  <a:pt x="268731" y="157226"/>
                </a:lnTo>
                <a:lnTo>
                  <a:pt x="134366" y="0"/>
                </a:lnTo>
                <a:close/>
              </a:path>
            </a:pathLst>
          </a:custGeom>
          <a:solidFill>
            <a:srgbClr val="C0B8C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7656068" y="3441572"/>
            <a:ext cx="1293495" cy="1055370"/>
            <a:chOff x="7656068" y="3441572"/>
            <a:chExt cx="1293495" cy="1055370"/>
          </a:xfrm>
        </p:grpSpPr>
        <p:sp>
          <p:nvSpPr>
            <p:cNvPr id="22" name="object 22"/>
            <p:cNvSpPr/>
            <p:nvPr/>
          </p:nvSpPr>
          <p:spPr>
            <a:xfrm>
              <a:off x="7668768" y="3454272"/>
              <a:ext cx="1268095" cy="1029969"/>
            </a:xfrm>
            <a:custGeom>
              <a:avLst/>
              <a:gdLst/>
              <a:ahLst/>
              <a:cxnLst/>
              <a:rect l="l" t="t" r="r" b="b"/>
              <a:pathLst>
                <a:path w="1268095" h="1029970">
                  <a:moveTo>
                    <a:pt x="1165225" y="0"/>
                  </a:moveTo>
                  <a:lnTo>
                    <a:pt x="102997" y="0"/>
                  </a:lnTo>
                  <a:lnTo>
                    <a:pt x="62900" y="8092"/>
                  </a:lnTo>
                  <a:lnTo>
                    <a:pt x="30162" y="30162"/>
                  </a:lnTo>
                  <a:lnTo>
                    <a:pt x="8092" y="62900"/>
                  </a:lnTo>
                  <a:lnTo>
                    <a:pt x="0" y="102997"/>
                  </a:lnTo>
                  <a:lnTo>
                    <a:pt x="0" y="926591"/>
                  </a:lnTo>
                  <a:lnTo>
                    <a:pt x="8092" y="966688"/>
                  </a:lnTo>
                  <a:lnTo>
                    <a:pt x="30162" y="999426"/>
                  </a:lnTo>
                  <a:lnTo>
                    <a:pt x="62900" y="1021496"/>
                  </a:lnTo>
                  <a:lnTo>
                    <a:pt x="102997" y="1029588"/>
                  </a:lnTo>
                  <a:lnTo>
                    <a:pt x="1165225" y="1029588"/>
                  </a:lnTo>
                  <a:lnTo>
                    <a:pt x="1205247" y="1021496"/>
                  </a:lnTo>
                  <a:lnTo>
                    <a:pt x="1237948" y="999426"/>
                  </a:lnTo>
                  <a:lnTo>
                    <a:pt x="1260004" y="966688"/>
                  </a:lnTo>
                  <a:lnTo>
                    <a:pt x="1268095" y="926591"/>
                  </a:lnTo>
                  <a:lnTo>
                    <a:pt x="1268095" y="102997"/>
                  </a:lnTo>
                  <a:lnTo>
                    <a:pt x="1260004" y="62900"/>
                  </a:lnTo>
                  <a:lnTo>
                    <a:pt x="1237948" y="30162"/>
                  </a:lnTo>
                  <a:lnTo>
                    <a:pt x="1205247" y="8092"/>
                  </a:lnTo>
                  <a:lnTo>
                    <a:pt x="1165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68768" y="3454272"/>
              <a:ext cx="1268095" cy="1029969"/>
            </a:xfrm>
            <a:custGeom>
              <a:avLst/>
              <a:gdLst/>
              <a:ahLst/>
              <a:cxnLst/>
              <a:rect l="l" t="t" r="r" b="b"/>
              <a:pathLst>
                <a:path w="1268095" h="1029970">
                  <a:moveTo>
                    <a:pt x="0" y="102997"/>
                  </a:moveTo>
                  <a:lnTo>
                    <a:pt x="8092" y="62900"/>
                  </a:lnTo>
                  <a:lnTo>
                    <a:pt x="30162" y="30162"/>
                  </a:lnTo>
                  <a:lnTo>
                    <a:pt x="62900" y="8092"/>
                  </a:lnTo>
                  <a:lnTo>
                    <a:pt x="102997" y="0"/>
                  </a:lnTo>
                  <a:lnTo>
                    <a:pt x="1165225" y="0"/>
                  </a:lnTo>
                  <a:lnTo>
                    <a:pt x="1205247" y="8092"/>
                  </a:lnTo>
                  <a:lnTo>
                    <a:pt x="1237948" y="30162"/>
                  </a:lnTo>
                  <a:lnTo>
                    <a:pt x="1260004" y="62900"/>
                  </a:lnTo>
                  <a:lnTo>
                    <a:pt x="1268095" y="102997"/>
                  </a:lnTo>
                  <a:lnTo>
                    <a:pt x="1268095" y="926591"/>
                  </a:lnTo>
                  <a:lnTo>
                    <a:pt x="1260004" y="966688"/>
                  </a:lnTo>
                  <a:lnTo>
                    <a:pt x="1237948" y="999426"/>
                  </a:lnTo>
                  <a:lnTo>
                    <a:pt x="1205247" y="1021496"/>
                  </a:lnTo>
                  <a:lnTo>
                    <a:pt x="1165225" y="1029588"/>
                  </a:lnTo>
                  <a:lnTo>
                    <a:pt x="102997" y="1029588"/>
                  </a:lnTo>
                  <a:lnTo>
                    <a:pt x="62900" y="1021496"/>
                  </a:lnTo>
                  <a:lnTo>
                    <a:pt x="30162" y="999426"/>
                  </a:lnTo>
                  <a:lnTo>
                    <a:pt x="8092" y="966688"/>
                  </a:lnTo>
                  <a:lnTo>
                    <a:pt x="0" y="926591"/>
                  </a:lnTo>
                  <a:lnTo>
                    <a:pt x="0" y="102997"/>
                  </a:lnTo>
                  <a:close/>
                </a:path>
              </a:pathLst>
            </a:custGeom>
            <a:ln w="25400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730108" y="3446170"/>
            <a:ext cx="1146175" cy="956944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65"/>
              </a:spcBef>
            </a:pPr>
            <a:r>
              <a:rPr sz="1000" spc="-10" dirty="0">
                <a:latin typeface="Arial Black"/>
                <a:cs typeface="Arial Black"/>
              </a:rPr>
              <a:t>Modulo</a:t>
            </a:r>
            <a:r>
              <a:rPr sz="1000" spc="5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4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|</a:t>
            </a:r>
            <a:endParaRPr sz="1000">
              <a:latin typeface="Arial Black"/>
              <a:cs typeface="Arial Black"/>
            </a:endParaRPr>
          </a:p>
          <a:p>
            <a:pPr marL="12065" marR="5080" indent="-635" algn="ctr">
              <a:lnSpc>
                <a:spcPct val="105700"/>
              </a:lnSpc>
              <a:spcBef>
                <a:spcPts val="495"/>
              </a:spcBef>
            </a:pPr>
            <a:r>
              <a:rPr sz="1000" spc="-5" dirty="0">
                <a:latin typeface="Arial Black"/>
                <a:cs typeface="Arial Black"/>
              </a:rPr>
              <a:t>Altri strumenti 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di </a:t>
            </a:r>
            <a:r>
              <a:rPr sz="1000" spc="-10" dirty="0">
                <a:latin typeface="Arial Black"/>
                <a:cs typeface="Arial Black"/>
              </a:rPr>
              <a:t>selezione </a:t>
            </a:r>
            <a:r>
              <a:rPr sz="1000" spc="-5" dirty="0">
                <a:latin typeface="Arial Black"/>
                <a:cs typeface="Arial Black"/>
              </a:rPr>
              <a:t>e di </a:t>
            </a:r>
            <a:r>
              <a:rPr sz="1000" spc="-32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assessment 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5" dirty="0">
                <a:latin typeface="Arial Black"/>
                <a:cs typeface="Arial Black"/>
              </a:rPr>
              <a:t>online</a:t>
            </a:r>
            <a:endParaRPr sz="1000">
              <a:latin typeface="Arial Black"/>
              <a:cs typeface="Arial Black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162429" y="3128264"/>
            <a:ext cx="1555115" cy="1609725"/>
            <a:chOff x="2162429" y="3128264"/>
            <a:chExt cx="1555115" cy="1609725"/>
          </a:xfrm>
        </p:grpSpPr>
        <p:sp>
          <p:nvSpPr>
            <p:cNvPr id="26" name="object 26"/>
            <p:cNvSpPr/>
            <p:nvPr/>
          </p:nvSpPr>
          <p:spPr>
            <a:xfrm>
              <a:off x="2175129" y="3140964"/>
              <a:ext cx="1529715" cy="1584325"/>
            </a:xfrm>
            <a:custGeom>
              <a:avLst/>
              <a:gdLst/>
              <a:ahLst/>
              <a:cxnLst/>
              <a:rect l="l" t="t" r="r" b="b"/>
              <a:pathLst>
                <a:path w="1529714" h="1584325">
                  <a:moveTo>
                    <a:pt x="1274571" y="0"/>
                  </a:moveTo>
                  <a:lnTo>
                    <a:pt x="254888" y="0"/>
                  </a:lnTo>
                  <a:lnTo>
                    <a:pt x="209053" y="4108"/>
                  </a:lnTo>
                  <a:lnTo>
                    <a:pt x="165921" y="15952"/>
                  </a:lnTo>
                  <a:lnTo>
                    <a:pt x="126209" y="34812"/>
                  </a:lnTo>
                  <a:lnTo>
                    <a:pt x="90637" y="59964"/>
                  </a:lnTo>
                  <a:lnTo>
                    <a:pt x="59923" y="90690"/>
                  </a:lnTo>
                  <a:lnTo>
                    <a:pt x="34783" y="126266"/>
                  </a:lnTo>
                  <a:lnTo>
                    <a:pt x="15938" y="165972"/>
                  </a:lnTo>
                  <a:lnTo>
                    <a:pt x="4104" y="209086"/>
                  </a:lnTo>
                  <a:lnTo>
                    <a:pt x="0" y="254888"/>
                  </a:lnTo>
                  <a:lnTo>
                    <a:pt x="0" y="1329309"/>
                  </a:lnTo>
                  <a:lnTo>
                    <a:pt x="4104" y="1375111"/>
                  </a:lnTo>
                  <a:lnTo>
                    <a:pt x="15938" y="1418225"/>
                  </a:lnTo>
                  <a:lnTo>
                    <a:pt x="34783" y="1457931"/>
                  </a:lnTo>
                  <a:lnTo>
                    <a:pt x="59923" y="1493507"/>
                  </a:lnTo>
                  <a:lnTo>
                    <a:pt x="90637" y="1524233"/>
                  </a:lnTo>
                  <a:lnTo>
                    <a:pt x="126209" y="1549385"/>
                  </a:lnTo>
                  <a:lnTo>
                    <a:pt x="165921" y="1568245"/>
                  </a:lnTo>
                  <a:lnTo>
                    <a:pt x="209053" y="1580089"/>
                  </a:lnTo>
                  <a:lnTo>
                    <a:pt x="254888" y="1584198"/>
                  </a:lnTo>
                  <a:lnTo>
                    <a:pt x="1274571" y="1584198"/>
                  </a:lnTo>
                  <a:lnTo>
                    <a:pt x="1320374" y="1580089"/>
                  </a:lnTo>
                  <a:lnTo>
                    <a:pt x="1363488" y="1568245"/>
                  </a:lnTo>
                  <a:lnTo>
                    <a:pt x="1403194" y="1549385"/>
                  </a:lnTo>
                  <a:lnTo>
                    <a:pt x="1438770" y="1524233"/>
                  </a:lnTo>
                  <a:lnTo>
                    <a:pt x="1469496" y="1493507"/>
                  </a:lnTo>
                  <a:lnTo>
                    <a:pt x="1494648" y="1457931"/>
                  </a:lnTo>
                  <a:lnTo>
                    <a:pt x="1513508" y="1418225"/>
                  </a:lnTo>
                  <a:lnTo>
                    <a:pt x="1525352" y="1375111"/>
                  </a:lnTo>
                  <a:lnTo>
                    <a:pt x="1529460" y="1329309"/>
                  </a:lnTo>
                  <a:lnTo>
                    <a:pt x="1529460" y="254888"/>
                  </a:lnTo>
                  <a:lnTo>
                    <a:pt x="1525352" y="209086"/>
                  </a:lnTo>
                  <a:lnTo>
                    <a:pt x="1513508" y="165972"/>
                  </a:lnTo>
                  <a:lnTo>
                    <a:pt x="1494648" y="126266"/>
                  </a:lnTo>
                  <a:lnTo>
                    <a:pt x="1469496" y="90690"/>
                  </a:lnTo>
                  <a:lnTo>
                    <a:pt x="1438770" y="59964"/>
                  </a:lnTo>
                  <a:lnTo>
                    <a:pt x="1403194" y="34812"/>
                  </a:lnTo>
                  <a:lnTo>
                    <a:pt x="1363488" y="15952"/>
                  </a:lnTo>
                  <a:lnTo>
                    <a:pt x="1320374" y="4108"/>
                  </a:lnTo>
                  <a:lnTo>
                    <a:pt x="1274571" y="0"/>
                  </a:lnTo>
                  <a:close/>
                </a:path>
              </a:pathLst>
            </a:custGeom>
            <a:solidFill>
              <a:srgbClr val="8063A1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75129" y="3140964"/>
              <a:ext cx="1529715" cy="1584325"/>
            </a:xfrm>
            <a:custGeom>
              <a:avLst/>
              <a:gdLst/>
              <a:ahLst/>
              <a:cxnLst/>
              <a:rect l="l" t="t" r="r" b="b"/>
              <a:pathLst>
                <a:path w="1529714" h="1584325">
                  <a:moveTo>
                    <a:pt x="0" y="254888"/>
                  </a:moveTo>
                  <a:lnTo>
                    <a:pt x="4104" y="209086"/>
                  </a:lnTo>
                  <a:lnTo>
                    <a:pt x="15938" y="165972"/>
                  </a:lnTo>
                  <a:lnTo>
                    <a:pt x="34783" y="126266"/>
                  </a:lnTo>
                  <a:lnTo>
                    <a:pt x="59923" y="90690"/>
                  </a:lnTo>
                  <a:lnTo>
                    <a:pt x="90637" y="59964"/>
                  </a:lnTo>
                  <a:lnTo>
                    <a:pt x="126209" y="34812"/>
                  </a:lnTo>
                  <a:lnTo>
                    <a:pt x="165921" y="15952"/>
                  </a:lnTo>
                  <a:lnTo>
                    <a:pt x="209053" y="4108"/>
                  </a:lnTo>
                  <a:lnTo>
                    <a:pt x="254888" y="0"/>
                  </a:lnTo>
                  <a:lnTo>
                    <a:pt x="1274571" y="0"/>
                  </a:lnTo>
                  <a:lnTo>
                    <a:pt x="1320374" y="4108"/>
                  </a:lnTo>
                  <a:lnTo>
                    <a:pt x="1363488" y="15952"/>
                  </a:lnTo>
                  <a:lnTo>
                    <a:pt x="1403194" y="34812"/>
                  </a:lnTo>
                  <a:lnTo>
                    <a:pt x="1438770" y="59964"/>
                  </a:lnTo>
                  <a:lnTo>
                    <a:pt x="1469496" y="90690"/>
                  </a:lnTo>
                  <a:lnTo>
                    <a:pt x="1494648" y="126266"/>
                  </a:lnTo>
                  <a:lnTo>
                    <a:pt x="1513508" y="165972"/>
                  </a:lnTo>
                  <a:lnTo>
                    <a:pt x="1525352" y="209086"/>
                  </a:lnTo>
                  <a:lnTo>
                    <a:pt x="1529460" y="254888"/>
                  </a:lnTo>
                  <a:lnTo>
                    <a:pt x="1529460" y="1329309"/>
                  </a:lnTo>
                  <a:lnTo>
                    <a:pt x="1525352" y="1375111"/>
                  </a:lnTo>
                  <a:lnTo>
                    <a:pt x="1513508" y="1418225"/>
                  </a:lnTo>
                  <a:lnTo>
                    <a:pt x="1494648" y="1457931"/>
                  </a:lnTo>
                  <a:lnTo>
                    <a:pt x="1469496" y="1493507"/>
                  </a:lnTo>
                  <a:lnTo>
                    <a:pt x="1438770" y="1524233"/>
                  </a:lnTo>
                  <a:lnTo>
                    <a:pt x="1403194" y="1549385"/>
                  </a:lnTo>
                  <a:lnTo>
                    <a:pt x="1363488" y="1568245"/>
                  </a:lnTo>
                  <a:lnTo>
                    <a:pt x="1320374" y="1580089"/>
                  </a:lnTo>
                  <a:lnTo>
                    <a:pt x="1274571" y="1584198"/>
                  </a:lnTo>
                  <a:lnTo>
                    <a:pt x="254888" y="1584198"/>
                  </a:lnTo>
                  <a:lnTo>
                    <a:pt x="209053" y="1580089"/>
                  </a:lnTo>
                  <a:lnTo>
                    <a:pt x="165921" y="1568245"/>
                  </a:lnTo>
                  <a:lnTo>
                    <a:pt x="126209" y="1549385"/>
                  </a:lnTo>
                  <a:lnTo>
                    <a:pt x="90637" y="1524233"/>
                  </a:lnTo>
                  <a:lnTo>
                    <a:pt x="59923" y="1493507"/>
                  </a:lnTo>
                  <a:lnTo>
                    <a:pt x="34783" y="1457931"/>
                  </a:lnTo>
                  <a:lnTo>
                    <a:pt x="15938" y="1418225"/>
                  </a:lnTo>
                  <a:lnTo>
                    <a:pt x="4104" y="1375111"/>
                  </a:lnTo>
                  <a:lnTo>
                    <a:pt x="0" y="1329309"/>
                  </a:lnTo>
                  <a:lnTo>
                    <a:pt x="0" y="254888"/>
                  </a:lnTo>
                  <a:close/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3077" y="2086736"/>
            <a:ext cx="1142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Ag</a:t>
            </a:r>
            <a:r>
              <a:rPr sz="2400" b="1" spc="-15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nda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83077" y="2637434"/>
            <a:ext cx="4517390" cy="173355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Introduzione</a:t>
            </a:r>
            <a:endParaRPr sz="16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Self-Assessment</a:t>
            </a:r>
            <a:endParaRPr sz="16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Presente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futuro</a:t>
            </a:r>
            <a:r>
              <a:rPr sz="1600" spc="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delle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attività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</a:t>
            </a:r>
            <a:r>
              <a:rPr sz="1600" spc="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recruitment</a:t>
            </a:r>
            <a:r>
              <a:rPr sz="1600" spc="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selezione</a:t>
            </a:r>
            <a:endParaRPr sz="16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La scelta dei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canali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di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recruitment</a:t>
            </a:r>
            <a:endParaRPr sz="16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latin typeface="Arial MT"/>
                <a:cs typeface="Arial MT"/>
              </a:rPr>
              <a:t>Chiusura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e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prossimi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passi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75838" y="2564892"/>
            <a:ext cx="5296535" cy="3810"/>
          </a:xfrm>
          <a:custGeom>
            <a:avLst/>
            <a:gdLst/>
            <a:ahLst/>
            <a:cxnLst/>
            <a:rect l="l" t="t" r="r" b="b"/>
            <a:pathLst>
              <a:path w="5296534" h="3810">
                <a:moveTo>
                  <a:pt x="0" y="3683"/>
                </a:moveTo>
                <a:lnTo>
                  <a:pt x="529640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3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547" y="201929"/>
            <a:ext cx="2431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P</a:t>
            </a:r>
            <a:r>
              <a:rPr sz="2400" spc="30" dirty="0">
                <a:solidFill>
                  <a:srgbClr val="000000"/>
                </a:solidFill>
                <a:latin typeface="Arial Black"/>
                <a:cs typeface="Arial Black"/>
              </a:rPr>
              <a:t>r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es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ntiam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o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ci</a:t>
            </a:r>
            <a:endParaRPr sz="24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594" y="930021"/>
            <a:ext cx="1560616" cy="127251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38652" y="912875"/>
            <a:ext cx="887196" cy="13484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6017" y="988796"/>
            <a:ext cx="1778127" cy="118506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12763" y="1033373"/>
            <a:ext cx="1703704" cy="110530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93241" y="2358732"/>
            <a:ext cx="1622552" cy="108271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50361" y="2322423"/>
            <a:ext cx="1565656" cy="115267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35525" y="2348877"/>
            <a:ext cx="1618361" cy="108012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86346" y="2348877"/>
            <a:ext cx="1730121" cy="108012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38288" y="3721874"/>
            <a:ext cx="1749552" cy="98411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38652" y="3547655"/>
            <a:ext cx="887196" cy="124252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822190" y="3636936"/>
            <a:ext cx="1643380" cy="115108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591934" y="3636936"/>
            <a:ext cx="1724532" cy="115108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59636" y="5010797"/>
            <a:ext cx="1690877" cy="94956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374897" y="4941163"/>
            <a:ext cx="981024" cy="117542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769611" y="4999354"/>
            <a:ext cx="1750314" cy="111447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636766" y="4997716"/>
            <a:ext cx="1679702" cy="1118870"/>
          </a:xfrm>
          <a:prstGeom prst="rect">
            <a:avLst/>
          </a:prstGeom>
        </p:spPr>
      </p:pic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954138" y="819213"/>
          <a:ext cx="7416164" cy="5400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8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5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2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9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401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762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41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762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1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762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81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063A1"/>
                      </a:solidFill>
                      <a:prstDash val="solid"/>
                    </a:lnL>
                    <a:lnR w="762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8063A1"/>
                      </a:solidFill>
                      <a:prstDash val="solid"/>
                    </a:lnL>
                    <a:lnR w="38100">
                      <a:solidFill>
                        <a:srgbClr val="8063A1"/>
                      </a:solidFill>
                      <a:prstDash val="solid"/>
                    </a:lnR>
                    <a:lnT w="38100">
                      <a:solidFill>
                        <a:srgbClr val="8063A1"/>
                      </a:solidFill>
                      <a:prstDash val="solid"/>
                    </a:lnT>
                    <a:lnB w="38100">
                      <a:solidFill>
                        <a:srgbClr val="8063A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770944" y="6427636"/>
            <a:ext cx="1596654" cy="340113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19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20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C3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pc="-5" dirty="0"/>
              <a:t>Sessione</a:t>
            </a:r>
            <a:r>
              <a:rPr spc="-20" dirty="0"/>
              <a:t> </a:t>
            </a:r>
            <a:r>
              <a:rPr spc="-5" dirty="0"/>
              <a:t>1</a:t>
            </a:r>
          </a:p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5800" spc="-5" dirty="0"/>
              <a:t>SELF-ASSESSMENT</a:t>
            </a:r>
            <a:endParaRPr sz="5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590" y="6365420"/>
            <a:ext cx="1741805" cy="4479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0944" y="6427636"/>
            <a:ext cx="1596654" cy="34011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547" y="201929"/>
            <a:ext cx="5495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Come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valuto</a:t>
            </a:r>
            <a:r>
              <a:rPr sz="2400" spc="-3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la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mia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capacità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di…</a:t>
            </a:r>
            <a:endParaRPr sz="240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94854"/>
            <a:ext cx="9143999" cy="52984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5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0944" y="6427636"/>
            <a:ext cx="1596654" cy="34011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547" y="201929"/>
            <a:ext cx="5495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Come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valuto</a:t>
            </a:r>
            <a:r>
              <a:rPr sz="2400" spc="-3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la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mia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capacità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di…</a:t>
            </a:r>
            <a:endParaRPr sz="240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80744"/>
            <a:ext cx="9143999" cy="530237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5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0944" y="6427636"/>
            <a:ext cx="1596654" cy="34011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547" y="201929"/>
            <a:ext cx="5495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Come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valuto</a:t>
            </a:r>
            <a:r>
              <a:rPr sz="2400" spc="-3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la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mia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capacità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di…</a:t>
            </a:r>
            <a:endParaRPr sz="240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80757"/>
            <a:ext cx="9143999" cy="530339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5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3705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I</a:t>
            </a:r>
            <a:r>
              <a:rPr sz="2400" spc="-3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10" dirty="0">
                <a:solidFill>
                  <a:srgbClr val="000000"/>
                </a:solidFill>
                <a:latin typeface="Arial Black"/>
                <a:cs typeface="Arial Black"/>
              </a:rPr>
              <a:t>sottogruppi</a:t>
            </a:r>
            <a:r>
              <a:rPr sz="2400" spc="-3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di</a:t>
            </a:r>
            <a:r>
              <a:rPr sz="2400" spc="-2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lavoro</a:t>
            </a:r>
            <a:endParaRPr sz="2400">
              <a:latin typeface="Arial Black"/>
              <a:cs typeface="Arial Black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240904"/>
              </p:ext>
            </p:extLst>
          </p:nvPr>
        </p:nvGraphicFramePr>
        <p:xfrm>
          <a:off x="2981451" y="1084452"/>
          <a:ext cx="3168650" cy="11216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6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0416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0"/>
                        </a:spcBef>
                        <a:tabLst>
                          <a:tab pos="387350" algn="l"/>
                        </a:tabLst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1.	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762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1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2</a:t>
                      </a:r>
                      <a:r>
                        <a:rPr lang="it-IT" sz="1600" spc="-5" dirty="0">
                          <a:latin typeface="Arial Black"/>
                          <a:cs typeface="Arial Black"/>
                        </a:rPr>
                        <a:t>.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698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41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3.</a:t>
                      </a:r>
                      <a:r>
                        <a:rPr sz="1600" spc="-25" dirty="0">
                          <a:latin typeface="Arial Black"/>
                          <a:cs typeface="Arial Black"/>
                        </a:rPr>
                        <a:t> 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762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41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4.</a:t>
                      </a:r>
                      <a:r>
                        <a:rPr sz="1600" spc="-35" dirty="0">
                          <a:latin typeface="Arial Black"/>
                          <a:cs typeface="Arial Black"/>
                        </a:rPr>
                        <a:t> 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762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509279"/>
              </p:ext>
            </p:extLst>
          </p:nvPr>
        </p:nvGraphicFramePr>
        <p:xfrm>
          <a:off x="2981451" y="2808477"/>
          <a:ext cx="3168650" cy="1457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6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0416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0"/>
                        </a:spcBef>
                        <a:tabLst>
                          <a:tab pos="387350" algn="l"/>
                        </a:tabLst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1.	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762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1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2.</a:t>
                      </a:r>
                      <a:r>
                        <a:rPr sz="1600" spc="-15" dirty="0">
                          <a:latin typeface="Arial Black"/>
                          <a:cs typeface="Arial Black"/>
                        </a:rPr>
                        <a:t> 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762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492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3.</a:t>
                      </a:r>
                      <a:r>
                        <a:rPr sz="1600" spc="-20" dirty="0">
                          <a:latin typeface="Arial Black"/>
                          <a:cs typeface="Arial Black"/>
                        </a:rPr>
                        <a:t> 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762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4.</a:t>
                      </a:r>
                      <a:r>
                        <a:rPr sz="1600" spc="-15" dirty="0">
                          <a:latin typeface="Arial Black"/>
                          <a:cs typeface="Arial Black"/>
                        </a:rPr>
                        <a:t> 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762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784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5.</a:t>
                      </a:r>
                      <a:r>
                        <a:rPr sz="1600" spc="-20" dirty="0">
                          <a:latin typeface="Arial Black"/>
                          <a:cs typeface="Arial Black"/>
                        </a:rPr>
                        <a:t> 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762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750839"/>
              </p:ext>
            </p:extLst>
          </p:nvPr>
        </p:nvGraphicFramePr>
        <p:xfrm>
          <a:off x="2981451" y="4489450"/>
          <a:ext cx="3168650" cy="1121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6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0416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0"/>
                        </a:spcBef>
                        <a:tabLst>
                          <a:tab pos="387350" algn="l"/>
                        </a:tabLst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1.	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762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1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2.</a:t>
                      </a:r>
                      <a:r>
                        <a:rPr sz="1600" spc="-25" dirty="0">
                          <a:latin typeface="Arial Black"/>
                          <a:cs typeface="Arial Black"/>
                        </a:rPr>
                        <a:t> 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8255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3.</a:t>
                      </a:r>
                      <a:r>
                        <a:rPr sz="1600" spc="-25" dirty="0">
                          <a:latin typeface="Arial Black"/>
                          <a:cs typeface="Arial Black"/>
                        </a:rPr>
                        <a:t> 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8255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403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spc="-5" dirty="0">
                          <a:latin typeface="Arial Black"/>
                          <a:cs typeface="Arial Black"/>
                        </a:rPr>
                        <a:t>4.</a:t>
                      </a:r>
                      <a:r>
                        <a:rPr sz="1600" spc="-15" dirty="0">
                          <a:latin typeface="Arial Black"/>
                          <a:cs typeface="Arial Black"/>
                        </a:rPr>
                        <a:t> </a:t>
                      </a:r>
                      <a:endParaRPr sz="1600" dirty="0">
                        <a:latin typeface="Arial Black"/>
                        <a:cs typeface="Arial Black"/>
                      </a:endParaRPr>
                    </a:p>
                  </a:txBody>
                  <a:tcPr marL="0" marR="0" marT="8255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5207" y="1340764"/>
            <a:ext cx="920508" cy="8104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4233" y="3046615"/>
            <a:ext cx="759447" cy="75944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4650" y="4549000"/>
            <a:ext cx="1267104" cy="89625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6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2705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Esercitazione</a:t>
            </a:r>
            <a:r>
              <a:rPr sz="2400" spc="-7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1.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590550"/>
            <a:ext cx="84143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Black"/>
                <a:cs typeface="Arial Black"/>
              </a:rPr>
              <a:t>Il processo, </a:t>
            </a:r>
            <a:r>
              <a:rPr sz="2400" dirty="0">
                <a:latin typeface="Arial Black"/>
                <a:cs typeface="Arial Black"/>
              </a:rPr>
              <a:t>le </a:t>
            </a:r>
            <a:r>
              <a:rPr sz="2400" spc="-5" dirty="0">
                <a:latin typeface="Arial Black"/>
                <a:cs typeface="Arial Black"/>
              </a:rPr>
              <a:t>fasi </a:t>
            </a:r>
            <a:r>
              <a:rPr sz="2400" dirty="0">
                <a:latin typeface="Arial Black"/>
                <a:cs typeface="Arial Black"/>
              </a:rPr>
              <a:t>e </a:t>
            </a:r>
            <a:r>
              <a:rPr sz="2400" spc="5" dirty="0">
                <a:latin typeface="Arial Black"/>
                <a:cs typeface="Arial Black"/>
              </a:rPr>
              <a:t>gli strumenti </a:t>
            </a:r>
            <a:r>
              <a:rPr sz="2400" dirty="0">
                <a:latin typeface="Arial Black"/>
                <a:cs typeface="Arial Black"/>
              </a:rPr>
              <a:t>di </a:t>
            </a:r>
            <a:r>
              <a:rPr sz="2400" spc="5" dirty="0">
                <a:latin typeface="Arial Black"/>
                <a:cs typeface="Arial Black"/>
              </a:rPr>
              <a:t>recruitment </a:t>
            </a:r>
            <a:r>
              <a:rPr sz="2400" dirty="0">
                <a:latin typeface="Arial Black"/>
                <a:cs typeface="Arial Black"/>
              </a:rPr>
              <a:t>e </a:t>
            </a:r>
            <a:r>
              <a:rPr sz="2400" spc="-79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selezione</a:t>
            </a:r>
            <a:r>
              <a:rPr sz="2400" dirty="0">
                <a:latin typeface="Arial Black"/>
                <a:cs typeface="Arial Black"/>
              </a:rPr>
              <a:t> in</a:t>
            </a:r>
            <a:r>
              <a:rPr sz="2400" spc="-5" dirty="0">
                <a:latin typeface="Arial Black"/>
                <a:cs typeface="Arial Black"/>
              </a:rPr>
              <a:t> </a:t>
            </a:r>
            <a:r>
              <a:rPr sz="2400" spc="10" dirty="0">
                <a:latin typeface="Arial Black"/>
                <a:cs typeface="Arial Black"/>
              </a:rPr>
              <a:t>MAW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08264"/>
            <a:ext cx="9143999" cy="482904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2705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Esercitazione</a:t>
            </a:r>
            <a:r>
              <a:rPr sz="2400" spc="-7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1.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590550"/>
            <a:ext cx="84143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Black"/>
                <a:cs typeface="Arial Black"/>
              </a:rPr>
              <a:t>Il processo, </a:t>
            </a:r>
            <a:r>
              <a:rPr sz="2400" dirty="0">
                <a:latin typeface="Arial Black"/>
                <a:cs typeface="Arial Black"/>
              </a:rPr>
              <a:t>le </a:t>
            </a:r>
            <a:r>
              <a:rPr sz="2400" spc="-5" dirty="0">
                <a:latin typeface="Arial Black"/>
                <a:cs typeface="Arial Black"/>
              </a:rPr>
              <a:t>fasi </a:t>
            </a:r>
            <a:r>
              <a:rPr sz="2400" dirty="0">
                <a:latin typeface="Arial Black"/>
                <a:cs typeface="Arial Black"/>
              </a:rPr>
              <a:t>e </a:t>
            </a:r>
            <a:r>
              <a:rPr sz="2400" spc="5" dirty="0">
                <a:latin typeface="Arial Black"/>
                <a:cs typeface="Arial Black"/>
              </a:rPr>
              <a:t>gli strumenti </a:t>
            </a:r>
            <a:r>
              <a:rPr sz="2400" dirty="0">
                <a:latin typeface="Arial Black"/>
                <a:cs typeface="Arial Black"/>
              </a:rPr>
              <a:t>di </a:t>
            </a:r>
            <a:r>
              <a:rPr sz="2400" spc="5" dirty="0">
                <a:latin typeface="Arial Black"/>
                <a:cs typeface="Arial Black"/>
              </a:rPr>
              <a:t>recruitment </a:t>
            </a:r>
            <a:r>
              <a:rPr sz="2400" dirty="0">
                <a:latin typeface="Arial Black"/>
                <a:cs typeface="Arial Black"/>
              </a:rPr>
              <a:t>e </a:t>
            </a:r>
            <a:r>
              <a:rPr sz="2400" spc="-79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selezione</a:t>
            </a:r>
            <a:r>
              <a:rPr sz="2400" dirty="0">
                <a:latin typeface="Arial Black"/>
                <a:cs typeface="Arial Black"/>
              </a:rPr>
              <a:t> in</a:t>
            </a:r>
            <a:r>
              <a:rPr sz="2400" spc="-5" dirty="0">
                <a:latin typeface="Arial Black"/>
                <a:cs typeface="Arial Black"/>
              </a:rPr>
              <a:t> </a:t>
            </a:r>
            <a:r>
              <a:rPr sz="2400" spc="10" dirty="0">
                <a:latin typeface="Arial Black"/>
                <a:cs typeface="Arial Black"/>
              </a:rPr>
              <a:t>MAW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100" y="1412747"/>
            <a:ext cx="9059418" cy="165620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524084"/>
            <a:ext cx="9143999" cy="278523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5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C3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pc="-5" dirty="0"/>
              <a:t>Sessione</a:t>
            </a:r>
            <a:r>
              <a:rPr spc="-25" dirty="0"/>
              <a:t> </a:t>
            </a:r>
            <a:r>
              <a:rPr spc="-5" dirty="0"/>
              <a:t>3</a:t>
            </a:r>
          </a:p>
          <a:p>
            <a:pPr marR="5080" indent="-205104" algn="ctr">
              <a:lnSpc>
                <a:spcPct val="100000"/>
              </a:lnSpc>
              <a:spcBef>
                <a:spcPts val="565"/>
              </a:spcBef>
            </a:pPr>
            <a:r>
              <a:rPr sz="5800" spc="-5" dirty="0"/>
              <a:t>PRESENTE E FUTURO </a:t>
            </a:r>
            <a:r>
              <a:rPr sz="5800" dirty="0"/>
              <a:t> </a:t>
            </a:r>
            <a:r>
              <a:rPr sz="5800" spc="-5" dirty="0"/>
              <a:t>DEL</a:t>
            </a:r>
            <a:r>
              <a:rPr sz="5800" spc="10" dirty="0"/>
              <a:t>L</a:t>
            </a:r>
            <a:r>
              <a:rPr sz="5800" spc="-5" dirty="0"/>
              <a:t>E</a:t>
            </a:r>
            <a:r>
              <a:rPr sz="5800" spc="-325" dirty="0"/>
              <a:t> </a:t>
            </a:r>
            <a:r>
              <a:rPr sz="5800" spc="-434" dirty="0"/>
              <a:t>A</a:t>
            </a:r>
            <a:r>
              <a:rPr sz="5800" spc="-5" dirty="0"/>
              <a:t>TTIVI</a:t>
            </a:r>
            <a:r>
              <a:rPr sz="5800" spc="-30" dirty="0"/>
              <a:t>T</a:t>
            </a:r>
            <a:r>
              <a:rPr sz="5800" spc="-700" dirty="0"/>
              <a:t>Á</a:t>
            </a:r>
            <a:r>
              <a:rPr sz="5800" spc="-290" dirty="0"/>
              <a:t> </a:t>
            </a:r>
            <a:r>
              <a:rPr sz="5800" spc="-575" dirty="0"/>
              <a:t>DI  RECRUIT</a:t>
            </a:r>
            <a:r>
              <a:rPr sz="5800" spc="-865" dirty="0"/>
              <a:t>M</a:t>
            </a:r>
            <a:r>
              <a:rPr sz="5800" spc="-700" dirty="0"/>
              <a:t>ENT</a:t>
            </a:r>
            <a:r>
              <a:rPr sz="5800" spc="-325" dirty="0"/>
              <a:t> </a:t>
            </a:r>
            <a:r>
              <a:rPr sz="5800" spc="-700" dirty="0"/>
              <a:t>E</a:t>
            </a:r>
            <a:r>
              <a:rPr sz="5800" spc="-290" dirty="0"/>
              <a:t> </a:t>
            </a:r>
            <a:r>
              <a:rPr sz="5800" spc="-655" dirty="0"/>
              <a:t>SELEZIONE</a:t>
            </a:r>
            <a:endParaRPr sz="5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590" y="6365420"/>
            <a:ext cx="1741805" cy="4479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307" y="1256068"/>
            <a:ext cx="2797810" cy="4570730"/>
            <a:chOff x="59307" y="1256068"/>
            <a:chExt cx="2797810" cy="4570730"/>
          </a:xfrm>
        </p:grpSpPr>
        <p:sp>
          <p:nvSpPr>
            <p:cNvPr id="3" name="object 3"/>
            <p:cNvSpPr/>
            <p:nvPr/>
          </p:nvSpPr>
          <p:spPr>
            <a:xfrm>
              <a:off x="107504" y="1268768"/>
              <a:ext cx="864235" cy="560705"/>
            </a:xfrm>
            <a:custGeom>
              <a:avLst/>
              <a:gdLst/>
              <a:ahLst/>
              <a:cxnLst/>
              <a:rect l="l" t="t" r="r" b="b"/>
              <a:pathLst>
                <a:path w="864235" h="560705">
                  <a:moveTo>
                    <a:pt x="864095" y="0"/>
                  </a:moveTo>
                  <a:lnTo>
                    <a:pt x="0" y="0"/>
                  </a:lnTo>
                  <a:lnTo>
                    <a:pt x="0" y="560158"/>
                  </a:lnTo>
                  <a:lnTo>
                    <a:pt x="864095" y="560158"/>
                  </a:lnTo>
                  <a:lnTo>
                    <a:pt x="86409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7504" y="1268768"/>
              <a:ext cx="864235" cy="560705"/>
            </a:xfrm>
            <a:custGeom>
              <a:avLst/>
              <a:gdLst/>
              <a:ahLst/>
              <a:cxnLst/>
              <a:rect l="l" t="t" r="r" b="b"/>
              <a:pathLst>
                <a:path w="864235" h="560705">
                  <a:moveTo>
                    <a:pt x="0" y="560158"/>
                  </a:moveTo>
                  <a:lnTo>
                    <a:pt x="864095" y="560158"/>
                  </a:lnTo>
                  <a:lnTo>
                    <a:pt x="864095" y="0"/>
                  </a:lnTo>
                  <a:lnTo>
                    <a:pt x="0" y="0"/>
                  </a:lnTo>
                  <a:lnTo>
                    <a:pt x="0" y="560158"/>
                  </a:lnTo>
                  <a:close/>
                </a:path>
              </a:pathLst>
            </a:custGeom>
            <a:ln w="254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976" y="1343177"/>
              <a:ext cx="612965" cy="41145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473" y="5253367"/>
              <a:ext cx="2771775" cy="560705"/>
            </a:xfrm>
            <a:custGeom>
              <a:avLst/>
              <a:gdLst/>
              <a:ahLst/>
              <a:cxnLst/>
              <a:rect l="l" t="t" r="r" b="b"/>
              <a:pathLst>
                <a:path w="2771775" h="560704">
                  <a:moveTo>
                    <a:pt x="2771394" y="0"/>
                  </a:moveTo>
                  <a:lnTo>
                    <a:pt x="0" y="0"/>
                  </a:lnTo>
                  <a:lnTo>
                    <a:pt x="0" y="560158"/>
                  </a:lnTo>
                  <a:lnTo>
                    <a:pt x="2771394" y="560158"/>
                  </a:lnTo>
                  <a:lnTo>
                    <a:pt x="277139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473" y="5253367"/>
              <a:ext cx="2771775" cy="560705"/>
            </a:xfrm>
            <a:custGeom>
              <a:avLst/>
              <a:gdLst/>
              <a:ahLst/>
              <a:cxnLst/>
              <a:rect l="l" t="t" r="r" b="b"/>
              <a:pathLst>
                <a:path w="2771775" h="560704">
                  <a:moveTo>
                    <a:pt x="0" y="560158"/>
                  </a:moveTo>
                  <a:lnTo>
                    <a:pt x="2771394" y="560158"/>
                  </a:lnTo>
                  <a:lnTo>
                    <a:pt x="2771394" y="0"/>
                  </a:lnTo>
                  <a:lnTo>
                    <a:pt x="0" y="0"/>
                  </a:lnTo>
                  <a:lnTo>
                    <a:pt x="0" y="560158"/>
                  </a:lnTo>
                  <a:close/>
                </a:path>
              </a:pathLst>
            </a:custGeom>
            <a:ln w="254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783" y="5253367"/>
              <a:ext cx="560158" cy="5601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2007" y="4677321"/>
              <a:ext cx="2484120" cy="560705"/>
            </a:xfrm>
            <a:custGeom>
              <a:avLst/>
              <a:gdLst/>
              <a:ahLst/>
              <a:cxnLst/>
              <a:rect l="l" t="t" r="r" b="b"/>
              <a:pathLst>
                <a:path w="2484120" h="560704">
                  <a:moveTo>
                    <a:pt x="2483739" y="0"/>
                  </a:moveTo>
                  <a:lnTo>
                    <a:pt x="0" y="0"/>
                  </a:lnTo>
                  <a:lnTo>
                    <a:pt x="0" y="560158"/>
                  </a:lnTo>
                  <a:lnTo>
                    <a:pt x="2483739" y="560158"/>
                  </a:lnTo>
                  <a:lnTo>
                    <a:pt x="248373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007" y="4677321"/>
              <a:ext cx="2484120" cy="560705"/>
            </a:xfrm>
            <a:custGeom>
              <a:avLst/>
              <a:gdLst/>
              <a:ahLst/>
              <a:cxnLst/>
              <a:rect l="l" t="t" r="r" b="b"/>
              <a:pathLst>
                <a:path w="2484120" h="560704">
                  <a:moveTo>
                    <a:pt x="0" y="560158"/>
                  </a:moveTo>
                  <a:lnTo>
                    <a:pt x="2483739" y="560158"/>
                  </a:lnTo>
                  <a:lnTo>
                    <a:pt x="2483739" y="0"/>
                  </a:lnTo>
                  <a:lnTo>
                    <a:pt x="0" y="0"/>
                  </a:lnTo>
                  <a:lnTo>
                    <a:pt x="0" y="560158"/>
                  </a:lnTo>
                  <a:close/>
                </a:path>
              </a:pathLst>
            </a:custGeom>
            <a:ln w="254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311" y="4682820"/>
              <a:ext cx="648271" cy="57053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2007" y="4101249"/>
              <a:ext cx="2124075" cy="560705"/>
            </a:xfrm>
            <a:custGeom>
              <a:avLst/>
              <a:gdLst/>
              <a:ahLst/>
              <a:cxnLst/>
              <a:rect l="l" t="t" r="r" b="b"/>
              <a:pathLst>
                <a:path w="2124075" h="560704">
                  <a:moveTo>
                    <a:pt x="2123694" y="0"/>
                  </a:moveTo>
                  <a:lnTo>
                    <a:pt x="0" y="0"/>
                  </a:lnTo>
                  <a:lnTo>
                    <a:pt x="0" y="560158"/>
                  </a:lnTo>
                  <a:lnTo>
                    <a:pt x="2123694" y="560158"/>
                  </a:lnTo>
                  <a:lnTo>
                    <a:pt x="212369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007" y="4101249"/>
              <a:ext cx="2124075" cy="560705"/>
            </a:xfrm>
            <a:custGeom>
              <a:avLst/>
              <a:gdLst/>
              <a:ahLst/>
              <a:cxnLst/>
              <a:rect l="l" t="t" r="r" b="b"/>
              <a:pathLst>
                <a:path w="2124075" h="560704">
                  <a:moveTo>
                    <a:pt x="0" y="560158"/>
                  </a:moveTo>
                  <a:lnTo>
                    <a:pt x="2123694" y="560158"/>
                  </a:lnTo>
                  <a:lnTo>
                    <a:pt x="2123694" y="0"/>
                  </a:lnTo>
                  <a:lnTo>
                    <a:pt x="0" y="0"/>
                  </a:lnTo>
                  <a:lnTo>
                    <a:pt x="0" y="560158"/>
                  </a:lnTo>
                  <a:close/>
                </a:path>
              </a:pathLst>
            </a:custGeom>
            <a:ln w="254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504" y="4101261"/>
              <a:ext cx="709764" cy="52484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2007" y="3541052"/>
              <a:ext cx="1835785" cy="560705"/>
            </a:xfrm>
            <a:custGeom>
              <a:avLst/>
              <a:gdLst/>
              <a:ahLst/>
              <a:cxnLst/>
              <a:rect l="l" t="t" r="r" b="b"/>
              <a:pathLst>
                <a:path w="1835785" h="560704">
                  <a:moveTo>
                    <a:pt x="1835658" y="0"/>
                  </a:moveTo>
                  <a:lnTo>
                    <a:pt x="0" y="0"/>
                  </a:lnTo>
                  <a:lnTo>
                    <a:pt x="0" y="560158"/>
                  </a:lnTo>
                  <a:lnTo>
                    <a:pt x="1835658" y="560158"/>
                  </a:lnTo>
                  <a:lnTo>
                    <a:pt x="183565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007" y="3541052"/>
              <a:ext cx="1835785" cy="560705"/>
            </a:xfrm>
            <a:custGeom>
              <a:avLst/>
              <a:gdLst/>
              <a:ahLst/>
              <a:cxnLst/>
              <a:rect l="l" t="t" r="r" b="b"/>
              <a:pathLst>
                <a:path w="1835785" h="560704">
                  <a:moveTo>
                    <a:pt x="0" y="560158"/>
                  </a:moveTo>
                  <a:lnTo>
                    <a:pt x="1835658" y="560158"/>
                  </a:lnTo>
                  <a:lnTo>
                    <a:pt x="1835658" y="0"/>
                  </a:lnTo>
                  <a:lnTo>
                    <a:pt x="0" y="0"/>
                  </a:lnTo>
                  <a:lnTo>
                    <a:pt x="0" y="560158"/>
                  </a:lnTo>
                  <a:close/>
                </a:path>
              </a:pathLst>
            </a:custGeom>
            <a:ln w="254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3572840"/>
              <a:ext cx="528370" cy="52837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7504" y="2964980"/>
              <a:ext cx="1512570" cy="560705"/>
            </a:xfrm>
            <a:custGeom>
              <a:avLst/>
              <a:gdLst/>
              <a:ahLst/>
              <a:cxnLst/>
              <a:rect l="l" t="t" r="r" b="b"/>
              <a:pathLst>
                <a:path w="1512570" h="560704">
                  <a:moveTo>
                    <a:pt x="1512189" y="0"/>
                  </a:moveTo>
                  <a:lnTo>
                    <a:pt x="0" y="0"/>
                  </a:lnTo>
                  <a:lnTo>
                    <a:pt x="0" y="560158"/>
                  </a:lnTo>
                  <a:lnTo>
                    <a:pt x="1512189" y="560158"/>
                  </a:lnTo>
                  <a:lnTo>
                    <a:pt x="151218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7504" y="2964980"/>
              <a:ext cx="1512570" cy="560705"/>
            </a:xfrm>
            <a:custGeom>
              <a:avLst/>
              <a:gdLst/>
              <a:ahLst/>
              <a:cxnLst/>
              <a:rect l="l" t="t" r="r" b="b"/>
              <a:pathLst>
                <a:path w="1512570" h="560704">
                  <a:moveTo>
                    <a:pt x="0" y="560158"/>
                  </a:moveTo>
                  <a:lnTo>
                    <a:pt x="1512189" y="560158"/>
                  </a:lnTo>
                  <a:lnTo>
                    <a:pt x="1512189" y="0"/>
                  </a:lnTo>
                  <a:lnTo>
                    <a:pt x="0" y="0"/>
                  </a:lnTo>
                  <a:lnTo>
                    <a:pt x="0" y="560158"/>
                  </a:lnTo>
                  <a:close/>
                </a:path>
              </a:pathLst>
            </a:custGeom>
            <a:ln w="254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504" y="2998279"/>
              <a:ext cx="661466" cy="4937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7504" y="2388908"/>
              <a:ext cx="1224280" cy="560705"/>
            </a:xfrm>
            <a:custGeom>
              <a:avLst/>
              <a:gdLst/>
              <a:ahLst/>
              <a:cxnLst/>
              <a:rect l="l" t="t" r="r" b="b"/>
              <a:pathLst>
                <a:path w="1224280" h="560705">
                  <a:moveTo>
                    <a:pt x="1224140" y="0"/>
                  </a:moveTo>
                  <a:lnTo>
                    <a:pt x="0" y="0"/>
                  </a:lnTo>
                  <a:lnTo>
                    <a:pt x="0" y="560158"/>
                  </a:lnTo>
                  <a:lnTo>
                    <a:pt x="1224140" y="560158"/>
                  </a:lnTo>
                  <a:lnTo>
                    <a:pt x="122414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7504" y="2388908"/>
              <a:ext cx="1224280" cy="560705"/>
            </a:xfrm>
            <a:custGeom>
              <a:avLst/>
              <a:gdLst/>
              <a:ahLst/>
              <a:cxnLst/>
              <a:rect l="l" t="t" r="r" b="b"/>
              <a:pathLst>
                <a:path w="1224280" h="560705">
                  <a:moveTo>
                    <a:pt x="0" y="560158"/>
                  </a:moveTo>
                  <a:lnTo>
                    <a:pt x="1224140" y="560158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560158"/>
                  </a:lnTo>
                  <a:close/>
                </a:path>
              </a:pathLst>
            </a:custGeom>
            <a:ln w="254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344" y="2450274"/>
              <a:ext cx="720077" cy="49879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07504" y="1812836"/>
              <a:ext cx="1008380" cy="560705"/>
            </a:xfrm>
            <a:custGeom>
              <a:avLst/>
              <a:gdLst/>
              <a:ahLst/>
              <a:cxnLst/>
              <a:rect l="l" t="t" r="r" b="b"/>
              <a:pathLst>
                <a:path w="1008380" h="560705">
                  <a:moveTo>
                    <a:pt x="1008113" y="0"/>
                  </a:moveTo>
                  <a:lnTo>
                    <a:pt x="0" y="0"/>
                  </a:lnTo>
                  <a:lnTo>
                    <a:pt x="0" y="560158"/>
                  </a:lnTo>
                  <a:lnTo>
                    <a:pt x="1008113" y="560158"/>
                  </a:lnTo>
                  <a:lnTo>
                    <a:pt x="100811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7504" y="1812836"/>
              <a:ext cx="1008380" cy="560705"/>
            </a:xfrm>
            <a:custGeom>
              <a:avLst/>
              <a:gdLst/>
              <a:ahLst/>
              <a:cxnLst/>
              <a:rect l="l" t="t" r="r" b="b"/>
              <a:pathLst>
                <a:path w="1008380" h="560705">
                  <a:moveTo>
                    <a:pt x="0" y="560158"/>
                  </a:moveTo>
                  <a:lnTo>
                    <a:pt x="1008113" y="560158"/>
                  </a:lnTo>
                  <a:lnTo>
                    <a:pt x="1008113" y="0"/>
                  </a:lnTo>
                  <a:lnTo>
                    <a:pt x="0" y="0"/>
                  </a:lnTo>
                  <a:lnTo>
                    <a:pt x="0" y="560158"/>
                  </a:lnTo>
                  <a:close/>
                </a:path>
              </a:pathLst>
            </a:custGeom>
            <a:ln w="254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60657" y="6427636"/>
            <a:ext cx="1596654" cy="340113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58267" y="58039"/>
            <a:ext cx="7845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Le</a:t>
            </a:r>
            <a:r>
              <a:rPr sz="2400" spc="-2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fasi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del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processo di</a:t>
            </a:r>
            <a:r>
              <a:rPr sz="2400" spc="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recruitment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 selezione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body" idx="1"/>
          </p:nvPr>
        </p:nvSpPr>
        <p:spPr>
          <a:xfrm>
            <a:off x="1469897" y="990601"/>
            <a:ext cx="6957059" cy="4782438"/>
          </a:xfrm>
          <a:prstGeom prst="rect">
            <a:avLst/>
          </a:prstGeom>
        </p:spPr>
        <p:txBody>
          <a:bodyPr vert="horz" wrap="square" lIns="0" tIns="211454" rIns="0" bIns="0" rtlCol="0">
            <a:spAutoFit/>
          </a:bodyPr>
          <a:lstStyle/>
          <a:p>
            <a:pPr marL="433705" indent="-193040">
              <a:lnSpc>
                <a:spcPct val="100000"/>
              </a:lnSpc>
              <a:spcBef>
                <a:spcPts val="1664"/>
              </a:spcBef>
              <a:buAutoNum type="arabicPeriod"/>
              <a:tabLst>
                <a:tab pos="434340" algn="l"/>
              </a:tabLst>
            </a:pPr>
            <a:r>
              <a:rPr spc="-595" dirty="0">
                <a:solidFill>
                  <a:srgbClr val="404040"/>
                </a:solidFill>
                <a:latin typeface="Tahoma"/>
                <a:cs typeface="Tahoma"/>
              </a:rPr>
              <a:t>ANALISI</a:t>
            </a:r>
            <a:r>
              <a:rPr spc="-509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pc="-560" dirty="0">
                <a:solidFill>
                  <a:srgbClr val="404040"/>
                </a:solidFill>
                <a:latin typeface="Tahoma"/>
                <a:cs typeface="Tahoma"/>
              </a:rPr>
              <a:t>DELFABBISOGNOEDELPROFILO</a:t>
            </a:r>
          </a:p>
          <a:p>
            <a:pPr marL="619760" indent="-235585">
              <a:lnSpc>
                <a:spcPct val="100000"/>
              </a:lnSpc>
              <a:spcBef>
                <a:spcPts val="1565"/>
              </a:spcBef>
              <a:buAutoNum type="arabicPeriod"/>
              <a:tabLst>
                <a:tab pos="620395" algn="l"/>
              </a:tabLst>
            </a:pPr>
            <a:r>
              <a:rPr spc="-560" dirty="0">
                <a:solidFill>
                  <a:srgbClr val="404040"/>
                </a:solidFill>
                <a:latin typeface="Tahoma"/>
                <a:cs typeface="Tahoma"/>
              </a:rPr>
              <a:t>JOBDESCRIPTIONECANALI</a:t>
            </a:r>
            <a:r>
              <a:rPr spc="-5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pc="-645" dirty="0">
                <a:solidFill>
                  <a:srgbClr val="404040"/>
                </a:solidFill>
                <a:latin typeface="Tahoma"/>
                <a:cs typeface="Tahoma"/>
              </a:rPr>
              <a:t>DI</a:t>
            </a:r>
            <a:r>
              <a:rPr spc="-5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pc="-650" dirty="0">
                <a:solidFill>
                  <a:srgbClr val="404040"/>
                </a:solidFill>
                <a:latin typeface="Tahoma"/>
                <a:cs typeface="Tahoma"/>
              </a:rPr>
              <a:t>RECRUITMENT</a:t>
            </a:r>
          </a:p>
          <a:p>
            <a:pPr marL="784225" indent="-234315">
              <a:lnSpc>
                <a:spcPct val="100000"/>
              </a:lnSpc>
              <a:spcBef>
                <a:spcPts val="1730"/>
              </a:spcBef>
              <a:buAutoNum type="arabicPeriod"/>
              <a:tabLst>
                <a:tab pos="784860" algn="l"/>
              </a:tabLst>
            </a:pPr>
            <a:r>
              <a:rPr spc="-635" dirty="0">
                <a:solidFill>
                  <a:srgbClr val="404040"/>
                </a:solidFill>
                <a:latin typeface="Tahoma"/>
                <a:cs typeface="Tahoma"/>
              </a:rPr>
              <a:t>DEFINIZIONEDEGLI</a:t>
            </a:r>
            <a:r>
              <a:rPr spc="-6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pc="-660" dirty="0">
                <a:solidFill>
                  <a:srgbClr val="404040"/>
                </a:solidFill>
                <a:latin typeface="Tahoma"/>
                <a:cs typeface="Tahoma"/>
              </a:rPr>
              <a:t>STRUMENTI</a:t>
            </a:r>
            <a:r>
              <a:rPr spc="-6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pc="-645" dirty="0">
                <a:solidFill>
                  <a:srgbClr val="404040"/>
                </a:solidFill>
                <a:latin typeface="Tahoma"/>
                <a:cs typeface="Tahoma"/>
              </a:rPr>
              <a:t>DI</a:t>
            </a:r>
            <a:r>
              <a:rPr spc="-60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pc="-615" dirty="0">
                <a:solidFill>
                  <a:srgbClr val="404040"/>
                </a:solidFill>
                <a:latin typeface="Tahoma"/>
                <a:cs typeface="Tahoma"/>
              </a:rPr>
              <a:t>VALUTAZIONE</a:t>
            </a:r>
          </a:p>
          <a:p>
            <a:pPr marL="989330" indent="-244475">
              <a:lnSpc>
                <a:spcPct val="100000"/>
              </a:lnSpc>
              <a:spcBef>
                <a:spcPts val="1590"/>
              </a:spcBef>
              <a:buAutoNum type="arabicPeriod"/>
              <a:tabLst>
                <a:tab pos="989965" algn="l"/>
              </a:tabLst>
            </a:pPr>
            <a:r>
              <a:rPr spc="-605" dirty="0">
                <a:solidFill>
                  <a:srgbClr val="404040"/>
                </a:solidFill>
                <a:latin typeface="Tahoma"/>
                <a:cs typeface="Tahoma"/>
              </a:rPr>
              <a:t>SCREENINGEVALUTAZIONECURRICULA</a:t>
            </a:r>
          </a:p>
          <a:p>
            <a:pPr marL="1197610" indent="-236854">
              <a:lnSpc>
                <a:spcPct val="100000"/>
              </a:lnSpc>
              <a:spcBef>
                <a:spcPts val="1275"/>
              </a:spcBef>
              <a:buAutoNum type="arabicPeriod"/>
              <a:tabLst>
                <a:tab pos="1198245" algn="l"/>
              </a:tabLst>
            </a:pPr>
            <a:r>
              <a:rPr spc="-585" dirty="0">
                <a:solidFill>
                  <a:srgbClr val="404040"/>
                </a:solidFill>
                <a:latin typeface="Tahoma"/>
                <a:cs typeface="Tahoma"/>
              </a:rPr>
              <a:t>A</a:t>
            </a:r>
            <a:r>
              <a:rPr spc="-500" dirty="0">
                <a:solidFill>
                  <a:srgbClr val="404040"/>
                </a:solidFill>
                <a:latin typeface="Tahoma"/>
                <a:cs typeface="Tahoma"/>
              </a:rPr>
              <a:t>S</a:t>
            </a:r>
            <a:r>
              <a:rPr spc="-490" dirty="0">
                <a:solidFill>
                  <a:srgbClr val="404040"/>
                </a:solidFill>
                <a:latin typeface="Tahoma"/>
                <a:cs typeface="Tahoma"/>
              </a:rPr>
              <a:t>S</a:t>
            </a:r>
            <a:r>
              <a:rPr spc="-575" dirty="0">
                <a:solidFill>
                  <a:srgbClr val="404040"/>
                </a:solidFill>
                <a:latin typeface="Tahoma"/>
                <a:cs typeface="Tahoma"/>
              </a:rPr>
              <a:t>E</a:t>
            </a:r>
            <a:r>
              <a:rPr spc="-490" dirty="0">
                <a:solidFill>
                  <a:srgbClr val="404040"/>
                </a:solidFill>
                <a:latin typeface="Tahoma"/>
                <a:cs typeface="Tahoma"/>
              </a:rPr>
              <a:t>SS</a:t>
            </a:r>
            <a:r>
              <a:rPr spc="-700" dirty="0">
                <a:solidFill>
                  <a:srgbClr val="404040"/>
                </a:solidFill>
                <a:latin typeface="Tahoma"/>
                <a:cs typeface="Tahoma"/>
              </a:rPr>
              <a:t>ME</a:t>
            </a:r>
            <a:r>
              <a:rPr spc="-785" dirty="0">
                <a:solidFill>
                  <a:srgbClr val="404040"/>
                </a:solidFill>
                <a:latin typeface="Tahoma"/>
                <a:cs typeface="Tahoma"/>
              </a:rPr>
              <a:t>N</a:t>
            </a:r>
            <a:r>
              <a:rPr spc="-315" dirty="0">
                <a:solidFill>
                  <a:srgbClr val="404040"/>
                </a:solidFill>
                <a:latin typeface="Tahoma"/>
                <a:cs typeface="Tahoma"/>
              </a:rPr>
              <a:t>T</a:t>
            </a:r>
            <a:r>
              <a:rPr spc="-5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pc="-605" dirty="0">
                <a:solidFill>
                  <a:srgbClr val="404040"/>
                </a:solidFill>
                <a:latin typeface="Tahoma"/>
                <a:cs typeface="Tahoma"/>
              </a:rPr>
              <a:t>C</a:t>
            </a:r>
            <a:r>
              <a:rPr spc="-565" dirty="0">
                <a:solidFill>
                  <a:srgbClr val="404040"/>
                </a:solidFill>
                <a:latin typeface="Tahoma"/>
                <a:cs typeface="Tahoma"/>
              </a:rPr>
              <a:t>E</a:t>
            </a:r>
            <a:r>
              <a:rPr spc="-785" dirty="0">
                <a:solidFill>
                  <a:srgbClr val="404040"/>
                </a:solidFill>
                <a:latin typeface="Tahoma"/>
                <a:cs typeface="Tahoma"/>
              </a:rPr>
              <a:t>N</a:t>
            </a:r>
            <a:r>
              <a:rPr spc="-645" dirty="0">
                <a:solidFill>
                  <a:srgbClr val="404040"/>
                </a:solidFill>
                <a:latin typeface="Tahoma"/>
                <a:cs typeface="Tahoma"/>
              </a:rPr>
              <a:t>T</a:t>
            </a:r>
            <a:r>
              <a:rPr spc="-575" dirty="0">
                <a:solidFill>
                  <a:srgbClr val="404040"/>
                </a:solidFill>
                <a:latin typeface="Tahoma"/>
                <a:cs typeface="Tahoma"/>
              </a:rPr>
              <a:t>E</a:t>
            </a:r>
            <a:r>
              <a:rPr spc="-175" dirty="0">
                <a:solidFill>
                  <a:srgbClr val="404040"/>
                </a:solidFill>
                <a:latin typeface="Tahoma"/>
                <a:cs typeface="Tahoma"/>
              </a:rPr>
              <a:t>R</a:t>
            </a:r>
            <a:r>
              <a:rPr spc="-80" dirty="0">
                <a:solidFill>
                  <a:srgbClr val="404040"/>
                </a:solidFill>
                <a:latin typeface="Tahoma"/>
                <a:cs typeface="Tahoma"/>
              </a:rPr>
              <a:t>E</a:t>
            </a:r>
            <a:r>
              <a:rPr spc="-490" dirty="0">
                <a:solidFill>
                  <a:srgbClr val="404040"/>
                </a:solidFill>
                <a:latin typeface="Tahoma"/>
                <a:cs typeface="Tahoma"/>
              </a:rPr>
              <a:t>S</a:t>
            </a:r>
            <a:r>
              <a:rPr spc="-819" dirty="0">
                <a:solidFill>
                  <a:srgbClr val="404040"/>
                </a:solidFill>
                <a:latin typeface="Tahoma"/>
                <a:cs typeface="Tahoma"/>
              </a:rPr>
              <a:t>H</a:t>
            </a:r>
            <a:r>
              <a:rPr spc="-730" dirty="0">
                <a:solidFill>
                  <a:srgbClr val="404040"/>
                </a:solidFill>
                <a:latin typeface="Tahoma"/>
                <a:cs typeface="Tahoma"/>
              </a:rPr>
              <a:t>O</a:t>
            </a:r>
            <a:r>
              <a:rPr spc="-725" dirty="0">
                <a:solidFill>
                  <a:srgbClr val="404040"/>
                </a:solidFill>
                <a:latin typeface="Tahoma"/>
                <a:cs typeface="Tahoma"/>
              </a:rPr>
              <a:t>R</a:t>
            </a:r>
            <a:r>
              <a:rPr spc="-315" dirty="0">
                <a:solidFill>
                  <a:srgbClr val="404040"/>
                </a:solidFill>
                <a:latin typeface="Tahoma"/>
                <a:cs typeface="Tahoma"/>
              </a:rPr>
              <a:t>T</a:t>
            </a:r>
            <a:r>
              <a:rPr spc="-5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pc="-495" dirty="0">
                <a:solidFill>
                  <a:srgbClr val="404040"/>
                </a:solidFill>
                <a:latin typeface="Tahoma"/>
                <a:cs typeface="Tahoma"/>
              </a:rPr>
              <a:t>L</a:t>
            </a:r>
            <a:r>
              <a:rPr spc="-705" dirty="0">
                <a:solidFill>
                  <a:srgbClr val="404040"/>
                </a:solidFill>
                <a:latin typeface="Tahoma"/>
                <a:cs typeface="Tahoma"/>
              </a:rPr>
              <a:t>I</a:t>
            </a:r>
            <a:r>
              <a:rPr spc="-490" dirty="0">
                <a:solidFill>
                  <a:srgbClr val="404040"/>
                </a:solidFill>
                <a:latin typeface="Tahoma"/>
                <a:cs typeface="Tahoma"/>
              </a:rPr>
              <a:t>S</a:t>
            </a:r>
            <a:r>
              <a:rPr spc="-165" dirty="0">
                <a:solidFill>
                  <a:srgbClr val="404040"/>
                </a:solidFill>
                <a:latin typeface="Tahoma"/>
                <a:cs typeface="Tahoma"/>
              </a:rPr>
              <a:t>T</a:t>
            </a:r>
            <a:r>
              <a:rPr spc="-595" dirty="0">
                <a:solidFill>
                  <a:srgbClr val="404040"/>
                </a:solidFill>
                <a:latin typeface="Tahoma"/>
                <a:cs typeface="Tahoma"/>
              </a:rPr>
              <a:t>C</a:t>
            </a:r>
            <a:r>
              <a:rPr spc="-585" dirty="0">
                <a:solidFill>
                  <a:srgbClr val="404040"/>
                </a:solidFill>
                <a:latin typeface="Tahoma"/>
                <a:cs typeface="Tahoma"/>
              </a:rPr>
              <a:t>A</a:t>
            </a:r>
            <a:r>
              <a:rPr spc="-785" dirty="0">
                <a:solidFill>
                  <a:srgbClr val="404040"/>
                </a:solidFill>
                <a:latin typeface="Tahoma"/>
                <a:cs typeface="Tahoma"/>
              </a:rPr>
              <a:t>N</a:t>
            </a:r>
            <a:r>
              <a:rPr spc="-800" dirty="0">
                <a:solidFill>
                  <a:srgbClr val="404040"/>
                </a:solidFill>
                <a:latin typeface="Tahoma"/>
                <a:cs typeface="Tahoma"/>
              </a:rPr>
              <a:t>D</a:t>
            </a:r>
            <a:r>
              <a:rPr spc="-710" dirty="0">
                <a:solidFill>
                  <a:srgbClr val="404040"/>
                </a:solidFill>
                <a:latin typeface="Tahoma"/>
                <a:cs typeface="Tahoma"/>
              </a:rPr>
              <a:t>I</a:t>
            </a:r>
            <a:r>
              <a:rPr spc="-785" dirty="0">
                <a:solidFill>
                  <a:srgbClr val="404040"/>
                </a:solidFill>
                <a:latin typeface="Tahoma"/>
                <a:cs typeface="Tahoma"/>
              </a:rPr>
              <a:t>D</a:t>
            </a:r>
            <a:r>
              <a:rPr spc="-585" dirty="0">
                <a:solidFill>
                  <a:srgbClr val="404040"/>
                </a:solidFill>
                <a:latin typeface="Tahoma"/>
                <a:cs typeface="Tahoma"/>
              </a:rPr>
              <a:t>A</a:t>
            </a:r>
            <a:r>
              <a:rPr spc="-645" dirty="0">
                <a:solidFill>
                  <a:srgbClr val="404040"/>
                </a:solidFill>
                <a:latin typeface="Tahoma"/>
                <a:cs typeface="Tahoma"/>
              </a:rPr>
              <a:t>T</a:t>
            </a:r>
            <a:r>
              <a:rPr spc="-500" dirty="0">
                <a:solidFill>
                  <a:srgbClr val="404040"/>
                </a:solidFill>
                <a:latin typeface="Tahoma"/>
                <a:cs typeface="Tahoma"/>
              </a:rPr>
              <a:t>I</a:t>
            </a:r>
          </a:p>
          <a:p>
            <a:pPr marL="1410335" indent="-231140">
              <a:lnSpc>
                <a:spcPct val="100000"/>
              </a:lnSpc>
              <a:spcBef>
                <a:spcPts val="1645"/>
              </a:spcBef>
              <a:buAutoNum type="arabicPeriod"/>
              <a:tabLst>
                <a:tab pos="1410970" algn="l"/>
              </a:tabLst>
            </a:pPr>
            <a:r>
              <a:rPr spc="-605" dirty="0">
                <a:solidFill>
                  <a:srgbClr val="404040"/>
                </a:solidFill>
                <a:latin typeface="Tahoma"/>
                <a:cs typeface="Tahoma"/>
              </a:rPr>
              <a:t>COL</a:t>
            </a:r>
            <a:r>
              <a:rPr spc="-580" dirty="0">
                <a:solidFill>
                  <a:srgbClr val="404040"/>
                </a:solidFill>
                <a:latin typeface="Tahoma"/>
                <a:cs typeface="Tahoma"/>
              </a:rPr>
              <a:t>L</a:t>
            </a:r>
            <a:r>
              <a:rPr spc="-755" dirty="0">
                <a:solidFill>
                  <a:srgbClr val="404040"/>
                </a:solidFill>
                <a:latin typeface="Tahoma"/>
                <a:cs typeface="Tahoma"/>
              </a:rPr>
              <a:t>OQ</a:t>
            </a:r>
            <a:r>
              <a:rPr spc="-795" dirty="0">
                <a:solidFill>
                  <a:srgbClr val="404040"/>
                </a:solidFill>
                <a:latin typeface="Tahoma"/>
                <a:cs typeface="Tahoma"/>
              </a:rPr>
              <a:t>U</a:t>
            </a:r>
            <a:r>
              <a:rPr spc="-500" dirty="0">
                <a:solidFill>
                  <a:srgbClr val="404040"/>
                </a:solidFill>
                <a:latin typeface="Tahoma"/>
                <a:cs typeface="Tahoma"/>
              </a:rPr>
              <a:t>I</a:t>
            </a:r>
            <a:r>
              <a:rPr spc="-434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pc="-795" dirty="0">
                <a:solidFill>
                  <a:srgbClr val="404040"/>
                </a:solidFill>
                <a:latin typeface="Tahoma"/>
                <a:cs typeface="Tahoma"/>
              </a:rPr>
              <a:t>D</a:t>
            </a:r>
            <a:r>
              <a:rPr spc="-500" dirty="0">
                <a:solidFill>
                  <a:srgbClr val="404040"/>
                </a:solidFill>
                <a:latin typeface="Tahoma"/>
                <a:cs typeface="Tahoma"/>
              </a:rPr>
              <a:t>I</a:t>
            </a:r>
            <a:r>
              <a:rPr spc="-434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pc="-490" dirty="0">
                <a:solidFill>
                  <a:srgbClr val="404040"/>
                </a:solidFill>
                <a:latin typeface="Tahoma"/>
                <a:cs typeface="Tahoma"/>
              </a:rPr>
              <a:t>S</a:t>
            </a:r>
            <a:r>
              <a:rPr spc="-575" dirty="0">
                <a:solidFill>
                  <a:srgbClr val="404040"/>
                </a:solidFill>
                <a:latin typeface="Tahoma"/>
                <a:cs typeface="Tahoma"/>
              </a:rPr>
              <a:t>E</a:t>
            </a:r>
            <a:r>
              <a:rPr spc="-490" dirty="0">
                <a:solidFill>
                  <a:srgbClr val="404040"/>
                </a:solidFill>
                <a:latin typeface="Tahoma"/>
                <a:cs typeface="Tahoma"/>
              </a:rPr>
              <a:t>L</a:t>
            </a:r>
            <a:r>
              <a:rPr spc="-575" dirty="0">
                <a:solidFill>
                  <a:srgbClr val="404040"/>
                </a:solidFill>
                <a:latin typeface="Tahoma"/>
                <a:cs typeface="Tahoma"/>
              </a:rPr>
              <a:t>E</a:t>
            </a:r>
            <a:r>
              <a:rPr spc="-620" dirty="0">
                <a:solidFill>
                  <a:srgbClr val="404040"/>
                </a:solidFill>
                <a:latin typeface="Tahoma"/>
                <a:cs typeface="Tahoma"/>
              </a:rPr>
              <a:t>Z</a:t>
            </a:r>
            <a:r>
              <a:rPr spc="-710" dirty="0">
                <a:solidFill>
                  <a:srgbClr val="404040"/>
                </a:solidFill>
                <a:latin typeface="Tahoma"/>
                <a:cs typeface="Tahoma"/>
              </a:rPr>
              <a:t>I</a:t>
            </a:r>
            <a:r>
              <a:rPr spc="-770" dirty="0">
                <a:solidFill>
                  <a:srgbClr val="404040"/>
                </a:solidFill>
                <a:latin typeface="Tahoma"/>
                <a:cs typeface="Tahoma"/>
              </a:rPr>
              <a:t>O</a:t>
            </a:r>
            <a:r>
              <a:rPr spc="-785" dirty="0">
                <a:solidFill>
                  <a:srgbClr val="404040"/>
                </a:solidFill>
                <a:latin typeface="Tahoma"/>
                <a:cs typeface="Tahoma"/>
              </a:rPr>
              <a:t>N</a:t>
            </a:r>
            <a:r>
              <a:rPr spc="-45" dirty="0">
                <a:solidFill>
                  <a:srgbClr val="404040"/>
                </a:solidFill>
                <a:latin typeface="Tahoma"/>
                <a:cs typeface="Tahoma"/>
              </a:rPr>
              <a:t>E</a:t>
            </a:r>
          </a:p>
          <a:p>
            <a:pPr marL="1694180" indent="-229235">
              <a:lnSpc>
                <a:spcPct val="100000"/>
              </a:lnSpc>
              <a:spcBef>
                <a:spcPts val="1550"/>
              </a:spcBef>
              <a:buAutoNum type="arabicPeriod"/>
              <a:tabLst>
                <a:tab pos="1694814" algn="l"/>
              </a:tabLst>
            </a:pPr>
            <a:r>
              <a:rPr spc="-690" dirty="0">
                <a:solidFill>
                  <a:srgbClr val="404040"/>
                </a:solidFill>
                <a:latin typeface="Tahoma"/>
                <a:cs typeface="Tahoma"/>
              </a:rPr>
              <a:t>V</a:t>
            </a:r>
            <a:r>
              <a:rPr spc="-540" dirty="0">
                <a:solidFill>
                  <a:srgbClr val="404040"/>
                </a:solidFill>
                <a:latin typeface="Tahoma"/>
                <a:cs typeface="Tahoma"/>
              </a:rPr>
              <a:t>AL</a:t>
            </a:r>
            <a:r>
              <a:rPr spc="-795" dirty="0">
                <a:solidFill>
                  <a:srgbClr val="404040"/>
                </a:solidFill>
                <a:latin typeface="Tahoma"/>
                <a:cs typeface="Tahoma"/>
              </a:rPr>
              <a:t>U</a:t>
            </a:r>
            <a:r>
              <a:rPr spc="-645" dirty="0">
                <a:solidFill>
                  <a:srgbClr val="404040"/>
                </a:solidFill>
                <a:latin typeface="Tahoma"/>
                <a:cs typeface="Tahoma"/>
              </a:rPr>
              <a:t>T</a:t>
            </a:r>
            <a:r>
              <a:rPr spc="-585" dirty="0">
                <a:solidFill>
                  <a:srgbClr val="404040"/>
                </a:solidFill>
                <a:latin typeface="Tahoma"/>
                <a:cs typeface="Tahoma"/>
              </a:rPr>
              <a:t>A</a:t>
            </a:r>
            <a:r>
              <a:rPr spc="-625" dirty="0">
                <a:solidFill>
                  <a:srgbClr val="404040"/>
                </a:solidFill>
                <a:latin typeface="Tahoma"/>
                <a:cs typeface="Tahoma"/>
              </a:rPr>
              <a:t>Z</a:t>
            </a:r>
            <a:r>
              <a:rPr spc="-710" dirty="0">
                <a:solidFill>
                  <a:srgbClr val="404040"/>
                </a:solidFill>
                <a:latin typeface="Tahoma"/>
                <a:cs typeface="Tahoma"/>
              </a:rPr>
              <a:t>I</a:t>
            </a:r>
            <a:r>
              <a:rPr spc="-770" dirty="0">
                <a:solidFill>
                  <a:srgbClr val="404040"/>
                </a:solidFill>
                <a:latin typeface="Tahoma"/>
                <a:cs typeface="Tahoma"/>
              </a:rPr>
              <a:t>O</a:t>
            </a:r>
            <a:r>
              <a:rPr spc="-785" dirty="0">
                <a:solidFill>
                  <a:srgbClr val="404040"/>
                </a:solidFill>
                <a:latin typeface="Tahoma"/>
                <a:cs typeface="Tahoma"/>
              </a:rPr>
              <a:t>N</a:t>
            </a:r>
            <a:r>
              <a:rPr spc="-500" dirty="0">
                <a:solidFill>
                  <a:srgbClr val="404040"/>
                </a:solidFill>
                <a:latin typeface="Tahoma"/>
                <a:cs typeface="Tahoma"/>
              </a:rPr>
              <a:t>I</a:t>
            </a:r>
            <a:r>
              <a:rPr spc="-4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pc="-80" dirty="0">
                <a:solidFill>
                  <a:srgbClr val="404040"/>
                </a:solidFill>
                <a:latin typeface="Tahoma"/>
                <a:cs typeface="Tahoma"/>
              </a:rPr>
              <a:t>E</a:t>
            </a:r>
            <a:r>
              <a:rPr spc="-515" dirty="0">
                <a:solidFill>
                  <a:srgbClr val="404040"/>
                </a:solidFill>
                <a:latin typeface="Tahoma"/>
                <a:cs typeface="Tahoma"/>
              </a:rPr>
              <a:t>F</a:t>
            </a:r>
            <a:r>
              <a:rPr spc="-570" dirty="0">
                <a:solidFill>
                  <a:srgbClr val="404040"/>
                </a:solidFill>
                <a:latin typeface="Tahoma"/>
                <a:cs typeface="Tahoma"/>
              </a:rPr>
              <a:t>E</a:t>
            </a:r>
            <a:r>
              <a:rPr spc="-660" dirty="0">
                <a:solidFill>
                  <a:srgbClr val="404040"/>
                </a:solidFill>
                <a:latin typeface="Tahoma"/>
                <a:cs typeface="Tahoma"/>
              </a:rPr>
              <a:t>EDB</a:t>
            </a:r>
            <a:r>
              <a:rPr spc="-610" dirty="0">
                <a:solidFill>
                  <a:srgbClr val="404040"/>
                </a:solidFill>
                <a:latin typeface="Tahoma"/>
                <a:cs typeface="Tahoma"/>
              </a:rPr>
              <a:t>AC</a:t>
            </a:r>
            <a:r>
              <a:rPr spc="-125" dirty="0">
                <a:solidFill>
                  <a:srgbClr val="404040"/>
                </a:solidFill>
                <a:latin typeface="Tahoma"/>
                <a:cs typeface="Tahoma"/>
              </a:rPr>
              <a:t>K</a:t>
            </a:r>
            <a:r>
              <a:rPr spc="-595" dirty="0">
                <a:solidFill>
                  <a:srgbClr val="404040"/>
                </a:solidFill>
                <a:latin typeface="Tahoma"/>
                <a:cs typeface="Tahoma"/>
              </a:rPr>
              <a:t>PO</a:t>
            </a:r>
            <a:r>
              <a:rPr spc="-590" dirty="0">
                <a:solidFill>
                  <a:srgbClr val="404040"/>
                </a:solidFill>
                <a:latin typeface="Tahoma"/>
                <a:cs typeface="Tahoma"/>
              </a:rPr>
              <a:t>S</a:t>
            </a:r>
            <a:r>
              <a:rPr spc="-700" dirty="0">
                <a:solidFill>
                  <a:srgbClr val="404040"/>
                </a:solidFill>
                <a:latin typeface="Tahoma"/>
                <a:cs typeface="Tahoma"/>
              </a:rPr>
              <a:t>T</a:t>
            </a:r>
            <a:r>
              <a:rPr spc="-185" dirty="0">
                <a:solidFill>
                  <a:srgbClr val="404040"/>
                </a:solidFill>
                <a:latin typeface="Tahoma"/>
                <a:cs typeface="Tahoma"/>
              </a:rPr>
              <a:t>-</a:t>
            </a:r>
            <a:r>
              <a:rPr spc="-685" dirty="0">
                <a:solidFill>
                  <a:srgbClr val="404040"/>
                </a:solidFill>
                <a:latin typeface="Tahoma"/>
                <a:cs typeface="Tahoma"/>
              </a:rPr>
              <a:t>V</a:t>
            </a:r>
            <a:r>
              <a:rPr spc="-595" dirty="0">
                <a:solidFill>
                  <a:srgbClr val="404040"/>
                </a:solidFill>
                <a:latin typeface="Tahoma"/>
                <a:cs typeface="Tahoma"/>
              </a:rPr>
              <a:t>A</a:t>
            </a:r>
            <a:r>
              <a:rPr spc="-495" dirty="0">
                <a:solidFill>
                  <a:srgbClr val="404040"/>
                </a:solidFill>
                <a:latin typeface="Tahoma"/>
                <a:cs typeface="Tahoma"/>
              </a:rPr>
              <a:t>L</a:t>
            </a:r>
            <a:r>
              <a:rPr spc="-795" dirty="0">
                <a:solidFill>
                  <a:srgbClr val="404040"/>
                </a:solidFill>
                <a:latin typeface="Tahoma"/>
                <a:cs typeface="Tahoma"/>
              </a:rPr>
              <a:t>U</a:t>
            </a:r>
            <a:r>
              <a:rPr spc="-645" dirty="0">
                <a:solidFill>
                  <a:srgbClr val="404040"/>
                </a:solidFill>
                <a:latin typeface="Tahoma"/>
                <a:cs typeface="Tahoma"/>
              </a:rPr>
              <a:t>T</a:t>
            </a:r>
            <a:r>
              <a:rPr spc="-585" dirty="0">
                <a:solidFill>
                  <a:srgbClr val="404040"/>
                </a:solidFill>
                <a:latin typeface="Tahoma"/>
                <a:cs typeface="Tahoma"/>
              </a:rPr>
              <a:t>A</a:t>
            </a:r>
            <a:r>
              <a:rPr spc="-625" dirty="0">
                <a:solidFill>
                  <a:srgbClr val="404040"/>
                </a:solidFill>
                <a:latin typeface="Tahoma"/>
                <a:cs typeface="Tahoma"/>
              </a:rPr>
              <a:t>Z</a:t>
            </a:r>
            <a:r>
              <a:rPr spc="-705" dirty="0">
                <a:solidFill>
                  <a:srgbClr val="404040"/>
                </a:solidFill>
                <a:latin typeface="Tahoma"/>
                <a:cs typeface="Tahoma"/>
              </a:rPr>
              <a:t>I</a:t>
            </a:r>
            <a:r>
              <a:rPr spc="-770" dirty="0">
                <a:solidFill>
                  <a:srgbClr val="404040"/>
                </a:solidFill>
                <a:latin typeface="Tahoma"/>
                <a:cs typeface="Tahoma"/>
              </a:rPr>
              <a:t>O</a:t>
            </a:r>
            <a:r>
              <a:rPr spc="-785" dirty="0">
                <a:solidFill>
                  <a:srgbClr val="404040"/>
                </a:solidFill>
                <a:latin typeface="Tahoma"/>
                <a:cs typeface="Tahoma"/>
              </a:rPr>
              <a:t>N</a:t>
            </a:r>
            <a:r>
              <a:rPr spc="-45" dirty="0">
                <a:solidFill>
                  <a:srgbClr val="404040"/>
                </a:solidFill>
                <a:latin typeface="Tahoma"/>
                <a:cs typeface="Tahoma"/>
              </a:rPr>
              <a:t>E</a:t>
            </a:r>
          </a:p>
          <a:p>
            <a:pPr marL="2032635" indent="-238760">
              <a:lnSpc>
                <a:spcPct val="100000"/>
              </a:lnSpc>
              <a:spcBef>
                <a:spcPts val="2030"/>
              </a:spcBef>
              <a:buAutoNum type="arabicPeriod"/>
              <a:tabLst>
                <a:tab pos="2033270" algn="l"/>
              </a:tabLst>
            </a:pPr>
            <a:r>
              <a:rPr spc="-610" dirty="0">
                <a:solidFill>
                  <a:srgbClr val="404040"/>
                </a:solidFill>
                <a:latin typeface="Tahoma"/>
                <a:cs typeface="Tahoma"/>
              </a:rPr>
              <a:t>INSERIMENTOINAZIENDA</a:t>
            </a:r>
          </a:p>
        </p:txBody>
      </p:sp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9910" y="1823148"/>
            <a:ext cx="576643" cy="576643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latin typeface="Microsoft Sans Serif"/>
                <a:cs typeface="Microsoft Sans Serif"/>
              </a:rPr>
              <a:t>Via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Visconti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Laura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10/2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Milano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– </a:t>
            </a:r>
            <a:r>
              <a:rPr sz="1000" dirty="0"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Microsoft Sans Serif"/>
                <a:cs typeface="Microsoft Sans Serif"/>
                <a:hlinkClick r:id="rId11"/>
              </a:rPr>
              <a:t>www.mauradimauro.weebly.com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12"/>
              </a:rPr>
              <a:t>maura.dimauro@libero.it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Microsoft Sans Serif"/>
                <a:cs typeface="Microsoft Sans Serif"/>
              </a:rPr>
              <a:t>+39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340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3238701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426957" y="6465214"/>
            <a:ext cx="1809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187" y="798956"/>
            <a:ext cx="7667625" cy="42862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80287" y="6453760"/>
            <a:ext cx="24923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latin typeface="Microsoft Sans Serif"/>
                <a:cs typeface="Microsoft Sans Serif"/>
              </a:rPr>
              <a:t>Via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Laura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10/2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–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Microsoft Sans Serif"/>
                <a:cs typeface="Microsoft Sans Serif"/>
                <a:hlinkClick r:id="rId3"/>
              </a:rPr>
              <a:t>www.mauradimauro.weebly.com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Microsoft Sans Serif"/>
                <a:cs typeface="Microsoft Sans Serif"/>
              </a:rPr>
              <a:t>+39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340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3238701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04571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505" y="5239600"/>
            <a:ext cx="1080122" cy="63766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4758" y="5446039"/>
            <a:ext cx="892058" cy="22937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93537" y="5430528"/>
            <a:ext cx="1026356" cy="27115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58333" y="5367313"/>
            <a:ext cx="735311" cy="36357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27982" y="5395544"/>
            <a:ext cx="1203261" cy="33770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80532" y="5229199"/>
            <a:ext cx="1167676" cy="65608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22884" y="5161354"/>
            <a:ext cx="901317" cy="77624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72450" y="5157190"/>
            <a:ext cx="864095" cy="86409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latin typeface="Microsoft Sans Serif"/>
                <a:cs typeface="Microsoft Sans Serif"/>
              </a:rPr>
              <a:t>Via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Laura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10/2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–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Microsoft Sans Serif"/>
                <a:cs typeface="Microsoft Sans Serif"/>
                <a:hlinkClick r:id="rId11"/>
              </a:rPr>
              <a:t>www.mauradimauro.weebly.com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12"/>
              </a:rPr>
              <a:t>maura.dimauro@libero.it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Microsoft Sans Serif"/>
                <a:cs typeface="Microsoft Sans Serif"/>
              </a:rPr>
              <a:t>+39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340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3238701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0657" y="6427636"/>
            <a:ext cx="1596654" cy="34011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8986" y="1052791"/>
            <a:ext cx="6667373" cy="532853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6334" y="100329"/>
            <a:ext cx="7494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I 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trend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del</a:t>
            </a:r>
            <a:r>
              <a:rPr sz="2400" spc="10" dirty="0">
                <a:solidFill>
                  <a:srgbClr val="000000"/>
                </a:solidFill>
                <a:latin typeface="Arial Black"/>
                <a:cs typeface="Arial Black"/>
              </a:rPr>
              <a:t> recruiting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 della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selezione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online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latin typeface="Microsoft Sans Serif"/>
                <a:cs typeface="Microsoft Sans Serif"/>
              </a:rPr>
              <a:t>Via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Laura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10/2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–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maura.dimauro@libero.it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Microsoft Sans Serif"/>
                <a:cs typeface="Microsoft Sans Serif"/>
              </a:rPr>
              <a:t>+39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340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3238701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32" y="432396"/>
            <a:ext cx="8502777" cy="56608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latin typeface="Microsoft Sans Serif"/>
                <a:cs typeface="Microsoft Sans Serif"/>
              </a:rPr>
              <a:t>Via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Laura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10/2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–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Microsoft Sans Serif"/>
                <a:cs typeface="Microsoft Sans Serif"/>
                <a:hlinkClick r:id="rId3"/>
              </a:rPr>
              <a:t>www.mauradimauro.weebly.com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Microsoft Sans Serif"/>
                <a:cs typeface="Microsoft Sans Serif"/>
              </a:rPr>
              <a:t>+39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340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3238701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41" y="0"/>
            <a:ext cx="8280908" cy="637331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latin typeface="Microsoft Sans Serif"/>
                <a:cs typeface="Microsoft Sans Serif"/>
              </a:rPr>
              <a:t>Via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Laura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10/2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–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Microsoft Sans Serif"/>
                <a:cs typeface="Microsoft Sans Serif"/>
                <a:hlinkClick r:id="rId3"/>
              </a:rPr>
              <a:t>www.mauradimauro.weebly.com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Microsoft Sans Serif"/>
                <a:cs typeface="Microsoft Sans Serif"/>
              </a:rPr>
              <a:t>+39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340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3238701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C3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6375" y="1410080"/>
            <a:ext cx="3638550" cy="4000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4590" y="6365420"/>
            <a:ext cx="1741805" cy="4479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5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C3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9448" y="2219614"/>
            <a:ext cx="8101330" cy="252412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23520" algn="ctr">
              <a:lnSpc>
                <a:spcPct val="100000"/>
              </a:lnSpc>
              <a:spcBef>
                <a:spcPts val="484"/>
              </a:spcBef>
            </a:pPr>
            <a:r>
              <a:rPr spc="-5" dirty="0"/>
              <a:t>Sessione</a:t>
            </a:r>
            <a:r>
              <a:rPr spc="-25" dirty="0"/>
              <a:t> </a:t>
            </a:r>
            <a:r>
              <a:rPr spc="-5" dirty="0"/>
              <a:t>4</a:t>
            </a:r>
          </a:p>
          <a:p>
            <a:pPr marL="1483360" marR="5080" indent="-1471295">
              <a:lnSpc>
                <a:spcPct val="100000"/>
              </a:lnSpc>
              <a:spcBef>
                <a:spcPts val="565"/>
              </a:spcBef>
            </a:pPr>
            <a:r>
              <a:rPr sz="5800" spc="-5" dirty="0"/>
              <a:t>LA</a:t>
            </a:r>
            <a:r>
              <a:rPr sz="5800" spc="-320" dirty="0"/>
              <a:t> </a:t>
            </a:r>
            <a:r>
              <a:rPr sz="5800" spc="-5" dirty="0"/>
              <a:t>SCE</a:t>
            </a:r>
            <a:r>
              <a:rPr sz="5800" spc="-434" dirty="0"/>
              <a:t>LT</a:t>
            </a:r>
            <a:r>
              <a:rPr sz="5800" spc="-5" dirty="0"/>
              <a:t>A</a:t>
            </a:r>
            <a:r>
              <a:rPr sz="5800" spc="-325" dirty="0"/>
              <a:t> </a:t>
            </a:r>
            <a:r>
              <a:rPr sz="5800" spc="-5" dirty="0"/>
              <a:t>DEI</a:t>
            </a:r>
            <a:r>
              <a:rPr sz="5800" dirty="0"/>
              <a:t> </a:t>
            </a:r>
            <a:r>
              <a:rPr sz="5800" spc="-5" dirty="0"/>
              <a:t>CANALI  DI</a:t>
            </a:r>
            <a:r>
              <a:rPr sz="5800" dirty="0"/>
              <a:t> </a:t>
            </a:r>
            <a:r>
              <a:rPr sz="5800" spc="-695" dirty="0"/>
              <a:t>RECRUITMENT</a:t>
            </a:r>
            <a:endParaRPr sz="5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590" y="6365420"/>
            <a:ext cx="1741805" cy="4479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2705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Esercitazione</a:t>
            </a:r>
            <a:r>
              <a:rPr sz="2400" spc="-7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2.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590550"/>
            <a:ext cx="8440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Black"/>
                <a:cs typeface="Arial Black"/>
              </a:rPr>
              <a:t>Plus</a:t>
            </a:r>
            <a:r>
              <a:rPr sz="2400" spc="-10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&amp;</a:t>
            </a:r>
            <a:r>
              <a:rPr sz="2400" spc="15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Minus</a:t>
            </a:r>
            <a:r>
              <a:rPr sz="2400" spc="5" dirty="0">
                <a:latin typeface="Arial Black"/>
                <a:cs typeface="Arial Black"/>
              </a:rPr>
              <a:t> </a:t>
            </a:r>
            <a:r>
              <a:rPr sz="2400" spc="10" dirty="0">
                <a:latin typeface="Arial Black"/>
                <a:cs typeface="Arial Black"/>
              </a:rPr>
              <a:t>degli </a:t>
            </a:r>
            <a:r>
              <a:rPr sz="2400" spc="5" dirty="0">
                <a:latin typeface="Arial Black"/>
                <a:cs typeface="Arial Black"/>
              </a:rPr>
              <a:t>strumenti</a:t>
            </a:r>
            <a:r>
              <a:rPr sz="2400" spc="-1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di</a:t>
            </a:r>
            <a:r>
              <a:rPr sz="2400" spc="20" dirty="0">
                <a:latin typeface="Arial Black"/>
                <a:cs typeface="Arial Black"/>
              </a:rPr>
              <a:t> </a:t>
            </a:r>
            <a:r>
              <a:rPr sz="2400" spc="5" dirty="0">
                <a:latin typeface="Arial Black"/>
                <a:cs typeface="Arial Black"/>
              </a:rPr>
              <a:t>recruitment</a:t>
            </a:r>
            <a:r>
              <a:rPr sz="240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online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6200" y="1064539"/>
            <a:ext cx="9067800" cy="5183861"/>
            <a:chOff x="0" y="980719"/>
            <a:chExt cx="9144000" cy="58775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80719"/>
              <a:ext cx="9138920" cy="51927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520" y="4468572"/>
              <a:ext cx="9035479" cy="238942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5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2705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Esercitazione</a:t>
            </a:r>
            <a:r>
              <a:rPr sz="2400" spc="-7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2.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590550"/>
            <a:ext cx="8440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Black"/>
                <a:cs typeface="Arial Black"/>
              </a:rPr>
              <a:t>Plus</a:t>
            </a:r>
            <a:r>
              <a:rPr sz="2400" spc="-10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&amp;</a:t>
            </a:r>
            <a:r>
              <a:rPr sz="2400" spc="15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Minus</a:t>
            </a:r>
            <a:r>
              <a:rPr sz="2400" spc="5" dirty="0">
                <a:latin typeface="Arial Black"/>
                <a:cs typeface="Arial Black"/>
              </a:rPr>
              <a:t> </a:t>
            </a:r>
            <a:r>
              <a:rPr sz="2400" spc="10" dirty="0">
                <a:latin typeface="Arial Black"/>
                <a:cs typeface="Arial Black"/>
              </a:rPr>
              <a:t>degli </a:t>
            </a:r>
            <a:r>
              <a:rPr sz="2400" spc="5" dirty="0">
                <a:latin typeface="Arial Black"/>
                <a:cs typeface="Arial Black"/>
              </a:rPr>
              <a:t>strumenti</a:t>
            </a:r>
            <a:r>
              <a:rPr sz="2400" spc="-1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di</a:t>
            </a:r>
            <a:r>
              <a:rPr sz="2400" spc="20" dirty="0">
                <a:latin typeface="Arial Black"/>
                <a:cs typeface="Arial Black"/>
              </a:rPr>
              <a:t> </a:t>
            </a:r>
            <a:r>
              <a:rPr sz="2400" spc="5" dirty="0">
                <a:latin typeface="Arial Black"/>
                <a:cs typeface="Arial Black"/>
              </a:rPr>
              <a:t>recruitment</a:t>
            </a:r>
            <a:r>
              <a:rPr sz="240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online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0317"/>
            <a:ext cx="9144000" cy="393674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741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PER</a:t>
            </a:r>
            <a:r>
              <a:rPr spc="-30" dirty="0"/>
              <a:t> </a:t>
            </a:r>
            <a:r>
              <a:rPr dirty="0"/>
              <a:t>I</a:t>
            </a:r>
            <a:r>
              <a:rPr spc="-20" dirty="0"/>
              <a:t> </a:t>
            </a:r>
            <a:r>
              <a:rPr spc="-25" dirty="0"/>
              <a:t>CANDIDATI</a:t>
            </a:r>
          </a:p>
          <a:p>
            <a:pPr marL="355600" indent="-343535">
              <a:lnSpc>
                <a:spcPct val="100000"/>
              </a:lnSpc>
              <a:spcBef>
                <a:spcPts val="1875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dirty="0">
                <a:solidFill>
                  <a:srgbClr val="000000"/>
                </a:solidFill>
              </a:rPr>
              <a:t>Applicazioni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da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PC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o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mobile</a:t>
            </a:r>
          </a:p>
          <a:p>
            <a:pPr marL="355600" marR="494030" indent="-343535">
              <a:lnSpc>
                <a:spcPct val="100000"/>
              </a:lnSpc>
              <a:spcBef>
                <a:spcPts val="1585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pc="5" dirty="0">
                <a:solidFill>
                  <a:srgbClr val="000000"/>
                </a:solidFill>
              </a:rPr>
              <a:t>Maggiore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visibilità</a:t>
            </a:r>
            <a:r>
              <a:rPr spc="-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sugli </a:t>
            </a:r>
            <a:r>
              <a:rPr spc="-58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annunci, </a:t>
            </a:r>
            <a:r>
              <a:rPr spc="-10" dirty="0">
                <a:solidFill>
                  <a:srgbClr val="000000"/>
                </a:solidFill>
              </a:rPr>
              <a:t>anche 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spc="5" dirty="0">
                <a:solidFill>
                  <a:srgbClr val="000000"/>
                </a:solidFill>
              </a:rPr>
              <a:t>internazionali</a:t>
            </a:r>
          </a:p>
          <a:p>
            <a:pPr marL="355600" marR="50165" indent="-343535">
              <a:lnSpc>
                <a:spcPct val="100000"/>
              </a:lnSpc>
              <a:spcBef>
                <a:spcPts val="1585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pc="-15" dirty="0">
                <a:solidFill>
                  <a:srgbClr val="000000"/>
                </a:solidFill>
              </a:rPr>
              <a:t>Vengono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premiate 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spc="10" dirty="0">
                <a:solidFill>
                  <a:srgbClr val="000000"/>
                </a:solidFill>
              </a:rPr>
              <a:t>maggiormente </a:t>
            </a:r>
            <a:r>
              <a:rPr spc="15" dirty="0">
                <a:solidFill>
                  <a:srgbClr val="000000"/>
                </a:solidFill>
              </a:rPr>
              <a:t> </a:t>
            </a:r>
            <a:r>
              <a:rPr spc="5" dirty="0">
                <a:solidFill>
                  <a:srgbClr val="000000"/>
                </a:solidFill>
              </a:rPr>
              <a:t>intraprendenza,</a:t>
            </a:r>
            <a:r>
              <a:rPr spc="-10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proattività, </a:t>
            </a:r>
            <a:r>
              <a:rPr spc="-58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competenze</a:t>
            </a:r>
          </a:p>
          <a:p>
            <a:pPr marL="355600" indent="-343535">
              <a:lnSpc>
                <a:spcPct val="100000"/>
              </a:lnSpc>
              <a:spcBef>
                <a:spcPts val="1585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pc="-10" dirty="0">
                <a:solidFill>
                  <a:srgbClr val="000000"/>
                </a:solidFill>
              </a:rPr>
              <a:t>Passa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spc="5" dirty="0">
                <a:solidFill>
                  <a:srgbClr val="000000"/>
                </a:solidFill>
              </a:rPr>
              <a:t>parola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spc="10" dirty="0">
                <a:solidFill>
                  <a:srgbClr val="000000"/>
                </a:solidFill>
              </a:rPr>
              <a:t>virtuale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0657" y="6427636"/>
            <a:ext cx="1596654" cy="34011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0200" y="1144270"/>
            <a:ext cx="3949700" cy="3885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8369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04040"/>
                </a:solidFill>
                <a:latin typeface="Arial Black"/>
                <a:cs typeface="Arial Black"/>
              </a:rPr>
              <a:t>PER</a:t>
            </a:r>
            <a:r>
              <a:rPr sz="1800" spc="-3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404040"/>
                </a:solidFill>
                <a:latin typeface="Arial Black"/>
                <a:cs typeface="Arial Black"/>
              </a:rPr>
              <a:t>LE</a:t>
            </a:r>
            <a:r>
              <a:rPr sz="1800" spc="-2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Black"/>
                <a:cs typeface="Arial Black"/>
              </a:rPr>
              <a:t>AZIENDE</a:t>
            </a:r>
            <a:endParaRPr sz="1800">
              <a:latin typeface="Arial Black"/>
              <a:cs typeface="Arial Black"/>
            </a:endParaRPr>
          </a:p>
          <a:p>
            <a:pPr marL="355600" marR="5080" indent="-343535">
              <a:lnSpc>
                <a:spcPct val="100000"/>
              </a:lnSpc>
              <a:spcBef>
                <a:spcPts val="1875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800" dirty="0">
                <a:latin typeface="Arial Black"/>
                <a:cs typeface="Arial Black"/>
              </a:rPr>
              <a:t>Costi</a:t>
            </a:r>
            <a:r>
              <a:rPr sz="1800" spc="-30" dirty="0">
                <a:latin typeface="Arial Black"/>
                <a:cs typeface="Arial Black"/>
              </a:rPr>
              <a:t> </a:t>
            </a:r>
            <a:r>
              <a:rPr sz="1800" spc="-5" dirty="0">
                <a:latin typeface="Arial Black"/>
                <a:cs typeface="Arial Black"/>
              </a:rPr>
              <a:t>relativamente</a:t>
            </a:r>
            <a:r>
              <a:rPr sz="1800" spc="-20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bassi</a:t>
            </a:r>
            <a:r>
              <a:rPr sz="1800" spc="-20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ed </a:t>
            </a:r>
            <a:r>
              <a:rPr sz="1800" spc="-58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in tempi </a:t>
            </a:r>
            <a:r>
              <a:rPr sz="1800" spc="-5" dirty="0">
                <a:latin typeface="Arial Black"/>
                <a:cs typeface="Arial Black"/>
              </a:rPr>
              <a:t>brevi (Cappelli, </a:t>
            </a:r>
            <a:r>
              <a:rPr sz="1800" dirty="0">
                <a:latin typeface="Arial Black"/>
                <a:cs typeface="Arial Black"/>
              </a:rPr>
              <a:t> </a:t>
            </a:r>
            <a:r>
              <a:rPr sz="1800" spc="-5" dirty="0">
                <a:latin typeface="Arial Black"/>
                <a:cs typeface="Arial Black"/>
              </a:rPr>
              <a:t>2001)</a:t>
            </a:r>
            <a:endParaRPr sz="1800">
              <a:latin typeface="Arial Black"/>
              <a:cs typeface="Arial Black"/>
            </a:endParaRPr>
          </a:p>
          <a:p>
            <a:pPr marL="355600" marR="343535" indent="-343535">
              <a:lnSpc>
                <a:spcPct val="100000"/>
              </a:lnSpc>
              <a:spcBef>
                <a:spcPts val="1580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800" spc="-5" dirty="0">
                <a:latin typeface="Arial Black"/>
                <a:cs typeface="Arial Black"/>
              </a:rPr>
              <a:t>Estensione </a:t>
            </a:r>
            <a:r>
              <a:rPr sz="1800" dirty="0">
                <a:latin typeface="Arial Black"/>
                <a:cs typeface="Arial Black"/>
              </a:rPr>
              <a:t>dei </a:t>
            </a:r>
            <a:r>
              <a:rPr sz="1800" spc="-5" dirty="0">
                <a:latin typeface="Arial Black"/>
                <a:cs typeface="Arial Black"/>
              </a:rPr>
              <a:t>confini </a:t>
            </a:r>
            <a:r>
              <a:rPr sz="1800" dirty="0">
                <a:latin typeface="Arial Black"/>
                <a:cs typeface="Arial Black"/>
              </a:rPr>
              <a:t> </a:t>
            </a:r>
            <a:r>
              <a:rPr sz="1800" spc="5" dirty="0">
                <a:latin typeface="Arial Black"/>
                <a:cs typeface="Arial Black"/>
              </a:rPr>
              <a:t>geografici </a:t>
            </a:r>
            <a:r>
              <a:rPr sz="1800" dirty="0">
                <a:latin typeface="Arial Black"/>
                <a:cs typeface="Arial Black"/>
              </a:rPr>
              <a:t>della </a:t>
            </a:r>
            <a:r>
              <a:rPr sz="1800" spc="5" dirty="0">
                <a:latin typeface="Arial Black"/>
                <a:cs typeface="Arial Black"/>
              </a:rPr>
              <a:t>ricerca </a:t>
            </a:r>
            <a:r>
              <a:rPr sz="1800" dirty="0">
                <a:latin typeface="Arial Black"/>
                <a:cs typeface="Arial Black"/>
              </a:rPr>
              <a:t>e </a:t>
            </a:r>
            <a:r>
              <a:rPr sz="1800" spc="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aumento</a:t>
            </a:r>
            <a:r>
              <a:rPr sz="1800" spc="-50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della</a:t>
            </a:r>
            <a:r>
              <a:rPr sz="1800" spc="-4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«diversity»</a:t>
            </a:r>
            <a:endParaRPr sz="1800">
              <a:latin typeface="Arial Black"/>
              <a:cs typeface="Arial Black"/>
            </a:endParaRPr>
          </a:p>
          <a:p>
            <a:pPr marL="355600" marR="245745" indent="-343535">
              <a:lnSpc>
                <a:spcPct val="100000"/>
              </a:lnSpc>
              <a:spcBef>
                <a:spcPts val="1590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800" dirty="0">
                <a:latin typeface="Arial Black"/>
                <a:cs typeface="Arial Black"/>
              </a:rPr>
              <a:t>Maggior</a:t>
            </a:r>
            <a:r>
              <a:rPr sz="1800" spc="-2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efficacia</a:t>
            </a:r>
            <a:r>
              <a:rPr sz="1800" spc="-10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(Baum</a:t>
            </a:r>
            <a:r>
              <a:rPr sz="1800" spc="-1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&amp; </a:t>
            </a:r>
            <a:r>
              <a:rPr sz="1800" spc="-58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Kabst,</a:t>
            </a:r>
            <a:r>
              <a:rPr sz="1800" spc="-10" dirty="0">
                <a:latin typeface="Arial Black"/>
                <a:cs typeface="Arial Black"/>
              </a:rPr>
              <a:t> </a:t>
            </a:r>
            <a:r>
              <a:rPr sz="1800" spc="-5" dirty="0">
                <a:latin typeface="Arial Black"/>
                <a:cs typeface="Arial Black"/>
              </a:rPr>
              <a:t>2014)</a:t>
            </a:r>
            <a:endParaRPr sz="1800">
              <a:latin typeface="Arial Black"/>
              <a:cs typeface="Arial Black"/>
            </a:endParaRPr>
          </a:p>
          <a:p>
            <a:pPr marL="355600" indent="-343535">
              <a:lnSpc>
                <a:spcPct val="100000"/>
              </a:lnSpc>
              <a:spcBef>
                <a:spcPts val="1585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800" spc="-5" dirty="0">
                <a:latin typeface="Arial Black"/>
                <a:cs typeface="Arial Black"/>
              </a:rPr>
              <a:t>Employer/Corporate</a:t>
            </a:r>
            <a:endParaRPr sz="1800">
              <a:latin typeface="Arial Black"/>
              <a:cs typeface="Arial Black"/>
            </a:endParaRPr>
          </a:p>
          <a:p>
            <a:pPr marL="355600">
              <a:lnSpc>
                <a:spcPct val="100000"/>
              </a:lnSpc>
            </a:pPr>
            <a:r>
              <a:rPr sz="1800" spc="5" dirty="0">
                <a:latin typeface="Arial Black"/>
                <a:cs typeface="Arial Black"/>
              </a:rPr>
              <a:t>Branding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0" y="1196721"/>
            <a:ext cx="0" cy="3888740"/>
          </a:xfrm>
          <a:custGeom>
            <a:avLst/>
            <a:gdLst/>
            <a:ahLst/>
            <a:cxnLst/>
            <a:rect l="l" t="t" r="r" b="b"/>
            <a:pathLst>
              <a:path h="3888740">
                <a:moveTo>
                  <a:pt x="0" y="0"/>
                </a:moveTo>
                <a:lnTo>
                  <a:pt x="0" y="3888485"/>
                </a:lnTo>
              </a:path>
            </a:pathLst>
          </a:custGeom>
          <a:ln w="38100">
            <a:solidFill>
              <a:srgbClr val="8063A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7829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Uso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10" dirty="0">
                <a:solidFill>
                  <a:srgbClr val="000000"/>
                </a:solidFill>
                <a:latin typeface="Arial Black"/>
                <a:cs typeface="Arial Black"/>
              </a:rPr>
              <a:t>degli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 strumenti</a:t>
            </a:r>
            <a:r>
              <a:rPr sz="2400" spc="-2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di</a:t>
            </a:r>
            <a:r>
              <a:rPr sz="2400" spc="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recruitment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online: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Plus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Via</a:t>
            </a:r>
            <a:r>
              <a:rPr sz="1000" spc="-3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Laura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10/2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–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  <a:hlinkClick r:id="rId3"/>
              </a:rPr>
              <a:t>www.mauradimauro.weebly.com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22265" y="1144270"/>
            <a:ext cx="3843654" cy="313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741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04040"/>
                </a:solidFill>
                <a:latin typeface="Arial Black"/>
                <a:cs typeface="Arial Black"/>
              </a:rPr>
              <a:t>PER</a:t>
            </a:r>
            <a:r>
              <a:rPr sz="1800" spc="-3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404040"/>
                </a:solidFill>
                <a:latin typeface="Arial Black"/>
                <a:cs typeface="Arial Black"/>
              </a:rPr>
              <a:t>I</a:t>
            </a:r>
            <a:r>
              <a:rPr sz="1800" spc="-2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Arial Black"/>
                <a:cs typeface="Arial Black"/>
              </a:rPr>
              <a:t>CANDIDATI</a:t>
            </a:r>
            <a:endParaRPr sz="1800">
              <a:latin typeface="Arial Black"/>
              <a:cs typeface="Arial Black"/>
            </a:endParaRPr>
          </a:p>
          <a:p>
            <a:pPr marL="355600" indent="-343535">
              <a:lnSpc>
                <a:spcPct val="100000"/>
              </a:lnSpc>
              <a:spcBef>
                <a:spcPts val="1875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800" dirty="0">
                <a:latin typeface="Arial Black"/>
                <a:cs typeface="Arial Black"/>
              </a:rPr>
              <a:t>Applicazioni</a:t>
            </a:r>
            <a:r>
              <a:rPr sz="1800" spc="-20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da</a:t>
            </a:r>
            <a:r>
              <a:rPr sz="1800" spc="-15" dirty="0">
                <a:latin typeface="Arial Black"/>
                <a:cs typeface="Arial Black"/>
              </a:rPr>
              <a:t> </a:t>
            </a:r>
            <a:r>
              <a:rPr sz="1800" spc="-5" dirty="0">
                <a:latin typeface="Arial Black"/>
                <a:cs typeface="Arial Black"/>
              </a:rPr>
              <a:t>PC</a:t>
            </a:r>
            <a:r>
              <a:rPr sz="1800" spc="-1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o</a:t>
            </a:r>
            <a:r>
              <a:rPr sz="1800" spc="-1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mobile</a:t>
            </a:r>
            <a:endParaRPr sz="1800">
              <a:latin typeface="Arial Black"/>
              <a:cs typeface="Arial Black"/>
            </a:endParaRPr>
          </a:p>
          <a:p>
            <a:pPr marL="355600" marR="494030" indent="-343535">
              <a:lnSpc>
                <a:spcPct val="100000"/>
              </a:lnSpc>
              <a:spcBef>
                <a:spcPts val="1585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800" spc="5" dirty="0">
                <a:latin typeface="Arial Black"/>
                <a:cs typeface="Arial Black"/>
              </a:rPr>
              <a:t>Maggiore</a:t>
            </a:r>
            <a:r>
              <a:rPr sz="1800" spc="-1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visibilità</a:t>
            </a:r>
            <a:r>
              <a:rPr sz="1800" spc="-30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sugli </a:t>
            </a:r>
            <a:r>
              <a:rPr sz="1800" spc="-58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annunci, </a:t>
            </a:r>
            <a:r>
              <a:rPr sz="1800" spc="-10" dirty="0">
                <a:latin typeface="Arial Black"/>
                <a:cs typeface="Arial Black"/>
              </a:rPr>
              <a:t>anche </a:t>
            </a:r>
            <a:r>
              <a:rPr sz="1800" spc="-5" dirty="0">
                <a:latin typeface="Arial Black"/>
                <a:cs typeface="Arial Black"/>
              </a:rPr>
              <a:t> </a:t>
            </a:r>
            <a:r>
              <a:rPr sz="1800" spc="5" dirty="0">
                <a:latin typeface="Arial Black"/>
                <a:cs typeface="Arial Black"/>
              </a:rPr>
              <a:t>internazionali</a:t>
            </a:r>
            <a:endParaRPr sz="1800">
              <a:latin typeface="Arial Black"/>
              <a:cs typeface="Arial Black"/>
            </a:endParaRPr>
          </a:p>
          <a:p>
            <a:pPr marL="355600" marR="50165" indent="-343535">
              <a:lnSpc>
                <a:spcPct val="100000"/>
              </a:lnSpc>
              <a:spcBef>
                <a:spcPts val="1585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1800" spc="-15" dirty="0">
                <a:latin typeface="Arial Black"/>
                <a:cs typeface="Arial Black"/>
              </a:rPr>
              <a:t>Vengono</a:t>
            </a:r>
            <a:r>
              <a:rPr sz="1800" spc="-10" dirty="0">
                <a:latin typeface="Arial Black"/>
                <a:cs typeface="Arial Black"/>
              </a:rPr>
              <a:t> </a:t>
            </a:r>
            <a:r>
              <a:rPr sz="1800" spc="-5" dirty="0">
                <a:latin typeface="Arial Black"/>
                <a:cs typeface="Arial Black"/>
              </a:rPr>
              <a:t>premiate </a:t>
            </a:r>
            <a:r>
              <a:rPr sz="1800" dirty="0">
                <a:latin typeface="Arial Black"/>
                <a:cs typeface="Arial Black"/>
              </a:rPr>
              <a:t> </a:t>
            </a:r>
            <a:r>
              <a:rPr sz="1800" spc="10" dirty="0">
                <a:latin typeface="Arial Black"/>
                <a:cs typeface="Arial Black"/>
              </a:rPr>
              <a:t>maggiormente </a:t>
            </a:r>
            <a:r>
              <a:rPr sz="1800" spc="15" dirty="0">
                <a:latin typeface="Arial Black"/>
                <a:cs typeface="Arial Black"/>
              </a:rPr>
              <a:t> </a:t>
            </a:r>
            <a:r>
              <a:rPr sz="1800" spc="5" dirty="0">
                <a:latin typeface="Arial Black"/>
                <a:cs typeface="Arial Black"/>
              </a:rPr>
              <a:t>intraprendenza,</a:t>
            </a:r>
            <a:r>
              <a:rPr sz="1800" spc="-100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proattività, </a:t>
            </a:r>
            <a:r>
              <a:rPr sz="1800" spc="-585" dirty="0">
                <a:latin typeface="Arial Black"/>
                <a:cs typeface="Arial Black"/>
              </a:rPr>
              <a:t> </a:t>
            </a:r>
            <a:r>
              <a:rPr sz="1800" spc="-5" dirty="0">
                <a:latin typeface="Arial Black"/>
                <a:cs typeface="Arial Black"/>
              </a:rPr>
              <a:t>competenze</a:t>
            </a:r>
            <a:endParaRPr sz="18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0657" y="6427636"/>
            <a:ext cx="1596654" cy="34011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8369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PER</a:t>
            </a:r>
            <a:r>
              <a:rPr spc="-30" dirty="0"/>
              <a:t> </a:t>
            </a:r>
            <a:r>
              <a:rPr dirty="0"/>
              <a:t>LE</a:t>
            </a:r>
            <a:r>
              <a:rPr spc="-20" dirty="0"/>
              <a:t> </a:t>
            </a:r>
            <a:r>
              <a:rPr spc="-5" dirty="0"/>
              <a:t>AZIENDE</a:t>
            </a:r>
          </a:p>
          <a:p>
            <a:pPr marL="355600" marR="132715" indent="-343535">
              <a:lnSpc>
                <a:spcPct val="100000"/>
              </a:lnSpc>
              <a:spcBef>
                <a:spcPts val="1875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dirty="0">
                <a:solidFill>
                  <a:srgbClr val="000000"/>
                </a:solidFill>
              </a:rPr>
              <a:t>Alto</a:t>
            </a:r>
            <a:r>
              <a:rPr spc="-35" dirty="0">
                <a:solidFill>
                  <a:srgbClr val="000000"/>
                </a:solidFill>
              </a:rPr>
              <a:t> </a:t>
            </a:r>
            <a:r>
              <a:rPr spc="10" dirty="0">
                <a:solidFill>
                  <a:srgbClr val="000000"/>
                </a:solidFill>
              </a:rPr>
              <a:t>grado</a:t>
            </a:r>
            <a:r>
              <a:rPr spc="-3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di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spc="5" dirty="0">
                <a:solidFill>
                  <a:srgbClr val="000000"/>
                </a:solidFill>
              </a:rPr>
              <a:t>strutturazione </a:t>
            </a:r>
            <a:r>
              <a:rPr spc="-58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del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processo</a:t>
            </a:r>
          </a:p>
          <a:p>
            <a:pPr marL="355600" marR="327025" indent="-343535">
              <a:lnSpc>
                <a:spcPct val="100000"/>
              </a:lnSpc>
              <a:spcBef>
                <a:spcPts val="1580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pc="-10" dirty="0">
                <a:solidFill>
                  <a:srgbClr val="000000"/>
                </a:solidFill>
              </a:rPr>
              <a:t>Investimento</a:t>
            </a:r>
            <a:r>
              <a:rPr spc="-3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in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una</a:t>
            </a:r>
            <a:r>
              <a:rPr spc="-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figura </a:t>
            </a:r>
            <a:r>
              <a:rPr spc="-58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social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media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manager</a:t>
            </a:r>
          </a:p>
          <a:p>
            <a:pPr marL="355600" indent="-343535">
              <a:lnSpc>
                <a:spcPct val="100000"/>
              </a:lnSpc>
              <a:spcBef>
                <a:spcPts val="1590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dirty="0">
                <a:solidFill>
                  <a:srgbClr val="000000"/>
                </a:solidFill>
              </a:rPr>
              <a:t>Alto</a:t>
            </a:r>
            <a:r>
              <a:rPr spc="-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numero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di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CV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acquisiti</a:t>
            </a:r>
          </a:p>
          <a:p>
            <a:pPr marL="355600" marR="5080" indent="-343535">
              <a:lnSpc>
                <a:spcPct val="100000"/>
              </a:lnSpc>
              <a:spcBef>
                <a:spcPts val="1580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pc="-10" dirty="0">
                <a:solidFill>
                  <a:srgbClr val="000000"/>
                </a:solidFill>
              </a:rPr>
              <a:t>Banche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dati </a:t>
            </a:r>
            <a:r>
              <a:rPr dirty="0">
                <a:solidFill>
                  <a:srgbClr val="000000"/>
                </a:solidFill>
              </a:rPr>
              <a:t>con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profili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di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più </a:t>
            </a:r>
            <a:r>
              <a:rPr spc="-58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bassa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esperienza</a:t>
            </a:r>
          </a:p>
          <a:p>
            <a:pPr marL="355600" marR="158115" indent="-343535">
              <a:lnSpc>
                <a:spcPct val="100000"/>
              </a:lnSpc>
              <a:spcBef>
                <a:spcPts val="1590"/>
              </a:spcBef>
              <a:buClr>
                <a:srgbClr val="8063A1"/>
              </a:buClr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dirty="0">
                <a:solidFill>
                  <a:srgbClr val="000000"/>
                </a:solidFill>
              </a:rPr>
              <a:t>Duplicazione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dei</a:t>
            </a:r>
            <a:r>
              <a:rPr spc="-3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dati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su</a:t>
            </a:r>
            <a:r>
              <a:rPr spc="-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più </a:t>
            </a:r>
            <a:r>
              <a:rPr spc="-585" dirty="0">
                <a:solidFill>
                  <a:srgbClr val="000000"/>
                </a:solidFill>
              </a:rPr>
              <a:t> </a:t>
            </a:r>
            <a:r>
              <a:rPr spc="10" dirty="0">
                <a:solidFill>
                  <a:srgbClr val="000000"/>
                </a:solidFill>
              </a:rPr>
              <a:t>portali</a:t>
            </a:r>
          </a:p>
        </p:txBody>
      </p:sp>
      <p:sp>
        <p:nvSpPr>
          <p:cNvPr id="5" name="object 5"/>
          <p:cNvSpPr/>
          <p:nvPr/>
        </p:nvSpPr>
        <p:spPr>
          <a:xfrm>
            <a:off x="4572000" y="1196721"/>
            <a:ext cx="0" cy="3888740"/>
          </a:xfrm>
          <a:custGeom>
            <a:avLst/>
            <a:gdLst/>
            <a:ahLst/>
            <a:cxnLst/>
            <a:rect l="l" t="t" r="r" b="b"/>
            <a:pathLst>
              <a:path h="3888740">
                <a:moveTo>
                  <a:pt x="0" y="0"/>
                </a:moveTo>
                <a:lnTo>
                  <a:pt x="0" y="3888485"/>
                </a:lnTo>
              </a:path>
            </a:pathLst>
          </a:custGeom>
          <a:ln w="38100">
            <a:solidFill>
              <a:srgbClr val="8063A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81013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Uso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10" dirty="0">
                <a:solidFill>
                  <a:srgbClr val="000000"/>
                </a:solidFill>
                <a:latin typeface="Arial Black"/>
                <a:cs typeface="Arial Black"/>
              </a:rPr>
              <a:t>degli 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strumenti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di</a:t>
            </a:r>
            <a:r>
              <a:rPr sz="2400" spc="2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recruitment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online:</a:t>
            </a:r>
            <a:r>
              <a:rPr sz="2400" spc="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Minus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Via</a:t>
            </a:r>
            <a:r>
              <a:rPr sz="1000" spc="-3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Laura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10/2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–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  <a:hlinkClick r:id="rId3"/>
              </a:rPr>
              <a:t>www.mauradimauro.weebly.com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26</a:t>
            </a:fld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C3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590" y="6365420"/>
            <a:ext cx="1741805" cy="4479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56551"/>
            <a:ext cx="9143999" cy="514870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01644" y="59817"/>
            <a:ext cx="20701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385" dirty="0">
                <a:latin typeface="Arial"/>
                <a:cs typeface="Arial"/>
              </a:rPr>
              <a:t>LA</a:t>
            </a:r>
            <a:r>
              <a:rPr sz="3200" b="1" spc="-265" dirty="0">
                <a:latin typeface="Arial"/>
                <a:cs typeface="Arial"/>
              </a:rPr>
              <a:t> </a:t>
            </a:r>
            <a:r>
              <a:rPr sz="3200" b="1" spc="-375" dirty="0">
                <a:latin typeface="Arial"/>
                <a:cs typeface="Arial"/>
              </a:rPr>
              <a:t>RICERCA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5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5467" y="5832754"/>
            <a:ext cx="27736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395" dirty="0">
                <a:solidFill>
                  <a:srgbClr val="FFFFFF"/>
                </a:solidFill>
                <a:latin typeface="Arial"/>
                <a:cs typeface="Arial"/>
              </a:rPr>
              <a:t>PER</a:t>
            </a:r>
            <a:r>
              <a:rPr sz="3200" b="1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3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3200" b="1" spc="-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360" dirty="0">
                <a:solidFill>
                  <a:srgbClr val="FFFFFF"/>
                </a:solidFill>
                <a:latin typeface="Arial"/>
                <a:cs typeface="Arial"/>
              </a:rPr>
              <a:t>AZIENDE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10198" y="5832754"/>
            <a:ext cx="27971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395" dirty="0">
                <a:solidFill>
                  <a:srgbClr val="FFFFFF"/>
                </a:solidFill>
                <a:latin typeface="Arial"/>
                <a:cs typeface="Arial"/>
              </a:rPr>
              <a:t>PER</a:t>
            </a:r>
            <a:r>
              <a:rPr sz="3200" b="1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160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3200" b="1" spc="-4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200" b="1" spc="-365" dirty="0">
                <a:solidFill>
                  <a:srgbClr val="FFFFFF"/>
                </a:solidFill>
                <a:latin typeface="Arial"/>
                <a:cs typeface="Arial"/>
              </a:rPr>
              <a:t>ANDID</a:t>
            </a:r>
            <a:r>
              <a:rPr sz="3200" b="1" spc="-6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200" b="1" spc="-254" dirty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746" y="44640"/>
            <a:ext cx="8950960" cy="6723380"/>
            <a:chOff x="157746" y="44640"/>
            <a:chExt cx="8950960" cy="6723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746" y="44640"/>
              <a:ext cx="4270248" cy="63920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9708" y="3284982"/>
              <a:ext cx="4578731" cy="223227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499990" y="908685"/>
            <a:ext cx="4608830" cy="1754505"/>
          </a:xfrm>
          <a:prstGeom prst="rect">
            <a:avLst/>
          </a:prstGeom>
          <a:ln w="28575">
            <a:solidFill>
              <a:srgbClr val="8063A1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2075" marR="374015">
              <a:lnSpc>
                <a:spcPct val="100000"/>
              </a:lnSpc>
              <a:spcBef>
                <a:spcPts val="250"/>
              </a:spcBef>
            </a:pPr>
            <a:r>
              <a:rPr sz="1800" dirty="0">
                <a:latin typeface="Arial Black"/>
                <a:cs typeface="Arial Black"/>
              </a:rPr>
              <a:t>«Oggi non è più possibile </a:t>
            </a:r>
            <a:r>
              <a:rPr sz="1800" spc="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aspettare</a:t>
            </a:r>
            <a:r>
              <a:rPr sz="1800" spc="-30" dirty="0">
                <a:latin typeface="Arial Black"/>
                <a:cs typeface="Arial Black"/>
              </a:rPr>
              <a:t> </a:t>
            </a:r>
            <a:r>
              <a:rPr sz="1800" spc="-15" dirty="0">
                <a:latin typeface="Arial Black"/>
                <a:cs typeface="Arial Black"/>
              </a:rPr>
              <a:t>che</a:t>
            </a:r>
            <a:r>
              <a:rPr sz="1800" spc="-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il</a:t>
            </a:r>
            <a:r>
              <a:rPr sz="1800" spc="-20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giusto</a:t>
            </a:r>
            <a:r>
              <a:rPr sz="1800" spc="-25" dirty="0">
                <a:latin typeface="Arial Black"/>
                <a:cs typeface="Arial Black"/>
              </a:rPr>
              <a:t> </a:t>
            </a:r>
            <a:r>
              <a:rPr sz="1800" spc="-5" dirty="0">
                <a:latin typeface="Arial Black"/>
                <a:cs typeface="Arial Black"/>
              </a:rPr>
              <a:t>candidato </a:t>
            </a:r>
            <a:r>
              <a:rPr sz="1800" spc="-58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risponda </a:t>
            </a:r>
            <a:r>
              <a:rPr sz="1800" spc="-5" dirty="0">
                <a:latin typeface="Arial Black"/>
                <a:cs typeface="Arial Black"/>
              </a:rPr>
              <a:t>ad </a:t>
            </a:r>
            <a:r>
              <a:rPr sz="1800" dirty="0">
                <a:latin typeface="Arial Black"/>
                <a:cs typeface="Arial Black"/>
              </a:rPr>
              <a:t>un </a:t>
            </a:r>
            <a:r>
              <a:rPr sz="1800" spc="-5" dirty="0">
                <a:latin typeface="Arial Black"/>
                <a:cs typeface="Arial Black"/>
              </a:rPr>
              <a:t>annuncio, </a:t>
            </a:r>
            <a:r>
              <a:rPr sz="1800" dirty="0">
                <a:latin typeface="Arial Black"/>
                <a:cs typeface="Arial Black"/>
              </a:rPr>
              <a:t>ma va </a:t>
            </a:r>
            <a:r>
              <a:rPr sz="1800" spc="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intercettato prima </a:t>
            </a:r>
            <a:r>
              <a:rPr sz="1800" spc="5" dirty="0">
                <a:latin typeface="Arial Black"/>
                <a:cs typeface="Arial Black"/>
              </a:rPr>
              <a:t>ancora </a:t>
            </a:r>
            <a:r>
              <a:rPr sz="1800" spc="-15" dirty="0">
                <a:latin typeface="Arial Black"/>
                <a:cs typeface="Arial Black"/>
              </a:rPr>
              <a:t>che </a:t>
            </a:r>
            <a:r>
              <a:rPr sz="1800" dirty="0">
                <a:latin typeface="Arial Black"/>
                <a:cs typeface="Arial Black"/>
              </a:rPr>
              <a:t>si </a:t>
            </a:r>
            <a:r>
              <a:rPr sz="1800" spc="-590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metta a </a:t>
            </a:r>
            <a:r>
              <a:rPr sz="1800" spc="5" dirty="0">
                <a:latin typeface="Arial Black"/>
                <a:cs typeface="Arial Black"/>
              </a:rPr>
              <a:t>cercare </a:t>
            </a:r>
            <a:r>
              <a:rPr sz="1800" dirty="0">
                <a:latin typeface="Arial Black"/>
                <a:cs typeface="Arial Black"/>
              </a:rPr>
              <a:t>un </a:t>
            </a:r>
            <a:r>
              <a:rPr sz="1800" spc="-25" dirty="0">
                <a:latin typeface="Arial Black"/>
                <a:cs typeface="Arial Black"/>
              </a:rPr>
              <a:t>nuovo </a:t>
            </a:r>
            <a:r>
              <a:rPr sz="1800" spc="-20" dirty="0">
                <a:latin typeface="Arial Black"/>
                <a:cs typeface="Arial Black"/>
              </a:rPr>
              <a:t> </a:t>
            </a:r>
            <a:r>
              <a:rPr sz="1800" spc="5" dirty="0">
                <a:latin typeface="Arial Black"/>
                <a:cs typeface="Arial Black"/>
              </a:rPr>
              <a:t>impiego».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5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334" y="58039"/>
            <a:ext cx="82289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Il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44%</a:t>
            </a:r>
            <a:r>
              <a:rPr sz="2400" spc="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dei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datori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 di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lavoro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15" dirty="0">
                <a:solidFill>
                  <a:srgbClr val="000000"/>
                </a:solidFill>
                <a:latin typeface="Arial Black"/>
                <a:cs typeface="Arial Black"/>
              </a:rPr>
              <a:t>scarta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i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candidati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dopo </a:t>
            </a:r>
            <a:r>
              <a:rPr sz="2400" spc="-79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30" dirty="0">
                <a:solidFill>
                  <a:srgbClr val="000000"/>
                </a:solidFill>
                <a:latin typeface="Arial Black"/>
                <a:cs typeface="Arial Black"/>
              </a:rPr>
              <a:t>aver</a:t>
            </a:r>
            <a:r>
              <a:rPr sz="2400" spc="-2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controllato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i 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loro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 social</a:t>
            </a:r>
            <a:endParaRPr sz="2400">
              <a:latin typeface="Arial Black"/>
              <a:cs typeface="Arial Black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836510"/>
            <a:ext cx="9144000" cy="5257165"/>
            <a:chOff x="0" y="836510"/>
            <a:chExt cx="9144000" cy="52571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36510"/>
              <a:ext cx="9144000" cy="52567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90406" y="3500983"/>
              <a:ext cx="494182" cy="4941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04504" y="4077093"/>
              <a:ext cx="504050" cy="5040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04504" y="4653165"/>
              <a:ext cx="504050" cy="5040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04504" y="5589244"/>
              <a:ext cx="504050" cy="50405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093722" y="6050991"/>
            <a:ext cx="69716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0" dirty="0">
                <a:latin typeface="Arial MT"/>
                <a:cs typeface="Arial MT"/>
              </a:rPr>
              <a:t>Work</a:t>
            </a:r>
            <a:r>
              <a:rPr sz="1800" spc="-11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Trends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Study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(2020),</a:t>
            </a:r>
            <a:r>
              <a:rPr sz="1800" spc="-14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Adecco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e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Università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Cattolica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del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Sacro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Cuore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di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Milano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7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8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C3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590" y="6365420"/>
            <a:ext cx="1741805" cy="4479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68755"/>
            <a:ext cx="9144000" cy="464083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6104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Strumenti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di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 recruitment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«integrati»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5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532" y="3681551"/>
            <a:ext cx="6810497" cy="263573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0657" y="6427636"/>
            <a:ext cx="1596654" cy="34011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759" y="980694"/>
            <a:ext cx="9114155" cy="2520315"/>
            <a:chOff x="13759" y="980694"/>
            <a:chExt cx="9114155" cy="252031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59" y="980694"/>
              <a:ext cx="5206365" cy="25203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20080" y="1429385"/>
              <a:ext cx="3907670" cy="207162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16153" y="3949446"/>
            <a:ext cx="1518285" cy="1885314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60"/>
              </a:spcBef>
            </a:pPr>
            <a:r>
              <a:rPr sz="1800" dirty="0">
                <a:latin typeface="Arial Black"/>
                <a:cs typeface="Arial Black"/>
              </a:rPr>
              <a:t>JOB</a:t>
            </a:r>
            <a:r>
              <a:rPr sz="1800" spc="-80" dirty="0">
                <a:latin typeface="Arial Black"/>
                <a:cs typeface="Arial Black"/>
              </a:rPr>
              <a:t> </a:t>
            </a:r>
            <a:r>
              <a:rPr sz="1800" spc="-10" dirty="0">
                <a:latin typeface="Arial Black"/>
                <a:cs typeface="Arial Black"/>
              </a:rPr>
              <a:t>BOARD</a:t>
            </a:r>
            <a:endParaRPr sz="1800">
              <a:latin typeface="Arial Black"/>
              <a:cs typeface="Arial Black"/>
            </a:endParaRPr>
          </a:p>
          <a:p>
            <a:pPr marL="183515" marR="172720" indent="-1905" algn="ctr">
              <a:lnSpc>
                <a:spcPct val="100000"/>
              </a:lnSpc>
              <a:spcBef>
                <a:spcPts val="960"/>
              </a:spcBef>
            </a:pPr>
            <a:r>
              <a:rPr sz="1800" dirty="0">
                <a:latin typeface="Arial Black"/>
                <a:cs typeface="Arial Black"/>
              </a:rPr>
              <a:t>JOB </a:t>
            </a:r>
            <a:r>
              <a:rPr sz="1800" spc="5" dirty="0">
                <a:latin typeface="Arial Black"/>
                <a:cs typeface="Arial Black"/>
              </a:rPr>
              <a:t> </a:t>
            </a:r>
            <a:r>
              <a:rPr sz="1800" spc="-5" dirty="0">
                <a:latin typeface="Arial Black"/>
                <a:cs typeface="Arial Black"/>
              </a:rPr>
              <a:t>PO</a:t>
            </a:r>
            <a:r>
              <a:rPr sz="1800" spc="-10" dirty="0">
                <a:latin typeface="Arial Black"/>
                <a:cs typeface="Arial Black"/>
              </a:rPr>
              <a:t>S</a:t>
            </a:r>
            <a:r>
              <a:rPr sz="1800" spc="-5" dirty="0">
                <a:latin typeface="Arial Black"/>
                <a:cs typeface="Arial Black"/>
              </a:rPr>
              <a:t>T</a:t>
            </a:r>
            <a:r>
              <a:rPr sz="1800" spc="-10" dirty="0">
                <a:latin typeface="Arial Black"/>
                <a:cs typeface="Arial Black"/>
              </a:rPr>
              <a:t>I</a:t>
            </a:r>
            <a:r>
              <a:rPr sz="1800" dirty="0">
                <a:latin typeface="Arial Black"/>
                <a:cs typeface="Arial Black"/>
              </a:rPr>
              <a:t>NG</a:t>
            </a:r>
            <a:endParaRPr sz="1800">
              <a:latin typeface="Arial Black"/>
              <a:cs typeface="Arial Black"/>
            </a:endParaRPr>
          </a:p>
          <a:p>
            <a:pPr marL="81280" marR="71755" indent="-1270" algn="ctr">
              <a:lnSpc>
                <a:spcPts val="3120"/>
              </a:lnSpc>
              <a:spcBef>
                <a:spcPts val="100"/>
              </a:spcBef>
            </a:pPr>
            <a:r>
              <a:rPr sz="1800" spc="-10" dirty="0">
                <a:latin typeface="Arial Black"/>
                <a:cs typeface="Arial Black"/>
              </a:rPr>
              <a:t>BANNER </a:t>
            </a:r>
            <a:r>
              <a:rPr sz="1800" spc="-5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RMS</a:t>
            </a:r>
            <a:r>
              <a:rPr sz="1800" spc="-50" dirty="0">
                <a:latin typeface="Arial Black"/>
                <a:cs typeface="Arial Black"/>
              </a:rPr>
              <a:t> </a:t>
            </a:r>
            <a:r>
              <a:rPr sz="1800" dirty="0">
                <a:latin typeface="Arial Black"/>
                <a:cs typeface="Arial Black"/>
              </a:rPr>
              <a:t>o</a:t>
            </a:r>
            <a:r>
              <a:rPr sz="1800" spc="-50" dirty="0">
                <a:latin typeface="Arial Black"/>
                <a:cs typeface="Arial Black"/>
              </a:rPr>
              <a:t> </a:t>
            </a:r>
            <a:r>
              <a:rPr sz="1800" spc="-45" dirty="0">
                <a:latin typeface="Arial Black"/>
                <a:cs typeface="Arial Black"/>
              </a:rPr>
              <a:t>ATS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5558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Pubblicazione</a:t>
            </a:r>
            <a:r>
              <a:rPr sz="2400" spc="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di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annunci</a:t>
            </a:r>
            <a:r>
              <a:rPr sz="2400" spc="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sul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20" dirty="0">
                <a:solidFill>
                  <a:srgbClr val="000000"/>
                </a:solidFill>
                <a:latin typeface="Arial Black"/>
                <a:cs typeface="Arial Black"/>
              </a:rPr>
              <a:t>web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Via</a:t>
            </a:r>
            <a:r>
              <a:rPr sz="1000" spc="-3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Laura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10/2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–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  <a:hlinkClick r:id="rId6"/>
              </a:rPr>
              <a:t>www.mauradimauro.weebly.com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7"/>
              </a:rPr>
              <a:t>maura.dimauro@libero.it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0657" y="6427636"/>
            <a:ext cx="1596654" cy="34011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5558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Pubblicazione</a:t>
            </a:r>
            <a:r>
              <a:rPr sz="2400" spc="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di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annunci</a:t>
            </a:r>
            <a:r>
              <a:rPr sz="2400" spc="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sul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20" dirty="0">
                <a:solidFill>
                  <a:srgbClr val="000000"/>
                </a:solidFill>
                <a:latin typeface="Arial Black"/>
                <a:cs typeface="Arial Black"/>
              </a:rPr>
              <a:t>web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71968"/>
            <a:ext cx="9144000" cy="48052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Via</a:t>
            </a:r>
            <a:r>
              <a:rPr sz="1000" spc="-3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Laura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10/2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–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maura.dimauro@libero.it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2928" y="6466460"/>
            <a:ext cx="2466340" cy="296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1120"/>
              </a:lnSpc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Via</a:t>
            </a:r>
            <a:r>
              <a:rPr sz="1000" spc="-3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Laura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10/2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–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algn="r">
              <a:lnSpc>
                <a:spcPct val="100000"/>
              </a:lnSpc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  <a:hlinkClick r:id="rId2"/>
              </a:rPr>
              <a:t>www.mauradimauro.weebly.com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28436" y="6466460"/>
            <a:ext cx="3067050" cy="296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75"/>
              </a:lnSpc>
              <a:tabLst>
                <a:tab pos="2910840" algn="l"/>
              </a:tabLst>
            </a:pPr>
            <a:r>
              <a:rPr sz="1500" spc="-7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m</a:t>
            </a:r>
            <a:r>
              <a:rPr sz="1500" spc="-15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aura.d</a:t>
            </a:r>
            <a:r>
              <a:rPr sz="1500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i</a:t>
            </a:r>
            <a:r>
              <a:rPr sz="1500" spc="-7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m</a:t>
            </a:r>
            <a:r>
              <a:rPr sz="1500" spc="-15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auro@</a:t>
            </a:r>
            <a:r>
              <a:rPr sz="1500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l</a:t>
            </a:r>
            <a:r>
              <a:rPr sz="1500" spc="7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i</a:t>
            </a:r>
            <a:r>
              <a:rPr sz="1500" spc="-15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be</a:t>
            </a:r>
            <a:r>
              <a:rPr sz="1500" spc="-7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r</a:t>
            </a:r>
            <a:r>
              <a:rPr sz="1500" spc="-15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o</a:t>
            </a:r>
            <a:r>
              <a:rPr sz="1500" spc="-37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.</a:t>
            </a:r>
            <a:r>
              <a:rPr sz="1500" spc="-7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i</a:t>
            </a:r>
            <a:r>
              <a:rPr sz="1500" baseline="2777" dirty="0">
                <a:solidFill>
                  <a:srgbClr val="0000FF"/>
                </a:solidFill>
                <a:latin typeface="Microsoft Sans Serif"/>
                <a:cs typeface="Microsoft Sans Serif"/>
                <a:hlinkClick r:id="rId3"/>
              </a:rPr>
              <a:t>t</a:t>
            </a:r>
            <a:r>
              <a:rPr sz="1500" spc="-7" baseline="2777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500" baseline="2777" dirty="0">
                <a:solidFill>
                  <a:srgbClr val="7E7E7E"/>
                </a:solidFill>
                <a:latin typeface="Microsoft Sans Serif"/>
                <a:cs typeface="Microsoft Sans Serif"/>
              </a:rPr>
              <a:t>	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33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145"/>
              </a:lnSpc>
            </a:pP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27547" y="6595427"/>
            <a:ext cx="1391920" cy="6350"/>
          </a:xfrm>
          <a:custGeom>
            <a:avLst/>
            <a:gdLst/>
            <a:ahLst/>
            <a:cxnLst/>
            <a:rect l="l" t="t" r="r" b="b"/>
            <a:pathLst>
              <a:path w="1391920" h="6350">
                <a:moveTo>
                  <a:pt x="1391411" y="0"/>
                </a:moveTo>
                <a:lnTo>
                  <a:pt x="0" y="0"/>
                </a:lnTo>
                <a:lnTo>
                  <a:pt x="0" y="6095"/>
                </a:lnTo>
                <a:lnTo>
                  <a:pt x="1391411" y="6095"/>
                </a:lnTo>
                <a:lnTo>
                  <a:pt x="139141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60657" y="6427636"/>
            <a:ext cx="1596654" cy="34011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496" y="933450"/>
            <a:ext cx="4274820" cy="177812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07940" y="855091"/>
            <a:ext cx="4502149" cy="185648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402" y="2852927"/>
            <a:ext cx="4325620" cy="181978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72000" y="2708910"/>
            <a:ext cx="4537709" cy="197548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496" y="4797149"/>
            <a:ext cx="4320540" cy="19481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36059" y="4653195"/>
            <a:ext cx="4572508" cy="2191766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3441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Software</a:t>
            </a:r>
            <a:r>
              <a:rPr sz="2400" spc="-3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RMS</a:t>
            </a:r>
            <a:r>
              <a:rPr sz="2400" spc="-2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o</a:t>
            </a:r>
            <a:r>
              <a:rPr sz="2400" spc="-3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60" dirty="0">
                <a:solidFill>
                  <a:srgbClr val="000000"/>
                </a:solidFill>
                <a:latin typeface="Arial Black"/>
                <a:cs typeface="Arial Black"/>
              </a:rPr>
              <a:t>ATS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8188" y="4572"/>
            <a:ext cx="8898255" cy="6853555"/>
            <a:chOff x="138188" y="4572"/>
            <a:chExt cx="8898255" cy="6853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188" y="2852915"/>
              <a:ext cx="8898255" cy="400508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188" y="4572"/>
              <a:ext cx="8898255" cy="299237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Via</a:t>
            </a:r>
            <a:r>
              <a:rPr sz="1000" spc="-3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Laura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10/2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–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maura.dimauro@libero.it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0657" y="6427636"/>
            <a:ext cx="1596654" cy="34011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68730"/>
            <a:ext cx="9143999" cy="378777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21991" y="290525"/>
            <a:ext cx="380872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840" dirty="0">
                <a:solidFill>
                  <a:srgbClr val="1F487C"/>
                </a:solidFill>
                <a:latin typeface="Tahoma"/>
                <a:cs typeface="Tahoma"/>
              </a:rPr>
              <a:t>RECRUITMENTGAMIFICATION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Via</a:t>
            </a:r>
            <a:r>
              <a:rPr sz="1000" spc="-3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Laura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10/2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–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maura.dimauro@libero.it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35</a:t>
            </a:fld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C3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590" y="6365420"/>
            <a:ext cx="1741805" cy="44795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3811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Branding</a:t>
            </a:r>
            <a:r>
              <a:rPr sz="2400" spc="-2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&amp;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Reputation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196809"/>
            <a:ext cx="9144000" cy="468045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5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2705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Esercitazione</a:t>
            </a:r>
            <a:r>
              <a:rPr sz="2400" spc="-7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3.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6364" y="692670"/>
            <a:ext cx="718057" cy="72007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58267" y="590550"/>
            <a:ext cx="8526145" cy="5643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7373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Strategia</a:t>
            </a:r>
            <a:r>
              <a:rPr sz="2400" spc="-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di</a:t>
            </a:r>
            <a:r>
              <a:rPr sz="2400" spc="15" dirty="0">
                <a:latin typeface="Arial Black"/>
                <a:cs typeface="Arial Black"/>
              </a:rPr>
              <a:t> </a:t>
            </a:r>
            <a:r>
              <a:rPr sz="2400" spc="5" dirty="0">
                <a:latin typeface="Arial Black"/>
                <a:cs typeface="Arial Black"/>
              </a:rPr>
              <a:t>recruitment</a:t>
            </a:r>
            <a:r>
              <a:rPr sz="240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per</a:t>
            </a:r>
            <a:r>
              <a:rPr sz="2400" spc="5" dirty="0">
                <a:latin typeface="Arial Black"/>
                <a:cs typeface="Arial Black"/>
              </a:rPr>
              <a:t> «target»</a:t>
            </a:r>
            <a:r>
              <a:rPr sz="2400" spc="-5" dirty="0">
                <a:latin typeface="Arial Black"/>
                <a:cs typeface="Arial Black"/>
              </a:rPr>
              <a:t> specifici: </a:t>
            </a:r>
            <a:r>
              <a:rPr sz="2400" spc="-78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Quali</a:t>
            </a:r>
            <a:r>
              <a:rPr sz="2400" spc="-1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social </a:t>
            </a:r>
            <a:r>
              <a:rPr sz="2400" dirty="0">
                <a:latin typeface="Arial Black"/>
                <a:cs typeface="Arial Black"/>
              </a:rPr>
              <a:t>o</a:t>
            </a:r>
            <a:r>
              <a:rPr sz="2400" spc="-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altri</a:t>
            </a:r>
            <a:r>
              <a:rPr sz="2400" spc="-1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canali</a:t>
            </a:r>
            <a:r>
              <a:rPr sz="2400" spc="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usare?</a:t>
            </a:r>
            <a:endParaRPr sz="2400">
              <a:latin typeface="Arial Black"/>
              <a:cs typeface="Arial Black"/>
            </a:endParaRPr>
          </a:p>
          <a:p>
            <a:pPr marL="84455" marR="107314">
              <a:lnSpc>
                <a:spcPct val="100000"/>
              </a:lnSpc>
              <a:spcBef>
                <a:spcPts val="1510"/>
              </a:spcBef>
            </a:pPr>
            <a:r>
              <a:rPr sz="1800" spc="-175" dirty="0">
                <a:latin typeface="Arial MT"/>
                <a:cs typeface="Arial MT"/>
              </a:rPr>
              <a:t>Noto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brand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del </a:t>
            </a:r>
            <a:r>
              <a:rPr sz="1800" spc="-145" dirty="0">
                <a:latin typeface="Arial MT"/>
                <a:cs typeface="Arial MT"/>
              </a:rPr>
              <a:t>settore </a:t>
            </a:r>
            <a:r>
              <a:rPr sz="1800" spc="-165" dirty="0">
                <a:latin typeface="Arial MT"/>
                <a:cs typeface="Arial MT"/>
              </a:rPr>
              <a:t>abbigliamento</a:t>
            </a:r>
            <a:r>
              <a:rPr sz="1800" spc="-16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sportivo </a:t>
            </a:r>
            <a:r>
              <a:rPr sz="1800" spc="-130" dirty="0">
                <a:latin typeface="Arial MT"/>
                <a:cs typeface="Arial MT"/>
              </a:rPr>
              <a:t>in </a:t>
            </a:r>
            <a:r>
              <a:rPr sz="1800" spc="-114" dirty="0">
                <a:latin typeface="Arial MT"/>
                <a:cs typeface="Arial MT"/>
              </a:rPr>
              <a:t>Italia, </a:t>
            </a:r>
            <a:r>
              <a:rPr sz="1800" spc="-130" dirty="0">
                <a:latin typeface="Arial MT"/>
                <a:cs typeface="Arial MT"/>
              </a:rPr>
              <a:t>in </a:t>
            </a:r>
            <a:r>
              <a:rPr sz="1800" spc="-135" dirty="0">
                <a:latin typeface="Arial MT"/>
                <a:cs typeface="Arial MT"/>
              </a:rPr>
              <a:t>forte </a:t>
            </a:r>
            <a:r>
              <a:rPr sz="1800" spc="-140" dirty="0">
                <a:latin typeface="Arial MT"/>
                <a:cs typeface="Arial MT"/>
              </a:rPr>
              <a:t>crescita, </a:t>
            </a:r>
            <a:r>
              <a:rPr sz="1800" spc="-170" dirty="0">
                <a:latin typeface="Arial MT"/>
                <a:cs typeface="Arial MT"/>
              </a:rPr>
              <a:t>punta</a:t>
            </a:r>
            <a:r>
              <a:rPr sz="1800" spc="-16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a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diversificare </a:t>
            </a:r>
            <a:r>
              <a:rPr sz="1800" spc="-75" dirty="0">
                <a:latin typeface="Arial MT"/>
                <a:cs typeface="Arial MT"/>
              </a:rPr>
              <a:t>i </a:t>
            </a:r>
            <a:r>
              <a:rPr sz="1800" spc="-145" dirty="0">
                <a:latin typeface="Arial MT"/>
                <a:cs typeface="Arial MT"/>
              </a:rPr>
              <a:t>propri </a:t>
            </a:r>
            <a:r>
              <a:rPr sz="1800" spc="-140" dirty="0">
                <a:latin typeface="Arial MT"/>
                <a:cs typeface="Arial MT"/>
              </a:rPr>
              <a:t> </a:t>
            </a:r>
            <a:r>
              <a:rPr sz="1800" spc="-125" dirty="0">
                <a:latin typeface="Arial MT"/>
                <a:cs typeface="Arial MT"/>
              </a:rPr>
              <a:t>clienti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a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conquistarne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la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fiducia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attraverso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90" dirty="0">
                <a:latin typeface="Arial MT"/>
                <a:cs typeface="Arial MT"/>
              </a:rPr>
              <a:t>una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forte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strategia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customer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oriented,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multi-language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90" dirty="0">
                <a:latin typeface="Arial MT"/>
                <a:cs typeface="Arial MT"/>
              </a:rPr>
              <a:t>ed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intercultural. </a:t>
            </a:r>
            <a:r>
              <a:rPr sz="1800" spc="-140" dirty="0">
                <a:latin typeface="Arial MT"/>
                <a:cs typeface="Arial MT"/>
              </a:rPr>
              <a:t>Gli </a:t>
            </a:r>
            <a:r>
              <a:rPr sz="1800" spc="-180" dirty="0">
                <a:latin typeface="Arial MT"/>
                <a:cs typeface="Arial MT"/>
              </a:rPr>
              <a:t>shop</a:t>
            </a:r>
            <a:r>
              <a:rPr sz="1800" spc="-175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si </a:t>
            </a:r>
            <a:r>
              <a:rPr sz="1800" spc="-150" dirty="0">
                <a:latin typeface="Arial MT"/>
                <a:cs typeface="Arial MT"/>
              </a:rPr>
              <a:t>caratterizzano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85" dirty="0">
                <a:latin typeface="Arial MT"/>
                <a:cs typeface="Arial MT"/>
              </a:rPr>
              <a:t>un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team</a:t>
            </a:r>
            <a:r>
              <a:rPr sz="1800" spc="-180" dirty="0">
                <a:latin typeface="Arial MT"/>
                <a:cs typeface="Arial MT"/>
              </a:rPr>
              <a:t> composto</a:t>
            </a:r>
            <a:r>
              <a:rPr sz="1800" spc="-17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da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ragazzi/e </a:t>
            </a:r>
            <a:r>
              <a:rPr sz="1800" spc="-135" dirty="0">
                <a:latin typeface="Arial MT"/>
                <a:cs typeface="Arial MT"/>
              </a:rPr>
              <a:t>multiculturali, </a:t>
            </a:r>
            <a:r>
              <a:rPr sz="1800" spc="-155" dirty="0">
                <a:latin typeface="Arial MT"/>
                <a:cs typeface="Arial MT"/>
              </a:rPr>
              <a:t>giovani</a:t>
            </a:r>
            <a:r>
              <a:rPr sz="1800" spc="-15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 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dinamici,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con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forte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propensione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al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lavoro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gruppo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motivati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a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ricoprire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le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posizioni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richieste.</a:t>
            </a:r>
            <a:endParaRPr sz="1800">
              <a:latin typeface="Arial MT"/>
              <a:cs typeface="Arial MT"/>
            </a:endParaRPr>
          </a:p>
          <a:p>
            <a:pPr marL="84455" marR="5080">
              <a:lnSpc>
                <a:spcPct val="100000"/>
              </a:lnSpc>
              <a:spcBef>
                <a:spcPts val="960"/>
              </a:spcBef>
            </a:pPr>
            <a:r>
              <a:rPr sz="1800" spc="-165" dirty="0">
                <a:latin typeface="Arial MT"/>
                <a:cs typeface="Arial MT"/>
              </a:rPr>
              <a:t>L’azienda,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leader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del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settore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abbigliamento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sportivo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in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Italia,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presente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sul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25" dirty="0">
                <a:latin typeface="Arial MT"/>
                <a:cs typeface="Arial MT"/>
              </a:rPr>
              <a:t>territorio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nazionale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con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oltre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190" dirty="0">
                <a:latin typeface="Arial MT"/>
                <a:cs typeface="Arial MT"/>
              </a:rPr>
              <a:t>120</a:t>
            </a:r>
            <a:r>
              <a:rPr sz="1800" spc="-18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punti </a:t>
            </a:r>
            <a:r>
              <a:rPr sz="1800" spc="-155" dirty="0">
                <a:latin typeface="Arial MT"/>
                <a:cs typeface="Arial MT"/>
              </a:rPr>
              <a:t>vendita </a:t>
            </a:r>
            <a:r>
              <a:rPr sz="1800" spc="-180" dirty="0">
                <a:latin typeface="Arial MT"/>
                <a:cs typeface="Arial MT"/>
              </a:rPr>
              <a:t>con </a:t>
            </a:r>
            <a:r>
              <a:rPr sz="1800" spc="-175" dirty="0">
                <a:latin typeface="Arial MT"/>
                <a:cs typeface="Arial MT"/>
              </a:rPr>
              <a:t>marchio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1800" spc="-240" dirty="0">
                <a:latin typeface="Arial MT"/>
                <a:cs typeface="Arial MT"/>
              </a:rPr>
              <a:t>XY,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ricerca </a:t>
            </a:r>
            <a:r>
              <a:rPr sz="1800" b="1" spc="-185" dirty="0">
                <a:latin typeface="Arial"/>
                <a:cs typeface="Arial"/>
              </a:rPr>
              <a:t>25 </a:t>
            </a:r>
            <a:r>
              <a:rPr sz="1800" b="1" spc="-160" dirty="0">
                <a:latin typeface="Arial"/>
                <a:cs typeface="Arial"/>
              </a:rPr>
              <a:t>Assistenti</a:t>
            </a:r>
            <a:r>
              <a:rPr sz="1800" b="1" spc="18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di </a:t>
            </a:r>
            <a:r>
              <a:rPr sz="1800" b="1" spc="-180" dirty="0">
                <a:latin typeface="Arial"/>
                <a:cs typeface="Arial"/>
              </a:rPr>
              <a:t>negozio</a:t>
            </a:r>
            <a:r>
              <a:rPr sz="1800" b="1" spc="140" dirty="0">
                <a:latin typeface="Arial"/>
                <a:cs typeface="Arial"/>
              </a:rPr>
              <a:t> </a:t>
            </a:r>
            <a:r>
              <a:rPr sz="1800" spc="-185" dirty="0">
                <a:latin typeface="Arial MT"/>
                <a:cs typeface="Arial MT"/>
              </a:rPr>
              <a:t>da</a:t>
            </a:r>
            <a:r>
              <a:rPr sz="1800" spc="13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inserire </a:t>
            </a:r>
            <a:r>
              <a:rPr sz="1800" spc="-150" dirty="0">
                <a:latin typeface="Arial MT"/>
                <a:cs typeface="Arial MT"/>
              </a:rPr>
              <a:t>nei </a:t>
            </a:r>
            <a:r>
              <a:rPr sz="1800" spc="-140" dirty="0">
                <a:latin typeface="Arial MT"/>
                <a:cs typeface="Arial MT"/>
              </a:rPr>
              <a:t>diversi </a:t>
            </a:r>
            <a:r>
              <a:rPr sz="1800" spc="-150" dirty="0">
                <a:latin typeface="Arial MT"/>
                <a:cs typeface="Arial MT"/>
              </a:rPr>
              <a:t>punti </a:t>
            </a:r>
            <a:r>
              <a:rPr sz="1800" spc="-14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vendita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dell’area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Centro-Nord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Italia.</a:t>
            </a:r>
            <a:endParaRPr sz="1800">
              <a:latin typeface="Arial MT"/>
              <a:cs typeface="Arial MT"/>
            </a:endParaRPr>
          </a:p>
          <a:p>
            <a:pPr marL="84455" marR="448945">
              <a:lnSpc>
                <a:spcPct val="100000"/>
              </a:lnSpc>
              <a:spcBef>
                <a:spcPts val="480"/>
              </a:spcBef>
            </a:pPr>
            <a:r>
              <a:rPr sz="1800" spc="-185" dirty="0">
                <a:latin typeface="Arial MT"/>
                <a:cs typeface="Arial MT"/>
              </a:rPr>
              <a:t>La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risorsa inserita </a:t>
            </a:r>
            <a:r>
              <a:rPr sz="1800" spc="-120" dirty="0">
                <a:latin typeface="Arial MT"/>
                <a:cs typeface="Arial MT"/>
              </a:rPr>
              <a:t>si </a:t>
            </a:r>
            <a:r>
              <a:rPr sz="1800" spc="-175" dirty="0">
                <a:latin typeface="Arial MT"/>
                <a:cs typeface="Arial MT"/>
              </a:rPr>
              <a:t>occuperà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di: </a:t>
            </a:r>
            <a:r>
              <a:rPr sz="1800" dirty="0">
                <a:latin typeface="Symbol"/>
                <a:cs typeface="Symbol"/>
              </a:rPr>
              <a:t>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60" dirty="0">
                <a:latin typeface="Arial MT"/>
                <a:cs typeface="Arial MT"/>
              </a:rPr>
              <a:t>assistenza </a:t>
            </a:r>
            <a:r>
              <a:rPr sz="1800" spc="-130" dirty="0">
                <a:latin typeface="Arial MT"/>
                <a:cs typeface="Arial MT"/>
              </a:rPr>
              <a:t>ai </a:t>
            </a:r>
            <a:r>
              <a:rPr sz="1800" spc="-125" dirty="0">
                <a:latin typeface="Arial MT"/>
                <a:cs typeface="Arial MT"/>
              </a:rPr>
              <a:t>clienti </a:t>
            </a:r>
            <a:r>
              <a:rPr sz="1800" spc="-165" dirty="0">
                <a:latin typeface="Arial MT"/>
                <a:cs typeface="Arial MT"/>
              </a:rPr>
              <a:t>supporto</a:t>
            </a:r>
            <a:r>
              <a:rPr sz="1800" spc="-16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consulenza</a:t>
            </a:r>
            <a:r>
              <a:rPr sz="1800" spc="-16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all'acquisto; </a:t>
            </a:r>
            <a:r>
              <a:rPr sz="1800" dirty="0">
                <a:latin typeface="Symbol"/>
                <a:cs typeface="Symbol"/>
              </a:rPr>
              <a:t>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0" dirty="0">
                <a:latin typeface="Arial MT"/>
                <a:cs typeface="Arial MT"/>
              </a:rPr>
              <a:t>ricezione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della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merce,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riassortimento,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riordino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continuo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merchandising;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Symbol"/>
                <a:cs typeface="Symbol"/>
              </a:rPr>
              <a:t>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65" dirty="0">
                <a:latin typeface="Arial MT"/>
                <a:cs typeface="Arial MT"/>
              </a:rPr>
              <a:t>raggiungimento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degli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obiettivi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qualitativi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e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quantitativi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di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vendita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concordati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con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lo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Store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90" dirty="0">
                <a:latin typeface="Arial MT"/>
                <a:cs typeface="Arial MT"/>
              </a:rPr>
              <a:t>Manager.</a:t>
            </a:r>
            <a:endParaRPr sz="1800">
              <a:latin typeface="Arial MT"/>
              <a:cs typeface="Arial MT"/>
            </a:endParaRPr>
          </a:p>
          <a:p>
            <a:pPr marL="84455" marR="221615">
              <a:lnSpc>
                <a:spcPct val="100000"/>
              </a:lnSpc>
              <a:spcBef>
                <a:spcPts val="965"/>
              </a:spcBef>
            </a:pPr>
            <a:r>
              <a:rPr sz="1800" spc="-145" dirty="0">
                <a:latin typeface="Arial MT"/>
                <a:cs typeface="Arial MT"/>
              </a:rPr>
              <a:t>Requisiti </a:t>
            </a:r>
            <a:r>
              <a:rPr sz="1800" spc="-125" dirty="0">
                <a:latin typeface="Arial MT"/>
                <a:cs typeface="Arial MT"/>
              </a:rPr>
              <a:t>richiesti: </a:t>
            </a:r>
            <a:r>
              <a:rPr sz="1800" dirty="0">
                <a:latin typeface="Symbol"/>
                <a:cs typeface="Symbol"/>
              </a:rPr>
              <a:t>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65" dirty="0">
                <a:latin typeface="Arial MT"/>
                <a:cs typeface="Arial MT"/>
              </a:rPr>
              <a:t>esperienza </a:t>
            </a:r>
            <a:r>
              <a:rPr sz="1800" spc="-170" dirty="0">
                <a:latin typeface="Arial MT"/>
                <a:cs typeface="Arial MT"/>
              </a:rPr>
              <a:t>maturata</a:t>
            </a:r>
            <a:r>
              <a:rPr sz="1800" spc="-16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nella </a:t>
            </a:r>
            <a:r>
              <a:rPr sz="1800" spc="-185" dirty="0">
                <a:latin typeface="Arial MT"/>
                <a:cs typeface="Arial MT"/>
              </a:rPr>
              <a:t>mansione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operante</a:t>
            </a:r>
            <a:r>
              <a:rPr sz="1800" spc="-16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nel </a:t>
            </a:r>
            <a:r>
              <a:rPr sz="1800" spc="-200" dirty="0">
                <a:latin typeface="Arial MT"/>
                <a:cs typeface="Arial MT"/>
              </a:rPr>
              <a:t>campo</a:t>
            </a:r>
            <a:r>
              <a:rPr sz="1800" spc="-195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retail, </a:t>
            </a:r>
            <a:r>
              <a:rPr sz="1800" spc="-150" dirty="0">
                <a:latin typeface="Arial MT"/>
                <a:cs typeface="Arial MT"/>
              </a:rPr>
              <a:t>preferibilmente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nel </a:t>
            </a:r>
            <a:r>
              <a:rPr sz="1800" spc="-145" dirty="0">
                <a:latin typeface="Arial MT"/>
                <a:cs typeface="Arial MT"/>
              </a:rPr>
              <a:t>settore </a:t>
            </a:r>
            <a:r>
              <a:rPr sz="1800" spc="-135" dirty="0">
                <a:latin typeface="Arial MT"/>
                <a:cs typeface="Arial MT"/>
              </a:rPr>
              <a:t>dell </a:t>
            </a:r>
            <a:r>
              <a:rPr sz="1800" spc="-150" dirty="0">
                <a:latin typeface="Arial MT"/>
                <a:cs typeface="Arial MT"/>
              </a:rPr>
              <a:t>'abbigliamento;</a:t>
            </a:r>
            <a:r>
              <a:rPr sz="1800" spc="-145" dirty="0">
                <a:latin typeface="Arial MT"/>
                <a:cs typeface="Arial MT"/>
              </a:rPr>
              <a:t> </a:t>
            </a:r>
            <a:r>
              <a:rPr sz="1800" dirty="0">
                <a:latin typeface="Symbol"/>
                <a:cs typeface="Symbol"/>
              </a:rPr>
              <a:t>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85" dirty="0">
                <a:latin typeface="Arial MT"/>
                <a:cs typeface="Arial MT"/>
              </a:rPr>
              <a:t>buono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standing,</a:t>
            </a:r>
            <a:r>
              <a:rPr sz="1800" spc="-150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passione</a:t>
            </a:r>
            <a:r>
              <a:rPr sz="1800" spc="-165" dirty="0">
                <a:latin typeface="Arial MT"/>
                <a:cs typeface="Arial MT"/>
              </a:rPr>
              <a:t> per </a:t>
            </a:r>
            <a:r>
              <a:rPr sz="1800" spc="-75" dirty="0">
                <a:latin typeface="Arial MT"/>
                <a:cs typeface="Arial MT"/>
              </a:rPr>
              <a:t>il </a:t>
            </a:r>
            <a:r>
              <a:rPr sz="1800" spc="-204" dirty="0">
                <a:latin typeface="Arial MT"/>
                <a:cs typeface="Arial MT"/>
              </a:rPr>
              <a:t>mondo</a:t>
            </a:r>
            <a:r>
              <a:rPr sz="1800" spc="-20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della </a:t>
            </a:r>
            <a:r>
              <a:rPr sz="1800" spc="-190" dirty="0">
                <a:latin typeface="Arial MT"/>
                <a:cs typeface="Arial MT"/>
              </a:rPr>
              <a:t>moda,</a:t>
            </a:r>
            <a:r>
              <a:rPr sz="1800" spc="-185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capacità </a:t>
            </a:r>
            <a:r>
              <a:rPr sz="1800" spc="-15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relazionali, </a:t>
            </a:r>
            <a:r>
              <a:rPr sz="1800" spc="-160" dirty="0">
                <a:latin typeface="Arial MT"/>
                <a:cs typeface="Arial MT"/>
              </a:rPr>
              <a:t>predisposizione</a:t>
            </a:r>
            <a:r>
              <a:rPr sz="1800" spc="-15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al </a:t>
            </a:r>
            <a:r>
              <a:rPr sz="1800" spc="-155" dirty="0">
                <a:latin typeface="Arial MT"/>
                <a:cs typeface="Arial MT"/>
              </a:rPr>
              <a:t>lavoro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75" dirty="0">
                <a:latin typeface="Arial MT"/>
                <a:cs typeface="Arial MT"/>
              </a:rPr>
              <a:t>gruppo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sviluppate </a:t>
            </a:r>
            <a:r>
              <a:rPr sz="1800" spc="-135" dirty="0">
                <a:latin typeface="Arial MT"/>
                <a:cs typeface="Arial MT"/>
              </a:rPr>
              <a:t>doti </a:t>
            </a:r>
            <a:r>
              <a:rPr sz="1800" spc="-165" dirty="0">
                <a:latin typeface="Arial MT"/>
                <a:cs typeface="Arial MT"/>
              </a:rPr>
              <a:t>comunicative</a:t>
            </a:r>
            <a:r>
              <a:rPr sz="1800" spc="-16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commerciali; </a:t>
            </a:r>
            <a:r>
              <a:rPr sz="1800" dirty="0">
                <a:latin typeface="Symbol"/>
                <a:cs typeface="Symbol"/>
              </a:rPr>
              <a:t>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80" dirty="0">
                <a:latin typeface="Arial MT"/>
                <a:cs typeface="Arial MT"/>
              </a:rPr>
              <a:t>conoscenza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della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lingua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inglese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e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di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altre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lingue;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Symbol"/>
                <a:cs typeface="Symbol"/>
              </a:rPr>
              <a:t>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40" dirty="0">
                <a:latin typeface="Arial MT"/>
                <a:cs typeface="Arial MT"/>
              </a:rPr>
              <a:t>disponibilità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a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gestire</a:t>
            </a:r>
            <a:r>
              <a:rPr sz="1800" spc="-75" dirty="0">
                <a:latin typeface="Arial MT"/>
                <a:cs typeface="Arial MT"/>
              </a:rPr>
              <a:t> il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deposito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all'interno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dello </a:t>
            </a:r>
            <a:r>
              <a:rPr sz="1800" spc="-14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store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ea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lavorare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su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turni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nel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weekend.</a:t>
            </a:r>
            <a:endParaRPr sz="1800">
              <a:latin typeface="Arial MT"/>
              <a:cs typeface="Arial MT"/>
            </a:endParaRPr>
          </a:p>
          <a:p>
            <a:pPr marL="84455">
              <a:lnSpc>
                <a:spcPct val="100000"/>
              </a:lnSpc>
            </a:pPr>
            <a:r>
              <a:rPr sz="1800" spc="-155" dirty="0">
                <a:latin typeface="Arial MT"/>
                <a:cs typeface="Arial MT"/>
              </a:rPr>
              <a:t>Contratto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lavoro: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245" dirty="0">
                <a:latin typeface="Arial MT"/>
                <a:cs typeface="Arial MT"/>
              </a:rPr>
              <a:t>Tempo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pieno,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245" dirty="0">
                <a:latin typeface="Arial MT"/>
                <a:cs typeface="Arial MT"/>
              </a:rPr>
              <a:t>Tempo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determinato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con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Disponibilità: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Turni.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2705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Esercitazione</a:t>
            </a:r>
            <a:r>
              <a:rPr sz="2400" spc="-7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3.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590550"/>
            <a:ext cx="78568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Strategia</a:t>
            </a:r>
            <a:r>
              <a:rPr sz="2400" spc="-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di</a:t>
            </a:r>
            <a:r>
              <a:rPr sz="2400" spc="15" dirty="0">
                <a:latin typeface="Arial Black"/>
                <a:cs typeface="Arial Black"/>
              </a:rPr>
              <a:t> </a:t>
            </a:r>
            <a:r>
              <a:rPr sz="2400" spc="5" dirty="0">
                <a:latin typeface="Arial Black"/>
                <a:cs typeface="Arial Black"/>
              </a:rPr>
              <a:t>recruitment</a:t>
            </a:r>
            <a:r>
              <a:rPr sz="240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per</a:t>
            </a:r>
            <a:r>
              <a:rPr sz="2400" spc="5" dirty="0">
                <a:latin typeface="Arial Black"/>
                <a:cs typeface="Arial Black"/>
              </a:rPr>
              <a:t> «target»</a:t>
            </a:r>
            <a:r>
              <a:rPr sz="2400" spc="-5" dirty="0">
                <a:latin typeface="Arial Black"/>
                <a:cs typeface="Arial Black"/>
              </a:rPr>
              <a:t> specifici: </a:t>
            </a:r>
            <a:r>
              <a:rPr sz="2400" spc="-78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Quali</a:t>
            </a:r>
            <a:r>
              <a:rPr sz="2400" spc="-1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social </a:t>
            </a:r>
            <a:r>
              <a:rPr sz="2400" dirty="0">
                <a:latin typeface="Arial Black"/>
                <a:cs typeface="Arial Black"/>
              </a:rPr>
              <a:t>o</a:t>
            </a:r>
            <a:r>
              <a:rPr sz="2400" spc="-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altri</a:t>
            </a:r>
            <a:r>
              <a:rPr sz="2400" spc="-10" dirty="0">
                <a:latin typeface="Arial Black"/>
                <a:cs typeface="Arial Black"/>
              </a:rPr>
              <a:t> </a:t>
            </a:r>
            <a:r>
              <a:rPr sz="2400" spc="-5" dirty="0">
                <a:latin typeface="Arial Black"/>
                <a:cs typeface="Arial Black"/>
              </a:rPr>
              <a:t>canali</a:t>
            </a:r>
            <a:r>
              <a:rPr sz="2400" spc="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usare?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5496" y="1412875"/>
            <a:ext cx="9105265" cy="2454275"/>
            <a:chOff x="35496" y="1412875"/>
            <a:chExt cx="9105265" cy="24542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96" y="1412875"/>
              <a:ext cx="8784971" cy="245402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8843" y="2060829"/>
              <a:ext cx="1371600" cy="132715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42429" y="4365053"/>
            <a:ext cx="8902065" cy="1929130"/>
            <a:chOff x="142429" y="4365053"/>
            <a:chExt cx="8902065" cy="19291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429" y="4406074"/>
              <a:ext cx="8901869" cy="18878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35657" y="4509160"/>
              <a:ext cx="1688845" cy="169684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9855" y="4509172"/>
              <a:ext cx="1800225" cy="16414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90743" y="4365053"/>
              <a:ext cx="1973452" cy="192836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8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9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5432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TIPS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|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Strategie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di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e-recruitment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8267" y="793496"/>
            <a:ext cx="8485505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5946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b="1" spc="-170" dirty="0">
                <a:latin typeface="Arial"/>
                <a:cs typeface="Arial"/>
              </a:rPr>
              <a:t>Seleziona </a:t>
            </a:r>
            <a:r>
              <a:rPr sz="1800" b="1" spc="-200" dirty="0">
                <a:latin typeface="Arial"/>
                <a:cs typeface="Arial"/>
              </a:rPr>
              <a:t>un</a:t>
            </a:r>
            <a:r>
              <a:rPr sz="1800" b="1" spc="-195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canale</a:t>
            </a:r>
            <a:r>
              <a:rPr sz="1800" b="1" spc="-170" dirty="0">
                <a:latin typeface="Arial"/>
                <a:cs typeface="Arial"/>
              </a:rPr>
              <a:t> </a:t>
            </a:r>
            <a:r>
              <a:rPr sz="1800" b="1" spc="-165" dirty="0">
                <a:latin typeface="Arial"/>
                <a:cs typeface="Arial"/>
              </a:rPr>
              <a:t>«specializzato»</a:t>
            </a:r>
            <a:r>
              <a:rPr sz="1800" b="1" spc="-160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e </a:t>
            </a:r>
            <a:r>
              <a:rPr sz="1800" b="1" spc="-190" dirty="0">
                <a:latin typeface="Arial"/>
                <a:cs typeface="Arial"/>
              </a:rPr>
              <a:t>maggiormente</a:t>
            </a:r>
            <a:r>
              <a:rPr sz="1800" b="1" spc="-185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utilizzato </a:t>
            </a:r>
            <a:r>
              <a:rPr sz="1800" b="1" spc="-200" dirty="0">
                <a:latin typeface="Arial"/>
                <a:cs typeface="Arial"/>
              </a:rPr>
              <a:t>o</a:t>
            </a:r>
            <a:r>
              <a:rPr sz="1800" b="1" spc="-195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crea </a:t>
            </a:r>
            <a:r>
              <a:rPr sz="1800" b="1" spc="-170" dirty="0">
                <a:latin typeface="Arial"/>
                <a:cs typeface="Arial"/>
              </a:rPr>
              <a:t>job-board </a:t>
            </a:r>
            <a:r>
              <a:rPr sz="1800" b="1" spc="-165" dirty="0">
                <a:latin typeface="Arial"/>
                <a:cs typeface="Arial"/>
              </a:rPr>
              <a:t> </a:t>
            </a:r>
            <a:r>
              <a:rPr sz="1800" b="1" spc="-160" dirty="0">
                <a:latin typeface="Arial"/>
                <a:cs typeface="Arial"/>
              </a:rPr>
              <a:t>specializzate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per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60" dirty="0">
                <a:latin typeface="Arial"/>
                <a:cs typeface="Arial"/>
              </a:rPr>
              <a:t>settore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spc="-130" dirty="0">
                <a:latin typeface="Arial MT"/>
                <a:cs typeface="Arial MT"/>
              </a:rPr>
              <a:t>al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fine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aumentare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le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possibilità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raggiungere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candidati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che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c</a:t>
            </a:r>
            <a:r>
              <a:rPr sz="1800" spc="-140" dirty="0">
                <a:latin typeface="Arial MT"/>
                <a:cs typeface="Arial MT"/>
              </a:rPr>
              <a:t>orr</a:t>
            </a:r>
            <a:r>
              <a:rPr sz="1800" spc="-85" dirty="0">
                <a:latin typeface="Arial MT"/>
                <a:cs typeface="Arial MT"/>
              </a:rPr>
              <a:t>i</a:t>
            </a:r>
            <a:r>
              <a:rPr sz="1800" spc="-165" dirty="0">
                <a:latin typeface="Arial MT"/>
                <a:cs typeface="Arial MT"/>
              </a:rPr>
              <a:t>s</a:t>
            </a:r>
            <a:r>
              <a:rPr sz="1800" spc="-190" dirty="0">
                <a:latin typeface="Arial MT"/>
                <a:cs typeface="Arial MT"/>
              </a:rPr>
              <a:t>p</a:t>
            </a:r>
            <a:r>
              <a:rPr sz="1800" spc="-195" dirty="0">
                <a:latin typeface="Arial MT"/>
                <a:cs typeface="Arial MT"/>
              </a:rPr>
              <a:t>o</a:t>
            </a:r>
            <a:r>
              <a:rPr sz="1800" spc="-190" dirty="0">
                <a:latin typeface="Arial MT"/>
                <a:cs typeface="Arial MT"/>
              </a:rPr>
              <a:t>n</a:t>
            </a:r>
            <a:r>
              <a:rPr sz="1800" spc="-195" dirty="0">
                <a:latin typeface="Arial MT"/>
                <a:cs typeface="Arial MT"/>
              </a:rPr>
              <a:t>d</a:t>
            </a:r>
            <a:r>
              <a:rPr sz="1800" spc="-190" dirty="0">
                <a:latin typeface="Arial MT"/>
                <a:cs typeface="Arial MT"/>
              </a:rPr>
              <a:t>o</a:t>
            </a:r>
            <a:r>
              <a:rPr sz="1800" spc="-195" dirty="0">
                <a:latin typeface="Arial MT"/>
                <a:cs typeface="Arial MT"/>
              </a:rPr>
              <a:t>n</a:t>
            </a:r>
            <a:r>
              <a:rPr sz="1800" spc="-185" dirty="0">
                <a:latin typeface="Arial MT"/>
                <a:cs typeface="Arial MT"/>
              </a:rPr>
              <a:t>o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re</a:t>
            </a:r>
            <a:r>
              <a:rPr sz="1800" spc="-195" dirty="0">
                <a:latin typeface="Arial MT"/>
                <a:cs typeface="Arial MT"/>
              </a:rPr>
              <a:t>a</a:t>
            </a:r>
            <a:r>
              <a:rPr sz="1800" spc="-80" dirty="0">
                <a:latin typeface="Arial MT"/>
                <a:cs typeface="Arial MT"/>
              </a:rPr>
              <a:t>l</a:t>
            </a:r>
            <a:r>
              <a:rPr sz="1800" spc="-280" dirty="0">
                <a:latin typeface="Arial MT"/>
                <a:cs typeface="Arial MT"/>
              </a:rPr>
              <a:t>m</a:t>
            </a:r>
            <a:r>
              <a:rPr sz="1800" spc="-190" dirty="0">
                <a:latin typeface="Arial MT"/>
                <a:cs typeface="Arial MT"/>
              </a:rPr>
              <a:t>e</a:t>
            </a:r>
            <a:r>
              <a:rPr sz="1800" spc="-195" dirty="0">
                <a:latin typeface="Arial MT"/>
                <a:cs typeface="Arial MT"/>
              </a:rPr>
              <a:t>n</a:t>
            </a:r>
            <a:r>
              <a:rPr sz="1800" spc="-135" dirty="0">
                <a:latin typeface="Arial MT"/>
                <a:cs typeface="Arial MT"/>
              </a:rPr>
              <a:t>te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a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c</a:t>
            </a:r>
            <a:r>
              <a:rPr sz="1800" spc="-80" dirty="0">
                <a:latin typeface="Arial MT"/>
                <a:cs typeface="Arial MT"/>
              </a:rPr>
              <a:t>i</a:t>
            </a:r>
            <a:r>
              <a:rPr sz="1800" spc="-185" dirty="0">
                <a:latin typeface="Arial MT"/>
                <a:cs typeface="Arial MT"/>
              </a:rPr>
              <a:t>ò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c</a:t>
            </a:r>
            <a:r>
              <a:rPr sz="1800" spc="-190" dirty="0">
                <a:latin typeface="Arial MT"/>
                <a:cs typeface="Arial MT"/>
              </a:rPr>
              <a:t>h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s</a:t>
            </a:r>
            <a:r>
              <a:rPr sz="1800" spc="-75" dirty="0">
                <a:latin typeface="Arial MT"/>
                <a:cs typeface="Arial MT"/>
              </a:rPr>
              <a:t>i </a:t>
            </a:r>
            <a:r>
              <a:rPr sz="1800" spc="-165" dirty="0">
                <a:latin typeface="Arial MT"/>
                <a:cs typeface="Arial MT"/>
              </a:rPr>
              <a:t>c</a:t>
            </a:r>
            <a:r>
              <a:rPr sz="1800" spc="-150" dirty="0">
                <a:latin typeface="Arial MT"/>
                <a:cs typeface="Arial MT"/>
              </a:rPr>
              <a:t>erca.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AutoNum type="arabicPeriod"/>
            </a:pPr>
            <a:endParaRPr sz="1850">
              <a:latin typeface="Arial MT"/>
              <a:cs typeface="Arial MT"/>
            </a:endParaRPr>
          </a:p>
          <a:p>
            <a:pPr marL="355600" marR="447675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800" b="1" spc="-155" dirty="0">
                <a:latin typeface="Arial"/>
                <a:cs typeface="Arial"/>
              </a:rPr>
              <a:t>Scrivi </a:t>
            </a:r>
            <a:r>
              <a:rPr sz="1800" b="1" spc="-150" dirty="0">
                <a:latin typeface="Arial"/>
                <a:cs typeface="Arial"/>
              </a:rPr>
              <a:t>un'offerta </a:t>
            </a:r>
            <a:r>
              <a:rPr sz="1800" b="1" spc="-145" dirty="0">
                <a:latin typeface="Arial"/>
                <a:cs typeface="Arial"/>
              </a:rPr>
              <a:t>di </a:t>
            </a:r>
            <a:r>
              <a:rPr sz="1800" b="1" spc="-170" dirty="0">
                <a:latin typeface="Arial"/>
                <a:cs typeface="Arial"/>
              </a:rPr>
              <a:t>lavoro</a:t>
            </a:r>
            <a:r>
              <a:rPr sz="1800" b="1" spc="-165" dirty="0">
                <a:latin typeface="Arial"/>
                <a:cs typeface="Arial"/>
              </a:rPr>
              <a:t> </a:t>
            </a:r>
            <a:r>
              <a:rPr sz="1800" b="1" spc="-160" dirty="0">
                <a:latin typeface="Arial"/>
                <a:cs typeface="Arial"/>
              </a:rPr>
              <a:t>attraente </a:t>
            </a:r>
            <a:r>
              <a:rPr sz="1800" b="1" spc="-185" dirty="0">
                <a:latin typeface="Arial"/>
                <a:cs typeface="Arial"/>
              </a:rPr>
              <a:t>e </a:t>
            </a:r>
            <a:r>
              <a:rPr sz="1800" b="1" spc="-190" dirty="0">
                <a:latin typeface="Arial"/>
                <a:cs typeface="Arial"/>
              </a:rPr>
              <a:t>che</a:t>
            </a:r>
            <a:r>
              <a:rPr sz="1800" b="1" spc="-185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si </a:t>
            </a:r>
            <a:r>
              <a:rPr sz="1800" b="1" spc="-195" dirty="0">
                <a:latin typeface="Arial"/>
                <a:cs typeface="Arial"/>
              </a:rPr>
              <a:t>«venda</a:t>
            </a:r>
            <a:r>
              <a:rPr sz="1800" b="1" spc="-190" dirty="0">
                <a:latin typeface="Arial"/>
                <a:cs typeface="Arial"/>
              </a:rPr>
              <a:t> da </a:t>
            </a:r>
            <a:r>
              <a:rPr sz="1800" b="1" spc="-175" dirty="0">
                <a:latin typeface="Arial"/>
                <a:cs typeface="Arial"/>
              </a:rPr>
              <a:t>sola» </a:t>
            </a:r>
            <a:r>
              <a:rPr sz="1800" b="1" spc="-200" dirty="0">
                <a:latin typeface="Arial"/>
                <a:cs typeface="Arial"/>
              </a:rPr>
              <a:t>non una</a:t>
            </a:r>
            <a:r>
              <a:rPr sz="1800" b="1" spc="-195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semplice</a:t>
            </a:r>
            <a:r>
              <a:rPr sz="1800" b="1" spc="-175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offerta. </a:t>
            </a:r>
            <a:r>
              <a:rPr sz="1800" b="1" spc="-490" dirty="0">
                <a:latin typeface="Arial"/>
                <a:cs typeface="Arial"/>
              </a:rPr>
              <a:t> </a:t>
            </a:r>
            <a:r>
              <a:rPr sz="1800" spc="-175" dirty="0">
                <a:latin typeface="Arial MT"/>
                <a:cs typeface="Arial MT"/>
              </a:rPr>
              <a:t>L’annuncio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è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spesso </a:t>
            </a:r>
            <a:r>
              <a:rPr sz="1800" spc="-75" dirty="0">
                <a:latin typeface="Arial MT"/>
                <a:cs typeface="Arial MT"/>
              </a:rPr>
              <a:t>il </a:t>
            </a:r>
            <a:r>
              <a:rPr sz="1800" spc="-170" dirty="0">
                <a:latin typeface="Arial MT"/>
                <a:cs typeface="Arial MT"/>
              </a:rPr>
              <a:t>primo punto</a:t>
            </a:r>
            <a:r>
              <a:rPr sz="1800" spc="-16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50" dirty="0">
                <a:latin typeface="Arial MT"/>
                <a:cs typeface="Arial MT"/>
              </a:rPr>
              <a:t>contatto </a:t>
            </a:r>
            <a:r>
              <a:rPr sz="1800" spc="-130" dirty="0">
                <a:latin typeface="Arial MT"/>
                <a:cs typeface="Arial MT"/>
              </a:rPr>
              <a:t>tra </a:t>
            </a:r>
            <a:r>
              <a:rPr sz="1800" spc="-75" dirty="0">
                <a:latin typeface="Arial MT"/>
                <a:cs typeface="Arial MT"/>
              </a:rPr>
              <a:t>il </a:t>
            </a:r>
            <a:r>
              <a:rPr sz="1800" spc="-155" dirty="0">
                <a:latin typeface="Arial MT"/>
                <a:cs typeface="Arial MT"/>
              </a:rPr>
              <a:t>candidato,</a:t>
            </a:r>
            <a:r>
              <a:rPr sz="1800" spc="-150" dirty="0">
                <a:latin typeface="Arial MT"/>
                <a:cs typeface="Arial MT"/>
              </a:rPr>
              <a:t> l’agenzia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l’azienda. </a:t>
            </a:r>
            <a:r>
              <a:rPr sz="1800" spc="-85" dirty="0">
                <a:latin typeface="Arial MT"/>
                <a:cs typeface="Arial MT"/>
              </a:rPr>
              <a:t>Il </a:t>
            </a:r>
            <a:r>
              <a:rPr sz="1800" spc="-180" dirty="0">
                <a:latin typeface="Arial MT"/>
                <a:cs typeface="Arial MT"/>
              </a:rPr>
              <a:t>suo </a:t>
            </a:r>
            <a:r>
              <a:rPr sz="1800" spc="-175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contenuto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deve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attrarre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trasmettere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un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messaggio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chiaro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informativo.</a:t>
            </a:r>
            <a:endParaRPr sz="1800">
              <a:latin typeface="Arial MT"/>
              <a:cs typeface="Arial MT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756285" algn="l"/>
                <a:tab pos="756920" algn="l"/>
              </a:tabLst>
            </a:pPr>
            <a:r>
              <a:rPr sz="1800" spc="-135" dirty="0">
                <a:latin typeface="Arial MT"/>
                <a:cs typeface="Arial MT"/>
              </a:rPr>
              <a:t>Scrivi</a:t>
            </a:r>
            <a:r>
              <a:rPr sz="1800" spc="-10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un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titolo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lavoro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esatto,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descrivi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chiaramente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il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lavoro,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lo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stipendio...</a:t>
            </a:r>
            <a:endParaRPr sz="1800">
              <a:latin typeface="Arial MT"/>
              <a:cs typeface="Arial MT"/>
            </a:endParaRPr>
          </a:p>
          <a:p>
            <a:pPr marL="756285" marR="83185" lvl="1" indent="-287020">
              <a:lnSpc>
                <a:spcPct val="100000"/>
              </a:lnSpc>
              <a:buChar char="•"/>
              <a:tabLst>
                <a:tab pos="756285" algn="l"/>
                <a:tab pos="756920" algn="l"/>
              </a:tabLst>
            </a:pPr>
            <a:r>
              <a:rPr sz="1800" spc="-185" dirty="0">
                <a:latin typeface="Arial MT"/>
                <a:cs typeface="Arial MT"/>
              </a:rPr>
              <a:t>La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popolarità</a:t>
            </a:r>
            <a:r>
              <a:rPr sz="1800" spc="-14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85" dirty="0">
                <a:latin typeface="Arial MT"/>
                <a:cs typeface="Arial MT"/>
              </a:rPr>
              <a:t>un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titolo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55" dirty="0">
                <a:latin typeface="Arial MT"/>
                <a:cs typeface="Arial MT"/>
              </a:rPr>
              <a:t>lavoro </a:t>
            </a:r>
            <a:r>
              <a:rPr sz="1800" spc="-160" dirty="0">
                <a:latin typeface="Arial MT"/>
                <a:cs typeface="Arial MT"/>
              </a:rPr>
              <a:t>corrisponde </a:t>
            </a:r>
            <a:r>
              <a:rPr sz="1800" spc="-130" dirty="0">
                <a:latin typeface="Arial MT"/>
                <a:cs typeface="Arial MT"/>
              </a:rPr>
              <a:t>al </a:t>
            </a:r>
            <a:r>
              <a:rPr sz="1800" spc="-190" dirty="0">
                <a:latin typeface="Arial MT"/>
                <a:cs typeface="Arial MT"/>
              </a:rPr>
              <a:t>numero</a:t>
            </a:r>
            <a:r>
              <a:rPr sz="1800" spc="-18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45" dirty="0">
                <a:latin typeface="Arial MT"/>
                <a:cs typeface="Arial MT"/>
              </a:rPr>
              <a:t>ricerche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90" dirty="0">
                <a:latin typeface="Arial MT"/>
                <a:cs typeface="Arial MT"/>
              </a:rPr>
              <a:t>una</a:t>
            </a:r>
            <a:r>
              <a:rPr sz="1800" spc="-18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parola chiave. </a:t>
            </a:r>
            <a:r>
              <a:rPr sz="1800" spc="-150" dirty="0">
                <a:latin typeface="Arial MT"/>
                <a:cs typeface="Arial MT"/>
              </a:rPr>
              <a:t> Verificate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quindi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quali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sono</a:t>
            </a:r>
            <a:r>
              <a:rPr sz="1800" spc="-75" dirty="0">
                <a:latin typeface="Arial MT"/>
                <a:cs typeface="Arial MT"/>
              </a:rPr>
              <a:t> i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termini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più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qualificati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per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determinare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il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titolo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della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vostra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offerta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(Ad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es.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la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parola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"grafico"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è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molto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più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ricercata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«grafic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designer»).</a:t>
            </a:r>
            <a:endParaRPr sz="1800">
              <a:latin typeface="Arial MT"/>
              <a:cs typeface="Arial MT"/>
            </a:endParaRPr>
          </a:p>
          <a:p>
            <a:pPr marL="756285" lvl="1" indent="-287020">
              <a:lnSpc>
                <a:spcPct val="100000"/>
              </a:lnSpc>
              <a:buChar char="•"/>
              <a:tabLst>
                <a:tab pos="756285" algn="l"/>
                <a:tab pos="756920" algn="l"/>
              </a:tabLst>
            </a:pPr>
            <a:r>
              <a:rPr sz="1800" spc="-165" dirty="0">
                <a:latin typeface="Arial MT"/>
                <a:cs typeface="Arial MT"/>
              </a:rPr>
              <a:t>Adatta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il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tono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dei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vostri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contenuti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al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vostro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target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all'immagine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che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volete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trasmettere.</a:t>
            </a:r>
            <a:endParaRPr sz="1800">
              <a:latin typeface="Arial MT"/>
              <a:cs typeface="Arial MT"/>
            </a:endParaRPr>
          </a:p>
          <a:p>
            <a:pPr marL="756285" marR="330835" lvl="1" indent="-287020">
              <a:lnSpc>
                <a:spcPct val="100000"/>
              </a:lnSpc>
              <a:buChar char="•"/>
              <a:tabLst>
                <a:tab pos="756285" algn="l"/>
                <a:tab pos="756920" algn="l"/>
              </a:tabLst>
            </a:pPr>
            <a:r>
              <a:rPr sz="1800" spc="-190" dirty="0">
                <a:latin typeface="Arial MT"/>
                <a:cs typeface="Arial MT"/>
              </a:rPr>
              <a:t>Comunica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fin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25" dirty="0">
                <a:latin typeface="Arial MT"/>
                <a:cs typeface="Arial MT"/>
              </a:rPr>
              <a:t>dall'inizio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dell'annuncio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i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vantaggi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della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vostra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azienda,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la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sua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cultura,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i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suoi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valori,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ecc.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85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800" b="1" spc="-150" dirty="0">
                <a:latin typeface="Arial"/>
                <a:cs typeface="Arial"/>
              </a:rPr>
              <a:t>Sfrutta </a:t>
            </a:r>
            <a:r>
              <a:rPr sz="1800" b="1" spc="-125" dirty="0">
                <a:latin typeface="Arial"/>
                <a:cs typeface="Arial"/>
              </a:rPr>
              <a:t>tutti </a:t>
            </a:r>
            <a:r>
              <a:rPr sz="1800" b="1" spc="-90" dirty="0">
                <a:latin typeface="Arial"/>
                <a:cs typeface="Arial"/>
              </a:rPr>
              <a:t>i </a:t>
            </a:r>
            <a:r>
              <a:rPr sz="1800" b="1" spc="-160" dirty="0">
                <a:latin typeface="Arial"/>
                <a:cs typeface="Arial"/>
              </a:rPr>
              <a:t>canali </a:t>
            </a:r>
            <a:r>
              <a:rPr sz="1800" b="1" spc="-145" dirty="0">
                <a:latin typeface="Arial"/>
                <a:cs typeface="Arial"/>
              </a:rPr>
              <a:t>di </a:t>
            </a:r>
            <a:r>
              <a:rPr sz="1800" b="1" spc="-155" dirty="0">
                <a:latin typeface="Arial"/>
                <a:cs typeface="Arial"/>
              </a:rPr>
              <a:t>distribuzione. </a:t>
            </a:r>
            <a:r>
              <a:rPr sz="1800" spc="-200" dirty="0">
                <a:latin typeface="Arial MT"/>
                <a:cs typeface="Arial MT"/>
              </a:rPr>
              <a:t>Una</a:t>
            </a:r>
            <a:r>
              <a:rPr sz="1800" spc="-195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volta </a:t>
            </a:r>
            <a:r>
              <a:rPr sz="1800" spc="-180" dirty="0">
                <a:latin typeface="Arial MT"/>
                <a:cs typeface="Arial MT"/>
              </a:rPr>
              <a:t>che</a:t>
            </a:r>
            <a:r>
              <a:rPr sz="1800" spc="-17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l’annuncio</a:t>
            </a:r>
            <a:r>
              <a:rPr sz="1800" spc="-15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è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stato </a:t>
            </a:r>
            <a:r>
              <a:rPr sz="1800" spc="-125" dirty="0">
                <a:latin typeface="Arial MT"/>
                <a:cs typeface="Arial MT"/>
              </a:rPr>
              <a:t>scritto </a:t>
            </a:r>
            <a:r>
              <a:rPr sz="1800" spc="-145" dirty="0">
                <a:latin typeface="Arial MT"/>
                <a:cs typeface="Arial MT"/>
              </a:rPr>
              <a:t>moltiplica </a:t>
            </a:r>
            <a:r>
              <a:rPr sz="1800" spc="-130" dirty="0">
                <a:latin typeface="Arial MT"/>
                <a:cs typeface="Arial MT"/>
              </a:rPr>
              <a:t>tutte </a:t>
            </a:r>
            <a:r>
              <a:rPr sz="1800" spc="-135" dirty="0">
                <a:latin typeface="Arial MT"/>
                <a:cs typeface="Arial MT"/>
              </a:rPr>
              <a:t>le </a:t>
            </a:r>
            <a:r>
              <a:rPr sz="1800" spc="-13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opportunità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distribuirlo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visualizzarlo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utilizzando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i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diversi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canali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distribuzione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disponibili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sul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web: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Job</a:t>
            </a:r>
            <a:r>
              <a:rPr sz="1800" spc="-175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Boards,</a:t>
            </a:r>
            <a:r>
              <a:rPr sz="1800" spc="-16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Social </a:t>
            </a:r>
            <a:r>
              <a:rPr sz="1800" spc="-170" dirty="0">
                <a:latin typeface="Arial MT"/>
                <a:cs typeface="Arial MT"/>
              </a:rPr>
              <a:t>network</a:t>
            </a:r>
            <a:r>
              <a:rPr sz="1800" spc="-16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professionale,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sito,…e </a:t>
            </a:r>
            <a:r>
              <a:rPr sz="1800" spc="-130" dirty="0">
                <a:latin typeface="Arial MT"/>
                <a:cs typeface="Arial MT"/>
              </a:rPr>
              <a:t>sfrutta </a:t>
            </a:r>
            <a:r>
              <a:rPr sz="1800" spc="-75" dirty="0">
                <a:latin typeface="Arial MT"/>
                <a:cs typeface="Arial MT"/>
              </a:rPr>
              <a:t>i </a:t>
            </a:r>
            <a:r>
              <a:rPr sz="1800" spc="-160" dirty="0">
                <a:latin typeface="Arial MT"/>
                <a:cs typeface="Arial MT"/>
              </a:rPr>
              <a:t>gruppi</a:t>
            </a:r>
            <a:r>
              <a:rPr sz="1800" spc="18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13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le </a:t>
            </a:r>
            <a:r>
              <a:rPr sz="1800" spc="-175" dirty="0">
                <a:latin typeface="Arial MT"/>
                <a:cs typeface="Arial MT"/>
              </a:rPr>
              <a:t>comunità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sui </a:t>
            </a:r>
            <a:r>
              <a:rPr sz="1800" spc="-145" dirty="0">
                <a:latin typeface="Arial MT"/>
                <a:cs typeface="Arial MT"/>
              </a:rPr>
              <a:t>social </a:t>
            </a:r>
            <a:r>
              <a:rPr sz="1800" spc="-14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per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condividere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il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tuo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annuncio.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3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5432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TIPS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|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Strategie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di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e-recruitment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8267" y="810895"/>
            <a:ext cx="8537575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5244" indent="-342900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354965" algn="l"/>
                <a:tab pos="355600" algn="l"/>
              </a:tabLst>
            </a:pPr>
            <a:r>
              <a:rPr sz="1800" b="1" spc="-165" dirty="0">
                <a:latin typeface="Arial"/>
                <a:cs typeface="Arial"/>
              </a:rPr>
              <a:t>Scegli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95" dirty="0">
                <a:latin typeface="Arial"/>
                <a:cs typeface="Arial"/>
              </a:rPr>
              <a:t>il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215" dirty="0">
                <a:latin typeface="Arial"/>
                <a:cs typeface="Arial"/>
              </a:rPr>
              <a:t>momento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giusto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per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condividere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l’annuncio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e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per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65" dirty="0">
                <a:latin typeface="Arial"/>
                <a:cs typeface="Arial"/>
              </a:rPr>
              <a:t>pubblicizzare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l’offerta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45" dirty="0">
                <a:latin typeface="Arial"/>
                <a:cs typeface="Arial"/>
              </a:rPr>
              <a:t>di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lavoro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spc="-90" dirty="0">
                <a:latin typeface="Arial MT"/>
                <a:cs typeface="Arial MT"/>
              </a:rPr>
              <a:t>.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90" dirty="0">
                <a:latin typeface="Arial MT"/>
                <a:cs typeface="Arial MT"/>
              </a:rPr>
              <a:t>I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candidati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che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tengono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un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occhio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sul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mercato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del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lavoro,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90" dirty="0">
                <a:latin typeface="Arial MT"/>
                <a:cs typeface="Arial MT"/>
              </a:rPr>
              <a:t>hanno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attivato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14" dirty="0">
                <a:latin typeface="Arial MT"/>
                <a:cs typeface="Arial MT"/>
              </a:rPr>
              <a:t>gli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25" dirty="0">
                <a:latin typeface="Arial MT"/>
                <a:cs typeface="Arial MT"/>
              </a:rPr>
              <a:t>allert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per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ricevere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solo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le </a:t>
            </a:r>
            <a:r>
              <a:rPr sz="1800" spc="-155" dirty="0">
                <a:latin typeface="Arial MT"/>
                <a:cs typeface="Arial MT"/>
              </a:rPr>
              <a:t>informazioni</a:t>
            </a:r>
            <a:r>
              <a:rPr sz="1800" spc="-150" dirty="0">
                <a:latin typeface="Arial MT"/>
                <a:cs typeface="Arial MT"/>
              </a:rPr>
              <a:t> essenziali </a:t>
            </a:r>
            <a:r>
              <a:rPr sz="1800" spc="-130" dirty="0">
                <a:latin typeface="Arial MT"/>
                <a:cs typeface="Arial MT"/>
              </a:rPr>
              <a:t>tutte le </a:t>
            </a:r>
            <a:r>
              <a:rPr sz="1800" spc="-155" dirty="0">
                <a:latin typeface="Arial MT"/>
                <a:cs typeface="Arial MT"/>
              </a:rPr>
              <a:t>settimane. </a:t>
            </a:r>
            <a:r>
              <a:rPr sz="1800" spc="-150" dirty="0">
                <a:latin typeface="Arial MT"/>
                <a:cs typeface="Arial MT"/>
              </a:rPr>
              <a:t>Alcuni </a:t>
            </a:r>
            <a:r>
              <a:rPr sz="1800" spc="-135" dirty="0">
                <a:latin typeface="Arial MT"/>
                <a:cs typeface="Arial MT"/>
              </a:rPr>
              <a:t>recruiter </a:t>
            </a:r>
            <a:r>
              <a:rPr sz="1800" spc="-155" dirty="0">
                <a:latin typeface="Arial MT"/>
                <a:cs typeface="Arial MT"/>
              </a:rPr>
              <a:t>preferiscono pubblicare</a:t>
            </a:r>
            <a:r>
              <a:rPr sz="1800" spc="-15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l'annuncio</a:t>
            </a:r>
            <a:r>
              <a:rPr sz="1800" spc="-150" dirty="0">
                <a:latin typeface="Arial MT"/>
                <a:cs typeface="Arial MT"/>
              </a:rPr>
              <a:t> </a:t>
            </a:r>
            <a:r>
              <a:rPr sz="1800" spc="-80" dirty="0">
                <a:latin typeface="Arial MT"/>
                <a:cs typeface="Arial MT"/>
              </a:rPr>
              <a:t>il 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venerdì, così </a:t>
            </a:r>
            <a:r>
              <a:rPr sz="1800" spc="-180" dirty="0">
                <a:latin typeface="Arial MT"/>
                <a:cs typeface="Arial MT"/>
              </a:rPr>
              <a:t>che </a:t>
            </a:r>
            <a:r>
              <a:rPr sz="1800" spc="-75" dirty="0">
                <a:latin typeface="Arial MT"/>
                <a:cs typeface="Arial MT"/>
              </a:rPr>
              <a:t>i </a:t>
            </a:r>
            <a:r>
              <a:rPr sz="1800" spc="-150" dirty="0">
                <a:latin typeface="Arial MT"/>
                <a:cs typeface="Arial MT"/>
              </a:rPr>
              <a:t>candidati</a:t>
            </a:r>
            <a:r>
              <a:rPr sz="1800" spc="-145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possano</a:t>
            </a:r>
            <a:r>
              <a:rPr sz="1800" spc="-175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avere </a:t>
            </a:r>
            <a:r>
              <a:rPr sz="1800" spc="-75" dirty="0">
                <a:latin typeface="Arial MT"/>
                <a:cs typeface="Arial MT"/>
              </a:rPr>
              <a:t>il </a:t>
            </a:r>
            <a:r>
              <a:rPr sz="1800" spc="-135" dirty="0">
                <a:latin typeface="Arial MT"/>
                <a:cs typeface="Arial MT"/>
              </a:rPr>
              <a:t>fine </a:t>
            </a:r>
            <a:r>
              <a:rPr sz="1800" spc="-165" dirty="0">
                <a:latin typeface="Arial MT"/>
                <a:cs typeface="Arial MT"/>
              </a:rPr>
              <a:t>settimana</a:t>
            </a:r>
            <a:r>
              <a:rPr sz="1800" spc="-16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per </a:t>
            </a:r>
            <a:r>
              <a:rPr sz="1800" spc="-150" dirty="0">
                <a:latin typeface="Arial MT"/>
                <a:cs typeface="Arial MT"/>
              </a:rPr>
              <a:t>prepararsi </a:t>
            </a:r>
            <a:r>
              <a:rPr sz="1800" spc="-170" dirty="0">
                <a:latin typeface="Arial MT"/>
                <a:cs typeface="Arial MT"/>
              </a:rPr>
              <a:t>meglio</a:t>
            </a:r>
            <a:r>
              <a:rPr sz="1800" spc="16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13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candidarsi; </a:t>
            </a:r>
            <a:r>
              <a:rPr sz="1800" spc="-145" dirty="0">
                <a:latin typeface="Arial MT"/>
                <a:cs typeface="Arial MT"/>
              </a:rPr>
              <a:t> </a:t>
            </a:r>
            <a:r>
              <a:rPr sz="1800" spc="-110" dirty="0">
                <a:latin typeface="Arial MT"/>
                <a:cs typeface="Arial MT"/>
              </a:rPr>
              <a:t>altri, </a:t>
            </a:r>
            <a:r>
              <a:rPr sz="1800" spc="-75" dirty="0">
                <a:latin typeface="Arial MT"/>
                <a:cs typeface="Arial MT"/>
              </a:rPr>
              <a:t>il </a:t>
            </a:r>
            <a:r>
              <a:rPr sz="1800" spc="-165" dirty="0">
                <a:latin typeface="Arial MT"/>
                <a:cs typeface="Arial MT"/>
              </a:rPr>
              <a:t>martedì</a:t>
            </a:r>
            <a:r>
              <a:rPr sz="1800" spc="-160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o</a:t>
            </a:r>
            <a:r>
              <a:rPr sz="1800" spc="-175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all'inizio </a:t>
            </a:r>
            <a:r>
              <a:rPr sz="1800" spc="-145" dirty="0">
                <a:latin typeface="Arial MT"/>
                <a:cs typeface="Arial MT"/>
              </a:rPr>
              <a:t>della </a:t>
            </a:r>
            <a:r>
              <a:rPr sz="1800" spc="-160" dirty="0">
                <a:latin typeface="Arial MT"/>
                <a:cs typeface="Arial MT"/>
              </a:rPr>
              <a:t>settimana;</a:t>
            </a:r>
            <a:r>
              <a:rPr sz="1800" spc="-155" dirty="0">
                <a:latin typeface="Arial MT"/>
                <a:cs typeface="Arial MT"/>
              </a:rPr>
              <a:t> </a:t>
            </a:r>
            <a:r>
              <a:rPr sz="1800" spc="-110" dirty="0">
                <a:latin typeface="Arial MT"/>
                <a:cs typeface="Arial MT"/>
              </a:rPr>
              <a:t>altri </a:t>
            </a:r>
            <a:r>
              <a:rPr sz="1800" spc="-155" dirty="0">
                <a:latin typeface="Arial MT"/>
                <a:cs typeface="Arial MT"/>
              </a:rPr>
              <a:t>evitano </a:t>
            </a:r>
            <a:r>
              <a:rPr sz="1800" spc="-135" dirty="0">
                <a:latin typeface="Arial MT"/>
                <a:cs typeface="Arial MT"/>
              </a:rPr>
              <a:t>di </a:t>
            </a:r>
            <a:r>
              <a:rPr sz="1800" spc="-160" dirty="0">
                <a:latin typeface="Arial MT"/>
                <a:cs typeface="Arial MT"/>
              </a:rPr>
              <a:t>pubblicare</a:t>
            </a:r>
            <a:r>
              <a:rPr sz="1800" spc="18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offerte </a:t>
            </a:r>
            <a:r>
              <a:rPr sz="1800" spc="-165" dirty="0">
                <a:latin typeface="Arial MT"/>
                <a:cs typeface="Arial MT"/>
              </a:rPr>
              <a:t>durante</a:t>
            </a:r>
            <a:r>
              <a:rPr sz="1800" spc="17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le </a:t>
            </a:r>
            <a:r>
              <a:rPr sz="1800" spc="-180" dirty="0">
                <a:latin typeface="Arial MT"/>
                <a:cs typeface="Arial MT"/>
              </a:rPr>
              <a:t>vacanze </a:t>
            </a:r>
            <a:r>
              <a:rPr sz="1800" spc="-17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estive </a:t>
            </a:r>
            <a:r>
              <a:rPr sz="1800" spc="-185" dirty="0">
                <a:latin typeface="Arial MT"/>
                <a:cs typeface="Arial MT"/>
              </a:rPr>
              <a:t>o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le </a:t>
            </a:r>
            <a:r>
              <a:rPr sz="1800" spc="-180" dirty="0">
                <a:latin typeface="Arial MT"/>
                <a:cs typeface="Arial MT"/>
              </a:rPr>
              <a:t>vacanze</a:t>
            </a:r>
            <a:r>
              <a:rPr sz="1800" spc="-175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scolastiche... </a:t>
            </a:r>
            <a:r>
              <a:rPr sz="1800" spc="-200" dirty="0">
                <a:latin typeface="Arial MT"/>
                <a:cs typeface="Arial MT"/>
              </a:rPr>
              <a:t>Se</a:t>
            </a:r>
            <a:r>
              <a:rPr sz="1800" spc="-195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si </a:t>
            </a:r>
            <a:r>
              <a:rPr sz="1800" spc="-175" dirty="0">
                <a:latin typeface="Arial MT"/>
                <a:cs typeface="Arial MT"/>
              </a:rPr>
              <a:t>prevede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50" dirty="0">
                <a:latin typeface="Arial MT"/>
                <a:cs typeface="Arial MT"/>
              </a:rPr>
              <a:t>integrare</a:t>
            </a:r>
            <a:r>
              <a:rPr sz="1800" spc="-14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un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dipendente</a:t>
            </a:r>
            <a:r>
              <a:rPr sz="1800" spc="-165" dirty="0">
                <a:latin typeface="Arial MT"/>
                <a:cs typeface="Arial MT"/>
              </a:rPr>
              <a:t> per </a:t>
            </a:r>
            <a:r>
              <a:rPr sz="1800" spc="-114" dirty="0">
                <a:latin typeface="Arial MT"/>
                <a:cs typeface="Arial MT"/>
              </a:rPr>
              <a:t>l'inizio </a:t>
            </a:r>
            <a:r>
              <a:rPr sz="1800" spc="-150" dirty="0">
                <a:latin typeface="Arial MT"/>
                <a:cs typeface="Arial MT"/>
              </a:rPr>
              <a:t>dell'anno </a:t>
            </a:r>
            <a:r>
              <a:rPr sz="1800" spc="-14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scolastico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60" dirty="0">
                <a:latin typeface="Arial MT"/>
                <a:cs typeface="Arial MT"/>
              </a:rPr>
              <a:t>settembre,</a:t>
            </a:r>
            <a:r>
              <a:rPr sz="1800" spc="-155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si </a:t>
            </a:r>
            <a:r>
              <a:rPr sz="1800" spc="-165" dirty="0">
                <a:latin typeface="Arial MT"/>
                <a:cs typeface="Arial MT"/>
              </a:rPr>
              <a:t>potrebbe</a:t>
            </a:r>
            <a:r>
              <a:rPr sz="1800" spc="-16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anche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cominciare </a:t>
            </a:r>
            <a:r>
              <a:rPr sz="1800" spc="-185" dirty="0">
                <a:latin typeface="Arial MT"/>
                <a:cs typeface="Arial MT"/>
              </a:rPr>
              <a:t>a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cercare</a:t>
            </a:r>
            <a:r>
              <a:rPr sz="1800" spc="-15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alla fine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60" dirty="0">
                <a:latin typeface="Arial MT"/>
                <a:cs typeface="Arial MT"/>
              </a:rPr>
              <a:t>giugno,</a:t>
            </a:r>
            <a:r>
              <a:rPr sz="1800" spc="-15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al </a:t>
            </a:r>
            <a:r>
              <a:rPr sz="1800" spc="-135" dirty="0">
                <a:latin typeface="Arial MT"/>
                <a:cs typeface="Arial MT"/>
              </a:rPr>
              <a:t>fine di </a:t>
            </a:r>
            <a:r>
              <a:rPr sz="1800" spc="-13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selezionare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i</a:t>
            </a:r>
            <a:r>
              <a:rPr sz="1800" spc="-10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migliori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14" dirty="0">
                <a:latin typeface="Arial MT"/>
                <a:cs typeface="Arial MT"/>
              </a:rPr>
              <a:t>profili.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AutoNum type="arabicPeriod" startAt="4"/>
            </a:pPr>
            <a:endParaRPr sz="1850">
              <a:latin typeface="Arial MT"/>
              <a:cs typeface="Arial MT"/>
            </a:endParaRPr>
          </a:p>
          <a:p>
            <a:pPr marL="355600" marR="66040" indent="-342900">
              <a:lnSpc>
                <a:spcPct val="100000"/>
              </a:lnSpc>
              <a:buAutoNum type="arabicPeriod" startAt="4"/>
              <a:tabLst>
                <a:tab pos="354965" algn="l"/>
                <a:tab pos="355600" algn="l"/>
              </a:tabLst>
            </a:pPr>
            <a:r>
              <a:rPr sz="1800" b="1" spc="-165" dirty="0">
                <a:latin typeface="Arial"/>
                <a:cs typeface="Arial"/>
              </a:rPr>
              <a:t>Costruisci</a:t>
            </a:r>
            <a:r>
              <a:rPr sz="1800" b="1" spc="-160" dirty="0">
                <a:latin typeface="Arial"/>
                <a:cs typeface="Arial"/>
              </a:rPr>
              <a:t> </a:t>
            </a:r>
            <a:r>
              <a:rPr sz="1800" spc="-175" dirty="0">
                <a:latin typeface="Arial MT"/>
                <a:cs typeface="Arial MT"/>
              </a:rPr>
              <a:t>database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«specializzati»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attraverso </a:t>
            </a:r>
            <a:r>
              <a:rPr sz="1800" spc="-140" dirty="0">
                <a:latin typeface="Arial MT"/>
                <a:cs typeface="Arial MT"/>
              </a:rPr>
              <a:t>l’attivazione </a:t>
            </a:r>
            <a:r>
              <a:rPr sz="1800" spc="-135" dirty="0">
                <a:latin typeface="Arial MT"/>
                <a:cs typeface="Arial MT"/>
              </a:rPr>
              <a:t>di </a:t>
            </a:r>
            <a:r>
              <a:rPr sz="1800" spc="-120" dirty="0">
                <a:latin typeface="Arial MT"/>
                <a:cs typeface="Arial MT"/>
              </a:rPr>
              <a:t>tirocini </a:t>
            </a:r>
            <a:r>
              <a:rPr sz="1800" spc="-180" dirty="0">
                <a:latin typeface="Arial MT"/>
                <a:cs typeface="Arial MT"/>
              </a:rPr>
              <a:t>con</a:t>
            </a:r>
            <a:r>
              <a:rPr sz="1800" spc="14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scuole </a:t>
            </a:r>
            <a:r>
              <a:rPr sz="1800" spc="-135" dirty="0">
                <a:latin typeface="Arial MT"/>
                <a:cs typeface="Arial MT"/>
              </a:rPr>
              <a:t>di </a:t>
            </a:r>
            <a:r>
              <a:rPr sz="1800" spc="-155" dirty="0">
                <a:latin typeface="Arial MT"/>
                <a:cs typeface="Arial MT"/>
              </a:rPr>
              <a:t>diverso </a:t>
            </a:r>
            <a:r>
              <a:rPr sz="1800" spc="-160" dirty="0">
                <a:latin typeface="Arial MT"/>
                <a:cs typeface="Arial MT"/>
              </a:rPr>
              <a:t>ordine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grado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o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con </a:t>
            </a:r>
            <a:r>
              <a:rPr sz="1800" spc="-155" dirty="0">
                <a:latin typeface="Arial MT"/>
                <a:cs typeface="Arial MT"/>
              </a:rPr>
              <a:t>associazioni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ordini </a:t>
            </a:r>
            <a:r>
              <a:rPr sz="1800" spc="-145" dirty="0">
                <a:latin typeface="Arial MT"/>
                <a:cs typeface="Arial MT"/>
              </a:rPr>
              <a:t>professionali </a:t>
            </a:r>
            <a:r>
              <a:rPr sz="1800" b="1" spc="-185" dirty="0">
                <a:latin typeface="Arial"/>
                <a:cs typeface="Arial"/>
              </a:rPr>
              <a:t>e</a:t>
            </a:r>
            <a:r>
              <a:rPr sz="1800" b="1" spc="-180" dirty="0">
                <a:latin typeface="Arial"/>
                <a:cs typeface="Arial"/>
              </a:rPr>
              <a:t> </a:t>
            </a:r>
            <a:r>
              <a:rPr sz="1800" b="1" spc="-170" dirty="0">
                <a:latin typeface="Arial"/>
                <a:cs typeface="Arial"/>
              </a:rPr>
              <a:t>consulta </a:t>
            </a:r>
            <a:r>
              <a:rPr sz="1800" b="1" spc="-95" dirty="0">
                <a:latin typeface="Arial"/>
                <a:cs typeface="Arial"/>
              </a:rPr>
              <a:t>il </a:t>
            </a:r>
            <a:r>
              <a:rPr sz="1800" b="1" spc="-170" dirty="0">
                <a:latin typeface="Arial"/>
                <a:cs typeface="Arial"/>
              </a:rPr>
              <a:t>tuo </a:t>
            </a:r>
            <a:r>
              <a:rPr sz="1800" b="1" spc="-180" dirty="0">
                <a:latin typeface="Arial"/>
                <a:cs typeface="Arial"/>
              </a:rPr>
              <a:t>database</a:t>
            </a:r>
            <a:r>
              <a:rPr sz="1800" b="1" spc="-175" dirty="0">
                <a:latin typeface="Arial"/>
                <a:cs typeface="Arial"/>
              </a:rPr>
              <a:t> </a:t>
            </a:r>
            <a:r>
              <a:rPr sz="1800" b="1" spc="-145" dirty="0">
                <a:latin typeface="Arial"/>
                <a:cs typeface="Arial"/>
              </a:rPr>
              <a:t>di </a:t>
            </a:r>
            <a:r>
              <a:rPr sz="1800" b="1" spc="-229" dirty="0">
                <a:latin typeface="Arial"/>
                <a:cs typeface="Arial"/>
              </a:rPr>
              <a:t>CV</a:t>
            </a:r>
            <a:r>
              <a:rPr sz="1800" b="1" spc="-225" dirty="0">
                <a:latin typeface="Arial"/>
                <a:cs typeface="Arial"/>
              </a:rPr>
              <a:t> </a:t>
            </a:r>
            <a:r>
              <a:rPr sz="1800" b="1" spc="-195" dirty="0">
                <a:latin typeface="Arial"/>
                <a:cs typeface="Arial"/>
              </a:rPr>
              <a:t>anche</a:t>
            </a:r>
            <a:r>
              <a:rPr sz="1800" b="1" spc="-190" dirty="0">
                <a:latin typeface="Arial"/>
                <a:cs typeface="Arial"/>
              </a:rPr>
              <a:t> </a:t>
            </a:r>
            <a:r>
              <a:rPr sz="1800" b="1" spc="-145" dirty="0">
                <a:latin typeface="Arial"/>
                <a:cs typeface="Arial"/>
              </a:rPr>
              <a:t>di </a:t>
            </a:r>
            <a:r>
              <a:rPr sz="1800" b="1" spc="-140" dirty="0">
                <a:latin typeface="Arial"/>
                <a:cs typeface="Arial"/>
              </a:rPr>
              <a:t> </a:t>
            </a:r>
            <a:r>
              <a:rPr sz="1800" b="1" spc="-165" dirty="0">
                <a:latin typeface="Arial"/>
                <a:cs typeface="Arial"/>
              </a:rPr>
              <a:t>candidati</a:t>
            </a:r>
            <a:r>
              <a:rPr sz="1800" b="1" spc="-160" dirty="0">
                <a:latin typeface="Arial"/>
                <a:cs typeface="Arial"/>
              </a:rPr>
              <a:t> </a:t>
            </a:r>
            <a:r>
              <a:rPr sz="1800" b="1" spc="-165" dirty="0">
                <a:latin typeface="Arial"/>
                <a:cs typeface="Arial"/>
              </a:rPr>
              <a:t>passivi</a:t>
            </a:r>
            <a:r>
              <a:rPr sz="1800" b="1" spc="-160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a</a:t>
            </a:r>
            <a:r>
              <a:rPr sz="1800" b="1" spc="-180" dirty="0">
                <a:latin typeface="Arial"/>
                <a:cs typeface="Arial"/>
              </a:rPr>
              <a:t> </a:t>
            </a:r>
            <a:r>
              <a:rPr sz="1800" b="1" spc="-145" dirty="0">
                <a:latin typeface="Arial"/>
                <a:cs typeface="Arial"/>
              </a:rPr>
              <a:t>partire </a:t>
            </a:r>
            <a:r>
              <a:rPr sz="1800" b="1" spc="-150" dirty="0">
                <a:latin typeface="Arial"/>
                <a:cs typeface="Arial"/>
              </a:rPr>
              <a:t>dalle </a:t>
            </a:r>
            <a:r>
              <a:rPr sz="1800" b="1" spc="-175" dirty="0">
                <a:latin typeface="Arial"/>
                <a:cs typeface="Arial"/>
              </a:rPr>
              <a:t>candidature</a:t>
            </a:r>
            <a:r>
              <a:rPr sz="1800" b="1" spc="-170" dirty="0">
                <a:latin typeface="Arial"/>
                <a:cs typeface="Arial"/>
              </a:rPr>
              <a:t> </a:t>
            </a:r>
            <a:r>
              <a:rPr sz="1800" b="1" spc="-160" dirty="0">
                <a:latin typeface="Arial"/>
                <a:cs typeface="Arial"/>
              </a:rPr>
              <a:t>ricevute</a:t>
            </a:r>
            <a:r>
              <a:rPr sz="1800" b="1" spc="-155" dirty="0">
                <a:latin typeface="Arial"/>
                <a:cs typeface="Arial"/>
              </a:rPr>
              <a:t> </a:t>
            </a:r>
            <a:r>
              <a:rPr sz="1800" spc="-160" dirty="0">
                <a:latin typeface="Arial MT"/>
                <a:cs typeface="Arial MT"/>
              </a:rPr>
              <a:t>(ad </a:t>
            </a:r>
            <a:r>
              <a:rPr sz="1800" spc="-150" dirty="0">
                <a:latin typeface="Arial MT"/>
                <a:cs typeface="Arial MT"/>
              </a:rPr>
              <a:t>es. attraverso </a:t>
            </a:r>
            <a:r>
              <a:rPr sz="1800" spc="-140" dirty="0">
                <a:latin typeface="Arial MT"/>
                <a:cs typeface="Arial MT"/>
              </a:rPr>
              <a:t>l’uso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55" dirty="0">
                <a:latin typeface="Arial MT"/>
                <a:cs typeface="Arial MT"/>
              </a:rPr>
              <a:t>software </a:t>
            </a:r>
            <a:r>
              <a:rPr sz="1800" spc="-145" dirty="0">
                <a:latin typeface="Arial MT"/>
                <a:cs typeface="Arial MT"/>
              </a:rPr>
              <a:t>quali </a:t>
            </a:r>
            <a:r>
              <a:rPr sz="1800" spc="-49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800" u="heavy" spc="-1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2"/>
              </a:rPr>
              <a:t>Allibo</a:t>
            </a:r>
            <a:r>
              <a:rPr sz="1800" u="heavy" spc="-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1800" u="heavy" spc="-1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2"/>
              </a:rPr>
              <a:t>Recruit</a:t>
            </a:r>
            <a:r>
              <a:rPr sz="1800" spc="-145" dirty="0">
                <a:latin typeface="Arial MT"/>
                <a:cs typeface="Arial MT"/>
              </a:rPr>
              <a:t>,</a:t>
            </a:r>
            <a:r>
              <a:rPr sz="1800" spc="-7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800" u="heavy" spc="-17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Performa</a:t>
            </a:r>
            <a:r>
              <a:rPr sz="1800" u="heavy" spc="-8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sz="1800" u="heavy" spc="-1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Recruit</a:t>
            </a:r>
            <a:r>
              <a:rPr sz="1800" spc="-145" dirty="0">
                <a:latin typeface="Arial MT"/>
                <a:cs typeface="Arial MT"/>
              </a:rPr>
              <a:t>,</a:t>
            </a:r>
            <a:r>
              <a:rPr sz="1800" spc="-75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1800" u="heavy" spc="-17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4"/>
              </a:rPr>
              <a:t>Hirebop</a:t>
            </a:r>
            <a:r>
              <a:rPr sz="1800" spc="-170" dirty="0">
                <a:latin typeface="Arial MT"/>
                <a:cs typeface="Arial MT"/>
              </a:rPr>
              <a:t>,…)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AutoNum type="arabicPeriod" startAt="4"/>
            </a:pPr>
            <a:endParaRPr sz="185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buAutoNum type="arabicPeriod" startAt="4"/>
              <a:tabLst>
                <a:tab pos="354965" algn="l"/>
                <a:tab pos="355600" algn="l"/>
              </a:tabLst>
            </a:pPr>
            <a:r>
              <a:rPr sz="1800" b="1" spc="-150" dirty="0">
                <a:latin typeface="Arial"/>
                <a:cs typeface="Arial"/>
              </a:rPr>
              <a:t>Identifica </a:t>
            </a:r>
            <a:r>
              <a:rPr sz="1800" b="1" spc="-90" dirty="0">
                <a:latin typeface="Arial"/>
                <a:cs typeface="Arial"/>
              </a:rPr>
              <a:t>i </a:t>
            </a:r>
            <a:r>
              <a:rPr sz="1800" b="1" spc="-165" dirty="0">
                <a:latin typeface="Arial"/>
                <a:cs typeface="Arial"/>
              </a:rPr>
              <a:t>candidati</a:t>
            </a:r>
            <a:r>
              <a:rPr sz="1800" b="1" spc="-160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che</a:t>
            </a:r>
            <a:r>
              <a:rPr sz="1800" b="1" spc="-185" dirty="0">
                <a:latin typeface="Arial"/>
                <a:cs typeface="Arial"/>
              </a:rPr>
              <a:t> </a:t>
            </a:r>
            <a:r>
              <a:rPr sz="1800" b="1" spc="-200" dirty="0">
                <a:latin typeface="Arial"/>
                <a:cs typeface="Arial"/>
              </a:rPr>
              <a:t>matchano</a:t>
            </a:r>
            <a:r>
              <a:rPr sz="1800" b="1" spc="-19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il </a:t>
            </a:r>
            <a:r>
              <a:rPr sz="1800" b="1" spc="-145" dirty="0">
                <a:latin typeface="Arial"/>
                <a:cs typeface="Arial"/>
              </a:rPr>
              <a:t>profilo </a:t>
            </a:r>
            <a:r>
              <a:rPr sz="1800" b="1" spc="-170" dirty="0">
                <a:latin typeface="Arial"/>
                <a:cs typeface="Arial"/>
              </a:rPr>
              <a:t>cercato</a:t>
            </a:r>
            <a:r>
              <a:rPr sz="1800" b="1" spc="-165" dirty="0">
                <a:latin typeface="Arial"/>
                <a:cs typeface="Arial"/>
              </a:rPr>
              <a:t> </a:t>
            </a:r>
            <a:r>
              <a:rPr sz="1800" b="1" spc="-145" dirty="0">
                <a:latin typeface="Arial"/>
                <a:cs typeface="Arial"/>
              </a:rPr>
              <a:t>in </a:t>
            </a:r>
            <a:r>
              <a:rPr sz="1800" b="1" spc="-225" dirty="0">
                <a:latin typeface="Arial"/>
                <a:cs typeface="Arial"/>
              </a:rPr>
              <a:t>modo</a:t>
            </a:r>
            <a:r>
              <a:rPr sz="1800" b="1" spc="-220" dirty="0">
                <a:latin typeface="Arial"/>
                <a:cs typeface="Arial"/>
              </a:rPr>
              <a:t> </a:t>
            </a:r>
            <a:r>
              <a:rPr sz="1800" b="1" spc="-165" dirty="0">
                <a:latin typeface="Arial"/>
                <a:cs typeface="Arial"/>
              </a:rPr>
              <a:t>accurato.</a:t>
            </a:r>
            <a:r>
              <a:rPr sz="1800" b="1" spc="-160" dirty="0">
                <a:latin typeface="Arial"/>
                <a:cs typeface="Arial"/>
              </a:rPr>
              <a:t> </a:t>
            </a:r>
            <a:r>
              <a:rPr sz="1800" spc="-175" dirty="0">
                <a:latin typeface="Arial MT"/>
                <a:cs typeface="Arial MT"/>
              </a:rPr>
              <a:t>Per </a:t>
            </a:r>
            <a:r>
              <a:rPr sz="1800" spc="-125" dirty="0">
                <a:latin typeface="Arial MT"/>
                <a:cs typeface="Arial MT"/>
              </a:rPr>
              <a:t>farlo, </a:t>
            </a:r>
            <a:r>
              <a:rPr sz="1800" spc="-150" dirty="0">
                <a:latin typeface="Arial MT"/>
                <a:cs typeface="Arial MT"/>
              </a:rPr>
              <a:t>analizza, </a:t>
            </a:r>
            <a:r>
              <a:rPr sz="1800" spc="-14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identifica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dai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la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priorità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a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precisi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20" dirty="0">
                <a:latin typeface="Arial MT"/>
                <a:cs typeface="Arial MT"/>
              </a:rPr>
              <a:t>criteri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alle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competenze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specifiche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ricercate.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95" dirty="0">
                <a:latin typeface="Arial MT"/>
                <a:cs typeface="Arial MT"/>
              </a:rPr>
              <a:t>Usa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i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software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80" dirty="0">
                <a:latin typeface="Arial MT"/>
                <a:cs typeface="Arial MT"/>
              </a:rPr>
              <a:t>che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consentono</a:t>
            </a:r>
            <a:r>
              <a:rPr sz="1800" spc="-17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75" dirty="0">
                <a:latin typeface="Arial MT"/>
                <a:cs typeface="Arial MT"/>
              </a:rPr>
              <a:t>assegnare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un</a:t>
            </a:r>
            <a:r>
              <a:rPr sz="1800" spc="13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punteggio</a:t>
            </a:r>
            <a:r>
              <a:rPr sz="1800" spc="17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130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seleziona </a:t>
            </a:r>
            <a:r>
              <a:rPr sz="1800" spc="-75" dirty="0">
                <a:latin typeface="Arial MT"/>
                <a:cs typeface="Arial MT"/>
              </a:rPr>
              <a:t>i </a:t>
            </a:r>
            <a:r>
              <a:rPr sz="1800" spc="-150" dirty="0">
                <a:latin typeface="Arial MT"/>
                <a:cs typeface="Arial MT"/>
              </a:rPr>
              <a:t>candidati </a:t>
            </a:r>
            <a:r>
              <a:rPr sz="1800" spc="-180" dirty="0">
                <a:latin typeface="Arial MT"/>
                <a:cs typeface="Arial MT"/>
              </a:rPr>
              <a:t>con</a:t>
            </a:r>
            <a:r>
              <a:rPr sz="1800" spc="140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i </a:t>
            </a:r>
            <a:r>
              <a:rPr sz="1800" spc="-135" dirty="0">
                <a:latin typeface="Arial MT"/>
                <a:cs typeface="Arial MT"/>
              </a:rPr>
              <a:t>migliori </a:t>
            </a:r>
            <a:r>
              <a:rPr sz="1800" spc="-155" dirty="0">
                <a:latin typeface="Arial MT"/>
                <a:cs typeface="Arial MT"/>
              </a:rPr>
              <a:t>punteggi.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Tuttavia, </a:t>
            </a:r>
            <a:r>
              <a:rPr sz="1800" spc="-145" dirty="0">
                <a:latin typeface="Arial MT"/>
                <a:cs typeface="Arial MT"/>
              </a:rPr>
              <a:t> </a:t>
            </a:r>
            <a:r>
              <a:rPr sz="1800" spc="-190" dirty="0">
                <a:latin typeface="Arial MT"/>
                <a:cs typeface="Arial MT"/>
              </a:rPr>
              <a:t>non</a:t>
            </a:r>
            <a:r>
              <a:rPr sz="1800" spc="-18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trascurare </a:t>
            </a:r>
            <a:r>
              <a:rPr sz="1800" spc="-75" dirty="0">
                <a:latin typeface="Arial MT"/>
                <a:cs typeface="Arial MT"/>
              </a:rPr>
              <a:t>i </a:t>
            </a:r>
            <a:r>
              <a:rPr sz="1800" spc="-120" dirty="0">
                <a:latin typeface="Arial MT"/>
                <a:cs typeface="Arial MT"/>
              </a:rPr>
              <a:t>profili </a:t>
            </a:r>
            <a:r>
              <a:rPr sz="1800" spc="-125" dirty="0">
                <a:latin typeface="Arial MT"/>
                <a:cs typeface="Arial MT"/>
              </a:rPr>
              <a:t>atipici: </a:t>
            </a:r>
            <a:r>
              <a:rPr sz="1800" spc="-165" dirty="0">
                <a:latin typeface="Arial MT"/>
                <a:cs typeface="Arial MT"/>
              </a:rPr>
              <a:t>per</a:t>
            </a:r>
            <a:r>
              <a:rPr sz="1800" spc="-16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la </a:t>
            </a:r>
            <a:r>
              <a:rPr sz="1800" spc="-140" dirty="0">
                <a:latin typeface="Arial MT"/>
                <a:cs typeface="Arial MT"/>
              </a:rPr>
              <a:t>diversità </a:t>
            </a:r>
            <a:r>
              <a:rPr sz="1800" spc="-145" dirty="0">
                <a:latin typeface="Arial MT"/>
                <a:cs typeface="Arial MT"/>
              </a:rPr>
              <a:t>delle </a:t>
            </a:r>
            <a:r>
              <a:rPr sz="1800" spc="-140" dirty="0">
                <a:latin typeface="Arial MT"/>
                <a:cs typeface="Arial MT"/>
              </a:rPr>
              <a:t>loro </a:t>
            </a:r>
            <a:r>
              <a:rPr sz="1800" spc="-165" dirty="0">
                <a:latin typeface="Arial MT"/>
                <a:cs typeface="Arial MT"/>
              </a:rPr>
              <a:t>esperienze</a:t>
            </a:r>
            <a:r>
              <a:rPr sz="1800" spc="-16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competenze</a:t>
            </a:r>
            <a:r>
              <a:rPr sz="1800" spc="-180" dirty="0">
                <a:latin typeface="Arial MT"/>
                <a:cs typeface="Arial MT"/>
              </a:rPr>
              <a:t> possono</a:t>
            </a:r>
            <a:r>
              <a:rPr sz="1800" spc="-175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avere </a:t>
            </a:r>
            <a:r>
              <a:rPr sz="1800" spc="-165" dirty="0">
                <a:latin typeface="Arial MT"/>
                <a:cs typeface="Arial MT"/>
              </a:rPr>
              <a:t> molte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qualità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da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25" dirty="0">
                <a:latin typeface="Arial MT"/>
                <a:cs typeface="Arial MT"/>
              </a:rPr>
              <a:t>offrire.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6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102489"/>
            <a:ext cx="5432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TIPS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|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Strategie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di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5" dirty="0">
                <a:solidFill>
                  <a:srgbClr val="000000"/>
                </a:solidFill>
                <a:latin typeface="Arial Black"/>
                <a:cs typeface="Arial Black"/>
              </a:rPr>
              <a:t>e-recruitment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514" y="548640"/>
            <a:ext cx="8785225" cy="3810"/>
          </a:xfrm>
          <a:custGeom>
            <a:avLst/>
            <a:gdLst/>
            <a:ahLst/>
            <a:cxnLst/>
            <a:rect l="l" t="t" r="r" b="b"/>
            <a:pathLst>
              <a:path w="8785225" h="3809">
                <a:moveTo>
                  <a:pt x="0" y="3683"/>
                </a:moveTo>
                <a:lnTo>
                  <a:pt x="8785034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6250" y="1081532"/>
            <a:ext cx="836485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b="1" spc="-140" dirty="0">
                <a:latin typeface="Arial"/>
                <a:cs typeface="Arial"/>
              </a:rPr>
              <a:t>7.	</a:t>
            </a:r>
            <a:r>
              <a:rPr sz="1800" b="1" spc="-165" dirty="0">
                <a:latin typeface="Arial"/>
                <a:cs typeface="Arial"/>
              </a:rPr>
              <a:t>Analizza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le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performance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delle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60" dirty="0">
                <a:latin typeface="Arial"/>
                <a:cs typeface="Arial"/>
              </a:rPr>
              <a:t>azioni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implementate</a:t>
            </a:r>
            <a:r>
              <a:rPr sz="1800" spc="-175" dirty="0">
                <a:latin typeface="Arial MT"/>
                <a:cs typeface="Arial MT"/>
              </a:rPr>
              <a:t>.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Reindirizza,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se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necessario,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la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strategia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di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e-recruitment.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Per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misurarne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l'efficacia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delle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vostre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azioni,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160" dirty="0">
                <a:latin typeface="Arial MT"/>
                <a:cs typeface="Arial MT"/>
              </a:rPr>
              <a:t>seleziona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e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monitora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75" dirty="0">
                <a:latin typeface="Arial MT"/>
                <a:cs typeface="Arial MT"/>
              </a:rPr>
              <a:t>i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75" dirty="0">
                <a:latin typeface="Arial MT"/>
                <a:cs typeface="Arial MT"/>
              </a:rPr>
              <a:t>KPI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70" dirty="0">
                <a:latin typeface="Arial MT"/>
                <a:cs typeface="Arial MT"/>
              </a:rPr>
              <a:t>(Ad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es.</a:t>
            </a:r>
            <a:endParaRPr sz="1800">
              <a:latin typeface="Arial MT"/>
              <a:cs typeface="Arial MT"/>
            </a:endParaRPr>
          </a:p>
          <a:p>
            <a:pPr marL="355600" marR="46990">
              <a:lnSpc>
                <a:spcPct val="100000"/>
              </a:lnSpc>
            </a:pPr>
            <a:r>
              <a:rPr sz="1800" spc="-75" dirty="0">
                <a:latin typeface="Arial MT"/>
                <a:cs typeface="Arial MT"/>
              </a:rPr>
              <a:t>il </a:t>
            </a:r>
            <a:r>
              <a:rPr sz="1800" spc="-190" dirty="0">
                <a:latin typeface="Arial MT"/>
                <a:cs typeface="Arial MT"/>
              </a:rPr>
              <a:t>numero</a:t>
            </a:r>
            <a:r>
              <a:rPr sz="1800" spc="-18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60" dirty="0">
                <a:latin typeface="Arial MT"/>
                <a:cs typeface="Arial MT"/>
              </a:rPr>
              <a:t>candidature</a:t>
            </a:r>
            <a:r>
              <a:rPr sz="1800" spc="-15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ricevute </a:t>
            </a:r>
            <a:r>
              <a:rPr sz="1800" spc="-165" dirty="0">
                <a:latin typeface="Arial MT"/>
                <a:cs typeface="Arial MT"/>
              </a:rPr>
              <a:t>per </a:t>
            </a:r>
            <a:r>
              <a:rPr sz="1800" spc="-185" dirty="0">
                <a:latin typeface="Arial MT"/>
                <a:cs typeface="Arial MT"/>
              </a:rPr>
              <a:t>un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posto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45" dirty="0">
                <a:latin typeface="Arial MT"/>
                <a:cs typeface="Arial MT"/>
              </a:rPr>
              <a:t>lavoro, </a:t>
            </a:r>
            <a:r>
              <a:rPr sz="1800" spc="-75" dirty="0">
                <a:latin typeface="Arial MT"/>
                <a:cs typeface="Arial MT"/>
              </a:rPr>
              <a:t>il </a:t>
            </a:r>
            <a:r>
              <a:rPr sz="1800" spc="-190" dirty="0">
                <a:latin typeface="Arial MT"/>
                <a:cs typeface="Arial MT"/>
              </a:rPr>
              <a:t>numero</a:t>
            </a:r>
            <a:r>
              <a:rPr sz="1800" spc="-185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di </a:t>
            </a:r>
            <a:r>
              <a:rPr sz="1800" spc="-150" dirty="0">
                <a:latin typeface="Arial MT"/>
                <a:cs typeface="Arial MT"/>
              </a:rPr>
              <a:t>candidati </a:t>
            </a:r>
            <a:r>
              <a:rPr sz="1800" spc="-145" dirty="0">
                <a:latin typeface="Arial MT"/>
                <a:cs typeface="Arial MT"/>
              </a:rPr>
              <a:t>selezionati </a:t>
            </a:r>
            <a:r>
              <a:rPr sz="1800" spc="-185" dirty="0">
                <a:latin typeface="Arial MT"/>
                <a:cs typeface="Arial MT"/>
              </a:rPr>
              <a:t>e 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soddisfatti, </a:t>
            </a:r>
            <a:r>
              <a:rPr sz="1800" spc="-75" dirty="0">
                <a:latin typeface="Arial MT"/>
                <a:cs typeface="Arial MT"/>
              </a:rPr>
              <a:t>il </a:t>
            </a:r>
            <a:r>
              <a:rPr sz="1800" spc="-185" dirty="0">
                <a:latin typeface="Arial MT"/>
                <a:cs typeface="Arial MT"/>
              </a:rPr>
              <a:t>tempo</a:t>
            </a:r>
            <a:r>
              <a:rPr sz="1800" spc="-18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necessario </a:t>
            </a:r>
            <a:r>
              <a:rPr sz="1800" spc="-145" dirty="0">
                <a:latin typeface="Arial MT"/>
                <a:cs typeface="Arial MT"/>
              </a:rPr>
              <a:t>dall'individuazione</a:t>
            </a:r>
            <a:r>
              <a:rPr sz="1800" spc="-14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della </a:t>
            </a:r>
            <a:r>
              <a:rPr sz="1800" spc="-160" dirty="0">
                <a:latin typeface="Arial MT"/>
                <a:cs typeface="Arial MT"/>
              </a:rPr>
              <a:t>necessità </a:t>
            </a:r>
            <a:r>
              <a:rPr sz="1800" spc="-140" dirty="0">
                <a:latin typeface="Arial MT"/>
                <a:cs typeface="Arial MT"/>
              </a:rPr>
              <a:t>all'integrazione</a:t>
            </a:r>
            <a:r>
              <a:rPr sz="1800" spc="-13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del </a:t>
            </a:r>
            <a:r>
              <a:rPr sz="1800" spc="-155" dirty="0">
                <a:latin typeface="Arial MT"/>
                <a:cs typeface="Arial MT"/>
              </a:rPr>
              <a:t>candidato,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ecc.)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maura.dimauro@libero.it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0287" y="6469305"/>
            <a:ext cx="2492375" cy="3213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613410" marR="5080" indent="-60134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Via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Ciceri Visconti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Laura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10/2 Milano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Italia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3"/>
              </a:rPr>
              <a:t>www.mauradimauro.weebly.com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74" y="1268730"/>
            <a:ext cx="9038590" cy="388848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3202" y="5459679"/>
            <a:ext cx="8526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7380" marR="5080" indent="-3155315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404040"/>
                </a:solidFill>
                <a:latin typeface="Arial Black"/>
                <a:cs typeface="Arial Black"/>
              </a:rPr>
              <a:t>…SOPRATTUTTO</a:t>
            </a:r>
            <a:r>
              <a:rPr sz="2400" spc="1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400" spc="-55" dirty="0">
                <a:solidFill>
                  <a:srgbClr val="404040"/>
                </a:solidFill>
                <a:latin typeface="Arial Black"/>
                <a:cs typeface="Arial Black"/>
              </a:rPr>
              <a:t>DA</a:t>
            </a:r>
            <a:r>
              <a:rPr sz="2400" spc="-1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Black"/>
                <a:cs typeface="Arial Black"/>
              </a:rPr>
              <a:t>PERSONE </a:t>
            </a:r>
            <a:r>
              <a:rPr sz="2400" dirty="0">
                <a:solidFill>
                  <a:srgbClr val="404040"/>
                </a:solidFill>
                <a:latin typeface="Arial Black"/>
                <a:cs typeface="Arial Black"/>
              </a:rPr>
              <a:t>CON</a:t>
            </a:r>
            <a:r>
              <a:rPr sz="2400" spc="-3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Arial Black"/>
                <a:cs typeface="Arial Black"/>
              </a:rPr>
              <a:t>BACKGROUND </a:t>
            </a:r>
            <a:r>
              <a:rPr sz="2400" spc="-78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Arial Black"/>
                <a:cs typeface="Arial Black"/>
              </a:rPr>
              <a:t>MIGRATORIO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0228" y="6453760"/>
            <a:ext cx="2491740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Via</a:t>
            </a:r>
            <a:r>
              <a:rPr sz="1000" spc="-3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Laura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10/2</a:t>
            </a:r>
            <a:r>
              <a:rPr sz="10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–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  <a:hlinkClick r:id="rId3"/>
              </a:rPr>
              <a:t>www.mauradimauro.weebly.com</a:t>
            </a:r>
            <a:r>
              <a:rPr sz="1000" spc="-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15736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+39</a:t>
            </a:r>
            <a:r>
              <a:rPr sz="1000" spc="-2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340</a:t>
            </a:r>
            <a:r>
              <a:rPr sz="1000" spc="-15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3238701</a:t>
            </a:r>
            <a:r>
              <a:rPr sz="100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26957" y="6465214"/>
            <a:ext cx="1809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42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614" y="409143"/>
            <a:ext cx="72656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404040"/>
                </a:solidFill>
                <a:latin typeface="Arial Black"/>
                <a:cs typeface="Arial Black"/>
              </a:rPr>
              <a:t>IL</a:t>
            </a:r>
            <a:r>
              <a:rPr sz="2400" spc="-1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400" spc="-45" dirty="0">
                <a:solidFill>
                  <a:srgbClr val="404040"/>
                </a:solidFill>
                <a:latin typeface="Arial Black"/>
                <a:cs typeface="Arial Black"/>
              </a:rPr>
              <a:t>PASSA</a:t>
            </a:r>
            <a:r>
              <a:rPr sz="2400" spc="1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Arial Black"/>
                <a:cs typeface="Arial Black"/>
              </a:rPr>
              <a:t>PAROLA </a:t>
            </a:r>
            <a:r>
              <a:rPr sz="2400" spc="-5" dirty="0">
                <a:solidFill>
                  <a:srgbClr val="404040"/>
                </a:solidFill>
                <a:latin typeface="Arial Black"/>
                <a:cs typeface="Arial Black"/>
              </a:rPr>
              <a:t>E’</a:t>
            </a:r>
            <a:r>
              <a:rPr sz="2400" spc="-1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404040"/>
                </a:solidFill>
                <a:latin typeface="Arial Black"/>
                <a:cs typeface="Arial Black"/>
              </a:rPr>
              <a:t>COMUNQUE</a:t>
            </a:r>
            <a:r>
              <a:rPr sz="2400" spc="-4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Black"/>
                <a:cs typeface="Arial Black"/>
              </a:rPr>
              <a:t>IL</a:t>
            </a:r>
            <a:r>
              <a:rPr sz="240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Black"/>
                <a:cs typeface="Arial Black"/>
              </a:rPr>
              <a:t>MEZZO</a:t>
            </a:r>
            <a:endParaRPr sz="24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sz="2400" dirty="0">
                <a:solidFill>
                  <a:srgbClr val="404040"/>
                </a:solidFill>
                <a:latin typeface="Arial Black"/>
                <a:cs typeface="Arial Black"/>
              </a:rPr>
              <a:t>ANCORA</a:t>
            </a:r>
            <a:r>
              <a:rPr sz="2400" spc="-6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Black"/>
                <a:cs typeface="Arial Black"/>
              </a:rPr>
              <a:t>PIU’</a:t>
            </a:r>
            <a:r>
              <a:rPr sz="2400" spc="-2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400" spc="-45" dirty="0">
                <a:solidFill>
                  <a:srgbClr val="404040"/>
                </a:solidFill>
                <a:latin typeface="Arial Black"/>
                <a:cs typeface="Arial Black"/>
              </a:rPr>
              <a:t>USATO…</a:t>
            </a:r>
            <a:endParaRPr sz="2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0" y="0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C300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90500" marR="182880" algn="ctr">
              <a:lnSpc>
                <a:spcPct val="100000"/>
              </a:lnSpc>
              <a:spcBef>
                <a:spcPts val="525"/>
              </a:spcBef>
            </a:pPr>
            <a:r>
              <a:rPr spc="-5" dirty="0"/>
              <a:t>Sessione</a:t>
            </a:r>
            <a:r>
              <a:rPr spc="-25" dirty="0"/>
              <a:t> </a:t>
            </a:r>
            <a:r>
              <a:rPr spc="-5" dirty="0"/>
              <a:t>5</a:t>
            </a:r>
          </a:p>
          <a:p>
            <a:pPr marL="1619250" marR="5080" indent="565150">
              <a:lnSpc>
                <a:spcPct val="100000"/>
              </a:lnSpc>
              <a:spcBef>
                <a:spcPts val="580"/>
              </a:spcBef>
            </a:pPr>
            <a:r>
              <a:rPr sz="5400" dirty="0"/>
              <a:t>CHIUSURA E </a:t>
            </a:r>
            <a:r>
              <a:rPr sz="5400" spc="5" dirty="0"/>
              <a:t> </a:t>
            </a:r>
            <a:r>
              <a:rPr sz="5400" dirty="0"/>
              <a:t>PROSSIMI</a:t>
            </a:r>
            <a:r>
              <a:rPr sz="5400" spc="-90" dirty="0"/>
              <a:t> </a:t>
            </a:r>
            <a:r>
              <a:rPr sz="5400" spc="-80" dirty="0"/>
              <a:t>PASSI</a:t>
            </a:r>
            <a:endParaRPr sz="5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4590" y="6365420"/>
            <a:ext cx="1741805" cy="4479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80287" y="6453760"/>
            <a:ext cx="24923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latin typeface="Microsoft Sans Serif"/>
                <a:cs typeface="Microsoft Sans Serif"/>
              </a:rPr>
              <a:t>Via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Laura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10/2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–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Microsoft Sans Serif"/>
                <a:cs typeface="Microsoft Sans Serif"/>
                <a:hlinkClick r:id="rId3"/>
              </a:rPr>
              <a:t>www.mauradimauro.weebly.com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maura.dimauro@libero.it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Microsoft Sans Serif"/>
                <a:cs typeface="Microsoft Sans Serif"/>
              </a:rPr>
              <a:t>+39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340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3238701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04" y="329946"/>
            <a:ext cx="4876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Apprendimenti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applicazioni</a:t>
            </a:r>
            <a:endParaRPr sz="24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0944" y="6427636"/>
            <a:ext cx="1596654" cy="34011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996" y="1124686"/>
            <a:ext cx="8912479" cy="496951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80287" y="6453760"/>
            <a:ext cx="24923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latin typeface="Microsoft Sans Serif"/>
                <a:cs typeface="Microsoft Sans Serif"/>
              </a:rPr>
              <a:t>Via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Laura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10/2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–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maura.dimauro@libero.it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Microsoft Sans Serif"/>
                <a:cs typeface="Microsoft Sans Serif"/>
              </a:rPr>
              <a:t>+39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340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3238701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04" y="329946"/>
            <a:ext cx="4876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Apprendimenti</a:t>
            </a:r>
            <a:r>
              <a:rPr sz="24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sz="2400" spc="-1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 Black"/>
                <a:cs typeface="Arial Black"/>
              </a:rPr>
              <a:t>applicazioni</a:t>
            </a:r>
            <a:endParaRPr sz="24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0944" y="6427636"/>
            <a:ext cx="1596654" cy="34011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001" y="1096225"/>
            <a:ext cx="8748522" cy="506907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80287" y="6453760"/>
            <a:ext cx="24923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latin typeface="Microsoft Sans Serif"/>
                <a:cs typeface="Microsoft Sans Serif"/>
              </a:rPr>
              <a:t>Via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Laura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10/2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–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maura.dimauro@libero.it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Microsoft Sans Serif"/>
                <a:cs typeface="Microsoft Sans Serif"/>
              </a:rPr>
              <a:t>+39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340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3238701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3216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0944" y="6427636"/>
            <a:ext cx="1596654" cy="34011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80287" y="6453760"/>
            <a:ext cx="24923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latin typeface="Microsoft Sans Serif"/>
                <a:cs typeface="Microsoft Sans Serif"/>
              </a:rPr>
              <a:t>Via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Ciceri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Visconti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Laura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10/2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Milano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–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Italia </a:t>
            </a:r>
            <a:endParaRPr sz="10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Microsoft Sans Serif"/>
                <a:cs typeface="Microsoft Sans Serif"/>
                <a:hlinkClick r:id="rId4"/>
              </a:rPr>
              <a:t>www.mauradimauro.weebly.com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26151" y="6453760"/>
            <a:ext cx="1450975" cy="32194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maura.dimauro@libero.it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Microsoft Sans Serif"/>
                <a:cs typeface="Microsoft Sans Serif"/>
              </a:rPr>
              <a:t>+39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340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3238701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812" y="0"/>
            <a:ext cx="9133205" cy="3022600"/>
            <a:chOff x="23812" y="0"/>
            <a:chExt cx="9133205" cy="3022600"/>
          </a:xfrm>
        </p:grpSpPr>
        <p:sp>
          <p:nvSpPr>
            <p:cNvPr id="3" name="object 3"/>
            <p:cNvSpPr/>
            <p:nvPr/>
          </p:nvSpPr>
          <p:spPr>
            <a:xfrm>
              <a:off x="36512" y="0"/>
              <a:ext cx="9107805" cy="2997200"/>
            </a:xfrm>
            <a:custGeom>
              <a:avLst/>
              <a:gdLst/>
              <a:ahLst/>
              <a:cxnLst/>
              <a:rect l="l" t="t" r="r" b="b"/>
              <a:pathLst>
                <a:path w="9107805" h="2997200">
                  <a:moveTo>
                    <a:pt x="0" y="2996946"/>
                  </a:moveTo>
                  <a:lnTo>
                    <a:pt x="9107487" y="2996946"/>
                  </a:lnTo>
                  <a:lnTo>
                    <a:pt x="9107487" y="0"/>
                  </a:lnTo>
                  <a:lnTo>
                    <a:pt x="0" y="0"/>
                  </a:lnTo>
                  <a:lnTo>
                    <a:pt x="0" y="2996946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512" y="2984245"/>
              <a:ext cx="9107805" cy="25400"/>
            </a:xfrm>
            <a:custGeom>
              <a:avLst/>
              <a:gdLst/>
              <a:ahLst/>
              <a:cxnLst/>
              <a:rect l="l" t="t" r="r" b="b"/>
              <a:pathLst>
                <a:path w="9107805" h="25400">
                  <a:moveTo>
                    <a:pt x="0" y="25400"/>
                  </a:moveTo>
                  <a:lnTo>
                    <a:pt x="9107487" y="25400"/>
                  </a:lnTo>
                  <a:lnTo>
                    <a:pt x="9107487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512" y="0"/>
              <a:ext cx="9107805" cy="2997200"/>
            </a:xfrm>
            <a:custGeom>
              <a:avLst/>
              <a:gdLst/>
              <a:ahLst/>
              <a:cxnLst/>
              <a:rect l="l" t="t" r="r" b="b"/>
              <a:pathLst>
                <a:path w="9107805" h="2997200">
                  <a:moveTo>
                    <a:pt x="9107487" y="0"/>
                  </a:moveTo>
                  <a:lnTo>
                    <a:pt x="0" y="0"/>
                  </a:lnTo>
                  <a:lnTo>
                    <a:pt x="0" y="2996946"/>
                  </a:lnTo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20674" y="1528953"/>
            <a:ext cx="784605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latin typeface="Arial"/>
                <a:cs typeface="Arial"/>
              </a:rPr>
              <a:t>RIMANIAMO</a:t>
            </a:r>
            <a:r>
              <a:rPr sz="4800" b="1" spc="-20" dirty="0">
                <a:latin typeface="Arial"/>
                <a:cs typeface="Arial"/>
              </a:rPr>
              <a:t> </a:t>
            </a:r>
            <a:r>
              <a:rPr sz="4800" b="1" spc="-5" dirty="0">
                <a:latin typeface="Arial"/>
                <a:cs typeface="Arial"/>
              </a:rPr>
              <a:t>IN</a:t>
            </a:r>
            <a:r>
              <a:rPr sz="4800" b="1" spc="-15" dirty="0">
                <a:latin typeface="Arial"/>
                <a:cs typeface="Arial"/>
              </a:rPr>
              <a:t> </a:t>
            </a:r>
            <a:r>
              <a:rPr sz="4800" b="1" spc="-105" dirty="0">
                <a:latin typeface="Arial"/>
                <a:cs typeface="Arial"/>
              </a:rPr>
              <a:t>CONTATTO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12700" y="0"/>
            <a:ext cx="9169400" cy="6883400"/>
            <a:chOff x="-12700" y="0"/>
            <a:chExt cx="9169400" cy="688340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45720" cy="6858000"/>
            </a:xfrm>
            <a:custGeom>
              <a:avLst/>
              <a:gdLst/>
              <a:ahLst/>
              <a:cxnLst/>
              <a:rect l="l" t="t" r="r" b="b"/>
              <a:pathLst>
                <a:path w="45720" h="6858000">
                  <a:moveTo>
                    <a:pt x="4571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5718" y="6858000"/>
                  </a:lnTo>
                  <a:lnTo>
                    <a:pt x="45718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45720" cy="6858000"/>
            </a:xfrm>
            <a:custGeom>
              <a:avLst/>
              <a:gdLst/>
              <a:ahLst/>
              <a:cxnLst/>
              <a:rect l="l" t="t" r="r" b="b"/>
              <a:pathLst>
                <a:path w="45720" h="6858000">
                  <a:moveTo>
                    <a:pt x="0" y="6858000"/>
                  </a:moveTo>
                  <a:lnTo>
                    <a:pt x="45718" y="6858000"/>
                  </a:lnTo>
                  <a:lnTo>
                    <a:pt x="4571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399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859" y="1"/>
              <a:ext cx="9121140" cy="45720"/>
            </a:xfrm>
            <a:custGeom>
              <a:avLst/>
              <a:gdLst/>
              <a:ahLst/>
              <a:cxnLst/>
              <a:rect l="l" t="t" r="r" b="b"/>
              <a:pathLst>
                <a:path w="9121140" h="45720">
                  <a:moveTo>
                    <a:pt x="0" y="45718"/>
                  </a:moveTo>
                  <a:lnTo>
                    <a:pt x="9121140" y="45718"/>
                  </a:lnTo>
                  <a:lnTo>
                    <a:pt x="9121140" y="0"/>
                  </a:lnTo>
                  <a:lnTo>
                    <a:pt x="0" y="0"/>
                  </a:lnTo>
                  <a:lnTo>
                    <a:pt x="0" y="45718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859" y="33020"/>
              <a:ext cx="9121140" cy="25400"/>
            </a:xfrm>
            <a:custGeom>
              <a:avLst/>
              <a:gdLst/>
              <a:ahLst/>
              <a:cxnLst/>
              <a:rect l="l" t="t" r="r" b="b"/>
              <a:pathLst>
                <a:path w="9121140" h="25400">
                  <a:moveTo>
                    <a:pt x="0" y="25400"/>
                  </a:moveTo>
                  <a:lnTo>
                    <a:pt x="9121140" y="25400"/>
                  </a:lnTo>
                  <a:lnTo>
                    <a:pt x="912114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859" y="1"/>
              <a:ext cx="9121140" cy="45720"/>
            </a:xfrm>
            <a:custGeom>
              <a:avLst/>
              <a:gdLst/>
              <a:ahLst/>
              <a:cxnLst/>
              <a:rect l="l" t="t" r="r" b="b"/>
              <a:pathLst>
                <a:path w="9121140" h="45720">
                  <a:moveTo>
                    <a:pt x="9121140" y="0"/>
                  </a:moveTo>
                  <a:lnTo>
                    <a:pt x="0" y="0"/>
                  </a:lnTo>
                  <a:lnTo>
                    <a:pt x="0" y="45718"/>
                  </a:lnTo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719" y="6812281"/>
              <a:ext cx="9094470" cy="45720"/>
            </a:xfrm>
            <a:custGeom>
              <a:avLst/>
              <a:gdLst/>
              <a:ahLst/>
              <a:cxnLst/>
              <a:rect l="l" t="t" r="r" b="b"/>
              <a:pathLst>
                <a:path w="9094470" h="45720">
                  <a:moveTo>
                    <a:pt x="9094280" y="0"/>
                  </a:moveTo>
                  <a:lnTo>
                    <a:pt x="0" y="0"/>
                  </a:lnTo>
                  <a:lnTo>
                    <a:pt x="0" y="45715"/>
                  </a:lnTo>
                  <a:lnTo>
                    <a:pt x="9094280" y="45715"/>
                  </a:lnTo>
                  <a:lnTo>
                    <a:pt x="9094280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719" y="6812281"/>
              <a:ext cx="9094470" cy="45720"/>
            </a:xfrm>
            <a:custGeom>
              <a:avLst/>
              <a:gdLst/>
              <a:ahLst/>
              <a:cxnLst/>
              <a:rect l="l" t="t" r="r" b="b"/>
              <a:pathLst>
                <a:path w="9094470" h="45720">
                  <a:moveTo>
                    <a:pt x="9094280" y="0"/>
                  </a:moveTo>
                  <a:lnTo>
                    <a:pt x="0" y="0"/>
                  </a:lnTo>
                  <a:lnTo>
                    <a:pt x="0" y="45715"/>
                  </a:lnTo>
                </a:path>
              </a:pathLst>
            </a:custGeom>
            <a:ln w="25400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068106" rIns="0" bIns="0" rtlCol="0">
            <a:spAutoFit/>
          </a:bodyPr>
          <a:lstStyle/>
          <a:p>
            <a:pPr marL="146050" algn="ctr">
              <a:lnSpc>
                <a:spcPct val="100000"/>
              </a:lnSpc>
              <a:spcBef>
                <a:spcPts val="1580"/>
              </a:spcBef>
            </a:pPr>
            <a:r>
              <a:rPr spc="-5" dirty="0"/>
              <a:t>Maura</a:t>
            </a:r>
            <a:r>
              <a:rPr spc="-15" dirty="0"/>
              <a:t> </a:t>
            </a:r>
            <a:r>
              <a:rPr spc="-5" dirty="0"/>
              <a:t>Di</a:t>
            </a:r>
            <a:r>
              <a:rPr spc="-15" dirty="0"/>
              <a:t> </a:t>
            </a:r>
            <a:r>
              <a:rPr spc="-5" dirty="0"/>
              <a:t>Mauro</a:t>
            </a:r>
          </a:p>
          <a:p>
            <a:pPr marL="146050" algn="ctr">
              <a:lnSpc>
                <a:spcPct val="100000"/>
              </a:lnSpc>
              <a:spcBef>
                <a:spcPts val="980"/>
              </a:spcBef>
            </a:pPr>
            <a:r>
              <a:rPr sz="1600" spc="-5" dirty="0"/>
              <a:t>Intercultural</a:t>
            </a:r>
            <a:r>
              <a:rPr sz="1600" spc="40" dirty="0"/>
              <a:t> </a:t>
            </a:r>
            <a:r>
              <a:rPr sz="1600" spc="-25" dirty="0"/>
              <a:t>Trainer,</a:t>
            </a:r>
            <a:r>
              <a:rPr sz="1600" spc="10" dirty="0"/>
              <a:t> </a:t>
            </a:r>
            <a:r>
              <a:rPr sz="1600" spc="-5" dirty="0"/>
              <a:t>Coach</a:t>
            </a:r>
            <a:r>
              <a:rPr sz="1600" spc="-15" dirty="0"/>
              <a:t> </a:t>
            </a:r>
            <a:r>
              <a:rPr sz="1600" spc="-5" dirty="0"/>
              <a:t>&amp;</a:t>
            </a:r>
            <a:r>
              <a:rPr sz="1600" spc="5" dirty="0"/>
              <a:t> </a:t>
            </a:r>
            <a:r>
              <a:rPr sz="1600" spc="-5" dirty="0"/>
              <a:t>Consultant</a:t>
            </a:r>
            <a:endParaRPr sz="1600"/>
          </a:p>
          <a:p>
            <a:pPr marL="146050" algn="ctr">
              <a:lnSpc>
                <a:spcPct val="100000"/>
              </a:lnSpc>
            </a:pPr>
            <a:r>
              <a:rPr sz="1600" spc="-5" dirty="0"/>
              <a:t>Diversity</a:t>
            </a:r>
            <a:r>
              <a:rPr sz="1600" spc="45" dirty="0"/>
              <a:t> </a:t>
            </a:r>
            <a:r>
              <a:rPr sz="1600" spc="-5" dirty="0"/>
              <a:t>&amp;</a:t>
            </a:r>
            <a:r>
              <a:rPr sz="1600" dirty="0"/>
              <a:t> </a:t>
            </a:r>
            <a:r>
              <a:rPr sz="1600" spc="-5" dirty="0"/>
              <a:t>Inclusion,</a:t>
            </a:r>
            <a:r>
              <a:rPr sz="1600" spc="50" dirty="0"/>
              <a:t> </a:t>
            </a:r>
            <a:r>
              <a:rPr sz="1600" spc="-5" dirty="0"/>
              <a:t>Sustainability</a:t>
            </a:r>
            <a:r>
              <a:rPr sz="1600" spc="45" dirty="0"/>
              <a:t> </a:t>
            </a:r>
            <a:r>
              <a:rPr sz="1600" spc="-5" dirty="0"/>
              <a:t>&amp;</a:t>
            </a:r>
            <a:r>
              <a:rPr sz="1600" dirty="0"/>
              <a:t> </a:t>
            </a:r>
            <a:r>
              <a:rPr sz="1600" spc="-10" dirty="0"/>
              <a:t>Innovation</a:t>
            </a:r>
            <a:r>
              <a:rPr sz="1600" spc="75" dirty="0"/>
              <a:t> </a:t>
            </a:r>
            <a:r>
              <a:rPr sz="1600" spc="-5" dirty="0"/>
              <a:t>Specialist</a:t>
            </a:r>
            <a:endParaRPr sz="1600"/>
          </a:p>
          <a:p>
            <a:pPr marL="1045210" marR="892810" algn="ctr">
              <a:lnSpc>
                <a:spcPct val="100000"/>
              </a:lnSpc>
              <a:spcBef>
                <a:spcPts val="960"/>
              </a:spcBef>
            </a:pPr>
            <a:r>
              <a:rPr sz="1600" b="0" spc="-15" dirty="0">
                <a:latin typeface="Arial MT"/>
                <a:cs typeface="Arial MT"/>
              </a:rPr>
              <a:t>Via </a:t>
            </a:r>
            <a:r>
              <a:rPr sz="1600" b="0" spc="-5" dirty="0">
                <a:latin typeface="Arial MT"/>
                <a:cs typeface="Arial MT"/>
              </a:rPr>
              <a:t>Ciceri</a:t>
            </a:r>
            <a:r>
              <a:rPr sz="1600" b="0" spc="-15" dirty="0">
                <a:latin typeface="Arial MT"/>
                <a:cs typeface="Arial MT"/>
              </a:rPr>
              <a:t> </a:t>
            </a:r>
            <a:r>
              <a:rPr sz="1600" b="0" spc="-5" dirty="0">
                <a:latin typeface="Arial MT"/>
                <a:cs typeface="Arial MT"/>
              </a:rPr>
              <a:t>Visconti</a:t>
            </a:r>
            <a:r>
              <a:rPr sz="1600" b="0" spc="-20" dirty="0">
                <a:latin typeface="Arial MT"/>
                <a:cs typeface="Arial MT"/>
              </a:rPr>
              <a:t> </a:t>
            </a:r>
            <a:r>
              <a:rPr sz="1600" b="0" spc="-5" dirty="0">
                <a:latin typeface="Arial MT"/>
                <a:cs typeface="Arial MT"/>
              </a:rPr>
              <a:t>Laura</a:t>
            </a:r>
            <a:r>
              <a:rPr sz="1600" b="0" spc="5" dirty="0">
                <a:latin typeface="Arial MT"/>
                <a:cs typeface="Arial MT"/>
              </a:rPr>
              <a:t> </a:t>
            </a:r>
            <a:r>
              <a:rPr sz="1600" b="0" spc="-5" dirty="0">
                <a:latin typeface="Arial MT"/>
                <a:cs typeface="Arial MT"/>
              </a:rPr>
              <a:t>10/2</a:t>
            </a:r>
            <a:r>
              <a:rPr sz="1600" b="0" spc="10" dirty="0">
                <a:latin typeface="Arial MT"/>
                <a:cs typeface="Arial MT"/>
              </a:rPr>
              <a:t> </a:t>
            </a:r>
            <a:r>
              <a:rPr sz="1600" b="0" spc="-5" dirty="0">
                <a:latin typeface="Arial MT"/>
                <a:cs typeface="Arial MT"/>
              </a:rPr>
              <a:t>Milano</a:t>
            </a:r>
            <a:r>
              <a:rPr sz="1600" b="0" spc="10" dirty="0">
                <a:latin typeface="Arial MT"/>
                <a:cs typeface="Arial MT"/>
              </a:rPr>
              <a:t> </a:t>
            </a:r>
            <a:r>
              <a:rPr sz="1600" b="0" spc="-5" dirty="0">
                <a:latin typeface="Arial MT"/>
                <a:cs typeface="Arial MT"/>
              </a:rPr>
              <a:t>– Italia </a:t>
            </a:r>
            <a:r>
              <a:rPr sz="1600" b="0" spc="-430" dirty="0">
                <a:latin typeface="Arial MT"/>
                <a:cs typeface="Arial MT"/>
              </a:rPr>
              <a:t> </a:t>
            </a:r>
            <a:r>
              <a:rPr sz="1600" b="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2"/>
              </a:rPr>
              <a:t>www.mauradimauro.weebly.com</a:t>
            </a:r>
            <a:endParaRPr sz="1600">
              <a:latin typeface="Arial MT"/>
              <a:cs typeface="Arial MT"/>
            </a:endParaRPr>
          </a:p>
          <a:p>
            <a:pPr marL="146050" marR="10795" algn="ctr">
              <a:lnSpc>
                <a:spcPct val="100000"/>
              </a:lnSpc>
              <a:spcBef>
                <a:spcPts val="875"/>
              </a:spcBef>
            </a:pPr>
            <a:r>
              <a:rPr sz="1600" b="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maura.dimauro@libero.it</a:t>
            </a:r>
            <a:endParaRPr sz="1600">
              <a:latin typeface="Arial MT"/>
              <a:cs typeface="Arial MT"/>
            </a:endParaRPr>
          </a:p>
          <a:p>
            <a:pPr marL="146050" marR="12065" algn="ctr">
              <a:lnSpc>
                <a:spcPct val="100000"/>
              </a:lnSpc>
            </a:pPr>
            <a:r>
              <a:rPr sz="1600" b="0" spc="-5" dirty="0">
                <a:latin typeface="Arial MT"/>
                <a:cs typeface="Arial MT"/>
              </a:rPr>
              <a:t>+39</a:t>
            </a:r>
            <a:r>
              <a:rPr sz="1600" b="0" spc="-15" dirty="0">
                <a:latin typeface="Arial MT"/>
                <a:cs typeface="Arial MT"/>
              </a:rPr>
              <a:t> </a:t>
            </a:r>
            <a:r>
              <a:rPr sz="1600" b="0" spc="-5" dirty="0">
                <a:latin typeface="Arial MT"/>
                <a:cs typeface="Arial MT"/>
              </a:rPr>
              <a:t>340</a:t>
            </a:r>
            <a:r>
              <a:rPr sz="1600" b="0" spc="-25" dirty="0">
                <a:latin typeface="Arial MT"/>
                <a:cs typeface="Arial MT"/>
              </a:rPr>
              <a:t> </a:t>
            </a:r>
            <a:r>
              <a:rPr sz="1600" b="0" spc="-5" dirty="0">
                <a:latin typeface="Arial MT"/>
                <a:cs typeface="Arial MT"/>
              </a:rPr>
              <a:t>3238701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763648" y="3630739"/>
            <a:ext cx="5688965" cy="2390775"/>
            <a:chOff x="1763648" y="3630739"/>
            <a:chExt cx="5688965" cy="239077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7733" y="5524335"/>
              <a:ext cx="492899" cy="49695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6017" y="5524335"/>
              <a:ext cx="464578" cy="49695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763648" y="3645027"/>
              <a:ext cx="5688965" cy="0"/>
            </a:xfrm>
            <a:custGeom>
              <a:avLst/>
              <a:gdLst/>
              <a:ahLst/>
              <a:cxnLst/>
              <a:rect l="l" t="t" r="r" b="b"/>
              <a:pathLst>
                <a:path w="5688965">
                  <a:moveTo>
                    <a:pt x="0" y="0"/>
                  </a:moveTo>
                  <a:lnTo>
                    <a:pt x="5688710" y="0"/>
                  </a:lnTo>
                </a:path>
              </a:pathLst>
            </a:custGeom>
            <a:ln w="28575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2679</Words>
  <Application>Microsoft Office PowerPoint</Application>
  <PresentationFormat>Presentazione su schermo (4:3)</PresentationFormat>
  <Paragraphs>314</Paragraphs>
  <Slides>47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47</vt:i4>
      </vt:variant>
    </vt:vector>
  </HeadingPairs>
  <TitlesOfParts>
    <vt:vector size="57" baseType="lpstr">
      <vt:lpstr>Arial</vt:lpstr>
      <vt:lpstr>Arial Black</vt:lpstr>
      <vt:lpstr>Arial MT</vt:lpstr>
      <vt:lpstr>Calibri</vt:lpstr>
      <vt:lpstr>Microsoft Sans Serif</vt:lpstr>
      <vt:lpstr>Symbol</vt:lpstr>
      <vt:lpstr>Tahoma</vt:lpstr>
      <vt:lpstr>Times New Roman</vt:lpstr>
      <vt:lpstr>Wingdings</vt:lpstr>
      <vt:lpstr>Office Theme</vt:lpstr>
      <vt:lpstr>Presentazione standard di PowerPoint</vt:lpstr>
      <vt:lpstr>Maura Di Mauro</vt:lpstr>
      <vt:lpstr>Obiettivi</vt:lpstr>
      <vt:lpstr>Il percorso</vt:lpstr>
      <vt:lpstr>Agenda</vt:lpstr>
      <vt:lpstr>Presentiamoci</vt:lpstr>
      <vt:lpstr>Sessione 1 SELF-ASSESSMENT</vt:lpstr>
      <vt:lpstr>Come valuto la mia capacità di…</vt:lpstr>
      <vt:lpstr>Come valuto la mia capacità di…</vt:lpstr>
      <vt:lpstr>Come valuto la mia capacità di…</vt:lpstr>
      <vt:lpstr>I sottogruppi di lavoro</vt:lpstr>
      <vt:lpstr>Esercitazione 1.</vt:lpstr>
      <vt:lpstr>Esercitazione 1.</vt:lpstr>
      <vt:lpstr>Sessione 3 PRESENTE E FUTURO  DELLE ATTIVITÁ DI  RECRUITMENT E SELEZIONE</vt:lpstr>
      <vt:lpstr>Le fasi del processo di recruitment e selezione</vt:lpstr>
      <vt:lpstr>Presentazione standard di PowerPoint</vt:lpstr>
      <vt:lpstr>Presentazione standard di PowerPoint</vt:lpstr>
      <vt:lpstr>I trend del recruiting e della selezione online</vt:lpstr>
      <vt:lpstr>Presentazione standard di PowerPoint</vt:lpstr>
      <vt:lpstr>Presentazione standard di PowerPoint</vt:lpstr>
      <vt:lpstr>Presentazione standard di PowerPoint</vt:lpstr>
      <vt:lpstr>Sessione 4 LA SCELTA DEI CANALI  DI RECRUITMENT</vt:lpstr>
      <vt:lpstr>Esercitazione 2.</vt:lpstr>
      <vt:lpstr>Esercitazione 2.</vt:lpstr>
      <vt:lpstr>Uso degli strumenti di recruitment online: Plus</vt:lpstr>
      <vt:lpstr>Uso degli strumenti di recruitment online: Minus</vt:lpstr>
      <vt:lpstr>LA RICERCA</vt:lpstr>
      <vt:lpstr>Presentazione standard di PowerPoint</vt:lpstr>
      <vt:lpstr>Il 44% dei datori di lavoro scarta i candidati dopo  aver controllato i loro social</vt:lpstr>
      <vt:lpstr>Strumenti di recruitment «integrati»</vt:lpstr>
      <vt:lpstr>Pubblicazione di annunci sul web</vt:lpstr>
      <vt:lpstr>Pubblicazione di annunci sul web</vt:lpstr>
      <vt:lpstr>Software RMS o ATS</vt:lpstr>
      <vt:lpstr>Presentazione standard di PowerPoint</vt:lpstr>
      <vt:lpstr>RECRUITMENTGAMIFICATION</vt:lpstr>
      <vt:lpstr>Branding &amp; Reputation</vt:lpstr>
      <vt:lpstr>Esercitazione 3.</vt:lpstr>
      <vt:lpstr>Esercitazione 3.</vt:lpstr>
      <vt:lpstr>TIPS | Strategie di e-recruitment</vt:lpstr>
      <vt:lpstr>TIPS | Strategie di e-recruitment</vt:lpstr>
      <vt:lpstr>TIPS | Strategie di e-recruitment</vt:lpstr>
      <vt:lpstr>Presentazione standard di PowerPoint</vt:lpstr>
      <vt:lpstr>Sessione 5 CHIUSURA E  PROSSIMI PASSI</vt:lpstr>
      <vt:lpstr>Apprendimenti e applicazioni</vt:lpstr>
      <vt:lpstr>Apprendimenti e applicazioni</vt:lpstr>
      <vt:lpstr>Presentazione standard di PowerPoint</vt:lpstr>
      <vt:lpstr>RIMANIAMO IN CONTATTO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Svolgere le attività di selezione e placement da remoto</dc:title>
  <dc:creator>Maura Di Mauro</dc:creator>
  <cp:lastModifiedBy>Mauro Boati</cp:lastModifiedBy>
  <cp:revision>2</cp:revision>
  <dcterms:created xsi:type="dcterms:W3CDTF">2021-05-22T04:27:17Z</dcterms:created>
  <dcterms:modified xsi:type="dcterms:W3CDTF">2021-05-22T04:33:48Z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2021-05-22T00:00:00Z</vt:filetime>
  </property>
</Properties>
</file>