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6" r:id="rId4"/>
    <p:sldId id="259" r:id="rId5"/>
    <p:sldId id="258" r:id="rId6"/>
    <p:sldId id="268" r:id="rId7"/>
    <p:sldId id="270" r:id="rId8"/>
    <p:sldId id="269" r:id="rId9"/>
    <p:sldId id="271" r:id="rId10"/>
    <p:sldId id="272" r:id="rId11"/>
    <p:sldId id="273" r:id="rId12"/>
    <p:sldId id="274" r:id="rId13"/>
    <p:sldId id="275" r:id="rId14"/>
  </p:sldIdLst>
  <p:sldSz cx="12188825" cy="6858000"/>
  <p:notesSz cx="6797675" cy="9926638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485" autoAdjust="0"/>
  </p:normalViewPr>
  <p:slideViewPr>
    <p:cSldViewPr snapToGrid="0" snapToObjects="1">
      <p:cViewPr varScale="1">
        <p:scale>
          <a:sx n="110" d="100"/>
          <a:sy n="110" d="100"/>
        </p:scale>
        <p:origin x="528" y="7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3521B-0DC2-4F03-93E2-238AC7C51540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3BD4A-FAC0-49FE-8529-D79B2A86C8E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425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3BD4A-FAC0-49FE-8529-D79B2A86C8E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045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86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44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640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12589" y="1600201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225341" y="1600201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533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56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362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587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36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9972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71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780415" y="274639"/>
            <a:ext cx="3654531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589" y="274639"/>
            <a:ext cx="1076468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832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F553E-A569-084E-AE03-096467AB3E5E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C450-B4F7-0044-BB9A-2487BBCBD0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549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70471" y="1849080"/>
            <a:ext cx="5477991" cy="3354093"/>
          </a:xfrm>
        </p:spPr>
        <p:txBody>
          <a:bodyPr anchor="t">
            <a:normAutofit/>
          </a:bodyPr>
          <a:lstStyle/>
          <a:p>
            <a:pPr algn="r"/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  <a:t>L’impatto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degli andamenti demografici sul mercato del </a:t>
            </a:r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  <a:t>lavoro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it-IT" sz="2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it-IT" sz="2400" b="1" dirty="0" err="1" smtClean="0">
                <a:solidFill>
                  <a:schemeClr val="tx2">
                    <a:lumMod val="75000"/>
                  </a:schemeClr>
                </a:solidFill>
              </a:rPr>
              <a:t>Skills</a:t>
            </a:r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gap, skills </a:t>
            </a:r>
            <a:r>
              <a:rPr lang="it-IT" sz="2400" b="1" dirty="0" err="1">
                <a:solidFill>
                  <a:schemeClr val="tx2">
                    <a:lumMod val="75000"/>
                  </a:schemeClr>
                </a:solidFill>
              </a:rPr>
              <a:t>shortage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 e </a:t>
            </a:r>
            <a:r>
              <a:rPr lang="it-IT" sz="2400" b="1" dirty="0" err="1" smtClean="0">
                <a:solidFill>
                  <a:schemeClr val="tx2">
                    <a:lumMod val="75000"/>
                  </a:schemeClr>
                </a:solidFill>
              </a:rPr>
              <a:t>skills</a:t>
            </a:r>
            <a:r>
              <a:rPr lang="it-IT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400" b="1" dirty="0" err="1" smtClean="0">
                <a:solidFill>
                  <a:schemeClr val="tx2">
                    <a:lumMod val="75000"/>
                  </a:schemeClr>
                </a:solidFill>
              </a:rPr>
              <a:t>revolution</a:t>
            </a:r>
            <a:endParaRPr lang="it-IT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39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85" y="334917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macro-trend </a:t>
            </a:r>
            <a:r>
              <a:rPr lang="it-IT" sz="28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del mercato del lavoro</a:t>
            </a:r>
            <a:br>
              <a:rPr lang="it-IT" sz="28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it-IT" sz="2800" b="1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4784" y="1392937"/>
            <a:ext cx="10969943" cy="4525963"/>
          </a:xfrm>
        </p:spPr>
        <p:txBody>
          <a:bodyPr>
            <a:normAutofit lnSpcReduction="10000"/>
          </a:bodyPr>
          <a:lstStyle/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La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personalizzazione di massa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ha sostituito la produzione di massa</a:t>
            </a:r>
          </a:p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Tendenza delle attività economiche a orientarsi verso il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modello piattaforma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 come risposta all’emergere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dell’economia on 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</a:rPr>
              <a:t>demand</a:t>
            </a:r>
            <a:endParaRPr lang="it-IT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Confini labili tra servizi e industria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(«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</a:rPr>
              <a:t>servification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Consumatori diventano «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</a:rPr>
              <a:t>prosumers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»,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 in una commistione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tra produzione e consumo</a:t>
            </a:r>
          </a:p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Le imprese lavorano sempre più «a progetto», organizzate come ampie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reti di fornitori e 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</a:rPr>
              <a:t>partners</a:t>
            </a:r>
            <a:endParaRPr lang="it-IT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Ricorso al lavoro online (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</a:rPr>
              <a:t>crowdworking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 e aziende estese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) consente di </a:t>
            </a:r>
            <a:r>
              <a:rPr lang="it-IT" sz="2800" dirty="0" err="1" smtClean="0">
                <a:solidFill>
                  <a:schemeClr val="tx2">
                    <a:lumMod val="75000"/>
                  </a:schemeClr>
                </a:solidFill>
              </a:rPr>
              <a:t>di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 reperire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globalmente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alcune figure specializzate</a:t>
            </a:r>
            <a:endParaRPr lang="it-IT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5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4784" y="1179685"/>
            <a:ext cx="10969943" cy="4525963"/>
          </a:xfrm>
        </p:spPr>
        <p:txBody>
          <a:bodyPr>
            <a:noAutofit/>
          </a:bodyPr>
          <a:lstStyle/>
          <a:p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Forte richiesta di </a:t>
            </a: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personalizzazione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 del rapporto lavorativo</a:t>
            </a:r>
          </a:p>
          <a:p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Realizzazione e soddisfazione a lavoro come volàno per la </a:t>
            </a: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motivazione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 del dipendente</a:t>
            </a:r>
          </a:p>
          <a:p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Emersione di </a:t>
            </a: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nuove categorie di lavoratori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(portfolio </a:t>
            </a:r>
            <a:r>
              <a:rPr lang="it-IT" sz="2100" dirty="0" err="1" smtClean="0">
                <a:solidFill>
                  <a:schemeClr val="tx2">
                    <a:lumMod val="75000"/>
                  </a:schemeClr>
                </a:solidFill>
              </a:rPr>
              <a:t>workers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 e </a:t>
            </a:r>
            <a:r>
              <a:rPr lang="it-IT" sz="2100" dirty="0" err="1" smtClean="0">
                <a:solidFill>
                  <a:schemeClr val="tx2">
                    <a:lumMod val="75000"/>
                  </a:schemeClr>
                </a:solidFill>
              </a:rPr>
              <a:t>slasher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) che svolgono più lavori simultaneamente</a:t>
            </a:r>
          </a:p>
          <a:p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Management collaborativo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e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strutture orizzontali (</a:t>
            </a:r>
            <a:r>
              <a:rPr lang="it-IT" sz="2100" b="1" dirty="0" err="1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it-IT" sz="2100" b="1" dirty="0" err="1" smtClean="0">
                <a:solidFill>
                  <a:schemeClr val="tx2">
                    <a:lumMod val="75000"/>
                  </a:schemeClr>
                </a:solidFill>
              </a:rPr>
              <a:t>olocracy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) per rafforzare la competitività</a:t>
            </a:r>
          </a:p>
          <a:p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Implementazione di politiche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volte alla «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gestione totale delle competenze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Affermazione dei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mercati transizionali del lavoro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»: la carriera dell’individuo attraversa diverse fasi e passaggi (transizioni) non solo da un posto di lavoro ad un altro, ma tra </a:t>
            </a:r>
            <a:r>
              <a:rPr lang="it-IT" sz="2100" i="1" dirty="0" smtClean="0">
                <a:solidFill>
                  <a:schemeClr val="tx2">
                    <a:lumMod val="75000"/>
                  </a:schemeClr>
                </a:solidFill>
              </a:rPr>
              <a:t>status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differenti (occupazione, disoccupazione, momenti di formazione).</a:t>
            </a:r>
          </a:p>
          <a:p>
            <a:pPr marL="0" indent="0">
              <a:buNone/>
            </a:pPr>
            <a:endParaRPr lang="it-IT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L’emersione di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un mercato transizionale del lavoro richiede lo sviluppo delle competenze positive di approccio al mondo del lavoro: nuovo ambiente professionale, nuova rete, nuovi valori, nuovi obiettivi, nuove modalità di comunicazione. </a:t>
            </a:r>
            <a:endParaRPr lang="it-IT" sz="21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Oltre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ad una solida preparazione tecnica è </a:t>
            </a: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necessario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possedere le soft skills di </a:t>
            </a:r>
            <a:r>
              <a:rPr lang="it-IT" sz="2100" b="1" dirty="0" smtClean="0">
                <a:solidFill>
                  <a:schemeClr val="tx2">
                    <a:lumMod val="75000"/>
                  </a:schemeClr>
                </a:solidFill>
              </a:rPr>
              <a:t>adattamento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420261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b="1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 dinamiche HR in un </a:t>
            </a:r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MdL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in evoluzione</a:t>
            </a:r>
            <a:endParaRPr lang="it-IT" sz="2800" b="1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525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3" y="1588009"/>
            <a:ext cx="11411712" cy="18989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Un’indagine OCSE (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“Skills strategy Diagnostic Report, Italy”,  2017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) rileva che oltre 13 milioni di italiani adulti </a:t>
            </a: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(il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 40% della popolazione) hanno scarse competenze di base (matematica, lettura e scrittura) e digitali e sono potenzialmente a rischio marginalizzazione in un mercato del lavoro che cambia a ritmo sostenuto</a:t>
            </a: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  </a:t>
            </a:r>
            <a:br>
              <a:rPr lang="it-IT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In Italia bassa percentuale di lavoratori con competenze digitali elevate (il 23% contro una media EU28 del 32</a:t>
            </a:r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%)</a:t>
            </a:r>
          </a:p>
        </p:txBody>
      </p:sp>
      <p:sp>
        <p:nvSpPr>
          <p:cNvPr id="4" name="Rettangolo 3"/>
          <p:cNvSpPr/>
          <p:nvPr/>
        </p:nvSpPr>
        <p:spPr>
          <a:xfrm>
            <a:off x="694785" y="3999398"/>
            <a:ext cx="11082609" cy="1107996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200" dirty="0" smtClean="0">
                <a:solidFill>
                  <a:schemeClr val="tx2">
                    <a:lumMod val="75000"/>
                  </a:schemeClr>
                </a:solidFill>
              </a:rPr>
              <a:t>Difficoltà di reperimento di specifiche figure professionali a livello europeo 39% (</a:t>
            </a:r>
            <a:r>
              <a:rPr lang="it-IT" sz="2200" dirty="0" err="1" smtClean="0">
                <a:solidFill>
                  <a:schemeClr val="tx2">
                    <a:lumMod val="75000"/>
                  </a:schemeClr>
                </a:solidFill>
              </a:rPr>
              <a:t>Eurofund</a:t>
            </a:r>
            <a:r>
              <a:rPr lang="it-IT" sz="22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it-IT" sz="2200" dirty="0" smtClean="0">
                <a:solidFill>
                  <a:schemeClr val="tx2">
                    <a:lumMod val="75000"/>
                  </a:schemeClr>
                </a:solidFill>
              </a:rPr>
              <a:t>In Italia si calcolano almeno </a:t>
            </a:r>
            <a:r>
              <a:rPr lang="it-IT" sz="2200" b="1" u="sng" dirty="0" smtClean="0">
                <a:solidFill>
                  <a:schemeClr val="tx2">
                    <a:lumMod val="75000"/>
                  </a:schemeClr>
                </a:solidFill>
              </a:rPr>
              <a:t>180mila posti vacanti </a:t>
            </a:r>
            <a:r>
              <a:rPr lang="it-IT" sz="2200" dirty="0" smtClean="0">
                <a:solidFill>
                  <a:schemeClr val="tx2">
                    <a:lumMod val="75000"/>
                  </a:schemeClr>
                </a:solidFill>
              </a:rPr>
              <a:t>per mancanza di competenze (</a:t>
            </a:r>
            <a:r>
              <a:rPr lang="it-IT" sz="2200" dirty="0" err="1" smtClean="0">
                <a:solidFill>
                  <a:schemeClr val="tx2">
                    <a:lumMod val="75000"/>
                  </a:schemeClr>
                </a:solidFill>
              </a:rPr>
              <a:t>Eurostat</a:t>
            </a:r>
            <a:r>
              <a:rPr lang="it-IT" sz="22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Skills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e mercato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del lavoro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italiano: alcune evidenze </a:t>
            </a:r>
            <a:endParaRPr lang="it-IT" sz="2800" b="1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16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441" y="1563625"/>
            <a:ext cx="10969943" cy="3947159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UPGRADING: 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secondo l’OCSE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negli ultimi 10 anni il 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grosso delle perdite occupazionali in Europa e negli Stati Uniti ha riguardato i lavori più routinari a media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qualificazione.</a:t>
            </a:r>
            <a:r>
              <a:rPr lang="it-IT" b="1" dirty="0" smtClean="0"/>
              <a:t> </a:t>
            </a:r>
          </a:p>
          <a:p>
            <a:pPr marL="0" indent="0" algn="just">
              <a:buNone/>
            </a:pPr>
            <a:endParaRPr lang="it-IT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POLARIZZAZIONE</a:t>
            </a:r>
            <a:r>
              <a:rPr lang="it-IT" sz="28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sono aumentate tanto le occupazioni più qualificate, quanto i lavori meno qualificati, molti dei quali in quel basso terziario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(es: commercio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ristorazione) 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che è andato costantemente espandendosi negli ultimi anni. </a:t>
            </a:r>
            <a:endParaRPr lang="it-IT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it-IT" sz="2800" dirty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Tra le professioni che stanno guadagnano occupati l’Istat segnala quelle legate ai servizi alle persone, alla logistica, commercio, ristorazione (</a:t>
            </a:r>
            <a:r>
              <a:rPr lang="it-IT" sz="2800" b="1" dirty="0">
                <a:solidFill>
                  <a:schemeClr val="tx2">
                    <a:lumMod val="50000"/>
                  </a:schemeClr>
                </a:solidFill>
              </a:rPr>
              <a:t>professioni elementari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);</a:t>
            </a:r>
          </a:p>
          <a:p>
            <a:pPr algn="just">
              <a:lnSpc>
                <a:spcPct val="120000"/>
              </a:lnSpc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Accanto a questo basso terziario che cresce di incidenza si rafforzano anche le professioni tecnico-intellettuali: servizi alle imprese, informatica, ICT, professioni sociali e sanitarie qualificate (</a:t>
            </a:r>
            <a:r>
              <a:rPr lang="it-IT" sz="2800" b="1" dirty="0">
                <a:solidFill>
                  <a:schemeClr val="tx2">
                    <a:lumMod val="50000"/>
                  </a:schemeClr>
                </a:solidFill>
              </a:rPr>
              <a:t>specializzate tecniche)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it-IT" sz="2800" b="1" dirty="0">
                <a:solidFill>
                  <a:schemeClr val="tx2">
                    <a:lumMod val="50000"/>
                  </a:schemeClr>
                </a:solidFill>
              </a:rPr>
              <a:t>Diminuiscono invece le professioni tecniche operative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legate alle costruzioni, alle mansioni di ufficio (contabili, addetti alla funzione di segreteria, personale addetto a compiti di controllo e verifica, addetti all’immissione di dati) Istat </a:t>
            </a:r>
            <a:r>
              <a:rPr lang="it-IT" sz="2800" dirty="0" smtClean="0">
                <a:solidFill>
                  <a:schemeClr val="tx2">
                    <a:lumMod val="50000"/>
                  </a:schemeClr>
                </a:solidFill>
              </a:rPr>
              <a:t>2017.</a:t>
            </a:r>
            <a:endParaRPr lang="it-IT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804513" y="395877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b="1" dirty="0" err="1">
                <a:solidFill>
                  <a:schemeClr val="tx2">
                    <a:lumMod val="75000"/>
                  </a:schemeClr>
                </a:solidFill>
              </a:rPr>
              <a:t>Skills</a:t>
            </a:r>
            <a:r>
              <a:rPr lang="it-IT" sz="2800" b="1" dirty="0">
                <a:solidFill>
                  <a:schemeClr val="tx2">
                    <a:lumMod val="75000"/>
                  </a:schemeClr>
                </a:solidFill>
              </a:rPr>
              <a:t> e mercato del lavoro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globale: alcune tendenze  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49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12440" y="1831849"/>
            <a:ext cx="5352288" cy="20330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O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ggi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il ciclo di vita delle competenze è più breve che mai e il cambiamento sta avvenendo su una scala mai vista prima. </a:t>
            </a: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conseguenze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nel breve periodo potrebbero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essere limitate, ma con l’abbassarsi dei costi e della complessità dell’implementazione della tecnologia, la velocità è destinata ad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aumentare</a:t>
            </a:r>
          </a:p>
          <a:p>
            <a:pPr marL="0" indent="0" algn="just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Il ciclo di aggiornamento delle competenze è più breve che mai e il 65% dei lavori che saranno svolti dalla generazione Z non esistono ancora.</a:t>
            </a: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La Skill </a:t>
            </a:r>
            <a:r>
              <a:rPr lang="it-IT" sz="2000" b="1" dirty="0" err="1">
                <a:solidFill>
                  <a:schemeClr val="tx2">
                    <a:lumMod val="50000"/>
                  </a:schemeClr>
                </a:solidFill>
              </a:rPr>
              <a:t>Revolution</a:t>
            </a:r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 pone maggiormente l’accento sull’importanza delle competenze e del Talento.</a:t>
            </a: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Digitalizzazione e impatto sulle competenze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9" y="1574863"/>
            <a:ext cx="553402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9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49824" y="1563625"/>
            <a:ext cx="6306264" cy="20330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digitalizzazione e la crescita del lavoro qualificato offriranno nuove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opportunità: la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tecnologia sostituirà sia le attività di routine cognitive che manuali, in modo tale che le persone possano occuparsi di attività non di routine e ruoli più appaganti. </a:t>
            </a: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Creatività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, intelligenza emotiva e flessibilità cognitiva sono delle competenze che si ripercuotono sul potenziale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umano e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consentono alle persone di trarre beneficio dai robot, piuttosto che essere sostituiti da essi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marL="0" indent="0" algn="just">
              <a:buNone/>
            </a:pP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Ci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si renderà conto di aver sempre più bisogno di migliorare le proprie competenze e diversificarle in nuove aree. </a:t>
            </a: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2000" b="1" dirty="0" smtClean="0">
                <a:solidFill>
                  <a:schemeClr val="tx2">
                    <a:lumMod val="50000"/>
                  </a:schemeClr>
                </a:solidFill>
              </a:rPr>
              <a:t>Complementarità</a:t>
            </a:r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it-IT" sz="2000" b="1" dirty="0" smtClean="0">
                <a:solidFill>
                  <a:schemeClr val="tx2">
                    <a:lumMod val="50000"/>
                  </a:schemeClr>
                </a:solidFill>
              </a:rPr>
              <a:t>agilità e </a:t>
            </a:r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capacità di apprendere avranno un’importanza cruciale.</a:t>
            </a: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 trend del mercato del lavoro</a:t>
            </a:r>
            <a:b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Digitalizzazione e centralità delle soft skills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438" y="3852672"/>
            <a:ext cx="2658370" cy="229898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0" y="898550"/>
            <a:ext cx="5113687" cy="295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 trend del mercato del lavoro</a:t>
            </a:r>
            <a:br>
              <a:rPr lang="it-IT" sz="28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Digitalizzazione e professioni emergenti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9061"/>
          <a:stretch/>
        </p:blipFill>
        <p:spPr>
          <a:xfrm>
            <a:off x="158496" y="1520652"/>
            <a:ext cx="5315712" cy="456315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718048" y="1323793"/>
            <a:ext cx="6092825" cy="5978047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 Public Relation 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Content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Marketer e Content Curator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 Manager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Designer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Architect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Analytics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Specialist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Storyteller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E-commerce </a:t>
            </a:r>
            <a:r>
              <a:rPr lang="it-IT" sz="16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Specialist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Marketplace Specialist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Manager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 Experience Designer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Business Analyst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DB Administrator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Search Engine Expert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Advertising Manager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Server Side Web Developer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Content Specialist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Server Administrator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Architect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 Strategic Planner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Accessibility Expert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Security Expert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Mobile Application Developer</a:t>
            </a:r>
            <a:endParaRPr lang="it-IT" sz="16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E-commerce </a:t>
            </a:r>
            <a:r>
              <a:rPr lang="it-IT" sz="16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Specialist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Online </a:t>
            </a:r>
            <a:r>
              <a:rPr lang="it-IT" sz="16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</a:t>
            </a:r>
            <a:r>
              <a:rPr lang="it-IT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Manager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Modeler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Reputation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Manager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Knowledge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Manager</a:t>
            </a:r>
            <a:endParaRPr lang="it-IT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Augmented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Reality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Expert</a:t>
            </a:r>
          </a:p>
          <a:p>
            <a:endParaRPr lang="it-IT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04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1417321"/>
            <a:ext cx="11582400" cy="2033015"/>
          </a:xfrm>
        </p:spPr>
        <p:txBody>
          <a:bodyPr>
            <a:noAutofit/>
          </a:bodyPr>
          <a:lstStyle/>
          <a:p>
            <a:pPr marL="285750" lvl="1">
              <a:buFont typeface="Wingdings" panose="05000000000000000000" pitchFamily="2" charset="2"/>
              <a:buChar char="ü"/>
            </a:pPr>
            <a:r>
              <a:rPr lang="it-IT" sz="1800" dirty="0" smtClean="0">
                <a:solidFill>
                  <a:schemeClr val="tx2">
                    <a:lumMod val="50000"/>
                  </a:schemeClr>
                </a:solidFill>
              </a:rPr>
              <a:t>Fondo </a:t>
            </a: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bilaterale costituito sotto forma di libera associazione senza fini di lucro con personalità giuridica, autorizzato dal Ministero del Lavoro e delle Politiche Sociali.</a:t>
            </a:r>
          </a:p>
          <a:p>
            <a:pPr marL="285750" lvl="0" indent="-285750" eaLnBrk="0" hangingPunct="0">
              <a:buFont typeface="Wingdings" panose="05000000000000000000" pitchFamily="2" charset="2"/>
              <a:buChar char="ü"/>
            </a:pPr>
            <a:r>
              <a:rPr lang="it-IT" altLang="it-IT" sz="1800" dirty="0" smtClean="0">
                <a:solidFill>
                  <a:schemeClr val="tx2">
                    <a:lumMod val="50000"/>
                  </a:schemeClr>
                </a:solidFill>
              </a:rPr>
              <a:t>Finalità </a:t>
            </a:r>
            <a:r>
              <a:rPr lang="it-IT" altLang="it-IT" sz="1800" dirty="0">
                <a:solidFill>
                  <a:schemeClr val="tx2">
                    <a:lumMod val="50000"/>
                  </a:schemeClr>
                </a:solidFill>
              </a:rPr>
              <a:t>pubblicistiche: organismo di diritto pubblico ex direttive 2014/24/UE e 2015/25/UE e circolare MLPS n.10 del 19/2/2016</a:t>
            </a:r>
          </a:p>
          <a:p>
            <a:pPr marL="285750" lvl="0" indent="-285750" eaLnBrk="0" hangingPunct="0"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schemeClr val="tx2">
                    <a:lumMod val="50000"/>
                  </a:schemeClr>
                </a:solidFill>
              </a:rPr>
              <a:t>Risorse </a:t>
            </a:r>
            <a:r>
              <a:rPr lang="it-IT" altLang="it-IT" sz="2000" dirty="0">
                <a:solidFill>
                  <a:schemeClr val="tx2">
                    <a:lumMod val="50000"/>
                  </a:schemeClr>
                </a:solidFill>
              </a:rPr>
              <a:t>economiche: </a:t>
            </a:r>
            <a:r>
              <a:rPr lang="it-IT" altLang="it-IT" sz="2000" b="1" dirty="0">
                <a:solidFill>
                  <a:schemeClr val="tx2">
                    <a:lumMod val="50000"/>
                  </a:schemeClr>
                </a:solidFill>
              </a:rPr>
              <a:t>4% della retribuzione  </a:t>
            </a:r>
            <a:r>
              <a:rPr lang="it-IT" altLang="it-IT" sz="2000" dirty="0">
                <a:solidFill>
                  <a:schemeClr val="tx2">
                    <a:lumMod val="50000"/>
                  </a:schemeClr>
                </a:solidFill>
              </a:rPr>
              <a:t>a carico delle </a:t>
            </a:r>
            <a:r>
              <a:rPr lang="it-IT" altLang="it-IT" sz="2000" dirty="0" smtClean="0">
                <a:solidFill>
                  <a:schemeClr val="tx2">
                    <a:lumMod val="50000"/>
                  </a:schemeClr>
                </a:solidFill>
              </a:rPr>
              <a:t>ApL</a:t>
            </a:r>
          </a:p>
          <a:p>
            <a:pPr marL="285750" lvl="0" indent="-285750" eaLnBrk="0" hangingPunct="0">
              <a:buFont typeface="Wingdings" panose="05000000000000000000" pitchFamily="2" charset="2"/>
              <a:buChar char="ü"/>
            </a:pPr>
            <a:endParaRPr lang="it-IT" alt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 eaLnBrk="0" hangingPunct="0">
              <a:buNone/>
            </a:pP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 eaLnBrk="0" hangingPunct="0">
              <a:buNone/>
            </a:pP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it-IT" sz="2000" i="1" dirty="0" err="1">
                <a:solidFill>
                  <a:schemeClr val="tx2">
                    <a:lumMod val="50000"/>
                  </a:schemeClr>
                </a:solidFill>
              </a:rPr>
              <a:t>mission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 del Fondo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è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it-IT" sz="2000" i="1" dirty="0">
                <a:solidFill>
                  <a:schemeClr val="tx2">
                    <a:lumMod val="50000"/>
                  </a:schemeClr>
                </a:solidFill>
              </a:rPr>
              <a:t>Supportare lo sviluppo della somministrazione in Italia assicurando fonti di finanziamento per la </a:t>
            </a:r>
            <a:r>
              <a:rPr lang="it-IT" sz="2000" b="1" i="1" dirty="0">
                <a:solidFill>
                  <a:schemeClr val="tx2">
                    <a:lumMod val="50000"/>
                  </a:schemeClr>
                </a:solidFill>
              </a:rPr>
              <a:t>formazione dei lavoratori </a:t>
            </a:r>
            <a:r>
              <a:rPr lang="it-IT" sz="2000" i="1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it-IT" sz="2000" b="1" i="1" dirty="0">
                <a:solidFill>
                  <a:schemeClr val="tx2">
                    <a:lumMod val="50000"/>
                  </a:schemeClr>
                </a:solidFill>
              </a:rPr>
              <a:t>dei candidati a missione</a:t>
            </a:r>
            <a:r>
              <a:rPr lang="it-IT" sz="2000" i="1" dirty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it-IT" sz="2000" i="1" dirty="0" smtClean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</a:rPr>
              <a:t>garantendo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</a:rPr>
              <a:t>nelle fasi di transizione tra occasioni lavorative o in mancanza di opportunità di lavoro l’attivazione di istituti di sostegno al reddito e integrazione salariale assicurando a tutti pari opportunità di accesso alle prestazioni.</a:t>
            </a:r>
          </a:p>
          <a:p>
            <a:pPr marL="0" lvl="0" indent="0" eaLnBrk="0" hangingPunct="0">
              <a:buNone/>
            </a:pPr>
            <a:endParaRPr lang="it-IT" alt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20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2000" i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La risposta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italiana: una best </a:t>
            </a:r>
            <a:r>
              <a:rPr lang="it-IT" sz="2800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practice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riconosciuta a livello europeo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u="sng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Forma.Temp</a:t>
            </a: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13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1417321"/>
            <a:ext cx="11582400" cy="20330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Per i 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</a:rPr>
              <a:t>candidati a missione di lavoro e i lavoratori attivi </a:t>
            </a: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con contratto di lavoro a tempo </a:t>
            </a:r>
            <a:r>
              <a:rPr lang="it-IT" sz="1600" b="1" dirty="0">
                <a:solidFill>
                  <a:schemeClr val="tx2">
                    <a:lumMod val="50000"/>
                  </a:schemeClr>
                </a:solidFill>
              </a:rPr>
              <a:t>determinato</a:t>
            </a: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 in somministrazione, le tipologie di formazione sono:</a:t>
            </a: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>
                    <a:lumMod val="50000"/>
                  </a:schemeClr>
                </a:solidFill>
              </a:rPr>
              <a:t>Formazione di Base 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trasversale a tutti i settori e tutte le mansioni (sicurezza, lingue, informatica, ricerca attiva del lavoro)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beneficiari: inoccupati, disoccupati, lavoratori con contratto di somministrazione</a:t>
            </a: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>
                    <a:lumMod val="50000"/>
                  </a:schemeClr>
                </a:solidFill>
              </a:rPr>
              <a:t>Formazione Professionale 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per la creazione di competenze specifiche o specializzazioni legate alle singole figure professionali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beneficiari: inoccupati, disoccupati, lavoratori con contratto di somministrazione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Obiettivo minimo di placement 35% a livello nazionale con penalizzazioni se non conseguito</a:t>
            </a: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>
                    <a:lumMod val="50000"/>
                  </a:schemeClr>
                </a:solidFill>
              </a:rPr>
              <a:t>Formazione On the Job  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in affiancamento, sul luogo di lavoro all’inizio della missione per l’adeguamento delle competenze al contesto lavorativo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beneficiari: lavoratori con contratto di somministrazione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Formazione Continua  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corsi a iniziativa delle ApL </a:t>
            </a:r>
          </a:p>
          <a:p>
            <a:pPr marL="0" indent="0" algn="just">
              <a:buNone/>
            </a:pPr>
            <a:r>
              <a:rPr lang="it-IT" sz="1600" dirty="0">
                <a:solidFill>
                  <a:schemeClr val="tx2">
                    <a:lumMod val="50000"/>
                  </a:schemeClr>
                </a:solidFill>
              </a:rPr>
              <a:t>•	beneficiari: inoccupati, disoccupati, lavoratori con contratto di somministrazione</a:t>
            </a:r>
          </a:p>
          <a:p>
            <a:pPr marL="0" indent="0" algn="just">
              <a:buNone/>
            </a:pPr>
            <a:endParaRPr lang="it-IT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16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1600" i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Forma.Temp</a:t>
            </a:r>
            <a:b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La formazione per i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nostri lavoratori a termine e…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087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1417321"/>
            <a:ext cx="11582400" cy="20330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Per i candidati a missione di lavoro e i lavoratori attivi con contratto di lavoro a tempo </a:t>
            </a:r>
            <a:r>
              <a:rPr lang="it-IT" sz="1800" b="1" dirty="0" smtClean="0">
                <a:solidFill>
                  <a:schemeClr val="tx2">
                    <a:lumMod val="50000"/>
                  </a:schemeClr>
                </a:solidFill>
              </a:rPr>
              <a:t>indeterminato </a:t>
            </a:r>
            <a:r>
              <a:rPr lang="it-IT" sz="1800" b="1" dirty="0">
                <a:solidFill>
                  <a:schemeClr val="tx2">
                    <a:lumMod val="50000"/>
                  </a:schemeClr>
                </a:solidFill>
              </a:rPr>
              <a:t>in somministrazione</a:t>
            </a: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, le tipologie di </a:t>
            </a:r>
            <a:r>
              <a:rPr lang="it-IT" sz="1800" dirty="0" smtClean="0">
                <a:solidFill>
                  <a:schemeClr val="tx2">
                    <a:lumMod val="50000"/>
                  </a:schemeClr>
                </a:solidFill>
              </a:rPr>
              <a:t>formazione riguardano </a:t>
            </a: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la:</a:t>
            </a:r>
          </a:p>
          <a:p>
            <a:pPr marL="0" indent="0" algn="just">
              <a:buNone/>
            </a:pPr>
            <a:endParaRPr lang="it-IT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1800" b="1" dirty="0">
                <a:solidFill>
                  <a:schemeClr val="tx2">
                    <a:lumMod val="50000"/>
                  </a:schemeClr>
                </a:solidFill>
              </a:rPr>
              <a:t>Riqualificazione</a:t>
            </a:r>
          </a:p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•	formazione per il rafforzamento della posizione professionale</a:t>
            </a:r>
          </a:p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•	beneficiari: lavoratori attivi con contratto di lavoro a tempo indeterminato in somministrazione durante il periodo legato alla procedura in mancanza di occasioni di lavoro (art. 25 del CCNL di settore)</a:t>
            </a:r>
          </a:p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•	deve prevedere  Accordo Sindacale nel quale venga definito il piano formativo individuale  di Riqualificazione</a:t>
            </a:r>
          </a:p>
          <a:p>
            <a:pPr marL="0" indent="0" algn="just">
              <a:buNone/>
            </a:pPr>
            <a:r>
              <a:rPr lang="it-IT" sz="1800" b="1" dirty="0">
                <a:solidFill>
                  <a:schemeClr val="tx2">
                    <a:lumMod val="50000"/>
                  </a:schemeClr>
                </a:solidFill>
              </a:rPr>
              <a:t>Qualificazione </a:t>
            </a:r>
          </a:p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•	formazione per lo sviluppo di nuove competenze</a:t>
            </a:r>
          </a:p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•	beneficiari: lavoratori attivi con contratto di lavoro a tempo indeterminato in somministrazione, in costanza di missione, durante il periodo di disponibilità (art. 32 del CCNL di settore), in apprendistato</a:t>
            </a:r>
          </a:p>
          <a:p>
            <a:pPr marL="0" indent="0" algn="just">
              <a:buNone/>
            </a:pPr>
            <a:r>
              <a:rPr lang="it-IT" sz="1800" dirty="0">
                <a:solidFill>
                  <a:schemeClr val="tx2">
                    <a:lumMod val="50000"/>
                  </a:schemeClr>
                </a:solidFill>
              </a:rPr>
              <a:t>•	deve prevedere Bilancio delle Competenze per i lavoratori in disponibilità</a:t>
            </a:r>
          </a:p>
          <a:p>
            <a:pPr marL="0" indent="0" algn="just">
              <a:buNone/>
            </a:pPr>
            <a:endParaRPr lang="it-IT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18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it-IT" sz="1800" i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it-IT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Forma.Temp</a:t>
            </a:r>
            <a:b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… a tempo indeterminato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71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Forma.Temp</a:t>
            </a:r>
            <a:b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Una formazione finalizzata al placement coerente con i trend del </a:t>
            </a:r>
            <a:r>
              <a:rPr lang="it-IT" sz="2800" u="sng" dirty="0" err="1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MdL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87" y="2503751"/>
            <a:ext cx="5604041" cy="279994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840" y="2104068"/>
            <a:ext cx="6150610" cy="4166848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EBA93C2D-8D6F-48A2-A4BF-D10604DA409A}"/>
              </a:ext>
            </a:extLst>
          </p:cNvPr>
          <p:cNvSpPr txBox="1">
            <a:spLocks noChangeArrowheads="1"/>
          </p:cNvSpPr>
          <p:nvPr/>
        </p:nvSpPr>
        <p:spPr>
          <a:xfrm>
            <a:off x="5908840" y="1557760"/>
            <a:ext cx="741682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endParaRPr lang="it-IT" sz="1600" b="1" u="sng" cap="small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it-IT" sz="1600" b="1" u="sng" cap="small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Formazione 2017</a:t>
            </a:r>
            <a:r>
              <a:rPr lang="it-IT" sz="1800" b="1" u="sng" cap="small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1800" b="1" u="sng" cap="small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1800" b="1" u="sng" cap="small" dirty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148346" y="2024092"/>
            <a:ext cx="74168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1600" b="1" u="sng" cap="small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Trend- </a:t>
            </a:r>
            <a:r>
              <a:rPr lang="it-IT" sz="1600" b="1" u="sng" cap="small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Formazione</a:t>
            </a:r>
            <a:br>
              <a:rPr lang="it-IT" sz="1600" b="1" u="sng" cap="small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1600" b="1" u="sng" cap="small" dirty="0"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3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94785" y="249573"/>
            <a:ext cx="10969943" cy="515584"/>
          </a:xfrm>
        </p:spPr>
        <p:txBody>
          <a:bodyPr anchor="t">
            <a:noAutofit/>
          </a:bodyPr>
          <a:lstStyle/>
          <a:p>
            <a:pPr algn="r"/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Forma.Temp</a:t>
            </a:r>
            <a:br>
              <a:rPr lang="it-IT" sz="28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UN ESEMPIO: LA FORMAZIONE IN AMBITO </a:t>
            </a:r>
            <a:r>
              <a:rPr lang="it-IT" sz="2800" u="sng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4.0</a:t>
            </a:r>
            <a:endParaRPr lang="it-IT" sz="2800" u="sng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209" y="1245088"/>
            <a:ext cx="6121717" cy="570894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46304" y="1555067"/>
            <a:ext cx="5679217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 riferimento al lavoro 4.0 attraverso l’analisi dei titoli dei corsi </a:t>
            </a:r>
            <a:r>
              <a:rPr lang="it-IT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è 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possibile evidenziare </a:t>
            </a:r>
            <a:r>
              <a:rPr lang="it-IT" b="1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già dal 2012 </a:t>
            </a:r>
            <a:r>
              <a:rPr lang="it-IT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comparsa dei primi segni della nascente Industria </a:t>
            </a:r>
            <a:r>
              <a:rPr lang="it-IT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4.0.</a:t>
            </a:r>
            <a:endParaRPr lang="it-IT" sz="28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it-IT" sz="28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Nel 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periodo 2012-2016, sono stati finanziati da Forma.Temp </a:t>
            </a:r>
            <a:r>
              <a:rPr 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857 </a:t>
            </a:r>
            <a:r>
              <a:rPr lang="it-IT" dirty="0">
                <a:solidFill>
                  <a:srgbClr val="22222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progetti 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relativi a tematiche 4.0 per complessive </a:t>
            </a:r>
            <a:r>
              <a:rPr 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426.789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ore di formazione: rispettivamente </a:t>
            </a:r>
            <a:r>
              <a:rPr lang="it-IT" dirty="0">
                <a:solidFill>
                  <a:srgbClr val="22222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lo 0,56% dei  progetti totali (152.247) ed il  7,4 % delle ore totali ( </a:t>
            </a:r>
            <a:r>
              <a:rPr lang="it-IT" dirty="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5.765.279)</a:t>
            </a:r>
            <a:r>
              <a:rPr lang="it-IT" dirty="0">
                <a:solidFill>
                  <a:srgbClr val="22222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per  </a:t>
            </a:r>
            <a:r>
              <a:rPr 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3.572 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partecipazioni  pari allo </a:t>
            </a:r>
            <a:r>
              <a:rPr 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0,37% 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delle partecipazioni  totali (956.538). </a:t>
            </a:r>
            <a:endParaRPr lang="it-I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2400" u="sng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it-IT" b="1" dirty="0" smtClean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L’offerta </a:t>
            </a:r>
            <a:r>
              <a:rPr lang="it-IT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formativa si va sempre più indirizzando verso figure professionali caratterizzate dalle cd. </a:t>
            </a:r>
            <a:r>
              <a:rPr lang="it-IT" b="1" i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high skill</a:t>
            </a:r>
            <a:r>
              <a:rPr lang="it-IT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ingegneri, programmatori informatici, tecnici ed esperti di organizzazione di impresa. </a:t>
            </a:r>
            <a:endParaRPr lang="it-IT" sz="2800" b="1" dirty="0">
              <a:solidFill>
                <a:srgbClr val="FF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7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913</Words>
  <Application>Microsoft Office PowerPoint</Application>
  <PresentationFormat>Personalizzato</PresentationFormat>
  <Paragraphs>131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Wingdings</vt:lpstr>
      <vt:lpstr>Tema di Office</vt:lpstr>
      <vt:lpstr>L’impatto degli andamenti demografici sul mercato del lavoro   Skills gap, skills shortage e skills revolution</vt:lpstr>
      <vt:lpstr>I macro-trend del mercato del lavoro </vt:lpstr>
      <vt:lpstr>Le dinamiche HR in un MdL in evoluzione</vt:lpstr>
      <vt:lpstr>Skills e mercato del lavoro italiano: alcune evidenze </vt:lpstr>
      <vt:lpstr>Skills e mercato del lavoro globale: alcune tendenze   </vt:lpstr>
      <vt:lpstr> Digitalizzazione e impatto sulle competenze</vt:lpstr>
      <vt:lpstr>I trend del mercato del lavoro Digitalizzazione e centralità delle soft skills</vt:lpstr>
      <vt:lpstr>I trend del mercato del lavoro Digitalizzazione e professioni emergenti</vt:lpstr>
      <vt:lpstr>La risposta italiana: una best practice riconosciuta a livello europeo Forma.Temp </vt:lpstr>
      <vt:lpstr>Forma.Temp La formazione per i nostri lavoratori a termine e…</vt:lpstr>
      <vt:lpstr>Forma.Temp … a tempo indeterminato</vt:lpstr>
      <vt:lpstr>Forma.Temp  Una formazione finalizzata al placement coerente con i trend del MdL</vt:lpstr>
      <vt:lpstr>Forma.Temp UN ESEMPIO: LA FORMAZIONE IN AMBITO 4.0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francesco sorrentino</dc:creator>
  <cp:lastModifiedBy>adimaio</cp:lastModifiedBy>
  <cp:revision>27</cp:revision>
  <cp:lastPrinted>2018-05-21T14:18:58Z</cp:lastPrinted>
  <dcterms:created xsi:type="dcterms:W3CDTF">2017-10-04T15:08:37Z</dcterms:created>
  <dcterms:modified xsi:type="dcterms:W3CDTF">2018-05-21T15:47:58Z</dcterms:modified>
</cp:coreProperties>
</file>