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8">
  <p:sldMasterIdLst>
    <p:sldMasterId id="2147483648" r:id="rId1"/>
  </p:sldMasterIdLst>
  <p:notesMasterIdLst>
    <p:notesMasterId r:id="rId19"/>
  </p:notesMasterIdLst>
  <p:sldIdLst>
    <p:sldId id="308" r:id="rId2"/>
    <p:sldId id="309" r:id="rId3"/>
    <p:sldId id="263" r:id="rId4"/>
    <p:sldId id="322" r:id="rId5"/>
    <p:sldId id="315" r:id="rId6"/>
    <p:sldId id="314" r:id="rId7"/>
    <p:sldId id="325" r:id="rId8"/>
    <p:sldId id="324" r:id="rId9"/>
    <p:sldId id="313" r:id="rId10"/>
    <p:sldId id="312" r:id="rId11"/>
    <p:sldId id="311" r:id="rId12"/>
    <p:sldId id="316" r:id="rId13"/>
    <p:sldId id="320" r:id="rId14"/>
    <p:sldId id="282" r:id="rId15"/>
    <p:sldId id="317" r:id="rId16"/>
    <p:sldId id="288" r:id="rId17"/>
    <p:sldId id="258" r:id="rId18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sentazione 1/2" id="{EAF2C829-2A22-425B-92B1-4BD0F1FF1867}">
          <p14:sldIdLst>
            <p14:sldId id="308"/>
            <p14:sldId id="309"/>
            <p14:sldId id="263"/>
            <p14:sldId id="322"/>
            <p14:sldId id="315"/>
            <p14:sldId id="314"/>
            <p14:sldId id="325"/>
            <p14:sldId id="324"/>
            <p14:sldId id="313"/>
            <p14:sldId id="312"/>
            <p14:sldId id="311"/>
            <p14:sldId id="316"/>
            <p14:sldId id="320"/>
            <p14:sldId id="282"/>
            <p14:sldId id="317"/>
            <p14:sldId id="288"/>
            <p14:sldId id="25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9EC8"/>
    <a:srgbClr val="009FC9"/>
    <a:srgbClr val="8B918F"/>
    <a:srgbClr val="E97775"/>
    <a:srgbClr val="F6C56A"/>
    <a:srgbClr val="019BC5"/>
    <a:srgbClr val="01A5D0"/>
    <a:srgbClr val="009145"/>
    <a:srgbClr val="EE7270"/>
    <a:srgbClr val="566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62" autoAdjust="0"/>
    <p:restoredTop sz="92181" autoAdjust="0"/>
  </p:normalViewPr>
  <p:slideViewPr>
    <p:cSldViewPr snapToGrid="0">
      <p:cViewPr varScale="1">
        <p:scale>
          <a:sx n="105" d="100"/>
          <a:sy n="105" d="100"/>
        </p:scale>
        <p:origin x="114" y="4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85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E72684-C96D-44AB-A0FE-60D5249780AE}" type="datetimeFigureOut">
              <a:rPr lang="en-GB" smtClean="0"/>
              <a:pPr/>
              <a:t>03/07/2018</a:t>
            </a:fld>
            <a:endParaRPr lang="en-GB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8CA528-A341-485B-BECA-45F8C0F223A5}" type="slidenum">
              <a:rPr lang="en-GB" smtClean="0"/>
              <a:pPr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3980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CA528-A341-485B-BECA-45F8C0F223A5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4401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CA528-A341-485B-BECA-45F8C0F223A5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67646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CA528-A341-485B-BECA-45F8C0F223A5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7069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CA528-A341-485B-BECA-45F8C0F223A5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02832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CA528-A341-485B-BECA-45F8C0F223A5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00865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CA528-A341-485B-BECA-45F8C0F223A5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00865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CA528-A341-485B-BECA-45F8C0F223A5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00865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CA528-A341-485B-BECA-45F8C0F223A5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99004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CA528-A341-485B-BECA-45F8C0F223A5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60830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CA528-A341-485B-BECA-45F8C0F223A5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9322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CA528-A341-485B-BECA-45F8C0F223A5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997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9">
            <a:extLst>
              <a:ext uri="{FF2B5EF4-FFF2-40B4-BE49-F238E27FC236}">
                <a16:creationId xmlns:a16="http://schemas.microsoft.com/office/drawing/2014/main" id="{85B48BB5-9C95-4ABF-ADD5-A2ED47F1BE4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866" y="925033"/>
            <a:ext cx="5530877" cy="1768680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7D67D0C0-06D9-4B23-A6E0-FCE53B8F6F8C}"/>
              </a:ext>
            </a:extLst>
          </p:cNvPr>
          <p:cNvSpPr/>
          <p:nvPr userDrawn="1"/>
        </p:nvSpPr>
        <p:spPr>
          <a:xfrm>
            <a:off x="0" y="2427145"/>
            <a:ext cx="10695380" cy="30326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704F58DE-CF07-4858-83F5-5AC851F159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6620" y="2427145"/>
            <a:ext cx="9144000" cy="1804612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it-IT" dirty="0"/>
              <a:t>Fare clic per modificare lo stile del titolo dello schema</a:t>
            </a:r>
            <a:endParaRPr lang="en-GB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EF3BA35-7BF6-4601-8C04-AC11B8AA9B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1860" y="4274289"/>
            <a:ext cx="9144000" cy="1185530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B60572F-B568-4101-A1E8-2C9786F89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0396A-F644-4B47-B034-9FC69BAC180B}" type="datetime1">
              <a:rPr lang="en-US" smtClean="0"/>
              <a:pPr/>
              <a:t>7/3/2018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C97D60C-B10A-4D70-BAA3-1EC2D0886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Web Learning Group come approccio vincente | Firenze - Assolavoro</a:t>
            </a:r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AEA1C85-9561-4911-BD32-E1FA0BED1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40F1F-518D-4DA8-B786-FD0053597A77}" type="slidenum">
              <a:rPr lang="en-GB" smtClean="0"/>
              <a:pPr/>
              <a:t>‹N›</a:t>
            </a:fld>
            <a:endParaRPr lang="en-GB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9CAA59F6-99C9-40B4-8C5D-7F7BFB606CA2}"/>
              </a:ext>
            </a:extLst>
          </p:cNvPr>
          <p:cNvSpPr/>
          <p:nvPr userDrawn="1"/>
        </p:nvSpPr>
        <p:spPr>
          <a:xfrm>
            <a:off x="0" y="0"/>
            <a:ext cx="3071014" cy="9250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3815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B60572F-B568-4101-A1E8-2C9786F89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DE52-B38A-415F-A453-5D1D6699919F}" type="datetime1">
              <a:rPr lang="en-US" smtClean="0"/>
              <a:pPr/>
              <a:t>7/3/2018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C97D60C-B10A-4D70-BAA3-1EC2D0886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Web Learning Group come approccio vincente | Firenze - Assolavoro</a:t>
            </a:r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AEA1C85-9561-4911-BD32-E1FA0BED1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40F1F-518D-4DA8-B786-FD0053597A77}" type="slidenum">
              <a:rPr lang="en-GB" smtClean="0"/>
              <a:pPr/>
              <a:t>‹N›</a:t>
            </a:fld>
            <a:endParaRPr lang="en-GB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9CAA59F6-99C9-40B4-8C5D-7F7BFB606CA2}"/>
              </a:ext>
            </a:extLst>
          </p:cNvPr>
          <p:cNvSpPr/>
          <p:nvPr userDrawn="1"/>
        </p:nvSpPr>
        <p:spPr>
          <a:xfrm>
            <a:off x="0" y="0"/>
            <a:ext cx="3071014" cy="9250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534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E2FB92-0ABA-442F-B83D-1BAB0146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BE4B3E0-0E24-456C-8827-21E0E49053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9048"/>
            <a:ext cx="10515600" cy="38832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1ACD61D-9E09-4CDF-A5A0-731B8F1F81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437677" y="6263080"/>
            <a:ext cx="916122" cy="365125"/>
          </a:xfrm>
        </p:spPr>
        <p:txBody>
          <a:bodyPr/>
          <a:lstStyle/>
          <a:p>
            <a:fld id="{13975AF2-3FEF-465B-B339-973E0EF02D8B}" type="datetime1">
              <a:rPr lang="en-US" smtClean="0"/>
              <a:pPr/>
              <a:t>7/3/2018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70C84BE-DDFF-4593-9E09-34B248E72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2071" y="6275636"/>
            <a:ext cx="7701958" cy="365125"/>
          </a:xfrm>
        </p:spPr>
        <p:txBody>
          <a:bodyPr/>
          <a:lstStyle/>
          <a:p>
            <a:r>
              <a:rPr lang="it-IT"/>
              <a:t>Web Learning Group come approccio vincente | Firenze - Assolavoro</a:t>
            </a:r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B691FC0-66E5-492B-8B88-4A3F7F40F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40F1F-518D-4DA8-B786-FD0053597A77}" type="slidenum">
              <a:rPr lang="en-GB" smtClean="0"/>
              <a:pPr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7135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32351DE-1E17-4172-BC08-9210573D0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9182B80-8FFA-4488-B588-46B9884FD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0A2DB77-76C4-4A9D-A8A2-3C1521A15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338FB-7F68-41D4-9743-CFEB2B8DC1FE}" type="datetime1">
              <a:rPr lang="en-US" smtClean="0"/>
              <a:pPr/>
              <a:t>7/3/2018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0B46D72-B56F-460B-9DE0-3440043FA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Web Learning Group come approccio vincente | Firenze - Assolavoro</a:t>
            </a:r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A7D965E-6311-4732-993E-D5F722C49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40F1F-518D-4DA8-B786-FD0053597A77}" type="slidenum">
              <a:rPr lang="en-GB" smtClean="0"/>
              <a:pPr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0648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643CCAE-766F-4796-8CAF-19990CECB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D9D7D57-74E8-450C-B66F-6B1A2FF121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37145"/>
            <a:ext cx="5181600" cy="3675984"/>
          </a:xfrm>
        </p:spPr>
        <p:txBody>
          <a:bodyPr/>
          <a:lstStyle/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4E908AF-B2A2-40DF-AA90-2FD4BC022C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37145"/>
            <a:ext cx="5181600" cy="3675984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75277B7-56FA-46E0-B114-8A6E69B30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BFDF8-71A6-4C5A-A0D8-838C33AE978F}" type="datetime1">
              <a:rPr lang="en-US" smtClean="0"/>
              <a:pPr/>
              <a:t>7/3/2018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C5B517A-1412-49C8-989A-681B669F9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Web Learning Group come approccio vincente | Firenze - Assolavoro</a:t>
            </a:r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FDBC3F7-AB32-471A-938E-11409270E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40F1F-518D-4DA8-B786-FD0053597A77}" type="slidenum">
              <a:rPr lang="en-GB" smtClean="0"/>
              <a:pPr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4100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FB69374-15A3-496D-A888-4D402A4CE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03087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CFEC780-1744-42DE-942E-0EF3E709A3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319125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9411CA6-ED97-46E4-AD25-63D7295DD4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43037"/>
            <a:ext cx="5157787" cy="2671762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47519145-239F-44C3-B2C5-55187007D2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319125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06ED06A9-954A-4BFD-8D3B-8B3E943E72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143037"/>
            <a:ext cx="5183188" cy="2671762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DE327012-6FDF-4E79-ACB8-93D6ED31B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93B63-4302-4D33-9FF0-21F738F91C16}" type="datetime1">
              <a:rPr lang="en-US" smtClean="0"/>
              <a:pPr/>
              <a:t>7/3/2018</a:t>
            </a:fld>
            <a:endParaRPr lang="en-GB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6D13D98-625A-43EE-AC0C-147898EE1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Web Learning Group come approccio vincente | Firenze - Assolavoro</a:t>
            </a:r>
            <a:endParaRPr lang="en-GB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BB584FA6-0702-410B-A0D9-54C551019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40F1F-518D-4DA8-B786-FD0053597A77}" type="slidenum">
              <a:rPr lang="en-GB" smtClean="0"/>
              <a:pPr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4193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FBF4004-47D7-4C9E-BDD2-0E0892164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DB343C9-5B18-44F2-8984-FB7A91AC3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BDBB1-1912-4952-A76B-1299D84B57A5}" type="datetime1">
              <a:rPr lang="en-US" smtClean="0"/>
              <a:pPr/>
              <a:t>7/3/2018</a:t>
            </a:fld>
            <a:endParaRPr lang="en-GB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135E87E-26F6-4ED5-8A9F-D6AD65C81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Web Learning Group come approccio vincente | Firenze - Assolavoro</a:t>
            </a:r>
            <a:endParaRPr lang="en-GB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22EC6A0-9502-4654-8367-5C36066D1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40F1F-518D-4DA8-B786-FD0053597A77}" type="slidenum">
              <a:rPr lang="en-GB" smtClean="0"/>
              <a:pPr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337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2D0F89D3-FEBB-4842-AAED-B2376B965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498E8-78E8-4F52-873D-09F8767AF2F3}" type="datetime1">
              <a:rPr lang="en-US" smtClean="0"/>
              <a:pPr/>
              <a:t>7/3/2018</a:t>
            </a:fld>
            <a:endParaRPr lang="en-GB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21595A0D-B352-4BDC-A5AA-F93E75912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Web Learning Group come approccio vincente | Firenze - Assolavoro</a:t>
            </a:r>
            <a:endParaRPr lang="en-GB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F27CF3B-2FCE-4AA5-AA9A-4F2A2D418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40F1F-518D-4DA8-B786-FD0053597A77}" type="slidenum">
              <a:rPr lang="en-GB" smtClean="0"/>
              <a:pPr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6755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F87D222-A0A0-42EB-A208-5F2A053DF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5C3AD13-1F3C-4CDB-BC39-2864025FF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B6256E5-CBD1-41B7-846A-A1F896C06C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721936"/>
            <a:ext cx="3932237" cy="314705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09B31EC-06F3-458D-99F9-49332AD60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24DB5-9161-4858-A8DF-B6E6ECE6D7EE}" type="datetime1">
              <a:rPr lang="en-US" smtClean="0"/>
              <a:pPr/>
              <a:t>7/3/2018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582D467-DA36-492A-873B-B72B1CB65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Web Learning Group come approccio vincente | Firenze - Assolavoro</a:t>
            </a:r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77E8F01-5FE4-44FF-BC12-DFFD564CE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40F1F-518D-4DA8-B786-FD0053597A77}" type="slidenum">
              <a:rPr lang="en-GB" smtClean="0"/>
              <a:pPr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7539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1A42103-F42F-4FE5-B446-04D18E93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524E3F2B-D24F-4856-B49B-652BFA3706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0F0BBBF-741C-465F-8065-39B474507C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B803CBA-D268-4D89-A3FD-F00D9D496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C1012-B6CE-40BD-8A67-01BE290B190C}" type="datetime1">
              <a:rPr lang="en-US" smtClean="0"/>
              <a:pPr/>
              <a:t>7/3/2018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C945CC1-8ACB-4FEA-9CCD-C4F0C6F19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Web Learning Group come approccio vincente | Firenze - Assolavoro</a:t>
            </a:r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A7E0218-733C-4994-8760-8F8E0ADDB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40F1F-518D-4DA8-B786-FD0053597A77}" type="slidenum">
              <a:rPr lang="en-GB" smtClean="0"/>
              <a:pPr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492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1A2C73F-654F-47BC-A278-BD9E4DAED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0A43D8E-60E3-4EBA-AAEB-04D2267965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CBA56DB-64D0-4C39-A05C-0E305179C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1DC13-C7AF-4561-BACE-AE4F5DA1308E}" type="datetime1">
              <a:rPr lang="en-US" smtClean="0"/>
              <a:pPr/>
              <a:t>7/3/2018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FBAE0AA-EE02-4EEB-BA2F-D01C9FD0E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Web Learning Group come approccio vincente | Firenze - Assolavoro</a:t>
            </a:r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C96144B-1A0D-49FC-8E5A-EF174CA78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40F1F-518D-4DA8-B786-FD0053597A77}" type="slidenum">
              <a:rPr lang="en-GB" smtClean="0"/>
              <a:pPr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7332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DB5358AB-A502-4E42-A6E5-0DD19C86AD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34A4C59-70F4-470E-B55A-A094198223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410D75E-266A-4826-8A0F-BD6B35049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9740D-F7D0-44A1-8A44-A8EF1F34B547}" type="datetime1">
              <a:rPr lang="en-US" smtClean="0"/>
              <a:pPr/>
              <a:t>7/3/2018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49A5F64-8326-410D-AF88-F053BF23A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Web Learning Group come approccio vincente | Firenze - Assolavoro</a:t>
            </a:r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E7CE435-7670-4596-A12D-0BDA2EAA6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40F1F-518D-4DA8-B786-FD0053597A77}" type="slidenum">
              <a:rPr lang="en-GB" smtClean="0"/>
              <a:pPr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94990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 userDrawn="1"/>
        </p:nvSpPr>
        <p:spPr>
          <a:xfrm>
            <a:off x="2855977" y="1748204"/>
            <a:ext cx="6477000" cy="2247900"/>
          </a:xfrm>
          <a:prstGeom prst="ellipse">
            <a:avLst/>
          </a:prstGeom>
          <a:effectLst>
            <a:outerShdw blurRad="546100" dist="50800" dir="5400000" sx="125000" sy="125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F5EEA5E4-8BC5-457F-A1F6-7C650456487A}" type="datetime1">
              <a:rPr lang="en-US" smtClean="0"/>
              <a:pPr algn="ctr"/>
              <a:t>7/3/2018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Web Learning Group come approccio vincente | Firenze - Assolavoro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40F1F-518D-4DA8-B786-FD0053597A77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00" r="3861" b="54648"/>
          <a:stretch/>
        </p:blipFill>
        <p:spPr>
          <a:xfrm>
            <a:off x="-1" y="1652954"/>
            <a:ext cx="12188956" cy="2514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0555" y="4510453"/>
            <a:ext cx="2737472" cy="124488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95" y="2226955"/>
            <a:ext cx="3701035" cy="151915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33230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89259CD6-A710-4E6C-BE25-890D14AEB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044871"/>
            <a:ext cx="10515600" cy="976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1D18899-48D8-41D1-B5D4-54868C74A3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39047"/>
            <a:ext cx="10515600" cy="41379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8DE7C94-0FA7-4C7A-9AEC-C364A02638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37938" y="6275636"/>
            <a:ext cx="9161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/>
            <a:fld id="{0EDACB77-73AC-433E-8F01-97D100318F57}" type="datetime1">
              <a:rPr lang="en-US" smtClean="0"/>
              <a:pPr algn="ctr"/>
              <a:t>7/3/2018</a:t>
            </a:fld>
            <a:endParaRPr lang="en-GB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576CA24-C7CD-446C-9930-076B1A2AFE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2071" y="6275636"/>
            <a:ext cx="4904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rgbClr val="FBC565"/>
                </a:solidFill>
              </a:defRPr>
            </a:lvl1pPr>
          </a:lstStyle>
          <a:p>
            <a:r>
              <a:rPr lang="it-IT"/>
              <a:t>Web Learning Group come approccio vincente | Firenze - Assolavoro</a:t>
            </a:r>
            <a:endParaRPr lang="en-GB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83AC030-1EC4-4191-A950-F5935F25B9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9470" y="6275636"/>
            <a:ext cx="567530" cy="352569"/>
          </a:xfrm>
          <a:prstGeom prst="rect">
            <a:avLst/>
          </a:prstGeom>
          <a:solidFill>
            <a:srgbClr val="089EC8"/>
          </a:solidFill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bg1"/>
                </a:solidFill>
              </a:defRPr>
            </a:lvl1pPr>
          </a:lstStyle>
          <a:p>
            <a:fld id="{25140F1F-518D-4DA8-B786-FD0053597A77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7" name="Picture 19">
            <a:extLst>
              <a:ext uri="{FF2B5EF4-FFF2-40B4-BE49-F238E27FC236}">
                <a16:creationId xmlns:a16="http://schemas.microsoft.com/office/drawing/2014/main" id="{B1C63F5D-3B96-425E-A6F1-5E65525BEFC4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05" y="49869"/>
            <a:ext cx="3057596" cy="977767"/>
          </a:xfrm>
          <a:prstGeom prst="rect">
            <a:avLst/>
          </a:prstGeom>
        </p:spPr>
      </p:pic>
      <p:pic>
        <p:nvPicPr>
          <p:cNvPr id="8" name="Picture 11">
            <a:extLst>
              <a:ext uri="{FF2B5EF4-FFF2-40B4-BE49-F238E27FC236}">
                <a16:creationId xmlns:a16="http://schemas.microsoft.com/office/drawing/2014/main" id="{615966C6-D4E4-41C7-9A56-7037CA10CF0E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641" y="183749"/>
            <a:ext cx="4665635" cy="647700"/>
          </a:xfrm>
          <a:prstGeom prst="rect">
            <a:avLst/>
          </a:prstGeom>
        </p:spPr>
      </p:pic>
      <p:sp>
        <p:nvSpPr>
          <p:cNvPr id="11" name="Rectangle 15">
            <a:extLst>
              <a:ext uri="{FF2B5EF4-FFF2-40B4-BE49-F238E27FC236}">
                <a16:creationId xmlns:a16="http://schemas.microsoft.com/office/drawing/2014/main" id="{136B19AE-F91E-4710-9061-134AE7015B3D}"/>
              </a:ext>
            </a:extLst>
          </p:cNvPr>
          <p:cNvSpPr/>
          <p:nvPr userDrawn="1"/>
        </p:nvSpPr>
        <p:spPr>
          <a:xfrm>
            <a:off x="1484068" y="6089642"/>
            <a:ext cx="10728000" cy="5065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ctangle 14">
            <a:extLst>
              <a:ext uri="{FF2B5EF4-FFF2-40B4-BE49-F238E27FC236}">
                <a16:creationId xmlns:a16="http://schemas.microsoft.com/office/drawing/2014/main" id="{6ECCE227-B14F-4110-8545-A6573B7E922B}"/>
              </a:ext>
            </a:extLst>
          </p:cNvPr>
          <p:cNvSpPr/>
          <p:nvPr userDrawn="1"/>
        </p:nvSpPr>
        <p:spPr>
          <a:xfrm>
            <a:off x="404060" y="6089642"/>
            <a:ext cx="144000" cy="50400"/>
          </a:xfrm>
          <a:prstGeom prst="rect">
            <a:avLst/>
          </a:prstGeom>
          <a:solidFill>
            <a:srgbClr val="019E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Rectangle 23">
            <a:extLst>
              <a:ext uri="{FF2B5EF4-FFF2-40B4-BE49-F238E27FC236}">
                <a16:creationId xmlns:a16="http://schemas.microsoft.com/office/drawing/2014/main" id="{038B7B85-08F0-4F4D-9CFD-5397DFA31990}"/>
              </a:ext>
            </a:extLst>
          </p:cNvPr>
          <p:cNvSpPr/>
          <p:nvPr userDrawn="1"/>
        </p:nvSpPr>
        <p:spPr>
          <a:xfrm>
            <a:off x="645870" y="6089642"/>
            <a:ext cx="144000" cy="50400"/>
          </a:xfrm>
          <a:prstGeom prst="rect">
            <a:avLst/>
          </a:prstGeom>
          <a:solidFill>
            <a:srgbClr val="FAC7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Rectangle 24">
            <a:extLst>
              <a:ext uri="{FF2B5EF4-FFF2-40B4-BE49-F238E27FC236}">
                <a16:creationId xmlns:a16="http://schemas.microsoft.com/office/drawing/2014/main" id="{61E9974A-B5A5-4BB4-8620-A16271D1B410}"/>
              </a:ext>
            </a:extLst>
          </p:cNvPr>
          <p:cNvSpPr/>
          <p:nvPr userDrawn="1"/>
        </p:nvSpPr>
        <p:spPr>
          <a:xfrm>
            <a:off x="897455" y="6089642"/>
            <a:ext cx="144000" cy="50400"/>
          </a:xfrm>
          <a:prstGeom prst="rect">
            <a:avLst/>
          </a:prstGeom>
          <a:solidFill>
            <a:srgbClr val="EE72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DB432C3A-2632-46F7-B316-D32702830384}"/>
              </a:ext>
            </a:extLst>
          </p:cNvPr>
          <p:cNvSpPr/>
          <p:nvPr userDrawn="1"/>
        </p:nvSpPr>
        <p:spPr>
          <a:xfrm>
            <a:off x="1245290" y="6089642"/>
            <a:ext cx="144000" cy="50400"/>
          </a:xfrm>
          <a:prstGeom prst="rect">
            <a:avLst/>
          </a:prstGeom>
          <a:solidFill>
            <a:srgbClr val="8B91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899877F-6826-46FC-98A9-E45B0512B29F}"/>
              </a:ext>
            </a:extLst>
          </p:cNvPr>
          <p:cNvSpPr/>
          <p:nvPr userDrawn="1"/>
        </p:nvSpPr>
        <p:spPr>
          <a:xfrm>
            <a:off x="0" y="6089642"/>
            <a:ext cx="324000" cy="5065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0370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rgbClr val="089EC8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89EC8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89EC8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89EC8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89EC8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89EC8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5087B4-3FBE-403C-857B-39761A4759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1860" y="2821041"/>
            <a:ext cx="9555346" cy="1244523"/>
          </a:xfrm>
        </p:spPr>
        <p:txBody>
          <a:bodyPr>
            <a:normAutofit fontScale="90000"/>
          </a:bodyPr>
          <a:lstStyle/>
          <a:p>
            <a:r>
              <a:rPr lang="it-IT" dirty="0"/>
              <a:t>Verso soluzioni </a:t>
            </a:r>
            <a:r>
              <a:rPr lang="it-IT" dirty="0" err="1"/>
              <a:t>blended</a:t>
            </a:r>
            <a:r>
              <a:rPr lang="it-IT" dirty="0"/>
              <a:t> fra formazione e lavoro </a:t>
            </a:r>
            <a:br>
              <a:rPr lang="it-IT" dirty="0"/>
            </a:br>
            <a:r>
              <a:rPr lang="it-IT" sz="3600" b="1" dirty="0">
                <a:latin typeface="+mn-lt"/>
              </a:rPr>
              <a:t>Web Learning Group (WLG)</a:t>
            </a:r>
            <a:endParaRPr lang="en-GB" sz="3600" b="1" dirty="0">
              <a:latin typeface="+mn-lt"/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11C3382-4AFF-4F42-849A-21D3F377B5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1860" y="4065564"/>
            <a:ext cx="9144000" cy="1788151"/>
          </a:xfrm>
        </p:spPr>
        <p:txBody>
          <a:bodyPr>
            <a:normAutofit/>
          </a:bodyPr>
          <a:lstStyle/>
          <a:p>
            <a:r>
              <a:rPr lang="en-GB" dirty="0"/>
              <a:t>Cecilia </a:t>
            </a:r>
            <a:r>
              <a:rPr lang="en-GB" dirty="0" err="1"/>
              <a:t>Chiarugi</a:t>
            </a:r>
            <a:r>
              <a:rPr lang="en-GB" dirty="0"/>
              <a:t>, Luca Santoni </a:t>
            </a:r>
          </a:p>
          <a:p>
            <a:r>
              <a:rPr lang="it-IT" sz="2000" dirty="0">
                <a:latin typeface="+mj-lt"/>
              </a:rPr>
              <a:t>Regione Toscana | Direzione Istruzione e Formazione</a:t>
            </a:r>
          </a:p>
          <a:p>
            <a:r>
              <a:rPr lang="it-IT" sz="2000" b="1" dirty="0"/>
              <a:t>Firenze, </a:t>
            </a:r>
            <a:r>
              <a:rPr lang="it-IT" sz="2000" b="1" dirty="0" err="1"/>
              <a:t>Assolavoro</a:t>
            </a:r>
            <a:r>
              <a:rPr lang="it-IT" sz="2000" b="1" dirty="0"/>
              <a:t> - 3 luglio 2018</a:t>
            </a:r>
            <a:endParaRPr lang="it-IT" sz="2000" b="1" dirty="0">
              <a:latin typeface="+mj-lt"/>
            </a:endParaRP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068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0899255" y="6275636"/>
            <a:ext cx="916122" cy="365125"/>
          </a:xfrm>
        </p:spPr>
        <p:txBody>
          <a:bodyPr/>
          <a:lstStyle/>
          <a:p>
            <a:fld id="{B5455F40-8BD6-48A6-9AD7-53E7E962B3EB}" type="datetime1">
              <a:rPr lang="en-US" smtClean="0"/>
              <a:pPr/>
              <a:t>7/3/2018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2071" y="6275636"/>
            <a:ext cx="10317184" cy="365125"/>
          </a:xfrm>
        </p:spPr>
        <p:txBody>
          <a:bodyPr/>
          <a:lstStyle/>
          <a:p>
            <a:r>
              <a:rPr lang="it-IT" sz="1400"/>
              <a:t>Web Learning Group come approccio vincente | Firenze - Assolavoro</a:t>
            </a:r>
            <a:endParaRPr lang="en-GB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40F1F-518D-4DA8-B786-FD0053597A77}" type="slidenum">
              <a:rPr lang="en-GB" smtClean="0"/>
              <a:pPr/>
              <a:t>2</a:t>
            </a:fld>
            <a:endParaRPr lang="en-GB"/>
          </a:p>
        </p:txBody>
      </p:sp>
      <p:cxnSp>
        <p:nvCxnSpPr>
          <p:cNvPr id="8" name="Straight Connector 31">
            <a:extLst>
              <a:ext uri="{FF2B5EF4-FFF2-40B4-BE49-F238E27FC236}">
                <a16:creationId xmlns:a16="http://schemas.microsoft.com/office/drawing/2014/main" id="{2DC989C5-9CD5-4EB5-85EF-3B6F0CD00AC0}"/>
              </a:ext>
            </a:extLst>
          </p:cNvPr>
          <p:cNvCxnSpPr>
            <a:stCxn id="10" idx="1"/>
          </p:cNvCxnSpPr>
          <p:nvPr/>
        </p:nvCxnSpPr>
        <p:spPr>
          <a:xfrm flipV="1">
            <a:off x="636870" y="2734858"/>
            <a:ext cx="10865319" cy="10969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9" name="Picture 19">
            <a:extLst>
              <a:ext uri="{FF2B5EF4-FFF2-40B4-BE49-F238E27FC236}">
                <a16:creationId xmlns:a16="http://schemas.microsoft.com/office/drawing/2014/main" id="{B356DCC7-6723-42F7-8114-DE68672EB0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501" y="1477584"/>
            <a:ext cx="2530574" cy="2536487"/>
          </a:xfrm>
          <a:prstGeom prst="rect">
            <a:avLst/>
          </a:prstGeom>
        </p:spPr>
      </p:pic>
      <p:pic>
        <p:nvPicPr>
          <p:cNvPr id="10" name="Picture 20">
            <a:extLst>
              <a:ext uri="{FF2B5EF4-FFF2-40B4-BE49-F238E27FC236}">
                <a16:creationId xmlns:a16="http://schemas.microsoft.com/office/drawing/2014/main" id="{1400BEE5-0199-4925-8226-473A8C06C3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70" y="1477583"/>
            <a:ext cx="2536487" cy="2536487"/>
          </a:xfrm>
          <a:prstGeom prst="rect">
            <a:avLst/>
          </a:prstGeom>
        </p:spPr>
      </p:pic>
      <p:pic>
        <p:nvPicPr>
          <p:cNvPr id="11" name="Picture 21">
            <a:extLst>
              <a:ext uri="{FF2B5EF4-FFF2-40B4-BE49-F238E27FC236}">
                <a16:creationId xmlns:a16="http://schemas.microsoft.com/office/drawing/2014/main" id="{09525351-301D-434C-A44C-849BB613A60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882" y="1477584"/>
            <a:ext cx="2536487" cy="3044967"/>
          </a:xfrm>
          <a:prstGeom prst="rect">
            <a:avLst/>
          </a:prstGeom>
        </p:spPr>
      </p:pic>
      <p:pic>
        <p:nvPicPr>
          <p:cNvPr id="12" name="Picture 22">
            <a:extLst>
              <a:ext uri="{FF2B5EF4-FFF2-40B4-BE49-F238E27FC236}">
                <a16:creationId xmlns:a16="http://schemas.microsoft.com/office/drawing/2014/main" id="{0E19787A-7503-4D21-BD7B-151500319CB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6207" y="1477584"/>
            <a:ext cx="2536487" cy="2719776"/>
          </a:xfrm>
          <a:prstGeom prst="rect">
            <a:avLst/>
          </a:prstGeom>
        </p:spPr>
      </p:pic>
      <p:sp>
        <p:nvSpPr>
          <p:cNvPr id="13" name="Rectangle 23">
            <a:extLst>
              <a:ext uri="{FF2B5EF4-FFF2-40B4-BE49-F238E27FC236}">
                <a16:creationId xmlns:a16="http://schemas.microsoft.com/office/drawing/2014/main" id="{BD5185AD-F96F-4958-8094-EEE729DE0652}"/>
              </a:ext>
            </a:extLst>
          </p:cNvPr>
          <p:cNvSpPr/>
          <p:nvPr/>
        </p:nvSpPr>
        <p:spPr>
          <a:xfrm>
            <a:off x="8769075" y="5693893"/>
            <a:ext cx="3422925" cy="32519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24">
            <a:extLst>
              <a:ext uri="{FF2B5EF4-FFF2-40B4-BE49-F238E27FC236}">
                <a16:creationId xmlns:a16="http://schemas.microsoft.com/office/drawing/2014/main" id="{C896E69C-79A9-405B-B1FD-79D99C0BCDA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7793" y="5715256"/>
            <a:ext cx="1720203" cy="303828"/>
          </a:xfrm>
          <a:prstGeom prst="rect">
            <a:avLst/>
          </a:prstGeom>
        </p:spPr>
      </p:pic>
      <p:sp>
        <p:nvSpPr>
          <p:cNvPr id="15" name="TextBox 25">
            <a:extLst>
              <a:ext uri="{FF2B5EF4-FFF2-40B4-BE49-F238E27FC236}">
                <a16:creationId xmlns:a16="http://schemas.microsoft.com/office/drawing/2014/main" id="{45969EF6-17E3-456F-BDF0-C37EFD6E65E6}"/>
              </a:ext>
            </a:extLst>
          </p:cNvPr>
          <p:cNvSpPr txBox="1"/>
          <p:nvPr/>
        </p:nvSpPr>
        <p:spPr>
          <a:xfrm>
            <a:off x="591264" y="4148765"/>
            <a:ext cx="26276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 catalogo di 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4D88B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1.900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prodotti formativi</a:t>
            </a:r>
          </a:p>
        </p:txBody>
      </p:sp>
      <p:sp>
        <p:nvSpPr>
          <p:cNvPr id="16" name="TextBox 26">
            <a:extLst>
              <a:ext uri="{FF2B5EF4-FFF2-40B4-BE49-F238E27FC236}">
                <a16:creationId xmlns:a16="http://schemas.microsoft.com/office/drawing/2014/main" id="{36C721EF-2D9F-45E9-97A7-596567F05A57}"/>
              </a:ext>
            </a:extLst>
          </p:cNvPr>
          <p:cNvSpPr txBox="1"/>
          <p:nvPr/>
        </p:nvSpPr>
        <p:spPr>
          <a:xfrm>
            <a:off x="6189939" y="4148765"/>
            <a:ext cx="26276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Rilascio di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F8425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attestati di frequenza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Scaricabili online</a:t>
            </a:r>
          </a:p>
        </p:txBody>
      </p:sp>
      <p:sp>
        <p:nvSpPr>
          <p:cNvPr id="17" name="TextBox 27">
            <a:extLst>
              <a:ext uri="{FF2B5EF4-FFF2-40B4-BE49-F238E27FC236}">
                <a16:creationId xmlns:a16="http://schemas.microsoft.com/office/drawing/2014/main" id="{A54085E2-5078-4366-B51A-5EB8FA6594F7}"/>
              </a:ext>
            </a:extLst>
          </p:cNvPr>
          <p:cNvSpPr txBox="1"/>
          <p:nvPr/>
        </p:nvSpPr>
        <p:spPr>
          <a:xfrm>
            <a:off x="3390601" y="4197360"/>
            <a:ext cx="26276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Possibilità di attivare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F7B7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Web Learning Group</a:t>
            </a:r>
          </a:p>
        </p:txBody>
      </p:sp>
      <p:sp>
        <p:nvSpPr>
          <p:cNvPr id="18" name="TextBox 28">
            <a:extLst>
              <a:ext uri="{FF2B5EF4-FFF2-40B4-BE49-F238E27FC236}">
                <a16:creationId xmlns:a16="http://schemas.microsoft.com/office/drawing/2014/main" id="{ACFBD861-D602-4D67-A9CD-EBA1ECE357D3}"/>
              </a:ext>
            </a:extLst>
          </p:cNvPr>
          <p:cNvSpPr txBox="1"/>
          <p:nvPr/>
        </p:nvSpPr>
        <p:spPr>
          <a:xfrm>
            <a:off x="8943672" y="4148765"/>
            <a:ext cx="2627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Interattività</a:t>
            </a: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A3A3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Picture 29">
            <a:extLst>
              <a:ext uri="{FF2B5EF4-FFF2-40B4-BE49-F238E27FC236}">
                <a16:creationId xmlns:a16="http://schemas.microsoft.com/office/drawing/2014/main" id="{E3CEF2E9-11DE-4BAA-B41A-B3006D919D1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220" y="5578018"/>
            <a:ext cx="1632580" cy="45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4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6C51E5E-74FC-4283-9958-1B5D711AD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68409"/>
            <a:ext cx="10515600" cy="976942"/>
          </a:xfrm>
        </p:spPr>
        <p:txBody>
          <a:bodyPr/>
          <a:lstStyle/>
          <a:p>
            <a:r>
              <a:rPr lang="en-GB" dirty="0"/>
              <a:t>I numeri di TRIO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E96FBF1-1888-4C65-B630-21CEC57DE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40F1F-518D-4DA8-B786-FD0053597A77}" type="slidenum">
              <a:rPr lang="en-GB" smtClean="0"/>
              <a:pPr/>
              <a:t>3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003412" y="2019009"/>
            <a:ext cx="10350387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/>
          <p:cNvGrpSpPr/>
          <p:nvPr/>
        </p:nvGrpSpPr>
        <p:grpSpPr>
          <a:xfrm>
            <a:off x="5527343" y="1656887"/>
            <a:ext cx="1377759" cy="1377759"/>
            <a:chOff x="5527343" y="1833349"/>
            <a:chExt cx="1377759" cy="1377759"/>
          </a:xfrm>
        </p:grpSpPr>
        <p:sp>
          <p:nvSpPr>
            <p:cNvPr id="11" name="Rounded Rectangle 10"/>
            <p:cNvSpPr/>
            <p:nvPr/>
          </p:nvSpPr>
          <p:spPr>
            <a:xfrm>
              <a:off x="5527343" y="1952625"/>
              <a:ext cx="1225882" cy="1114425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5527343" y="1833349"/>
              <a:ext cx="1377759" cy="1377759"/>
              <a:chOff x="5527343" y="1833349"/>
              <a:chExt cx="1377759" cy="1377759"/>
            </a:xfrm>
          </p:grpSpPr>
          <p:sp>
            <p:nvSpPr>
              <p:cNvPr id="13" name="Oval 12"/>
              <p:cNvSpPr/>
              <p:nvPr/>
            </p:nvSpPr>
            <p:spPr>
              <a:xfrm>
                <a:off x="6291006" y="2608196"/>
                <a:ext cx="554570" cy="554570"/>
              </a:xfrm>
              <a:prstGeom prst="ellipse">
                <a:avLst/>
              </a:prstGeom>
              <a:solidFill>
                <a:srgbClr val="FDDEA5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27343" y="1833349"/>
                <a:ext cx="1377759" cy="1377759"/>
              </a:xfrm>
              <a:prstGeom prst="rect">
                <a:avLst/>
              </a:prstGeom>
            </p:spPr>
          </p:pic>
        </p:grpSp>
      </p:grpSp>
      <p:sp>
        <p:nvSpPr>
          <p:cNvPr id="16" name="TextBox 15"/>
          <p:cNvSpPr txBox="1"/>
          <p:nvPr/>
        </p:nvSpPr>
        <p:spPr>
          <a:xfrm>
            <a:off x="838199" y="2174982"/>
            <a:ext cx="30119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01/07/2002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98382" y="2174982"/>
            <a:ext cx="30119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30/06/2018</a:t>
            </a:r>
          </a:p>
        </p:txBody>
      </p:sp>
      <p:sp>
        <p:nvSpPr>
          <p:cNvPr id="18" name="Oval 17"/>
          <p:cNvSpPr/>
          <p:nvPr/>
        </p:nvSpPr>
        <p:spPr>
          <a:xfrm>
            <a:off x="933881" y="1890672"/>
            <a:ext cx="256674" cy="256674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Oval 18"/>
          <p:cNvSpPr/>
          <p:nvPr/>
        </p:nvSpPr>
        <p:spPr>
          <a:xfrm>
            <a:off x="11271638" y="1890672"/>
            <a:ext cx="256674" cy="256674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Segnaposto contenuto 2">
            <a:extLst>
              <a:ext uri="{FF2B5EF4-FFF2-40B4-BE49-F238E27FC236}">
                <a16:creationId xmlns:a16="http://schemas.microsoft.com/office/drawing/2014/main" id="{79D8D711-27A3-4088-8D9C-EC18AF5ADB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3364277"/>
            <a:ext cx="11353801" cy="2737698"/>
          </a:xfrm>
        </p:spPr>
        <p:txBody>
          <a:bodyPr>
            <a:normAutofit lnSpcReduction="10000"/>
          </a:bodyPr>
          <a:lstStyle/>
          <a:p>
            <a:r>
              <a:rPr lang="it-IT" sz="2000" b="1" dirty="0"/>
              <a:t>Utenza: 	oltre 540.000</a:t>
            </a:r>
            <a:r>
              <a:rPr lang="it-IT" sz="2000" dirty="0"/>
              <a:t> registrazioni complessive</a:t>
            </a:r>
          </a:p>
          <a:p>
            <a:pPr marL="0" indent="0">
              <a:buNone/>
            </a:pPr>
            <a:r>
              <a:rPr lang="it-IT" sz="2000" b="1" dirty="0"/>
              <a:t>		81.163</a:t>
            </a:r>
            <a:r>
              <a:rPr lang="it-IT" sz="2000" dirty="0"/>
              <a:t> utenti registrati che hanno svolto un’attività formativa negli ultimi 24 mesi</a:t>
            </a:r>
          </a:p>
          <a:p>
            <a:r>
              <a:rPr lang="it-IT" sz="2000" b="1" dirty="0"/>
              <a:t>Gradimento</a:t>
            </a:r>
            <a:r>
              <a:rPr lang="it-IT" sz="2000" dirty="0"/>
              <a:t>:	</a:t>
            </a:r>
            <a:r>
              <a:rPr lang="it-IT" sz="2000" b="1" dirty="0"/>
              <a:t>96,3% </a:t>
            </a:r>
            <a:r>
              <a:rPr lang="it-IT" sz="2000" dirty="0"/>
              <a:t>(Indagine condotta nel mese di aprile 2018 su un campione di 534 partecipanti)</a:t>
            </a:r>
          </a:p>
          <a:p>
            <a:r>
              <a:rPr lang="it-IT" sz="2000" b="1" dirty="0"/>
              <a:t>Corsi</a:t>
            </a:r>
            <a:r>
              <a:rPr lang="it-IT" sz="2000" dirty="0"/>
              <a:t>		Lingue, Informatica, Sicurezza, Professioni e mestieri, </a:t>
            </a:r>
            <a:br>
              <a:rPr lang="it-IT" sz="2000" dirty="0"/>
            </a:br>
            <a:r>
              <a:rPr lang="it-IT" sz="2000" b="1" dirty="0"/>
              <a:t>più seguiti	</a:t>
            </a:r>
            <a:r>
              <a:rPr lang="it-IT" sz="2000" dirty="0"/>
              <a:t>Gestione aziendale</a:t>
            </a:r>
          </a:p>
          <a:p>
            <a:r>
              <a:rPr lang="it-IT" sz="2000" b="1" dirty="0"/>
              <a:t>WLG attivi 	141 in Toscana</a:t>
            </a:r>
            <a:r>
              <a:rPr lang="it-IT" sz="2000" dirty="0"/>
              <a:t>, con 5864 utenti  (42 in media per WLG) </a:t>
            </a:r>
            <a:br>
              <a:rPr lang="it-IT" sz="2000" b="1" dirty="0"/>
            </a:br>
            <a:r>
              <a:rPr lang="it-IT" sz="2000" dirty="0"/>
              <a:t>	</a:t>
            </a:r>
            <a:br>
              <a:rPr lang="it-IT" sz="2000" dirty="0"/>
            </a:br>
            <a:endParaRPr lang="it-IT" sz="2000" b="1" dirty="0"/>
          </a:p>
          <a:p>
            <a:endParaRPr lang="it-IT" sz="2000" dirty="0"/>
          </a:p>
        </p:txBody>
      </p:sp>
      <p:sp>
        <p:nvSpPr>
          <p:cNvPr id="20" name="Segnaposto piè di pagina 4">
            <a:extLst>
              <a:ext uri="{FF2B5EF4-FFF2-40B4-BE49-F238E27FC236}">
                <a16:creationId xmlns:a16="http://schemas.microsoft.com/office/drawing/2014/main" id="{02FA74F1-AC0D-4E78-B07E-D2EB235B3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2071" y="6275636"/>
            <a:ext cx="9855606" cy="365125"/>
          </a:xfrm>
        </p:spPr>
        <p:txBody>
          <a:bodyPr/>
          <a:lstStyle/>
          <a:p>
            <a:r>
              <a:rPr lang="it-IT" sz="1400"/>
              <a:t>Web Learning Group come approccio vincente | Firenze - Assolavoro</a:t>
            </a:r>
            <a:endParaRPr lang="en-GB" sz="14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32FC-F6F4-4077-B9C7-B41F9928E5C1}" type="datetime1">
              <a:rPr lang="en-US" smtClean="0"/>
              <a:pPr/>
              <a:t>7/3/2018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2118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>
            <a:extLst>
              <a:ext uri="{FF2B5EF4-FFF2-40B4-BE49-F238E27FC236}">
                <a16:creationId xmlns:a16="http://schemas.microsoft.com/office/drawing/2014/main" id="{A214C99C-6A6A-4215-84BA-0C4DB914E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Le sinergie per la formazione 4.0</a:t>
            </a:r>
            <a:endParaRPr lang="en-GB" dirty="0"/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6889BE0-D4EC-4E75-A2DB-A9FAC43A18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Grazie al FSE, la Regione Toscana finanzia dal 1998 il progetto TRIO per mettere a disposizione di cittadini, organizzazioni pubbliche e private, prodotti e servizi formativi digitali totalmente gratuiti.</a:t>
            </a:r>
          </a:p>
          <a:p>
            <a:r>
              <a:rPr lang="it-IT" dirty="0"/>
              <a:t>Nel contesto della strategia regionale in materia di formazione 4.0, il progetto TRIO favorisce azioni di sistema </a:t>
            </a:r>
          </a:p>
          <a:p>
            <a:pPr lvl="1"/>
            <a:r>
              <a:rPr lang="it-IT" b="1" dirty="0"/>
              <a:t>per lo sviluppo delle competenze digitali</a:t>
            </a:r>
          </a:p>
          <a:p>
            <a:pPr lvl="1"/>
            <a:r>
              <a:rPr lang="it-IT" b="1" dirty="0"/>
              <a:t>per la formazione di manager e imprenditori sui temi legati a Industria 4.0</a:t>
            </a:r>
            <a:endParaRPr lang="en-GB" b="1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EB16B1D-46BF-45D0-8E0C-EF06C1EFA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BDBB1-1912-4952-A76B-1299D84B57A5}" type="datetime1">
              <a:rPr lang="en-US" smtClean="0"/>
              <a:pPr/>
              <a:t>7/3/2018</a:t>
            </a:fld>
            <a:endParaRPr lang="en-GB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9DF02D7-00AC-4491-892F-5ADC8A597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Web Learning Group come approccio vincente | Firenze - Assolavoro</a:t>
            </a:r>
            <a:endParaRPr lang="en-GB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8A500C9-5DF8-4F87-8D33-58C6E90CF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40F1F-518D-4DA8-B786-FD0053597A77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0416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-19470" y="1842523"/>
            <a:ext cx="12235278" cy="174470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Rectangle 21"/>
          <p:cNvSpPr/>
          <p:nvPr/>
        </p:nvSpPr>
        <p:spPr>
          <a:xfrm>
            <a:off x="0" y="1872606"/>
            <a:ext cx="12192001" cy="3521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865581"/>
            <a:ext cx="10515600" cy="976942"/>
          </a:xfrm>
        </p:spPr>
        <p:txBody>
          <a:bodyPr/>
          <a:lstStyle/>
          <a:p>
            <a:r>
              <a:rPr lang="en-GB" dirty="0" err="1"/>
              <a:t>L’evoluzione</a:t>
            </a:r>
            <a:r>
              <a:rPr lang="en-GB" dirty="0"/>
              <a:t> di TRIO: </a:t>
            </a:r>
            <a:r>
              <a:rPr lang="en-GB" dirty="0" err="1">
                <a:latin typeface="+mn-lt"/>
              </a:rPr>
              <a:t>nuovi</a:t>
            </a:r>
            <a:r>
              <a:rPr lang="en-GB" dirty="0">
                <a:latin typeface="+mn-lt"/>
              </a:rPr>
              <a:t> </a:t>
            </a:r>
            <a:r>
              <a:rPr lang="it-IT" dirty="0">
                <a:latin typeface="+mn-lt"/>
              </a:rPr>
              <a:t>contenuti in arrivo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016" y="2165194"/>
            <a:ext cx="1440693" cy="1440693"/>
          </a:xfr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40F1F-518D-4DA8-B786-FD0053597A77}" type="slidenum">
              <a:rPr lang="en-GB" smtClean="0"/>
              <a:pPr/>
              <a:t>5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345" y="2231792"/>
            <a:ext cx="1340218" cy="134021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1348" y="2231025"/>
            <a:ext cx="1337541" cy="1337541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860863" y="1918424"/>
            <a:ext cx="1869142" cy="360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rgbClr val="089EC8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000" b="1" dirty="0"/>
              <a:t>INDUSTRIA 4.0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783058" y="1918424"/>
            <a:ext cx="2707341" cy="360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rgbClr val="089EC8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000" b="1" dirty="0"/>
              <a:t>MERCATO DEL LAVORO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9079151" y="1974696"/>
            <a:ext cx="2816486" cy="302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rgbClr val="089EC8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000" b="1" dirty="0"/>
              <a:t>COMPETENZE DIGITALI</a:t>
            </a:r>
          </a:p>
        </p:txBody>
      </p:sp>
      <p:sp>
        <p:nvSpPr>
          <p:cNvPr id="19" name="Segnaposto piè di pagina 4">
            <a:extLst>
              <a:ext uri="{FF2B5EF4-FFF2-40B4-BE49-F238E27FC236}">
                <a16:creationId xmlns:a16="http://schemas.microsoft.com/office/drawing/2014/main" id="{02FA74F1-AC0D-4E78-B07E-D2EB235B3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2071" y="6275636"/>
            <a:ext cx="9855606" cy="365125"/>
          </a:xfrm>
        </p:spPr>
        <p:txBody>
          <a:bodyPr/>
          <a:lstStyle/>
          <a:p>
            <a:r>
              <a:rPr lang="it-IT" sz="1400"/>
              <a:t>Web Learning Group come approccio vincente | Firenze - Assolavoro</a:t>
            </a:r>
            <a:endParaRPr lang="en-GB" sz="1400" dirty="0"/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264295" y="3606942"/>
            <a:ext cx="3957639" cy="224676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89EC8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89EC8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89EC8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89EC8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89EC8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000" dirty="0"/>
              <a:t>Risorse didattiche destinate a </a:t>
            </a:r>
            <a:r>
              <a:rPr lang="it-IT" sz="2000" b="1" dirty="0"/>
              <a:t>due target </a:t>
            </a:r>
            <a:r>
              <a:rPr lang="it-IT" sz="2000" dirty="0"/>
              <a:t>ben distinti:</a:t>
            </a:r>
          </a:p>
          <a:p>
            <a:pPr marL="525150" lvl="1" indent="-342900">
              <a:buClr>
                <a:srgbClr val="E97775"/>
              </a:buClr>
            </a:pPr>
            <a:r>
              <a:rPr lang="it-IT" b="1" dirty="0"/>
              <a:t>giovani laureati</a:t>
            </a:r>
            <a:endParaRPr lang="it-IT" dirty="0"/>
          </a:p>
          <a:p>
            <a:pPr marL="525150" lvl="1" indent="-342900">
              <a:buClr>
                <a:srgbClr val="E97775"/>
              </a:buClr>
            </a:pPr>
            <a:r>
              <a:rPr lang="it-IT" b="1" dirty="0"/>
              <a:t>mondo imprenditoriale</a:t>
            </a:r>
            <a:endParaRPr lang="it-IT" dirty="0"/>
          </a:p>
          <a:p>
            <a:pPr indent="-274950"/>
            <a:r>
              <a:rPr lang="it-IT" sz="2000" dirty="0"/>
              <a:t>Focalizzazione dei contenuti sulle caratteristiche delle PMI della Regione Toscana.</a:t>
            </a: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4293649" y="3606942"/>
            <a:ext cx="3957639" cy="242532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89EC8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89EC8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89EC8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89EC8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89EC8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000" dirty="0"/>
              <a:t>Corsi </a:t>
            </a:r>
            <a:r>
              <a:rPr lang="it-IT" sz="2000" b="1" dirty="0"/>
              <a:t>ancorati al contesto regionale toscano</a:t>
            </a:r>
            <a:r>
              <a:rPr lang="it-IT" sz="2000" dirty="0"/>
              <a:t>, con gli obiettivi di fornire a tutti i cittadini:</a:t>
            </a:r>
            <a:endParaRPr lang="it-IT" sz="2000" b="1" dirty="0"/>
          </a:p>
          <a:p>
            <a:pPr lvl="1">
              <a:buClr>
                <a:srgbClr val="E97775"/>
              </a:buClr>
            </a:pPr>
            <a:r>
              <a:rPr lang="it-IT" b="1" dirty="0"/>
              <a:t>maggiore comprensione del mercato del lavoro</a:t>
            </a:r>
          </a:p>
          <a:p>
            <a:pPr lvl="1">
              <a:buClr>
                <a:srgbClr val="E97775"/>
              </a:buClr>
            </a:pPr>
            <a:r>
              <a:rPr lang="it-IT" b="1" dirty="0"/>
              <a:t>informazioni sui servizi attivi</a:t>
            </a:r>
          </a:p>
          <a:p>
            <a:pPr lvl="1">
              <a:buClr>
                <a:srgbClr val="E97775"/>
              </a:buClr>
            </a:pPr>
            <a:r>
              <a:rPr lang="it-IT" b="1" dirty="0"/>
              <a:t>aggiornamenti normativi</a:t>
            </a:r>
          </a:p>
          <a:p>
            <a:pPr indent="-274950"/>
            <a:endParaRPr lang="it-IT" sz="2000" dirty="0"/>
          </a:p>
        </p:txBody>
      </p:sp>
      <p:sp>
        <p:nvSpPr>
          <p:cNvPr id="28" name="Content Placeholder 6"/>
          <p:cNvSpPr txBox="1">
            <a:spLocks/>
          </p:cNvSpPr>
          <p:nvPr/>
        </p:nvSpPr>
        <p:spPr>
          <a:xfrm>
            <a:off x="8251287" y="3615718"/>
            <a:ext cx="3964519" cy="261735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89EC8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89EC8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89EC8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89EC8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89EC8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000"/>
              <a:t>Nuove risorse didattiche aggiornate con i </a:t>
            </a:r>
            <a:r>
              <a:rPr lang="it-IT" sz="2000" b="1"/>
              <a:t>più recenti trend </a:t>
            </a:r>
            <a:r>
              <a:rPr lang="it-IT" sz="2000"/>
              <a:t>del settore:</a:t>
            </a:r>
          </a:p>
          <a:p>
            <a:pPr lvl="1">
              <a:buClr>
                <a:srgbClr val="E97775"/>
              </a:buClr>
            </a:pPr>
            <a:r>
              <a:rPr lang="it-IT" b="1"/>
              <a:t>sviluppo App </a:t>
            </a:r>
            <a:r>
              <a:rPr lang="it-IT"/>
              <a:t>per dispositivi mobile</a:t>
            </a:r>
          </a:p>
          <a:p>
            <a:pPr lvl="1">
              <a:buClr>
                <a:srgbClr val="E97775"/>
              </a:buClr>
            </a:pPr>
            <a:r>
              <a:rPr lang="it-IT"/>
              <a:t>nuovi </a:t>
            </a:r>
            <a:r>
              <a:rPr lang="it-IT" b="1"/>
              <a:t>linguaggi di programmazione</a:t>
            </a:r>
            <a:endParaRPr lang="it-IT"/>
          </a:p>
          <a:p>
            <a:pPr lvl="1">
              <a:buClr>
                <a:srgbClr val="E97775"/>
              </a:buClr>
            </a:pPr>
            <a:r>
              <a:rPr lang="it-IT"/>
              <a:t>competenze necessarie per le </a:t>
            </a:r>
            <a:r>
              <a:rPr lang="it-IT" b="1"/>
              <a:t>nuove professioni emergenti</a:t>
            </a:r>
            <a:r>
              <a:rPr lang="it-IT"/>
              <a:t> (es. Digital Media Specialist</a:t>
            </a:r>
            <a:r>
              <a:rPr lang="it-IT" sz="1600"/>
              <a:t>)</a:t>
            </a:r>
          </a:p>
          <a:p>
            <a:endParaRPr lang="it-IT" sz="2000" dirty="0"/>
          </a:p>
        </p:txBody>
      </p:sp>
      <p:sp>
        <p:nvSpPr>
          <p:cNvPr id="29" name="Date Placeholder 1"/>
          <p:cNvSpPr>
            <a:spLocks noGrp="1"/>
          </p:cNvSpPr>
          <p:nvPr>
            <p:ph type="dt" sz="half" idx="10"/>
          </p:nvPr>
        </p:nvSpPr>
        <p:spPr>
          <a:xfrm>
            <a:off x="10899255" y="6275636"/>
            <a:ext cx="916122" cy="365125"/>
          </a:xfrm>
        </p:spPr>
        <p:txBody>
          <a:bodyPr/>
          <a:lstStyle/>
          <a:p>
            <a:fld id="{9C209AA7-3DAA-4FF5-9B8A-D2FA7FA007E8}" type="datetime1">
              <a:rPr lang="en-US" smtClean="0"/>
              <a:pPr/>
              <a:t>7/3/2018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689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8" y="1044871"/>
            <a:ext cx="11097769" cy="976942"/>
          </a:xfrm>
        </p:spPr>
        <p:txBody>
          <a:bodyPr/>
          <a:lstStyle/>
          <a:p>
            <a:r>
              <a:rPr lang="en-GB" dirty="0" err="1"/>
              <a:t>L’evoluzione</a:t>
            </a:r>
            <a:r>
              <a:rPr lang="en-GB" dirty="0"/>
              <a:t> di TRIO: </a:t>
            </a:r>
            <a:r>
              <a:rPr lang="en-GB" dirty="0" err="1">
                <a:latin typeface="+mn-lt"/>
              </a:rPr>
              <a:t>formazione</a:t>
            </a:r>
            <a:r>
              <a:rPr lang="en-GB" dirty="0">
                <a:latin typeface="+mn-lt"/>
              </a:rPr>
              <a:t> 4.0 per manager e </a:t>
            </a:r>
            <a:r>
              <a:rPr lang="en-GB" dirty="0" err="1">
                <a:latin typeface="+mn-lt"/>
              </a:rPr>
              <a:t>imprenditori</a:t>
            </a:r>
            <a:endParaRPr lang="it-IT" dirty="0">
              <a:solidFill>
                <a:srgbClr val="EE7270"/>
              </a:solidFill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40F1F-518D-4DA8-B786-FD0053597A77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02FA74F1-AC0D-4E78-B07E-D2EB235B3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2071" y="6275636"/>
            <a:ext cx="9855606" cy="365125"/>
          </a:xfrm>
        </p:spPr>
        <p:txBody>
          <a:bodyPr/>
          <a:lstStyle/>
          <a:p>
            <a:r>
              <a:rPr lang="it-IT" sz="1400" dirty="0"/>
              <a:t>Web Learning Group come approccio vincente | Firenze - </a:t>
            </a:r>
            <a:r>
              <a:rPr lang="it-IT" sz="1400"/>
              <a:t>Assolavoro</a:t>
            </a:r>
            <a:endParaRPr lang="en-GB" sz="1400" dirty="0"/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36C51E5E-74FC-4283-9958-1B5D711AD6C4}"/>
              </a:ext>
            </a:extLst>
          </p:cNvPr>
          <p:cNvSpPr txBox="1">
            <a:spLocks/>
          </p:cNvSpPr>
          <p:nvPr/>
        </p:nvSpPr>
        <p:spPr>
          <a:xfrm>
            <a:off x="6097136" y="1221521"/>
            <a:ext cx="6094864" cy="976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rgbClr val="089EC8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/>
          </a:p>
        </p:txBody>
      </p:sp>
      <p:sp>
        <p:nvSpPr>
          <p:cNvPr id="11" name="Date Placeholder 1"/>
          <p:cNvSpPr>
            <a:spLocks noGrp="1"/>
          </p:cNvSpPr>
          <p:nvPr>
            <p:ph type="dt" sz="half" idx="10"/>
          </p:nvPr>
        </p:nvSpPr>
        <p:spPr>
          <a:xfrm>
            <a:off x="10899255" y="6275636"/>
            <a:ext cx="916122" cy="365125"/>
          </a:xfrm>
        </p:spPr>
        <p:txBody>
          <a:bodyPr/>
          <a:lstStyle/>
          <a:p>
            <a:r>
              <a:rPr lang="en-GB" dirty="0"/>
              <a:t>3/7/2018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5986278-F6D4-44F0-B516-F976A3138F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092" y="2021813"/>
            <a:ext cx="8301979" cy="3736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340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8" y="1044871"/>
            <a:ext cx="11097769" cy="976942"/>
          </a:xfrm>
        </p:spPr>
        <p:txBody>
          <a:bodyPr/>
          <a:lstStyle/>
          <a:p>
            <a:r>
              <a:rPr lang="en-GB" dirty="0" err="1"/>
              <a:t>L’evoluzione</a:t>
            </a:r>
            <a:r>
              <a:rPr lang="en-GB" dirty="0"/>
              <a:t> di TRIO: </a:t>
            </a:r>
            <a:r>
              <a:rPr lang="en-GB" dirty="0" err="1">
                <a:latin typeface="+mn-lt"/>
              </a:rPr>
              <a:t>formazione</a:t>
            </a:r>
            <a:r>
              <a:rPr lang="en-GB" dirty="0">
                <a:latin typeface="+mn-lt"/>
              </a:rPr>
              <a:t> 4.0 per manager e </a:t>
            </a:r>
            <a:r>
              <a:rPr lang="en-GB" dirty="0" err="1">
                <a:latin typeface="+mn-lt"/>
              </a:rPr>
              <a:t>imprenditori</a:t>
            </a:r>
            <a:endParaRPr lang="it-IT" dirty="0">
              <a:solidFill>
                <a:srgbClr val="EE7270"/>
              </a:solidFill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40F1F-518D-4DA8-B786-FD0053597A77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02FA74F1-AC0D-4E78-B07E-D2EB235B3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2071" y="6275636"/>
            <a:ext cx="9855606" cy="365125"/>
          </a:xfrm>
        </p:spPr>
        <p:txBody>
          <a:bodyPr/>
          <a:lstStyle/>
          <a:p>
            <a:r>
              <a:rPr lang="it-IT" sz="1400" dirty="0"/>
              <a:t>Web Learning Group come approccio vincente | Firenze - </a:t>
            </a:r>
            <a:r>
              <a:rPr lang="it-IT" sz="1400"/>
              <a:t>Assolavoro</a:t>
            </a:r>
            <a:endParaRPr lang="en-GB" sz="1400" dirty="0"/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36C51E5E-74FC-4283-9958-1B5D711AD6C4}"/>
              </a:ext>
            </a:extLst>
          </p:cNvPr>
          <p:cNvSpPr txBox="1">
            <a:spLocks/>
          </p:cNvSpPr>
          <p:nvPr/>
        </p:nvSpPr>
        <p:spPr>
          <a:xfrm>
            <a:off x="6097136" y="1221521"/>
            <a:ext cx="6094864" cy="976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rgbClr val="089EC8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/>
          </a:p>
        </p:txBody>
      </p:sp>
      <p:sp>
        <p:nvSpPr>
          <p:cNvPr id="11" name="Date Placeholder 1"/>
          <p:cNvSpPr>
            <a:spLocks noGrp="1"/>
          </p:cNvSpPr>
          <p:nvPr>
            <p:ph type="dt" sz="half" idx="10"/>
          </p:nvPr>
        </p:nvSpPr>
        <p:spPr>
          <a:xfrm>
            <a:off x="10899255" y="6275636"/>
            <a:ext cx="916122" cy="365125"/>
          </a:xfrm>
        </p:spPr>
        <p:txBody>
          <a:bodyPr/>
          <a:lstStyle/>
          <a:p>
            <a:r>
              <a:rPr lang="en-GB" dirty="0"/>
              <a:t>3/7/2018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8524" y="1916437"/>
            <a:ext cx="6609237" cy="390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8734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1314" y="1131918"/>
            <a:ext cx="8324603" cy="976942"/>
          </a:xfrm>
        </p:spPr>
        <p:txBody>
          <a:bodyPr/>
          <a:lstStyle/>
          <a:p>
            <a:r>
              <a:rPr lang="en-GB" dirty="0" err="1"/>
              <a:t>L’evoluzione</a:t>
            </a:r>
            <a:r>
              <a:rPr lang="en-GB" dirty="0"/>
              <a:t> di TRIO: </a:t>
            </a:r>
            <a:r>
              <a:rPr lang="it-IT" b="1" dirty="0"/>
              <a:t>Laboratorio di Informatica</a:t>
            </a:r>
            <a:endParaRPr lang="it-IT" dirty="0">
              <a:solidFill>
                <a:srgbClr val="EE7270"/>
              </a:solidFill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40F1F-518D-4DA8-B786-FD0053597A77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02FA74F1-AC0D-4E78-B07E-D2EB235B3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2071" y="6275636"/>
            <a:ext cx="9855606" cy="365125"/>
          </a:xfrm>
        </p:spPr>
        <p:txBody>
          <a:bodyPr/>
          <a:lstStyle/>
          <a:p>
            <a:r>
              <a:rPr lang="it-IT" sz="1400" dirty="0"/>
              <a:t>Web Learning Group come approccio vincente | Firenze - </a:t>
            </a:r>
            <a:r>
              <a:rPr lang="it-IT" sz="1400"/>
              <a:t>Assolavoro</a:t>
            </a:r>
            <a:endParaRPr lang="en-GB" sz="1400" dirty="0"/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36C51E5E-74FC-4283-9958-1B5D711AD6C4}"/>
              </a:ext>
            </a:extLst>
          </p:cNvPr>
          <p:cNvSpPr txBox="1">
            <a:spLocks/>
          </p:cNvSpPr>
          <p:nvPr/>
        </p:nvSpPr>
        <p:spPr>
          <a:xfrm>
            <a:off x="6097136" y="1221521"/>
            <a:ext cx="6094864" cy="976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rgbClr val="089EC8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/>
          </a:p>
        </p:txBody>
      </p:sp>
      <p:sp>
        <p:nvSpPr>
          <p:cNvPr id="11" name="Date Placeholder 1"/>
          <p:cNvSpPr>
            <a:spLocks noGrp="1"/>
          </p:cNvSpPr>
          <p:nvPr>
            <p:ph type="dt" sz="half" idx="10"/>
          </p:nvPr>
        </p:nvSpPr>
        <p:spPr>
          <a:xfrm>
            <a:off x="10899255" y="6275636"/>
            <a:ext cx="916122" cy="365125"/>
          </a:xfrm>
        </p:spPr>
        <p:txBody>
          <a:bodyPr/>
          <a:lstStyle/>
          <a:p>
            <a:r>
              <a:rPr lang="en-GB" dirty="0"/>
              <a:t>3/7/2018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1953" y="2108860"/>
            <a:ext cx="7158718" cy="357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3697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42523"/>
            <a:ext cx="10515600" cy="3883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/>
              <a:t>Sono corsi on line aperti e su larga scala. </a:t>
            </a:r>
          </a:p>
          <a:p>
            <a:pPr marL="0" indent="0">
              <a:buNone/>
            </a:pPr>
            <a:r>
              <a:rPr lang="it-IT" dirty="0"/>
              <a:t>Le </a:t>
            </a:r>
            <a:r>
              <a:rPr lang="it-IT" b="1" dirty="0"/>
              <a:t>risorse di contenuto</a:t>
            </a:r>
            <a:r>
              <a:rPr lang="it-IT" dirty="0"/>
              <a:t> di un MOOC sono recuperate </a:t>
            </a:r>
            <a:r>
              <a:rPr lang="it-IT" b="1" dirty="0"/>
              <a:t>riorganizzando</a:t>
            </a:r>
            <a:r>
              <a:rPr lang="it-IT" dirty="0"/>
              <a:t> </a:t>
            </a:r>
            <a:r>
              <a:rPr lang="it-IT" b="1" dirty="0"/>
              <a:t>materiali</a:t>
            </a:r>
            <a:r>
              <a:rPr lang="it-IT" dirty="0"/>
              <a:t> educativi </a:t>
            </a:r>
            <a:r>
              <a:rPr lang="it-IT" b="1" dirty="0"/>
              <a:t>esistenti</a:t>
            </a:r>
            <a:r>
              <a:rPr lang="it-IT" dirty="0"/>
              <a:t> o </a:t>
            </a:r>
            <a:r>
              <a:rPr lang="it-IT" b="1" dirty="0"/>
              <a:t>digitalizzando</a:t>
            </a:r>
            <a:r>
              <a:rPr lang="it-IT" dirty="0"/>
              <a:t> </a:t>
            </a:r>
            <a:r>
              <a:rPr lang="it-IT" b="1" dirty="0"/>
              <a:t>corsi, lezioni e singoli interventi </a:t>
            </a:r>
            <a:r>
              <a:rPr lang="it-IT" dirty="0"/>
              <a:t>tenuti da esperti a convegni, nelle università o in altri scenari formativi, in modo che possano risultare globalmente </a:t>
            </a:r>
            <a:r>
              <a:rPr lang="it-IT" b="1" dirty="0"/>
              <a:t>accessibili</a:t>
            </a:r>
            <a:r>
              <a:rPr lang="it-IT" dirty="0"/>
              <a:t>. </a:t>
            </a:r>
          </a:p>
          <a:p>
            <a:r>
              <a:rPr lang="it-IT" b="1" dirty="0"/>
              <a:t>Target</a:t>
            </a:r>
            <a:r>
              <a:rPr lang="it-IT" dirty="0"/>
              <a:t>: giovani neolaureati o laureandi</a:t>
            </a:r>
          </a:p>
          <a:p>
            <a:r>
              <a:rPr lang="it-IT" b="1" dirty="0"/>
              <a:t>Numerosità utenza</a:t>
            </a:r>
            <a:r>
              <a:rPr lang="it-IT" dirty="0"/>
              <a:t>: elevata (&gt;100)</a:t>
            </a:r>
          </a:p>
          <a:p>
            <a:r>
              <a:rPr lang="it-IT" b="1" dirty="0"/>
              <a:t>Tema</a:t>
            </a:r>
            <a:r>
              <a:rPr lang="it-IT" dirty="0"/>
              <a:t>: Industria 4.0</a:t>
            </a:r>
          </a:p>
          <a:p>
            <a:r>
              <a:rPr lang="it-IT" b="1" dirty="0"/>
              <a:t>Durata</a:t>
            </a:r>
            <a:r>
              <a:rPr lang="it-IT" dirty="0"/>
              <a:t>: cinque settimane</a:t>
            </a:r>
            <a:endParaRPr lang="it-IT" b="1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40F1F-518D-4DA8-B786-FD0053597A77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02FA74F1-AC0D-4E78-B07E-D2EB235B3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2071" y="6275636"/>
            <a:ext cx="9855606" cy="365125"/>
          </a:xfrm>
        </p:spPr>
        <p:txBody>
          <a:bodyPr/>
          <a:lstStyle/>
          <a:p>
            <a:r>
              <a:rPr lang="it-IT" sz="1400"/>
              <a:t>Web Learning Group come approccio vincente | Firenze - Assolavoro</a:t>
            </a:r>
            <a:endParaRPr lang="en-GB" sz="1400" dirty="0"/>
          </a:p>
        </p:txBody>
      </p: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>
          <a:xfrm>
            <a:off x="10899255" y="6275636"/>
            <a:ext cx="916122" cy="365125"/>
          </a:xfrm>
        </p:spPr>
        <p:txBody>
          <a:bodyPr/>
          <a:lstStyle/>
          <a:p>
            <a:fld id="{E44F79E3-5A98-486A-B79F-26398397E370}" type="datetime1">
              <a:rPr lang="en-US" smtClean="0"/>
              <a:pPr/>
              <a:t>7/3/2018</a:t>
            </a:fld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E4E9008-A401-412B-9323-8451147103F4}"/>
              </a:ext>
            </a:extLst>
          </p:cNvPr>
          <p:cNvSpPr txBox="1">
            <a:spLocks/>
          </p:cNvSpPr>
          <p:nvPr/>
        </p:nvSpPr>
        <p:spPr>
          <a:xfrm>
            <a:off x="838199" y="865581"/>
            <a:ext cx="10515600" cy="976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rgbClr val="089EC8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err="1"/>
              <a:t>L’evoluzione</a:t>
            </a:r>
            <a:r>
              <a:rPr lang="en-GB" dirty="0"/>
              <a:t> di TRIO: </a:t>
            </a:r>
            <a:r>
              <a:rPr lang="en-US" dirty="0">
                <a:latin typeface="+mn-lt"/>
              </a:rPr>
              <a:t>Massive Open Online Courses (MOOC)</a:t>
            </a:r>
            <a:endParaRPr lang="it-IT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444007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40F1F-518D-4DA8-B786-FD0053597A77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97718" y="2784825"/>
            <a:ext cx="5017169" cy="307321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1800" dirty="0"/>
              <a:t>Partendo dall’attuale classificazione delle risorse didattiche per macro (12) e micro (99) aree tematiche, gradualmente l’intero catalogo TRIO verrà riclassificato secondo le </a:t>
            </a:r>
            <a:r>
              <a:rPr lang="it-IT" sz="1800" b="1" dirty="0"/>
              <a:t>8 competenze chiave per l’apprendimento permanente</a:t>
            </a:r>
            <a:r>
              <a:rPr lang="it-IT" sz="1800" dirty="0"/>
              <a:t> definite dalla Raccomandazione del Parlamento Europeo del 18/12/2006.</a:t>
            </a:r>
          </a:p>
          <a:p>
            <a:pPr marL="0" indent="0" algn="just">
              <a:buNone/>
            </a:pPr>
            <a:r>
              <a:rPr lang="it-IT" sz="1800" dirty="0"/>
              <a:t>In questo modo il catalogo risulterà più accessibile e la ricerca dei corsi sarà più semplice, facendo riferimento ad uno standard condiviso a livello internazionale.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6554060" y="1163125"/>
            <a:ext cx="1524480" cy="1524481"/>
            <a:chOff x="2604181" y="1615317"/>
            <a:chExt cx="1259901" cy="1259901"/>
          </a:xfrm>
          <a:effectLst/>
        </p:grpSpPr>
        <p:sp>
          <p:nvSpPr>
            <p:cNvPr id="13" name="Oval 7"/>
            <p:cNvSpPr/>
            <p:nvPr/>
          </p:nvSpPr>
          <p:spPr>
            <a:xfrm>
              <a:off x="2604181" y="1615317"/>
              <a:ext cx="1259901" cy="1259901"/>
            </a:xfrm>
            <a:prstGeom prst="rect">
              <a:avLst/>
            </a:prstGeom>
            <a:solidFill>
              <a:srgbClr val="FF0000">
                <a:alpha val="3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300" b="1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615453" y="2000604"/>
              <a:ext cx="1237356" cy="48932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it-IT" sz="1300" b="1" dirty="0"/>
                <a:t>Comunicazione nella madrelingua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8155473" y="1163124"/>
            <a:ext cx="1524480" cy="1524481"/>
            <a:chOff x="3711842" y="2022878"/>
            <a:chExt cx="1259901" cy="1259901"/>
          </a:xfrm>
          <a:effectLst/>
        </p:grpSpPr>
        <p:sp>
          <p:nvSpPr>
            <p:cNvPr id="16" name="Oval 11"/>
            <p:cNvSpPr/>
            <p:nvPr/>
          </p:nvSpPr>
          <p:spPr>
            <a:xfrm>
              <a:off x="3711842" y="2022878"/>
              <a:ext cx="1259901" cy="1259901"/>
            </a:xfrm>
            <a:prstGeom prst="rect">
              <a:avLst/>
            </a:prstGeom>
            <a:solidFill>
              <a:schemeClr val="accent2">
                <a:alpha val="3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300" b="1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732839" y="2355466"/>
              <a:ext cx="1217907" cy="5947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 algn="ctr"/>
              <a:r>
                <a:rPr lang="it-IT" sz="1300" b="1" dirty="0"/>
                <a:t>Comunicazione nelle lingue straniere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9756886" y="1163124"/>
            <a:ext cx="1555426" cy="1524481"/>
            <a:chOff x="4160923" y="3135048"/>
            <a:chExt cx="1285476" cy="1259901"/>
          </a:xfrm>
          <a:effectLst/>
        </p:grpSpPr>
        <p:sp>
          <p:nvSpPr>
            <p:cNvPr id="19" name="Oval 10"/>
            <p:cNvSpPr/>
            <p:nvPr/>
          </p:nvSpPr>
          <p:spPr>
            <a:xfrm>
              <a:off x="4173711" y="3135048"/>
              <a:ext cx="1259901" cy="1259901"/>
            </a:xfrm>
            <a:prstGeom prst="rect">
              <a:avLst/>
            </a:prstGeom>
            <a:solidFill>
              <a:srgbClr val="FFFF00">
                <a:alpha val="3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300" b="1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160923" y="3297793"/>
              <a:ext cx="1285476" cy="9344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 algn="ctr"/>
              <a:r>
                <a:rPr lang="it-IT" sz="1300" b="1" dirty="0"/>
                <a:t>Competenza matematica e competenza di base in campo scientifico e tecnologico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9756886" y="2796952"/>
            <a:ext cx="1524480" cy="1524481"/>
            <a:chOff x="3785593" y="4271968"/>
            <a:chExt cx="1259901" cy="1259901"/>
          </a:xfrm>
          <a:effectLst/>
        </p:grpSpPr>
        <p:sp>
          <p:nvSpPr>
            <p:cNvPr id="22" name="Oval 14"/>
            <p:cNvSpPr/>
            <p:nvPr/>
          </p:nvSpPr>
          <p:spPr>
            <a:xfrm>
              <a:off x="3785593" y="4271968"/>
              <a:ext cx="1259901" cy="1259901"/>
            </a:xfrm>
            <a:prstGeom prst="rect">
              <a:avLst/>
            </a:prstGeom>
            <a:solidFill>
              <a:srgbClr val="92D050">
                <a:alpha val="3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300" b="1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805695" y="4694033"/>
              <a:ext cx="1219696" cy="4157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 algn="ctr"/>
              <a:r>
                <a:rPr lang="it-IT" sz="1300" b="1" dirty="0"/>
                <a:t>Competenza digitale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9756886" y="4385219"/>
            <a:ext cx="1524480" cy="1524481"/>
            <a:chOff x="2604181" y="4589032"/>
            <a:chExt cx="1259901" cy="1259901"/>
          </a:xfrm>
          <a:effectLst/>
        </p:grpSpPr>
        <p:sp>
          <p:nvSpPr>
            <p:cNvPr id="25" name="Oval 8"/>
            <p:cNvSpPr/>
            <p:nvPr/>
          </p:nvSpPr>
          <p:spPr>
            <a:xfrm>
              <a:off x="2604181" y="4589032"/>
              <a:ext cx="1259901" cy="1259901"/>
            </a:xfrm>
            <a:prstGeom prst="rect">
              <a:avLst/>
            </a:prstGeom>
            <a:solidFill>
              <a:srgbClr val="00B050">
                <a:alpha val="3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300" b="1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612531" y="5004841"/>
              <a:ext cx="1243200" cy="4282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 algn="ctr"/>
              <a:r>
                <a:rPr lang="it-IT" sz="1300" b="1" dirty="0"/>
                <a:t>Imparare a imparare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8155473" y="4385220"/>
            <a:ext cx="1524480" cy="1524481"/>
            <a:chOff x="1420649" y="4271968"/>
            <a:chExt cx="1259901" cy="1259901"/>
          </a:xfrm>
          <a:effectLst/>
        </p:grpSpPr>
        <p:sp>
          <p:nvSpPr>
            <p:cNvPr id="28" name="Oval 16"/>
            <p:cNvSpPr/>
            <p:nvPr/>
          </p:nvSpPr>
          <p:spPr>
            <a:xfrm>
              <a:off x="1420649" y="4271968"/>
              <a:ext cx="1259901" cy="1259901"/>
            </a:xfrm>
            <a:prstGeom prst="rect">
              <a:avLst/>
            </a:prstGeom>
            <a:solidFill>
              <a:srgbClr val="00B0F0">
                <a:alpha val="3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300" b="1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422769" y="4688528"/>
              <a:ext cx="1255660" cy="4267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 algn="ctr"/>
              <a:r>
                <a:rPr lang="it-IT" sz="1300" b="1" dirty="0"/>
                <a:t>Competenze sociali e civiche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6554060" y="4385221"/>
            <a:ext cx="1524480" cy="1524481"/>
            <a:chOff x="1016909" y="3117423"/>
            <a:chExt cx="1259901" cy="1259901"/>
          </a:xfrm>
          <a:effectLst/>
        </p:grpSpPr>
        <p:sp>
          <p:nvSpPr>
            <p:cNvPr id="31" name="Oval 9"/>
            <p:cNvSpPr/>
            <p:nvPr/>
          </p:nvSpPr>
          <p:spPr>
            <a:xfrm>
              <a:off x="1016909" y="3117423"/>
              <a:ext cx="1259901" cy="1259901"/>
            </a:xfrm>
            <a:prstGeom prst="rect">
              <a:avLst/>
            </a:prstGeom>
            <a:solidFill>
              <a:srgbClr val="0070C0">
                <a:alpha val="3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300" b="1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020401" y="3519078"/>
              <a:ext cx="1252916" cy="45659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it-IT" sz="1300" b="1" dirty="0"/>
                <a:t>Senso di iniziativa</a:t>
              </a:r>
              <a:br>
                <a:rPr lang="it-IT" sz="1300" b="1" dirty="0"/>
              </a:br>
              <a:r>
                <a:rPr lang="it-IT" sz="1300" b="1" dirty="0"/>
                <a:t> e di imprenditorialità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554060" y="2774173"/>
            <a:ext cx="1524480" cy="1524481"/>
            <a:chOff x="1496573" y="2022878"/>
            <a:chExt cx="1259901" cy="1259901"/>
          </a:xfrm>
          <a:effectLst/>
        </p:grpSpPr>
        <p:sp>
          <p:nvSpPr>
            <p:cNvPr id="34" name="Oval 15"/>
            <p:cNvSpPr/>
            <p:nvPr/>
          </p:nvSpPr>
          <p:spPr>
            <a:xfrm>
              <a:off x="1496573" y="2022878"/>
              <a:ext cx="1259901" cy="1259901"/>
            </a:xfrm>
            <a:prstGeom prst="rect">
              <a:avLst/>
            </a:prstGeom>
            <a:solidFill>
              <a:srgbClr val="7030A0">
                <a:alpha val="3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300" b="1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518735" y="2357331"/>
              <a:ext cx="1215576" cy="59099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it-IT" sz="1300" b="1" dirty="0"/>
                <a:t>Consapevolezza ed espressione culturale</a:t>
              </a:r>
            </a:p>
          </p:txBody>
        </p:sp>
      </p:grpSp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9637" y="2819386"/>
            <a:ext cx="1452825" cy="1452825"/>
          </a:xfrm>
          <a:prstGeom prst="rect">
            <a:avLst/>
          </a:prstGeom>
        </p:spPr>
      </p:pic>
      <p:sp>
        <p:nvSpPr>
          <p:cNvPr id="39" name="Segnaposto piè di pagina 4">
            <a:extLst>
              <a:ext uri="{FF2B5EF4-FFF2-40B4-BE49-F238E27FC236}">
                <a16:creationId xmlns:a16="http://schemas.microsoft.com/office/drawing/2014/main" id="{02FA74F1-AC0D-4E78-B07E-D2EB235B3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2071" y="6275636"/>
            <a:ext cx="9855606" cy="365125"/>
          </a:xfrm>
        </p:spPr>
        <p:txBody>
          <a:bodyPr/>
          <a:lstStyle/>
          <a:p>
            <a:r>
              <a:rPr lang="it-IT" sz="1400"/>
              <a:t>Web Learning Group come approccio vincente | Firenze - Assolavoro</a:t>
            </a:r>
            <a:endParaRPr lang="en-GB" sz="1400" dirty="0"/>
          </a:p>
        </p:txBody>
      </p:sp>
      <p:sp>
        <p:nvSpPr>
          <p:cNvPr id="40" name="Date Placeholder 1"/>
          <p:cNvSpPr>
            <a:spLocks noGrp="1"/>
          </p:cNvSpPr>
          <p:nvPr>
            <p:ph type="dt" sz="half" idx="10"/>
          </p:nvPr>
        </p:nvSpPr>
        <p:spPr>
          <a:xfrm>
            <a:off x="10899255" y="6275636"/>
            <a:ext cx="916122" cy="365125"/>
          </a:xfrm>
        </p:spPr>
        <p:txBody>
          <a:bodyPr/>
          <a:lstStyle/>
          <a:p>
            <a:fld id="{73C034A7-1F39-440B-B21A-F05EC457E53E}" type="datetime1">
              <a:rPr lang="en-US" smtClean="0"/>
              <a:pPr/>
              <a:t>7/3/2018</a:t>
            </a:fld>
            <a:endParaRPr lang="en-GB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A8E3046C-9BCD-42A2-888F-EEFA21143078}"/>
              </a:ext>
            </a:extLst>
          </p:cNvPr>
          <p:cNvSpPr txBox="1"/>
          <p:nvPr/>
        </p:nvSpPr>
        <p:spPr>
          <a:xfrm>
            <a:off x="582071" y="1051857"/>
            <a:ext cx="5837565" cy="1644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100"/>
              </a:lnSpc>
            </a:pPr>
            <a:r>
              <a:rPr lang="it-IT" sz="3200" dirty="0">
                <a:solidFill>
                  <a:srgbClr val="089EC8"/>
                </a:solidFill>
                <a:latin typeface="+mj-lt"/>
                <a:ea typeface="+mj-ea"/>
                <a:cs typeface="+mj-cs"/>
              </a:rPr>
              <a:t>L’evoluzione di TRIO: </a:t>
            </a:r>
            <a:r>
              <a:rPr lang="it-IT" sz="3200" dirty="0">
                <a:solidFill>
                  <a:srgbClr val="089EC8"/>
                </a:solidFill>
                <a:ea typeface="+mj-ea"/>
                <a:cs typeface="+mj-cs"/>
              </a:rPr>
              <a:t>il Catalogo secondo le 8 competenze chiave per l’apprendimento permanente</a:t>
            </a:r>
          </a:p>
          <a:p>
            <a:pPr>
              <a:lnSpc>
                <a:spcPts val="3100"/>
              </a:lnSpc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826891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L’evoluzione</a:t>
            </a:r>
            <a:r>
              <a:rPr lang="en-GB" dirty="0"/>
              <a:t> di TRIO: </a:t>
            </a:r>
            <a:r>
              <a:rPr lang="en-GB" dirty="0">
                <a:latin typeface="+mn-lt"/>
              </a:rPr>
              <a:t>una </a:t>
            </a:r>
            <a:r>
              <a:rPr lang="en-GB" dirty="0" err="1">
                <a:latin typeface="+mn-lt"/>
              </a:rPr>
              <a:t>nuova</a:t>
            </a:r>
            <a:r>
              <a:rPr lang="en-GB" dirty="0">
                <a:latin typeface="+mn-lt"/>
              </a:rPr>
              <a:t> </a:t>
            </a:r>
            <a:r>
              <a:rPr lang="en-GB" dirty="0" err="1">
                <a:latin typeface="+mn-lt"/>
              </a:rPr>
              <a:t>piattaforma</a:t>
            </a:r>
            <a:endParaRPr lang="it-IT" dirty="0"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40F1F-518D-4DA8-B786-FD0053597A77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630488" y="2590042"/>
            <a:ext cx="9561512" cy="27416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dirty="0"/>
              <a:t>Il portale Web del Progetto TRIO compie 16 anni, e per l’occasione sarà ripensato in termini di:</a:t>
            </a:r>
          </a:p>
          <a:p>
            <a:pPr lvl="1">
              <a:buClr>
                <a:srgbClr val="01A5D0"/>
              </a:buClr>
            </a:pPr>
            <a:r>
              <a:rPr lang="it-IT" sz="2200" b="1" i="1" dirty="0"/>
              <a:t>User </a:t>
            </a:r>
            <a:r>
              <a:rPr lang="it-IT" sz="2200" b="1" i="1" dirty="0" err="1"/>
              <a:t>experience</a:t>
            </a:r>
            <a:r>
              <a:rPr lang="it-IT" sz="2200" b="1" i="1" dirty="0"/>
              <a:t> </a:t>
            </a:r>
            <a:r>
              <a:rPr lang="it-IT" sz="2200" dirty="0"/>
              <a:t>(UX): l’esperienza utente diventerà più intuitiva e fluida, in linea con i più recenti trend (es. social network) </a:t>
            </a:r>
          </a:p>
          <a:p>
            <a:pPr lvl="1">
              <a:buClr>
                <a:srgbClr val="01A5D0"/>
              </a:buClr>
            </a:pPr>
            <a:r>
              <a:rPr lang="it-IT" sz="2200" b="1" i="1" dirty="0"/>
              <a:t>User </a:t>
            </a:r>
            <a:r>
              <a:rPr lang="it-IT" sz="2200" b="1" i="1" dirty="0" err="1"/>
              <a:t>interface</a:t>
            </a:r>
            <a:r>
              <a:rPr lang="it-IT" sz="2200" b="1" i="1" dirty="0"/>
              <a:t> </a:t>
            </a:r>
            <a:r>
              <a:rPr lang="it-IT" sz="2200" dirty="0"/>
              <a:t>(UI): l’interfaccia utente verrà ripensata e adattata al periodo storico che stiamo vivendo, adottando uno stile minimale e pulito</a:t>
            </a:r>
          </a:p>
          <a:p>
            <a:pPr lvl="1">
              <a:buClr>
                <a:srgbClr val="01A5D0"/>
              </a:buClr>
            </a:pPr>
            <a:r>
              <a:rPr lang="it-IT" sz="2200" b="1" i="1" dirty="0"/>
              <a:t>Catalogo</a:t>
            </a:r>
            <a:r>
              <a:rPr lang="it-IT" sz="2200" dirty="0"/>
              <a:t>: il Catalogo sarà riclassificato secondo le competenze chiave per l’apprendimento permanente</a:t>
            </a:r>
            <a:endParaRPr lang="it-IT" sz="2200" b="1" dirty="0"/>
          </a:p>
          <a:p>
            <a:pPr lvl="1">
              <a:buClr>
                <a:srgbClr val="FBC565"/>
              </a:buClr>
            </a:pPr>
            <a:endParaRPr lang="it-IT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2590041"/>
            <a:ext cx="1568113" cy="1568113"/>
          </a:xfrm>
          <a:prstGeom prst="rect">
            <a:avLst/>
          </a:prstGeom>
        </p:spPr>
      </p:pic>
      <p:sp>
        <p:nvSpPr>
          <p:cNvPr id="11" name="Segnaposto piè di pagina 4">
            <a:extLst>
              <a:ext uri="{FF2B5EF4-FFF2-40B4-BE49-F238E27FC236}">
                <a16:creationId xmlns:a16="http://schemas.microsoft.com/office/drawing/2014/main" id="{02FA74F1-AC0D-4E78-B07E-D2EB235B3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2071" y="6275636"/>
            <a:ext cx="9855606" cy="365125"/>
          </a:xfrm>
        </p:spPr>
        <p:txBody>
          <a:bodyPr/>
          <a:lstStyle/>
          <a:p>
            <a:r>
              <a:rPr lang="it-IT" sz="1400"/>
              <a:t>Web Learning Group come approccio vincente | Firenze - Assolavoro</a:t>
            </a:r>
            <a:endParaRPr lang="en-GB" sz="1400" dirty="0"/>
          </a:p>
        </p:txBody>
      </p:sp>
      <p:sp>
        <p:nvSpPr>
          <p:cNvPr id="12" name="Date Placeholder 1"/>
          <p:cNvSpPr>
            <a:spLocks noGrp="1"/>
          </p:cNvSpPr>
          <p:nvPr>
            <p:ph type="dt" sz="half" idx="10"/>
          </p:nvPr>
        </p:nvSpPr>
        <p:spPr>
          <a:xfrm>
            <a:off x="10899255" y="6275636"/>
            <a:ext cx="916122" cy="365125"/>
          </a:xfrm>
        </p:spPr>
        <p:txBody>
          <a:bodyPr/>
          <a:lstStyle/>
          <a:p>
            <a:fld id="{5C3F8B91-78E3-4C17-8AFD-5503DC48FB9A}" type="datetime1">
              <a:rPr lang="en-US" smtClean="0"/>
              <a:pPr/>
              <a:t>7/3/2018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84296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A3246D8-6F1B-4CAF-A1C5-FBC189D7C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463" y="1230442"/>
            <a:ext cx="10515600" cy="1317686"/>
          </a:xfrm>
        </p:spPr>
        <p:txBody>
          <a:bodyPr>
            <a:normAutofit/>
          </a:bodyPr>
          <a:lstStyle/>
          <a:p>
            <a:r>
              <a:rPr lang="it-IT" dirty="0"/>
              <a:t>Web Learning Group come opportunità</a:t>
            </a:r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0585C55-5609-49B6-8A57-6101EA6608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48128"/>
            <a:ext cx="10515600" cy="3374208"/>
          </a:xfrm>
        </p:spPr>
        <p:txBody>
          <a:bodyPr>
            <a:normAutofit/>
          </a:bodyPr>
          <a:lstStyle/>
          <a:p>
            <a:r>
              <a:rPr lang="it-IT" b="1" dirty="0"/>
              <a:t>TRIO offre a enti e </a:t>
            </a:r>
            <a:r>
              <a:rPr lang="it-IT" sz="2200" b="1" dirty="0"/>
              <a:t>organizzazioni</a:t>
            </a:r>
            <a:r>
              <a:rPr lang="it-IT" b="1" dirty="0"/>
              <a:t> pubbliche e private la possibilità di accedere alle risorse didattiche e ai servizi offerti dal Sistema TRIO in forma </a:t>
            </a:r>
            <a:r>
              <a:rPr lang="it-IT" b="1" dirty="0">
                <a:solidFill>
                  <a:srgbClr val="009FC9"/>
                </a:solidFill>
              </a:rPr>
              <a:t>personalizzata (e completamente gratuita)</a:t>
            </a:r>
            <a:r>
              <a:rPr lang="it-IT" dirty="0"/>
              <a:t>. </a:t>
            </a:r>
          </a:p>
          <a:p>
            <a:r>
              <a:rPr lang="it-IT" u="sng" dirty="0"/>
              <a:t>Unico requisito</a:t>
            </a:r>
            <a:r>
              <a:rPr lang="it-IT" dirty="0"/>
              <a:t>: che abbiano sede legale od operativa in Toscana o che svolgano attività di formazione nei confronti di soggetti ricadenti nel territorio regionale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La Regione Toscana richiede l’accettazione della Carta dei Servizi WLG da parte dei soggetti richiedenti.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BA4A743-AC64-40EC-B292-0D13EEDEC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Web Learning Group come approccio vincente | Firenze - Assolavoro</a:t>
            </a:r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26C21F1-6E5E-4B7F-8C5E-2934C8285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40F1F-518D-4DA8-B786-FD0053597A77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B49E-065A-4356-BDA7-FC7B632922ED}" type="datetime1">
              <a:rPr lang="en-US" smtClean="0"/>
              <a:pPr/>
              <a:t>7/3/2018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9951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95928D8-F2C5-4420-97C9-F61B12248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2071" y="6275636"/>
            <a:ext cx="7701958" cy="365125"/>
          </a:xfrm>
        </p:spPr>
        <p:txBody>
          <a:bodyPr/>
          <a:lstStyle/>
          <a:p>
            <a:r>
              <a:rPr lang="it-IT"/>
              <a:t>Web Learning Group come approccio vincente | Firenze - Assolavoro</a:t>
            </a:r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CB18241-6738-4506-B304-60BD3DF1C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9470" y="6275636"/>
            <a:ext cx="567530" cy="352569"/>
          </a:xfrm>
        </p:spPr>
        <p:txBody>
          <a:bodyPr/>
          <a:lstStyle/>
          <a:p>
            <a:fld id="{25140F1F-518D-4DA8-B786-FD0053597A77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437677" y="6263080"/>
            <a:ext cx="916122" cy="365125"/>
          </a:xfrm>
        </p:spPr>
        <p:txBody>
          <a:bodyPr/>
          <a:lstStyle/>
          <a:p>
            <a:fld id="{390045F5-7A2E-462A-AAC2-E195C33E5811}" type="datetime1">
              <a:rPr lang="en-US" smtClean="0"/>
              <a:pPr/>
              <a:t>7/3/2018</a:t>
            </a:fld>
            <a:endParaRPr lang="en-GB"/>
          </a:p>
        </p:txBody>
      </p:sp>
      <p:sp>
        <p:nvSpPr>
          <p:cNvPr id="7" name="Titolo 6">
            <a:extLst>
              <a:ext uri="{FF2B5EF4-FFF2-40B4-BE49-F238E27FC236}">
                <a16:creationId xmlns:a16="http://schemas.microsoft.com/office/drawing/2014/main" id="{1D756228-6601-44C7-9DFA-6118BA7D0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072" y="1283855"/>
            <a:ext cx="4123945" cy="1954361"/>
          </a:xfrm>
        </p:spPr>
        <p:txBody>
          <a:bodyPr/>
          <a:lstStyle/>
          <a:p>
            <a:r>
              <a:rPr lang="it-IT" dirty="0"/>
              <a:t>I soggetti toscani che con WLG attivi</a:t>
            </a:r>
            <a:br>
              <a:rPr lang="it-IT" dirty="0"/>
            </a:br>
            <a:r>
              <a:rPr lang="it-IT" sz="2000" dirty="0">
                <a:latin typeface="+mn-lt"/>
              </a:rPr>
              <a:t>(141 WLG al 30/6/2018)</a:t>
            </a:r>
            <a:endParaRPr lang="en-GB" dirty="0">
              <a:latin typeface="+mn-lt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 l="3766" t="2091" r="1957" b="2766"/>
          <a:stretch>
            <a:fillRect/>
          </a:stretch>
        </p:blipFill>
        <p:spPr bwMode="auto">
          <a:xfrm>
            <a:off x="4282440" y="1256129"/>
            <a:ext cx="7559040" cy="4596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CasellaDiTesto 34"/>
          <p:cNvSpPr txBox="1"/>
          <p:nvPr/>
        </p:nvSpPr>
        <p:spPr>
          <a:xfrm>
            <a:off x="8854440" y="2194560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/>
              <a:t>49</a:t>
            </a:r>
          </a:p>
        </p:txBody>
      </p:sp>
      <p:sp>
        <p:nvSpPr>
          <p:cNvPr id="37" name="CasellaDiTesto 36"/>
          <p:cNvSpPr txBox="1"/>
          <p:nvPr/>
        </p:nvSpPr>
        <p:spPr>
          <a:xfrm>
            <a:off x="7696200" y="5532120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/>
              <a:t>27</a:t>
            </a:r>
          </a:p>
        </p:txBody>
      </p:sp>
      <p:sp>
        <p:nvSpPr>
          <p:cNvPr id="38" name="CasellaDiTesto 37"/>
          <p:cNvSpPr txBox="1"/>
          <p:nvPr/>
        </p:nvSpPr>
        <p:spPr>
          <a:xfrm>
            <a:off x="4312920" y="3489960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/>
              <a:t>15</a:t>
            </a:r>
          </a:p>
        </p:txBody>
      </p:sp>
      <p:sp>
        <p:nvSpPr>
          <p:cNvPr id="39" name="CasellaDiTesto 38"/>
          <p:cNvSpPr txBox="1"/>
          <p:nvPr/>
        </p:nvSpPr>
        <p:spPr>
          <a:xfrm>
            <a:off x="4587240" y="2087880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/>
              <a:t>11</a:t>
            </a:r>
          </a:p>
        </p:txBody>
      </p:sp>
      <p:sp>
        <p:nvSpPr>
          <p:cNvPr id="40" name="CasellaDiTesto 39"/>
          <p:cNvSpPr txBox="1"/>
          <p:nvPr/>
        </p:nvSpPr>
        <p:spPr>
          <a:xfrm>
            <a:off x="4953000" y="5090160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/>
              <a:t>22</a:t>
            </a:r>
          </a:p>
        </p:txBody>
      </p:sp>
      <p:sp>
        <p:nvSpPr>
          <p:cNvPr id="41" name="CasellaDiTesto 40"/>
          <p:cNvSpPr txBox="1"/>
          <p:nvPr/>
        </p:nvSpPr>
        <p:spPr>
          <a:xfrm>
            <a:off x="5410200" y="1402080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/>
              <a:t>7</a:t>
            </a:r>
          </a:p>
        </p:txBody>
      </p:sp>
      <p:sp>
        <p:nvSpPr>
          <p:cNvPr id="42" name="CasellaDiTesto 41"/>
          <p:cNvSpPr txBox="1"/>
          <p:nvPr/>
        </p:nvSpPr>
        <p:spPr>
          <a:xfrm>
            <a:off x="5928360" y="1173480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/>
              <a:t>4</a:t>
            </a:r>
          </a:p>
        </p:txBody>
      </p:sp>
      <p:sp>
        <p:nvSpPr>
          <p:cNvPr id="43" name="CasellaDiTesto 42"/>
          <p:cNvSpPr txBox="1"/>
          <p:nvPr/>
        </p:nvSpPr>
        <p:spPr>
          <a:xfrm>
            <a:off x="6324600" y="1097280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/>
              <a:t>3</a:t>
            </a:r>
          </a:p>
        </p:txBody>
      </p:sp>
      <p:sp>
        <p:nvSpPr>
          <p:cNvPr id="44" name="CasellaDiTesto 43"/>
          <p:cNvSpPr txBox="1"/>
          <p:nvPr/>
        </p:nvSpPr>
        <p:spPr>
          <a:xfrm>
            <a:off x="6568440" y="1066800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/>
              <a:t>2</a:t>
            </a:r>
          </a:p>
        </p:txBody>
      </p:sp>
      <p:sp>
        <p:nvSpPr>
          <p:cNvPr id="45" name="CasellaDiTesto 44"/>
          <p:cNvSpPr txBox="1"/>
          <p:nvPr/>
        </p:nvSpPr>
        <p:spPr>
          <a:xfrm>
            <a:off x="6781800" y="1066800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5909464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WLG: 4 </a:t>
            </a:r>
            <a:r>
              <a:rPr lang="en-GB" dirty="0" err="1"/>
              <a:t>caratteristiche</a:t>
            </a:r>
            <a:r>
              <a:rPr lang="en-GB" dirty="0"/>
              <a:t> </a:t>
            </a:r>
            <a:r>
              <a:rPr lang="en-GB" dirty="0" err="1"/>
              <a:t>chiave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E96FBF1-1888-4C65-B630-21CEC57DE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40F1F-518D-4DA8-B786-FD0053597A77}" type="slidenum">
              <a:rPr lang="en-GB" smtClean="0"/>
              <a:pPr/>
              <a:t>14</a:t>
            </a:fld>
            <a:endParaRPr lang="en-GB"/>
          </a:p>
        </p:txBody>
      </p:sp>
      <p:sp>
        <p:nvSpPr>
          <p:cNvPr id="14" name="Content Placeholder 2"/>
          <p:cNvSpPr>
            <a:spLocks noGrp="1"/>
          </p:cNvSpPr>
          <p:nvPr>
            <p:ph idx="4294967295"/>
          </p:nvPr>
        </p:nvSpPr>
        <p:spPr>
          <a:xfrm>
            <a:off x="2709863" y="2038350"/>
            <a:ext cx="9482137" cy="3884613"/>
          </a:xfrm>
        </p:spPr>
        <p:txBody>
          <a:bodyPr>
            <a:normAutofit/>
          </a:bodyPr>
          <a:lstStyle/>
          <a:p>
            <a:r>
              <a:rPr lang="it-IT" sz="2200" b="1" dirty="0"/>
              <a:t>Gratuità</a:t>
            </a:r>
            <a:r>
              <a:rPr lang="it-IT" sz="2200" dirty="0"/>
              <a:t>: TRIO e tutti i suoi servizi sono un’iniziativa della Regione Toscana basata sui finanziamenti del FSE, dunque agli utenti non è richiesto alcun costo</a:t>
            </a:r>
          </a:p>
          <a:p>
            <a:r>
              <a:rPr lang="it-IT" sz="2200" b="1" dirty="0"/>
              <a:t>Accessibilità</a:t>
            </a:r>
            <a:r>
              <a:rPr lang="it-IT" sz="2200" dirty="0"/>
              <a:t>: tutti i servizi del portale TRIO sono assicurati con continuità, regolarità e trasparenza. Le risorse didattiche sono disponibili senza limiti di tempo o di numero di accessi</a:t>
            </a:r>
          </a:p>
          <a:p>
            <a:r>
              <a:rPr lang="it-IT" sz="2200" b="1" dirty="0"/>
              <a:t>Partecipazione</a:t>
            </a:r>
            <a:r>
              <a:rPr lang="it-IT" sz="2200" dirty="0"/>
              <a:t>: i WLG promuovono la collaborazione e lo scambio di informazioni tra chi progetta i percorsi didattici, chi li costruisce e chi ne usufruisce</a:t>
            </a:r>
          </a:p>
          <a:p>
            <a:r>
              <a:rPr lang="it-IT" sz="2200" b="1" dirty="0"/>
              <a:t>Efficienza ed Efficacia</a:t>
            </a:r>
            <a:r>
              <a:rPr lang="it-IT" sz="2200" dirty="0"/>
              <a:t>: nei WLG sono presenti monitoraggi costanti sulla qualità dei servizi offerti e sull’andamento generale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2734636"/>
            <a:ext cx="1568113" cy="1568113"/>
          </a:xfrm>
          <a:prstGeom prst="rect">
            <a:avLst/>
          </a:prstGeom>
        </p:spPr>
      </p:pic>
      <p:sp>
        <p:nvSpPr>
          <p:cNvPr id="19" name="Segnaposto piè di pagina 4">
            <a:extLst>
              <a:ext uri="{FF2B5EF4-FFF2-40B4-BE49-F238E27FC236}">
                <a16:creationId xmlns:a16="http://schemas.microsoft.com/office/drawing/2014/main" id="{02FA74F1-AC0D-4E78-B07E-D2EB235B3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2071" y="6275636"/>
            <a:ext cx="9855606" cy="365125"/>
          </a:xfrm>
        </p:spPr>
        <p:txBody>
          <a:bodyPr/>
          <a:lstStyle/>
          <a:p>
            <a:r>
              <a:rPr lang="it-IT" sz="1400"/>
              <a:t>Web Learning Group come approccio vincente | Firenze - Assolavoro</a:t>
            </a:r>
            <a:endParaRPr lang="en-GB" sz="14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9B9B5-4C5C-49C4-8DBE-275CF2CF8EA2}" type="datetime1">
              <a:rPr lang="en-US" smtClean="0"/>
              <a:pPr/>
              <a:t>7/3/2018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15199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DBBECC-9FFF-42F3-9966-BD33C72B8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Le imprese che attivano WLG possono contare su:</a:t>
            </a:r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0DCB34E-D922-4DDD-B396-46D2BFCDDF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2205021"/>
            <a:ext cx="5660137" cy="3883288"/>
          </a:xfrm>
        </p:spPr>
        <p:txBody>
          <a:bodyPr/>
          <a:lstStyle/>
          <a:p>
            <a:r>
              <a:rPr lang="it-IT" dirty="0"/>
              <a:t>Personalizzazione dell’ambiente didattico</a:t>
            </a:r>
          </a:p>
          <a:p>
            <a:r>
              <a:rPr lang="it-IT" dirty="0"/>
              <a:t>Tutoraggio tecnico</a:t>
            </a:r>
          </a:p>
          <a:p>
            <a:r>
              <a:rPr lang="it-IT" dirty="0"/>
              <a:t>Help desk</a:t>
            </a:r>
          </a:p>
          <a:p>
            <a:r>
              <a:rPr lang="it-IT" dirty="0"/>
              <a:t>Orientamento e consulenza sull’offerta formativa</a:t>
            </a:r>
          </a:p>
          <a:p>
            <a:r>
              <a:rPr lang="it-IT" dirty="0"/>
              <a:t>Reportistica periodica</a:t>
            </a:r>
          </a:p>
          <a:p>
            <a:endParaRPr lang="en-GB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C152962-AA96-4919-B4F4-63466F16D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Web Learning Group come approccio vincente | Firenze - Assolavoro</a:t>
            </a:r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A4FCEB7-34F2-400B-A048-F9DC887FC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40F1F-518D-4DA8-B786-FD0053597A77}" type="slidenum">
              <a:rPr lang="en-GB" smtClean="0"/>
              <a:pPr/>
              <a:t>15</a:t>
            </a:fld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7D541-9D81-4947-A997-4190CA72993D}" type="datetime1">
              <a:rPr lang="en-US" smtClean="0"/>
              <a:pPr/>
              <a:t>7/3/2018</a:t>
            </a:fld>
            <a:endParaRPr lang="en-GB"/>
          </a:p>
        </p:txBody>
      </p:sp>
      <p:graphicFrame>
        <p:nvGraphicFramePr>
          <p:cNvPr id="8" name="Segnaposto contenuto 6">
            <a:extLst>
              <a:ext uri="{FF2B5EF4-FFF2-40B4-BE49-F238E27FC236}">
                <a16:creationId xmlns:a16="http://schemas.microsoft.com/office/drawing/2014/main" id="{7456AC06-0897-4E9A-88A2-A69F96493B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5088186"/>
              </p:ext>
            </p:extLst>
          </p:nvPr>
        </p:nvGraphicFramePr>
        <p:xfrm>
          <a:off x="7143212" y="2132421"/>
          <a:ext cx="4926868" cy="3271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473">
                  <a:extLst>
                    <a:ext uri="{9D8B030D-6E8A-4147-A177-3AD203B41FA5}">
                      <a16:colId xmlns:a16="http://schemas.microsoft.com/office/drawing/2014/main" val="1186074700"/>
                    </a:ext>
                  </a:extLst>
                </a:gridCol>
                <a:gridCol w="3105395">
                  <a:extLst>
                    <a:ext uri="{9D8B030D-6E8A-4147-A177-3AD203B41FA5}">
                      <a16:colId xmlns:a16="http://schemas.microsoft.com/office/drawing/2014/main" val="3485122675"/>
                    </a:ext>
                  </a:extLst>
                </a:gridCol>
              </a:tblGrid>
              <a:tr h="309322">
                <a:tc>
                  <a:txBody>
                    <a:bodyPr/>
                    <a:lstStyle/>
                    <a:p>
                      <a:r>
                        <a:rPr lang="it-IT" dirty="0"/>
                        <a:t>Servizio </a:t>
                      </a:r>
                      <a:endParaRPr lang="en-GB" dirty="0"/>
                    </a:p>
                  </a:txBody>
                  <a:tcPr>
                    <a:solidFill>
                      <a:srgbClr val="089EC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Tempi di attesa</a:t>
                      </a:r>
                      <a:endParaRPr lang="en-GB" dirty="0"/>
                    </a:p>
                  </a:txBody>
                  <a:tcPr>
                    <a:solidFill>
                      <a:srgbClr val="089E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0620039"/>
                  </a:ext>
                </a:extLst>
              </a:tr>
              <a:tr h="695975">
                <a:tc>
                  <a:txBody>
                    <a:bodyPr/>
                    <a:lstStyle/>
                    <a:p>
                      <a:r>
                        <a:rPr lang="it-IT" sz="1800" b="0" i="0" u="none" strike="noStrike" kern="1200" baseline="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Attivazione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 giorni </a:t>
                      </a:r>
                      <a:r>
                        <a:rPr lang="it-IT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 partire dalla data di invio della sottoscrizione della Carta dei Servizi</a:t>
                      </a:r>
                      <a:endParaRPr lang="en-GB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778291"/>
                  </a:ext>
                </a:extLst>
              </a:tr>
              <a:tr h="480736">
                <a:tc>
                  <a:txBody>
                    <a:bodyPr/>
                    <a:lstStyle/>
                    <a:p>
                      <a:r>
                        <a:rPr lang="en-GB" sz="18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Help desk</a:t>
                      </a:r>
                      <a:endParaRPr lang="en-GB" sz="1800" b="0" dirty="0">
                        <a:latin typeface="+mj-lt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ore </a:t>
                      </a:r>
                      <a:r>
                        <a:rPr lang="en-GB" sz="16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lavorative</a:t>
                      </a:r>
                      <a:endParaRPr lang="en-GB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7346819"/>
                  </a:ext>
                </a:extLst>
              </a:tr>
              <a:tr h="541314">
                <a:tc>
                  <a:txBody>
                    <a:bodyPr/>
                    <a:lstStyle/>
                    <a:p>
                      <a:r>
                        <a:rPr lang="en-GB" sz="1800" b="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Tutoraggio</a:t>
                      </a:r>
                      <a:r>
                        <a:rPr lang="en-GB" sz="18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tecnico</a:t>
                      </a:r>
                      <a:r>
                        <a:rPr lang="en-GB" sz="18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 ore </a:t>
                      </a:r>
                      <a:r>
                        <a:rPr lang="en-GB" sz="16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lavorative</a:t>
                      </a:r>
                      <a:endParaRPr lang="en-GB" sz="1600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4004856"/>
                  </a:ext>
                </a:extLst>
              </a:tr>
              <a:tr h="480736">
                <a:tc rowSpan="2">
                  <a:txBody>
                    <a:bodyPr/>
                    <a:lstStyle/>
                    <a:p>
                      <a:r>
                        <a:rPr lang="en-GB" sz="1800" b="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Tutoraggio</a:t>
                      </a:r>
                      <a:r>
                        <a:rPr lang="en-GB" sz="18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8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di </a:t>
                      </a:r>
                      <a:r>
                        <a:rPr lang="en-GB" sz="1800" b="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orientamento</a:t>
                      </a:r>
                      <a:endParaRPr lang="en-GB" sz="1800" b="0" dirty="0">
                        <a:latin typeface="+mj-lt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 ore </a:t>
                      </a:r>
                      <a:r>
                        <a:rPr lang="en-GB" sz="16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lavorative</a:t>
                      </a:r>
                      <a:endParaRPr lang="en-GB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238687"/>
                  </a:ext>
                </a:extLst>
              </a:tr>
              <a:tr h="480736">
                <a:tc vMerge="1"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 ore </a:t>
                      </a:r>
                      <a:r>
                        <a:rPr lang="en-GB" sz="16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lavorative</a:t>
                      </a:r>
                      <a:endParaRPr lang="en-GB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8561851"/>
                  </a:ext>
                </a:extLst>
              </a:tr>
            </a:tbl>
          </a:graphicData>
        </a:graphic>
      </p:graphicFrame>
      <p:sp>
        <p:nvSpPr>
          <p:cNvPr id="9" name="Titolo 1">
            <a:extLst>
              <a:ext uri="{FF2B5EF4-FFF2-40B4-BE49-F238E27FC236}">
                <a16:creationId xmlns:a16="http://schemas.microsoft.com/office/drawing/2014/main" id="{36996CC7-B6D5-4ED2-9034-91B47E01A33C}"/>
              </a:ext>
            </a:extLst>
          </p:cNvPr>
          <p:cNvSpPr txBox="1">
            <a:spLocks/>
          </p:cNvSpPr>
          <p:nvPr/>
        </p:nvSpPr>
        <p:spPr>
          <a:xfrm rot="16200000">
            <a:off x="4483502" y="2493357"/>
            <a:ext cx="4762767" cy="976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rgbClr val="089EC8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400" dirty="0">
                <a:solidFill>
                  <a:schemeClr val="tx1"/>
                </a:solidFill>
              </a:rPr>
              <a:t>Standard di servizio WLG</a:t>
            </a:r>
            <a:endParaRPr lang="en-GB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50754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8420" y="1134430"/>
            <a:ext cx="10515600" cy="976942"/>
          </a:xfrm>
        </p:spPr>
        <p:txBody>
          <a:bodyPr/>
          <a:lstStyle/>
          <a:p>
            <a:r>
              <a:rPr lang="it-IT" dirty="0"/>
              <a:t>E in più, servizi complementari alla didattica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0171" y="2193366"/>
            <a:ext cx="10163628" cy="31570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200" dirty="0"/>
              <a:t>TRIO offre ai soggetti gestori di WLG la possibilità di richiedere l’attivazione di </a:t>
            </a:r>
            <a:r>
              <a:rPr lang="it-IT" sz="2200" b="1" dirty="0"/>
              <a:t>strumenti/servizi complementari</a:t>
            </a:r>
            <a:r>
              <a:rPr lang="it-IT" sz="2200" dirty="0"/>
              <a:t> all’impianto didattico di default, tra cui:</a:t>
            </a:r>
            <a:br>
              <a:rPr lang="it-IT" sz="2200" dirty="0"/>
            </a:br>
            <a:endParaRPr lang="it-IT" sz="2200" dirty="0"/>
          </a:p>
          <a:p>
            <a:pPr marL="0" indent="0">
              <a:buNone/>
            </a:pPr>
            <a:r>
              <a:rPr lang="it-IT" sz="2200" b="1" dirty="0"/>
              <a:t>	  </a:t>
            </a:r>
            <a:endParaRPr lang="it-IT" sz="2200" dirty="0"/>
          </a:p>
          <a:p>
            <a:pPr marL="0" indent="0">
              <a:buNone/>
            </a:pPr>
            <a:r>
              <a:rPr lang="it-IT" sz="2200" dirty="0"/>
              <a:t>	  </a:t>
            </a:r>
            <a:endParaRPr lang="it-IT" sz="2200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40F1F-518D-4DA8-B786-FD0053597A77}" type="slidenum">
              <a:rPr lang="en-GB" smtClean="0"/>
              <a:pPr/>
              <a:t>16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524" y="4421411"/>
            <a:ext cx="1171178" cy="117117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681" y="3110390"/>
            <a:ext cx="1068864" cy="1068864"/>
          </a:xfrm>
          <a:prstGeom prst="rect">
            <a:avLst/>
          </a:prstGeom>
        </p:spPr>
      </p:pic>
      <p:sp>
        <p:nvSpPr>
          <p:cNvPr id="11" name="Segnaposto piè di pagina 4">
            <a:extLst>
              <a:ext uri="{FF2B5EF4-FFF2-40B4-BE49-F238E27FC236}">
                <a16:creationId xmlns:a16="http://schemas.microsoft.com/office/drawing/2014/main" id="{02FA74F1-AC0D-4E78-B07E-D2EB235B3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2071" y="6275636"/>
            <a:ext cx="9855606" cy="365125"/>
          </a:xfrm>
        </p:spPr>
        <p:txBody>
          <a:bodyPr/>
          <a:lstStyle/>
          <a:p>
            <a:r>
              <a:rPr lang="it-IT" sz="1400"/>
              <a:t>Web Learning Group come approccio vincente | Firenze - Assolavoro</a:t>
            </a:r>
            <a:endParaRPr lang="en-GB" sz="1400" dirty="0"/>
          </a:p>
        </p:txBody>
      </p:sp>
      <p:sp>
        <p:nvSpPr>
          <p:cNvPr id="5" name="Rectangle 4"/>
          <p:cNvSpPr/>
          <p:nvPr/>
        </p:nvSpPr>
        <p:spPr>
          <a:xfrm>
            <a:off x="3047998" y="3225394"/>
            <a:ext cx="699633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200" b="1" dirty="0"/>
              <a:t>Forum interno al WLG</a:t>
            </a:r>
            <a:r>
              <a:rPr lang="it-IT" sz="2200" dirty="0"/>
              <a:t>, per favorire l’interazione e lo scambio di informazioni tra gli utenti del WLG</a:t>
            </a:r>
            <a:br>
              <a:rPr lang="it-IT" sz="2200" dirty="0"/>
            </a:br>
            <a:endParaRPr lang="it-IT" sz="2200" dirty="0"/>
          </a:p>
        </p:txBody>
      </p:sp>
      <p:sp>
        <p:nvSpPr>
          <p:cNvPr id="7" name="Rectangle 6"/>
          <p:cNvSpPr/>
          <p:nvPr/>
        </p:nvSpPr>
        <p:spPr>
          <a:xfrm>
            <a:off x="3008054" y="4421411"/>
            <a:ext cx="699633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200" dirty="0"/>
              <a:t>Attività extra, come </a:t>
            </a:r>
            <a:r>
              <a:rPr lang="it-IT" sz="2200" b="1" dirty="0"/>
              <a:t>esercitazioni</a:t>
            </a:r>
            <a:r>
              <a:rPr lang="it-IT" sz="2200" dirty="0"/>
              <a:t>, </a:t>
            </a:r>
            <a:r>
              <a:rPr lang="it-IT" sz="2200" b="1" dirty="0"/>
              <a:t>live chat</a:t>
            </a:r>
            <a:r>
              <a:rPr lang="it-IT" sz="2200" dirty="0"/>
              <a:t>, </a:t>
            </a:r>
            <a:r>
              <a:rPr lang="it-IT" sz="2200" b="1" dirty="0"/>
              <a:t>glossari</a:t>
            </a:r>
            <a:r>
              <a:rPr lang="it-IT" sz="2200" dirty="0"/>
              <a:t>, </a:t>
            </a:r>
            <a:r>
              <a:rPr lang="it-IT" sz="2200" b="1" dirty="0"/>
              <a:t>quiz</a:t>
            </a:r>
            <a:r>
              <a:rPr lang="it-IT" sz="2200" dirty="0"/>
              <a:t>, </a:t>
            </a:r>
            <a:r>
              <a:rPr lang="it-IT" sz="2200" b="1" dirty="0"/>
              <a:t>sondaggi</a:t>
            </a:r>
            <a:r>
              <a:rPr lang="it-IT" sz="2200" dirty="0"/>
              <a:t>, </a:t>
            </a:r>
            <a:r>
              <a:rPr lang="it-IT" sz="2200" b="1" dirty="0" err="1"/>
              <a:t>wiki</a:t>
            </a:r>
            <a:r>
              <a:rPr lang="it-IT" sz="2200" dirty="0"/>
              <a:t>  e </a:t>
            </a:r>
            <a:r>
              <a:rPr lang="it-IT" sz="2200" b="1" dirty="0"/>
              <a:t>calendario condiviso</a:t>
            </a:r>
          </a:p>
        </p:txBody>
      </p:sp>
      <p:sp>
        <p:nvSpPr>
          <p:cNvPr id="13" name="Date Placeholder 1"/>
          <p:cNvSpPr>
            <a:spLocks noGrp="1"/>
          </p:cNvSpPr>
          <p:nvPr>
            <p:ph type="dt" sz="half" idx="10"/>
          </p:nvPr>
        </p:nvSpPr>
        <p:spPr>
          <a:xfrm>
            <a:off x="10899255" y="6275636"/>
            <a:ext cx="916122" cy="365125"/>
          </a:xfrm>
        </p:spPr>
        <p:txBody>
          <a:bodyPr/>
          <a:lstStyle/>
          <a:p>
            <a:fld id="{9828DC37-6AF6-4B5E-9A94-3E72A6336C78}" type="datetime1">
              <a:rPr lang="en-US" smtClean="0"/>
              <a:pPr/>
              <a:t>7/3/2018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80464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0885187" y="6277081"/>
            <a:ext cx="916122" cy="365125"/>
          </a:xfrm>
        </p:spPr>
        <p:txBody>
          <a:bodyPr/>
          <a:lstStyle/>
          <a:p>
            <a:pPr algn="ctr"/>
            <a:fld id="{7B74E3BB-DC44-44F0-9C5E-140D0A3787C2}" type="datetime1">
              <a:rPr lang="en-US" smtClean="0"/>
              <a:pPr algn="ctr"/>
              <a:t>7/3/2018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2071" y="6275636"/>
            <a:ext cx="10303116" cy="365125"/>
          </a:xfrm>
        </p:spPr>
        <p:txBody>
          <a:bodyPr/>
          <a:lstStyle/>
          <a:p>
            <a:r>
              <a:rPr lang="it-IT" sz="1400"/>
              <a:t>Web Learning Group come approccio vincente | Firenze - Assolavoro</a:t>
            </a:r>
            <a:endParaRPr lang="en-GB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40F1F-518D-4DA8-B786-FD0053597A77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45823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9031</TotalTime>
  <Words>1090</Words>
  <Application>Microsoft Office PowerPoint</Application>
  <PresentationFormat>Widescreen</PresentationFormat>
  <Paragraphs>172</Paragraphs>
  <Slides>17</Slides>
  <Notes>11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Wingdings</vt:lpstr>
      <vt:lpstr>Tema di Office</vt:lpstr>
      <vt:lpstr>Verso soluzioni blended fra formazione e lavoro  Web Learning Group (WLG)</vt:lpstr>
      <vt:lpstr>Presentazione standard di PowerPoint</vt:lpstr>
      <vt:lpstr>I numeri di TRIO</vt:lpstr>
      <vt:lpstr>Le sinergie per la formazione 4.0</vt:lpstr>
      <vt:lpstr>L’evoluzione di TRIO: nuovi contenuti in arrivo</vt:lpstr>
      <vt:lpstr>L’evoluzione di TRIO: formazione 4.0 per manager e imprenditori</vt:lpstr>
      <vt:lpstr>L’evoluzione di TRIO: formazione 4.0 per manager e imprenditori</vt:lpstr>
      <vt:lpstr>L’evoluzione di TRIO: Laboratorio di Informatica</vt:lpstr>
      <vt:lpstr>Presentazione standard di PowerPoint</vt:lpstr>
      <vt:lpstr>Presentazione standard di PowerPoint</vt:lpstr>
      <vt:lpstr>L’evoluzione di TRIO: una nuova piattaforma</vt:lpstr>
      <vt:lpstr>Web Learning Group come opportunità</vt:lpstr>
      <vt:lpstr>I soggetti toscani che con WLG attivi (141 WLG al 30/6/2018)</vt:lpstr>
      <vt:lpstr>WLG: 4 caratteristiche chiave</vt:lpstr>
      <vt:lpstr>Le imprese che attivano WLG possono contare su:</vt:lpstr>
      <vt:lpstr>E in più, servizi complementari alla didattica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LGroupuser</dc:creator>
  <cp:lastModifiedBy>LS15321</cp:lastModifiedBy>
  <cp:revision>243</cp:revision>
  <cp:lastPrinted>2018-06-11T12:43:49Z</cp:lastPrinted>
  <dcterms:created xsi:type="dcterms:W3CDTF">2018-02-24T13:43:59Z</dcterms:created>
  <dcterms:modified xsi:type="dcterms:W3CDTF">2018-07-03T06:39:33Z</dcterms:modified>
</cp:coreProperties>
</file>