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4" r:id="rId3"/>
    <p:sldId id="287" r:id="rId4"/>
    <p:sldId id="257" r:id="rId5"/>
    <p:sldId id="276" r:id="rId6"/>
    <p:sldId id="282" r:id="rId7"/>
    <p:sldId id="280" r:id="rId8"/>
    <p:sldId id="283" r:id="rId9"/>
    <p:sldId id="285" r:id="rId10"/>
    <p:sldId id="281" r:id="rId11"/>
    <p:sldId id="296" r:id="rId12"/>
    <p:sldId id="286" r:id="rId13"/>
    <p:sldId id="295" r:id="rId14"/>
    <p:sldId id="297" r:id="rId15"/>
    <p:sldId id="288" r:id="rId16"/>
    <p:sldId id="293" r:id="rId17"/>
    <p:sldId id="289" r:id="rId18"/>
    <p:sldId id="290" r:id="rId19"/>
    <p:sldId id="291" r:id="rId20"/>
    <p:sldId id="292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3366FF"/>
    <a:srgbClr val="6D90FF"/>
    <a:srgbClr val="FF7D25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38A40-E2CB-46E5-B5FF-0025AA5120C3}" type="datetimeFigureOut">
              <a:rPr lang="it-IT" smtClean="0"/>
              <a:t>19/10/2023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4F83D-4572-429B-A263-E1743E4767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483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9829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631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407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748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289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1116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8060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755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4F83D-4572-429B-A263-E1743E4767A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0538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0BDFA-B181-4FD9-9965-88CFB99E1F7F}" type="datetimeFigureOut">
              <a:rPr lang="it-IT" smtClean="0"/>
              <a:pPr/>
              <a:t>19/10/2023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82F27-5229-45E4-B9D1-AE9B8F8A5BB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etenzestrategiche.it/quest/index.php/22376/istituto/0" TargetMode="Externa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hyperlink" Target="https://www.bertelsmann-stiftung.de/en/our-projects/careers-via-competences/project-news/immigration-counseling-for-adult-immigrant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etenzestrategiche.it/quest/index.php/22376/istituto/0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hyperlink" Target="https://www.bertelsmann-stiftung.de/en/our-projects/careers-via-competences/project-news/immigration-counseling-for-adult-immigrants/" TargetMode="External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etenzestrategiche.it/quest/index.php/22376/istituto/0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rtelsmann-stiftung.de/en/our-projects/careers-via-competences/project-news/immigration-counseling-for-adult-immigrants/" TargetMode="External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Erasmus+_2014-20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32656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2771800" y="2132856"/>
            <a:ext cx="3528392" cy="15121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539552" y="3429000"/>
            <a:ext cx="8136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endParaRPr lang="it-IT" b="1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it-IT" b="1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it-IT" sz="2000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L’esperienza del progetto MASTER in Italia</a:t>
            </a:r>
          </a:p>
          <a:p>
            <a:pPr algn="ctr"/>
            <a:r>
              <a:rPr lang="it-IT" sz="16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itchFamily="34" charset="0"/>
              </a:rPr>
              <a:t>L’autovalutazione e la formazione sulla competenza personale, sociale e di apprendimento per le persone adulte</a:t>
            </a:r>
            <a:endParaRPr lang="it-I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429274"/>
            <a:ext cx="863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3722184" y="4803374"/>
            <a:ext cx="1771639" cy="275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2019-1-IT02-KA204-063178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23528" y="2413338"/>
            <a:ext cx="86366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i="1" dirty="0" smtClean="0">
                <a:latin typeface="Century Gothic" panose="020B0502020202020204" pitchFamily="34" charset="0"/>
              </a:rPr>
              <a:t>Progetto co-finanziato dal programma Erasmus+ della Commissione Europea. Il </a:t>
            </a:r>
            <a:r>
              <a:rPr lang="it-IT" sz="1600" i="1" dirty="0">
                <a:latin typeface="Century Gothic" panose="020B0502020202020204" pitchFamily="34" charset="0"/>
              </a:rPr>
              <a:t>sostegno della Commissione europea alla produzione di questa pubblicazione non costituisce un'approvazione del contenuto, che riflette esclusivamente il punto di vista degli autori, e la Commissione non può essere ritenuta responsabile per l'uso che può essere fatto delle informazioni ivi contenute.</a:t>
            </a:r>
            <a:endParaRPr lang="en-GB" sz="16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00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436862"/>
            <a:ext cx="8640960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Il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progetto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>
                <a:latin typeface="Century Gothic" panose="020B0502020202020204" pitchFamily="34" charset="0"/>
              </a:rPr>
              <a:t>MASTER </a:t>
            </a:r>
            <a:r>
              <a:rPr lang="it-IT" sz="1300" dirty="0" smtClean="0">
                <a:latin typeface="Century Gothic" panose="020B0502020202020204" pitchFamily="34" charset="0"/>
              </a:rPr>
              <a:t>è un progetto ERASMUS+ che ha </a:t>
            </a:r>
            <a:r>
              <a:rPr lang="it-IT" sz="1300" dirty="0">
                <a:latin typeface="Century Gothic" panose="020B0502020202020204" pitchFamily="34" charset="0"/>
              </a:rPr>
              <a:t>l’obiettivo di </a:t>
            </a:r>
            <a:r>
              <a:rPr lang="it-IT" sz="1300" b="1" dirty="0">
                <a:latin typeface="Century Gothic" panose="020B0502020202020204" pitchFamily="34" charset="0"/>
              </a:rPr>
              <a:t>facilitare la partecipazione alle opportunità formative ed al mercato del lavoro</a:t>
            </a:r>
            <a:r>
              <a:rPr lang="it-IT" sz="1300" dirty="0">
                <a:latin typeface="Century Gothic" panose="020B0502020202020204" pitchFamily="34" charset="0"/>
              </a:rPr>
              <a:t>, da parte degli adulti che hanno bisogno di aggiornare le proprie competenze, sviluppando le loro </a:t>
            </a:r>
            <a:r>
              <a:rPr lang="it-IT" sz="1300" b="1" dirty="0">
                <a:latin typeface="Century Gothic" panose="020B0502020202020204" pitchFamily="34" charset="0"/>
              </a:rPr>
              <a:t>capacità di autovalutazione </a:t>
            </a:r>
            <a:r>
              <a:rPr lang="it-IT" sz="1300" dirty="0">
                <a:latin typeface="Century Gothic" panose="020B0502020202020204" pitchFamily="34" charset="0"/>
              </a:rPr>
              <a:t>e </a:t>
            </a:r>
            <a:r>
              <a:rPr lang="it-IT" sz="1300" dirty="0" smtClean="0">
                <a:latin typeface="Century Gothic" panose="020B0502020202020204" pitchFamily="34" charset="0"/>
              </a:rPr>
              <a:t>la </a:t>
            </a:r>
            <a:r>
              <a:rPr lang="it-IT" sz="1300" dirty="0">
                <a:latin typeface="Century Gothic" panose="020B0502020202020204" pitchFamily="34" charset="0"/>
              </a:rPr>
              <a:t>loro </a:t>
            </a:r>
            <a:r>
              <a:rPr lang="it-IT" sz="1300" b="1" dirty="0" smtClean="0">
                <a:latin typeface="Century Gothic" panose="020B0502020202020204" pitchFamily="34" charset="0"/>
              </a:rPr>
              <a:t>competenza personale, sociale </a:t>
            </a:r>
            <a:r>
              <a:rPr lang="it-IT" sz="1300" b="1" dirty="0">
                <a:latin typeface="Century Gothic" panose="020B0502020202020204" pitchFamily="34" charset="0"/>
              </a:rPr>
              <a:t>e di apprendimento [PSL</a:t>
            </a:r>
            <a:r>
              <a:rPr lang="it-IT" sz="1300" b="1" dirty="0" smtClean="0">
                <a:latin typeface="Century Gothic" panose="020B0502020202020204" pitchFamily="34" charset="0"/>
              </a:rPr>
              <a:t>]</a:t>
            </a:r>
            <a:r>
              <a:rPr lang="it-IT" sz="1300" dirty="0" smtClean="0">
                <a:latin typeface="Century Gothic" panose="020B0502020202020204" pitchFamily="34" charset="0"/>
              </a:rPr>
              <a:t>.</a:t>
            </a:r>
            <a:endParaRPr lang="it-IT" sz="1300" dirty="0">
              <a:latin typeface="Century Gothic" panose="020B0502020202020204" pitchFamily="34" charset="0"/>
            </a:endParaRP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780928"/>
            <a:ext cx="3816424" cy="286231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79512" y="3004599"/>
            <a:ext cx="511685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300" dirty="0">
                <a:latin typeface="Century Gothic" panose="020B0502020202020204" pitchFamily="34" charset="0"/>
              </a:rPr>
              <a:t>Per raggiungere questo obiettivo, il progetto ha previsto </a:t>
            </a:r>
            <a:r>
              <a:rPr lang="it-IT" sz="1300" dirty="0" smtClean="0">
                <a:latin typeface="Century Gothic" panose="020B0502020202020204" pitchFamily="34" charset="0"/>
              </a:rPr>
              <a:t>specifiche attività </a:t>
            </a:r>
            <a:r>
              <a:rPr lang="it-IT" sz="1300" dirty="0">
                <a:latin typeface="Century Gothic" panose="020B0502020202020204" pitchFamily="34" charset="0"/>
              </a:rPr>
              <a:t>di </a:t>
            </a:r>
            <a:r>
              <a:rPr lang="it-IT" sz="1300" b="1" dirty="0">
                <a:latin typeface="Century Gothic" panose="020B0502020202020204" pitchFamily="34" charset="0"/>
              </a:rPr>
              <a:t>autovalutazione</a:t>
            </a:r>
            <a:r>
              <a:rPr lang="it-IT" sz="1300" dirty="0">
                <a:latin typeface="Century Gothic" panose="020B0502020202020204" pitchFamily="34" charset="0"/>
              </a:rPr>
              <a:t> e </a:t>
            </a:r>
            <a:r>
              <a:rPr lang="it-IT" sz="1300" b="1" dirty="0" smtClean="0">
                <a:latin typeface="Century Gothic" panose="020B0502020202020204" pitchFamily="34" charset="0"/>
              </a:rPr>
              <a:t>formazione.</a:t>
            </a: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328385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251520" y="134076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La scelta della competenza PSL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23528" y="1827981"/>
            <a:ext cx="856895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it-IT" sz="1300" i="1" dirty="0">
                <a:latin typeface="Century Gothic" panose="020B0502020202020204" pitchFamily="34" charset="0"/>
              </a:rPr>
              <a:t>La competenza personale, sociale e la capacità di imparare a imparare consiste ne “la capacità di riflettere su sé stessi, di gestire efficacemente il tempo e le informazioni, di lavorare con gli altri in maniera costruttiva, di mantenersi resilienti e di gestire il proprio apprendimento e la propria carriera. Include la capacità di affrontare l’incertezza e la complessità, di imparare a imparare, di sostenere il proprio benessere fisico ed emotivo, di </a:t>
            </a:r>
            <a:r>
              <a:rPr lang="it-IT" sz="1300" i="1" dirty="0" err="1">
                <a:latin typeface="Century Gothic" panose="020B0502020202020204" pitchFamily="34" charset="0"/>
              </a:rPr>
              <a:t>empatizzare</a:t>
            </a:r>
            <a:r>
              <a:rPr lang="it-IT" sz="1300" i="1" dirty="0">
                <a:latin typeface="Century Gothic" panose="020B0502020202020204" pitchFamily="34" charset="0"/>
              </a:rPr>
              <a:t> e gestire i conflitti” [COM(2018) 24 </a:t>
            </a:r>
            <a:r>
              <a:rPr lang="it-IT" sz="1300" i="1" dirty="0" err="1">
                <a:latin typeface="Century Gothic" panose="020B0502020202020204" pitchFamily="34" charset="0"/>
              </a:rPr>
              <a:t>final</a:t>
            </a:r>
            <a:r>
              <a:rPr lang="it-IT" sz="1300" i="1" dirty="0">
                <a:latin typeface="Century Gothic" panose="020B0502020202020204" pitchFamily="34" charset="0"/>
              </a:rPr>
              <a:t>].</a:t>
            </a:r>
          </a:p>
          <a:p>
            <a:pPr fontAlgn="base"/>
            <a:r>
              <a:rPr lang="it-IT" sz="1400" dirty="0"/>
              <a:t> </a:t>
            </a:r>
          </a:p>
          <a:p>
            <a:pPr fontAlgn="base"/>
            <a:endParaRPr lang="it-IT" sz="1400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611560" y="3292860"/>
            <a:ext cx="3312369" cy="2368387"/>
          </a:xfrm>
          <a:prstGeom prst="roundRect">
            <a:avLst/>
          </a:prstGeom>
          <a:solidFill>
            <a:srgbClr val="33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it-IT" sz="1300" dirty="0" smtClean="0">
                <a:latin typeface="Century Gothic" panose="020B0502020202020204" pitchFamily="34" charset="0"/>
              </a:rPr>
              <a:t>La </a:t>
            </a:r>
            <a:r>
              <a:rPr lang="it-IT" sz="1300" dirty="0">
                <a:latin typeface="Century Gothic" panose="020B0502020202020204" pitchFamily="34" charset="0"/>
              </a:rPr>
              <a:t>competenza </a:t>
            </a:r>
            <a:r>
              <a:rPr lang="it-IT" sz="1300" dirty="0" smtClean="0">
                <a:latin typeface="Century Gothic" panose="020B0502020202020204" pitchFamily="34" charset="0"/>
              </a:rPr>
              <a:t>rappresenta </a:t>
            </a:r>
            <a:r>
              <a:rPr lang="it-IT" sz="1300" dirty="0">
                <a:latin typeface="Century Gothic" panose="020B0502020202020204" pitchFamily="34" charset="0"/>
              </a:rPr>
              <a:t>un’ampia gamma di </a:t>
            </a:r>
            <a:r>
              <a:rPr lang="it-IT" sz="1300" b="1" dirty="0">
                <a:latin typeface="Century Gothic" panose="020B0502020202020204" pitchFamily="34" charset="0"/>
              </a:rPr>
              <a:t>abilità trasversali a diverse professioni e settori </a:t>
            </a:r>
            <a:r>
              <a:rPr lang="it-IT" sz="1300" dirty="0">
                <a:latin typeface="Century Gothic" panose="020B0502020202020204" pitchFamily="34" charset="0"/>
              </a:rPr>
              <a:t>che, promuovendo l’</a:t>
            </a:r>
            <a:r>
              <a:rPr lang="it-IT" sz="1300" b="1" dirty="0">
                <a:latin typeface="Century Gothic" panose="020B0502020202020204" pitchFamily="34" charset="0"/>
              </a:rPr>
              <a:t>autoconsapevolezza</a:t>
            </a:r>
            <a:r>
              <a:rPr lang="it-IT" sz="1300" dirty="0">
                <a:latin typeface="Century Gothic" panose="020B0502020202020204" pitchFamily="34" charset="0"/>
              </a:rPr>
              <a:t>, possono essere considerate tra quelle più importanti per gli adulti che hanno bisogno di aggiornare le proprie competenze e di </a:t>
            </a:r>
            <a:r>
              <a:rPr lang="it-IT" sz="1300" dirty="0" smtClean="0">
                <a:latin typeface="Century Gothic" panose="020B0502020202020204" pitchFamily="34" charset="0"/>
              </a:rPr>
              <a:t>riattivarsi/rimotivarsi.</a:t>
            </a:r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5220072" y="3272070"/>
            <a:ext cx="3312369" cy="2368387"/>
          </a:xfrm>
          <a:prstGeom prst="roundRect">
            <a:avLst/>
          </a:prstGeom>
          <a:solidFill>
            <a:srgbClr val="33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it-IT" sz="1300" dirty="0">
                <a:latin typeface="Century Gothic" panose="020B0502020202020204" pitchFamily="34" charset="0"/>
              </a:rPr>
              <a:t>È una delle competenze di base meno considerata sia nell’ambito delle </a:t>
            </a:r>
            <a:r>
              <a:rPr lang="it-IT" sz="1300" b="1" dirty="0">
                <a:latin typeface="Century Gothic" panose="020B0502020202020204" pitchFamily="34" charset="0"/>
              </a:rPr>
              <a:t>priorità istituzionali </a:t>
            </a:r>
            <a:r>
              <a:rPr lang="it-IT" sz="1300" dirty="0">
                <a:latin typeface="Century Gothic" panose="020B0502020202020204" pitchFamily="34" charset="0"/>
              </a:rPr>
              <a:t>sia nella </a:t>
            </a:r>
            <a:r>
              <a:rPr lang="it-IT" sz="1300" b="1" dirty="0">
                <a:latin typeface="Century Gothic" panose="020B0502020202020204" pitchFamily="34" charset="0"/>
              </a:rPr>
              <a:t>definizione di strumenti di orientamento, formazione e valutazione</a:t>
            </a:r>
            <a:r>
              <a:rPr lang="it-IT" sz="1300" dirty="0">
                <a:latin typeface="Century Gothic" panose="020B0502020202020204" pitchFamily="34" charset="0"/>
              </a:rPr>
              <a:t> da parte dei soggetti che operano nei diversi settori dell’educazione.</a:t>
            </a:r>
          </a:p>
        </p:txBody>
      </p:sp>
      <p:sp>
        <p:nvSpPr>
          <p:cNvPr id="3" name="Freccia bidirezionale orizzontale 2"/>
          <p:cNvSpPr/>
          <p:nvPr/>
        </p:nvSpPr>
        <p:spPr>
          <a:xfrm>
            <a:off x="4067944" y="4221088"/>
            <a:ext cx="1008112" cy="432048"/>
          </a:xfrm>
          <a:prstGeom prst="leftRigh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436862"/>
            <a:ext cx="864096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L’autovalutazione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en-GB" sz="1300" dirty="0" err="1" smtClean="0">
                <a:latin typeface="Century Gothic" panose="020B0502020202020204" pitchFamily="34" charset="0"/>
              </a:rPr>
              <a:t>Percorso</a:t>
            </a:r>
            <a:r>
              <a:rPr lang="en-GB" sz="1300" dirty="0" smtClean="0">
                <a:latin typeface="Century Gothic" panose="020B0502020202020204" pitchFamily="34" charset="0"/>
              </a:rPr>
              <a:t> di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identificazione</a:t>
            </a:r>
            <a:r>
              <a:rPr lang="en-GB" sz="1300" b="1" dirty="0" smtClean="0">
                <a:latin typeface="Century Gothic" panose="020B0502020202020204" pitchFamily="34" charset="0"/>
              </a:rPr>
              <a:t> e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autovalutazione</a:t>
            </a:r>
            <a:r>
              <a:rPr lang="en-GB" sz="1300" b="1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della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Competenza</a:t>
            </a:r>
            <a:r>
              <a:rPr lang="en-GB" sz="1300" b="1" dirty="0" smtClean="0">
                <a:latin typeface="Century Gothic" panose="020B0502020202020204" pitchFamily="34" charset="0"/>
              </a:rPr>
              <a:t>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Personale</a:t>
            </a:r>
            <a:r>
              <a:rPr lang="en-GB" sz="1300" b="1" dirty="0" smtClean="0">
                <a:latin typeface="Century Gothic" panose="020B0502020202020204" pitchFamily="34" charset="0"/>
              </a:rPr>
              <a:t>,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Sociale</a:t>
            </a:r>
            <a:r>
              <a:rPr lang="en-GB" sz="1300" b="1" dirty="0" smtClean="0">
                <a:latin typeface="Century Gothic" panose="020B0502020202020204" pitchFamily="34" charset="0"/>
              </a:rPr>
              <a:t> e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Capacità</a:t>
            </a:r>
            <a:r>
              <a:rPr lang="en-GB" sz="1300" b="1" dirty="0" smtClean="0">
                <a:latin typeface="Century Gothic" panose="020B0502020202020204" pitchFamily="34" charset="0"/>
              </a:rPr>
              <a:t> di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Imparare</a:t>
            </a:r>
            <a:r>
              <a:rPr lang="en-GB" sz="1300" b="1" dirty="0" smtClean="0">
                <a:latin typeface="Century Gothic" panose="020B0502020202020204" pitchFamily="34" charset="0"/>
              </a:rPr>
              <a:t> a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Imparare</a:t>
            </a:r>
            <a:r>
              <a:rPr lang="en-GB" sz="1300" b="1" dirty="0" smtClean="0">
                <a:latin typeface="Century Gothic" panose="020B0502020202020204" pitchFamily="34" charset="0"/>
              </a:rPr>
              <a:t> (PSL) </a:t>
            </a:r>
            <a:r>
              <a:rPr lang="en-GB" sz="1300" dirty="0" smtClean="0">
                <a:latin typeface="Century Gothic" panose="020B0502020202020204" pitchFamily="34" charset="0"/>
              </a:rPr>
              <a:t>da parte di </a:t>
            </a:r>
            <a:r>
              <a:rPr lang="en-GB" sz="1300" dirty="0" err="1" smtClean="0">
                <a:latin typeface="Century Gothic" panose="020B0502020202020204" pitchFamily="34" charset="0"/>
              </a:rPr>
              <a:t>persone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adulte</a:t>
            </a:r>
            <a:r>
              <a:rPr lang="en-GB" sz="1300" dirty="0" smtClean="0">
                <a:latin typeface="Century Gothic" panose="020B0502020202020204" pitchFamily="34" charset="0"/>
              </a:rPr>
              <a:t> con </a:t>
            </a:r>
            <a:r>
              <a:rPr lang="en-GB" sz="1300" dirty="0" err="1" smtClean="0">
                <a:latin typeface="Century Gothic" panose="020B0502020202020204" pitchFamily="34" charset="0"/>
              </a:rPr>
              <a:t>bassa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qualifica</a:t>
            </a:r>
            <a:r>
              <a:rPr lang="en-GB" sz="1300" dirty="0" smtClean="0">
                <a:latin typeface="Century Gothic" panose="020B0502020202020204" pitchFamily="34" charset="0"/>
              </a:rPr>
              <a:t>/</a:t>
            </a:r>
            <a:r>
              <a:rPr lang="en-GB" sz="1300" dirty="0" err="1" smtClean="0">
                <a:latin typeface="Century Gothic" panose="020B0502020202020204" pitchFamily="34" charset="0"/>
              </a:rPr>
              <a:t>titolo</a:t>
            </a:r>
            <a:r>
              <a:rPr lang="en-GB" sz="1300" dirty="0" smtClean="0">
                <a:latin typeface="Century Gothic" panose="020B0502020202020204" pitchFamily="34" charset="0"/>
              </a:rPr>
              <a:t> di studio, </a:t>
            </a:r>
            <a:r>
              <a:rPr lang="en-GB" sz="1300" dirty="0" err="1" smtClean="0">
                <a:latin typeface="Century Gothic" panose="020B0502020202020204" pitchFamily="34" charset="0"/>
              </a:rPr>
              <a:t>finalizzato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all’attivazione</a:t>
            </a:r>
            <a:r>
              <a:rPr lang="en-GB" sz="1300" dirty="0" smtClean="0">
                <a:latin typeface="Century Gothic" panose="020B0502020202020204" pitchFamily="34" charset="0"/>
              </a:rPr>
              <a:t> di un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processo</a:t>
            </a:r>
            <a:r>
              <a:rPr lang="en-GB" sz="1300" b="1" dirty="0" smtClean="0">
                <a:latin typeface="Century Gothic" panose="020B0502020202020204" pitchFamily="34" charset="0"/>
              </a:rPr>
              <a:t> di empowerment</a:t>
            </a:r>
            <a:r>
              <a:rPr lang="en-GB" sz="1300" dirty="0" smtClean="0">
                <a:latin typeface="Century Gothic" panose="020B0502020202020204" pitchFamily="34" charset="0"/>
              </a:rPr>
              <a:t> per </a:t>
            </a:r>
            <a:r>
              <a:rPr lang="en-GB" sz="1300" dirty="0" err="1" smtClean="0">
                <a:latin typeface="Century Gothic" panose="020B0502020202020204" pitchFamily="34" charset="0"/>
              </a:rPr>
              <a:t>promuovere</a:t>
            </a:r>
            <a:r>
              <a:rPr lang="en-GB" sz="1300" dirty="0" smtClean="0">
                <a:latin typeface="Century Gothic" panose="020B0502020202020204" pitchFamily="34" charset="0"/>
              </a:rPr>
              <a:t> e </a:t>
            </a:r>
            <a:r>
              <a:rPr lang="en-GB" sz="1300" dirty="0" err="1" smtClean="0">
                <a:latin typeface="Century Gothic" panose="020B0502020202020204" pitchFamily="34" charset="0"/>
              </a:rPr>
              <a:t>facilitare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l’accesso</a:t>
            </a:r>
            <a:r>
              <a:rPr lang="en-GB" sz="1300" dirty="0" smtClean="0">
                <a:latin typeface="Century Gothic" panose="020B0502020202020204" pitchFamily="34" charset="0"/>
              </a:rPr>
              <a:t> ad </a:t>
            </a:r>
            <a:r>
              <a:rPr lang="en-GB" sz="1300" dirty="0" err="1" smtClean="0">
                <a:latin typeface="Century Gothic" panose="020B0502020202020204" pitchFamily="34" charset="0"/>
              </a:rPr>
              <a:t>opportunità</a:t>
            </a:r>
            <a:r>
              <a:rPr lang="en-GB" sz="1300" dirty="0" smtClean="0">
                <a:latin typeface="Century Gothic" panose="020B0502020202020204" pitchFamily="34" charset="0"/>
              </a:rPr>
              <a:t> di </a:t>
            </a:r>
            <a:r>
              <a:rPr lang="en-GB" sz="1300" dirty="0" err="1" smtClean="0">
                <a:latin typeface="Century Gothic" panose="020B0502020202020204" pitchFamily="34" charset="0"/>
              </a:rPr>
              <a:t>formazione</a:t>
            </a:r>
            <a:r>
              <a:rPr lang="en-GB" sz="1300" dirty="0" smtClean="0">
                <a:latin typeface="Century Gothic" panose="020B0502020202020204" pitchFamily="34" charset="0"/>
              </a:rPr>
              <a:t> e Lavoro, </a:t>
            </a:r>
            <a:r>
              <a:rPr lang="en-GB" sz="1300" dirty="0" err="1" smtClean="0">
                <a:latin typeface="Century Gothic" panose="020B0502020202020204" pitchFamily="34" charset="0"/>
              </a:rPr>
              <a:t>ed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alla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partecipazione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attività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alla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società</a:t>
            </a:r>
            <a:r>
              <a:rPr lang="en-GB" sz="1300" dirty="0" smtClean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n-GB" sz="1300" dirty="0" smtClean="0">
              <a:latin typeface="Century Gothic" panose="020B0502020202020204" pitchFamily="34" charset="0"/>
            </a:endParaRPr>
          </a:p>
          <a:p>
            <a:pPr algn="just"/>
            <a:endParaRPr lang="en-GB" sz="1300" dirty="0" smtClean="0">
              <a:latin typeface="Century Gothic" panose="020B0502020202020204" pitchFamily="34" charset="0"/>
            </a:endParaRPr>
          </a:p>
          <a:p>
            <a:r>
              <a:rPr lang="en-GB" sz="1300" b="1" dirty="0" err="1">
                <a:latin typeface="Century Gothic" panose="020B0502020202020204" pitchFamily="34" charset="0"/>
                <a:ea typeface="Verdana" pitchFamily="34" charset="0"/>
              </a:rPr>
              <a:t>Destinatari</a:t>
            </a:r>
            <a:endParaRPr lang="en-GB" sz="1300" b="1" dirty="0">
              <a:latin typeface="Century Gothic" panose="020B0502020202020204" pitchFamily="34" charset="0"/>
              <a:ea typeface="Verdana" pitchFamily="34" charset="0"/>
            </a:endParaRPr>
          </a:p>
          <a:p>
            <a:r>
              <a:rPr lang="en-GB" sz="13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Italia</a:t>
            </a:r>
            <a:r>
              <a:rPr lang="en-GB" sz="1300" dirty="0">
                <a:latin typeface="Century Gothic" panose="020B0502020202020204" pitchFamily="34" charset="0"/>
              </a:rPr>
              <a:t> - 40 </a:t>
            </a:r>
            <a:r>
              <a:rPr lang="en-GB" sz="1300" dirty="0" err="1" smtClean="0">
                <a:latin typeface="Century Gothic" panose="020B0502020202020204" pitchFamily="34" charset="0"/>
              </a:rPr>
              <a:t>adulti</a:t>
            </a:r>
            <a:r>
              <a:rPr lang="en-GB" sz="1300" dirty="0" smtClean="0">
                <a:latin typeface="Century Gothic" panose="020B0502020202020204" pitchFamily="34" charset="0"/>
              </a:rPr>
              <a:t> (13 </a:t>
            </a:r>
            <a:r>
              <a:rPr lang="en-GB" sz="1300" dirty="0" err="1" smtClean="0">
                <a:latin typeface="Century Gothic" panose="020B0502020202020204" pitchFamily="34" charset="0"/>
              </a:rPr>
              <a:t>donne</a:t>
            </a:r>
            <a:r>
              <a:rPr lang="en-GB" sz="1300" dirty="0" smtClean="0">
                <a:latin typeface="Century Gothic" panose="020B0502020202020204" pitchFamily="34" charset="0"/>
              </a:rPr>
              <a:t>, 27 </a:t>
            </a:r>
            <a:r>
              <a:rPr lang="en-GB" sz="1300" dirty="0" err="1" smtClean="0">
                <a:latin typeface="Century Gothic" panose="020B0502020202020204" pitchFamily="34" charset="0"/>
              </a:rPr>
              <a:t>uomini</a:t>
            </a:r>
            <a:r>
              <a:rPr lang="en-GB" sz="1300" dirty="0" smtClean="0">
                <a:latin typeface="Century Gothic" panose="020B0502020202020204" pitchFamily="34" charset="0"/>
              </a:rPr>
              <a:t>), </a:t>
            </a:r>
            <a:r>
              <a:rPr lang="en-GB" sz="1300" dirty="0">
                <a:latin typeface="Century Gothic" panose="020B0502020202020204" pitchFamily="34" charset="0"/>
              </a:rPr>
              <a:t>low skilled, </a:t>
            </a:r>
            <a:r>
              <a:rPr lang="en-GB" sz="1300" dirty="0" err="1">
                <a:latin typeface="Century Gothic" panose="020B0502020202020204" pitchFamily="34" charset="0"/>
              </a:rPr>
              <a:t>disoccupati</a:t>
            </a:r>
            <a:r>
              <a:rPr lang="en-GB" sz="1300" dirty="0">
                <a:latin typeface="Century Gothic" panose="020B0502020202020204" pitchFamily="34" charset="0"/>
              </a:rPr>
              <a:t> di </a:t>
            </a:r>
            <a:r>
              <a:rPr lang="en-GB" sz="1300" dirty="0" err="1">
                <a:latin typeface="Century Gothic" panose="020B0502020202020204" pitchFamily="34" charset="0"/>
              </a:rPr>
              <a:t>lungo</a:t>
            </a:r>
            <a:r>
              <a:rPr lang="en-GB" sz="1300" dirty="0">
                <a:latin typeface="Century Gothic" panose="020B0502020202020204" pitchFamily="34" charset="0"/>
              </a:rPr>
              <a:t> </a:t>
            </a:r>
            <a:r>
              <a:rPr lang="en-GB" sz="1300" dirty="0" err="1">
                <a:latin typeface="Century Gothic" panose="020B0502020202020204" pitchFamily="34" charset="0"/>
              </a:rPr>
              <a:t>corso</a:t>
            </a:r>
            <a:endParaRPr lang="en-GB" sz="1300" dirty="0">
              <a:latin typeface="Century Gothic" panose="020B0502020202020204" pitchFamily="34" charset="0"/>
            </a:endParaRPr>
          </a:p>
          <a:p>
            <a:r>
              <a:rPr lang="en-GB" sz="13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Cipro </a:t>
            </a:r>
            <a:r>
              <a:rPr lang="en-GB" sz="1300" dirty="0">
                <a:latin typeface="Century Gothic" panose="020B0502020202020204" pitchFamily="34" charset="0"/>
              </a:rPr>
              <a:t>- 40 </a:t>
            </a:r>
            <a:r>
              <a:rPr lang="en-GB" sz="1300" dirty="0" err="1">
                <a:latin typeface="Century Gothic" panose="020B0502020202020204" pitchFamily="34" charset="0"/>
              </a:rPr>
              <a:t>adulti</a:t>
            </a:r>
            <a:r>
              <a:rPr lang="en-GB" sz="1300" dirty="0">
                <a:latin typeface="Century Gothic" panose="020B0502020202020204" pitchFamily="34" charset="0"/>
              </a:rPr>
              <a:t>, low skilled, </a:t>
            </a:r>
            <a:r>
              <a:rPr lang="en-GB" sz="1300" dirty="0" err="1">
                <a:latin typeface="Century Gothic" panose="020B0502020202020204" pitchFamily="34" charset="0"/>
              </a:rPr>
              <a:t>migranti</a:t>
            </a:r>
            <a:r>
              <a:rPr lang="en-GB" sz="1300" dirty="0">
                <a:latin typeface="Century Gothic" panose="020B0502020202020204" pitchFamily="34" charset="0"/>
              </a:rPr>
              <a:t> e/o </a:t>
            </a:r>
            <a:r>
              <a:rPr lang="en-GB" sz="1300" dirty="0" err="1">
                <a:latin typeface="Century Gothic" panose="020B0502020202020204" pitchFamily="34" charset="0"/>
              </a:rPr>
              <a:t>disoccupati</a:t>
            </a:r>
            <a:endParaRPr lang="en-GB" sz="1300" dirty="0">
              <a:latin typeface="Century Gothic" panose="020B0502020202020204" pitchFamily="34" charset="0"/>
            </a:endParaRPr>
          </a:p>
          <a:p>
            <a:r>
              <a:rPr lang="en-GB" sz="13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Gran </a:t>
            </a:r>
            <a:r>
              <a:rPr lang="en-GB" sz="13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Bretagna</a:t>
            </a:r>
            <a:r>
              <a:rPr lang="en-GB" sz="13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GB" sz="1300" dirty="0">
                <a:latin typeface="Century Gothic" panose="020B0502020202020204" pitchFamily="34" charset="0"/>
              </a:rPr>
              <a:t>– 59 </a:t>
            </a:r>
            <a:r>
              <a:rPr lang="en-GB" sz="1300" dirty="0" err="1">
                <a:latin typeface="Century Gothic" panose="020B0502020202020204" pitchFamily="34" charset="0"/>
              </a:rPr>
              <a:t>adulti</a:t>
            </a:r>
            <a:r>
              <a:rPr lang="en-GB" sz="1300" dirty="0">
                <a:latin typeface="Century Gothic" panose="020B0502020202020204" pitchFamily="34" charset="0"/>
              </a:rPr>
              <a:t>, low skilled, a </a:t>
            </a:r>
            <a:r>
              <a:rPr lang="en-GB" sz="1300" dirty="0" err="1">
                <a:latin typeface="Century Gothic" panose="020B0502020202020204" pitchFamily="34" charset="0"/>
              </a:rPr>
              <a:t>rischio</a:t>
            </a:r>
            <a:r>
              <a:rPr lang="en-GB" sz="1300" dirty="0">
                <a:latin typeface="Century Gothic" panose="020B0502020202020204" pitchFamily="34" charset="0"/>
              </a:rPr>
              <a:t> di </a:t>
            </a:r>
            <a:r>
              <a:rPr lang="en-GB" sz="1300" dirty="0" err="1">
                <a:latin typeface="Century Gothic" panose="020B0502020202020204" pitchFamily="34" charset="0"/>
              </a:rPr>
              <a:t>vulnerabilità</a:t>
            </a:r>
            <a:r>
              <a:rPr lang="en-GB" sz="1300" dirty="0">
                <a:latin typeface="Century Gothic" panose="020B0502020202020204" pitchFamily="34" charset="0"/>
              </a:rPr>
              <a:t> </a:t>
            </a:r>
            <a:r>
              <a:rPr lang="en-GB" sz="1300" dirty="0" err="1">
                <a:latin typeface="Century Gothic" panose="020B0502020202020204" pitchFamily="34" charset="0"/>
              </a:rPr>
              <a:t>sociale</a:t>
            </a:r>
            <a:endParaRPr lang="en-GB" sz="1300" dirty="0">
              <a:latin typeface="Century Gothic" panose="020B0502020202020204" pitchFamily="34" charset="0"/>
            </a:endParaRPr>
          </a:p>
          <a:p>
            <a:r>
              <a:rPr lang="en-GB" sz="13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Porto</a:t>
            </a:r>
            <a:r>
              <a:rPr lang="en-GB" sz="13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gallo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>
                <a:latin typeface="Century Gothic" panose="020B0502020202020204" pitchFamily="34" charset="0"/>
              </a:rPr>
              <a:t>- 40 </a:t>
            </a:r>
            <a:r>
              <a:rPr lang="en-GB" sz="1300" dirty="0" err="1">
                <a:latin typeface="Century Gothic" panose="020B0502020202020204" pitchFamily="34" charset="0"/>
              </a:rPr>
              <a:t>adulti</a:t>
            </a:r>
            <a:r>
              <a:rPr lang="en-GB" sz="1300" dirty="0">
                <a:latin typeface="Century Gothic" panose="020B0502020202020204" pitchFamily="34" charset="0"/>
              </a:rPr>
              <a:t>, low skilled, </a:t>
            </a:r>
            <a:r>
              <a:rPr lang="en-GB" sz="1300" dirty="0" err="1">
                <a:latin typeface="Century Gothic" panose="020B0502020202020204" pitchFamily="34" charset="0"/>
              </a:rPr>
              <a:t>disoccupati</a:t>
            </a:r>
            <a:endParaRPr lang="en-GB" sz="1300" dirty="0">
              <a:latin typeface="Century Gothic" panose="020B0502020202020204" pitchFamily="34" charset="0"/>
            </a:endParaRPr>
          </a:p>
          <a:p>
            <a:endParaRPr lang="en-US" sz="1300" dirty="0" smtClean="0">
              <a:latin typeface="Century Gothic" panose="020B0502020202020204" pitchFamily="34" charset="0"/>
            </a:endParaRPr>
          </a:p>
          <a:p>
            <a:endParaRPr lang="en-US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300" b="1" dirty="0">
                <a:latin typeface="Century Gothic" panose="020B0502020202020204" pitchFamily="34" charset="0"/>
                <a:ea typeface="Verdana" pitchFamily="34" charset="0"/>
              </a:rPr>
              <a:t>Periodo di realizzazione</a:t>
            </a:r>
          </a:p>
          <a:p>
            <a:pPr algn="just"/>
            <a:r>
              <a:rPr lang="it-IT" sz="1300" dirty="0">
                <a:latin typeface="Century Gothic" panose="020B0502020202020204" pitchFamily="34" charset="0"/>
              </a:rPr>
              <a:t>Ottobre 2020 – Febbraio 2021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59" r="15021"/>
          <a:stretch/>
        </p:blipFill>
        <p:spPr>
          <a:xfrm>
            <a:off x="6285658" y="3717032"/>
            <a:ext cx="2858342" cy="283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3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436862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Gli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strumenti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>
                <a:latin typeface="Century Gothic" panose="020B0502020202020204" pitchFamily="34" charset="0"/>
              </a:rPr>
              <a:t>L'autovalutazione è stata svolta attraverso 2 strumenti, selezionati e adattati a livello pedagogico dall'Università degli Studi Roma Tre: </a:t>
            </a:r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il </a:t>
            </a:r>
            <a:r>
              <a:rPr lang="it-IT" sz="1300" b="1" dirty="0">
                <a:latin typeface="Century Gothic" panose="020B0502020202020204" pitchFamily="34" charset="0"/>
                <a:hlinkClick r:id="rId3"/>
              </a:rPr>
              <a:t>Questionario sulla percezione delle proprie competenze e convinzioni</a:t>
            </a:r>
            <a:r>
              <a:rPr lang="it-IT" sz="1300" b="1" dirty="0">
                <a:latin typeface="Century Gothic" panose="020B0502020202020204" pitchFamily="34" charset="0"/>
              </a:rPr>
              <a:t> </a:t>
            </a:r>
            <a:r>
              <a:rPr lang="it-IT" sz="1300" dirty="0">
                <a:latin typeface="Century Gothic" panose="020B0502020202020204" pitchFamily="34" charset="0"/>
              </a:rPr>
              <a:t>(QPCC</a:t>
            </a:r>
            <a:r>
              <a:rPr lang="it-IT" sz="1300" dirty="0" smtClean="0">
                <a:latin typeface="Century Gothic" panose="020B0502020202020204" pitchFamily="34" charset="0"/>
              </a:rPr>
              <a:t>) </a:t>
            </a: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300" b="1" dirty="0" smtClean="0">
                <a:latin typeface="Century Gothic" panose="020B0502020202020204" pitchFamily="34" charset="0"/>
                <a:hlinkClick r:id="rId4"/>
              </a:rPr>
              <a:t>Competence </a:t>
            </a:r>
            <a:r>
              <a:rPr lang="en-US" sz="1300" b="1" dirty="0">
                <a:latin typeface="Century Gothic" panose="020B0502020202020204" pitchFamily="34" charset="0"/>
                <a:hlinkClick r:id="rId4"/>
              </a:rPr>
              <a:t>Cards for professional and immigration counselling</a:t>
            </a:r>
            <a:endParaRPr lang="en-US" sz="1300" b="1" dirty="0">
              <a:latin typeface="Century Gothic" panose="020B0502020202020204" pitchFamily="34" charset="0"/>
            </a:endParaRP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entrambi </a:t>
            </a:r>
            <a:r>
              <a:rPr lang="it-IT" sz="1300" dirty="0">
                <a:latin typeface="Century Gothic" panose="020B0502020202020204" pitchFamily="34" charset="0"/>
              </a:rPr>
              <a:t>già </a:t>
            </a:r>
            <a:r>
              <a:rPr lang="it-IT" sz="1300" dirty="0" smtClean="0">
                <a:latin typeface="Century Gothic" panose="020B0502020202020204" pitchFamily="34" charset="0"/>
              </a:rPr>
              <a:t>testati </a:t>
            </a:r>
            <a:r>
              <a:rPr lang="it-IT" sz="1300" dirty="0">
                <a:latin typeface="Century Gothic" panose="020B0502020202020204" pitchFamily="34" charset="0"/>
              </a:rPr>
              <a:t>con obiettivi e target </a:t>
            </a:r>
            <a:r>
              <a:rPr lang="it-IT" sz="1300" dirty="0" err="1">
                <a:latin typeface="Century Gothic" panose="020B0502020202020204" pitchFamily="34" charset="0"/>
              </a:rPr>
              <a:t>group</a:t>
            </a:r>
            <a:r>
              <a:rPr lang="it-IT" sz="1300" dirty="0">
                <a:latin typeface="Century Gothic" panose="020B0502020202020204" pitchFamily="34" charset="0"/>
              </a:rPr>
              <a:t> diversi da quelli </a:t>
            </a:r>
            <a:r>
              <a:rPr lang="it-IT" sz="1300" dirty="0" smtClean="0">
                <a:latin typeface="Century Gothic" panose="020B0502020202020204" pitchFamily="34" charset="0"/>
              </a:rPr>
              <a:t>dell'autovalutazione realizzata in MASTER.</a:t>
            </a:r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64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436862"/>
            <a:ext cx="86409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Gli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strumenti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it-IT" sz="1300" b="1" dirty="0" smtClean="0">
                <a:latin typeface="Century Gothic" panose="020B0502020202020204" pitchFamily="34" charset="0"/>
                <a:hlinkClick r:id="rId3"/>
              </a:rPr>
              <a:t>Questionario </a:t>
            </a:r>
            <a:r>
              <a:rPr lang="it-IT" sz="1300" b="1" dirty="0">
                <a:latin typeface="Century Gothic" panose="020B0502020202020204" pitchFamily="34" charset="0"/>
                <a:hlinkClick r:id="rId3"/>
              </a:rPr>
              <a:t>sulla percezione delle proprie competenze e convinzioni</a:t>
            </a:r>
            <a:r>
              <a:rPr lang="it-IT" sz="1300" b="1" dirty="0">
                <a:latin typeface="Century Gothic" panose="020B0502020202020204" pitchFamily="34" charset="0"/>
              </a:rPr>
              <a:t> </a:t>
            </a:r>
            <a:r>
              <a:rPr lang="it-IT" sz="1300" dirty="0">
                <a:latin typeface="Century Gothic" panose="020B0502020202020204" pitchFamily="34" charset="0"/>
              </a:rPr>
              <a:t>(QPCC</a:t>
            </a:r>
            <a:r>
              <a:rPr lang="it-IT" sz="1300" dirty="0" smtClean="0">
                <a:latin typeface="Century Gothic" panose="020B0502020202020204" pitchFamily="34" charset="0"/>
              </a:rPr>
              <a:t>)</a:t>
            </a: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7"/>
          <a:srcRect l="20475" t="21700" r="20070" b="26501"/>
          <a:stretch/>
        </p:blipFill>
        <p:spPr>
          <a:xfrm>
            <a:off x="575556" y="2483302"/>
            <a:ext cx="7992888" cy="391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3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436862"/>
            <a:ext cx="86409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Gli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strumenti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en-US" sz="1300" b="1" dirty="0" smtClean="0">
                <a:latin typeface="Century Gothic" panose="020B0502020202020204" pitchFamily="34" charset="0"/>
                <a:hlinkClick r:id="rId3"/>
              </a:rPr>
              <a:t>Competence </a:t>
            </a:r>
            <a:r>
              <a:rPr lang="en-US" sz="1300" b="1" dirty="0">
                <a:latin typeface="Century Gothic" panose="020B0502020202020204" pitchFamily="34" charset="0"/>
                <a:hlinkClick r:id="rId3"/>
              </a:rPr>
              <a:t>Cards for professional and immigration counselling</a:t>
            </a:r>
            <a:endParaRPr lang="en-US" sz="1300" b="1" dirty="0">
              <a:latin typeface="Century Gothic" panose="020B0502020202020204" pitchFamily="34" charset="0"/>
            </a:endParaRP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99" y="2483302"/>
            <a:ext cx="4165243" cy="288991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355931"/>
            <a:ext cx="4238499" cy="29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462425"/>
            <a:ext cx="864096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Il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percorso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(1)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Gli </a:t>
            </a:r>
            <a:r>
              <a:rPr lang="it-IT" sz="1300" dirty="0">
                <a:latin typeface="Century Gothic" panose="020B0502020202020204" pitchFamily="34" charset="0"/>
              </a:rPr>
              <a:t>strumenti sono stati somministrati </a:t>
            </a:r>
            <a:r>
              <a:rPr lang="it-IT" sz="1300" b="1" dirty="0">
                <a:latin typeface="Century Gothic" panose="020B0502020202020204" pitchFamily="34" charset="0"/>
              </a:rPr>
              <a:t>online</a:t>
            </a:r>
            <a:r>
              <a:rPr lang="it-IT" sz="1300" dirty="0">
                <a:latin typeface="Century Gothic" panose="020B0502020202020204" pitchFamily="34" charset="0"/>
              </a:rPr>
              <a:t>, a causa delle restrizioni </a:t>
            </a:r>
            <a:r>
              <a:rPr lang="it-IT" sz="1300" dirty="0" smtClean="0">
                <a:latin typeface="Century Gothic" panose="020B0502020202020204" pitchFamily="34" charset="0"/>
              </a:rPr>
              <a:t>dovute all’emergenza COVID19, </a:t>
            </a:r>
            <a:r>
              <a:rPr lang="it-IT" sz="1300" dirty="0">
                <a:latin typeface="Century Gothic" panose="020B0502020202020204" pitchFamily="34" charset="0"/>
              </a:rPr>
              <a:t>da professionisti dell'orientamento e della formazione, durante 3 sessioni: </a:t>
            </a:r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3530914" y="4071559"/>
            <a:ext cx="2098503" cy="18360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8" name="Gruppo 17"/>
          <p:cNvGrpSpPr/>
          <p:nvPr/>
        </p:nvGrpSpPr>
        <p:grpSpPr>
          <a:xfrm>
            <a:off x="476638" y="3452323"/>
            <a:ext cx="2167356" cy="1836000"/>
            <a:chOff x="634049" y="953047"/>
            <a:chExt cx="2167356" cy="1836000"/>
          </a:xfrm>
        </p:grpSpPr>
        <p:sp>
          <p:nvSpPr>
            <p:cNvPr id="19" name="Rettangolo 18"/>
            <p:cNvSpPr/>
            <p:nvPr/>
          </p:nvSpPr>
          <p:spPr>
            <a:xfrm>
              <a:off x="702902" y="953047"/>
              <a:ext cx="2098503" cy="1836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CasellaDiTesto 19"/>
            <p:cNvSpPr txBox="1"/>
            <p:nvPr/>
          </p:nvSpPr>
          <p:spPr>
            <a:xfrm>
              <a:off x="634049" y="953047"/>
              <a:ext cx="2098503" cy="1836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4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5" name="Rettangolo arrotondato 24"/>
          <p:cNvSpPr/>
          <p:nvPr/>
        </p:nvSpPr>
        <p:spPr>
          <a:xfrm>
            <a:off x="268177" y="2683723"/>
            <a:ext cx="2187315" cy="2402074"/>
          </a:xfrm>
          <a:prstGeom prst="roundRect">
            <a:avLst/>
          </a:prstGeom>
          <a:solidFill>
            <a:srgbClr val="33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it-IT" sz="1250" b="1" dirty="0" smtClean="0">
                <a:latin typeface="Century Gothic" panose="020B0502020202020204" pitchFamily="34" charset="0"/>
              </a:rPr>
              <a:t>Prima </a:t>
            </a:r>
            <a:r>
              <a:rPr lang="it-IT" sz="1250" b="1" dirty="0">
                <a:latin typeface="Century Gothic" panose="020B0502020202020204" pitchFamily="34" charset="0"/>
              </a:rPr>
              <a:t>sessione – piccoli gruppi: </a:t>
            </a:r>
            <a:endParaRPr lang="it-IT" sz="1250" b="1" dirty="0" smtClean="0">
              <a:latin typeface="Century Gothic" panose="020B0502020202020204" pitchFamily="34" charset="0"/>
            </a:endParaRPr>
          </a:p>
          <a:p>
            <a:pPr fontAlgn="base"/>
            <a:r>
              <a:rPr lang="it-IT" sz="1250" dirty="0" smtClean="0">
                <a:latin typeface="Century Gothic" panose="020B0502020202020204" pitchFamily="34" charset="0"/>
              </a:rPr>
              <a:t>presentazione </a:t>
            </a:r>
            <a:r>
              <a:rPr lang="it-IT" sz="1250" dirty="0">
                <a:latin typeface="Century Gothic" panose="020B0502020202020204" pitchFamily="34" charset="0"/>
              </a:rPr>
              <a:t>dell’autovalutazione e delle competenze da valutare, degli obiettivi e delle modalità di </a:t>
            </a:r>
            <a:r>
              <a:rPr lang="it-IT" sz="1250" dirty="0" smtClean="0">
                <a:latin typeface="Century Gothic" panose="020B0502020202020204" pitchFamily="34" charset="0"/>
              </a:rPr>
              <a:t>svolgimento, conoscenza tra le professioniste e gli/le utenti</a:t>
            </a:r>
            <a:endParaRPr lang="it-IT" sz="1250" dirty="0">
              <a:latin typeface="Century Gothic" panose="020B0502020202020204" pitchFamily="34" charset="0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3414299" y="2636912"/>
            <a:ext cx="2093805" cy="2448884"/>
          </a:xfrm>
          <a:prstGeom prst="roundRect">
            <a:avLst/>
          </a:prstGeom>
          <a:solidFill>
            <a:srgbClr val="33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50" b="1" dirty="0">
                <a:latin typeface="Century Gothic" panose="020B0502020202020204" pitchFamily="34" charset="0"/>
              </a:rPr>
              <a:t>Seconda sessione – individuale: </a:t>
            </a:r>
            <a:endParaRPr lang="it-IT" sz="1250" b="1" dirty="0" smtClean="0">
              <a:latin typeface="Century Gothic" panose="020B0502020202020204" pitchFamily="34" charset="0"/>
            </a:endParaRP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50" dirty="0" smtClean="0">
                <a:latin typeface="Century Gothic" panose="020B0502020202020204" pitchFamily="34" charset="0"/>
              </a:rPr>
              <a:t>processo </a:t>
            </a:r>
            <a:r>
              <a:rPr lang="it-IT" sz="1250" dirty="0">
                <a:latin typeface="Century Gothic" panose="020B0502020202020204" pitchFamily="34" charset="0"/>
              </a:rPr>
              <a:t>di autovalutazione attraverso uno degli strumenti, supportato da una professionista di </a:t>
            </a:r>
            <a:r>
              <a:rPr lang="it-IT" sz="1250" dirty="0" err="1">
                <a:latin typeface="Century Gothic" panose="020B0502020202020204" pitchFamily="34" charset="0"/>
              </a:rPr>
              <a:t>FORMA.Azione</a:t>
            </a:r>
            <a:endParaRPr lang="it-IT" sz="1250" dirty="0">
              <a:latin typeface="Century Gothic" panose="020B0502020202020204" pitchFamily="34" charset="0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6545735" y="2636912"/>
            <a:ext cx="2274737" cy="2448884"/>
          </a:xfrm>
          <a:prstGeom prst="roundRect">
            <a:avLst/>
          </a:prstGeom>
          <a:solidFill>
            <a:srgbClr val="33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50" b="1" dirty="0">
                <a:latin typeface="Century Gothic" panose="020B0502020202020204" pitchFamily="34" charset="0"/>
              </a:rPr>
              <a:t>Terza sessione - individuale: </a:t>
            </a:r>
            <a:endParaRPr lang="it-IT" sz="1250" b="1" dirty="0" smtClean="0">
              <a:latin typeface="Century Gothic" panose="020B0502020202020204" pitchFamily="34" charset="0"/>
            </a:endParaRP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50" dirty="0" smtClean="0">
                <a:latin typeface="Century Gothic" panose="020B0502020202020204" pitchFamily="34" charset="0"/>
              </a:rPr>
              <a:t>discussione </a:t>
            </a:r>
            <a:r>
              <a:rPr lang="it-IT" sz="1250" dirty="0">
                <a:latin typeface="Century Gothic" panose="020B0502020202020204" pitchFamily="34" charset="0"/>
              </a:rPr>
              <a:t>con gli utenti degli esiti del processo di autovalutazione, attraverso un report che sintetizza i loro punti di forza e le competenze da migliorare. </a:t>
            </a:r>
          </a:p>
        </p:txBody>
      </p:sp>
      <p:sp>
        <p:nvSpPr>
          <p:cNvPr id="4" name="Freccia a destra 3"/>
          <p:cNvSpPr/>
          <p:nvPr/>
        </p:nvSpPr>
        <p:spPr>
          <a:xfrm>
            <a:off x="2712847" y="3789040"/>
            <a:ext cx="576064" cy="437561"/>
          </a:xfrm>
          <a:prstGeom prst="righ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Freccia a destra 27"/>
          <p:cNvSpPr/>
          <p:nvPr/>
        </p:nvSpPr>
        <p:spPr>
          <a:xfrm>
            <a:off x="5799544" y="3789040"/>
            <a:ext cx="576064" cy="437561"/>
          </a:xfrm>
          <a:prstGeom prst="righ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68177" y="5373216"/>
            <a:ext cx="855229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300" b="1" dirty="0" smtClean="0">
                <a:latin typeface="Century Gothic" panose="020B0502020202020204" pitchFamily="34" charset="0"/>
              </a:rPr>
              <a:t>Richiesta di feedback </a:t>
            </a:r>
            <a:r>
              <a:rPr lang="it-IT" sz="1300" dirty="0" smtClean="0">
                <a:latin typeface="Century Gothic" panose="020B0502020202020204" pitchFamily="34" charset="0"/>
              </a:rPr>
              <a:t>agli/alle utenti a) nel primo incontro rispetto alla  comprensione della competenza PSL  e del percorso da realizzare, b) nel terzo incontro rispetto al processo di autovalutazione e alla sua utilità per l’autoconsapevolezza e la riattivazione.</a:t>
            </a:r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362859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237977"/>
            <a:ext cx="864096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Il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percorso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(2)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r>
              <a:rPr lang="it-IT" sz="1300" b="1" dirty="0" smtClean="0">
                <a:latin typeface="Century Gothic" panose="020B0502020202020204" pitchFamily="34" charset="0"/>
              </a:rPr>
              <a:t>Reperimento</a:t>
            </a:r>
            <a:r>
              <a:rPr lang="it-IT" sz="1300" dirty="0" smtClean="0">
                <a:latin typeface="Century Gothic" panose="020B0502020202020204" pitchFamily="34" charset="0"/>
              </a:rPr>
              <a:t> degli utenti attraverso l’attivazione di contatti con:</a:t>
            </a: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gli/le utenti dei corsi di </a:t>
            </a:r>
            <a:r>
              <a:rPr lang="it-IT" sz="1300" dirty="0" err="1" smtClean="0">
                <a:latin typeface="Century Gothic" panose="020B0502020202020204" pitchFamily="34" charset="0"/>
              </a:rPr>
              <a:t>FORMA.Azione</a:t>
            </a:r>
            <a:r>
              <a:rPr lang="it-IT" sz="1300" dirty="0" smtClean="0">
                <a:latin typeface="Century Gothic" panose="020B0502020202020204" pitchFamily="34" charset="0"/>
              </a:rPr>
              <a:t> e passaparola;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il </a:t>
            </a:r>
            <a:r>
              <a:rPr lang="it-IT" sz="1300" dirty="0">
                <a:latin typeface="Century Gothic" panose="020B0502020202020204" pitchFamily="34" charset="0"/>
              </a:rPr>
              <a:t>Centro per l’Impiego di Perugia, i </a:t>
            </a:r>
            <a:r>
              <a:rPr lang="it-IT" sz="1300" dirty="0" smtClean="0">
                <a:latin typeface="Century Gothic" panose="020B0502020202020204" pitchFamily="34" charset="0"/>
              </a:rPr>
              <a:t>Servizi </a:t>
            </a:r>
            <a:r>
              <a:rPr lang="it-IT" sz="1300" dirty="0">
                <a:latin typeface="Century Gothic" panose="020B0502020202020204" pitchFamily="34" charset="0"/>
              </a:rPr>
              <a:t>di Accompagnamento al Lavoro </a:t>
            </a:r>
            <a:r>
              <a:rPr lang="it-IT" sz="1300" dirty="0" smtClean="0">
                <a:latin typeface="Century Gothic" panose="020B0502020202020204" pitchFamily="34" charset="0"/>
              </a:rPr>
              <a:t> - SAL - di </a:t>
            </a:r>
            <a:r>
              <a:rPr lang="it-IT" sz="1300" dirty="0">
                <a:latin typeface="Century Gothic" panose="020B0502020202020204" pitchFamily="34" charset="0"/>
              </a:rPr>
              <a:t>Gubbio, Gualdo Tadino, Spoleto, una cooperativa sociale operante a Terni;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i </a:t>
            </a:r>
            <a:r>
              <a:rPr lang="it-IT" sz="1300" dirty="0">
                <a:latin typeface="Century Gothic" panose="020B0502020202020204" pitchFamily="34" charset="0"/>
              </a:rPr>
              <a:t>CPIA del territorio e le organizzazione del Terzo Settore a </a:t>
            </a:r>
            <a:r>
              <a:rPr lang="it-IT" sz="1300" dirty="0" smtClean="0">
                <a:latin typeface="Century Gothic" panose="020B0502020202020204" pitchFamily="34" charset="0"/>
              </a:rPr>
              <a:t>Perugia.</a:t>
            </a:r>
            <a:endParaRPr lang="it-IT" sz="1300" dirty="0">
              <a:latin typeface="Century Gothic" panose="020B0502020202020204" pitchFamily="34" charset="0"/>
            </a:endParaRPr>
          </a:p>
          <a:p>
            <a:pPr algn="just"/>
            <a:endParaRPr lang="it-IT" sz="1300" b="1" dirty="0">
              <a:latin typeface="Century Gothic" panose="020B0502020202020204" pitchFamily="34" charset="0"/>
            </a:endParaRPr>
          </a:p>
          <a:p>
            <a:pPr algn="just"/>
            <a:r>
              <a:rPr lang="it-IT" sz="1300" b="1" i="1" dirty="0">
                <a:latin typeface="Century Gothic" panose="020B0502020202020204" pitchFamily="34" charset="0"/>
              </a:rPr>
              <a:t>CPI Perugia:</a:t>
            </a:r>
            <a:r>
              <a:rPr lang="it-IT" sz="1300" i="1" dirty="0">
                <a:latin typeface="Century Gothic" panose="020B0502020202020204" pitchFamily="34" charset="0"/>
              </a:rPr>
              <a:t> somministrazione degli strumenti da parte di orientatrici interne</a:t>
            </a:r>
          </a:p>
          <a:p>
            <a:pPr algn="just"/>
            <a:r>
              <a:rPr lang="it-IT" sz="1300" b="1" i="1" dirty="0">
                <a:latin typeface="Century Gothic" panose="020B0502020202020204" pitchFamily="34" charset="0"/>
              </a:rPr>
              <a:t>SAL/Cooperativa Sociale Terni: </a:t>
            </a:r>
            <a:r>
              <a:rPr lang="it-IT" sz="1300" i="1" dirty="0">
                <a:latin typeface="Century Gothic" panose="020B0502020202020204" pitchFamily="34" charset="0"/>
              </a:rPr>
              <a:t>reperimento utenti e supporto al percorso di autovalutazione con la presenza di operatori e operatrici durante le sessioni.</a:t>
            </a:r>
          </a:p>
          <a:p>
            <a:pPr algn="just"/>
            <a:r>
              <a:rPr lang="it-IT" sz="1300" b="1" i="1" dirty="0">
                <a:latin typeface="Century Gothic" panose="020B0502020202020204" pitchFamily="34" charset="0"/>
              </a:rPr>
              <a:t>CPIA e organizzazione del Terzo Settore: </a:t>
            </a:r>
            <a:r>
              <a:rPr lang="it-IT" sz="1300" i="1" dirty="0">
                <a:latin typeface="Century Gothic" panose="020B0502020202020204" pitchFamily="34" charset="0"/>
              </a:rPr>
              <a:t>difficoltà organizzative per l’effettivo coinvolgimento nel </a:t>
            </a:r>
            <a:r>
              <a:rPr lang="it-IT" sz="1300" i="1" dirty="0" smtClean="0">
                <a:latin typeface="Century Gothic" panose="020B0502020202020204" pitchFamily="34" charset="0"/>
              </a:rPr>
              <a:t>processo (tempistica, restrizioni COVID alle loro attività)</a:t>
            </a: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3530914" y="4071559"/>
            <a:ext cx="2098503" cy="18360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Rettangolo arrotondato 28"/>
          <p:cNvSpPr/>
          <p:nvPr/>
        </p:nvSpPr>
        <p:spPr>
          <a:xfrm>
            <a:off x="179512" y="4519870"/>
            <a:ext cx="8552295" cy="1357402"/>
          </a:xfrm>
          <a:prstGeom prst="roundRect">
            <a:avLst/>
          </a:prstGeom>
          <a:solidFill>
            <a:srgbClr val="33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300" b="1" dirty="0">
                <a:latin typeface="Century Gothic" panose="020B0502020202020204" pitchFamily="34" charset="0"/>
              </a:rPr>
              <a:t>Attivazione dal basso di un processo di collaborazione tra </a:t>
            </a:r>
            <a:r>
              <a:rPr lang="it-IT" sz="1300" b="1" dirty="0" err="1">
                <a:latin typeface="Century Gothic" panose="020B0502020202020204" pitchFamily="34" charset="0"/>
              </a:rPr>
              <a:t>FORMA.Azione</a:t>
            </a:r>
            <a:r>
              <a:rPr lang="it-IT" sz="1300" b="1" dirty="0">
                <a:latin typeface="Century Gothic" panose="020B0502020202020204" pitchFamily="34" charset="0"/>
              </a:rPr>
              <a:t> e </a:t>
            </a:r>
            <a:r>
              <a:rPr lang="it-IT" sz="1300" b="1" dirty="0" smtClean="0">
                <a:latin typeface="Century Gothic" panose="020B0502020202020204" pitchFamily="34" charset="0"/>
              </a:rPr>
              <a:t>Servizi </a:t>
            </a:r>
            <a:r>
              <a:rPr lang="it-IT" sz="1300" b="1" dirty="0">
                <a:latin typeface="Century Gothic" panose="020B0502020202020204" pitchFamily="34" charset="0"/>
              </a:rPr>
              <a:t>pubblici per l'impiego - professionisti del settore pubblico e privato hanno lavorato insieme, sviluppando e sperimentando approcci e metodologie comuni</a:t>
            </a:r>
            <a:r>
              <a:rPr lang="it-IT" sz="1300" b="1" dirty="0" smtClean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it-IT" sz="1300" b="1" dirty="0">
              <a:latin typeface="Century Gothic" panose="020B0502020202020204" pitchFamily="34" charset="0"/>
            </a:endParaRPr>
          </a:p>
          <a:p>
            <a:pPr algn="just"/>
            <a:r>
              <a:rPr lang="it-IT" sz="1300" b="1" dirty="0">
                <a:latin typeface="Century Gothic" panose="020B0502020202020204" pitchFamily="34" charset="0"/>
              </a:rPr>
              <a:t>Stanno attualmente lavorando per sistematizzare le pratiche che hanno costruito, </a:t>
            </a:r>
            <a:r>
              <a:rPr lang="it-IT" sz="1300" b="1" dirty="0" smtClean="0">
                <a:latin typeface="Century Gothic" panose="020B0502020202020204" pitchFamily="34" charset="0"/>
              </a:rPr>
              <a:t>nell’ambito </a:t>
            </a:r>
            <a:r>
              <a:rPr lang="it-IT" sz="1300" b="1" dirty="0">
                <a:latin typeface="Century Gothic" panose="020B0502020202020204" pitchFamily="34" charset="0"/>
              </a:rPr>
              <a:t>di un processo di apprendimento tra pari. </a:t>
            </a:r>
          </a:p>
        </p:txBody>
      </p:sp>
    </p:spTree>
    <p:extLst>
      <p:ext uri="{BB962C8B-B14F-4D97-AF65-F5344CB8AC3E}">
        <p14:creationId xmlns:p14="http://schemas.microsoft.com/office/powerpoint/2010/main" val="13907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268760"/>
            <a:ext cx="8780690" cy="486287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endParaRPr lang="en-GB" b="1" dirty="0" smtClean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b="1" dirty="0" smtClean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b="1" dirty="0" smtClean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pPr algn="ctr"/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A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cosa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è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servita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, secondo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voi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,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l’autovalutazione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? </a:t>
            </a:r>
          </a:p>
          <a:p>
            <a:pPr algn="ctr"/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E’ stata utile? Se si, in che modo?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.</a:t>
            </a:r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886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268760"/>
            <a:ext cx="8780690" cy="672491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Principali</a:t>
            </a:r>
            <a:r>
              <a:rPr lang="en-GB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</a:t>
            </a:r>
            <a:r>
              <a:rPr lang="en-GB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risultati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400" dirty="0">
                <a:latin typeface="Century Gothic" panose="020B0502020202020204" pitchFamily="34" charset="0"/>
              </a:rPr>
              <a:t>Coinvolgimento degli utenti in un processo che ha dato loro l'opportunità:</a:t>
            </a:r>
          </a:p>
          <a:p>
            <a:pPr algn="just"/>
            <a:endParaRPr lang="it-IT" sz="14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Century Gothic" panose="020B0502020202020204" pitchFamily="34" charset="0"/>
              </a:rPr>
              <a:t>di essere più </a:t>
            </a:r>
            <a:r>
              <a:rPr lang="it-IT" sz="1400" b="1" dirty="0">
                <a:latin typeface="Century Gothic" panose="020B0502020202020204" pitchFamily="34" charset="0"/>
              </a:rPr>
              <a:t>consapevoli </a:t>
            </a:r>
            <a:r>
              <a:rPr lang="it-IT" sz="1400" dirty="0">
                <a:latin typeface="Century Gothic" panose="020B0502020202020204" pitchFamily="34" charset="0"/>
              </a:rPr>
              <a:t>delle proprie capacità,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Century Gothic" panose="020B0502020202020204" pitchFamily="34" charset="0"/>
              </a:rPr>
              <a:t>di migliorare la propria </a:t>
            </a:r>
            <a:r>
              <a:rPr lang="it-IT" sz="1400" b="1" dirty="0">
                <a:latin typeface="Century Gothic" panose="020B0502020202020204" pitchFamily="34" charset="0"/>
              </a:rPr>
              <a:t>autostima</a:t>
            </a:r>
            <a:r>
              <a:rPr lang="it-IT" sz="1400" dirty="0">
                <a:latin typeface="Century Gothic" panose="020B0502020202020204" pitchFamily="34" charset="0"/>
              </a:rPr>
              <a:t>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Century Gothic" panose="020B0502020202020204" pitchFamily="34" charset="0"/>
              </a:rPr>
              <a:t>di riflettere sulla possibilità di </a:t>
            </a:r>
            <a:r>
              <a:rPr lang="it-IT" sz="1400" b="1" dirty="0">
                <a:latin typeface="Century Gothic" panose="020B0502020202020204" pitchFamily="34" charset="0"/>
              </a:rPr>
              <a:t>imparare anche dai fallimenti</a:t>
            </a:r>
            <a:r>
              <a:rPr lang="it-IT" sz="1400" dirty="0">
                <a:latin typeface="Century Gothic" panose="020B0502020202020204" pitchFamily="34" charset="0"/>
              </a:rPr>
              <a:t>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u="sng" dirty="0">
                <a:latin typeface="Century Gothic" panose="020B0502020202020204" pitchFamily="34" charset="0"/>
              </a:rPr>
              <a:t>di acquisire informazioni rilevanti per la </a:t>
            </a:r>
            <a:r>
              <a:rPr lang="it-IT" sz="1400" u="sng" dirty="0" smtClean="0">
                <a:latin typeface="Century Gothic" panose="020B0502020202020204" pitchFamily="34" charset="0"/>
              </a:rPr>
              <a:t>loro </a:t>
            </a:r>
            <a:r>
              <a:rPr lang="it-IT" sz="1400" b="1" u="sng" dirty="0" smtClean="0">
                <a:latin typeface="Century Gothic" panose="020B0502020202020204" pitchFamily="34" charset="0"/>
              </a:rPr>
              <a:t>futura partecipazione a percorsi di </a:t>
            </a:r>
            <a:r>
              <a:rPr lang="it-IT" sz="1400" b="1" u="sng" dirty="0" err="1" smtClean="0">
                <a:latin typeface="Century Gothic" panose="020B0502020202020204" pitchFamily="34" charset="0"/>
              </a:rPr>
              <a:t>reskilling</a:t>
            </a:r>
            <a:r>
              <a:rPr lang="it-IT" sz="1400" dirty="0" smtClean="0">
                <a:latin typeface="Century Gothic" panose="020B0502020202020204" pitchFamily="34" charset="0"/>
              </a:rPr>
              <a:t>,</a:t>
            </a:r>
            <a:endParaRPr lang="it-IT" sz="14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Century Gothic" panose="020B0502020202020204" pitchFamily="34" charset="0"/>
              </a:rPr>
              <a:t>come effetto collaterale, di migliorare le proprie </a:t>
            </a:r>
            <a:r>
              <a:rPr lang="it-IT" sz="1400" b="1" dirty="0" smtClean="0">
                <a:latin typeface="Century Gothic" panose="020B0502020202020204" pitchFamily="34" charset="0"/>
              </a:rPr>
              <a:t>competenze </a:t>
            </a:r>
            <a:r>
              <a:rPr lang="it-IT" sz="1400" b="1" dirty="0">
                <a:latin typeface="Century Gothic" panose="020B0502020202020204" pitchFamily="34" charset="0"/>
              </a:rPr>
              <a:t>digitali </a:t>
            </a:r>
            <a:r>
              <a:rPr lang="it-IT" sz="1400" dirty="0">
                <a:latin typeface="Century Gothic" panose="020B0502020202020204" pitchFamily="34" charset="0"/>
              </a:rPr>
              <a:t>con specifico riferimento all'utilizzo degli strumenti di </a:t>
            </a:r>
            <a:r>
              <a:rPr lang="it-IT" sz="1400" dirty="0" smtClean="0">
                <a:latin typeface="Century Gothic" panose="020B0502020202020204" pitchFamily="34" charset="0"/>
              </a:rPr>
              <a:t>videoconferenza.</a:t>
            </a:r>
            <a:endParaRPr lang="it-IT" sz="1400" dirty="0"/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.</a:t>
            </a:r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magine 7"/>
          <p:cNvPicPr/>
          <p:nvPr/>
        </p:nvPicPr>
        <p:blipFill rotWithShape="1">
          <a:blip r:embed="rId6"/>
          <a:srcRect l="34120" t="6072" r="4697" b="6072"/>
          <a:stretch/>
        </p:blipFill>
        <p:spPr>
          <a:xfrm>
            <a:off x="5598211" y="3921900"/>
            <a:ext cx="2774451" cy="2088232"/>
          </a:xfrm>
          <a:prstGeom prst="rect">
            <a:avLst/>
          </a:prstGeom>
        </p:spPr>
      </p:pic>
      <p:pic>
        <p:nvPicPr>
          <p:cNvPr id="13" name="Immagine 12"/>
          <p:cNvPicPr/>
          <p:nvPr/>
        </p:nvPicPr>
        <p:blipFill rotWithShape="1">
          <a:blip r:embed="rId7"/>
          <a:srcRect t="2696" b="8829"/>
          <a:stretch/>
        </p:blipFill>
        <p:spPr>
          <a:xfrm>
            <a:off x="733029" y="3789040"/>
            <a:ext cx="4707430" cy="235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268760"/>
            <a:ext cx="8780690" cy="561692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Sperimentiamo il QPCC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400" b="1" dirty="0">
                <a:latin typeface="Century Gothic" panose="020B0502020202020204" pitchFamily="34" charset="0"/>
                <a:hlinkClick r:id="rId3"/>
              </a:rPr>
              <a:t>Questionario sulla percezione delle proprie competenze e convinzioni</a:t>
            </a:r>
            <a:endParaRPr lang="it-IT" sz="1400" dirty="0">
              <a:latin typeface="Century Gothic" panose="020B0502020202020204" pitchFamily="34" charset="0"/>
            </a:endParaRPr>
          </a:p>
          <a:p>
            <a:endParaRPr lang="it-IT" sz="13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Ognuno/a di noi compila il questionario (15 </a:t>
            </a:r>
            <a:r>
              <a:rPr lang="it-IT" sz="1300" dirty="0" err="1" smtClean="0">
                <a:latin typeface="Century Gothic" panose="020B0502020202020204" pitchFamily="34" charset="0"/>
              </a:rPr>
              <a:t>min</a:t>
            </a:r>
            <a:r>
              <a:rPr lang="it-IT" sz="1300" dirty="0" smtClean="0">
                <a:latin typeface="Century Gothic" panose="020B0502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Chi vuole, si sente a suo agio a farlo, condivide il risultato e lo commentiamo insieme</a:t>
            </a:r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.</a:t>
            </a:r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/>
          <a:srcRect l="20475" t="21700" r="20070" b="26501"/>
          <a:stretch/>
        </p:blipFill>
        <p:spPr>
          <a:xfrm>
            <a:off x="537409" y="2818321"/>
            <a:ext cx="7020780" cy="344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3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268760"/>
            <a:ext cx="4032448" cy="703269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Sperimentiamo le Card</a:t>
            </a:r>
            <a:endParaRPr lang="en-GB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pPr algn="just"/>
            <a:r>
              <a:rPr lang="en-US" sz="1400" b="1" dirty="0">
                <a:latin typeface="Century Gothic" panose="020B0502020202020204" pitchFamily="34" charset="0"/>
                <a:hlinkClick r:id="rId3"/>
              </a:rPr>
              <a:t>Competence Cards for professional and immigration counselling</a:t>
            </a:r>
            <a:endParaRPr lang="en-US" sz="1400" b="1" dirty="0">
              <a:latin typeface="Century Gothic" panose="020B0502020202020204" pitchFamily="34" charset="0"/>
            </a:endParaRPr>
          </a:p>
          <a:p>
            <a:endParaRPr lang="it-IT" sz="13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Ci dividiamo in gruppi da due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Una persona sceglie una competenza che pensa di avere e raccont</a:t>
            </a:r>
            <a:r>
              <a:rPr lang="it-IT" sz="1300" dirty="0" smtClean="0">
                <a:latin typeface="Century Gothic" panose="020B0502020202020204" pitchFamily="34" charset="0"/>
              </a:rPr>
              <a:t>a delle situazioni/episodi della sua vita in cui ha dimostrato di possederla. L’altra persona lo/la guida con domande specifiche (10 </a:t>
            </a:r>
            <a:r>
              <a:rPr lang="it-IT" sz="1300" dirty="0" err="1" smtClean="0">
                <a:latin typeface="Century Gothic" panose="020B0502020202020204" pitchFamily="34" charset="0"/>
              </a:rPr>
              <a:t>min</a:t>
            </a:r>
            <a:r>
              <a:rPr lang="it-IT" sz="1300" dirty="0" smtClean="0">
                <a:latin typeface="Century Gothic" panose="020B0502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A seguire si invertono i ruoli (10 </a:t>
            </a:r>
            <a:r>
              <a:rPr lang="it-IT" sz="1300" dirty="0" err="1" smtClean="0">
                <a:latin typeface="Century Gothic" panose="020B0502020202020204" pitchFamily="34" charset="0"/>
              </a:rPr>
              <a:t>min</a:t>
            </a:r>
            <a:r>
              <a:rPr lang="it-IT" sz="1300" dirty="0" smtClean="0">
                <a:latin typeface="Century Gothic" panose="020B0502020202020204" pitchFamily="34" charset="0"/>
              </a:rPr>
              <a:t>). </a:t>
            </a:r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algn="just"/>
            <a:endParaRPr lang="it-IT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.</a:t>
            </a:r>
            <a:endParaRPr lang="it-IT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1472" y="1940922"/>
            <a:ext cx="4606025" cy="319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/>
          <p:cNvSpPr/>
          <p:nvPr/>
        </p:nvSpPr>
        <p:spPr>
          <a:xfrm>
            <a:off x="251520" y="2286457"/>
            <a:ext cx="4320480" cy="25827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ttangolo 9"/>
          <p:cNvSpPr/>
          <p:nvPr/>
        </p:nvSpPr>
        <p:spPr>
          <a:xfrm>
            <a:off x="251520" y="2165662"/>
            <a:ext cx="8640960" cy="26314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GB" sz="1400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Alcuni</a:t>
            </a:r>
            <a:r>
              <a:rPr lang="en-GB" sz="1400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 </a:t>
            </a:r>
            <a:r>
              <a:rPr lang="en-GB" sz="1400" b="1" dirty="0" err="1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dati</a:t>
            </a:r>
            <a:endParaRPr lang="en-GB" sz="1400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pPr algn="just"/>
            <a:r>
              <a:rPr lang="en-GB" sz="1300" b="1" dirty="0" smtClean="0">
                <a:latin typeface="Century Gothic" panose="020B0502020202020204" pitchFamily="34" charset="0"/>
              </a:rPr>
              <a:t>32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persone</a:t>
            </a:r>
            <a:r>
              <a:rPr lang="en-GB" sz="1300" b="1" dirty="0" smtClean="0">
                <a:latin typeface="Century Gothic" panose="020B0502020202020204" pitchFamily="34" charset="0"/>
              </a:rPr>
              <a:t> </a:t>
            </a:r>
            <a:r>
              <a:rPr lang="en-GB" sz="1300" b="1" dirty="0" err="1" smtClean="0">
                <a:latin typeface="Century Gothic" panose="020B0502020202020204" pitchFamily="34" charset="0"/>
              </a:rPr>
              <a:t>adulte</a:t>
            </a:r>
            <a:r>
              <a:rPr lang="en-GB" sz="1300" dirty="0" smtClean="0">
                <a:latin typeface="Century Gothic" panose="020B0502020202020204" pitchFamily="34" charset="0"/>
              </a:rPr>
              <a:t>, </a:t>
            </a:r>
            <a:r>
              <a:rPr lang="en-GB" sz="1300" dirty="0" err="1" smtClean="0">
                <a:latin typeface="Century Gothic" panose="020B0502020202020204" pitchFamily="34" charset="0"/>
              </a:rPr>
              <a:t>scarsamente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qualificate</a:t>
            </a:r>
            <a:r>
              <a:rPr lang="en-GB" sz="1300" dirty="0" smtClean="0">
                <a:latin typeface="Century Gothic" panose="020B0502020202020204" pitchFamily="34" charset="0"/>
              </a:rPr>
              <a:t>, </a:t>
            </a:r>
          </a:p>
          <a:p>
            <a:pPr algn="just"/>
            <a:r>
              <a:rPr lang="en-GB" sz="1300" dirty="0" err="1" smtClean="0">
                <a:latin typeface="Century Gothic" panose="020B0502020202020204" pitchFamily="34" charset="0"/>
              </a:rPr>
              <a:t>disoccupate</a:t>
            </a:r>
            <a:r>
              <a:rPr lang="en-GB" sz="1300" dirty="0" smtClean="0">
                <a:latin typeface="Century Gothic" panose="020B0502020202020204" pitchFamily="34" charset="0"/>
              </a:rPr>
              <a:t> di </a:t>
            </a:r>
            <a:r>
              <a:rPr lang="en-GB" sz="1300" dirty="0" err="1" smtClean="0">
                <a:latin typeface="Century Gothic" panose="020B0502020202020204" pitchFamily="34" charset="0"/>
              </a:rPr>
              <a:t>lungo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  <a:r>
              <a:rPr lang="en-GB" sz="1300" dirty="0" err="1" smtClean="0">
                <a:latin typeface="Century Gothic" panose="020B0502020202020204" pitchFamily="34" charset="0"/>
              </a:rPr>
              <a:t>corso</a:t>
            </a:r>
            <a:endParaRPr lang="en-GB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en-GB" sz="1300" dirty="0" smtClean="0">
                <a:latin typeface="Century Gothic" panose="020B0502020202020204" pitchFamily="34" charset="0"/>
              </a:rPr>
              <a:t>15 </a:t>
            </a:r>
            <a:r>
              <a:rPr lang="en-GB" sz="1300" dirty="0" err="1" smtClean="0">
                <a:latin typeface="Century Gothic" panose="020B0502020202020204" pitchFamily="34" charset="0"/>
              </a:rPr>
              <a:t>donne</a:t>
            </a:r>
            <a:r>
              <a:rPr lang="en-GB" sz="1300" dirty="0" smtClean="0">
                <a:latin typeface="Century Gothic" panose="020B0502020202020204" pitchFamily="34" charset="0"/>
              </a:rPr>
              <a:t>, 17 </a:t>
            </a:r>
            <a:r>
              <a:rPr lang="en-GB" sz="1300" dirty="0" err="1" smtClean="0">
                <a:latin typeface="Century Gothic" panose="020B0502020202020204" pitchFamily="34" charset="0"/>
              </a:rPr>
              <a:t>uomini</a:t>
            </a:r>
            <a:r>
              <a:rPr lang="en-GB" sz="1300" dirty="0" smtClean="0">
                <a:latin typeface="Century Gothic" panose="020B0502020202020204" pitchFamily="34" charset="0"/>
              </a:rPr>
              <a:t> </a:t>
            </a:r>
          </a:p>
          <a:p>
            <a:pPr algn="just"/>
            <a:r>
              <a:rPr lang="it-IT" sz="1300" dirty="0" smtClean="0">
                <a:latin typeface="Century Gothic" panose="020B0502020202020204" pitchFamily="34" charset="0"/>
              </a:rPr>
              <a:t>11 hanno preso parte alla precedente fase di</a:t>
            </a:r>
          </a:p>
          <a:p>
            <a:pPr algn="just"/>
            <a:r>
              <a:rPr lang="it-IT" sz="1300" dirty="0">
                <a:latin typeface="Century Gothic" panose="020B0502020202020204" pitchFamily="34" charset="0"/>
              </a:rPr>
              <a:t>a</a:t>
            </a:r>
            <a:r>
              <a:rPr lang="it-IT" sz="1300" dirty="0" smtClean="0">
                <a:latin typeface="Century Gothic" panose="020B0502020202020204" pitchFamily="34" charset="0"/>
              </a:rPr>
              <a:t>utovalutazione, 21 nuove</a:t>
            </a:r>
          </a:p>
          <a:p>
            <a:pPr algn="just"/>
            <a:endParaRPr lang="en-GB" sz="1300" dirty="0" smtClean="0">
              <a:latin typeface="Century Gothic" panose="020B0502020202020204" pitchFamily="34" charset="0"/>
            </a:endParaRPr>
          </a:p>
          <a:p>
            <a:pPr algn="just"/>
            <a:r>
              <a:rPr lang="it-IT" sz="1300" b="1" dirty="0" smtClean="0">
                <a:latin typeface="Century Gothic" panose="020B0502020202020204" pitchFamily="34" charset="0"/>
              </a:rPr>
              <a:t>3</a:t>
            </a:r>
            <a:r>
              <a:rPr lang="it-IT" sz="1300" dirty="0" smtClean="0">
                <a:latin typeface="Century Gothic" panose="020B0502020202020204" pitchFamily="34" charset="0"/>
              </a:rPr>
              <a:t> mesi </a:t>
            </a:r>
            <a:r>
              <a:rPr lang="it-IT" sz="1300" dirty="0" smtClean="0">
                <a:solidFill>
                  <a:srgbClr val="FF7D25"/>
                </a:solidFill>
                <a:latin typeface="Century Gothic" panose="020B0502020202020204" pitchFamily="34" charset="0"/>
              </a:rPr>
              <a:t>►</a:t>
            </a:r>
            <a:r>
              <a:rPr lang="it-IT" sz="1300" dirty="0" smtClean="0">
                <a:latin typeface="Century Gothic" panose="020B0502020202020204" pitchFamily="34" charset="0"/>
              </a:rPr>
              <a:t> Settembre – Dicembre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3 moduli formativi di breve durata </a:t>
            </a:r>
          </a:p>
          <a:p>
            <a:pPr marL="265113"/>
            <a:r>
              <a:rPr lang="it-IT" sz="1300" dirty="0" smtClean="0">
                <a:latin typeface="Century Gothic" panose="020B0502020202020204" pitchFamily="34" charset="0"/>
              </a:rPr>
              <a:t>(da </a:t>
            </a:r>
            <a:r>
              <a:rPr lang="it-IT" sz="1300" b="1" dirty="0" smtClean="0">
                <a:latin typeface="Century Gothic" panose="020B0502020202020204" pitchFamily="34" charset="0"/>
              </a:rPr>
              <a:t>12</a:t>
            </a:r>
            <a:r>
              <a:rPr lang="it-IT" sz="1300" dirty="0" smtClean="0">
                <a:latin typeface="Century Gothic" panose="020B0502020202020204" pitchFamily="34" charset="0"/>
              </a:rPr>
              <a:t> a </a:t>
            </a:r>
            <a:r>
              <a:rPr lang="it-IT" sz="1300" b="1" dirty="0" smtClean="0">
                <a:latin typeface="Century Gothic" panose="020B0502020202020204" pitchFamily="34" charset="0"/>
              </a:rPr>
              <a:t>16</a:t>
            </a:r>
            <a:r>
              <a:rPr lang="it-IT" sz="1300" dirty="0" smtClean="0">
                <a:latin typeface="Century Gothic" panose="020B0502020202020204" pitchFamily="34" charset="0"/>
              </a:rPr>
              <a:t> ore) – </a:t>
            </a:r>
            <a:r>
              <a:rPr lang="it-IT" sz="1300" dirty="0" err="1" smtClean="0">
                <a:latin typeface="Century Gothic" panose="020B0502020202020204" pitchFamily="34" charset="0"/>
              </a:rPr>
              <a:t>blended</a:t>
            </a:r>
            <a:r>
              <a:rPr lang="it-IT" sz="1300" dirty="0" smtClean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latin typeface="Century Gothic" panose="020B0502020202020204" pitchFamily="34" charset="0"/>
              </a:rPr>
              <a:t>1 workshop (</a:t>
            </a:r>
            <a:r>
              <a:rPr lang="it-IT" sz="1300" b="1" dirty="0" smtClean="0">
                <a:latin typeface="Century Gothic" panose="020B0502020202020204" pitchFamily="34" charset="0"/>
              </a:rPr>
              <a:t>4</a:t>
            </a:r>
            <a:r>
              <a:rPr lang="it-IT" sz="1300" dirty="0" smtClean="0">
                <a:latin typeface="Century Gothic" panose="020B0502020202020204" pitchFamily="34" charset="0"/>
              </a:rPr>
              <a:t> ore) – in presenza</a:t>
            </a:r>
            <a:endParaRPr lang="en-GB" sz="13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5" y="6070359"/>
            <a:ext cx="473747" cy="44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ttangolo 12"/>
          <p:cNvSpPr/>
          <p:nvPr/>
        </p:nvSpPr>
        <p:spPr>
          <a:xfrm>
            <a:off x="179512" y="140348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La formazione</a:t>
            </a:r>
            <a:endParaRPr lang="it-IT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695" y="1966268"/>
            <a:ext cx="3973643" cy="2980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7238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251520" y="1226573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Il MASTER Plan</a:t>
            </a:r>
            <a:endParaRPr lang="it-IT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ttangolo 6"/>
          <p:cNvSpPr/>
          <p:nvPr/>
        </p:nvSpPr>
        <p:spPr>
          <a:xfrm>
            <a:off x="251520" y="1978628"/>
            <a:ext cx="54006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it-IT" sz="1300" dirty="0">
                <a:latin typeface="Century Gothic" panose="020B0502020202020204" pitchFamily="34" charset="0"/>
              </a:rPr>
              <a:t>Il </a:t>
            </a:r>
            <a:r>
              <a:rPr lang="it-IT" sz="1300" b="1" dirty="0">
                <a:latin typeface="Century Gothic" panose="020B0502020202020204" pitchFamily="34" charset="0"/>
              </a:rPr>
              <a:t>MASTER </a:t>
            </a:r>
            <a:r>
              <a:rPr lang="it-IT" sz="1300" b="1" dirty="0" smtClean="0">
                <a:latin typeface="Century Gothic" panose="020B0502020202020204" pitchFamily="34" charset="0"/>
              </a:rPr>
              <a:t>Plan</a:t>
            </a:r>
            <a:r>
              <a:rPr lang="it-IT" sz="1300" dirty="0">
                <a:latin typeface="Century Gothic" panose="020B0502020202020204" pitchFamily="34" charset="0"/>
              </a:rPr>
              <a:t> </a:t>
            </a:r>
            <a:r>
              <a:rPr lang="it-IT" sz="1300" dirty="0" smtClean="0">
                <a:latin typeface="Century Gothic" panose="020B0502020202020204" pitchFamily="34" charset="0"/>
              </a:rPr>
              <a:t>è una linea guida per la sperimentazione di programmi </a:t>
            </a:r>
            <a:r>
              <a:rPr lang="it-IT" sz="1300" dirty="0">
                <a:latin typeface="Century Gothic" panose="020B0502020202020204" pitchFamily="34" charset="0"/>
              </a:rPr>
              <a:t>di apprendimento personalizzato, </a:t>
            </a:r>
            <a:r>
              <a:rPr lang="it-IT" sz="1300" dirty="0" smtClean="0">
                <a:latin typeface="Century Gothic" panose="020B0502020202020204" pitchFamily="34" charset="0"/>
              </a:rPr>
              <a:t>volti </a:t>
            </a:r>
            <a:r>
              <a:rPr lang="it-IT" sz="1300" dirty="0">
                <a:latin typeface="Century Gothic" panose="020B0502020202020204" pitchFamily="34" charset="0"/>
              </a:rPr>
              <a:t>a supportare gli adulti </a:t>
            </a:r>
            <a:r>
              <a:rPr lang="it-IT" sz="1300" dirty="0" smtClean="0">
                <a:latin typeface="Century Gothic" panose="020B0502020202020204" pitchFamily="34" charset="0"/>
              </a:rPr>
              <a:t>scarsamente qualificati nella </a:t>
            </a:r>
            <a:r>
              <a:rPr lang="it-IT" sz="1300" dirty="0">
                <a:latin typeface="Century Gothic" panose="020B0502020202020204" pitchFamily="34" charset="0"/>
              </a:rPr>
              <a:t>partecipazione a percorsi formativi ed al mercato del lavoro, sviluppando e / o rafforzando </a:t>
            </a:r>
            <a:r>
              <a:rPr lang="it-IT" sz="1300" dirty="0" smtClean="0">
                <a:latin typeface="Century Gothic" panose="020B0502020202020204" pitchFamily="34" charset="0"/>
              </a:rPr>
              <a:t>la </a:t>
            </a:r>
            <a:r>
              <a:rPr lang="it-IT" sz="1300" dirty="0">
                <a:latin typeface="Century Gothic" panose="020B0502020202020204" pitchFamily="34" charset="0"/>
              </a:rPr>
              <a:t>loro </a:t>
            </a:r>
            <a:r>
              <a:rPr lang="it-IT" sz="1300" dirty="0" smtClean="0">
                <a:latin typeface="Century Gothic" panose="020B0502020202020204" pitchFamily="34" charset="0"/>
              </a:rPr>
              <a:t>competenza personale, sociale </a:t>
            </a:r>
            <a:r>
              <a:rPr lang="it-IT" sz="1300" dirty="0">
                <a:latin typeface="Century Gothic" panose="020B0502020202020204" pitchFamily="34" charset="0"/>
              </a:rPr>
              <a:t>e di apprendimento</a:t>
            </a:r>
            <a:r>
              <a:rPr lang="it-IT" sz="1300" dirty="0" smtClean="0">
                <a:latin typeface="Century Gothic" panose="020B0502020202020204" pitchFamily="34" charset="0"/>
              </a:rPr>
              <a:t>.</a:t>
            </a:r>
          </a:p>
          <a:p>
            <a:pPr algn="just" fontAlgn="base"/>
            <a:endParaRPr lang="it-IT" sz="1300" dirty="0">
              <a:latin typeface="Century Gothic" panose="020B0502020202020204" pitchFamily="34" charset="0"/>
            </a:endParaRPr>
          </a:p>
          <a:p>
            <a:pPr algn="just" fontAlgn="base"/>
            <a:r>
              <a:rPr lang="it-IT" sz="1300" dirty="0" smtClean="0">
                <a:latin typeface="Century Gothic" panose="020B0502020202020204" pitchFamily="34" charset="0"/>
              </a:rPr>
              <a:t>Il MASTER Plan include </a:t>
            </a:r>
            <a:r>
              <a:rPr lang="it-IT" sz="1300" b="1" dirty="0" smtClean="0">
                <a:latin typeface="Century Gothic" panose="020B0502020202020204" pitchFamily="34" charset="0"/>
              </a:rPr>
              <a:t>risultati di apprendimento</a:t>
            </a:r>
            <a:r>
              <a:rPr lang="it-IT" sz="1300" dirty="0" smtClean="0">
                <a:latin typeface="Century Gothic" panose="020B0502020202020204" pitchFamily="34" charset="0"/>
              </a:rPr>
              <a:t>, </a:t>
            </a:r>
            <a:r>
              <a:rPr lang="it-IT" sz="1300" b="1" dirty="0" smtClean="0">
                <a:latin typeface="Century Gothic" panose="020B0502020202020204" pitchFamily="34" charset="0"/>
              </a:rPr>
              <a:t>contenut</a:t>
            </a:r>
            <a:r>
              <a:rPr lang="it-IT" sz="1300" dirty="0" smtClean="0">
                <a:latin typeface="Century Gothic" panose="020B0502020202020204" pitchFamily="34" charset="0"/>
              </a:rPr>
              <a:t>i e </a:t>
            </a:r>
            <a:r>
              <a:rPr lang="it-IT" sz="1300" b="1" dirty="0" smtClean="0">
                <a:latin typeface="Century Gothic" panose="020B0502020202020204" pitchFamily="34" charset="0"/>
              </a:rPr>
              <a:t>metodologie didattiche</a:t>
            </a:r>
            <a:r>
              <a:rPr lang="it-IT" sz="1300" dirty="0" smtClean="0">
                <a:latin typeface="Century Gothic" panose="020B0502020202020204" pitchFamily="34" charset="0"/>
              </a:rPr>
              <a:t>.</a:t>
            </a:r>
          </a:p>
          <a:p>
            <a:pPr algn="just" fontAlgn="base"/>
            <a:endParaRPr lang="it-IT" sz="1300" dirty="0">
              <a:latin typeface="Century Gothic" panose="020B0502020202020204" pitchFamily="34" charset="0"/>
            </a:endParaRPr>
          </a:p>
          <a:p>
            <a:pPr algn="just" fontAlgn="base"/>
            <a:r>
              <a:rPr lang="it-IT" sz="1300" dirty="0" smtClean="0">
                <a:latin typeface="Century Gothic" panose="020B0502020202020204" pitchFamily="34" charset="0"/>
              </a:rPr>
              <a:t>I risultati di apprendimento del </a:t>
            </a:r>
            <a:r>
              <a:rPr lang="it-IT" sz="1300" dirty="0">
                <a:latin typeface="Century Gothic" panose="020B0502020202020204" pitchFamily="34" charset="0"/>
              </a:rPr>
              <a:t>MASTER Plan sono stati sistematizzati sulla base del </a:t>
            </a:r>
            <a:r>
              <a:rPr lang="it-IT" sz="1300" b="1" dirty="0" err="1">
                <a:latin typeface="Century Gothic" panose="020B0502020202020204" pitchFamily="34" charset="0"/>
              </a:rPr>
              <a:t>LifeComp</a:t>
            </a:r>
            <a:r>
              <a:rPr lang="it-IT" sz="1300" dirty="0">
                <a:latin typeface="Century Gothic" panose="020B0502020202020204" pitchFamily="34" charset="0"/>
              </a:rPr>
              <a:t>, il </a:t>
            </a:r>
            <a:r>
              <a:rPr lang="it-IT" sz="1300" dirty="0" err="1">
                <a:latin typeface="Century Gothic" panose="020B0502020202020204" pitchFamily="34" charset="0"/>
              </a:rPr>
              <a:t>framework</a:t>
            </a:r>
            <a:r>
              <a:rPr lang="it-IT" sz="1300" dirty="0">
                <a:latin typeface="Century Gothic" panose="020B0502020202020204" pitchFamily="34" charset="0"/>
              </a:rPr>
              <a:t> europeo per </a:t>
            </a:r>
            <a:r>
              <a:rPr lang="it-IT" sz="1300" dirty="0" smtClean="0">
                <a:latin typeface="Century Gothic" panose="020B0502020202020204" pitchFamily="34" charset="0"/>
              </a:rPr>
              <a:t>la </a:t>
            </a:r>
            <a:r>
              <a:rPr lang="it-IT" sz="1300" dirty="0">
                <a:latin typeface="Century Gothic" panose="020B0502020202020204" pitchFamily="34" charset="0"/>
              </a:rPr>
              <a:t>competenza personale, sociale e di apprendimento</a:t>
            </a:r>
            <a:r>
              <a:rPr lang="it-IT" sz="1300" dirty="0" smtClean="0">
                <a:latin typeface="Century Gothic" panose="020B0502020202020204" pitchFamily="34" charset="0"/>
              </a:rPr>
              <a:t>, </a:t>
            </a:r>
            <a:r>
              <a:rPr lang="it-IT" sz="1300" dirty="0">
                <a:latin typeface="Century Gothic" panose="020B0502020202020204" pitchFamily="34" charset="0"/>
              </a:rPr>
              <a:t>sviluppato per </a:t>
            </a:r>
            <a:r>
              <a:rPr lang="it-IT" sz="1300" dirty="0" smtClean="0">
                <a:latin typeface="Century Gothic" panose="020B0502020202020204" pitchFamily="34" charset="0"/>
              </a:rPr>
              <a:t>facilitare la comprensione e sviluppare un </a:t>
            </a:r>
            <a:r>
              <a:rPr lang="it-IT" sz="1300" dirty="0">
                <a:latin typeface="Century Gothic" panose="020B0502020202020204" pitchFamily="34" charset="0"/>
              </a:rPr>
              <a:t>linguaggio comune </a:t>
            </a:r>
            <a:r>
              <a:rPr lang="it-IT" sz="1300" dirty="0" smtClean="0">
                <a:latin typeface="Century Gothic" panose="020B0502020202020204" pitchFamily="34" charset="0"/>
              </a:rPr>
              <a:t>in riferimento a tale competenza. 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070" y="1658989"/>
            <a:ext cx="2664226" cy="3552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347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251520" y="134076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Risultati di apprendimento e moduli formativi</a:t>
            </a:r>
            <a:endParaRPr lang="it-IT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Tabella 5"/>
          <p:cNvGraphicFramePr>
            <a:graphicFrameLocks noGrp="1"/>
          </p:cNvGraphicFramePr>
          <p:nvPr>
            <p:extLst/>
          </p:nvPr>
        </p:nvGraphicFramePr>
        <p:xfrm>
          <a:off x="457200" y="1810768"/>
          <a:ext cx="8229600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6688">
                  <a:extLst>
                    <a:ext uri="{9D8B030D-6E8A-4147-A177-3AD203B41FA5}">
                      <a16:colId xmlns:a16="http://schemas.microsoft.com/office/drawing/2014/main" val="1877904866"/>
                    </a:ext>
                  </a:extLst>
                </a:gridCol>
                <a:gridCol w="5122912">
                  <a:extLst>
                    <a:ext uri="{9D8B030D-6E8A-4147-A177-3AD203B41FA5}">
                      <a16:colId xmlns:a16="http://schemas.microsoft.com/office/drawing/2014/main" val="13480723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Risultati</a:t>
                      </a:r>
                      <a:r>
                        <a:rPr lang="en-GB" sz="1100" dirty="0" smtClean="0">
                          <a:effectLst/>
                          <a:latin typeface="Century Gothic" panose="020B0502020202020204" pitchFamily="34" charset="0"/>
                        </a:rPr>
                        <a:t> di </a:t>
                      </a: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apprendimento</a:t>
                      </a:r>
                      <a:r>
                        <a:rPr lang="en-GB" sz="1100" dirty="0" smtClean="0">
                          <a:effectLst/>
                          <a:latin typeface="Century Gothic" panose="020B0502020202020204" pitchFamily="34" charset="0"/>
                        </a:rPr>
                        <a:t> – ref. </a:t>
                      </a: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Lifecomp</a:t>
                      </a:r>
                      <a:endParaRPr lang="en-GB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entury Gothic" panose="020B0502020202020204" pitchFamily="34" charset="0"/>
                        </a:rPr>
                        <a:t>Moduli </a:t>
                      </a: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formativi</a:t>
                      </a:r>
                      <a:endParaRPr lang="en-GB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5967005"/>
                  </a:ext>
                </a:extLst>
              </a:tr>
              <a:tr h="22448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entury Gothic" panose="020B0502020202020204" pitchFamily="34" charset="0"/>
                        </a:rPr>
                        <a:t>P2 </a:t>
                      </a: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Flessibilità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entury Gothic" panose="020B0502020202020204" pitchFamily="34" charset="0"/>
                        </a:rPr>
                        <a:t>CRESCITA PERSONALE E PIANIFICAZIONE</a:t>
                      </a:r>
                      <a:r>
                        <a:rPr lang="en-GB" sz="1100" b="1" baseline="0" dirty="0" smtClean="0">
                          <a:effectLst/>
                          <a:latin typeface="Century Gothic" panose="020B0502020202020204" pitchFamily="34" charset="0"/>
                        </a:rPr>
                        <a:t> DELLO SVILUPPO PROFESSIONALE</a:t>
                      </a:r>
                      <a:endParaRPr lang="en-GB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7458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entury Gothic" panose="020B0502020202020204" pitchFamily="34" charset="0"/>
                        </a:rPr>
                        <a:t>S2 </a:t>
                      </a: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Comunicazione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entury Gothic" panose="020B0502020202020204" pitchFamily="34" charset="0"/>
                        </a:rPr>
                        <a:t>COMUNICAZIONE E PUBLIC SPEAKING</a:t>
                      </a:r>
                      <a:endParaRPr lang="en-GB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089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entury Gothic" panose="020B0502020202020204" pitchFamily="34" charset="0"/>
                        </a:rPr>
                        <a:t>S3 </a:t>
                      </a:r>
                      <a:r>
                        <a:rPr lang="en-GB" sz="1100" dirty="0" err="1" smtClean="0">
                          <a:effectLst/>
                          <a:latin typeface="Century Gothic" panose="020B0502020202020204" pitchFamily="34" charset="0"/>
                        </a:rPr>
                        <a:t>Cooperazione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entury Gothic" panose="020B0502020202020204" pitchFamily="34" charset="0"/>
                        </a:rPr>
                        <a:t>LAVORARE IN GRUPPO</a:t>
                      </a:r>
                      <a:endParaRPr lang="en-GB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9318782"/>
                  </a:ext>
                </a:extLst>
              </a:tr>
              <a:tr h="16801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>
                          <a:effectLst/>
                          <a:latin typeface="Century Gothic" panose="020B0502020202020204" pitchFamily="34" charset="0"/>
                        </a:rPr>
                        <a:t>L1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Mentalità</a:t>
                      </a:r>
                      <a:r>
                        <a:rPr lang="en-GB" sz="1100" kern="0" dirty="0" smtClean="0">
                          <a:effectLst/>
                          <a:latin typeface="Century Gothic" panose="020B0502020202020204" pitchFamily="34" charset="0"/>
                        </a:rPr>
                        <a:t> orientate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alla</a:t>
                      </a:r>
                      <a:r>
                        <a:rPr lang="en-GB" sz="1100" kern="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crescita</a:t>
                      </a:r>
                      <a:endParaRPr lang="en-GB" sz="1100" kern="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entury Gothic" panose="020B0502020202020204" pitchFamily="34" charset="0"/>
                        </a:rPr>
                        <a:t>CRESCITA PERSONALE E PIANIFICAZIONE</a:t>
                      </a:r>
                      <a:r>
                        <a:rPr lang="en-GB" sz="1100" b="1" baseline="0" dirty="0" smtClean="0">
                          <a:effectLst/>
                          <a:latin typeface="Century Gothic" panose="020B0502020202020204" pitchFamily="34" charset="0"/>
                        </a:rPr>
                        <a:t> DELLO SVILUPPO PROFESSIONALE</a:t>
                      </a:r>
                      <a:endParaRPr lang="en-GB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534210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>
                          <a:effectLst/>
                          <a:latin typeface="Century Gothic" panose="020B0502020202020204" pitchFamily="34" charset="0"/>
                        </a:rPr>
                        <a:t>L2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Pensiero</a:t>
                      </a:r>
                      <a:r>
                        <a:rPr lang="en-GB" sz="1100" kern="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critico</a:t>
                      </a:r>
                      <a:endParaRPr lang="en-GB" sz="1100" b="1" kern="0" dirty="0">
                        <a:solidFill>
                          <a:srgbClr val="2E74B5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Century Gothic" panose="020B0502020202020204" pitchFamily="34" charset="0"/>
                        </a:rPr>
                        <a:t>CREATIVITÀ NELL’AFFRONTARE LE SFIDE</a:t>
                      </a:r>
                      <a:endParaRPr lang="en-GB" sz="1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5030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>
                          <a:effectLst/>
                          <a:latin typeface="Century Gothic" panose="020B0502020202020204" pitchFamily="34" charset="0"/>
                        </a:rPr>
                        <a:t>L3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Gestione</a:t>
                      </a:r>
                      <a:r>
                        <a:rPr lang="en-GB" sz="1100" kern="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100" kern="0" dirty="0" err="1" smtClean="0">
                          <a:effectLst/>
                          <a:latin typeface="Century Gothic" panose="020B0502020202020204" pitchFamily="34" charset="0"/>
                        </a:rPr>
                        <a:t>dell’apprendimento</a:t>
                      </a:r>
                      <a:endParaRPr lang="en-GB" sz="1100" b="1" kern="0" dirty="0">
                        <a:solidFill>
                          <a:srgbClr val="2E74B5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Century Gothic" panose="020B0502020202020204" pitchFamily="34" charset="0"/>
                        </a:rPr>
                        <a:t>CRESCITA PERSONALE E PIANIFICAZIONE</a:t>
                      </a:r>
                      <a:r>
                        <a:rPr lang="en-GB" sz="1100" b="1" baseline="0" dirty="0" smtClean="0">
                          <a:effectLst/>
                          <a:latin typeface="Century Gothic" panose="020B0502020202020204" pitchFamily="34" charset="0"/>
                        </a:rPr>
                        <a:t> DELLO SVILUPPO PROFESSIONALE</a:t>
                      </a:r>
                      <a:endParaRPr lang="en-GB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5843437"/>
                  </a:ext>
                </a:extLst>
              </a:tr>
            </a:tbl>
          </a:graphicData>
        </a:graphic>
      </p:graphicFrame>
      <p:sp>
        <p:nvSpPr>
          <p:cNvPr id="7" name="Rettangolo 6"/>
          <p:cNvSpPr/>
          <p:nvPr/>
        </p:nvSpPr>
        <p:spPr>
          <a:xfrm>
            <a:off x="448413" y="4438502"/>
            <a:ext cx="8229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Le competenze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da affrontare per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ciascun/a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partecipante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nei moduli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formativi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sono state selezionate, di concerto con ciascun partecipanti, secondo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due criteri specifici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pertinenza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della/e competenza/e per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il/la discente;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possibilità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di acquisire/sviluppare ulteriormente tale competenza nel breve lasso di tempo a disposizione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Ogni discente poteva selezionare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da 1 a 3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corsi da frequentare.</a:t>
            </a:r>
          </a:p>
          <a:p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endParaRPr lang="en-GB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1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251520" y="1226573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Metodologie e pratiche</a:t>
            </a:r>
            <a:endParaRPr lang="it-IT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ttangolo 6"/>
          <p:cNvSpPr/>
          <p:nvPr/>
        </p:nvSpPr>
        <p:spPr>
          <a:xfrm>
            <a:off x="295803" y="1635008"/>
            <a:ext cx="4060173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Sessione individuale preliminare per spiegare/proporre/selezionare i corsi in base ai risultati dell'autovalutazione o per fare l'autovalutazione –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coinvolgere </a:t>
            </a: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i/le discenti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300" dirty="0" smtClean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Articolazione e organizzazione flessibili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in base alle esigenze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degli/delle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utenti -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piccoli gruppi (da 3 a 10 </a:t>
            </a: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persone)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Pratiche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di accoglienza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per far sentire l'utente a proprio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agio, inclusa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una chiara spiegazione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dei risultati attesi in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riferimento alle attività e ai risultati del corso,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così da ridurre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l'ansia e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condividere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i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bisogni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Metodologie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di apprendimento attivo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: consentono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ai/alle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partecipanti di interiorizzare i risultati dell'apprendimento mettendo in pratica ciò che hanno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appreso</a:t>
            </a:r>
            <a:endParaRPr lang="de-DE" sz="1300" dirty="0" smtClean="0">
              <a:latin typeface="Century Gothic" panose="020B050202020202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583" y="3136885"/>
            <a:ext cx="2487338" cy="3316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ttangolo 1"/>
          <p:cNvSpPr/>
          <p:nvPr/>
        </p:nvSpPr>
        <p:spPr>
          <a:xfrm>
            <a:off x="4788024" y="1628800"/>
            <a:ext cx="410445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Valorizzare le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precedenti competenze ed esperienze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di ogni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discente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«Compiti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a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casa»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(autoriflessione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Sessioni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di valutazione (cosa ho imparato oggi…)</a:t>
            </a:r>
            <a:endParaRPr lang="en-GB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196752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3366FF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Alcune lezioni apprese…</a:t>
            </a:r>
            <a:endParaRPr lang="it-IT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60380"/>
            <a:ext cx="403244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Rettangolo 18"/>
          <p:cNvSpPr/>
          <p:nvPr/>
        </p:nvSpPr>
        <p:spPr>
          <a:xfrm>
            <a:off x="309660" y="1861661"/>
            <a:ext cx="426234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Rilevanza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del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creare un contesto in cui </a:t>
            </a: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i discenti si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sentano sicuri e a proprio a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gio nell'esprimersi,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nel riflettere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sulle proprie competenze e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nel farsi coinvolgere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Utilità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di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esercizi pratici o giochi di ruolo/scenari </a:t>
            </a: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reali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I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gruppi sono molto eterogenei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– questa caratteristica rappresenta un valore aggiunto anziché un ostacolo per </a:t>
            </a: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l'apprendimento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3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Importanza </a:t>
            </a:r>
            <a:r>
              <a:rPr lang="it-IT" sz="1300" dirty="0">
                <a:solidFill>
                  <a:schemeClr val="dk1"/>
                </a:solidFill>
                <a:latin typeface="Century Gothic" panose="020B0502020202020204" pitchFamily="34" charset="0"/>
              </a:rPr>
              <a:t>di </a:t>
            </a:r>
            <a:r>
              <a:rPr lang="it-IT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chiedere continuamente </a:t>
            </a:r>
            <a:r>
              <a:rPr lang="it-IT" sz="13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un feedback</a:t>
            </a:r>
            <a:endParaRPr lang="en-GB" sz="13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9512" y="1754519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7D25"/>
                </a:solidFill>
                <a:latin typeface="Century Gothic" panose="020B0502020202020204" pitchFamily="34" charset="0"/>
                <a:ea typeface="Verdana" pitchFamily="34" charset="0"/>
              </a:rPr>
              <a:t>Grazie per l’attenzione!</a:t>
            </a:r>
          </a:p>
          <a:p>
            <a:r>
              <a:rPr lang="it-IT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 </a:t>
            </a:r>
            <a:r>
              <a:rPr lang="it-IT" sz="16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Continuate a seguirci </a:t>
            </a:r>
            <a:r>
              <a:rPr lang="it-IT" sz="1600" dirty="0">
                <a:solidFill>
                  <a:schemeClr val="dk1"/>
                </a:solidFill>
                <a:latin typeface="Century Gothic" panose="020B0502020202020204" pitchFamily="34" charset="0"/>
              </a:rPr>
              <a:t>su https://www.master-project.it/</a:t>
            </a:r>
          </a:p>
          <a:p>
            <a:endParaRPr lang="it-IT" b="1" dirty="0" smtClean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  <a:p>
            <a:endParaRPr lang="it-IT" b="1" dirty="0">
              <a:solidFill>
                <a:srgbClr val="FF7D25"/>
              </a:solidFill>
              <a:latin typeface="Century Gothic" panose="020B0502020202020204" pitchFamily="34" charset="0"/>
              <a:ea typeface="Verdana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6552728"/>
            <a:ext cx="9144000" cy="332656"/>
          </a:xfrm>
          <a:prstGeom prst="rect">
            <a:avLst/>
          </a:prstGeom>
          <a:solidFill>
            <a:srgbClr val="FF7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3" descr="C:\Documents and Settings\segreteria\Desktop\FormaAzi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4" y="6057290"/>
            <a:ext cx="487713" cy="45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 descr="Erasmus+_2014-20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80402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123" r="18573" b="35212"/>
          <a:stretch/>
        </p:blipFill>
        <p:spPr bwMode="auto">
          <a:xfrm>
            <a:off x="323528" y="260648"/>
            <a:ext cx="2016224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/>
          <a:srcRect l="20469" t="11501" r="20469" b="15700"/>
          <a:stretch/>
        </p:blipFill>
        <p:spPr>
          <a:xfrm>
            <a:off x="3742796" y="2456890"/>
            <a:ext cx="5192885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7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1338</Words>
  <Application>Microsoft Office PowerPoint</Application>
  <PresentationFormat>Presentazione su schermo (4:3)</PresentationFormat>
  <Paragraphs>242</Paragraphs>
  <Slides>20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Verdana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Chiara</dc:creator>
  <cp:lastModifiedBy>Chiara Marchetta</cp:lastModifiedBy>
  <cp:revision>69</cp:revision>
  <dcterms:created xsi:type="dcterms:W3CDTF">2020-05-20T20:35:37Z</dcterms:created>
  <dcterms:modified xsi:type="dcterms:W3CDTF">2023-10-19T13:32:59Z</dcterms:modified>
</cp:coreProperties>
</file>