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5"/>
  </p:notesMasterIdLst>
  <p:sldIdLst>
    <p:sldId id="256" r:id="rId2"/>
    <p:sldId id="257" r:id="rId3"/>
    <p:sldId id="258" r:id="rId4"/>
    <p:sldId id="259" r:id="rId5"/>
    <p:sldId id="260" r:id="rId6"/>
    <p:sldId id="261" r:id="rId7"/>
    <p:sldId id="302" r:id="rId8"/>
    <p:sldId id="262" r:id="rId9"/>
    <p:sldId id="304" r:id="rId10"/>
    <p:sldId id="305" r:id="rId11"/>
    <p:sldId id="306" r:id="rId12"/>
    <p:sldId id="307" r:id="rId13"/>
    <p:sldId id="308" r:id="rId14"/>
    <p:sldId id="309" r:id="rId15"/>
    <p:sldId id="310" r:id="rId16"/>
    <p:sldId id="311" r:id="rId17"/>
    <p:sldId id="271" r:id="rId18"/>
    <p:sldId id="275" r:id="rId19"/>
    <p:sldId id="276" r:id="rId20"/>
    <p:sldId id="313" r:id="rId21"/>
    <p:sldId id="315" r:id="rId22"/>
    <p:sldId id="316" r:id="rId23"/>
    <p:sldId id="279" r:id="rId24"/>
    <p:sldId id="280" r:id="rId25"/>
    <p:sldId id="281" r:id="rId26"/>
    <p:sldId id="318" r:id="rId27"/>
    <p:sldId id="284" r:id="rId28"/>
    <p:sldId id="285" r:id="rId29"/>
    <p:sldId id="321" r:id="rId30"/>
    <p:sldId id="322" r:id="rId31"/>
    <p:sldId id="323" r:id="rId32"/>
    <p:sldId id="330" r:id="rId33"/>
    <p:sldId id="331" r:id="rId34"/>
    <p:sldId id="332" r:id="rId35"/>
    <p:sldId id="324" r:id="rId36"/>
    <p:sldId id="333" r:id="rId37"/>
    <p:sldId id="286" r:id="rId38"/>
    <p:sldId id="287" r:id="rId39"/>
    <p:sldId id="288" r:id="rId40"/>
    <p:sldId id="329" r:id="rId41"/>
    <p:sldId id="326" r:id="rId42"/>
    <p:sldId id="327" r:id="rId43"/>
    <p:sldId id="290" r:id="rId44"/>
    <p:sldId id="291" r:id="rId45"/>
    <p:sldId id="292" r:id="rId46"/>
    <p:sldId id="293" r:id="rId47"/>
    <p:sldId id="294" r:id="rId48"/>
    <p:sldId id="295" r:id="rId49"/>
    <p:sldId id="296" r:id="rId50"/>
    <p:sldId id="297" r:id="rId51"/>
    <p:sldId id="298" r:id="rId52"/>
    <p:sldId id="299" r:id="rId53"/>
    <p:sldId id="300"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5" autoAdjust="0"/>
    <p:restoredTop sz="94660"/>
  </p:normalViewPr>
  <p:slideViewPr>
    <p:cSldViewPr snapToGrid="0">
      <p:cViewPr varScale="1">
        <p:scale>
          <a:sx n="51" d="100"/>
          <a:sy n="51" d="100"/>
        </p:scale>
        <p:origin x="108" y="5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D2E48F-DFCA-4791-90EF-2BE3B78ABB82}" type="datetimeFigureOut">
              <a:rPr lang="it-IT" smtClean="0"/>
              <a:t>07/07/2020</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DC3E6E-AB65-4922-BE9C-A07D9AB92E0D}" type="slidenum">
              <a:rPr lang="it-IT" smtClean="0"/>
              <a:t>‹N›</a:t>
            </a:fld>
            <a:endParaRPr lang="it-IT"/>
          </a:p>
        </p:txBody>
      </p:sp>
    </p:spTree>
    <p:extLst>
      <p:ext uri="{BB962C8B-B14F-4D97-AF65-F5344CB8AC3E}">
        <p14:creationId xmlns:p14="http://schemas.microsoft.com/office/powerpoint/2010/main" val="670876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it-IT" smtClean="0"/>
              <a:t>Fare clic per modificare lo stile del titolo</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FDE50A96-67CB-4918-BC84-FDAE5CAC5F86}" type="datetime1">
              <a:rPr lang="en-US" smtClean="0"/>
              <a:t>7/7/2020</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‹N›</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9DB00426-7590-4745-ABAD-C2FD7908D879}" type="datetime1">
              <a:rPr lang="en-US" smtClean="0"/>
              <a:t>7/7/2020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703B5D62-7835-422F-A072-59E18584E046}" type="datetime1">
              <a:rPr lang="en-US" smtClean="0"/>
              <a:t>7/7/2020</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‹N›</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8D0BE675-D9AC-4096-A4AE-9B4F4606D19C}" type="datetime1">
              <a:rPr lang="en-US" smtClean="0"/>
              <a:t>7/7/2020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‹N›</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Content Placeholder 3"/>
          <p:cNvSpPr>
            <a:spLocks noGrp="1"/>
          </p:cNvSpPr>
          <p:nvPr>
            <p:ph sz="half" idx="2"/>
          </p:nvPr>
        </p:nvSpPr>
        <p:spPr>
          <a:xfrm>
            <a:off x="1257300" y="2909102"/>
            <a:ext cx="4800600" cy="299639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Content Placeholder 5"/>
          <p:cNvSpPr>
            <a:spLocks noGrp="1"/>
          </p:cNvSpPr>
          <p:nvPr>
            <p:ph sz="quarter" idx="4"/>
          </p:nvPr>
        </p:nvSpPr>
        <p:spPr>
          <a:xfrm>
            <a:off x="6633864" y="2909102"/>
            <a:ext cx="4800600" cy="299639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865763BE-029A-4D14-AAF7-0E95F66490E7}" type="datetime1">
              <a:rPr lang="en-US" smtClean="0"/>
              <a:t>7/7/2020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‹N›</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0E19B6E3-AFE3-4F6E-BADB-A34BFBF5C1FA}" type="datetime1">
              <a:rPr lang="en-US" smtClean="0"/>
              <a:t>7/7/2020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5423FA-ECEB-49A6-869C-7F68C99B96BE}" type="datetime1">
              <a:rPr lang="en-US" smtClean="0"/>
              <a:t>7/7/2020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it-IT" smtClean="0"/>
              <a:t>Fare clic per modificare lo stile del titolo</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Date Placeholder 4"/>
          <p:cNvSpPr>
            <a:spLocks noGrp="1"/>
          </p:cNvSpPr>
          <p:nvPr>
            <p:ph type="dt" sz="half" idx="10"/>
          </p:nvPr>
        </p:nvSpPr>
        <p:spPr>
          <a:xfrm>
            <a:off x="765051" y="6375679"/>
            <a:ext cx="1233355" cy="348462"/>
          </a:xfrm>
        </p:spPr>
        <p:txBody>
          <a:bodyPr/>
          <a:lstStyle/>
          <a:p>
            <a:fld id="{316CC8A0-2E14-4798-9B2B-CC3A7BA58D57}" type="datetime1">
              <a:rPr lang="en-US" smtClean="0"/>
              <a:t>7/7/2020</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‹N›</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Date Placeholder 4"/>
          <p:cNvSpPr>
            <a:spLocks noGrp="1"/>
          </p:cNvSpPr>
          <p:nvPr>
            <p:ph type="dt" sz="half" idx="10"/>
          </p:nvPr>
        </p:nvSpPr>
        <p:spPr>
          <a:xfrm>
            <a:off x="765950" y="6375679"/>
            <a:ext cx="1232456" cy="348462"/>
          </a:xfrm>
        </p:spPr>
        <p:txBody>
          <a:bodyPr/>
          <a:lstStyle/>
          <a:p>
            <a:fld id="{95BFA2A6-6956-4183-82AE-0649B39A6807}" type="datetime1">
              <a:rPr lang="en-US" smtClean="0"/>
              <a:t>7/7/2020</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A272252F-0EEC-4A69-A263-B7C24C8CFEA4}" type="datetime1">
              <a:rPr lang="en-US" smtClean="0"/>
              <a:t>7/7/2020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173E58C2-7388-45D1-BF19-4C3DC1491BF1}" type="datetime1">
              <a:rPr lang="en-US" smtClean="0"/>
              <a:t>7/7/2020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12EEC581-B033-4EF0-8E7B-EFF9932C5B4E}" type="datetime1">
              <a:rPr lang="en-US" smtClean="0"/>
              <a:t>7/7/2020</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‹N›</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7200" dirty="0"/>
              <a:t>Indicazioni Ministeriali per il rientro a settembre</a:t>
            </a:r>
          </a:p>
        </p:txBody>
      </p:sp>
      <p:sp>
        <p:nvSpPr>
          <p:cNvPr id="3" name="Sottotitolo 2"/>
          <p:cNvSpPr>
            <a:spLocks noGrp="1"/>
          </p:cNvSpPr>
          <p:nvPr>
            <p:ph type="subTitle" idx="1"/>
          </p:nvPr>
        </p:nvSpPr>
        <p:spPr/>
        <p:txBody>
          <a:bodyPr/>
          <a:lstStyle/>
          <a:p>
            <a:r>
              <a:rPr lang="it-IT" dirty="0" smtClean="0"/>
              <a:t>A cura di Arduino Salatin</a:t>
            </a:r>
            <a:endParaRPr lang="it-IT" dirty="0"/>
          </a:p>
        </p:txBody>
      </p:sp>
      <p:sp>
        <p:nvSpPr>
          <p:cNvPr id="4" name="CasellaDiTesto 3"/>
          <p:cNvSpPr txBox="1"/>
          <p:nvPr/>
        </p:nvSpPr>
        <p:spPr>
          <a:xfrm>
            <a:off x="2215044" y="328773"/>
            <a:ext cx="8045373" cy="1200329"/>
          </a:xfrm>
          <a:prstGeom prst="rect">
            <a:avLst/>
          </a:prstGeom>
          <a:noFill/>
        </p:spPr>
        <p:txBody>
          <a:bodyPr wrap="square" rtlCol="0">
            <a:spAutoFit/>
          </a:bodyPr>
          <a:lstStyle/>
          <a:p>
            <a:pPr algn="ctr"/>
            <a:r>
              <a:rPr lang="it-IT" dirty="0" smtClean="0"/>
              <a:t>CIOFS-FP</a:t>
            </a:r>
          </a:p>
          <a:p>
            <a:pPr algn="ctr"/>
            <a:r>
              <a:rPr lang="it-IT" dirty="0" smtClean="0"/>
              <a:t>FORMAZIONE </a:t>
            </a:r>
            <a:r>
              <a:rPr lang="it-IT" dirty="0"/>
              <a:t>A DISTANZA FIGURE CHIAVE</a:t>
            </a:r>
          </a:p>
          <a:p>
            <a:pPr algn="ctr"/>
            <a:r>
              <a:rPr lang="it-IT" dirty="0"/>
              <a:t>Direttori, Coordinatori di CFP, referenti </a:t>
            </a:r>
            <a:r>
              <a:rPr lang="it-IT" dirty="0" smtClean="0"/>
              <a:t>regionali</a:t>
            </a:r>
            <a:endParaRPr lang="it-IT" dirty="0"/>
          </a:p>
          <a:p>
            <a:pPr algn="ctr"/>
            <a:r>
              <a:rPr lang="it-IT" dirty="0"/>
              <a:t>7 luglio </a:t>
            </a:r>
            <a:r>
              <a:rPr lang="it-IT" dirty="0" smtClean="0"/>
              <a:t>2020</a:t>
            </a:r>
            <a:endParaRPr lang="it-IT" dirty="0"/>
          </a:p>
        </p:txBody>
      </p:sp>
      <p:sp>
        <p:nvSpPr>
          <p:cNvPr id="5" name="Segnaposto numero diapositiva 4"/>
          <p:cNvSpPr>
            <a:spLocks noGrp="1"/>
          </p:cNvSpPr>
          <p:nvPr>
            <p:ph type="sldNum" sz="quarter" idx="12"/>
          </p:nvPr>
        </p:nvSpPr>
        <p:spPr/>
        <p:txBody>
          <a:bodyPr/>
          <a:lstStyle/>
          <a:p>
            <a:fld id="{71766878-3199-4EAB-94E7-2D6D11070E14}" type="slidenum">
              <a:rPr lang="en-US" smtClean="0"/>
              <a:pPr/>
              <a:t>1</a:t>
            </a:fld>
            <a:endParaRPr lang="en-US" dirty="0"/>
          </a:p>
        </p:txBody>
      </p:sp>
    </p:spTree>
    <p:extLst>
      <p:ext uri="{BB962C8B-B14F-4D97-AF65-F5344CB8AC3E}">
        <p14:creationId xmlns:p14="http://schemas.microsoft.com/office/powerpoint/2010/main" val="571808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premessa</a:t>
            </a:r>
            <a:endParaRPr lang="it-IT" dirty="0"/>
          </a:p>
        </p:txBody>
      </p:sp>
      <p:sp>
        <p:nvSpPr>
          <p:cNvPr id="5" name="Segnaposto testo 4"/>
          <p:cNvSpPr>
            <a:spLocks noGrp="1"/>
          </p:cNvSpPr>
          <p:nvPr>
            <p:ph type="body" idx="1"/>
          </p:nvPr>
        </p:nvSpPr>
        <p:spPr/>
        <p:txBody>
          <a:bodyPr/>
          <a:lstStyle/>
          <a:p>
            <a:r>
              <a:rPr lang="it-IT" dirty="0" smtClean="0"/>
              <a:t>La </a:t>
            </a:r>
            <a:r>
              <a:rPr lang="it-IT" dirty="0" err="1" smtClean="0"/>
              <a:t>iefp</a:t>
            </a:r>
            <a:r>
              <a:rPr lang="it-IT" dirty="0" smtClean="0"/>
              <a:t> è sparita dai radar dei decisori istituzionali?</a:t>
            </a:r>
            <a:endParaRPr lang="it-IT" dirty="0"/>
          </a:p>
        </p:txBody>
      </p:sp>
      <p:sp>
        <p:nvSpPr>
          <p:cNvPr id="6" name="Segnaposto numero diapositiva 5"/>
          <p:cNvSpPr>
            <a:spLocks noGrp="1"/>
          </p:cNvSpPr>
          <p:nvPr>
            <p:ph type="sldNum" sz="quarter" idx="12"/>
          </p:nvPr>
        </p:nvSpPr>
        <p:spPr/>
        <p:txBody>
          <a:bodyPr/>
          <a:lstStyle/>
          <a:p>
            <a:fld id="{71766878-3199-4EAB-94E7-2D6D11070E14}" type="slidenum">
              <a:rPr lang="en-US" smtClean="0"/>
              <a:pPr/>
              <a:t>2</a:t>
            </a:fld>
            <a:endParaRPr lang="en-US" dirty="0"/>
          </a:p>
        </p:txBody>
      </p:sp>
    </p:spTree>
    <p:extLst>
      <p:ext uri="{BB962C8B-B14F-4D97-AF65-F5344CB8AC3E}">
        <p14:creationId xmlns:p14="http://schemas.microsoft.com/office/powerpoint/2010/main" val="1747990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testo 5"/>
          <p:cNvSpPr>
            <a:spLocks noGrp="1"/>
          </p:cNvSpPr>
          <p:nvPr>
            <p:ph type="body" idx="1"/>
          </p:nvPr>
        </p:nvSpPr>
        <p:spPr>
          <a:xfrm>
            <a:off x="1251678" y="646405"/>
            <a:ext cx="4800600" cy="393255"/>
          </a:xfrm>
        </p:spPr>
        <p:txBody>
          <a:bodyPr/>
          <a:lstStyle/>
          <a:p>
            <a:r>
              <a:rPr lang="it-IT" dirty="0"/>
              <a:t>Scuola </a:t>
            </a:r>
          </a:p>
        </p:txBody>
      </p:sp>
      <p:sp>
        <p:nvSpPr>
          <p:cNvPr id="7" name="Segnaposto contenuto 6"/>
          <p:cNvSpPr>
            <a:spLocks noGrp="1"/>
          </p:cNvSpPr>
          <p:nvPr>
            <p:ph sz="half" idx="2"/>
          </p:nvPr>
        </p:nvSpPr>
        <p:spPr>
          <a:xfrm>
            <a:off x="1257299" y="1278933"/>
            <a:ext cx="4927743" cy="4783664"/>
          </a:xfrm>
          <a:ln>
            <a:solidFill>
              <a:schemeClr val="accent1"/>
            </a:solidFill>
          </a:ln>
        </p:spPr>
        <p:txBody>
          <a:bodyPr>
            <a:noAutofit/>
          </a:bodyPr>
          <a:lstStyle/>
          <a:p>
            <a:r>
              <a:rPr lang="it-IT" sz="1800" b="1" dirty="0">
                <a:solidFill>
                  <a:schemeClr val="tx1"/>
                </a:solidFill>
              </a:rPr>
              <a:t>La Presidenza del Consiglio </a:t>
            </a:r>
            <a:r>
              <a:rPr lang="it-IT" sz="1800" dirty="0">
                <a:solidFill>
                  <a:schemeClr val="tx1"/>
                </a:solidFill>
              </a:rPr>
              <a:t>(attraverso il CTS): stabilisce i criteri di sicurezza da rispettare per tutti </a:t>
            </a:r>
            <a:r>
              <a:rPr lang="it-IT" sz="1800" dirty="0" smtClean="0">
                <a:solidFill>
                  <a:schemeClr val="tx1"/>
                </a:solidFill>
              </a:rPr>
              <a:t>(personale</a:t>
            </a:r>
            <a:r>
              <a:rPr lang="it-IT" sz="1800" dirty="0">
                <a:solidFill>
                  <a:schemeClr val="tx1"/>
                </a:solidFill>
              </a:rPr>
              <a:t>, allievi, genitori, …) e la chiusura/riapertura delle scuole</a:t>
            </a:r>
          </a:p>
          <a:p>
            <a:r>
              <a:rPr lang="it-IT" sz="1800" b="1" dirty="0">
                <a:solidFill>
                  <a:schemeClr val="tx1"/>
                </a:solidFill>
              </a:rPr>
              <a:t>Il Ministero dell’istruzione</a:t>
            </a:r>
            <a:r>
              <a:rPr lang="it-IT" sz="1800" dirty="0">
                <a:solidFill>
                  <a:schemeClr val="tx1"/>
                </a:solidFill>
              </a:rPr>
              <a:t>: </a:t>
            </a:r>
            <a:r>
              <a:rPr lang="it-IT" sz="1800" dirty="0" smtClean="0">
                <a:solidFill>
                  <a:schemeClr val="tx1"/>
                </a:solidFill>
              </a:rPr>
              <a:t>definisce le </a:t>
            </a:r>
            <a:r>
              <a:rPr lang="it-IT" sz="1800" dirty="0">
                <a:solidFill>
                  <a:schemeClr val="tx1"/>
                </a:solidFill>
              </a:rPr>
              <a:t>linee guida operative per la riapertura, a livello organizzativo e didattico; emana i provvedimenti di supporto e alle scuole e al personale </a:t>
            </a:r>
          </a:p>
          <a:p>
            <a:r>
              <a:rPr lang="it-IT" sz="1800" b="1" dirty="0">
                <a:solidFill>
                  <a:schemeClr val="tx1"/>
                </a:solidFill>
              </a:rPr>
              <a:t>Le Regioni e gli altri Enti locali</a:t>
            </a:r>
            <a:r>
              <a:rPr lang="it-IT" sz="1800" dirty="0">
                <a:solidFill>
                  <a:schemeClr val="tx1"/>
                </a:solidFill>
              </a:rPr>
              <a:t>: </a:t>
            </a:r>
            <a:r>
              <a:rPr lang="it-IT" sz="1800" dirty="0"/>
              <a:t> </a:t>
            </a:r>
            <a:r>
              <a:rPr lang="it-IT" sz="1800" dirty="0">
                <a:solidFill>
                  <a:schemeClr val="tx1"/>
                </a:solidFill>
              </a:rPr>
              <a:t>stabiliscono il calendario annuale delle attività didattiche; coordinano gli interventi in materia edilizia</a:t>
            </a:r>
          </a:p>
          <a:p>
            <a:r>
              <a:rPr lang="it-IT" sz="1800" b="1" dirty="0">
                <a:solidFill>
                  <a:schemeClr val="tx1"/>
                </a:solidFill>
              </a:rPr>
              <a:t>Le Autonomie scolastiche: </a:t>
            </a:r>
            <a:r>
              <a:rPr lang="it-IT" sz="1800" dirty="0">
                <a:solidFill>
                  <a:schemeClr val="tx1"/>
                </a:solidFill>
              </a:rPr>
              <a:t>Recepiscono le indicazioni e organizzano le iniziative a livello logistico, sanitario, informativo e didattico</a:t>
            </a:r>
          </a:p>
          <a:p>
            <a:endParaRPr lang="it-IT" sz="1800" dirty="0">
              <a:solidFill>
                <a:schemeClr val="tx1"/>
              </a:solidFill>
            </a:endParaRPr>
          </a:p>
          <a:p>
            <a:endParaRPr lang="it-IT" sz="1800" dirty="0"/>
          </a:p>
          <a:p>
            <a:endParaRPr lang="it-IT" sz="1800" dirty="0"/>
          </a:p>
          <a:p>
            <a:endParaRPr lang="it-IT" sz="1800" dirty="0"/>
          </a:p>
          <a:p>
            <a:endParaRPr lang="it-IT" sz="1800" dirty="0">
              <a:solidFill>
                <a:schemeClr val="tx1"/>
              </a:solidFill>
            </a:endParaRPr>
          </a:p>
          <a:p>
            <a:endParaRPr lang="it-IT" sz="1800" dirty="0"/>
          </a:p>
        </p:txBody>
      </p:sp>
      <p:sp>
        <p:nvSpPr>
          <p:cNvPr id="8" name="Segnaposto testo 7"/>
          <p:cNvSpPr>
            <a:spLocks noGrp="1"/>
          </p:cNvSpPr>
          <p:nvPr>
            <p:ph type="body" sz="quarter" idx="3"/>
          </p:nvPr>
        </p:nvSpPr>
        <p:spPr>
          <a:xfrm>
            <a:off x="6633864" y="646405"/>
            <a:ext cx="4800600" cy="393256"/>
          </a:xfrm>
        </p:spPr>
        <p:txBody>
          <a:bodyPr/>
          <a:lstStyle/>
          <a:p>
            <a:pPr algn="r"/>
            <a:r>
              <a:rPr lang="it-IT" dirty="0" err="1"/>
              <a:t>Iefp</a:t>
            </a:r>
            <a:endParaRPr lang="it-IT" dirty="0"/>
          </a:p>
        </p:txBody>
      </p:sp>
      <p:sp>
        <p:nvSpPr>
          <p:cNvPr id="9" name="Segnaposto contenuto 8"/>
          <p:cNvSpPr>
            <a:spLocks noGrp="1"/>
          </p:cNvSpPr>
          <p:nvPr>
            <p:ph sz="quarter" idx="4"/>
          </p:nvPr>
        </p:nvSpPr>
        <p:spPr>
          <a:xfrm>
            <a:off x="6369978" y="1278933"/>
            <a:ext cx="5064486" cy="4783664"/>
          </a:xfrm>
          <a:solidFill>
            <a:schemeClr val="accent1">
              <a:lumMod val="20000"/>
              <a:lumOff val="80000"/>
            </a:schemeClr>
          </a:solidFill>
          <a:ln>
            <a:solidFill>
              <a:schemeClr val="accent1"/>
            </a:solidFill>
          </a:ln>
        </p:spPr>
        <p:txBody>
          <a:bodyPr>
            <a:normAutofit lnSpcReduction="10000"/>
          </a:bodyPr>
          <a:lstStyle/>
          <a:p>
            <a:r>
              <a:rPr lang="it-IT" b="1" dirty="0">
                <a:solidFill>
                  <a:schemeClr val="tx1"/>
                </a:solidFill>
              </a:rPr>
              <a:t>La Presidenza del Consiglio </a:t>
            </a:r>
            <a:r>
              <a:rPr lang="it-IT" dirty="0">
                <a:solidFill>
                  <a:schemeClr val="tx1"/>
                </a:solidFill>
              </a:rPr>
              <a:t>(attraverso il CTS): stabilisce i criteri di sicurezza da rispettare per tutti (protocolli sanitari per personale, allievi, genitori, …) e la chiusura/riapertura delle scuole</a:t>
            </a:r>
          </a:p>
          <a:p>
            <a:r>
              <a:rPr lang="it-IT" b="1" dirty="0">
                <a:solidFill>
                  <a:schemeClr val="tx1"/>
                </a:solidFill>
              </a:rPr>
              <a:t>Le Regioni: </a:t>
            </a:r>
            <a:r>
              <a:rPr lang="it-IT" dirty="0">
                <a:solidFill>
                  <a:schemeClr val="tx1"/>
                </a:solidFill>
              </a:rPr>
              <a:t>stabiliscono il calendario annuale delle attività didattiche; definiscono linee guida operative per la riapertura, a livello organizzativo e didattico; emanano i </a:t>
            </a:r>
            <a:r>
              <a:rPr lang="it-IT" dirty="0" smtClean="0">
                <a:solidFill>
                  <a:schemeClr val="tx1"/>
                </a:solidFill>
              </a:rPr>
              <a:t>eventuali provvedimenti </a:t>
            </a:r>
            <a:r>
              <a:rPr lang="it-IT" dirty="0">
                <a:solidFill>
                  <a:schemeClr val="tx1"/>
                </a:solidFill>
              </a:rPr>
              <a:t>di supporto </a:t>
            </a:r>
            <a:r>
              <a:rPr lang="it-IT" dirty="0" smtClean="0">
                <a:solidFill>
                  <a:schemeClr val="tx1"/>
                </a:solidFill>
              </a:rPr>
              <a:t>ai CFP e </a:t>
            </a:r>
            <a:r>
              <a:rPr lang="it-IT" dirty="0">
                <a:solidFill>
                  <a:schemeClr val="tx1"/>
                </a:solidFill>
              </a:rPr>
              <a:t>al personale</a:t>
            </a:r>
          </a:p>
          <a:p>
            <a:r>
              <a:rPr lang="it-IT" b="1" dirty="0">
                <a:solidFill>
                  <a:schemeClr val="tx1"/>
                </a:solidFill>
              </a:rPr>
              <a:t>I </a:t>
            </a:r>
            <a:r>
              <a:rPr lang="it-IT" b="1" dirty="0" smtClean="0">
                <a:solidFill>
                  <a:schemeClr val="tx1"/>
                </a:solidFill>
              </a:rPr>
              <a:t>CFP</a:t>
            </a:r>
            <a:r>
              <a:rPr lang="it-IT" dirty="0">
                <a:solidFill>
                  <a:schemeClr val="tx1"/>
                </a:solidFill>
              </a:rPr>
              <a:t> </a:t>
            </a:r>
            <a:r>
              <a:rPr lang="it-IT" i="1" dirty="0" smtClean="0">
                <a:solidFill>
                  <a:schemeClr val="tx1"/>
                </a:solidFill>
              </a:rPr>
              <a:t>(e gli Enti): </a:t>
            </a:r>
            <a:r>
              <a:rPr lang="it-IT" dirty="0">
                <a:solidFill>
                  <a:schemeClr val="tx1"/>
                </a:solidFill>
              </a:rPr>
              <a:t>r</a:t>
            </a:r>
            <a:r>
              <a:rPr lang="it-IT" dirty="0" smtClean="0">
                <a:solidFill>
                  <a:schemeClr val="tx1"/>
                </a:solidFill>
              </a:rPr>
              <a:t>ecepiscono </a:t>
            </a:r>
            <a:r>
              <a:rPr lang="it-IT" dirty="0">
                <a:solidFill>
                  <a:schemeClr val="tx1"/>
                </a:solidFill>
              </a:rPr>
              <a:t>le indicazioni e organizzano le iniziative a livello logistico, sanitario, informativo e didattico </a:t>
            </a:r>
          </a:p>
          <a:p>
            <a:endParaRPr lang="it-IT" dirty="0"/>
          </a:p>
        </p:txBody>
      </p:sp>
      <p:sp>
        <p:nvSpPr>
          <p:cNvPr id="4" name="Segnaposto numero diapositiva 3"/>
          <p:cNvSpPr>
            <a:spLocks noGrp="1"/>
          </p:cNvSpPr>
          <p:nvPr>
            <p:ph type="sldNum" sz="quarter" idx="12"/>
          </p:nvPr>
        </p:nvSpPr>
        <p:spPr/>
        <p:txBody>
          <a:bodyPr/>
          <a:lstStyle/>
          <a:p>
            <a:fld id="{71766878-3199-4EAB-94E7-2D6D11070E14}" type="slidenum">
              <a:rPr lang="en-US" smtClean="0"/>
              <a:pPr/>
              <a:t>3</a:t>
            </a:fld>
            <a:endParaRPr lang="en-US" dirty="0"/>
          </a:p>
        </p:txBody>
      </p:sp>
      <p:sp>
        <p:nvSpPr>
          <p:cNvPr id="2" name="CasellaDiTesto 1"/>
          <p:cNvSpPr txBox="1"/>
          <p:nvPr/>
        </p:nvSpPr>
        <p:spPr>
          <a:xfrm>
            <a:off x="3949192" y="519866"/>
            <a:ext cx="4787758" cy="707886"/>
          </a:xfrm>
          <a:prstGeom prst="rect">
            <a:avLst/>
          </a:prstGeom>
          <a:noFill/>
        </p:spPr>
        <p:txBody>
          <a:bodyPr wrap="square" rtlCol="0">
            <a:spAutoFit/>
          </a:bodyPr>
          <a:lstStyle/>
          <a:p>
            <a:pPr algn="ctr"/>
            <a:r>
              <a:rPr lang="it-IT" sz="4000" i="1" dirty="0" smtClean="0"/>
              <a:t>Chi decide?</a:t>
            </a:r>
            <a:endParaRPr lang="it-IT" sz="4000" i="1" dirty="0"/>
          </a:p>
        </p:txBody>
      </p:sp>
    </p:spTree>
    <p:extLst>
      <p:ext uri="{BB962C8B-B14F-4D97-AF65-F5344CB8AC3E}">
        <p14:creationId xmlns:p14="http://schemas.microsoft.com/office/powerpoint/2010/main" val="3216747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a:t>La complessità della situazione</a:t>
            </a:r>
          </a:p>
        </p:txBody>
      </p:sp>
      <p:sp>
        <p:nvSpPr>
          <p:cNvPr id="3" name="Segnaposto contenuto 2"/>
          <p:cNvSpPr>
            <a:spLocks noGrp="1"/>
          </p:cNvSpPr>
          <p:nvPr>
            <p:ph idx="1"/>
          </p:nvPr>
        </p:nvSpPr>
        <p:spPr>
          <a:xfrm>
            <a:off x="1251678" y="1874517"/>
            <a:ext cx="10178322" cy="4005076"/>
          </a:xfrm>
          <a:ln>
            <a:solidFill>
              <a:schemeClr val="accent1"/>
            </a:solidFill>
          </a:ln>
        </p:spPr>
        <p:txBody>
          <a:bodyPr>
            <a:normAutofit fontScale="92500" lnSpcReduction="20000"/>
          </a:bodyPr>
          <a:lstStyle/>
          <a:p>
            <a:pPr marL="0" indent="0">
              <a:buNone/>
            </a:pPr>
            <a:r>
              <a:rPr lang="it-IT" sz="2800" dirty="0">
                <a:solidFill>
                  <a:schemeClr val="tx1"/>
                </a:solidFill>
              </a:rPr>
              <a:t>Su questi decisori istituzionali però </a:t>
            </a:r>
            <a:r>
              <a:rPr lang="it-IT" sz="2800" dirty="0" smtClean="0">
                <a:solidFill>
                  <a:schemeClr val="tx1"/>
                </a:solidFill>
              </a:rPr>
              <a:t>conta </a:t>
            </a:r>
            <a:r>
              <a:rPr lang="it-IT" sz="2800" dirty="0">
                <a:solidFill>
                  <a:schemeClr val="tx1"/>
                </a:solidFill>
              </a:rPr>
              <a:t>molto:</a:t>
            </a:r>
          </a:p>
          <a:p>
            <a:endParaRPr lang="it-IT" sz="2800" b="1" dirty="0">
              <a:solidFill>
                <a:schemeClr val="tx1"/>
              </a:solidFill>
            </a:endParaRPr>
          </a:p>
          <a:p>
            <a:r>
              <a:rPr lang="it-IT" sz="2800" b="1" i="1" dirty="0">
                <a:solidFill>
                  <a:schemeClr val="tx1"/>
                </a:solidFill>
              </a:rPr>
              <a:t>L’evoluzione continua degli scenari epidemiologici della </a:t>
            </a:r>
            <a:r>
              <a:rPr lang="it-IT" sz="2800" b="1" i="1" dirty="0" smtClean="0">
                <a:solidFill>
                  <a:schemeClr val="tx1"/>
                </a:solidFill>
              </a:rPr>
              <a:t>pandemia </a:t>
            </a:r>
            <a:r>
              <a:rPr lang="it-IT" sz="2800" i="1" dirty="0" smtClean="0">
                <a:solidFill>
                  <a:schemeClr val="tx1"/>
                </a:solidFill>
              </a:rPr>
              <a:t>(le prossime indicazioni del CTS sono previste per la fine di agosto)</a:t>
            </a:r>
            <a:endParaRPr lang="it-IT" sz="2800" i="1" dirty="0">
              <a:solidFill>
                <a:schemeClr val="tx1"/>
              </a:solidFill>
            </a:endParaRPr>
          </a:p>
          <a:p>
            <a:endParaRPr lang="it-IT" sz="2800" b="1" i="1" dirty="0">
              <a:solidFill>
                <a:schemeClr val="tx1"/>
              </a:solidFill>
            </a:endParaRPr>
          </a:p>
          <a:p>
            <a:r>
              <a:rPr lang="it-IT" sz="2800" b="1" i="1" dirty="0" smtClean="0">
                <a:solidFill>
                  <a:schemeClr val="tx1"/>
                </a:solidFill>
              </a:rPr>
              <a:t>La negoziazione tra </a:t>
            </a:r>
            <a:r>
              <a:rPr lang="it-IT" sz="2800" b="1" i="1" dirty="0">
                <a:solidFill>
                  <a:schemeClr val="tx1"/>
                </a:solidFill>
              </a:rPr>
              <a:t>decisori politici </a:t>
            </a:r>
            <a:r>
              <a:rPr lang="it-IT" sz="2800" i="1" dirty="0">
                <a:solidFill>
                  <a:schemeClr val="tx1"/>
                </a:solidFill>
              </a:rPr>
              <a:t>(Governo e Parlamento) </a:t>
            </a:r>
          </a:p>
          <a:p>
            <a:endParaRPr lang="it-IT" sz="2800" b="1" i="1" dirty="0">
              <a:solidFill>
                <a:schemeClr val="tx1"/>
              </a:solidFill>
            </a:endParaRPr>
          </a:p>
          <a:p>
            <a:r>
              <a:rPr lang="it-IT" sz="2800" b="1" i="1" dirty="0" smtClean="0">
                <a:solidFill>
                  <a:schemeClr val="tx1"/>
                </a:solidFill>
              </a:rPr>
              <a:t>La contrattazione con le Organizzazioni di rappresentanza </a:t>
            </a:r>
            <a:r>
              <a:rPr lang="it-IT" sz="2800" i="1" dirty="0">
                <a:solidFill>
                  <a:schemeClr val="tx1"/>
                </a:solidFill>
              </a:rPr>
              <a:t>(soprattutto </a:t>
            </a:r>
            <a:r>
              <a:rPr lang="it-IT" sz="2800" i="1" dirty="0" smtClean="0">
                <a:solidFill>
                  <a:schemeClr val="tx1"/>
                </a:solidFill>
              </a:rPr>
              <a:t>i sindacati di </a:t>
            </a:r>
            <a:r>
              <a:rPr lang="it-IT" sz="2800" i="1" dirty="0">
                <a:solidFill>
                  <a:schemeClr val="tx1"/>
                </a:solidFill>
              </a:rPr>
              <a:t>categoria)</a:t>
            </a:r>
          </a:p>
        </p:txBody>
      </p:sp>
      <p:sp>
        <p:nvSpPr>
          <p:cNvPr id="4" name="Segnaposto numero diapositiva 3"/>
          <p:cNvSpPr>
            <a:spLocks noGrp="1"/>
          </p:cNvSpPr>
          <p:nvPr>
            <p:ph type="sldNum" sz="quarter" idx="12"/>
          </p:nvPr>
        </p:nvSpPr>
        <p:spPr/>
        <p:txBody>
          <a:bodyPr/>
          <a:lstStyle/>
          <a:p>
            <a:fld id="{71766878-3199-4EAB-94E7-2D6D11070E14}" type="slidenum">
              <a:rPr lang="en-US" smtClean="0"/>
              <a:t>4</a:t>
            </a:fld>
            <a:endParaRPr lang="en-US" dirty="0"/>
          </a:p>
        </p:txBody>
      </p:sp>
    </p:spTree>
    <p:extLst>
      <p:ext uri="{BB962C8B-B14F-4D97-AF65-F5344CB8AC3E}">
        <p14:creationId xmlns:p14="http://schemas.microsoft.com/office/powerpoint/2010/main" val="2863845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4000" dirty="0" smtClean="0"/>
              <a:t>approccio «dall’alto» e approccio «dal </a:t>
            </a:r>
            <a:r>
              <a:rPr lang="it-IT" sz="4000" dirty="0"/>
              <a:t>basso»: </a:t>
            </a:r>
            <a:br>
              <a:rPr lang="it-IT" sz="4000" dirty="0"/>
            </a:br>
            <a:endParaRPr lang="it-IT" sz="4000" dirty="0"/>
          </a:p>
        </p:txBody>
      </p:sp>
      <p:sp>
        <p:nvSpPr>
          <p:cNvPr id="3" name="Segnaposto contenuto 2"/>
          <p:cNvSpPr>
            <a:spLocks noGrp="1"/>
          </p:cNvSpPr>
          <p:nvPr>
            <p:ph idx="1"/>
          </p:nvPr>
        </p:nvSpPr>
        <p:spPr/>
        <p:txBody>
          <a:bodyPr>
            <a:normAutofit/>
          </a:bodyPr>
          <a:lstStyle/>
          <a:p>
            <a:r>
              <a:rPr lang="it-IT" sz="2800" dirty="0">
                <a:solidFill>
                  <a:schemeClr val="tx1"/>
                </a:solidFill>
              </a:rPr>
              <a:t>Oltre alle indicazioni «dall’alto», di natura istituzionale o negoziata, in questi mesi sono emerse anche molte proposte «dal basso</a:t>
            </a:r>
            <a:r>
              <a:rPr lang="it-IT" sz="2800" dirty="0" smtClean="0">
                <a:solidFill>
                  <a:schemeClr val="tx1"/>
                </a:solidFill>
              </a:rPr>
              <a:t>» come quelle avanzate dalle associazioni degli Enti di </a:t>
            </a:r>
            <a:r>
              <a:rPr lang="it-IT" sz="2800" dirty="0" err="1" smtClean="0">
                <a:solidFill>
                  <a:schemeClr val="tx1"/>
                </a:solidFill>
              </a:rPr>
              <a:t>IeFP</a:t>
            </a:r>
            <a:endParaRPr lang="it-IT" sz="2800" dirty="0">
              <a:solidFill>
                <a:schemeClr val="tx1"/>
              </a:solidFill>
            </a:endParaRPr>
          </a:p>
          <a:p>
            <a:endParaRPr lang="it-IT" sz="2800" dirty="0">
              <a:solidFill>
                <a:schemeClr val="tx1"/>
              </a:solidFill>
            </a:endParaRPr>
          </a:p>
          <a:p>
            <a:r>
              <a:rPr lang="it-IT" sz="2800" dirty="0">
                <a:solidFill>
                  <a:schemeClr val="tx1"/>
                </a:solidFill>
              </a:rPr>
              <a:t>Una parte di queste avevano una natura «lobbistica», ma molte altre hanno </a:t>
            </a:r>
            <a:r>
              <a:rPr lang="it-IT" sz="2800" dirty="0" smtClean="0">
                <a:solidFill>
                  <a:schemeClr val="tx1"/>
                </a:solidFill>
              </a:rPr>
              <a:t>influito e stanno influendo positivamente </a:t>
            </a:r>
            <a:r>
              <a:rPr lang="it-IT" sz="2800" dirty="0">
                <a:solidFill>
                  <a:schemeClr val="tx1"/>
                </a:solidFill>
              </a:rPr>
              <a:t>sul dibattito pubblico e in taluni casi anche sui decisori istituzionali</a:t>
            </a:r>
          </a:p>
        </p:txBody>
      </p:sp>
      <p:sp>
        <p:nvSpPr>
          <p:cNvPr id="4" name="Segnaposto numero diapositiva 3"/>
          <p:cNvSpPr>
            <a:spLocks noGrp="1"/>
          </p:cNvSpPr>
          <p:nvPr>
            <p:ph type="sldNum" sz="quarter" idx="12"/>
          </p:nvPr>
        </p:nvSpPr>
        <p:spPr/>
        <p:txBody>
          <a:bodyPr/>
          <a:lstStyle/>
          <a:p>
            <a:fld id="{71766878-3199-4EAB-94E7-2D6D11070E14}" type="slidenum">
              <a:rPr lang="en-US" smtClean="0"/>
              <a:t>5</a:t>
            </a:fld>
            <a:endParaRPr lang="en-US" dirty="0"/>
          </a:p>
        </p:txBody>
      </p:sp>
    </p:spTree>
    <p:extLst>
      <p:ext uri="{BB962C8B-B14F-4D97-AF65-F5344CB8AC3E}">
        <p14:creationId xmlns:p14="http://schemas.microsoft.com/office/powerpoint/2010/main" val="2001788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p:txBody>
          <a:bodyPr>
            <a:noAutofit/>
          </a:bodyPr>
          <a:lstStyle/>
          <a:p>
            <a:r>
              <a:rPr lang="it-IT" sz="6600" dirty="0">
                <a:solidFill>
                  <a:schemeClr val="tx1"/>
                </a:solidFill>
              </a:rPr>
              <a:t>1. Un primo elemento di confronto: cosa sta succedendo nella scuola?</a:t>
            </a:r>
            <a:endParaRPr lang="it-IT" sz="6600" dirty="0"/>
          </a:p>
        </p:txBody>
      </p:sp>
      <p:sp>
        <p:nvSpPr>
          <p:cNvPr id="6" name="Segnaposto testo 5"/>
          <p:cNvSpPr>
            <a:spLocks noGrp="1"/>
          </p:cNvSpPr>
          <p:nvPr>
            <p:ph type="body" idx="1"/>
          </p:nvPr>
        </p:nvSpPr>
        <p:spPr/>
        <p:txBody>
          <a:bodyPr>
            <a:normAutofit lnSpcReduction="10000"/>
          </a:bodyPr>
          <a:lstStyle/>
          <a:p>
            <a:r>
              <a:rPr lang="it-IT" dirty="0">
                <a:solidFill>
                  <a:schemeClr val="tx1"/>
                </a:solidFill>
              </a:rPr>
              <a:t>le indicazioni del CTS, della Commissione Bianchi e del ministero</a:t>
            </a:r>
            <a:endParaRPr lang="it-IT" dirty="0"/>
          </a:p>
        </p:txBody>
      </p:sp>
      <p:sp>
        <p:nvSpPr>
          <p:cNvPr id="4" name="Segnaposto numero diapositiva 3"/>
          <p:cNvSpPr>
            <a:spLocks noGrp="1"/>
          </p:cNvSpPr>
          <p:nvPr>
            <p:ph type="sldNum" sz="quarter" idx="12"/>
          </p:nvPr>
        </p:nvSpPr>
        <p:spPr/>
        <p:txBody>
          <a:bodyPr/>
          <a:lstStyle/>
          <a:p>
            <a:fld id="{71766878-3199-4EAB-94E7-2D6D11070E14}" type="slidenum">
              <a:rPr lang="en-US" smtClean="0"/>
              <a:t>6</a:t>
            </a:fld>
            <a:endParaRPr lang="en-US" dirty="0"/>
          </a:p>
        </p:txBody>
      </p:sp>
    </p:spTree>
    <p:extLst>
      <p:ext uri="{BB962C8B-B14F-4D97-AF65-F5344CB8AC3E}">
        <p14:creationId xmlns:p14="http://schemas.microsoft.com/office/powerpoint/2010/main" val="2810253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0624A7D0-D5F4-5A49-A5B0-D3BF943F1359}"/>
              </a:ext>
            </a:extLst>
          </p:cNvPr>
          <p:cNvSpPr>
            <a:spLocks noGrp="1"/>
          </p:cNvSpPr>
          <p:nvPr>
            <p:ph type="title"/>
          </p:nvPr>
        </p:nvSpPr>
        <p:spPr>
          <a:xfrm>
            <a:off x="1251678" y="382385"/>
            <a:ext cx="10178322" cy="1201486"/>
          </a:xfrm>
        </p:spPr>
        <p:txBody>
          <a:bodyPr>
            <a:normAutofit/>
          </a:bodyPr>
          <a:lstStyle/>
          <a:p>
            <a:r>
              <a:rPr lang="it-IT" sz="4000" dirty="0"/>
              <a:t>I principali documenti istituzionali e tecnici di riferimento per il rientro</a:t>
            </a:r>
          </a:p>
        </p:txBody>
      </p:sp>
      <p:sp>
        <p:nvSpPr>
          <p:cNvPr id="6" name="Segnaposto contenuto 5">
            <a:extLst>
              <a:ext uri="{FF2B5EF4-FFF2-40B4-BE49-F238E27FC236}">
                <a16:creationId xmlns:a16="http://schemas.microsoft.com/office/drawing/2014/main" id="{F2ADEF80-C2CA-964C-98D9-6B41CF91C49D}"/>
              </a:ext>
            </a:extLst>
          </p:cNvPr>
          <p:cNvSpPr>
            <a:spLocks noGrp="1"/>
          </p:cNvSpPr>
          <p:nvPr>
            <p:ph idx="1"/>
          </p:nvPr>
        </p:nvSpPr>
        <p:spPr>
          <a:xfrm>
            <a:off x="1251678" y="1943100"/>
            <a:ext cx="10178322" cy="4294414"/>
          </a:xfrm>
          <a:ln>
            <a:solidFill>
              <a:schemeClr val="accent1"/>
            </a:solidFill>
          </a:ln>
        </p:spPr>
        <p:txBody>
          <a:bodyPr>
            <a:normAutofit fontScale="92500" lnSpcReduction="20000"/>
          </a:bodyPr>
          <a:lstStyle/>
          <a:p>
            <a:pPr marL="514350" indent="-514350">
              <a:buFont typeface="+mj-lt"/>
              <a:buAutoNum type="arabicParenR"/>
            </a:pPr>
            <a:r>
              <a:rPr lang="it-IT" sz="2800" dirty="0">
                <a:solidFill>
                  <a:schemeClr val="tx1"/>
                </a:solidFill>
              </a:rPr>
              <a:t>Le </a:t>
            </a:r>
            <a:r>
              <a:rPr lang="it-IT" sz="2800" b="1" dirty="0">
                <a:solidFill>
                  <a:schemeClr val="tx1"/>
                </a:solidFill>
              </a:rPr>
              <a:t>indicazioni del CTS della Protezione civile: </a:t>
            </a:r>
            <a:r>
              <a:rPr lang="it-IT" sz="2800" dirty="0">
                <a:solidFill>
                  <a:schemeClr val="tx1"/>
                </a:solidFill>
              </a:rPr>
              <a:t>«Documento tecnico sull’ipotesi di rimodulazione delle misure contenitive nel settore scolastico» (28 maggio + integrazioni del </a:t>
            </a:r>
            <a:r>
              <a:rPr lang="it-IT" sz="2800" dirty="0" smtClean="0">
                <a:solidFill>
                  <a:schemeClr val="tx1"/>
                </a:solidFill>
              </a:rPr>
              <a:t>22 </a:t>
            </a:r>
            <a:r>
              <a:rPr lang="it-IT" sz="2800" dirty="0">
                <a:solidFill>
                  <a:schemeClr val="tx1"/>
                </a:solidFill>
              </a:rPr>
              <a:t>giugno): </a:t>
            </a:r>
          </a:p>
          <a:p>
            <a:pPr marL="514350" indent="-514350">
              <a:buFont typeface="+mj-lt"/>
              <a:buAutoNum type="arabicParenR"/>
            </a:pPr>
            <a:endParaRPr lang="it-IT" sz="2800" dirty="0">
              <a:solidFill>
                <a:schemeClr val="tx1"/>
              </a:solidFill>
            </a:endParaRPr>
          </a:p>
          <a:p>
            <a:pPr marL="514350" indent="-514350">
              <a:buFont typeface="+mj-lt"/>
              <a:buAutoNum type="arabicParenR"/>
            </a:pPr>
            <a:r>
              <a:rPr lang="it-IT" sz="2800" dirty="0">
                <a:solidFill>
                  <a:schemeClr val="tx1"/>
                </a:solidFill>
              </a:rPr>
              <a:t>Le </a:t>
            </a:r>
            <a:r>
              <a:rPr lang="it-IT" sz="2800" b="1" dirty="0">
                <a:solidFill>
                  <a:schemeClr val="tx1"/>
                </a:solidFill>
              </a:rPr>
              <a:t>proposte della «Commissione Bianchi», </a:t>
            </a:r>
            <a:r>
              <a:rPr lang="it-IT" sz="2800" dirty="0">
                <a:solidFill>
                  <a:schemeClr val="tx1"/>
                </a:solidFill>
              </a:rPr>
              <a:t>il Comitato di esperti insediato dal Ministro il 23 aprile per elaborare indicazioni tecniche</a:t>
            </a:r>
          </a:p>
          <a:p>
            <a:pPr marL="514350" indent="-514350">
              <a:buFont typeface="+mj-lt"/>
              <a:buAutoNum type="arabicParenR"/>
            </a:pPr>
            <a:endParaRPr lang="it-IT" sz="2800" b="1" dirty="0">
              <a:solidFill>
                <a:schemeClr val="tx1"/>
              </a:solidFill>
            </a:endParaRPr>
          </a:p>
          <a:p>
            <a:pPr marL="514350" indent="-514350">
              <a:buFont typeface="+mj-lt"/>
              <a:buAutoNum type="arabicParenR"/>
            </a:pPr>
            <a:r>
              <a:rPr lang="it-IT" sz="2800" dirty="0">
                <a:solidFill>
                  <a:schemeClr val="tx1"/>
                </a:solidFill>
              </a:rPr>
              <a:t>Il «</a:t>
            </a:r>
            <a:r>
              <a:rPr lang="it-IT" sz="2800" b="1" dirty="0">
                <a:solidFill>
                  <a:schemeClr val="tx1"/>
                </a:solidFill>
              </a:rPr>
              <a:t>Piano scuola 2020-21</a:t>
            </a:r>
            <a:r>
              <a:rPr lang="it-IT" sz="2800" dirty="0">
                <a:solidFill>
                  <a:schemeClr val="tx1"/>
                </a:solidFill>
              </a:rPr>
              <a:t>» emanato il 26 giugno, cioè le linee guida del Ministero dell’istruzione, concordate con la Conferenza Stato-Regioni e con le Autonomie locali.</a:t>
            </a:r>
          </a:p>
        </p:txBody>
      </p:sp>
      <p:sp>
        <p:nvSpPr>
          <p:cNvPr id="4" name="Segnaposto numero diapositiva 3">
            <a:extLst>
              <a:ext uri="{FF2B5EF4-FFF2-40B4-BE49-F238E27FC236}">
                <a16:creationId xmlns:a16="http://schemas.microsoft.com/office/drawing/2014/main" id="{91E92E08-3B73-CB4D-A851-D250C1278EB6}"/>
              </a:ext>
            </a:extLst>
          </p:cNvPr>
          <p:cNvSpPr>
            <a:spLocks noGrp="1"/>
          </p:cNvSpPr>
          <p:nvPr>
            <p:ph type="sldNum" sz="quarter" idx="12"/>
          </p:nvPr>
        </p:nvSpPr>
        <p:spPr/>
        <p:txBody>
          <a:bodyPr/>
          <a:lstStyle/>
          <a:p>
            <a:fld id="{71766878-3199-4EAB-94E7-2D6D11070E14}" type="slidenum">
              <a:rPr lang="en-US" smtClean="0"/>
              <a:pPr/>
              <a:t>7</a:t>
            </a:fld>
            <a:endParaRPr lang="en-US" dirty="0"/>
          </a:p>
        </p:txBody>
      </p:sp>
    </p:spTree>
    <p:extLst>
      <p:ext uri="{BB962C8B-B14F-4D97-AF65-F5344CB8AC3E}">
        <p14:creationId xmlns:p14="http://schemas.microsoft.com/office/powerpoint/2010/main" val="851511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0E9389-1F09-2242-AA11-50EF30373822}"/>
              </a:ext>
            </a:extLst>
          </p:cNvPr>
          <p:cNvSpPr>
            <a:spLocks noGrp="1"/>
          </p:cNvSpPr>
          <p:nvPr>
            <p:ph type="title"/>
          </p:nvPr>
        </p:nvSpPr>
        <p:spPr/>
        <p:txBody>
          <a:bodyPr>
            <a:normAutofit/>
          </a:bodyPr>
          <a:lstStyle/>
          <a:p>
            <a:r>
              <a:rPr lang="it-IT" sz="4400" dirty="0"/>
              <a:t>a) Le indicazioni del </a:t>
            </a:r>
            <a:r>
              <a:rPr lang="it-IT" sz="4400" dirty="0" err="1"/>
              <a:t>cts</a:t>
            </a:r>
            <a:r>
              <a:rPr lang="it-IT" sz="4400" dirty="0"/>
              <a:t> per la scuola</a:t>
            </a:r>
          </a:p>
        </p:txBody>
      </p:sp>
      <p:pic>
        <p:nvPicPr>
          <p:cNvPr id="4" name="Segnaposto contenuto 3">
            <a:extLst>
              <a:ext uri="{FF2B5EF4-FFF2-40B4-BE49-F238E27FC236}">
                <a16:creationId xmlns:a16="http://schemas.microsoft.com/office/drawing/2014/main" id="{35BB1EF7-0256-534D-9239-BA40F11F17A2}"/>
              </a:ext>
            </a:extLst>
          </p:cNvPr>
          <p:cNvPicPr>
            <a:picLocks noGrp="1" noChangeAspect="1"/>
          </p:cNvPicPr>
          <p:nvPr>
            <p:ph idx="1"/>
          </p:nvPr>
        </p:nvPicPr>
        <p:blipFill>
          <a:blip r:embed="rId2"/>
          <a:stretch>
            <a:fillRect/>
          </a:stretch>
        </p:blipFill>
        <p:spPr>
          <a:xfrm>
            <a:off x="1251678" y="2287914"/>
            <a:ext cx="6154962" cy="1944452"/>
          </a:xfrm>
          <a:prstGeom prst="rect">
            <a:avLst/>
          </a:prstGeom>
          <a:ln>
            <a:solidFill>
              <a:schemeClr val="accent1"/>
            </a:solidFill>
          </a:ln>
        </p:spPr>
      </p:pic>
      <p:sp>
        <p:nvSpPr>
          <p:cNvPr id="5" name="CasellaDiTesto 4">
            <a:extLst>
              <a:ext uri="{FF2B5EF4-FFF2-40B4-BE49-F238E27FC236}">
                <a16:creationId xmlns:a16="http://schemas.microsoft.com/office/drawing/2014/main" id="{2753D01D-8C04-4547-92E1-E134170D5170}"/>
              </a:ext>
            </a:extLst>
          </p:cNvPr>
          <p:cNvSpPr txBox="1"/>
          <p:nvPr/>
        </p:nvSpPr>
        <p:spPr>
          <a:xfrm>
            <a:off x="7654834" y="2287914"/>
            <a:ext cx="3775166" cy="1384995"/>
          </a:xfrm>
          <a:prstGeom prst="rect">
            <a:avLst/>
          </a:prstGeom>
          <a:noFill/>
        </p:spPr>
        <p:txBody>
          <a:bodyPr wrap="square" rtlCol="0">
            <a:spAutoFit/>
          </a:bodyPr>
          <a:lstStyle/>
          <a:p>
            <a:r>
              <a:rPr lang="it-IT" sz="2800" i="1" dirty="0" smtClean="0"/>
              <a:t>Il compromesso tra diritto alla salute e diritto all’educazione …</a:t>
            </a:r>
            <a:endParaRPr lang="it-IT" sz="2800" i="1" dirty="0"/>
          </a:p>
        </p:txBody>
      </p:sp>
      <p:sp>
        <p:nvSpPr>
          <p:cNvPr id="6" name="CasellaDiTesto 5">
            <a:extLst>
              <a:ext uri="{FF2B5EF4-FFF2-40B4-BE49-F238E27FC236}">
                <a16:creationId xmlns:a16="http://schemas.microsoft.com/office/drawing/2014/main" id="{8BAFB375-582B-7D4B-8156-9C003ECD0FC4}"/>
              </a:ext>
            </a:extLst>
          </p:cNvPr>
          <p:cNvSpPr txBox="1"/>
          <p:nvPr/>
        </p:nvSpPr>
        <p:spPr>
          <a:xfrm>
            <a:off x="1251678" y="4618623"/>
            <a:ext cx="10178322" cy="1569660"/>
          </a:xfrm>
          <a:prstGeom prst="rect">
            <a:avLst/>
          </a:prstGeom>
          <a:noFill/>
        </p:spPr>
        <p:txBody>
          <a:bodyPr wrap="square" rtlCol="0">
            <a:spAutoFit/>
          </a:bodyPr>
          <a:lstStyle/>
          <a:p>
            <a:pPr algn="ctr"/>
            <a:r>
              <a:rPr lang="it-IT" sz="2400" b="1" dirty="0"/>
              <a:t>«DOCUMENTO TECNICO SULL’IPOTESI DI RIMODULAZIONE DELLE MISURE CONTENITIVE NEL SETTORE SCOLASTICO»</a:t>
            </a:r>
          </a:p>
          <a:p>
            <a:pPr algn="ctr"/>
            <a:r>
              <a:rPr lang="it-IT" sz="2400" i="1" dirty="0"/>
              <a:t>(28.5.2020)</a:t>
            </a:r>
            <a:r>
              <a:rPr lang="it-IT" sz="2400" b="1" dirty="0"/>
              <a:t> </a:t>
            </a:r>
            <a:endParaRPr lang="it-IT" sz="2400" dirty="0"/>
          </a:p>
          <a:p>
            <a:pPr algn="ctr"/>
            <a:endParaRPr lang="it-IT" sz="2400" dirty="0"/>
          </a:p>
        </p:txBody>
      </p:sp>
      <p:sp>
        <p:nvSpPr>
          <p:cNvPr id="7" name="Segnaposto numero diapositiva 6">
            <a:extLst>
              <a:ext uri="{FF2B5EF4-FFF2-40B4-BE49-F238E27FC236}">
                <a16:creationId xmlns:a16="http://schemas.microsoft.com/office/drawing/2014/main" id="{7E8557CF-7CBD-3242-ADC2-FA507AFB9851}"/>
              </a:ext>
            </a:extLst>
          </p:cNvPr>
          <p:cNvSpPr>
            <a:spLocks noGrp="1"/>
          </p:cNvSpPr>
          <p:nvPr>
            <p:ph type="sldNum" sz="quarter" idx="12"/>
          </p:nvPr>
        </p:nvSpPr>
        <p:spPr/>
        <p:txBody>
          <a:bodyPr/>
          <a:lstStyle/>
          <a:p>
            <a:fld id="{71766878-3199-4EAB-94E7-2D6D11070E14}" type="slidenum">
              <a:rPr lang="en-US" smtClean="0"/>
              <a:t>8</a:t>
            </a:fld>
            <a:endParaRPr lang="en-US" dirty="0"/>
          </a:p>
        </p:txBody>
      </p:sp>
    </p:spTree>
    <p:extLst>
      <p:ext uri="{BB962C8B-B14F-4D97-AF65-F5344CB8AC3E}">
        <p14:creationId xmlns:p14="http://schemas.microsoft.com/office/powerpoint/2010/main" val="3465252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0E9389-1F09-2242-AA11-50EF30373822}"/>
              </a:ext>
            </a:extLst>
          </p:cNvPr>
          <p:cNvSpPr>
            <a:spLocks noGrp="1"/>
          </p:cNvSpPr>
          <p:nvPr>
            <p:ph type="title"/>
          </p:nvPr>
        </p:nvSpPr>
        <p:spPr/>
        <p:txBody>
          <a:bodyPr>
            <a:normAutofit/>
          </a:bodyPr>
          <a:lstStyle/>
          <a:p>
            <a:r>
              <a:rPr lang="it-IT" sz="4800" dirty="0"/>
              <a:t>1) </a:t>
            </a:r>
            <a:r>
              <a:rPr lang="it-IT" sz="4800" dirty="0" err="1"/>
              <a:t>finalita’</a:t>
            </a:r>
            <a:r>
              <a:rPr lang="it-IT" sz="4800" dirty="0"/>
              <a:t> delle indicazioni</a:t>
            </a:r>
          </a:p>
        </p:txBody>
      </p:sp>
      <p:sp>
        <p:nvSpPr>
          <p:cNvPr id="7" name="Segnaposto numero diapositiva 6">
            <a:extLst>
              <a:ext uri="{FF2B5EF4-FFF2-40B4-BE49-F238E27FC236}">
                <a16:creationId xmlns:a16="http://schemas.microsoft.com/office/drawing/2014/main" id="{7E8557CF-7CBD-3242-ADC2-FA507AFB9851}"/>
              </a:ext>
            </a:extLst>
          </p:cNvPr>
          <p:cNvSpPr>
            <a:spLocks noGrp="1"/>
          </p:cNvSpPr>
          <p:nvPr>
            <p:ph type="sldNum" sz="quarter" idx="12"/>
          </p:nvPr>
        </p:nvSpPr>
        <p:spPr/>
        <p:txBody>
          <a:bodyPr/>
          <a:lstStyle/>
          <a:p>
            <a:fld id="{71766878-3199-4EAB-94E7-2D6D11070E14}" type="slidenum">
              <a:rPr lang="en-US" smtClean="0"/>
              <a:t>9</a:t>
            </a:fld>
            <a:endParaRPr lang="en-US" dirty="0"/>
          </a:p>
        </p:txBody>
      </p:sp>
      <p:sp>
        <p:nvSpPr>
          <p:cNvPr id="8" name="Segnaposto contenuto 7">
            <a:extLst>
              <a:ext uri="{FF2B5EF4-FFF2-40B4-BE49-F238E27FC236}">
                <a16:creationId xmlns:a16="http://schemas.microsoft.com/office/drawing/2014/main" id="{4B12996A-46B8-D840-951C-BC74A03D105D}"/>
              </a:ext>
            </a:extLst>
          </p:cNvPr>
          <p:cNvSpPr>
            <a:spLocks noGrp="1"/>
          </p:cNvSpPr>
          <p:nvPr>
            <p:ph idx="1"/>
          </p:nvPr>
        </p:nvSpPr>
        <p:spPr>
          <a:xfrm>
            <a:off x="1160238" y="1763487"/>
            <a:ext cx="10178322" cy="4490356"/>
          </a:xfrm>
          <a:ln>
            <a:solidFill>
              <a:schemeClr val="accent1"/>
            </a:solidFill>
          </a:ln>
        </p:spPr>
        <p:txBody>
          <a:bodyPr>
            <a:normAutofit/>
          </a:bodyPr>
          <a:lstStyle/>
          <a:p>
            <a:pPr marL="0" indent="0">
              <a:buNone/>
            </a:pPr>
            <a:r>
              <a:rPr lang="it-IT" sz="2500" i="1" dirty="0">
                <a:solidFill>
                  <a:schemeClr val="tx1"/>
                </a:solidFill>
              </a:rPr>
              <a:t>«…</a:t>
            </a:r>
            <a:r>
              <a:rPr lang="it-IT" sz="2500" dirty="0">
                <a:solidFill>
                  <a:schemeClr val="tx1"/>
                </a:solidFill>
              </a:rPr>
              <a:t> </a:t>
            </a:r>
            <a:r>
              <a:rPr lang="it-IT" sz="2500" b="1" u="sng" dirty="0">
                <a:solidFill>
                  <a:schemeClr val="tx1"/>
                </a:solidFill>
              </a:rPr>
              <a:t>fornire elementi tecnici al decisore politico per la definizione di azioni di sistema</a:t>
            </a:r>
            <a:r>
              <a:rPr lang="it-IT" sz="2500" b="1" dirty="0">
                <a:solidFill>
                  <a:schemeClr val="tx1"/>
                </a:solidFill>
              </a:rPr>
              <a:t>, </a:t>
            </a:r>
            <a:r>
              <a:rPr lang="it-IT" sz="2500" dirty="0">
                <a:solidFill>
                  <a:schemeClr val="tx1"/>
                </a:solidFill>
              </a:rPr>
              <a:t>da porre in essere a livello centrale e locale per consentire la riapertura delle scuole in sicurezza nel nuovo anno scolastico 2020-2021</a:t>
            </a:r>
            <a:r>
              <a:rPr lang="it-IT" sz="2500" i="1" dirty="0">
                <a:solidFill>
                  <a:schemeClr val="tx1"/>
                </a:solidFill>
              </a:rPr>
              <a:t>». </a:t>
            </a:r>
          </a:p>
          <a:p>
            <a:pPr marL="0" indent="0">
              <a:buNone/>
            </a:pPr>
            <a:endParaRPr lang="it-IT" sz="2500" i="1" dirty="0">
              <a:solidFill>
                <a:schemeClr val="tx1"/>
              </a:solidFill>
            </a:endParaRPr>
          </a:p>
          <a:p>
            <a:pPr marL="0" indent="0">
              <a:buNone/>
            </a:pPr>
            <a:r>
              <a:rPr lang="it-IT" sz="2500" b="1" dirty="0">
                <a:solidFill>
                  <a:schemeClr val="tx1"/>
                </a:solidFill>
              </a:rPr>
              <a:t>Proporre </a:t>
            </a:r>
            <a:r>
              <a:rPr lang="it-IT" sz="2500" dirty="0">
                <a:solidFill>
                  <a:schemeClr val="tx1"/>
                </a:solidFill>
              </a:rPr>
              <a:t> </a:t>
            </a:r>
            <a:r>
              <a:rPr lang="it-IT" sz="2500" b="1" dirty="0">
                <a:solidFill>
                  <a:schemeClr val="tx1"/>
                </a:solidFill>
              </a:rPr>
              <a:t>misure «organizzative, di prevenzione e protezione</a:t>
            </a:r>
            <a:r>
              <a:rPr lang="it-IT" sz="2500" dirty="0">
                <a:solidFill>
                  <a:schemeClr val="tx1"/>
                </a:solidFill>
              </a:rPr>
              <a:t>, </a:t>
            </a:r>
            <a:r>
              <a:rPr lang="it-IT" sz="2500" dirty="0" err="1">
                <a:solidFill>
                  <a:schemeClr val="tx1"/>
                </a:solidFill>
              </a:rPr>
              <a:t>nonche</a:t>
            </a:r>
            <a:r>
              <a:rPr lang="it-IT" sz="2500" dirty="0">
                <a:solidFill>
                  <a:schemeClr val="tx1"/>
                </a:solidFill>
              </a:rPr>
              <a:t>́ «</a:t>
            </a:r>
            <a:r>
              <a:rPr lang="it-IT" sz="2500" b="1" u="sng" dirty="0">
                <a:solidFill>
                  <a:schemeClr val="tx1"/>
                </a:solidFill>
              </a:rPr>
              <a:t>semplici regole rivolte alle scuole di ogni ordine e grado statali e paritarie</a:t>
            </a:r>
            <a:r>
              <a:rPr lang="it-IT" sz="2500" b="1" dirty="0">
                <a:solidFill>
                  <a:schemeClr val="tx1"/>
                </a:solidFill>
              </a:rPr>
              <a:t>, </a:t>
            </a:r>
            <a:r>
              <a:rPr lang="it-IT" sz="2500" dirty="0">
                <a:solidFill>
                  <a:schemeClr val="tx1"/>
                </a:solidFill>
              </a:rPr>
              <a:t>per consentire l’avvio dell’anno scolastico 2020-2021 </a:t>
            </a:r>
            <a:r>
              <a:rPr lang="it-IT" sz="2500" b="1" dirty="0">
                <a:solidFill>
                  <a:schemeClr val="tx1"/>
                </a:solidFill>
              </a:rPr>
              <a:t>rispetto all’attuale situazione epidemiologica ed alle conoscenze scientifiche maturate al </a:t>
            </a:r>
            <a:r>
              <a:rPr lang="it-IT" sz="2500" b="1" u="sng" dirty="0">
                <a:solidFill>
                  <a:schemeClr val="tx1"/>
                </a:solidFill>
              </a:rPr>
              <a:t>25 maggio 2020</a:t>
            </a:r>
            <a:r>
              <a:rPr lang="it-IT" sz="2500" b="1" i="1" dirty="0">
                <a:solidFill>
                  <a:schemeClr val="tx1"/>
                </a:solidFill>
              </a:rPr>
              <a:t>»</a:t>
            </a:r>
            <a:r>
              <a:rPr lang="it-IT" sz="2500" dirty="0">
                <a:solidFill>
                  <a:schemeClr val="tx1"/>
                </a:solidFill>
              </a:rPr>
              <a:t>. </a:t>
            </a:r>
          </a:p>
          <a:p>
            <a:pPr marL="0" indent="0">
              <a:buNone/>
            </a:pPr>
            <a:endParaRPr lang="it-IT" sz="2500" i="1" dirty="0">
              <a:solidFill>
                <a:schemeClr val="tx1"/>
              </a:solidFill>
            </a:endParaRPr>
          </a:p>
          <a:p>
            <a:endParaRPr lang="it-IT" sz="2500" i="1" dirty="0"/>
          </a:p>
        </p:txBody>
      </p:sp>
    </p:spTree>
    <p:extLst>
      <p:ext uri="{BB962C8B-B14F-4D97-AF65-F5344CB8AC3E}">
        <p14:creationId xmlns:p14="http://schemas.microsoft.com/office/powerpoint/2010/main" val="2109408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A64A9F-7BD4-D74D-8638-569E38B97ED0}"/>
              </a:ext>
            </a:extLst>
          </p:cNvPr>
          <p:cNvSpPr>
            <a:spLocks noGrp="1"/>
          </p:cNvSpPr>
          <p:nvPr>
            <p:ph type="title"/>
          </p:nvPr>
        </p:nvSpPr>
        <p:spPr/>
        <p:txBody>
          <a:bodyPr>
            <a:normAutofit/>
          </a:bodyPr>
          <a:lstStyle/>
          <a:p>
            <a:r>
              <a:rPr lang="it-IT" sz="4000" dirty="0"/>
              <a:t>La scuola come «ambiente a rischio epidemiologico»</a:t>
            </a:r>
          </a:p>
        </p:txBody>
      </p:sp>
      <p:sp>
        <p:nvSpPr>
          <p:cNvPr id="3" name="Segnaposto contenuto 2">
            <a:extLst>
              <a:ext uri="{FF2B5EF4-FFF2-40B4-BE49-F238E27FC236}">
                <a16:creationId xmlns:a16="http://schemas.microsoft.com/office/drawing/2014/main" id="{0ECD1DE6-F0CD-5F46-BD06-5651F93D58C0}"/>
              </a:ext>
            </a:extLst>
          </p:cNvPr>
          <p:cNvSpPr>
            <a:spLocks noGrp="1"/>
          </p:cNvSpPr>
          <p:nvPr>
            <p:ph idx="1"/>
          </p:nvPr>
        </p:nvSpPr>
        <p:spPr>
          <a:xfrm>
            <a:off x="1251678" y="2207623"/>
            <a:ext cx="10178322" cy="3657600"/>
          </a:xfrm>
          <a:solidFill>
            <a:schemeClr val="accent1">
              <a:lumMod val="20000"/>
              <a:lumOff val="80000"/>
            </a:schemeClr>
          </a:solidFill>
          <a:ln>
            <a:solidFill>
              <a:schemeClr val="accent1"/>
            </a:solidFill>
          </a:ln>
        </p:spPr>
        <p:txBody>
          <a:bodyPr>
            <a:normAutofit/>
          </a:bodyPr>
          <a:lstStyle/>
          <a:p>
            <a:pPr marL="0" indent="0">
              <a:buNone/>
            </a:pPr>
            <a:r>
              <a:rPr lang="it-IT" sz="2800" dirty="0">
                <a:solidFill>
                  <a:schemeClr val="tx1"/>
                </a:solidFill>
              </a:rPr>
              <a:t>Il settore scolastico è classificato «con un livello di </a:t>
            </a:r>
            <a:r>
              <a:rPr lang="it-IT" sz="2800" b="1" dirty="0">
                <a:solidFill>
                  <a:schemeClr val="tx1"/>
                </a:solidFill>
              </a:rPr>
              <a:t>rischio integrato medio-basso </a:t>
            </a:r>
            <a:r>
              <a:rPr lang="it-IT" sz="2800" dirty="0">
                <a:solidFill>
                  <a:schemeClr val="tx1"/>
                </a:solidFill>
              </a:rPr>
              <a:t>ed un </a:t>
            </a:r>
            <a:r>
              <a:rPr lang="it-IT" sz="2800" b="1" u="sng" dirty="0">
                <a:solidFill>
                  <a:schemeClr val="tx1"/>
                </a:solidFill>
              </a:rPr>
              <a:t>rischio di aggregazione medio-alto</a:t>
            </a:r>
            <a:r>
              <a:rPr lang="it-IT" sz="2800" b="1" dirty="0">
                <a:solidFill>
                  <a:schemeClr val="tx1"/>
                </a:solidFill>
              </a:rPr>
              <a:t>»</a:t>
            </a:r>
            <a:r>
              <a:rPr lang="it-IT" sz="2800" dirty="0">
                <a:solidFill>
                  <a:schemeClr val="tx1"/>
                </a:solidFill>
              </a:rPr>
              <a:t>. </a:t>
            </a:r>
          </a:p>
          <a:p>
            <a:pPr marL="0" indent="0">
              <a:buNone/>
            </a:pPr>
            <a:endParaRPr lang="it-IT" sz="2800" dirty="0">
              <a:solidFill>
                <a:schemeClr val="tx1"/>
              </a:solidFill>
            </a:endParaRPr>
          </a:p>
          <a:p>
            <a:pPr marL="0" indent="0">
              <a:buNone/>
            </a:pPr>
            <a:r>
              <a:rPr lang="it-IT" sz="2800" b="1" i="1" dirty="0">
                <a:solidFill>
                  <a:schemeClr val="tx1"/>
                </a:solidFill>
              </a:rPr>
              <a:t>«Tuttavia la stessa aggregazione rappresenta la forza e l’energia propulsiva del sistema educativo</a:t>
            </a:r>
            <a:r>
              <a:rPr lang="it-IT" sz="2800" dirty="0">
                <a:solidFill>
                  <a:schemeClr val="tx1"/>
                </a:solidFill>
              </a:rPr>
              <a:t>; </a:t>
            </a:r>
          </a:p>
          <a:p>
            <a:pPr marL="0" indent="0">
              <a:buNone/>
            </a:pPr>
            <a:endParaRPr lang="it-IT" sz="2800" dirty="0">
              <a:solidFill>
                <a:schemeClr val="tx1"/>
              </a:solidFill>
            </a:endParaRPr>
          </a:p>
          <a:p>
            <a:endParaRPr lang="it-IT" sz="2800" dirty="0">
              <a:solidFill>
                <a:schemeClr val="tx1"/>
              </a:solidFill>
            </a:endParaRPr>
          </a:p>
        </p:txBody>
      </p:sp>
      <p:sp>
        <p:nvSpPr>
          <p:cNvPr id="4" name="Segnaposto numero diapositiva 3">
            <a:extLst>
              <a:ext uri="{FF2B5EF4-FFF2-40B4-BE49-F238E27FC236}">
                <a16:creationId xmlns:a16="http://schemas.microsoft.com/office/drawing/2014/main" id="{B3F884A8-A5D5-2646-BCFB-CF4BFA2527C1}"/>
              </a:ext>
            </a:extLst>
          </p:cNvPr>
          <p:cNvSpPr>
            <a:spLocks noGrp="1"/>
          </p:cNvSpPr>
          <p:nvPr>
            <p:ph type="sldNum" sz="quarter" idx="12"/>
          </p:nvPr>
        </p:nvSpPr>
        <p:spPr/>
        <p:txBody>
          <a:bodyPr/>
          <a:lstStyle/>
          <a:p>
            <a:fld id="{71766878-3199-4EAB-94E7-2D6D11070E14}" type="slidenum">
              <a:rPr lang="en-US" smtClean="0"/>
              <a:t>10</a:t>
            </a:fld>
            <a:endParaRPr lang="en-US" dirty="0"/>
          </a:p>
        </p:txBody>
      </p:sp>
    </p:spTree>
    <p:extLst>
      <p:ext uri="{BB962C8B-B14F-4D97-AF65-F5344CB8AC3E}">
        <p14:creationId xmlns:p14="http://schemas.microsoft.com/office/powerpoint/2010/main" val="3040463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7B6C1D6-8D1B-A640-8626-E3BF6921C989}"/>
              </a:ext>
            </a:extLst>
          </p:cNvPr>
          <p:cNvSpPr>
            <a:spLocks noGrp="1"/>
          </p:cNvSpPr>
          <p:nvPr>
            <p:ph type="title"/>
          </p:nvPr>
        </p:nvSpPr>
        <p:spPr>
          <a:xfrm>
            <a:off x="1251678" y="382385"/>
            <a:ext cx="10178322" cy="649581"/>
          </a:xfrm>
        </p:spPr>
        <p:txBody>
          <a:bodyPr>
            <a:normAutofit/>
          </a:bodyPr>
          <a:lstStyle/>
          <a:p>
            <a:r>
              <a:rPr lang="it-IT" sz="4000" dirty="0"/>
              <a:t>Come affrontare il rischio</a:t>
            </a:r>
          </a:p>
        </p:txBody>
      </p:sp>
      <p:sp>
        <p:nvSpPr>
          <p:cNvPr id="3" name="Segnaposto contenuto 2">
            <a:extLst>
              <a:ext uri="{FF2B5EF4-FFF2-40B4-BE49-F238E27FC236}">
                <a16:creationId xmlns:a16="http://schemas.microsoft.com/office/drawing/2014/main" id="{5375B202-6C7D-A34F-9B39-A1A7B47063CE}"/>
              </a:ext>
            </a:extLst>
          </p:cNvPr>
          <p:cNvSpPr>
            <a:spLocks noGrp="1"/>
          </p:cNvSpPr>
          <p:nvPr>
            <p:ph idx="1"/>
          </p:nvPr>
        </p:nvSpPr>
        <p:spPr>
          <a:xfrm>
            <a:off x="1251678" y="1267098"/>
            <a:ext cx="10178322" cy="4885508"/>
          </a:xfrm>
          <a:solidFill>
            <a:schemeClr val="accent1">
              <a:lumMod val="20000"/>
              <a:lumOff val="80000"/>
            </a:schemeClr>
          </a:solidFill>
          <a:ln>
            <a:solidFill>
              <a:schemeClr val="accent1"/>
            </a:solidFill>
          </a:ln>
        </p:spPr>
        <p:txBody>
          <a:bodyPr>
            <a:noAutofit/>
          </a:bodyPr>
          <a:lstStyle/>
          <a:p>
            <a:pPr marL="0" indent="0">
              <a:buNone/>
            </a:pPr>
            <a:r>
              <a:rPr lang="it-IT" sz="2300" dirty="0">
                <a:solidFill>
                  <a:schemeClr val="tx1"/>
                </a:solidFill>
              </a:rPr>
              <a:t>La sospensione delle </a:t>
            </a:r>
            <a:r>
              <a:rPr lang="it-IT" sz="2300" dirty="0" err="1">
                <a:solidFill>
                  <a:schemeClr val="tx1"/>
                </a:solidFill>
              </a:rPr>
              <a:t>attivita</a:t>
            </a:r>
            <a:r>
              <a:rPr lang="it-IT" sz="2300" dirty="0">
                <a:solidFill>
                  <a:schemeClr val="tx1"/>
                </a:solidFill>
              </a:rPr>
              <a:t>̀ scolastiche e il successivo isolamento hanno determinato «una </a:t>
            </a:r>
            <a:r>
              <a:rPr lang="it-IT" sz="2300" b="1" dirty="0">
                <a:solidFill>
                  <a:schemeClr val="tx1"/>
                </a:solidFill>
              </a:rPr>
              <a:t>significativa alterazione della vita sociale e relazionale dei bambini e ragazzi </a:t>
            </a:r>
            <a:r>
              <a:rPr lang="it-IT" sz="2300" dirty="0">
                <a:solidFill>
                  <a:schemeClr val="tx1"/>
                </a:solidFill>
              </a:rPr>
              <a:t>determinando al contempo una </a:t>
            </a:r>
            <a:r>
              <a:rPr lang="it-IT" sz="2300" b="1" dirty="0">
                <a:solidFill>
                  <a:schemeClr val="tx1"/>
                </a:solidFill>
              </a:rPr>
              <a:t>interruzione dei processi di crescita in autonomia, di acquisizione di competenze e conoscenze</a:t>
            </a:r>
            <a:r>
              <a:rPr lang="it-IT" sz="2300" dirty="0">
                <a:solidFill>
                  <a:schemeClr val="tx1"/>
                </a:solidFill>
              </a:rPr>
              <a:t>, con conseguenze educative, psicologiche e di salute che non possono essere sottovalutate». </a:t>
            </a:r>
          </a:p>
          <a:p>
            <a:pPr marL="0" indent="0">
              <a:buNone/>
            </a:pPr>
            <a:endParaRPr lang="it-IT" sz="2300" dirty="0">
              <a:solidFill>
                <a:schemeClr val="tx1"/>
              </a:solidFill>
            </a:endParaRPr>
          </a:p>
          <a:p>
            <a:pPr marL="0" indent="0">
              <a:buNone/>
            </a:pPr>
            <a:r>
              <a:rPr lang="it-IT" sz="2300" b="1" i="1" dirty="0">
                <a:solidFill>
                  <a:schemeClr val="tx1"/>
                </a:solidFill>
              </a:rPr>
              <a:t>«Pertanto la necessaria ripresa delle </a:t>
            </a:r>
            <a:r>
              <a:rPr lang="it-IT" sz="2300" b="1" i="1" dirty="0" err="1">
                <a:solidFill>
                  <a:schemeClr val="tx1"/>
                </a:solidFill>
              </a:rPr>
              <a:t>attivita</a:t>
            </a:r>
            <a:r>
              <a:rPr lang="it-IT" sz="2300" b="1" i="1" dirty="0">
                <a:solidFill>
                  <a:schemeClr val="tx1"/>
                </a:solidFill>
              </a:rPr>
              <a:t>̀ scolastiche deve essere effettuata in un complesso equilibrio tra sicurezza</a:t>
            </a:r>
            <a:r>
              <a:rPr lang="it-IT" sz="2300" dirty="0">
                <a:solidFill>
                  <a:schemeClr val="tx1"/>
                </a:solidFill>
              </a:rPr>
              <a:t>, in termini di </a:t>
            </a:r>
            <a:r>
              <a:rPr lang="it-IT" sz="2300" b="1" dirty="0">
                <a:solidFill>
                  <a:schemeClr val="tx1"/>
                </a:solidFill>
              </a:rPr>
              <a:t>contenimento del rischio di contagio, </a:t>
            </a:r>
            <a:r>
              <a:rPr lang="it-IT" sz="2300" b="1" i="1" dirty="0">
                <a:solidFill>
                  <a:schemeClr val="tx1"/>
                </a:solidFill>
              </a:rPr>
              <a:t>benessere socio emotivo </a:t>
            </a:r>
            <a:r>
              <a:rPr lang="it-IT" sz="2300" dirty="0">
                <a:solidFill>
                  <a:schemeClr val="tx1"/>
                </a:solidFill>
              </a:rPr>
              <a:t>di studenti e lavoratori della scuola, </a:t>
            </a:r>
            <a:r>
              <a:rPr lang="it-IT" sz="2300" b="1" i="1" dirty="0" err="1">
                <a:solidFill>
                  <a:schemeClr val="tx1"/>
                </a:solidFill>
              </a:rPr>
              <a:t>qualita</a:t>
            </a:r>
            <a:r>
              <a:rPr lang="it-IT" sz="2300" b="1" i="1" dirty="0">
                <a:solidFill>
                  <a:schemeClr val="tx1"/>
                </a:solidFill>
              </a:rPr>
              <a:t>̀ dei contesti </a:t>
            </a:r>
            <a:r>
              <a:rPr lang="it-IT" sz="2300" b="1" dirty="0">
                <a:solidFill>
                  <a:schemeClr val="tx1"/>
                </a:solidFill>
              </a:rPr>
              <a:t>e </a:t>
            </a:r>
            <a:r>
              <a:rPr lang="it-IT" sz="2300" b="1" i="1" dirty="0">
                <a:solidFill>
                  <a:schemeClr val="tx1"/>
                </a:solidFill>
              </a:rPr>
              <a:t>dei processi </a:t>
            </a:r>
            <a:r>
              <a:rPr lang="it-IT" sz="2300" b="1" dirty="0">
                <a:solidFill>
                  <a:schemeClr val="tx1"/>
                </a:solidFill>
              </a:rPr>
              <a:t>di apprendimento e </a:t>
            </a:r>
            <a:r>
              <a:rPr lang="it-IT" sz="2300" b="1" i="1" dirty="0">
                <a:solidFill>
                  <a:schemeClr val="tx1"/>
                </a:solidFill>
              </a:rPr>
              <a:t>rispetto dei diritti costituzionali </a:t>
            </a:r>
            <a:r>
              <a:rPr lang="it-IT" sz="2300" b="1" dirty="0">
                <a:solidFill>
                  <a:schemeClr val="tx1"/>
                </a:solidFill>
              </a:rPr>
              <a:t>all’istruzione e alla salute». </a:t>
            </a:r>
          </a:p>
          <a:p>
            <a:pPr marL="0" indent="0">
              <a:buNone/>
            </a:pPr>
            <a:endParaRPr lang="it-IT" sz="2300" dirty="0">
              <a:solidFill>
                <a:schemeClr val="tx1"/>
              </a:solidFill>
            </a:endParaRPr>
          </a:p>
        </p:txBody>
      </p:sp>
      <p:sp>
        <p:nvSpPr>
          <p:cNvPr id="4" name="Segnaposto numero diapositiva 3">
            <a:extLst>
              <a:ext uri="{FF2B5EF4-FFF2-40B4-BE49-F238E27FC236}">
                <a16:creationId xmlns:a16="http://schemas.microsoft.com/office/drawing/2014/main" id="{FBB1F0A7-237E-9449-B4C3-604E116BF6BF}"/>
              </a:ext>
            </a:extLst>
          </p:cNvPr>
          <p:cNvSpPr>
            <a:spLocks noGrp="1"/>
          </p:cNvSpPr>
          <p:nvPr>
            <p:ph type="sldNum" sz="quarter" idx="12"/>
          </p:nvPr>
        </p:nvSpPr>
        <p:spPr/>
        <p:txBody>
          <a:bodyPr/>
          <a:lstStyle/>
          <a:p>
            <a:fld id="{71766878-3199-4EAB-94E7-2D6D11070E14}" type="slidenum">
              <a:rPr lang="en-US" smtClean="0"/>
              <a:t>11</a:t>
            </a:fld>
            <a:endParaRPr lang="en-US" dirty="0"/>
          </a:p>
        </p:txBody>
      </p:sp>
    </p:spTree>
    <p:extLst>
      <p:ext uri="{BB962C8B-B14F-4D97-AF65-F5344CB8AC3E}">
        <p14:creationId xmlns:p14="http://schemas.microsoft.com/office/powerpoint/2010/main" val="3526681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D20C746-65F0-A444-B460-E2EAE62B84F2}"/>
              </a:ext>
            </a:extLst>
          </p:cNvPr>
          <p:cNvSpPr>
            <a:spLocks noGrp="1"/>
          </p:cNvSpPr>
          <p:nvPr>
            <p:ph type="title"/>
          </p:nvPr>
        </p:nvSpPr>
        <p:spPr>
          <a:xfrm>
            <a:off x="1251678" y="382385"/>
            <a:ext cx="10178322" cy="1211284"/>
          </a:xfrm>
        </p:spPr>
        <p:txBody>
          <a:bodyPr>
            <a:normAutofit/>
          </a:bodyPr>
          <a:lstStyle/>
          <a:p>
            <a:r>
              <a:rPr lang="it-IT" sz="4000" dirty="0"/>
              <a:t>Il rapporto tra linee guida sanitarie e il ruolo delle scuole</a:t>
            </a:r>
          </a:p>
        </p:txBody>
      </p:sp>
      <p:sp>
        <p:nvSpPr>
          <p:cNvPr id="3" name="Segnaposto contenuto 2">
            <a:extLst>
              <a:ext uri="{FF2B5EF4-FFF2-40B4-BE49-F238E27FC236}">
                <a16:creationId xmlns:a16="http://schemas.microsoft.com/office/drawing/2014/main" id="{39CDD13A-61F4-8440-B7CF-2061D51A3875}"/>
              </a:ext>
            </a:extLst>
          </p:cNvPr>
          <p:cNvSpPr>
            <a:spLocks noGrp="1"/>
          </p:cNvSpPr>
          <p:nvPr>
            <p:ph idx="1"/>
          </p:nvPr>
        </p:nvSpPr>
        <p:spPr>
          <a:xfrm>
            <a:off x="1251678" y="1974473"/>
            <a:ext cx="6504393" cy="4401205"/>
          </a:xfrm>
          <a:solidFill>
            <a:schemeClr val="accent1">
              <a:lumMod val="20000"/>
              <a:lumOff val="80000"/>
            </a:schemeClr>
          </a:solidFill>
          <a:ln>
            <a:solidFill>
              <a:schemeClr val="accent1"/>
            </a:solidFill>
          </a:ln>
        </p:spPr>
        <p:txBody>
          <a:bodyPr>
            <a:noAutofit/>
          </a:bodyPr>
          <a:lstStyle/>
          <a:p>
            <a:pPr marL="0" indent="0">
              <a:buNone/>
            </a:pPr>
            <a:r>
              <a:rPr lang="it-IT" sz="2400" dirty="0">
                <a:solidFill>
                  <a:schemeClr val="tx1"/>
                </a:solidFill>
              </a:rPr>
              <a:t>Le indicazioni fornite rappresentano «un </a:t>
            </a:r>
            <a:r>
              <a:rPr lang="it-IT" sz="2400" b="1" u="sng" dirty="0">
                <a:solidFill>
                  <a:schemeClr val="tx1"/>
                </a:solidFill>
              </a:rPr>
              <a:t>elenco di criteri guida da contestualizzare </a:t>
            </a:r>
            <a:r>
              <a:rPr lang="it-IT" sz="2400" dirty="0">
                <a:solidFill>
                  <a:schemeClr val="tx1"/>
                </a:solidFill>
              </a:rPr>
              <a:t>nelle specifiche </a:t>
            </a:r>
            <a:r>
              <a:rPr lang="it-IT" sz="2400" dirty="0" err="1">
                <a:solidFill>
                  <a:schemeClr val="tx1"/>
                </a:solidFill>
              </a:rPr>
              <a:t>realta</a:t>
            </a:r>
            <a:r>
              <a:rPr lang="it-IT" sz="2400" dirty="0">
                <a:solidFill>
                  <a:schemeClr val="tx1"/>
                </a:solidFill>
              </a:rPr>
              <a:t>̀ scolastiche».</a:t>
            </a:r>
            <a:endParaRPr lang="it-IT" sz="2400" b="1" u="sng" dirty="0">
              <a:solidFill>
                <a:schemeClr val="tx1"/>
              </a:solidFill>
            </a:endParaRPr>
          </a:p>
          <a:p>
            <a:pPr marL="0" indent="0">
              <a:buNone/>
            </a:pPr>
            <a:r>
              <a:rPr lang="it-IT" sz="2400" b="1" u="sng" dirty="0">
                <a:solidFill>
                  <a:schemeClr val="tx1"/>
                </a:solidFill>
              </a:rPr>
              <a:t>Centrale, pertanto, </a:t>
            </a:r>
            <a:r>
              <a:rPr lang="it-IT" sz="2400" b="1" u="sng" dirty="0" err="1">
                <a:solidFill>
                  <a:schemeClr val="tx1"/>
                </a:solidFill>
              </a:rPr>
              <a:t>sara</a:t>
            </a:r>
            <a:r>
              <a:rPr lang="it-IT" sz="2400" b="1" u="sng" dirty="0">
                <a:solidFill>
                  <a:schemeClr val="tx1"/>
                </a:solidFill>
              </a:rPr>
              <a:t>̀ il ruolo delle singole scuole</a:t>
            </a:r>
            <a:r>
              <a:rPr lang="it-IT" sz="2400" dirty="0">
                <a:solidFill>
                  <a:schemeClr val="tx1"/>
                </a:solidFill>
              </a:rPr>
              <a:t>, data l’</a:t>
            </a:r>
            <a:r>
              <a:rPr lang="it-IT" sz="2400" b="1" i="1" dirty="0">
                <a:solidFill>
                  <a:schemeClr val="tx1"/>
                </a:solidFill>
              </a:rPr>
              <a:t>estrema </a:t>
            </a:r>
            <a:r>
              <a:rPr lang="it-IT" sz="2400" b="1" i="1" dirty="0" err="1">
                <a:solidFill>
                  <a:schemeClr val="tx1"/>
                </a:solidFill>
              </a:rPr>
              <a:t>complessita</a:t>
            </a:r>
            <a:r>
              <a:rPr lang="it-IT" sz="2400" b="1" i="1" dirty="0">
                <a:solidFill>
                  <a:schemeClr val="tx1"/>
                </a:solidFill>
              </a:rPr>
              <a:t>̀ «</a:t>
            </a:r>
            <a:r>
              <a:rPr lang="it-IT" sz="2400" dirty="0">
                <a:solidFill>
                  <a:schemeClr val="tx1"/>
                </a:solidFill>
              </a:rPr>
              <a:t>del percorso di </a:t>
            </a:r>
            <a:r>
              <a:rPr lang="it-IT" sz="2400" u="sng" dirty="0">
                <a:solidFill>
                  <a:schemeClr val="tx1"/>
                </a:solidFill>
              </a:rPr>
              <a:t>valutazione che sono chiamati a fare </a:t>
            </a:r>
            <a:r>
              <a:rPr lang="it-IT" sz="2400" dirty="0">
                <a:solidFill>
                  <a:schemeClr val="tx1"/>
                </a:solidFill>
              </a:rPr>
              <a:t>in un </a:t>
            </a:r>
            <a:r>
              <a:rPr lang="it-IT" sz="2400" u="sng" dirty="0">
                <a:solidFill>
                  <a:schemeClr val="tx1"/>
                </a:solidFill>
              </a:rPr>
              <a:t>articolato scenario di variabili </a:t>
            </a:r>
            <a:r>
              <a:rPr lang="it-IT" sz="2400" dirty="0">
                <a:solidFill>
                  <a:schemeClr val="tx1"/>
                </a:solidFill>
              </a:rPr>
              <a:t>(ordine di scuola, tipologia di utenti, strutture e infrastrutture disponibili, dotazione organica, caratteristiche del territorio, etc.)»</a:t>
            </a:r>
          </a:p>
          <a:p>
            <a:pPr marL="0" indent="0">
              <a:buNone/>
            </a:pPr>
            <a:endParaRPr lang="it-IT" sz="2400" dirty="0">
              <a:solidFill>
                <a:schemeClr val="tx1"/>
              </a:solidFill>
            </a:endParaRPr>
          </a:p>
        </p:txBody>
      </p:sp>
      <p:sp>
        <p:nvSpPr>
          <p:cNvPr id="4" name="Segnaposto numero diapositiva 3">
            <a:extLst>
              <a:ext uri="{FF2B5EF4-FFF2-40B4-BE49-F238E27FC236}">
                <a16:creationId xmlns:a16="http://schemas.microsoft.com/office/drawing/2014/main" id="{5E186E67-3843-F444-A372-EBBCF5B783C9}"/>
              </a:ext>
            </a:extLst>
          </p:cNvPr>
          <p:cNvSpPr>
            <a:spLocks noGrp="1"/>
          </p:cNvSpPr>
          <p:nvPr>
            <p:ph type="sldNum" sz="quarter" idx="12"/>
          </p:nvPr>
        </p:nvSpPr>
        <p:spPr/>
        <p:txBody>
          <a:bodyPr/>
          <a:lstStyle/>
          <a:p>
            <a:fld id="{71766878-3199-4EAB-94E7-2D6D11070E14}" type="slidenum">
              <a:rPr lang="en-US" smtClean="0"/>
              <a:t>12</a:t>
            </a:fld>
            <a:endParaRPr lang="en-US" dirty="0"/>
          </a:p>
        </p:txBody>
      </p:sp>
      <p:sp>
        <p:nvSpPr>
          <p:cNvPr id="5" name="CasellaDiTesto 4">
            <a:extLst>
              <a:ext uri="{FF2B5EF4-FFF2-40B4-BE49-F238E27FC236}">
                <a16:creationId xmlns:a16="http://schemas.microsoft.com/office/drawing/2014/main" id="{4B9ECB9E-4A5A-254B-8646-45D59B16F0B3}"/>
              </a:ext>
            </a:extLst>
          </p:cNvPr>
          <p:cNvSpPr txBox="1"/>
          <p:nvPr/>
        </p:nvSpPr>
        <p:spPr>
          <a:xfrm>
            <a:off x="8159818" y="1974474"/>
            <a:ext cx="3270182" cy="4401205"/>
          </a:xfrm>
          <a:prstGeom prst="rect">
            <a:avLst/>
          </a:prstGeom>
          <a:noFill/>
        </p:spPr>
        <p:txBody>
          <a:bodyPr wrap="square" rtlCol="0">
            <a:spAutoFit/>
          </a:bodyPr>
          <a:lstStyle/>
          <a:p>
            <a:r>
              <a:rPr lang="it-IT" sz="2800" b="1" i="1" dirty="0"/>
              <a:t>«solo l'esperienza di chi vive e opera nella scuola quotidianamente con competenza e passione </a:t>
            </a:r>
            <a:r>
              <a:rPr lang="it-IT" sz="2800" b="1" i="1" dirty="0" err="1"/>
              <a:t>potra</a:t>
            </a:r>
            <a:r>
              <a:rPr lang="it-IT" sz="2800" b="1" i="1" dirty="0"/>
              <a:t>̀ portare alla definizione di soluzioni concrete e realizzabili»</a:t>
            </a:r>
            <a:r>
              <a:rPr lang="it-IT" sz="2800" dirty="0"/>
              <a:t>.</a:t>
            </a:r>
          </a:p>
        </p:txBody>
      </p:sp>
      <p:sp>
        <p:nvSpPr>
          <p:cNvPr id="6" name="Freccia circolare in giù 5">
            <a:extLst>
              <a:ext uri="{FF2B5EF4-FFF2-40B4-BE49-F238E27FC236}">
                <a16:creationId xmlns:a16="http://schemas.microsoft.com/office/drawing/2014/main" id="{6355DF99-F9AF-7742-A81B-171309F8755B}"/>
              </a:ext>
            </a:extLst>
          </p:cNvPr>
          <p:cNvSpPr/>
          <p:nvPr/>
        </p:nvSpPr>
        <p:spPr>
          <a:xfrm rot="1269208">
            <a:off x="7295183" y="1442360"/>
            <a:ext cx="1257821" cy="554079"/>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3173441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588775-7495-A44D-BC97-14B13FF54BC8}"/>
              </a:ext>
            </a:extLst>
          </p:cNvPr>
          <p:cNvSpPr>
            <a:spLocks noGrp="1"/>
          </p:cNvSpPr>
          <p:nvPr>
            <p:ph type="title"/>
          </p:nvPr>
        </p:nvSpPr>
        <p:spPr>
          <a:xfrm>
            <a:off x="1251678" y="382385"/>
            <a:ext cx="10178322" cy="675706"/>
          </a:xfrm>
        </p:spPr>
        <p:txBody>
          <a:bodyPr>
            <a:normAutofit/>
          </a:bodyPr>
          <a:lstStyle/>
          <a:p>
            <a:r>
              <a:rPr lang="it-IT" sz="4000" dirty="0"/>
              <a:t>Le regole chiave</a:t>
            </a:r>
          </a:p>
        </p:txBody>
      </p:sp>
      <p:sp>
        <p:nvSpPr>
          <p:cNvPr id="3" name="Segnaposto contenuto 2">
            <a:extLst>
              <a:ext uri="{FF2B5EF4-FFF2-40B4-BE49-F238E27FC236}">
                <a16:creationId xmlns:a16="http://schemas.microsoft.com/office/drawing/2014/main" id="{516BF79C-3CE1-104F-85E5-01BCDEF28CC2}"/>
              </a:ext>
            </a:extLst>
          </p:cNvPr>
          <p:cNvSpPr>
            <a:spLocks noGrp="1"/>
          </p:cNvSpPr>
          <p:nvPr>
            <p:ph idx="1"/>
          </p:nvPr>
        </p:nvSpPr>
        <p:spPr>
          <a:xfrm>
            <a:off x="1251678" y="1632857"/>
            <a:ext cx="10178322" cy="4493622"/>
          </a:xfrm>
          <a:solidFill>
            <a:schemeClr val="accent1">
              <a:lumMod val="20000"/>
              <a:lumOff val="80000"/>
            </a:schemeClr>
          </a:solidFill>
          <a:ln>
            <a:solidFill>
              <a:schemeClr val="accent1"/>
            </a:solidFill>
          </a:ln>
        </p:spPr>
        <p:txBody>
          <a:bodyPr>
            <a:noAutofit/>
          </a:bodyPr>
          <a:lstStyle/>
          <a:p>
            <a:pPr marL="0" indent="0">
              <a:buNone/>
            </a:pPr>
            <a:r>
              <a:rPr lang="it-IT" sz="2800" b="1" dirty="0">
                <a:solidFill>
                  <a:schemeClr val="tx1"/>
                </a:solidFill>
              </a:rPr>
              <a:t>Anche per le </a:t>
            </a:r>
            <a:r>
              <a:rPr lang="it-IT" sz="2800" b="1" dirty="0" err="1">
                <a:solidFill>
                  <a:schemeClr val="tx1"/>
                </a:solidFill>
              </a:rPr>
              <a:t>attivita</a:t>
            </a:r>
            <a:r>
              <a:rPr lang="it-IT" sz="2800" b="1" dirty="0">
                <a:solidFill>
                  <a:schemeClr val="tx1"/>
                </a:solidFill>
              </a:rPr>
              <a:t>̀ scolastiche restano validi i principi cardine</a:t>
            </a:r>
            <a:r>
              <a:rPr lang="it-IT" sz="2800" dirty="0">
                <a:solidFill>
                  <a:schemeClr val="tx1"/>
                </a:solidFill>
              </a:rPr>
              <a:t> quali: </a:t>
            </a:r>
          </a:p>
          <a:p>
            <a:pPr marL="0" indent="0">
              <a:buNone/>
            </a:pPr>
            <a:endParaRPr lang="it-IT" sz="2800" dirty="0">
              <a:solidFill>
                <a:schemeClr val="tx1"/>
              </a:solidFill>
            </a:endParaRPr>
          </a:p>
          <a:p>
            <a:r>
              <a:rPr lang="it-IT" sz="2800" dirty="0">
                <a:solidFill>
                  <a:schemeClr val="tx1"/>
                </a:solidFill>
              </a:rPr>
              <a:t>il </a:t>
            </a:r>
            <a:r>
              <a:rPr lang="it-IT" sz="2800" b="1" i="1" u="sng" dirty="0">
                <a:solidFill>
                  <a:schemeClr val="tx1"/>
                </a:solidFill>
              </a:rPr>
              <a:t>distanziamento sociale </a:t>
            </a:r>
            <a:r>
              <a:rPr lang="it-IT" sz="2800" dirty="0">
                <a:solidFill>
                  <a:schemeClr val="tx1"/>
                </a:solidFill>
              </a:rPr>
              <a:t>(mantenendo una distanza interpersonale </a:t>
            </a:r>
            <a:r>
              <a:rPr lang="it-IT" sz="2800" u="sng" dirty="0">
                <a:solidFill>
                  <a:schemeClr val="tx1"/>
                </a:solidFill>
              </a:rPr>
              <a:t>non inferiore al metro</a:t>
            </a:r>
            <a:r>
              <a:rPr lang="it-IT" sz="2800" dirty="0">
                <a:solidFill>
                  <a:schemeClr val="tx1"/>
                </a:solidFill>
              </a:rPr>
              <a:t>); </a:t>
            </a:r>
          </a:p>
          <a:p>
            <a:r>
              <a:rPr lang="it-IT" sz="2800" dirty="0">
                <a:solidFill>
                  <a:schemeClr val="tx1"/>
                </a:solidFill>
              </a:rPr>
              <a:t>la </a:t>
            </a:r>
            <a:r>
              <a:rPr lang="it-IT" sz="2800" b="1" i="1" u="sng" dirty="0">
                <a:solidFill>
                  <a:schemeClr val="tx1"/>
                </a:solidFill>
              </a:rPr>
              <a:t>rigorosa igiene delle mani, personale e degli ambienti</a:t>
            </a:r>
            <a:r>
              <a:rPr lang="it-IT" sz="2800" dirty="0">
                <a:solidFill>
                  <a:schemeClr val="tx1"/>
                </a:solidFill>
              </a:rPr>
              <a:t>; </a:t>
            </a:r>
          </a:p>
          <a:p>
            <a:r>
              <a:rPr lang="it-IT" sz="2800" dirty="0">
                <a:solidFill>
                  <a:schemeClr val="tx1"/>
                </a:solidFill>
              </a:rPr>
              <a:t>la </a:t>
            </a:r>
            <a:r>
              <a:rPr lang="it-IT" sz="2800" b="1" i="1" u="sng" dirty="0">
                <a:solidFill>
                  <a:schemeClr val="tx1"/>
                </a:solidFill>
              </a:rPr>
              <a:t>capacità di controllo e risposta dei servizi sanitari </a:t>
            </a:r>
            <a:r>
              <a:rPr lang="it-IT" sz="2800" dirty="0">
                <a:solidFill>
                  <a:schemeClr val="tx1"/>
                </a:solidFill>
              </a:rPr>
              <a:t>della sanità pubblica territoriale e ospedaliera. </a:t>
            </a:r>
          </a:p>
          <a:p>
            <a:pPr marL="0" indent="0">
              <a:buNone/>
            </a:pPr>
            <a:endParaRPr lang="it-IT" sz="2800" dirty="0">
              <a:solidFill>
                <a:schemeClr val="tx1"/>
              </a:solidFill>
            </a:endParaRPr>
          </a:p>
          <a:p>
            <a:pPr marL="0" indent="0">
              <a:buNone/>
            </a:pPr>
            <a:endParaRPr lang="it-IT" sz="2800" dirty="0">
              <a:solidFill>
                <a:schemeClr val="tx1"/>
              </a:solidFill>
            </a:endParaRPr>
          </a:p>
          <a:p>
            <a:endParaRPr lang="it-IT" sz="2800" dirty="0">
              <a:solidFill>
                <a:schemeClr val="tx1"/>
              </a:solidFill>
            </a:endParaRPr>
          </a:p>
        </p:txBody>
      </p:sp>
      <p:sp>
        <p:nvSpPr>
          <p:cNvPr id="4" name="Segnaposto numero diapositiva 3">
            <a:extLst>
              <a:ext uri="{FF2B5EF4-FFF2-40B4-BE49-F238E27FC236}">
                <a16:creationId xmlns:a16="http://schemas.microsoft.com/office/drawing/2014/main" id="{3BF7CA79-1BEF-8C49-85CD-5DC5EBBBEBE9}"/>
              </a:ext>
            </a:extLst>
          </p:cNvPr>
          <p:cNvSpPr>
            <a:spLocks noGrp="1"/>
          </p:cNvSpPr>
          <p:nvPr>
            <p:ph type="sldNum" sz="quarter" idx="12"/>
          </p:nvPr>
        </p:nvSpPr>
        <p:spPr/>
        <p:txBody>
          <a:bodyPr/>
          <a:lstStyle/>
          <a:p>
            <a:fld id="{71766878-3199-4EAB-94E7-2D6D11070E14}" type="slidenum">
              <a:rPr lang="en-US" smtClean="0"/>
              <a:t>13</a:t>
            </a:fld>
            <a:endParaRPr lang="en-US" dirty="0"/>
          </a:p>
        </p:txBody>
      </p:sp>
    </p:spTree>
    <p:extLst>
      <p:ext uri="{BB962C8B-B14F-4D97-AF65-F5344CB8AC3E}">
        <p14:creationId xmlns:p14="http://schemas.microsoft.com/office/powerpoint/2010/main" val="3432766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AAE3F1-087E-B54D-9D0B-9FB828272ED8}"/>
              </a:ext>
            </a:extLst>
          </p:cNvPr>
          <p:cNvSpPr>
            <a:spLocks noGrp="1"/>
          </p:cNvSpPr>
          <p:nvPr>
            <p:ph type="title"/>
          </p:nvPr>
        </p:nvSpPr>
        <p:spPr>
          <a:xfrm>
            <a:off x="1251678" y="382385"/>
            <a:ext cx="10178322" cy="701832"/>
          </a:xfrm>
        </p:spPr>
        <p:txBody>
          <a:bodyPr>
            <a:normAutofit/>
          </a:bodyPr>
          <a:lstStyle/>
          <a:p>
            <a:r>
              <a:rPr lang="it-IT" sz="4000" dirty="0"/>
              <a:t>Condizioni organizzative generali</a:t>
            </a:r>
          </a:p>
        </p:txBody>
      </p:sp>
      <p:sp>
        <p:nvSpPr>
          <p:cNvPr id="3" name="Segnaposto contenuto 2">
            <a:extLst>
              <a:ext uri="{FF2B5EF4-FFF2-40B4-BE49-F238E27FC236}">
                <a16:creationId xmlns:a16="http://schemas.microsoft.com/office/drawing/2014/main" id="{7C560887-A32F-4D45-BADA-0EB632F9BD5F}"/>
              </a:ext>
            </a:extLst>
          </p:cNvPr>
          <p:cNvSpPr>
            <a:spLocks noGrp="1"/>
          </p:cNvSpPr>
          <p:nvPr>
            <p:ph idx="1"/>
          </p:nvPr>
        </p:nvSpPr>
        <p:spPr>
          <a:xfrm>
            <a:off x="1251678" y="1551214"/>
            <a:ext cx="6324778" cy="4824464"/>
          </a:xfrm>
          <a:ln>
            <a:solidFill>
              <a:schemeClr val="accent1"/>
            </a:solidFill>
          </a:ln>
        </p:spPr>
        <p:txBody>
          <a:bodyPr>
            <a:noAutofit/>
          </a:bodyPr>
          <a:lstStyle/>
          <a:p>
            <a:pPr marL="0" indent="0">
              <a:buNone/>
            </a:pPr>
            <a:r>
              <a:rPr lang="it-IT" sz="2100" dirty="0">
                <a:solidFill>
                  <a:schemeClr val="tx1"/>
                </a:solidFill>
              </a:rPr>
              <a:t>A) La </a:t>
            </a:r>
            <a:r>
              <a:rPr lang="it-IT" sz="2100" b="1" dirty="0">
                <a:solidFill>
                  <a:schemeClr val="tx1"/>
                </a:solidFill>
              </a:rPr>
              <a:t>precondizione per la presenza a scuola </a:t>
            </a:r>
            <a:r>
              <a:rPr lang="it-IT" sz="2100" dirty="0">
                <a:solidFill>
                  <a:schemeClr val="tx1"/>
                </a:solidFill>
              </a:rPr>
              <a:t>di studenti e di tutto il personale a vario titolo operante è: </a:t>
            </a:r>
          </a:p>
          <a:p>
            <a:pPr marL="0">
              <a:lnSpc>
                <a:spcPct val="100000"/>
              </a:lnSpc>
              <a:spcBef>
                <a:spcPts val="0"/>
              </a:spcBef>
            </a:pPr>
            <a:r>
              <a:rPr lang="it-IT" sz="2100" b="1" dirty="0">
                <a:solidFill>
                  <a:schemeClr val="tx1"/>
                </a:solidFill>
              </a:rPr>
              <a:t>l’assenza di sintomatologia respiratoria o di temperatura corporea </a:t>
            </a:r>
            <a:r>
              <a:rPr lang="it-IT" sz="2100" dirty="0">
                <a:solidFill>
                  <a:schemeClr val="tx1"/>
                </a:solidFill>
              </a:rPr>
              <a:t>superiore a 37.5°C anche nei tre giorni precedenti; </a:t>
            </a:r>
          </a:p>
          <a:p>
            <a:pPr marL="0">
              <a:lnSpc>
                <a:spcPct val="100000"/>
              </a:lnSpc>
              <a:spcBef>
                <a:spcPts val="0"/>
              </a:spcBef>
            </a:pPr>
            <a:r>
              <a:rPr lang="it-IT" sz="2100" b="1" dirty="0">
                <a:solidFill>
                  <a:schemeClr val="tx1"/>
                </a:solidFill>
              </a:rPr>
              <a:t>non essere stati in quarantena o isolamento </a:t>
            </a:r>
            <a:r>
              <a:rPr lang="it-IT" sz="2100" dirty="0">
                <a:solidFill>
                  <a:schemeClr val="tx1"/>
                </a:solidFill>
              </a:rPr>
              <a:t>domiciliare negli ultimi 14 giorni; </a:t>
            </a:r>
          </a:p>
          <a:p>
            <a:pPr marL="0">
              <a:lnSpc>
                <a:spcPct val="100000"/>
              </a:lnSpc>
              <a:spcBef>
                <a:spcPts val="0"/>
              </a:spcBef>
            </a:pPr>
            <a:r>
              <a:rPr lang="it-IT" sz="2100" b="1" dirty="0">
                <a:solidFill>
                  <a:schemeClr val="tx1"/>
                </a:solidFill>
              </a:rPr>
              <a:t>non essere stati a contatto con persone positive</a:t>
            </a:r>
            <a:r>
              <a:rPr lang="it-IT" sz="2100" dirty="0">
                <a:solidFill>
                  <a:schemeClr val="tx1"/>
                </a:solidFill>
              </a:rPr>
              <a:t>, per quanto di propria conoscenza, negli ultimi 14 giorni;</a:t>
            </a:r>
          </a:p>
          <a:p>
            <a:pPr marL="0">
              <a:lnSpc>
                <a:spcPct val="100000"/>
              </a:lnSpc>
              <a:spcBef>
                <a:spcPts val="0"/>
              </a:spcBef>
            </a:pPr>
            <a:r>
              <a:rPr lang="it-IT" sz="2100" b="1" dirty="0">
                <a:solidFill>
                  <a:schemeClr val="tx1"/>
                </a:solidFill>
              </a:rPr>
              <a:t>all’ingresso della scuola NON è necessaria la rilevazione della temperatura corporea</a:t>
            </a:r>
            <a:r>
              <a:rPr lang="it-IT" sz="2100" dirty="0">
                <a:solidFill>
                  <a:schemeClr val="tx1"/>
                </a:solidFill>
              </a:rPr>
              <a:t>. Chiunque ha </a:t>
            </a:r>
            <a:r>
              <a:rPr lang="it-IT" sz="2100" i="1" dirty="0">
                <a:solidFill>
                  <a:schemeClr val="tx1"/>
                </a:solidFill>
              </a:rPr>
              <a:t>sintomatologia respiratoria o temperatura corporea </a:t>
            </a:r>
            <a:r>
              <a:rPr lang="it-IT" sz="2100" dirty="0">
                <a:solidFill>
                  <a:schemeClr val="tx1"/>
                </a:solidFill>
              </a:rPr>
              <a:t>superiore a 37.5°C </a:t>
            </a:r>
            <a:r>
              <a:rPr lang="it-IT" sz="2100" dirty="0" err="1">
                <a:solidFill>
                  <a:schemeClr val="tx1"/>
                </a:solidFill>
              </a:rPr>
              <a:t>dovra</a:t>
            </a:r>
            <a:r>
              <a:rPr lang="it-IT" sz="2100" dirty="0">
                <a:solidFill>
                  <a:schemeClr val="tx1"/>
                </a:solidFill>
              </a:rPr>
              <a:t>̀ restare a casa. </a:t>
            </a:r>
          </a:p>
          <a:p>
            <a:pPr marL="0" indent="0">
              <a:buNone/>
            </a:pPr>
            <a:endParaRPr lang="it-IT" sz="2100" dirty="0">
              <a:solidFill>
                <a:schemeClr val="tx1"/>
              </a:solidFill>
            </a:endParaRPr>
          </a:p>
        </p:txBody>
      </p:sp>
      <p:sp>
        <p:nvSpPr>
          <p:cNvPr id="4" name="Segnaposto numero diapositiva 3">
            <a:extLst>
              <a:ext uri="{FF2B5EF4-FFF2-40B4-BE49-F238E27FC236}">
                <a16:creationId xmlns:a16="http://schemas.microsoft.com/office/drawing/2014/main" id="{8E32A31F-4327-884A-AB77-9AB53B687CF6}"/>
              </a:ext>
            </a:extLst>
          </p:cNvPr>
          <p:cNvSpPr>
            <a:spLocks noGrp="1"/>
          </p:cNvSpPr>
          <p:nvPr>
            <p:ph type="sldNum" sz="quarter" idx="12"/>
          </p:nvPr>
        </p:nvSpPr>
        <p:spPr/>
        <p:txBody>
          <a:bodyPr/>
          <a:lstStyle/>
          <a:p>
            <a:fld id="{71766878-3199-4EAB-94E7-2D6D11070E14}" type="slidenum">
              <a:rPr lang="en-US" smtClean="0"/>
              <a:t>14</a:t>
            </a:fld>
            <a:endParaRPr lang="en-US" dirty="0"/>
          </a:p>
        </p:txBody>
      </p:sp>
      <p:sp>
        <p:nvSpPr>
          <p:cNvPr id="5" name="CasellaDiTesto 4">
            <a:extLst>
              <a:ext uri="{FF2B5EF4-FFF2-40B4-BE49-F238E27FC236}">
                <a16:creationId xmlns:a16="http://schemas.microsoft.com/office/drawing/2014/main" id="{2249DFFE-4CA4-CD46-890C-0BCEEB9D4F69}"/>
              </a:ext>
            </a:extLst>
          </p:cNvPr>
          <p:cNvSpPr txBox="1"/>
          <p:nvPr/>
        </p:nvSpPr>
        <p:spPr>
          <a:xfrm>
            <a:off x="7788729" y="1551214"/>
            <a:ext cx="3363684" cy="4893647"/>
          </a:xfrm>
          <a:prstGeom prst="rect">
            <a:avLst/>
          </a:prstGeom>
          <a:noFill/>
        </p:spPr>
        <p:txBody>
          <a:bodyPr wrap="square" rtlCol="0">
            <a:spAutoFit/>
          </a:bodyPr>
          <a:lstStyle/>
          <a:p>
            <a:r>
              <a:rPr lang="it-IT" sz="2600" dirty="0"/>
              <a:t>B) Nelle misure organizzative generali della scuola il principio del </a:t>
            </a:r>
            <a:r>
              <a:rPr lang="it-IT" sz="2600" b="1" u="sng" dirty="0"/>
              <a:t>distanziamento fisico </a:t>
            </a:r>
            <a:r>
              <a:rPr lang="it-IT" sz="2600" u="sng" dirty="0"/>
              <a:t>rappresenta un aspetto di prioritaria importanza </a:t>
            </a:r>
            <a:r>
              <a:rPr lang="it-IT" sz="2600" dirty="0"/>
              <a:t>e di grande complessità </a:t>
            </a:r>
          </a:p>
          <a:p>
            <a:r>
              <a:rPr lang="it-IT" sz="2600" dirty="0"/>
              <a:t>(</a:t>
            </a:r>
            <a:r>
              <a:rPr lang="it-IT" sz="2600" b="1" dirty="0">
                <a:solidFill>
                  <a:srgbClr val="FF0000"/>
                </a:solidFill>
              </a:rPr>
              <a:t>1 metro </a:t>
            </a:r>
            <a:r>
              <a:rPr lang="it-IT" sz="2600" dirty="0">
                <a:solidFill>
                  <a:srgbClr val="FF0000"/>
                </a:solidFill>
              </a:rPr>
              <a:t>per le aule all’interno, </a:t>
            </a:r>
            <a:r>
              <a:rPr lang="it-IT" sz="2600" b="1" dirty="0">
                <a:solidFill>
                  <a:srgbClr val="FF0000"/>
                </a:solidFill>
              </a:rPr>
              <a:t>2 metri </a:t>
            </a:r>
            <a:r>
              <a:rPr lang="it-IT" sz="2600" dirty="0">
                <a:solidFill>
                  <a:srgbClr val="FF0000"/>
                </a:solidFill>
              </a:rPr>
              <a:t>per gli altri spazi e all’aperto</a:t>
            </a:r>
            <a:r>
              <a:rPr lang="it-IT" sz="2600" dirty="0"/>
              <a:t>)̀. </a:t>
            </a:r>
          </a:p>
        </p:txBody>
      </p:sp>
    </p:spTree>
    <p:extLst>
      <p:ext uri="{BB962C8B-B14F-4D97-AF65-F5344CB8AC3E}">
        <p14:creationId xmlns:p14="http://schemas.microsoft.com/office/powerpoint/2010/main" val="2904168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1DF9BD-97EA-2146-BFD8-B5DC22601487}"/>
              </a:ext>
            </a:extLst>
          </p:cNvPr>
          <p:cNvSpPr>
            <a:spLocks noGrp="1"/>
          </p:cNvSpPr>
          <p:nvPr>
            <p:ph type="title"/>
          </p:nvPr>
        </p:nvSpPr>
        <p:spPr/>
        <p:txBody>
          <a:bodyPr>
            <a:normAutofit/>
          </a:bodyPr>
          <a:lstStyle/>
          <a:p>
            <a:r>
              <a:rPr lang="it-IT" sz="4000" dirty="0"/>
              <a:t>indicazioni per gli alunni con disabilità e per il personale di sostegno</a:t>
            </a:r>
          </a:p>
        </p:txBody>
      </p:sp>
      <p:sp>
        <p:nvSpPr>
          <p:cNvPr id="3" name="Segnaposto contenuto 2">
            <a:extLst>
              <a:ext uri="{FF2B5EF4-FFF2-40B4-BE49-F238E27FC236}">
                <a16:creationId xmlns:a16="http://schemas.microsoft.com/office/drawing/2014/main" id="{9B9BC7E3-2F2A-FE4B-8E53-C70D160FD8C9}"/>
              </a:ext>
            </a:extLst>
          </p:cNvPr>
          <p:cNvSpPr>
            <a:spLocks noGrp="1"/>
          </p:cNvSpPr>
          <p:nvPr>
            <p:ph idx="1"/>
          </p:nvPr>
        </p:nvSpPr>
        <p:spPr>
          <a:xfrm>
            <a:off x="1251678" y="1874517"/>
            <a:ext cx="10178322" cy="4501162"/>
          </a:xfrm>
          <a:ln>
            <a:solidFill>
              <a:schemeClr val="accent1"/>
            </a:solidFill>
          </a:ln>
        </p:spPr>
        <p:txBody>
          <a:bodyPr>
            <a:normAutofit lnSpcReduction="10000"/>
          </a:bodyPr>
          <a:lstStyle/>
          <a:p>
            <a:pPr marL="0" indent="0">
              <a:buNone/>
            </a:pPr>
            <a:r>
              <a:rPr lang="it-IT" sz="2300" dirty="0">
                <a:solidFill>
                  <a:schemeClr val="tx1"/>
                </a:solidFill>
              </a:rPr>
              <a:t>«Nel rispetto delle indicazioni sul distanziamento fisico, la gestione degli </a:t>
            </a:r>
            <a:r>
              <a:rPr lang="it-IT" sz="2300" b="1" dirty="0">
                <a:solidFill>
                  <a:schemeClr val="tx1"/>
                </a:solidFill>
              </a:rPr>
              <a:t>alunni con disabilità certificata</a:t>
            </a:r>
            <a:r>
              <a:rPr lang="it-IT" sz="2300" dirty="0">
                <a:solidFill>
                  <a:schemeClr val="tx1"/>
                </a:solidFill>
              </a:rPr>
              <a:t> </a:t>
            </a:r>
            <a:r>
              <a:rPr lang="it-IT" sz="2300" b="1" dirty="0" err="1">
                <a:solidFill>
                  <a:schemeClr val="tx1"/>
                </a:solidFill>
              </a:rPr>
              <a:t>dovra</a:t>
            </a:r>
            <a:r>
              <a:rPr lang="it-IT" sz="2300" b="1" dirty="0">
                <a:solidFill>
                  <a:schemeClr val="tx1"/>
                </a:solidFill>
              </a:rPr>
              <a:t>̀ essere </a:t>
            </a:r>
            <a:r>
              <a:rPr lang="it-IT" sz="2300" b="1" i="1" dirty="0">
                <a:solidFill>
                  <a:schemeClr val="tx1"/>
                </a:solidFill>
              </a:rPr>
              <a:t>pianificata anche in riferimento alla </a:t>
            </a:r>
            <a:r>
              <a:rPr lang="it-IT" sz="2300" b="1" i="1" dirty="0" err="1">
                <a:solidFill>
                  <a:schemeClr val="tx1"/>
                </a:solidFill>
              </a:rPr>
              <a:t>numerosita</a:t>
            </a:r>
            <a:r>
              <a:rPr lang="it-IT" sz="2300" b="1" i="1" dirty="0">
                <a:solidFill>
                  <a:schemeClr val="tx1"/>
                </a:solidFill>
              </a:rPr>
              <a:t>̀, alla tipologia di disabilità, alle risorse professionali specificatamente dedicate</a:t>
            </a:r>
            <a:r>
              <a:rPr lang="it-IT" sz="2300" dirty="0">
                <a:solidFill>
                  <a:schemeClr val="tx1"/>
                </a:solidFill>
              </a:rPr>
              <a:t>, </a:t>
            </a:r>
            <a:r>
              <a:rPr lang="it-IT" sz="2300" b="1" u="sng" dirty="0">
                <a:solidFill>
                  <a:schemeClr val="tx1"/>
                </a:solidFill>
              </a:rPr>
              <a:t>garantendo in via prioritaria la didattica in presenza»</a:t>
            </a:r>
            <a:r>
              <a:rPr lang="it-IT" sz="2300" dirty="0">
                <a:solidFill>
                  <a:schemeClr val="tx1"/>
                </a:solidFill>
              </a:rPr>
              <a:t>. </a:t>
            </a:r>
          </a:p>
          <a:p>
            <a:pPr marL="0" indent="0">
              <a:buNone/>
            </a:pPr>
            <a:r>
              <a:rPr lang="it-IT" sz="2300" dirty="0">
                <a:solidFill>
                  <a:schemeClr val="tx1"/>
                </a:solidFill>
              </a:rPr>
              <a:t>Si ricorda che, in coerenza con il DPCM 17 maggio sopra riportato, </a:t>
            </a:r>
            <a:r>
              <a:rPr lang="it-IT" sz="2300" b="1" dirty="0">
                <a:solidFill>
                  <a:schemeClr val="tx1"/>
                </a:solidFill>
              </a:rPr>
              <a:t>non sono soggetti all'obbligo di utilizzo della mascherina</a:t>
            </a:r>
            <a:r>
              <a:rPr lang="it-IT" sz="2300" dirty="0">
                <a:solidFill>
                  <a:schemeClr val="tx1"/>
                </a:solidFill>
              </a:rPr>
              <a:t> gli studenti con forme di disabilità non compatibili con l'uso continuativo della mascherina. </a:t>
            </a:r>
            <a:endParaRPr lang="it-IT" sz="2300" b="1" dirty="0">
              <a:solidFill>
                <a:schemeClr val="tx1"/>
              </a:solidFill>
            </a:endParaRPr>
          </a:p>
          <a:p>
            <a:pPr marL="0" indent="0">
              <a:buNone/>
            </a:pPr>
            <a:r>
              <a:rPr lang="it-IT" sz="2300" b="1" dirty="0">
                <a:solidFill>
                  <a:schemeClr val="tx1"/>
                </a:solidFill>
              </a:rPr>
              <a:t>Per l’assistenza di studenti con disabilità </a:t>
            </a:r>
            <a:r>
              <a:rPr lang="it-IT" sz="2300" dirty="0">
                <a:solidFill>
                  <a:schemeClr val="tx1"/>
                </a:solidFill>
              </a:rPr>
              <a:t>certificata, non essendo sempre possibile garantire il distanziamento fisico dallo studente, </a:t>
            </a:r>
            <a:r>
              <a:rPr lang="it-IT" sz="2300" b="1" dirty="0" err="1">
                <a:solidFill>
                  <a:schemeClr val="tx1"/>
                </a:solidFill>
              </a:rPr>
              <a:t>potra</a:t>
            </a:r>
            <a:r>
              <a:rPr lang="it-IT" sz="2300" b="1" dirty="0">
                <a:solidFill>
                  <a:schemeClr val="tx1"/>
                </a:solidFill>
              </a:rPr>
              <a:t>̀ essere previsto per il personale l’utilizzo di ulteriori dispositivi». </a:t>
            </a:r>
          </a:p>
        </p:txBody>
      </p:sp>
      <p:sp>
        <p:nvSpPr>
          <p:cNvPr id="4" name="Segnaposto numero diapositiva 3">
            <a:extLst>
              <a:ext uri="{FF2B5EF4-FFF2-40B4-BE49-F238E27FC236}">
                <a16:creationId xmlns:a16="http://schemas.microsoft.com/office/drawing/2014/main" id="{C505983D-8D2C-C445-9AF5-9F7B6DF4CE2F}"/>
              </a:ext>
            </a:extLst>
          </p:cNvPr>
          <p:cNvSpPr>
            <a:spLocks noGrp="1"/>
          </p:cNvSpPr>
          <p:nvPr>
            <p:ph type="sldNum" sz="quarter" idx="12"/>
          </p:nvPr>
        </p:nvSpPr>
        <p:spPr/>
        <p:txBody>
          <a:bodyPr/>
          <a:lstStyle/>
          <a:p>
            <a:fld id="{71766878-3199-4EAB-94E7-2D6D11070E14}" type="slidenum">
              <a:rPr lang="en-US" smtClean="0"/>
              <a:t>15</a:t>
            </a:fld>
            <a:endParaRPr lang="en-US" dirty="0"/>
          </a:p>
        </p:txBody>
      </p:sp>
    </p:spTree>
    <p:extLst>
      <p:ext uri="{BB962C8B-B14F-4D97-AF65-F5344CB8AC3E}">
        <p14:creationId xmlns:p14="http://schemas.microsoft.com/office/powerpoint/2010/main" val="3800373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EC3FA5-5A28-1D40-B4BE-BDCDB2FEB98B}"/>
              </a:ext>
            </a:extLst>
          </p:cNvPr>
          <p:cNvSpPr>
            <a:spLocks noGrp="1"/>
          </p:cNvSpPr>
          <p:nvPr>
            <p:ph type="title"/>
          </p:nvPr>
        </p:nvSpPr>
        <p:spPr>
          <a:xfrm>
            <a:off x="1251678" y="382385"/>
            <a:ext cx="10178322" cy="688769"/>
          </a:xfrm>
        </p:spPr>
        <p:txBody>
          <a:bodyPr>
            <a:normAutofit/>
          </a:bodyPr>
          <a:lstStyle/>
          <a:p>
            <a:r>
              <a:rPr lang="it-IT" sz="4000" dirty="0"/>
              <a:t>Misure per il personale</a:t>
            </a:r>
          </a:p>
        </p:txBody>
      </p:sp>
      <p:sp>
        <p:nvSpPr>
          <p:cNvPr id="3" name="Segnaposto contenuto 2">
            <a:extLst>
              <a:ext uri="{FF2B5EF4-FFF2-40B4-BE49-F238E27FC236}">
                <a16:creationId xmlns:a16="http://schemas.microsoft.com/office/drawing/2014/main" id="{A7B4A861-04F5-CE4C-BC3B-9FC212A0E212}"/>
              </a:ext>
            </a:extLst>
          </p:cNvPr>
          <p:cNvSpPr>
            <a:spLocks noGrp="1"/>
          </p:cNvSpPr>
          <p:nvPr>
            <p:ph idx="1"/>
          </p:nvPr>
        </p:nvSpPr>
        <p:spPr>
          <a:xfrm>
            <a:off x="1251678" y="1358537"/>
            <a:ext cx="10178322" cy="4820194"/>
          </a:xfrm>
          <a:ln>
            <a:solidFill>
              <a:schemeClr val="accent1"/>
            </a:solidFill>
          </a:ln>
        </p:spPr>
        <p:txBody>
          <a:bodyPr>
            <a:noAutofit/>
          </a:bodyPr>
          <a:lstStyle/>
          <a:p>
            <a:pPr marL="0" indent="0">
              <a:lnSpc>
                <a:spcPct val="100000"/>
              </a:lnSpc>
              <a:buNone/>
            </a:pPr>
            <a:r>
              <a:rPr lang="it-IT" sz="2800" b="1" dirty="0">
                <a:solidFill>
                  <a:schemeClr val="tx1"/>
                </a:solidFill>
              </a:rPr>
              <a:t>Sono simili a quelle degli altri luoghi di lavoro</a:t>
            </a:r>
            <a:r>
              <a:rPr lang="it-IT" sz="2800" dirty="0">
                <a:solidFill>
                  <a:schemeClr val="tx1"/>
                </a:solidFill>
              </a:rPr>
              <a:t>. </a:t>
            </a:r>
          </a:p>
          <a:p>
            <a:pPr marL="0" indent="0">
              <a:lnSpc>
                <a:spcPct val="100000"/>
              </a:lnSpc>
              <a:buNone/>
            </a:pPr>
            <a:r>
              <a:rPr lang="it-IT" sz="2200" dirty="0">
                <a:solidFill>
                  <a:schemeClr val="tx1"/>
                </a:solidFill>
              </a:rPr>
              <a:t>Per questo si rimanda a quanto indicato: </a:t>
            </a:r>
          </a:p>
          <a:p>
            <a:pPr marL="457200" indent="-457200">
              <a:lnSpc>
                <a:spcPct val="100000"/>
              </a:lnSpc>
              <a:buFont typeface="+mj-lt"/>
              <a:buAutoNum type="arabicPeriod"/>
            </a:pPr>
            <a:r>
              <a:rPr lang="it-IT" sz="2200" dirty="0">
                <a:solidFill>
                  <a:schemeClr val="tx1"/>
                </a:solidFill>
              </a:rPr>
              <a:t>nella normativa specifica in materia di salute e sicurezza sul lavoro</a:t>
            </a:r>
          </a:p>
          <a:p>
            <a:pPr marL="457200" indent="-457200">
              <a:lnSpc>
                <a:spcPct val="100000"/>
              </a:lnSpc>
              <a:buFont typeface="+mj-lt"/>
              <a:buAutoNum type="arabicPeriod"/>
            </a:pPr>
            <a:r>
              <a:rPr lang="it-IT" sz="2200" dirty="0">
                <a:solidFill>
                  <a:schemeClr val="tx1"/>
                </a:solidFill>
              </a:rPr>
              <a:t>nel Documento tecnico </a:t>
            </a:r>
            <a:r>
              <a:rPr lang="it-IT" sz="2200" dirty="0" err="1">
                <a:solidFill>
                  <a:schemeClr val="tx1"/>
                </a:solidFill>
              </a:rPr>
              <a:t>Inail</a:t>
            </a:r>
            <a:r>
              <a:rPr lang="it-IT" sz="2200" dirty="0">
                <a:solidFill>
                  <a:schemeClr val="tx1"/>
                </a:solidFill>
              </a:rPr>
              <a:t> (Aprile 2020) </a:t>
            </a:r>
          </a:p>
          <a:p>
            <a:pPr marL="457200" indent="-457200">
              <a:lnSpc>
                <a:spcPct val="100000"/>
              </a:lnSpc>
              <a:buFont typeface="+mj-lt"/>
              <a:buAutoNum type="arabicPeriod"/>
            </a:pPr>
            <a:r>
              <a:rPr lang="it-IT" sz="2200" dirty="0">
                <a:solidFill>
                  <a:schemeClr val="tx1"/>
                </a:solidFill>
              </a:rPr>
              <a:t>nel Protocollo condiviso di regolazione delle misure per il contrasto e il contenimento della diffusione del virus Covid-19 negli ambienti di lavoro (24 aprile 2020) </a:t>
            </a:r>
          </a:p>
          <a:p>
            <a:pPr marL="457200" indent="-457200">
              <a:lnSpc>
                <a:spcPct val="100000"/>
              </a:lnSpc>
              <a:buFont typeface="+mj-lt"/>
              <a:buAutoNum type="arabicPeriod"/>
            </a:pPr>
            <a:r>
              <a:rPr lang="it-IT" sz="2200" dirty="0">
                <a:solidFill>
                  <a:schemeClr val="tx1"/>
                </a:solidFill>
              </a:rPr>
              <a:t>nella Circolare del Ministero della Salute “Indicazioni operative relative alle </a:t>
            </a:r>
            <a:r>
              <a:rPr lang="it-IT" sz="2200" dirty="0" err="1">
                <a:solidFill>
                  <a:schemeClr val="tx1"/>
                </a:solidFill>
              </a:rPr>
              <a:t>attivita</a:t>
            </a:r>
            <a:r>
              <a:rPr lang="it-IT" sz="2200" dirty="0">
                <a:solidFill>
                  <a:schemeClr val="tx1"/>
                </a:solidFill>
              </a:rPr>
              <a:t>̀ del medico competente” del 29 aprile 2020</a:t>
            </a:r>
          </a:p>
          <a:p>
            <a:pPr marL="457200" indent="-457200">
              <a:lnSpc>
                <a:spcPct val="100000"/>
              </a:lnSpc>
              <a:buFont typeface="+mj-lt"/>
              <a:buAutoNum type="arabicPeriod"/>
            </a:pPr>
            <a:r>
              <a:rPr lang="it-IT" sz="2200" dirty="0">
                <a:solidFill>
                  <a:schemeClr val="tx1"/>
                </a:solidFill>
              </a:rPr>
              <a:t>nell’art. 83 del Decreto Legge 19 maggio 2020, n. 34 “Misure urgenti in materia di salute, sostegno al lavoro e all’economia, </a:t>
            </a:r>
            <a:r>
              <a:rPr lang="it-IT" sz="2200" dirty="0" err="1">
                <a:solidFill>
                  <a:schemeClr val="tx1"/>
                </a:solidFill>
              </a:rPr>
              <a:t>nonche</a:t>
            </a:r>
            <a:r>
              <a:rPr lang="it-IT" sz="2200" dirty="0">
                <a:solidFill>
                  <a:schemeClr val="tx1"/>
                </a:solidFill>
              </a:rPr>
              <a:t>́ di politiche sociali connesse all’emergenza epidemiologica da COVID-19” </a:t>
            </a:r>
          </a:p>
          <a:p>
            <a:pPr marL="0" indent="0">
              <a:lnSpc>
                <a:spcPct val="100000"/>
              </a:lnSpc>
              <a:buNone/>
            </a:pPr>
            <a:endParaRPr lang="it-IT" sz="2200" dirty="0">
              <a:solidFill>
                <a:schemeClr val="tx1"/>
              </a:solidFill>
            </a:endParaRPr>
          </a:p>
        </p:txBody>
      </p:sp>
      <p:sp>
        <p:nvSpPr>
          <p:cNvPr id="4" name="Segnaposto numero diapositiva 3">
            <a:extLst>
              <a:ext uri="{FF2B5EF4-FFF2-40B4-BE49-F238E27FC236}">
                <a16:creationId xmlns:a16="http://schemas.microsoft.com/office/drawing/2014/main" id="{DB726824-2153-7246-BDFB-5F5C17C53848}"/>
              </a:ext>
            </a:extLst>
          </p:cNvPr>
          <p:cNvSpPr>
            <a:spLocks noGrp="1"/>
          </p:cNvSpPr>
          <p:nvPr>
            <p:ph type="sldNum" sz="quarter" idx="12"/>
          </p:nvPr>
        </p:nvSpPr>
        <p:spPr/>
        <p:txBody>
          <a:bodyPr/>
          <a:lstStyle/>
          <a:p>
            <a:fld id="{71766878-3199-4EAB-94E7-2D6D11070E14}" type="slidenum">
              <a:rPr lang="en-US" smtClean="0"/>
              <a:t>16</a:t>
            </a:fld>
            <a:endParaRPr lang="en-US" dirty="0"/>
          </a:p>
        </p:txBody>
      </p:sp>
    </p:spTree>
    <p:extLst>
      <p:ext uri="{BB962C8B-B14F-4D97-AF65-F5344CB8AC3E}">
        <p14:creationId xmlns:p14="http://schemas.microsoft.com/office/powerpoint/2010/main" val="3103512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0ECE50-98FC-E24C-8EE4-EAEB953A2E38}"/>
              </a:ext>
            </a:extLst>
          </p:cNvPr>
          <p:cNvSpPr>
            <a:spLocks noGrp="1"/>
          </p:cNvSpPr>
          <p:nvPr>
            <p:ph type="title"/>
          </p:nvPr>
        </p:nvSpPr>
        <p:spPr/>
        <p:txBody>
          <a:bodyPr>
            <a:normAutofit fontScale="90000"/>
          </a:bodyPr>
          <a:lstStyle/>
          <a:p>
            <a:r>
              <a:rPr lang="it-IT" sz="3600" dirty="0"/>
              <a:t>procedura specifica per l’accoglienza e isolamento di studenti e personale con sintomi respiratori e febbre</a:t>
            </a:r>
          </a:p>
        </p:txBody>
      </p:sp>
      <p:sp>
        <p:nvSpPr>
          <p:cNvPr id="3" name="Segnaposto contenuto 2">
            <a:extLst>
              <a:ext uri="{FF2B5EF4-FFF2-40B4-BE49-F238E27FC236}">
                <a16:creationId xmlns:a16="http://schemas.microsoft.com/office/drawing/2014/main" id="{180BC4FD-BD01-614A-B036-3EB0D50BA4AB}"/>
              </a:ext>
            </a:extLst>
          </p:cNvPr>
          <p:cNvSpPr>
            <a:spLocks noGrp="1"/>
          </p:cNvSpPr>
          <p:nvPr>
            <p:ph idx="1"/>
          </p:nvPr>
        </p:nvSpPr>
        <p:spPr>
          <a:ln>
            <a:solidFill>
              <a:schemeClr val="accent1"/>
            </a:solidFill>
          </a:ln>
        </p:spPr>
        <p:txBody>
          <a:bodyPr>
            <a:normAutofit/>
          </a:bodyPr>
          <a:lstStyle/>
          <a:p>
            <a:pPr marL="0" indent="0">
              <a:buNone/>
            </a:pPr>
            <a:r>
              <a:rPr lang="it-IT" sz="2400" dirty="0">
                <a:solidFill>
                  <a:schemeClr val="tx1"/>
                </a:solidFill>
              </a:rPr>
              <a:t>Va identificata una </a:t>
            </a:r>
            <a:r>
              <a:rPr lang="it-IT" sz="2400" u="sng" dirty="0">
                <a:solidFill>
                  <a:schemeClr val="tx1"/>
                </a:solidFill>
              </a:rPr>
              <a:t>idonea procedura per gli eventuali soggetti </a:t>
            </a:r>
            <a:r>
              <a:rPr lang="it-IT" sz="2400" dirty="0">
                <a:solidFill>
                  <a:schemeClr val="tx1"/>
                </a:solidFill>
              </a:rPr>
              <a:t>(studenti o altro personale scolastico) </a:t>
            </a:r>
            <a:r>
              <a:rPr lang="it-IT" sz="2400" u="sng" dirty="0">
                <a:solidFill>
                  <a:schemeClr val="tx1"/>
                </a:solidFill>
              </a:rPr>
              <a:t>che dovessero manifestare una sintomatologia respiratoria </a:t>
            </a:r>
            <a:r>
              <a:rPr lang="it-IT" sz="2400" dirty="0">
                <a:solidFill>
                  <a:schemeClr val="tx1"/>
                </a:solidFill>
              </a:rPr>
              <a:t>e febbre. </a:t>
            </a:r>
          </a:p>
          <a:p>
            <a:pPr marL="0" indent="0">
              <a:buNone/>
            </a:pPr>
            <a:endParaRPr lang="it-IT" sz="2400" dirty="0">
              <a:solidFill>
                <a:schemeClr val="tx1"/>
              </a:solidFill>
            </a:endParaRPr>
          </a:p>
          <a:p>
            <a:pPr marL="0" indent="0">
              <a:buNone/>
            </a:pPr>
            <a:r>
              <a:rPr lang="it-IT" sz="2400" dirty="0">
                <a:solidFill>
                  <a:schemeClr val="tx1"/>
                </a:solidFill>
              </a:rPr>
              <a:t>In tale evenienza </a:t>
            </a:r>
            <a:r>
              <a:rPr lang="it-IT" sz="2400" b="1" dirty="0">
                <a:solidFill>
                  <a:schemeClr val="tx1"/>
                </a:solidFill>
              </a:rPr>
              <a:t>il soggetto </a:t>
            </a:r>
            <a:r>
              <a:rPr lang="it-IT" sz="2400" b="1" dirty="0" err="1">
                <a:solidFill>
                  <a:schemeClr val="tx1"/>
                </a:solidFill>
              </a:rPr>
              <a:t>dovra</a:t>
            </a:r>
            <a:r>
              <a:rPr lang="it-IT" sz="2400" b="1" dirty="0">
                <a:solidFill>
                  <a:schemeClr val="tx1"/>
                </a:solidFill>
              </a:rPr>
              <a:t>̀ essere dotato immediatamente di mascherina chirurgica</a:t>
            </a:r>
            <a:r>
              <a:rPr lang="it-IT" sz="2400" dirty="0">
                <a:solidFill>
                  <a:schemeClr val="tx1"/>
                </a:solidFill>
              </a:rPr>
              <a:t> qualora dotato di mascherina di </a:t>
            </a:r>
            <a:r>
              <a:rPr lang="it-IT" sz="2400" dirty="0" err="1">
                <a:solidFill>
                  <a:schemeClr val="tx1"/>
                </a:solidFill>
              </a:rPr>
              <a:t>comunita</a:t>
            </a:r>
            <a:r>
              <a:rPr lang="it-IT" sz="2400" dirty="0">
                <a:solidFill>
                  <a:schemeClr val="tx1"/>
                </a:solidFill>
              </a:rPr>
              <a:t>̀ e </a:t>
            </a:r>
            <a:r>
              <a:rPr lang="it-IT" sz="2400" b="1" dirty="0" err="1">
                <a:solidFill>
                  <a:schemeClr val="tx1"/>
                </a:solidFill>
              </a:rPr>
              <a:t>dovra</a:t>
            </a:r>
            <a:r>
              <a:rPr lang="it-IT" sz="2400" b="1" dirty="0">
                <a:solidFill>
                  <a:schemeClr val="tx1"/>
                </a:solidFill>
              </a:rPr>
              <a:t>̀ essere attivata l’assistenza necessaria </a:t>
            </a:r>
            <a:r>
              <a:rPr lang="it-IT" sz="2400" dirty="0">
                <a:solidFill>
                  <a:schemeClr val="tx1"/>
                </a:solidFill>
              </a:rPr>
              <a:t>secondo le indicazioni dell’</a:t>
            </a:r>
            <a:r>
              <a:rPr lang="it-IT" sz="2400" dirty="0" err="1">
                <a:solidFill>
                  <a:schemeClr val="tx1"/>
                </a:solidFill>
              </a:rPr>
              <a:t>autorita</a:t>
            </a:r>
            <a:r>
              <a:rPr lang="it-IT" sz="2400" dirty="0">
                <a:solidFill>
                  <a:schemeClr val="tx1"/>
                </a:solidFill>
              </a:rPr>
              <a:t>̀ sanitaria locale. </a:t>
            </a:r>
          </a:p>
        </p:txBody>
      </p:sp>
      <p:sp>
        <p:nvSpPr>
          <p:cNvPr id="4" name="Segnaposto numero diapositiva 3">
            <a:extLst>
              <a:ext uri="{FF2B5EF4-FFF2-40B4-BE49-F238E27FC236}">
                <a16:creationId xmlns:a16="http://schemas.microsoft.com/office/drawing/2014/main" id="{3F5E0853-CCBA-1344-9794-55155D26FBC1}"/>
              </a:ext>
            </a:extLst>
          </p:cNvPr>
          <p:cNvSpPr>
            <a:spLocks noGrp="1"/>
          </p:cNvSpPr>
          <p:nvPr>
            <p:ph type="sldNum" sz="quarter" idx="12"/>
          </p:nvPr>
        </p:nvSpPr>
        <p:spPr/>
        <p:txBody>
          <a:bodyPr/>
          <a:lstStyle/>
          <a:p>
            <a:fld id="{71766878-3199-4EAB-94E7-2D6D11070E14}" type="slidenum">
              <a:rPr lang="en-US" smtClean="0"/>
              <a:t>17</a:t>
            </a:fld>
            <a:endParaRPr lang="en-US" dirty="0"/>
          </a:p>
        </p:txBody>
      </p:sp>
    </p:spTree>
    <p:extLst>
      <p:ext uri="{BB962C8B-B14F-4D97-AF65-F5344CB8AC3E}">
        <p14:creationId xmlns:p14="http://schemas.microsoft.com/office/powerpoint/2010/main" val="2542168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60AB110-D2CB-FB43-B4A7-A7832A87EA90}"/>
              </a:ext>
            </a:extLst>
          </p:cNvPr>
          <p:cNvSpPr>
            <a:spLocks noGrp="1"/>
          </p:cNvSpPr>
          <p:nvPr>
            <p:ph type="title"/>
          </p:nvPr>
        </p:nvSpPr>
        <p:spPr/>
        <p:txBody>
          <a:bodyPr>
            <a:normAutofit/>
          </a:bodyPr>
          <a:lstStyle/>
          <a:p>
            <a:r>
              <a:rPr lang="it-IT" sz="4400" dirty="0"/>
              <a:t>b) Le prime proposte della commissione </a:t>
            </a:r>
            <a:r>
              <a:rPr lang="it-IT" sz="4400" dirty="0" smtClean="0"/>
              <a:t>bianchi</a:t>
            </a:r>
            <a:endParaRPr lang="it-IT" sz="4400" dirty="0"/>
          </a:p>
        </p:txBody>
      </p:sp>
      <p:sp>
        <p:nvSpPr>
          <p:cNvPr id="6" name="Segnaposto contenuto 5"/>
          <p:cNvSpPr>
            <a:spLocks noGrp="1"/>
          </p:cNvSpPr>
          <p:nvPr>
            <p:ph idx="1"/>
          </p:nvPr>
        </p:nvSpPr>
        <p:spPr/>
        <p:txBody>
          <a:bodyPr>
            <a:normAutofit/>
          </a:bodyPr>
          <a:lstStyle/>
          <a:p>
            <a:pPr marL="0" indent="0">
              <a:buNone/>
            </a:pPr>
            <a:r>
              <a:rPr lang="it-IT" sz="2800" dirty="0">
                <a:solidFill>
                  <a:schemeClr val="tx1"/>
                </a:solidFill>
              </a:rPr>
              <a:t>Lo scenario principale di riferimento ipotizzato a settembre:</a:t>
            </a:r>
          </a:p>
          <a:p>
            <a:endParaRPr lang="it-IT" sz="2800" dirty="0">
              <a:solidFill>
                <a:schemeClr val="tx1"/>
              </a:solidFill>
            </a:endParaRPr>
          </a:p>
          <a:p>
            <a:pPr marL="0" indent="0">
              <a:buNone/>
            </a:pPr>
            <a:r>
              <a:rPr lang="it-IT" sz="2800" i="1" dirty="0">
                <a:solidFill>
                  <a:schemeClr val="tx1"/>
                </a:solidFill>
              </a:rPr>
              <a:t>«Rientro in presenza con distanziamento</a:t>
            </a:r>
          </a:p>
          <a:p>
            <a:pPr marL="0" indent="0">
              <a:buNone/>
            </a:pPr>
            <a:endParaRPr lang="it-IT" sz="2800" i="1" dirty="0">
              <a:solidFill>
                <a:schemeClr val="tx1"/>
              </a:solidFill>
            </a:endParaRPr>
          </a:p>
          <a:p>
            <a:pPr marL="0" indent="0">
              <a:buNone/>
            </a:pPr>
            <a:r>
              <a:rPr lang="it-IT" sz="2400" i="1" dirty="0">
                <a:solidFill>
                  <a:schemeClr val="tx1"/>
                </a:solidFill>
              </a:rPr>
              <a:t>(finora ha consegnato </a:t>
            </a:r>
            <a:r>
              <a:rPr lang="it-IT" sz="2400" i="1" dirty="0" smtClean="0">
                <a:solidFill>
                  <a:schemeClr val="tx1"/>
                </a:solidFill>
              </a:rPr>
              <a:t>– il 27 maggio - al </a:t>
            </a:r>
            <a:r>
              <a:rPr lang="it-IT" sz="2400" i="1" dirty="0">
                <a:solidFill>
                  <a:schemeClr val="tx1"/>
                </a:solidFill>
              </a:rPr>
              <a:t>Ministro un rapporto intermedio, non pubblicato)</a:t>
            </a:r>
          </a:p>
          <a:p>
            <a:endParaRPr lang="it-IT" sz="2800" dirty="0">
              <a:solidFill>
                <a:schemeClr val="tx1"/>
              </a:solidFill>
            </a:endParaRPr>
          </a:p>
        </p:txBody>
      </p:sp>
      <p:sp>
        <p:nvSpPr>
          <p:cNvPr id="4" name="Segnaposto numero diapositiva 3">
            <a:extLst>
              <a:ext uri="{FF2B5EF4-FFF2-40B4-BE49-F238E27FC236}">
                <a16:creationId xmlns:a16="http://schemas.microsoft.com/office/drawing/2014/main" id="{67C65C79-F43B-6647-972D-F68E724F4EF3}"/>
              </a:ext>
            </a:extLst>
          </p:cNvPr>
          <p:cNvSpPr>
            <a:spLocks noGrp="1"/>
          </p:cNvSpPr>
          <p:nvPr>
            <p:ph type="sldNum" sz="quarter" idx="12"/>
          </p:nvPr>
        </p:nvSpPr>
        <p:spPr/>
        <p:txBody>
          <a:bodyPr/>
          <a:lstStyle/>
          <a:p>
            <a:fld id="{71766878-3199-4EAB-94E7-2D6D11070E14}" type="slidenum">
              <a:rPr lang="en-US" smtClean="0"/>
              <a:t>18</a:t>
            </a:fld>
            <a:endParaRPr lang="en-US" dirty="0"/>
          </a:p>
        </p:txBody>
      </p:sp>
    </p:spTree>
    <p:extLst>
      <p:ext uri="{BB962C8B-B14F-4D97-AF65-F5344CB8AC3E}">
        <p14:creationId xmlns:p14="http://schemas.microsoft.com/office/powerpoint/2010/main" val="2030823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a:t>I 6 quesiti posti dal Ministro alla Commissione </a:t>
            </a:r>
          </a:p>
        </p:txBody>
      </p:sp>
      <p:sp>
        <p:nvSpPr>
          <p:cNvPr id="3" name="Segnaposto contenuto 2"/>
          <p:cNvSpPr>
            <a:spLocks noGrp="1"/>
          </p:cNvSpPr>
          <p:nvPr>
            <p:ph idx="1"/>
          </p:nvPr>
        </p:nvSpPr>
        <p:spPr>
          <a:xfrm>
            <a:off x="1251678" y="1874517"/>
            <a:ext cx="10178322" cy="4005075"/>
          </a:xfrm>
          <a:ln>
            <a:solidFill>
              <a:schemeClr val="accent1"/>
            </a:solidFill>
          </a:ln>
        </p:spPr>
        <p:txBody>
          <a:bodyPr>
            <a:normAutofit lnSpcReduction="10000"/>
          </a:bodyPr>
          <a:lstStyle/>
          <a:p>
            <a:pPr lvl="0"/>
            <a:r>
              <a:rPr lang="it-IT" b="1" dirty="0">
                <a:solidFill>
                  <a:schemeClr val="tx1"/>
                </a:solidFill>
              </a:rPr>
              <a:t>l'avvio del prossimo anno scolastico</a:t>
            </a:r>
            <a:r>
              <a:rPr lang="it-IT" dirty="0">
                <a:solidFill>
                  <a:schemeClr val="tx1"/>
                </a:solidFill>
              </a:rPr>
              <a:t>, tenendo conto della situazione di emergenza epidemiologica attualmente esistente;</a:t>
            </a:r>
          </a:p>
          <a:p>
            <a:pPr lvl="0"/>
            <a:r>
              <a:rPr lang="it-IT" b="1" dirty="0">
                <a:solidFill>
                  <a:schemeClr val="tx1"/>
                </a:solidFill>
              </a:rPr>
              <a:t>l’edilizia scolastica</a:t>
            </a:r>
            <a:r>
              <a:rPr lang="it-IT" dirty="0">
                <a:solidFill>
                  <a:schemeClr val="tx1"/>
                </a:solidFill>
              </a:rPr>
              <a:t>, con riferimento anche a nuove soluzioni in tema di logistica;</a:t>
            </a:r>
          </a:p>
          <a:p>
            <a:pPr lvl="0"/>
            <a:r>
              <a:rPr lang="it-IT" b="1" dirty="0">
                <a:solidFill>
                  <a:schemeClr val="tx1"/>
                </a:solidFill>
              </a:rPr>
              <a:t>l’innovazione digitale</a:t>
            </a:r>
            <a:r>
              <a:rPr lang="it-IT" dirty="0">
                <a:solidFill>
                  <a:schemeClr val="tx1"/>
                </a:solidFill>
              </a:rPr>
              <a:t>, anche con lo scopo di rafforzare contenuti e modalità di utilizzo delle nuove metodologie di didattica a distanza;</a:t>
            </a:r>
          </a:p>
          <a:p>
            <a:pPr lvl="0"/>
            <a:r>
              <a:rPr lang="it-IT" b="1" dirty="0">
                <a:solidFill>
                  <a:schemeClr val="tx1"/>
                </a:solidFill>
              </a:rPr>
              <a:t>la formazione iniziale e il reclutamento del personale docente </a:t>
            </a:r>
            <a:r>
              <a:rPr lang="it-IT" dirty="0">
                <a:solidFill>
                  <a:schemeClr val="tx1"/>
                </a:solidFill>
              </a:rPr>
              <a:t>della scuola secondaria di primo e secondo grado, con riferimento alla previsione di nuovi modelli di formazione e selezione;</a:t>
            </a:r>
          </a:p>
          <a:p>
            <a:pPr lvl="0"/>
            <a:r>
              <a:rPr lang="it-IT" dirty="0">
                <a:solidFill>
                  <a:schemeClr val="tx1"/>
                </a:solidFill>
              </a:rPr>
              <a:t>il consolidamento e lo sviluppo della rete dei servizi di educazione e di istruzione a favore dei </a:t>
            </a:r>
            <a:r>
              <a:rPr lang="it-IT" b="1" dirty="0">
                <a:solidFill>
                  <a:schemeClr val="tx1"/>
                </a:solidFill>
              </a:rPr>
              <a:t>bambini dalla nascita sino a sei anni</a:t>
            </a:r>
            <a:r>
              <a:rPr lang="it-IT" dirty="0">
                <a:solidFill>
                  <a:schemeClr val="tx1"/>
                </a:solidFill>
              </a:rPr>
              <a:t>;</a:t>
            </a:r>
          </a:p>
          <a:p>
            <a:pPr lvl="0"/>
            <a:r>
              <a:rPr lang="it-IT" dirty="0">
                <a:solidFill>
                  <a:schemeClr val="tx1"/>
                </a:solidFill>
              </a:rPr>
              <a:t>il rilancio della </a:t>
            </a:r>
            <a:r>
              <a:rPr lang="it-IT" b="1" dirty="0">
                <a:solidFill>
                  <a:schemeClr val="tx1"/>
                </a:solidFill>
              </a:rPr>
              <a:t>qualità del servizio scolastico</a:t>
            </a:r>
            <a:r>
              <a:rPr lang="it-IT" dirty="0">
                <a:solidFill>
                  <a:schemeClr val="tx1"/>
                </a:solidFill>
              </a:rPr>
              <a:t> nell’attuale contingenza emergenziale.</a:t>
            </a:r>
          </a:p>
        </p:txBody>
      </p:sp>
      <p:sp>
        <p:nvSpPr>
          <p:cNvPr id="4" name="Segnaposto numero diapositiva 3"/>
          <p:cNvSpPr>
            <a:spLocks noGrp="1"/>
          </p:cNvSpPr>
          <p:nvPr>
            <p:ph type="sldNum" sz="quarter" idx="12"/>
          </p:nvPr>
        </p:nvSpPr>
        <p:spPr/>
        <p:txBody>
          <a:bodyPr/>
          <a:lstStyle/>
          <a:p>
            <a:fld id="{71766878-3199-4EAB-94E7-2D6D11070E14}" type="slidenum">
              <a:rPr lang="en-US" smtClean="0"/>
              <a:t>19</a:t>
            </a:fld>
            <a:endParaRPr lang="en-US" dirty="0"/>
          </a:p>
        </p:txBody>
      </p:sp>
    </p:spTree>
    <p:extLst>
      <p:ext uri="{BB962C8B-B14F-4D97-AF65-F5344CB8AC3E}">
        <p14:creationId xmlns:p14="http://schemas.microsoft.com/office/powerpoint/2010/main" val="2027343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0C13A2A0-F4BB-42B6-BC6A-E69EB7E4A600}"/>
              </a:ext>
            </a:extLst>
          </p:cNvPr>
          <p:cNvSpPr txBox="1"/>
          <p:nvPr/>
        </p:nvSpPr>
        <p:spPr>
          <a:xfrm>
            <a:off x="328558" y="2036065"/>
            <a:ext cx="1905964" cy="369332"/>
          </a:xfrm>
          <a:prstGeom prst="rect">
            <a:avLst/>
          </a:prstGeom>
          <a:noFill/>
        </p:spPr>
        <p:txBody>
          <a:bodyPr wrap="square" rtlCol="0">
            <a:spAutoFit/>
          </a:bodyPr>
          <a:lstStyle/>
          <a:p>
            <a:r>
              <a:rPr lang="it-IT" dirty="0"/>
              <a:t>2. </a:t>
            </a:r>
          </a:p>
        </p:txBody>
      </p:sp>
      <p:sp>
        <p:nvSpPr>
          <p:cNvPr id="11" name="CasellaDiTesto 10">
            <a:extLst>
              <a:ext uri="{FF2B5EF4-FFF2-40B4-BE49-F238E27FC236}">
                <a16:creationId xmlns:a16="http://schemas.microsoft.com/office/drawing/2014/main" id="{8BA60C57-7246-4CA9-8FDE-EEAD41EC6700}"/>
              </a:ext>
            </a:extLst>
          </p:cNvPr>
          <p:cNvSpPr txBox="1"/>
          <p:nvPr/>
        </p:nvSpPr>
        <p:spPr>
          <a:xfrm>
            <a:off x="369179" y="884328"/>
            <a:ext cx="2333018" cy="369332"/>
          </a:xfrm>
          <a:prstGeom prst="rect">
            <a:avLst/>
          </a:prstGeom>
          <a:noFill/>
        </p:spPr>
        <p:txBody>
          <a:bodyPr wrap="square" rtlCol="0">
            <a:spAutoFit/>
          </a:bodyPr>
          <a:lstStyle/>
          <a:p>
            <a:r>
              <a:rPr lang="it-IT" dirty="0"/>
              <a:t>1. </a:t>
            </a:r>
          </a:p>
        </p:txBody>
      </p:sp>
      <p:sp>
        <p:nvSpPr>
          <p:cNvPr id="17" name="CasellaDiTesto 16">
            <a:extLst>
              <a:ext uri="{FF2B5EF4-FFF2-40B4-BE49-F238E27FC236}">
                <a16:creationId xmlns:a16="http://schemas.microsoft.com/office/drawing/2014/main" id="{E9E98860-59F4-41D9-ACC5-17F98E40DA4E}"/>
              </a:ext>
            </a:extLst>
          </p:cNvPr>
          <p:cNvSpPr txBox="1"/>
          <p:nvPr/>
        </p:nvSpPr>
        <p:spPr>
          <a:xfrm>
            <a:off x="162853" y="3424438"/>
            <a:ext cx="2429203" cy="369332"/>
          </a:xfrm>
          <a:prstGeom prst="rect">
            <a:avLst/>
          </a:prstGeom>
          <a:noFill/>
        </p:spPr>
        <p:txBody>
          <a:bodyPr wrap="square" rtlCol="0">
            <a:spAutoFit/>
          </a:bodyPr>
          <a:lstStyle/>
          <a:p>
            <a:r>
              <a:rPr lang="it-IT" dirty="0"/>
              <a:t> </a:t>
            </a:r>
          </a:p>
        </p:txBody>
      </p:sp>
      <p:sp>
        <p:nvSpPr>
          <p:cNvPr id="7" name="Segnaposto contenuto 6">
            <a:extLst>
              <a:ext uri="{FF2B5EF4-FFF2-40B4-BE49-F238E27FC236}">
                <a16:creationId xmlns:a16="http://schemas.microsoft.com/office/drawing/2014/main" id="{7CED4B00-5A26-D84C-BBE2-CC57ACEB2642}"/>
              </a:ext>
            </a:extLst>
          </p:cNvPr>
          <p:cNvSpPr>
            <a:spLocks noGrp="1"/>
          </p:cNvSpPr>
          <p:nvPr>
            <p:ph sz="half" idx="2"/>
          </p:nvPr>
        </p:nvSpPr>
        <p:spPr>
          <a:xfrm>
            <a:off x="1257300" y="1516856"/>
            <a:ext cx="4067509" cy="4727190"/>
          </a:xfrm>
          <a:ln>
            <a:solidFill>
              <a:schemeClr val="accent1"/>
            </a:solidFill>
          </a:ln>
        </p:spPr>
        <p:txBody>
          <a:bodyPr>
            <a:noAutofit/>
          </a:bodyPr>
          <a:lstStyle/>
          <a:p>
            <a:r>
              <a:rPr lang="it-IT" sz="2300" b="1" dirty="0">
                <a:solidFill>
                  <a:schemeClr val="tx1"/>
                </a:solidFill>
              </a:rPr>
              <a:t>Autonomia scolastica </a:t>
            </a:r>
            <a:r>
              <a:rPr lang="it-IT" sz="2300" i="1" dirty="0">
                <a:solidFill>
                  <a:schemeClr val="tx1"/>
                </a:solidFill>
              </a:rPr>
              <a:t>(responsabile e solidale) </a:t>
            </a:r>
            <a:r>
              <a:rPr lang="it-IT" sz="2300" b="1" dirty="0">
                <a:solidFill>
                  <a:schemeClr val="tx1"/>
                </a:solidFill>
              </a:rPr>
              <a:t>come risorsa</a:t>
            </a:r>
          </a:p>
          <a:p>
            <a:pPr marL="0" indent="0">
              <a:buNone/>
            </a:pPr>
            <a:endParaRPr lang="it-IT" sz="2300" b="1" dirty="0">
              <a:solidFill>
                <a:schemeClr val="tx1"/>
              </a:solidFill>
            </a:endParaRPr>
          </a:p>
          <a:p>
            <a:r>
              <a:rPr lang="it-IT" sz="2300" b="1" dirty="0">
                <a:solidFill>
                  <a:schemeClr val="tx1"/>
                </a:solidFill>
              </a:rPr>
              <a:t>Alleanza con la comunità e il territorio </a:t>
            </a:r>
            <a:r>
              <a:rPr lang="it-IT" sz="2300" i="1" dirty="0">
                <a:solidFill>
                  <a:schemeClr val="tx1"/>
                </a:solidFill>
              </a:rPr>
              <a:t>(patti educativi di comunità)</a:t>
            </a:r>
          </a:p>
          <a:p>
            <a:pPr marL="0" indent="0">
              <a:buNone/>
            </a:pPr>
            <a:endParaRPr lang="it-IT" sz="2300" b="1" dirty="0">
              <a:solidFill>
                <a:schemeClr val="tx1"/>
              </a:solidFill>
            </a:endParaRPr>
          </a:p>
          <a:p>
            <a:r>
              <a:rPr lang="it-IT" sz="2300" b="1" dirty="0">
                <a:solidFill>
                  <a:schemeClr val="tx1"/>
                </a:solidFill>
              </a:rPr>
              <a:t>Flessibilità e snellimento delle procedure amministrative</a:t>
            </a:r>
          </a:p>
        </p:txBody>
      </p:sp>
      <p:sp>
        <p:nvSpPr>
          <p:cNvPr id="8" name="Segnaposto testo 7">
            <a:extLst>
              <a:ext uri="{FF2B5EF4-FFF2-40B4-BE49-F238E27FC236}">
                <a16:creationId xmlns:a16="http://schemas.microsoft.com/office/drawing/2014/main" id="{03829FD6-AABF-FB4B-97B0-A4AAD1BF2375}"/>
              </a:ext>
            </a:extLst>
          </p:cNvPr>
          <p:cNvSpPr>
            <a:spLocks noGrp="1"/>
          </p:cNvSpPr>
          <p:nvPr>
            <p:ph type="body" sz="quarter" idx="3"/>
          </p:nvPr>
        </p:nvSpPr>
        <p:spPr>
          <a:xfrm>
            <a:off x="5502729" y="490499"/>
            <a:ext cx="5927271" cy="632529"/>
          </a:xfrm>
        </p:spPr>
        <p:txBody>
          <a:bodyPr/>
          <a:lstStyle/>
          <a:p>
            <a:r>
              <a:rPr lang="it-IT" sz="2100" u="sng" dirty="0"/>
              <a:t>Le Scelte di fondo</a:t>
            </a:r>
          </a:p>
        </p:txBody>
      </p:sp>
      <p:sp>
        <p:nvSpPr>
          <p:cNvPr id="19" name="Segnaposto contenuto 18">
            <a:extLst>
              <a:ext uri="{FF2B5EF4-FFF2-40B4-BE49-F238E27FC236}">
                <a16:creationId xmlns:a16="http://schemas.microsoft.com/office/drawing/2014/main" id="{60FC0D95-698E-C844-A713-767DDB1496AC}"/>
              </a:ext>
            </a:extLst>
          </p:cNvPr>
          <p:cNvSpPr>
            <a:spLocks noGrp="1"/>
          </p:cNvSpPr>
          <p:nvPr>
            <p:ph sz="quarter" idx="4"/>
          </p:nvPr>
        </p:nvSpPr>
        <p:spPr>
          <a:xfrm>
            <a:off x="5502729" y="1516857"/>
            <a:ext cx="5931735" cy="4727189"/>
          </a:xfrm>
          <a:ln>
            <a:solidFill>
              <a:schemeClr val="accent1"/>
            </a:solidFill>
          </a:ln>
        </p:spPr>
        <p:txBody>
          <a:bodyPr>
            <a:noAutofit/>
          </a:bodyPr>
          <a:lstStyle/>
          <a:p>
            <a:r>
              <a:rPr lang="it-IT" b="1" u="sng" dirty="0">
                <a:solidFill>
                  <a:schemeClr val="tx1"/>
                </a:solidFill>
              </a:rPr>
              <a:t>Evitare prescrizioni dall’alto valide per tutta Italia</a:t>
            </a:r>
            <a:r>
              <a:rPr lang="it-IT" b="1" dirty="0">
                <a:solidFill>
                  <a:schemeClr val="tx1"/>
                </a:solidFill>
              </a:rPr>
              <a:t>, valorizzando invece la responsabilizzazione delle scuole  </a:t>
            </a:r>
            <a:r>
              <a:rPr lang="it-IT" dirty="0">
                <a:solidFill>
                  <a:schemeClr val="tx1"/>
                </a:solidFill>
              </a:rPr>
              <a:t>per l</a:t>
            </a:r>
            <a:r>
              <a:rPr lang="it-IT" b="1" dirty="0">
                <a:solidFill>
                  <a:schemeClr val="tx1"/>
                </a:solidFill>
              </a:rPr>
              <a:t>’</a:t>
            </a:r>
            <a:r>
              <a:rPr lang="it-IT" dirty="0">
                <a:solidFill>
                  <a:schemeClr val="tx1"/>
                </a:solidFill>
              </a:rPr>
              <a:t>adattamento della propria offerta formativa, in funzione del contesto locale e dei bisogni degli alunni,</a:t>
            </a:r>
          </a:p>
          <a:p>
            <a:r>
              <a:rPr lang="it-IT" b="1" u="sng" dirty="0">
                <a:solidFill>
                  <a:schemeClr val="tx1"/>
                </a:solidFill>
              </a:rPr>
              <a:t>Privilegiare l’inclusione</a:t>
            </a:r>
            <a:r>
              <a:rPr lang="it-IT" b="1" dirty="0">
                <a:solidFill>
                  <a:schemeClr val="tx1"/>
                </a:solidFill>
              </a:rPr>
              <a:t>, </a:t>
            </a:r>
            <a:r>
              <a:rPr lang="it-IT" b="1" u="sng" dirty="0">
                <a:solidFill>
                  <a:schemeClr val="tx1"/>
                </a:solidFill>
              </a:rPr>
              <a:t>l’attenzione alle fragilità e il contenimento delle disuguaglianze</a:t>
            </a:r>
            <a:r>
              <a:rPr lang="it-IT" b="1" dirty="0">
                <a:solidFill>
                  <a:schemeClr val="tx1"/>
                </a:solidFill>
              </a:rPr>
              <a:t>, </a:t>
            </a:r>
            <a:r>
              <a:rPr lang="it-IT" dirty="0">
                <a:solidFill>
                  <a:schemeClr val="tx1"/>
                </a:solidFill>
              </a:rPr>
              <a:t>a partire dagli </a:t>
            </a:r>
            <a:r>
              <a:rPr lang="it-IT" u="sng" dirty="0">
                <a:solidFill>
                  <a:schemeClr val="tx1"/>
                </a:solidFill>
              </a:rPr>
              <a:t>alunni con disabilità</a:t>
            </a:r>
          </a:p>
          <a:p>
            <a:r>
              <a:rPr lang="it-IT" b="1" u="sng" dirty="0">
                <a:solidFill>
                  <a:schemeClr val="tx1"/>
                </a:solidFill>
              </a:rPr>
              <a:t>Assicurare un’attenzione agli alunni più piccoli</a:t>
            </a:r>
            <a:r>
              <a:rPr lang="it-IT" u="sng" dirty="0">
                <a:solidFill>
                  <a:schemeClr val="tx1"/>
                </a:solidFill>
              </a:rPr>
              <a:t> </a:t>
            </a:r>
            <a:r>
              <a:rPr lang="it-IT" dirty="0">
                <a:solidFill>
                  <a:schemeClr val="tx1"/>
                </a:solidFill>
              </a:rPr>
              <a:t>(infanzia e primaria) col </a:t>
            </a:r>
            <a:r>
              <a:rPr lang="it-IT" b="1" i="1" dirty="0">
                <a:solidFill>
                  <a:schemeClr val="tx1"/>
                </a:solidFill>
              </a:rPr>
              <a:t>massimo possibile di attività in presenza</a:t>
            </a:r>
            <a:r>
              <a:rPr lang="it-IT" dirty="0">
                <a:solidFill>
                  <a:schemeClr val="tx1"/>
                </a:solidFill>
              </a:rPr>
              <a:t>, riservando ai più grandi (scuola secondaria di primo e secondo grado la quota non comprimibile di </a:t>
            </a:r>
            <a:r>
              <a:rPr lang="it-IT" i="1" dirty="0">
                <a:solidFill>
                  <a:schemeClr val="tx1"/>
                </a:solidFill>
              </a:rPr>
              <a:t>didattica ibrida.</a:t>
            </a:r>
          </a:p>
          <a:p>
            <a:endParaRPr lang="it-IT" dirty="0">
              <a:solidFill>
                <a:schemeClr val="tx1"/>
              </a:solidFill>
            </a:endParaRPr>
          </a:p>
        </p:txBody>
      </p:sp>
      <p:sp>
        <p:nvSpPr>
          <p:cNvPr id="2" name="Segnaposto numero diapositiva 1">
            <a:extLst>
              <a:ext uri="{FF2B5EF4-FFF2-40B4-BE49-F238E27FC236}">
                <a16:creationId xmlns:a16="http://schemas.microsoft.com/office/drawing/2014/main" id="{0EBF46F7-259B-604D-A4A7-D5AC4AC327CB}"/>
              </a:ext>
            </a:extLst>
          </p:cNvPr>
          <p:cNvSpPr>
            <a:spLocks noGrp="1"/>
          </p:cNvSpPr>
          <p:nvPr>
            <p:ph type="sldNum" sz="quarter" idx="12"/>
          </p:nvPr>
        </p:nvSpPr>
        <p:spPr/>
        <p:txBody>
          <a:bodyPr/>
          <a:lstStyle/>
          <a:p>
            <a:fld id="{71766878-3199-4EAB-94E7-2D6D11070E14}" type="slidenum">
              <a:rPr lang="en-US" smtClean="0"/>
              <a:t>20</a:t>
            </a:fld>
            <a:endParaRPr lang="en-US" dirty="0"/>
          </a:p>
        </p:txBody>
      </p:sp>
      <p:sp>
        <p:nvSpPr>
          <p:cNvPr id="10" name="Segnaposto testo 7">
            <a:extLst>
              <a:ext uri="{FF2B5EF4-FFF2-40B4-BE49-F238E27FC236}">
                <a16:creationId xmlns:a16="http://schemas.microsoft.com/office/drawing/2014/main" id="{03829FD6-AABF-FB4B-97B0-A4AAD1BF2375}"/>
              </a:ext>
            </a:extLst>
          </p:cNvPr>
          <p:cNvSpPr txBox="1">
            <a:spLocks/>
          </p:cNvSpPr>
          <p:nvPr/>
        </p:nvSpPr>
        <p:spPr>
          <a:xfrm>
            <a:off x="1257300" y="884327"/>
            <a:ext cx="4067509" cy="632529"/>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700"/>
              </a:spcBef>
              <a:buClr>
                <a:schemeClr val="tx2"/>
              </a:buClr>
              <a:buFont typeface="Arial" panose="020B0604020202020204" pitchFamily="34" charset="0"/>
              <a:buNone/>
              <a:defRPr sz="1900" b="1" kern="1200" cap="all" spc="200" baseline="0">
                <a:solidFill>
                  <a:schemeClr val="tx2"/>
                </a:solidFill>
                <a:latin typeface="+mn-lt"/>
                <a:ea typeface="+mn-ea"/>
                <a:cs typeface="+mn-cs"/>
              </a:defRPr>
            </a:lvl1pPr>
            <a:lvl2pPr marL="457200" indent="0" algn="l" defTabSz="914400" rtl="0" eaLnBrk="1" latinLnBrk="0" hangingPunct="1">
              <a:lnSpc>
                <a:spcPct val="110000"/>
              </a:lnSpc>
              <a:spcBef>
                <a:spcPts val="700"/>
              </a:spcBef>
              <a:buClr>
                <a:schemeClr val="tx2"/>
              </a:buClr>
              <a:buFont typeface="Gill Sans MT" panose="020B0502020104020203" pitchFamily="34" charset="0"/>
              <a:buNone/>
              <a:defRPr sz="1900" b="1" kern="1200">
                <a:solidFill>
                  <a:schemeClr val="tx1">
                    <a:lumMod val="65000"/>
                    <a:lumOff val="35000"/>
                  </a:schemeClr>
                </a:solidFill>
                <a:latin typeface="+mn-lt"/>
                <a:ea typeface="+mn-ea"/>
                <a:cs typeface="+mn-cs"/>
              </a:defRPr>
            </a:lvl2pPr>
            <a:lvl3pPr marL="914400" indent="0" algn="l" defTabSz="914400" rtl="0" eaLnBrk="1" latinLnBrk="0" hangingPunct="1">
              <a:lnSpc>
                <a:spcPct val="110000"/>
              </a:lnSpc>
              <a:spcBef>
                <a:spcPts val="700"/>
              </a:spcBef>
              <a:buClr>
                <a:schemeClr val="tx2"/>
              </a:buClr>
              <a:buFont typeface="Arial" panose="020B0604020202020204" pitchFamily="34" charset="0"/>
              <a:buNone/>
              <a:defRPr sz="1800" b="1" kern="1200">
                <a:solidFill>
                  <a:schemeClr val="tx1">
                    <a:lumMod val="65000"/>
                    <a:lumOff val="35000"/>
                  </a:schemeClr>
                </a:solidFill>
                <a:latin typeface="+mn-lt"/>
                <a:ea typeface="+mn-ea"/>
                <a:cs typeface="+mn-cs"/>
              </a:defRPr>
            </a:lvl3pPr>
            <a:lvl4pPr marL="1371600" indent="0" algn="l" defTabSz="914400" rtl="0" eaLnBrk="1" latinLnBrk="0" hangingPunct="1">
              <a:lnSpc>
                <a:spcPct val="110000"/>
              </a:lnSpc>
              <a:spcBef>
                <a:spcPts val="700"/>
              </a:spcBef>
              <a:buClr>
                <a:schemeClr val="tx2"/>
              </a:buClr>
              <a:buFont typeface="Gill Sans MT" panose="020B0502020104020203" pitchFamily="34" charset="0"/>
              <a:buNone/>
              <a:defRPr sz="1600" b="1" kern="1200">
                <a:solidFill>
                  <a:schemeClr val="tx1">
                    <a:lumMod val="65000"/>
                    <a:lumOff val="35000"/>
                  </a:schemeClr>
                </a:solidFill>
                <a:latin typeface="+mn-lt"/>
                <a:ea typeface="+mn-ea"/>
                <a:cs typeface="+mn-cs"/>
              </a:defRPr>
            </a:lvl4pPr>
            <a:lvl5pPr marL="1828800" indent="0" algn="l" defTabSz="914400" rtl="0" eaLnBrk="1" latinLnBrk="0" hangingPunct="1">
              <a:lnSpc>
                <a:spcPct val="110000"/>
              </a:lnSpc>
              <a:spcBef>
                <a:spcPts val="700"/>
              </a:spcBef>
              <a:buClr>
                <a:schemeClr val="tx2"/>
              </a:buClr>
              <a:buFont typeface="Arial" panose="020B0604020202020204" pitchFamily="34" charset="0"/>
              <a:buNone/>
              <a:defRPr sz="1600" b="1" kern="1200">
                <a:solidFill>
                  <a:schemeClr val="tx1">
                    <a:lumMod val="65000"/>
                    <a:lumOff val="35000"/>
                  </a:schemeClr>
                </a:solidFill>
                <a:latin typeface="+mn-lt"/>
                <a:ea typeface="+mn-ea"/>
                <a:cs typeface="+mn-cs"/>
              </a:defRPr>
            </a:lvl5pPr>
            <a:lvl6pPr marL="2286000" indent="0" algn="l" defTabSz="914400" rtl="0" eaLnBrk="1" latinLnBrk="0" hangingPunct="1">
              <a:lnSpc>
                <a:spcPct val="110000"/>
              </a:lnSpc>
              <a:spcBef>
                <a:spcPts val="700"/>
              </a:spcBef>
              <a:buClr>
                <a:schemeClr val="tx2"/>
              </a:buClr>
              <a:buFont typeface="Gill Sans MT" panose="020B0502020104020203" pitchFamily="34" charset="0"/>
              <a:buNone/>
              <a:defRPr sz="1600" b="1" kern="1200">
                <a:solidFill>
                  <a:schemeClr val="tx1">
                    <a:lumMod val="65000"/>
                    <a:lumOff val="35000"/>
                  </a:schemeClr>
                </a:solidFill>
                <a:latin typeface="+mn-lt"/>
                <a:ea typeface="+mn-ea"/>
                <a:cs typeface="+mn-cs"/>
              </a:defRPr>
            </a:lvl6pPr>
            <a:lvl7pPr marL="2743200" indent="0" algn="l" defTabSz="914400" rtl="0" eaLnBrk="1" latinLnBrk="0" hangingPunct="1">
              <a:lnSpc>
                <a:spcPct val="110000"/>
              </a:lnSpc>
              <a:spcBef>
                <a:spcPts val="700"/>
              </a:spcBef>
              <a:buClr>
                <a:schemeClr val="tx2"/>
              </a:buClr>
              <a:buFont typeface="Arial" panose="020B0604020202020204" pitchFamily="34" charset="0"/>
              <a:buNone/>
              <a:defRPr sz="1600" b="1" kern="1200">
                <a:solidFill>
                  <a:schemeClr val="tx1">
                    <a:lumMod val="65000"/>
                    <a:lumOff val="35000"/>
                  </a:schemeClr>
                </a:solidFill>
                <a:latin typeface="+mn-lt"/>
                <a:ea typeface="+mn-ea"/>
                <a:cs typeface="+mn-cs"/>
              </a:defRPr>
            </a:lvl7pPr>
            <a:lvl8pPr marL="3200400" indent="0" algn="l" defTabSz="914400" rtl="0" eaLnBrk="1" latinLnBrk="0" hangingPunct="1">
              <a:lnSpc>
                <a:spcPct val="110000"/>
              </a:lnSpc>
              <a:spcBef>
                <a:spcPts val="700"/>
              </a:spcBef>
              <a:buClr>
                <a:schemeClr val="tx2"/>
              </a:buClr>
              <a:buFont typeface="Gill Sans MT" panose="020B0502020104020203" pitchFamily="34" charset="0"/>
              <a:buNone/>
              <a:defRPr sz="1600" b="1" kern="1200" baseline="0">
                <a:solidFill>
                  <a:schemeClr val="tx1">
                    <a:lumMod val="65000"/>
                    <a:lumOff val="35000"/>
                  </a:schemeClr>
                </a:solidFill>
                <a:latin typeface="+mn-lt"/>
                <a:ea typeface="+mn-ea"/>
                <a:cs typeface="+mn-cs"/>
              </a:defRPr>
            </a:lvl8pPr>
            <a:lvl9pPr marL="3657600" indent="0" algn="l" defTabSz="914400" rtl="0" eaLnBrk="1" latinLnBrk="0" hangingPunct="1">
              <a:lnSpc>
                <a:spcPct val="110000"/>
              </a:lnSpc>
              <a:spcBef>
                <a:spcPts val="700"/>
              </a:spcBef>
              <a:buClr>
                <a:schemeClr val="tx2"/>
              </a:buClr>
              <a:buFont typeface="Arial" panose="020B0604020202020204" pitchFamily="34" charset="0"/>
              <a:buNone/>
              <a:defRPr sz="1600" b="1" kern="1200" baseline="0">
                <a:solidFill>
                  <a:schemeClr val="tx1">
                    <a:lumMod val="65000"/>
                    <a:lumOff val="35000"/>
                  </a:schemeClr>
                </a:solidFill>
                <a:latin typeface="+mn-lt"/>
                <a:ea typeface="+mn-ea"/>
                <a:cs typeface="+mn-cs"/>
              </a:defRPr>
            </a:lvl9pPr>
          </a:lstStyle>
          <a:p>
            <a:r>
              <a:rPr lang="it-IT" sz="2100" u="sng" dirty="0"/>
              <a:t>I principi ispiratori </a:t>
            </a:r>
          </a:p>
          <a:p>
            <a:endParaRPr lang="it-IT" sz="2100" u="sng" dirty="0"/>
          </a:p>
        </p:txBody>
      </p:sp>
    </p:spTree>
    <p:extLst>
      <p:ext uri="{BB962C8B-B14F-4D97-AF65-F5344CB8AC3E}">
        <p14:creationId xmlns:p14="http://schemas.microsoft.com/office/powerpoint/2010/main" val="1460447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id="{B02E556C-8065-BD4A-939A-DCDBBFD85EFC}"/>
              </a:ext>
            </a:extLst>
          </p:cNvPr>
          <p:cNvSpPr>
            <a:spLocks noGrp="1"/>
          </p:cNvSpPr>
          <p:nvPr>
            <p:ph type="title"/>
          </p:nvPr>
        </p:nvSpPr>
        <p:spPr/>
        <p:txBody>
          <a:bodyPr>
            <a:normAutofit/>
          </a:bodyPr>
          <a:lstStyle/>
          <a:p>
            <a:r>
              <a:rPr lang="it-IT" sz="4000" dirty="0"/>
              <a:t>Principali strumenti operativi proposti (esempi</a:t>
            </a:r>
          </a:p>
        </p:txBody>
      </p:sp>
      <p:sp>
        <p:nvSpPr>
          <p:cNvPr id="10" name="Segnaposto contenuto 9">
            <a:extLst>
              <a:ext uri="{FF2B5EF4-FFF2-40B4-BE49-F238E27FC236}">
                <a16:creationId xmlns:a16="http://schemas.microsoft.com/office/drawing/2014/main" id="{68EAE576-027F-884A-90B0-CD7ABC1A4C7C}"/>
              </a:ext>
            </a:extLst>
          </p:cNvPr>
          <p:cNvSpPr>
            <a:spLocks noGrp="1"/>
          </p:cNvSpPr>
          <p:nvPr>
            <p:ph idx="1"/>
          </p:nvPr>
        </p:nvSpPr>
        <p:spPr>
          <a:xfrm>
            <a:off x="1251678" y="1698171"/>
            <a:ext cx="10178322" cy="4677508"/>
          </a:xfrm>
          <a:ln>
            <a:solidFill>
              <a:schemeClr val="accent1"/>
            </a:solidFill>
          </a:ln>
        </p:spPr>
        <p:txBody>
          <a:bodyPr>
            <a:normAutofit fontScale="92500"/>
          </a:bodyPr>
          <a:lstStyle/>
          <a:p>
            <a:pPr marL="0" indent="0">
              <a:buNone/>
            </a:pPr>
            <a:r>
              <a:rPr lang="it-IT" sz="2400" u="sng" dirty="0">
                <a:solidFill>
                  <a:schemeClr val="tx1"/>
                </a:solidFill>
              </a:rPr>
              <a:t>Flessibilità organizzativa</a:t>
            </a:r>
          </a:p>
          <a:p>
            <a:pPr>
              <a:buFont typeface="Courier New" panose="02070309020205020404" pitchFamily="49" charset="0"/>
              <a:buChar char="o"/>
            </a:pPr>
            <a:r>
              <a:rPr lang="it-IT" b="1" i="1" dirty="0">
                <a:solidFill>
                  <a:schemeClr val="tx1"/>
                </a:solidFill>
              </a:rPr>
              <a:t>Riorganizzazione attività didattiche, </a:t>
            </a:r>
            <a:r>
              <a:rPr lang="it-IT" dirty="0">
                <a:solidFill>
                  <a:schemeClr val="tx1"/>
                </a:solidFill>
              </a:rPr>
              <a:t>ad esempio,</a:t>
            </a:r>
            <a:r>
              <a:rPr lang="it-IT" b="1" i="1" dirty="0">
                <a:solidFill>
                  <a:schemeClr val="tx1"/>
                </a:solidFill>
              </a:rPr>
              <a:t> </a:t>
            </a:r>
            <a:r>
              <a:rPr lang="it-IT" dirty="0">
                <a:solidFill>
                  <a:schemeClr val="tx1"/>
                </a:solidFill>
              </a:rPr>
              <a:t>modulandola su gruppi più piccoli (&lt;15)</a:t>
            </a:r>
          </a:p>
          <a:p>
            <a:pPr>
              <a:buFont typeface="Courier New" panose="02070309020205020404" pitchFamily="49" charset="0"/>
              <a:buChar char="o"/>
            </a:pPr>
            <a:r>
              <a:rPr lang="it-IT" b="1" i="1" dirty="0">
                <a:solidFill>
                  <a:schemeClr val="tx1"/>
                </a:solidFill>
              </a:rPr>
              <a:t>Orario</a:t>
            </a:r>
            <a:r>
              <a:rPr lang="it-IT" dirty="0">
                <a:solidFill>
                  <a:schemeClr val="tx1"/>
                </a:solidFill>
              </a:rPr>
              <a:t> -  riduzione su base annua (-20%) e  su base oraria (es. con unità didattiche più brevi fino a 40 minuti)</a:t>
            </a:r>
          </a:p>
          <a:p>
            <a:pPr>
              <a:buFont typeface="Courier New" panose="02070309020205020404" pitchFamily="49" charset="0"/>
              <a:buChar char="o"/>
            </a:pPr>
            <a:r>
              <a:rPr lang="it-IT" b="1" i="1" dirty="0">
                <a:solidFill>
                  <a:schemeClr val="tx1"/>
                </a:solidFill>
              </a:rPr>
              <a:t>Personale</a:t>
            </a:r>
            <a:r>
              <a:rPr lang="it-IT" dirty="0">
                <a:solidFill>
                  <a:schemeClr val="tx1"/>
                </a:solidFill>
              </a:rPr>
              <a:t> – revisione organici di diritto e di fatto (+10/15%); piano nazionale di formazione iniziale e in servizio, sostegno agli insegnanti e alle scuole. Introduzione di nuove figure professionali</a:t>
            </a:r>
          </a:p>
          <a:p>
            <a:pPr marL="0" indent="0">
              <a:buNone/>
            </a:pPr>
            <a:endParaRPr lang="it-IT" u="sng" dirty="0">
              <a:solidFill>
                <a:schemeClr val="tx1"/>
              </a:solidFill>
            </a:endParaRPr>
          </a:p>
          <a:p>
            <a:pPr marL="0" indent="0">
              <a:buNone/>
            </a:pPr>
            <a:r>
              <a:rPr lang="it-IT" sz="2400" u="sng" dirty="0">
                <a:solidFill>
                  <a:schemeClr val="tx1"/>
                </a:solidFill>
              </a:rPr>
              <a:t>Didattica</a:t>
            </a:r>
            <a:r>
              <a:rPr lang="it-IT" sz="2400" dirty="0">
                <a:solidFill>
                  <a:schemeClr val="tx1"/>
                </a:solidFill>
              </a:rPr>
              <a:t>  </a:t>
            </a:r>
            <a:r>
              <a:rPr lang="it-IT" dirty="0">
                <a:solidFill>
                  <a:schemeClr val="tx1"/>
                </a:solidFill>
              </a:rPr>
              <a:t> </a:t>
            </a:r>
          </a:p>
          <a:p>
            <a:pPr>
              <a:buFont typeface="Courier New" panose="02070309020205020404" pitchFamily="49" charset="0"/>
              <a:buChar char="o"/>
            </a:pPr>
            <a:r>
              <a:rPr lang="it-IT" dirty="0">
                <a:solidFill>
                  <a:schemeClr val="tx1"/>
                </a:solidFill>
              </a:rPr>
              <a:t>Integrazione attività didattiche curriculari ed extracurriculari oltre il rapporto formale/non formale e in alleanza col territorio (anche attraverso i </a:t>
            </a:r>
            <a:r>
              <a:rPr lang="it-IT" b="1" i="1" dirty="0">
                <a:solidFill>
                  <a:schemeClr val="tx1"/>
                </a:solidFill>
              </a:rPr>
              <a:t>«Patti educativi di comunità»</a:t>
            </a:r>
            <a:r>
              <a:rPr lang="it-IT" i="1" dirty="0">
                <a:solidFill>
                  <a:schemeClr val="tx1"/>
                </a:solidFill>
              </a:rPr>
              <a:t>,),</a:t>
            </a:r>
            <a:endParaRPr lang="it-IT" dirty="0">
              <a:solidFill>
                <a:schemeClr val="tx1"/>
              </a:solidFill>
            </a:endParaRPr>
          </a:p>
          <a:p>
            <a:pPr>
              <a:buFont typeface="Courier New" panose="02070309020205020404" pitchFamily="49" charset="0"/>
              <a:buChar char="o"/>
            </a:pPr>
            <a:r>
              <a:rPr lang="it-IT" b="1" dirty="0">
                <a:solidFill>
                  <a:schemeClr val="tx1"/>
                </a:solidFill>
              </a:rPr>
              <a:t>Innovazione metodologica </a:t>
            </a:r>
            <a:r>
              <a:rPr lang="it-IT" dirty="0">
                <a:solidFill>
                  <a:schemeClr val="tx1"/>
                </a:solidFill>
              </a:rPr>
              <a:t>a partire dall’analisi critica della DAD per un assetto post-emergenza (</a:t>
            </a:r>
            <a:r>
              <a:rPr lang="it-IT" i="1" dirty="0">
                <a:solidFill>
                  <a:schemeClr val="tx1"/>
                </a:solidFill>
              </a:rPr>
              <a:t>campus e nuovi «ambienti di apprendimento»., </a:t>
            </a:r>
            <a:r>
              <a:rPr lang="it-IT" i="1" dirty="0" err="1">
                <a:solidFill>
                  <a:schemeClr val="tx1"/>
                </a:solidFill>
              </a:rPr>
              <a:t>flipped-classroom</a:t>
            </a:r>
            <a:r>
              <a:rPr lang="it-IT" i="1" dirty="0">
                <a:solidFill>
                  <a:schemeClr val="tx1"/>
                </a:solidFill>
              </a:rPr>
              <a:t>, </a:t>
            </a:r>
            <a:r>
              <a:rPr lang="it-IT" i="1" dirty="0" err="1">
                <a:solidFill>
                  <a:schemeClr val="tx1"/>
                </a:solidFill>
              </a:rPr>
              <a:t>coding</a:t>
            </a:r>
            <a:r>
              <a:rPr lang="it-IT" dirty="0">
                <a:solidFill>
                  <a:schemeClr val="tx1"/>
                </a:solidFill>
              </a:rPr>
              <a:t>, rinforzo STEAM, …)</a:t>
            </a:r>
          </a:p>
        </p:txBody>
      </p:sp>
      <p:sp>
        <p:nvSpPr>
          <p:cNvPr id="2" name="Segnaposto numero diapositiva 1">
            <a:extLst>
              <a:ext uri="{FF2B5EF4-FFF2-40B4-BE49-F238E27FC236}">
                <a16:creationId xmlns:a16="http://schemas.microsoft.com/office/drawing/2014/main" id="{C133EDD3-F046-C04A-90AE-8CE566520FC4}"/>
              </a:ext>
            </a:extLst>
          </p:cNvPr>
          <p:cNvSpPr>
            <a:spLocks noGrp="1"/>
          </p:cNvSpPr>
          <p:nvPr>
            <p:ph type="sldNum" sz="quarter" idx="12"/>
          </p:nvPr>
        </p:nvSpPr>
        <p:spPr/>
        <p:txBody>
          <a:bodyPr/>
          <a:lstStyle/>
          <a:p>
            <a:fld id="{71766878-3199-4EAB-94E7-2D6D11070E14}" type="slidenum">
              <a:rPr lang="en-US" smtClean="0"/>
              <a:t>21</a:t>
            </a:fld>
            <a:endParaRPr lang="en-US" dirty="0"/>
          </a:p>
        </p:txBody>
      </p:sp>
    </p:spTree>
    <p:extLst>
      <p:ext uri="{BB962C8B-B14F-4D97-AF65-F5344CB8AC3E}">
        <p14:creationId xmlns:p14="http://schemas.microsoft.com/office/powerpoint/2010/main" val="6589125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7">
            <a:extLst>
              <a:ext uri="{FF2B5EF4-FFF2-40B4-BE49-F238E27FC236}">
                <a16:creationId xmlns:a16="http://schemas.microsoft.com/office/drawing/2014/main" id="{B44107EB-42BB-854F-B78D-EBB205073E16}"/>
              </a:ext>
            </a:extLst>
          </p:cNvPr>
          <p:cNvSpPr>
            <a:spLocks noGrp="1"/>
          </p:cNvSpPr>
          <p:nvPr>
            <p:ph type="title"/>
          </p:nvPr>
        </p:nvSpPr>
        <p:spPr/>
        <p:txBody>
          <a:bodyPr>
            <a:normAutofit/>
          </a:bodyPr>
          <a:lstStyle/>
          <a:p>
            <a:r>
              <a:rPr lang="it-IT" sz="4000" dirty="0"/>
              <a:t>Interventi normativi proposti (esempi):</a:t>
            </a:r>
            <a:br>
              <a:rPr lang="it-IT" sz="4000" dirty="0"/>
            </a:br>
            <a:endParaRPr lang="it-IT" sz="4000" dirty="0"/>
          </a:p>
        </p:txBody>
      </p:sp>
      <p:sp>
        <p:nvSpPr>
          <p:cNvPr id="9" name="Segnaposto contenuto 8">
            <a:extLst>
              <a:ext uri="{FF2B5EF4-FFF2-40B4-BE49-F238E27FC236}">
                <a16:creationId xmlns:a16="http://schemas.microsoft.com/office/drawing/2014/main" id="{BAE60A5D-55AF-BA4E-B252-18A060711430}"/>
              </a:ext>
            </a:extLst>
          </p:cNvPr>
          <p:cNvSpPr>
            <a:spLocks noGrp="1"/>
          </p:cNvSpPr>
          <p:nvPr>
            <p:ph idx="1"/>
          </p:nvPr>
        </p:nvSpPr>
        <p:spPr>
          <a:xfrm>
            <a:off x="1251678" y="1737361"/>
            <a:ext cx="10178322" cy="4142232"/>
          </a:xfrm>
          <a:ln>
            <a:solidFill>
              <a:schemeClr val="accent1"/>
            </a:solidFill>
          </a:ln>
        </p:spPr>
        <p:txBody>
          <a:bodyPr>
            <a:normAutofit/>
          </a:bodyPr>
          <a:lstStyle/>
          <a:p>
            <a:pPr marL="0" indent="0">
              <a:buNone/>
            </a:pPr>
            <a:r>
              <a:rPr lang="it-IT" sz="2200" dirty="0">
                <a:solidFill>
                  <a:schemeClr val="tx1"/>
                </a:solidFill>
              </a:rPr>
              <a:t>1. Norme per adattare </a:t>
            </a:r>
            <a:r>
              <a:rPr lang="it-IT" sz="2200" b="1" dirty="0">
                <a:solidFill>
                  <a:schemeClr val="tx1"/>
                </a:solidFill>
              </a:rPr>
              <a:t>calendario e organizzazione scolastica </a:t>
            </a:r>
            <a:r>
              <a:rPr lang="it-IT" sz="2200" dirty="0">
                <a:solidFill>
                  <a:schemeClr val="tx1"/>
                </a:solidFill>
              </a:rPr>
              <a:t>(deroga al DPR. 20.3.2009 n.81)</a:t>
            </a:r>
          </a:p>
          <a:p>
            <a:pPr marL="0" indent="0">
              <a:buNone/>
            </a:pPr>
            <a:r>
              <a:rPr lang="it-IT" sz="2200" dirty="0">
                <a:solidFill>
                  <a:schemeClr val="tx1"/>
                </a:solidFill>
              </a:rPr>
              <a:t>2. Norme per </a:t>
            </a:r>
            <a:r>
              <a:rPr lang="it-IT" sz="2200" b="1" dirty="0">
                <a:solidFill>
                  <a:schemeClr val="tx1"/>
                </a:solidFill>
              </a:rPr>
              <a:t>autorizzare gli USR ad assunzioni sull’organico di fatto</a:t>
            </a:r>
          </a:p>
          <a:p>
            <a:pPr marL="0" indent="0">
              <a:buNone/>
            </a:pPr>
            <a:r>
              <a:rPr lang="it-IT" sz="2200" dirty="0">
                <a:solidFill>
                  <a:schemeClr val="tx1"/>
                </a:solidFill>
              </a:rPr>
              <a:t>3. Norme su </a:t>
            </a:r>
            <a:r>
              <a:rPr lang="it-IT" sz="2200" b="1" dirty="0">
                <a:solidFill>
                  <a:schemeClr val="tx1"/>
                </a:solidFill>
              </a:rPr>
              <a:t>responsabilità dirigenti</a:t>
            </a:r>
          </a:p>
          <a:p>
            <a:pPr marL="0" indent="0">
              <a:buNone/>
            </a:pPr>
            <a:r>
              <a:rPr lang="it-IT" sz="2200" dirty="0">
                <a:solidFill>
                  <a:schemeClr val="tx1"/>
                </a:solidFill>
              </a:rPr>
              <a:t>4. Norme </a:t>
            </a:r>
            <a:r>
              <a:rPr lang="it-IT" sz="2200" b="1" dirty="0">
                <a:solidFill>
                  <a:schemeClr val="tx1"/>
                </a:solidFill>
              </a:rPr>
              <a:t>semplificazione acquisti </a:t>
            </a:r>
            <a:r>
              <a:rPr lang="it-IT" sz="2200" dirty="0">
                <a:solidFill>
                  <a:schemeClr val="tx1"/>
                </a:solidFill>
              </a:rPr>
              <a:t>e acquisizione edilizia scolastica</a:t>
            </a:r>
          </a:p>
          <a:p>
            <a:pPr marL="0" indent="0">
              <a:buNone/>
            </a:pPr>
            <a:r>
              <a:rPr lang="it-IT" sz="2200" dirty="0">
                <a:solidFill>
                  <a:schemeClr val="tx1"/>
                </a:solidFill>
              </a:rPr>
              <a:t>5. Norme per </a:t>
            </a:r>
            <a:r>
              <a:rPr lang="it-IT" sz="2200" b="1" dirty="0">
                <a:solidFill>
                  <a:schemeClr val="tx1"/>
                </a:solidFill>
              </a:rPr>
              <a:t>garantire continuità e qualificazione insegnanti di sostegno </a:t>
            </a:r>
          </a:p>
          <a:p>
            <a:pPr marL="0" indent="0">
              <a:buNone/>
            </a:pPr>
            <a:r>
              <a:rPr lang="it-IT" sz="2200" dirty="0">
                <a:solidFill>
                  <a:schemeClr val="tx1"/>
                </a:solidFill>
              </a:rPr>
              <a:t>6. Norme sul </a:t>
            </a:r>
            <a:r>
              <a:rPr lang="it-IT" sz="2200" b="1" dirty="0">
                <a:solidFill>
                  <a:schemeClr val="tx1"/>
                </a:solidFill>
              </a:rPr>
              <a:t>dimensionamento istituzioni scolastiche</a:t>
            </a:r>
            <a:r>
              <a:rPr lang="it-IT" sz="2200" dirty="0">
                <a:solidFill>
                  <a:schemeClr val="tx1"/>
                </a:solidFill>
              </a:rPr>
              <a:t> (DL 12 settembre  2013 n.144 (L. 8.12.13 n.128)</a:t>
            </a:r>
          </a:p>
          <a:p>
            <a:pPr marL="0" indent="0">
              <a:buNone/>
            </a:pPr>
            <a:r>
              <a:rPr lang="it-IT" sz="2200" dirty="0">
                <a:solidFill>
                  <a:schemeClr val="tx1"/>
                </a:solidFill>
              </a:rPr>
              <a:t>7. Norme di </a:t>
            </a:r>
            <a:r>
              <a:rPr lang="it-IT" sz="2200" b="1" dirty="0">
                <a:solidFill>
                  <a:schemeClr val="tx1"/>
                </a:solidFill>
              </a:rPr>
              <a:t>esonero commissari dei concorsi </a:t>
            </a:r>
            <a:r>
              <a:rPr lang="it-IT" sz="2200" dirty="0">
                <a:solidFill>
                  <a:schemeClr val="tx1"/>
                </a:solidFill>
              </a:rPr>
              <a:t>per accelerare concorsi in atto</a:t>
            </a:r>
          </a:p>
          <a:p>
            <a:endParaRPr lang="it-IT" sz="2200" dirty="0"/>
          </a:p>
        </p:txBody>
      </p:sp>
      <p:sp>
        <p:nvSpPr>
          <p:cNvPr id="7" name="Segnaposto numero diapositiva 6">
            <a:extLst>
              <a:ext uri="{FF2B5EF4-FFF2-40B4-BE49-F238E27FC236}">
                <a16:creationId xmlns:a16="http://schemas.microsoft.com/office/drawing/2014/main" id="{49BD0FBC-DB37-F040-9C32-23CADA4F17BA}"/>
              </a:ext>
            </a:extLst>
          </p:cNvPr>
          <p:cNvSpPr>
            <a:spLocks noGrp="1"/>
          </p:cNvSpPr>
          <p:nvPr>
            <p:ph type="sldNum" sz="quarter" idx="12"/>
          </p:nvPr>
        </p:nvSpPr>
        <p:spPr/>
        <p:txBody>
          <a:bodyPr/>
          <a:lstStyle/>
          <a:p>
            <a:fld id="{71766878-3199-4EAB-94E7-2D6D11070E14}" type="slidenum">
              <a:rPr lang="en-US" smtClean="0"/>
              <a:t>22</a:t>
            </a:fld>
            <a:endParaRPr lang="en-US" dirty="0"/>
          </a:p>
        </p:txBody>
      </p:sp>
    </p:spTree>
    <p:extLst>
      <p:ext uri="{BB962C8B-B14F-4D97-AF65-F5344CB8AC3E}">
        <p14:creationId xmlns:p14="http://schemas.microsoft.com/office/powerpoint/2010/main" val="2142239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7"/>
          <p:cNvSpPr>
            <a:spLocks noGrp="1"/>
          </p:cNvSpPr>
          <p:nvPr>
            <p:ph type="title"/>
          </p:nvPr>
        </p:nvSpPr>
        <p:spPr>
          <a:xfrm>
            <a:off x="1251678" y="382385"/>
            <a:ext cx="10178322" cy="506963"/>
          </a:xfrm>
        </p:spPr>
        <p:txBody>
          <a:bodyPr>
            <a:normAutofit/>
          </a:bodyPr>
          <a:lstStyle/>
          <a:p>
            <a:r>
              <a:rPr lang="it-IT" sz="2800" dirty="0" smtClean="0"/>
              <a:t>alcune </a:t>
            </a:r>
            <a:r>
              <a:rPr lang="it-IT" sz="2800" dirty="0"/>
              <a:t>delle principali «leve operative» ipotizzate:</a:t>
            </a:r>
          </a:p>
        </p:txBody>
      </p:sp>
      <p:sp>
        <p:nvSpPr>
          <p:cNvPr id="9" name="Segnaposto contenuto 8"/>
          <p:cNvSpPr>
            <a:spLocks noGrp="1"/>
          </p:cNvSpPr>
          <p:nvPr>
            <p:ph idx="1"/>
          </p:nvPr>
        </p:nvSpPr>
        <p:spPr>
          <a:xfrm>
            <a:off x="1251678" y="1064712"/>
            <a:ext cx="10178322" cy="5310967"/>
          </a:xfrm>
          <a:solidFill>
            <a:schemeClr val="accent1">
              <a:lumMod val="20000"/>
              <a:lumOff val="80000"/>
            </a:schemeClr>
          </a:solidFill>
          <a:ln>
            <a:solidFill>
              <a:schemeClr val="accent1"/>
            </a:solidFill>
          </a:ln>
        </p:spPr>
        <p:txBody>
          <a:bodyPr>
            <a:normAutofit/>
          </a:bodyPr>
          <a:lstStyle/>
          <a:p>
            <a:pPr marL="457200" indent="-457200">
              <a:buFont typeface="+mj-lt"/>
              <a:buAutoNum type="arabicParenR"/>
            </a:pPr>
            <a:r>
              <a:rPr lang="it-IT" b="1" dirty="0">
                <a:solidFill>
                  <a:schemeClr val="tx1"/>
                </a:solidFill>
              </a:rPr>
              <a:t>adattamento del numero di alunni per classe </a:t>
            </a:r>
            <a:r>
              <a:rPr lang="it-IT" dirty="0">
                <a:solidFill>
                  <a:schemeClr val="tx1"/>
                </a:solidFill>
              </a:rPr>
              <a:t>in ragione degli spazi d’aula disponibili e dei criteri di distanziamento previsti dalla Sanità; </a:t>
            </a:r>
          </a:p>
          <a:p>
            <a:pPr marL="457200" indent="-457200">
              <a:buFont typeface="+mj-lt"/>
              <a:buAutoNum type="arabicParenR"/>
            </a:pPr>
            <a:r>
              <a:rPr lang="it-IT" b="1" dirty="0" smtClean="0">
                <a:solidFill>
                  <a:schemeClr val="tx1"/>
                </a:solidFill>
              </a:rPr>
              <a:t>incremento </a:t>
            </a:r>
            <a:r>
              <a:rPr lang="it-IT" b="1" dirty="0">
                <a:solidFill>
                  <a:schemeClr val="tx1"/>
                </a:solidFill>
              </a:rPr>
              <a:t>dell’organico docenti</a:t>
            </a:r>
            <a:r>
              <a:rPr lang="it-IT" dirty="0">
                <a:solidFill>
                  <a:schemeClr val="tx1"/>
                </a:solidFill>
              </a:rPr>
              <a:t> </a:t>
            </a:r>
            <a:r>
              <a:rPr lang="it-IT" dirty="0" err="1">
                <a:solidFill>
                  <a:schemeClr val="tx1"/>
                </a:solidFill>
              </a:rPr>
              <a:t>a.s.</a:t>
            </a:r>
            <a:r>
              <a:rPr lang="it-IT" dirty="0">
                <a:solidFill>
                  <a:schemeClr val="tx1"/>
                </a:solidFill>
              </a:rPr>
              <a:t> 2020/2021; </a:t>
            </a:r>
          </a:p>
          <a:p>
            <a:pPr marL="457200" indent="-457200">
              <a:buFont typeface="+mj-lt"/>
              <a:buAutoNum type="arabicParenR"/>
            </a:pPr>
            <a:r>
              <a:rPr lang="it-IT" b="1" dirty="0">
                <a:solidFill>
                  <a:schemeClr val="tx1"/>
                </a:solidFill>
              </a:rPr>
              <a:t>incremento del personale ATA</a:t>
            </a:r>
            <a:r>
              <a:rPr lang="it-IT" dirty="0">
                <a:solidFill>
                  <a:schemeClr val="tx1"/>
                </a:solidFill>
              </a:rPr>
              <a:t>, in particolare collaboratori scolastici ed assistenti tecnici; </a:t>
            </a:r>
          </a:p>
          <a:p>
            <a:pPr marL="457200" indent="-457200">
              <a:buFont typeface="+mj-lt"/>
              <a:buAutoNum type="arabicParenR"/>
            </a:pPr>
            <a:r>
              <a:rPr lang="it-IT" b="1" dirty="0">
                <a:solidFill>
                  <a:schemeClr val="tx1"/>
                </a:solidFill>
              </a:rPr>
              <a:t>ricorso alle ore aggiuntive </a:t>
            </a:r>
            <a:r>
              <a:rPr lang="it-IT" dirty="0">
                <a:solidFill>
                  <a:schemeClr val="tx1"/>
                </a:solidFill>
              </a:rPr>
              <a:t>per i docenti; </a:t>
            </a:r>
          </a:p>
          <a:p>
            <a:pPr marL="457200" indent="-457200">
              <a:buFont typeface="+mj-lt"/>
              <a:buAutoNum type="arabicParenR"/>
            </a:pPr>
            <a:r>
              <a:rPr lang="it-IT" b="1" dirty="0">
                <a:solidFill>
                  <a:schemeClr val="tx1"/>
                </a:solidFill>
              </a:rPr>
              <a:t>ricorso agli spazi di flessibilità </a:t>
            </a:r>
            <a:r>
              <a:rPr lang="it-IT" dirty="0">
                <a:solidFill>
                  <a:schemeClr val="tx1"/>
                </a:solidFill>
              </a:rPr>
              <a:t>organizzativa del servizio scolastico; </a:t>
            </a:r>
          </a:p>
          <a:p>
            <a:pPr marL="457200" indent="-457200">
              <a:buFont typeface="+mj-lt"/>
              <a:buAutoNum type="arabicParenR"/>
            </a:pPr>
            <a:r>
              <a:rPr lang="it-IT" b="1" dirty="0">
                <a:solidFill>
                  <a:schemeClr val="tx1"/>
                </a:solidFill>
              </a:rPr>
              <a:t>utilizzo innovativo e in gruppi di apprendimento </a:t>
            </a:r>
            <a:r>
              <a:rPr lang="it-IT" dirty="0">
                <a:solidFill>
                  <a:schemeClr val="tx1"/>
                </a:solidFill>
              </a:rPr>
              <a:t>dei </a:t>
            </a:r>
            <a:r>
              <a:rPr lang="it-IT" i="1" dirty="0" err="1">
                <a:solidFill>
                  <a:schemeClr val="tx1"/>
                </a:solidFill>
              </a:rPr>
              <a:t>device</a:t>
            </a:r>
            <a:r>
              <a:rPr lang="it-IT" i="1" dirty="0">
                <a:solidFill>
                  <a:schemeClr val="tx1"/>
                </a:solidFill>
              </a:rPr>
              <a:t> </a:t>
            </a:r>
            <a:r>
              <a:rPr lang="it-IT" dirty="0">
                <a:solidFill>
                  <a:schemeClr val="tx1"/>
                </a:solidFill>
              </a:rPr>
              <a:t>e delle nuove tecnologie; </a:t>
            </a:r>
          </a:p>
          <a:p>
            <a:pPr marL="457200" indent="-457200">
              <a:buFont typeface="+mj-lt"/>
              <a:buAutoNum type="arabicParenR"/>
            </a:pPr>
            <a:r>
              <a:rPr lang="it-IT" b="1" dirty="0">
                <a:solidFill>
                  <a:schemeClr val="tx1"/>
                </a:solidFill>
              </a:rPr>
              <a:t>attivazione di gruppi di auto-aiuto tra studenti </a:t>
            </a:r>
            <a:r>
              <a:rPr lang="it-IT" dirty="0">
                <a:solidFill>
                  <a:schemeClr val="tx1"/>
                </a:solidFill>
              </a:rPr>
              <a:t>con individuazione di tutor fra pari; </a:t>
            </a:r>
          </a:p>
          <a:p>
            <a:pPr marL="457200" indent="-457200">
              <a:buFont typeface="+mj-lt"/>
              <a:buAutoNum type="arabicParenR"/>
            </a:pPr>
            <a:r>
              <a:rPr lang="it-IT" b="1" dirty="0" smtClean="0">
                <a:solidFill>
                  <a:schemeClr val="tx1"/>
                </a:solidFill>
              </a:rPr>
              <a:t>riprogettazione </a:t>
            </a:r>
            <a:r>
              <a:rPr lang="it-IT" b="1" dirty="0">
                <a:solidFill>
                  <a:schemeClr val="tx1"/>
                </a:solidFill>
              </a:rPr>
              <a:t>dei percorsi per le competenze trasversali </a:t>
            </a:r>
            <a:r>
              <a:rPr lang="it-IT" dirty="0">
                <a:solidFill>
                  <a:schemeClr val="tx1"/>
                </a:solidFill>
              </a:rPr>
              <a:t>(PCTO) e alternanza scuola lavoro; </a:t>
            </a:r>
          </a:p>
          <a:p>
            <a:pPr marL="457200" indent="-457200">
              <a:buFont typeface="+mj-lt"/>
              <a:buAutoNum type="arabicParenR"/>
            </a:pPr>
            <a:r>
              <a:rPr lang="it-IT" b="1" dirty="0" smtClean="0">
                <a:solidFill>
                  <a:schemeClr val="tx1"/>
                </a:solidFill>
              </a:rPr>
              <a:t>innovazioni </a:t>
            </a:r>
            <a:r>
              <a:rPr lang="it-IT" b="1" dirty="0">
                <a:solidFill>
                  <a:schemeClr val="tx1"/>
                </a:solidFill>
              </a:rPr>
              <a:t>metodologie didattiche </a:t>
            </a:r>
            <a:r>
              <a:rPr lang="it-IT" dirty="0">
                <a:solidFill>
                  <a:schemeClr val="tx1"/>
                </a:solidFill>
              </a:rPr>
              <a:t>(</a:t>
            </a:r>
            <a:r>
              <a:rPr lang="it-IT" dirty="0" err="1">
                <a:solidFill>
                  <a:schemeClr val="tx1"/>
                </a:solidFill>
              </a:rPr>
              <a:t>flipped-classroom</a:t>
            </a:r>
            <a:r>
              <a:rPr lang="it-IT" dirty="0">
                <a:solidFill>
                  <a:schemeClr val="tx1"/>
                </a:solidFill>
              </a:rPr>
              <a:t>, </a:t>
            </a:r>
            <a:r>
              <a:rPr lang="it-IT" dirty="0" err="1">
                <a:solidFill>
                  <a:schemeClr val="tx1"/>
                </a:solidFill>
              </a:rPr>
              <a:t>coding</a:t>
            </a:r>
            <a:r>
              <a:rPr lang="it-IT" dirty="0">
                <a:solidFill>
                  <a:schemeClr val="tx1"/>
                </a:solidFill>
              </a:rPr>
              <a:t>, </a:t>
            </a:r>
            <a:r>
              <a:rPr lang="it-IT" dirty="0" err="1">
                <a:solidFill>
                  <a:schemeClr val="tx1"/>
                </a:solidFill>
              </a:rPr>
              <a:t>steam</a:t>
            </a:r>
            <a:r>
              <a:rPr lang="it-IT" dirty="0">
                <a:solidFill>
                  <a:schemeClr val="tx1"/>
                </a:solidFill>
              </a:rPr>
              <a:t>, ….); </a:t>
            </a:r>
          </a:p>
          <a:p>
            <a:pPr marL="457200" indent="-457200">
              <a:buFont typeface="+mj-lt"/>
              <a:buAutoNum type="arabicParenR"/>
            </a:pPr>
            <a:r>
              <a:rPr lang="it-IT" b="1" dirty="0">
                <a:solidFill>
                  <a:schemeClr val="tx1"/>
                </a:solidFill>
              </a:rPr>
              <a:t>rivisitazione dei nuclei essenziali </a:t>
            </a:r>
            <a:r>
              <a:rPr lang="it-IT" b="1" dirty="0" smtClean="0">
                <a:solidFill>
                  <a:schemeClr val="tx1"/>
                </a:solidFill>
              </a:rPr>
              <a:t>e valorizzazione </a:t>
            </a:r>
            <a:r>
              <a:rPr lang="it-IT" b="1" dirty="0">
                <a:solidFill>
                  <a:schemeClr val="tx1"/>
                </a:solidFill>
              </a:rPr>
              <a:t>dei nuclei integrativi delle discipline </a:t>
            </a:r>
            <a:r>
              <a:rPr lang="it-IT" dirty="0">
                <a:solidFill>
                  <a:schemeClr val="tx1"/>
                </a:solidFill>
              </a:rPr>
              <a:t>mediante l’istruzione non formale ed informale; </a:t>
            </a:r>
          </a:p>
        </p:txBody>
      </p:sp>
      <p:sp>
        <p:nvSpPr>
          <p:cNvPr id="7" name="Segnaposto numero diapositiva 6"/>
          <p:cNvSpPr>
            <a:spLocks noGrp="1"/>
          </p:cNvSpPr>
          <p:nvPr>
            <p:ph type="sldNum" sz="quarter" idx="12"/>
          </p:nvPr>
        </p:nvSpPr>
        <p:spPr/>
        <p:txBody>
          <a:bodyPr/>
          <a:lstStyle/>
          <a:p>
            <a:fld id="{71766878-3199-4EAB-94E7-2D6D11070E14}" type="slidenum">
              <a:rPr lang="en-US" smtClean="0"/>
              <a:t>23</a:t>
            </a:fld>
            <a:endParaRPr lang="en-US" dirty="0"/>
          </a:p>
        </p:txBody>
      </p:sp>
    </p:spTree>
    <p:extLst>
      <p:ext uri="{BB962C8B-B14F-4D97-AF65-F5344CB8AC3E}">
        <p14:creationId xmlns:p14="http://schemas.microsoft.com/office/powerpoint/2010/main" val="18717518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t>Indicazioni specifiche per Scuola secondaria di </a:t>
            </a:r>
            <a:r>
              <a:rPr lang="it-IT" sz="3200" dirty="0" smtClean="0"/>
              <a:t>secondo </a:t>
            </a:r>
            <a:r>
              <a:rPr lang="it-IT" sz="3200" dirty="0"/>
              <a:t>grado</a:t>
            </a:r>
          </a:p>
        </p:txBody>
      </p:sp>
      <p:sp>
        <p:nvSpPr>
          <p:cNvPr id="3" name="Segnaposto contenuto 2"/>
          <p:cNvSpPr>
            <a:spLocks noGrp="1"/>
          </p:cNvSpPr>
          <p:nvPr>
            <p:ph idx="1"/>
          </p:nvPr>
        </p:nvSpPr>
        <p:spPr>
          <a:xfrm>
            <a:off x="1251678" y="1778697"/>
            <a:ext cx="10178322" cy="4100896"/>
          </a:xfrm>
          <a:solidFill>
            <a:schemeClr val="accent1">
              <a:lumMod val="20000"/>
              <a:lumOff val="80000"/>
            </a:schemeClr>
          </a:solidFill>
          <a:ln>
            <a:solidFill>
              <a:schemeClr val="accent1"/>
            </a:solidFill>
          </a:ln>
        </p:spPr>
        <p:txBody>
          <a:bodyPr>
            <a:normAutofit/>
          </a:bodyPr>
          <a:lstStyle/>
          <a:p>
            <a:pPr marL="0" indent="0">
              <a:buNone/>
            </a:pPr>
            <a:r>
              <a:rPr lang="it-IT" dirty="0">
                <a:solidFill>
                  <a:schemeClr val="tx1"/>
                </a:solidFill>
              </a:rPr>
              <a:t>Si può pensare alla strutturazione di diversi tipi di tempo dedicati all’ insegnamento/apprendimento: </a:t>
            </a:r>
          </a:p>
          <a:p>
            <a:r>
              <a:rPr lang="it-IT" dirty="0">
                <a:solidFill>
                  <a:schemeClr val="tx1"/>
                </a:solidFill>
              </a:rPr>
              <a:t>un </a:t>
            </a:r>
            <a:r>
              <a:rPr lang="it-IT" b="1" dirty="0">
                <a:solidFill>
                  <a:schemeClr val="tx1"/>
                </a:solidFill>
              </a:rPr>
              <a:t>tempo-scuola formale</a:t>
            </a:r>
            <a:r>
              <a:rPr lang="it-IT" dirty="0">
                <a:solidFill>
                  <a:schemeClr val="tx1"/>
                </a:solidFill>
              </a:rPr>
              <a:t>, fatto di lezioni e attività dei docenti secondo le forme usuali; </a:t>
            </a:r>
          </a:p>
          <a:p>
            <a:r>
              <a:rPr lang="it-IT" dirty="0">
                <a:solidFill>
                  <a:schemeClr val="tx1"/>
                </a:solidFill>
              </a:rPr>
              <a:t>un </a:t>
            </a:r>
            <a:r>
              <a:rPr lang="it-IT" b="1" dirty="0">
                <a:solidFill>
                  <a:schemeClr val="tx1"/>
                </a:solidFill>
              </a:rPr>
              <a:t>tempo-scuola informale o non formale</a:t>
            </a:r>
            <a:r>
              <a:rPr lang="it-IT" dirty="0">
                <a:solidFill>
                  <a:schemeClr val="tx1"/>
                </a:solidFill>
              </a:rPr>
              <a:t>, con attività e percorsi che nascano da “Patti educativi di comunità”, in contesti plurimi oltre la scuola. </a:t>
            </a:r>
          </a:p>
          <a:p>
            <a:pPr marL="0" indent="0">
              <a:buNone/>
            </a:pPr>
            <a:r>
              <a:rPr lang="it-IT" dirty="0">
                <a:solidFill>
                  <a:schemeClr val="tx1"/>
                </a:solidFill>
              </a:rPr>
              <a:t>L’articolazione varierà da luogo a luogo, in ragione del tessuto urbano, sociale, produttivo: in ogni caso </a:t>
            </a:r>
            <a:r>
              <a:rPr lang="it-IT" b="1" i="1" dirty="0">
                <a:solidFill>
                  <a:schemeClr val="tx1"/>
                </a:solidFill>
              </a:rPr>
              <a:t>occorre fornire a tutti un tempo di presenza a scuola </a:t>
            </a:r>
            <a:r>
              <a:rPr lang="it-IT" dirty="0">
                <a:solidFill>
                  <a:schemeClr val="tx1"/>
                </a:solidFill>
              </a:rPr>
              <a:t>e un tempo ulteriore che non sia in alcun modo riempitivo.</a:t>
            </a:r>
          </a:p>
          <a:p>
            <a:pPr marL="0" indent="0">
              <a:buNone/>
            </a:pPr>
            <a:r>
              <a:rPr lang="it-IT" i="1" dirty="0">
                <a:solidFill>
                  <a:schemeClr val="tx1"/>
                </a:solidFill>
              </a:rPr>
              <a:t>Ad esempio, sulla rimodulazione della durata dell’ora di scuola </a:t>
            </a:r>
            <a:r>
              <a:rPr lang="it-IT" i="1" dirty="0" smtClean="0">
                <a:solidFill>
                  <a:schemeClr val="tx1"/>
                </a:solidFill>
              </a:rPr>
              <a:t>potrebbe </a:t>
            </a:r>
            <a:r>
              <a:rPr lang="it-IT" i="1" dirty="0">
                <a:solidFill>
                  <a:schemeClr val="tx1"/>
                </a:solidFill>
              </a:rPr>
              <a:t>necessitare dell’aggregazione fra loro di più ore della medesima disciplina, pensando, ad esempio, a “coppie” di due ore di attività.</a:t>
            </a:r>
          </a:p>
        </p:txBody>
      </p:sp>
      <p:sp>
        <p:nvSpPr>
          <p:cNvPr id="4" name="Segnaposto numero diapositiva 3"/>
          <p:cNvSpPr>
            <a:spLocks noGrp="1"/>
          </p:cNvSpPr>
          <p:nvPr>
            <p:ph type="sldNum" sz="quarter" idx="12"/>
          </p:nvPr>
        </p:nvSpPr>
        <p:spPr/>
        <p:txBody>
          <a:bodyPr/>
          <a:lstStyle/>
          <a:p>
            <a:fld id="{71766878-3199-4EAB-94E7-2D6D11070E14}" type="slidenum">
              <a:rPr lang="en-US" smtClean="0"/>
              <a:t>24</a:t>
            </a:fld>
            <a:endParaRPr lang="en-US" dirty="0"/>
          </a:p>
        </p:txBody>
      </p:sp>
    </p:spTree>
    <p:extLst>
      <p:ext uri="{BB962C8B-B14F-4D97-AF65-F5344CB8AC3E}">
        <p14:creationId xmlns:p14="http://schemas.microsoft.com/office/powerpoint/2010/main" val="975110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5DDA8378-7F94-F344-8410-701A4EE5E5FF}"/>
              </a:ext>
            </a:extLst>
          </p:cNvPr>
          <p:cNvSpPr>
            <a:spLocks noGrp="1"/>
          </p:cNvSpPr>
          <p:nvPr>
            <p:ph idx="1"/>
          </p:nvPr>
        </p:nvSpPr>
        <p:spPr>
          <a:xfrm>
            <a:off x="1251678" y="787400"/>
            <a:ext cx="10178322" cy="5295899"/>
          </a:xfrm>
          <a:solidFill>
            <a:schemeClr val="accent1">
              <a:lumMod val="20000"/>
              <a:lumOff val="80000"/>
            </a:schemeClr>
          </a:solidFill>
          <a:ln>
            <a:solidFill>
              <a:srgbClr val="0070C0"/>
            </a:solidFill>
          </a:ln>
        </p:spPr>
        <p:txBody>
          <a:bodyPr>
            <a:normAutofit/>
          </a:bodyPr>
          <a:lstStyle/>
          <a:p>
            <a:r>
              <a:rPr lang="it-IT" sz="2300" b="1" dirty="0">
                <a:solidFill>
                  <a:schemeClr val="tx1"/>
                </a:solidFill>
              </a:rPr>
              <a:t>Ciascuna istituzione </a:t>
            </a:r>
            <a:r>
              <a:rPr lang="it-IT" sz="2300" b="1" dirty="0" err="1">
                <a:solidFill>
                  <a:schemeClr val="tx1"/>
                </a:solidFill>
              </a:rPr>
              <a:t>potra</a:t>
            </a:r>
            <a:r>
              <a:rPr lang="it-IT" sz="2300" b="1" dirty="0">
                <a:solidFill>
                  <a:schemeClr val="tx1"/>
                </a:solidFill>
              </a:rPr>
              <a:t>̀ definire, in </a:t>
            </a:r>
            <a:r>
              <a:rPr lang="it-IT" sz="2300" b="1" dirty="0" err="1">
                <a:solidFill>
                  <a:schemeClr val="tx1"/>
                </a:solidFill>
              </a:rPr>
              <a:t>virtu</a:t>
            </a:r>
            <a:r>
              <a:rPr lang="it-IT" sz="2300" b="1" dirty="0">
                <a:solidFill>
                  <a:schemeClr val="tx1"/>
                </a:solidFill>
              </a:rPr>
              <a:t>̀ dell’autonomia scolastica, </a:t>
            </a:r>
            <a:r>
              <a:rPr lang="it-IT" sz="2300" b="1" dirty="0" err="1">
                <a:solidFill>
                  <a:schemeClr val="tx1"/>
                </a:solidFill>
              </a:rPr>
              <a:t>modalita</a:t>
            </a:r>
            <a:r>
              <a:rPr lang="it-IT" sz="2300" b="1" dirty="0">
                <a:solidFill>
                  <a:schemeClr val="tx1"/>
                </a:solidFill>
              </a:rPr>
              <a:t>̀ di alternanza / turnazione / didattica a distanza proporzionate all’</a:t>
            </a:r>
            <a:r>
              <a:rPr lang="it-IT" sz="2300" b="1" dirty="0" err="1">
                <a:solidFill>
                  <a:schemeClr val="tx1"/>
                </a:solidFill>
              </a:rPr>
              <a:t>eta</a:t>
            </a:r>
            <a:r>
              <a:rPr lang="it-IT" sz="2300" b="1" dirty="0">
                <a:solidFill>
                  <a:schemeClr val="tx1"/>
                </a:solidFill>
              </a:rPr>
              <a:t>̀ degli alunni </a:t>
            </a:r>
            <a:r>
              <a:rPr lang="it-IT" sz="2300" dirty="0">
                <a:solidFill>
                  <a:schemeClr val="tx1"/>
                </a:solidFill>
              </a:rPr>
              <a:t>e al contesto educativo complessivo. In particolare, per gli ordini di scuola secondaria di I e II grado, al fine di ridurre la concentrazione di alunni negli ambienti scolastici, </a:t>
            </a:r>
            <a:r>
              <a:rPr lang="it-IT" sz="2300" b="1" i="1" dirty="0">
                <a:solidFill>
                  <a:schemeClr val="tx1"/>
                </a:solidFill>
              </a:rPr>
              <a:t>potranno essere in parte riproposte anche forme di didattica a distanza</a:t>
            </a:r>
            <a:r>
              <a:rPr lang="it-IT" sz="2300" dirty="0">
                <a:solidFill>
                  <a:schemeClr val="tx1"/>
                </a:solidFill>
              </a:rPr>
              <a:t>. </a:t>
            </a:r>
          </a:p>
          <a:p>
            <a:endParaRPr lang="it-IT" sz="2300" dirty="0">
              <a:solidFill>
                <a:schemeClr val="tx1"/>
              </a:solidFill>
            </a:endParaRPr>
          </a:p>
          <a:p>
            <a:r>
              <a:rPr lang="it-IT" sz="2300" dirty="0">
                <a:solidFill>
                  <a:schemeClr val="tx1"/>
                </a:solidFill>
              </a:rPr>
              <a:t>In tutti gli </a:t>
            </a:r>
            <a:r>
              <a:rPr lang="it-IT" sz="2300" b="1" dirty="0">
                <a:solidFill>
                  <a:schemeClr val="tx1"/>
                </a:solidFill>
              </a:rPr>
              <a:t>altri locali scolastici </a:t>
            </a:r>
            <a:r>
              <a:rPr lang="it-IT" sz="2300" dirty="0">
                <a:solidFill>
                  <a:schemeClr val="tx1"/>
                </a:solidFill>
              </a:rPr>
              <a:t>destinati alla didattica ivi comprese aula magna, </a:t>
            </a:r>
            <a:r>
              <a:rPr lang="it-IT" sz="2300" b="1" i="1" dirty="0">
                <a:solidFill>
                  <a:schemeClr val="tx1"/>
                </a:solidFill>
              </a:rPr>
              <a:t>laboratori,</a:t>
            </a:r>
            <a:r>
              <a:rPr lang="it-IT" sz="2300" dirty="0">
                <a:solidFill>
                  <a:schemeClr val="tx1"/>
                </a:solidFill>
              </a:rPr>
              <a:t> teatro, rispetto alla </a:t>
            </a:r>
            <a:r>
              <a:rPr lang="it-IT" sz="2300" dirty="0" err="1">
                <a:solidFill>
                  <a:schemeClr val="tx1"/>
                </a:solidFill>
              </a:rPr>
              <a:t>numerosita</a:t>
            </a:r>
            <a:r>
              <a:rPr lang="it-IT" sz="2300" dirty="0">
                <a:solidFill>
                  <a:schemeClr val="tx1"/>
                </a:solidFill>
              </a:rPr>
              <a:t>̀ degli studenti </a:t>
            </a:r>
            <a:r>
              <a:rPr lang="it-IT" sz="2300" dirty="0" err="1">
                <a:solidFill>
                  <a:schemeClr val="tx1"/>
                </a:solidFill>
              </a:rPr>
              <a:t>dovra</a:t>
            </a:r>
            <a:r>
              <a:rPr lang="it-IT" sz="2300" dirty="0">
                <a:solidFill>
                  <a:schemeClr val="tx1"/>
                </a:solidFill>
              </a:rPr>
              <a:t>̀ essere considerato un </a:t>
            </a:r>
            <a:r>
              <a:rPr lang="it-IT" sz="2300" b="1" dirty="0">
                <a:solidFill>
                  <a:schemeClr val="tx1"/>
                </a:solidFill>
              </a:rPr>
              <a:t>indice di affollamento tale da garantire il distanziamento interpersonale di almeno 1 metro </a:t>
            </a:r>
            <a:r>
              <a:rPr lang="it-IT" sz="2300" dirty="0">
                <a:solidFill>
                  <a:schemeClr val="tx1"/>
                </a:solidFill>
              </a:rPr>
              <a:t>anche in considerazione delle </a:t>
            </a:r>
            <a:r>
              <a:rPr lang="it-IT" sz="2300" b="1" i="1" u="sng" dirty="0" err="1">
                <a:solidFill>
                  <a:schemeClr val="tx1"/>
                </a:solidFill>
              </a:rPr>
              <a:t>attivita</a:t>
            </a:r>
            <a:r>
              <a:rPr lang="it-IT" sz="2300" b="1" i="1" u="sng" dirty="0">
                <a:solidFill>
                  <a:schemeClr val="tx1"/>
                </a:solidFill>
              </a:rPr>
              <a:t>̀ didattiche specifiche proprie degli istituiti tecnici o professional</a:t>
            </a:r>
            <a:r>
              <a:rPr lang="it-IT" sz="2300" b="1" i="1" dirty="0">
                <a:solidFill>
                  <a:schemeClr val="tx1"/>
                </a:solidFill>
              </a:rPr>
              <a:t>i;…</a:t>
            </a:r>
            <a:r>
              <a:rPr lang="it-IT" sz="2300" dirty="0">
                <a:solidFill>
                  <a:schemeClr val="tx1"/>
                </a:solidFill>
              </a:rPr>
              <a:t>. </a:t>
            </a:r>
          </a:p>
          <a:p>
            <a:pPr marL="0" indent="0">
              <a:buNone/>
            </a:pPr>
            <a:endParaRPr lang="it-IT" sz="2300" dirty="0">
              <a:solidFill>
                <a:schemeClr val="tx1"/>
              </a:solidFill>
            </a:endParaRPr>
          </a:p>
        </p:txBody>
      </p:sp>
      <p:sp>
        <p:nvSpPr>
          <p:cNvPr id="4" name="Segnaposto numero diapositiva 3">
            <a:extLst>
              <a:ext uri="{FF2B5EF4-FFF2-40B4-BE49-F238E27FC236}">
                <a16:creationId xmlns:a16="http://schemas.microsoft.com/office/drawing/2014/main" id="{5DF823C2-BE5D-B546-A1F3-49A2D04EDA4A}"/>
              </a:ext>
            </a:extLst>
          </p:cNvPr>
          <p:cNvSpPr>
            <a:spLocks noGrp="1"/>
          </p:cNvSpPr>
          <p:nvPr>
            <p:ph type="sldNum" sz="quarter" idx="12"/>
          </p:nvPr>
        </p:nvSpPr>
        <p:spPr/>
        <p:txBody>
          <a:bodyPr/>
          <a:lstStyle/>
          <a:p>
            <a:fld id="{71766878-3199-4EAB-94E7-2D6D11070E14}" type="slidenum">
              <a:rPr lang="en-US" smtClean="0"/>
              <a:t>25</a:t>
            </a:fld>
            <a:endParaRPr lang="en-US" dirty="0"/>
          </a:p>
        </p:txBody>
      </p:sp>
    </p:spTree>
    <p:extLst>
      <p:ext uri="{BB962C8B-B14F-4D97-AF65-F5344CB8AC3E}">
        <p14:creationId xmlns:p14="http://schemas.microsoft.com/office/powerpoint/2010/main" val="21298499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51678" y="382385"/>
            <a:ext cx="10178322" cy="619697"/>
          </a:xfrm>
        </p:spPr>
        <p:txBody>
          <a:bodyPr>
            <a:normAutofit fontScale="90000"/>
          </a:bodyPr>
          <a:lstStyle/>
          <a:p>
            <a:r>
              <a:rPr lang="it-IT" sz="4000" dirty="0"/>
              <a:t>La formazione del personale docente</a:t>
            </a:r>
          </a:p>
        </p:txBody>
      </p:sp>
      <p:sp>
        <p:nvSpPr>
          <p:cNvPr id="3" name="Segnaposto contenuto 2"/>
          <p:cNvSpPr>
            <a:spLocks noGrp="1"/>
          </p:cNvSpPr>
          <p:nvPr>
            <p:ph idx="1"/>
          </p:nvPr>
        </p:nvSpPr>
        <p:spPr>
          <a:xfrm>
            <a:off x="1251678" y="1515291"/>
            <a:ext cx="10178322" cy="4575266"/>
          </a:xfrm>
          <a:ln>
            <a:solidFill>
              <a:schemeClr val="accent1"/>
            </a:solidFill>
          </a:ln>
        </p:spPr>
        <p:txBody>
          <a:bodyPr>
            <a:noAutofit/>
          </a:bodyPr>
          <a:lstStyle/>
          <a:p>
            <a:pPr marL="0" indent="0">
              <a:buNone/>
            </a:pPr>
            <a:r>
              <a:rPr lang="it-IT" sz="2400" dirty="0">
                <a:solidFill>
                  <a:schemeClr val="tx1"/>
                </a:solidFill>
              </a:rPr>
              <a:t>- Un </a:t>
            </a:r>
            <a:r>
              <a:rPr lang="it-IT" sz="2400" b="1" u="sng" dirty="0">
                <a:solidFill>
                  <a:schemeClr val="tx1"/>
                </a:solidFill>
              </a:rPr>
              <a:t>supporto professionale </a:t>
            </a:r>
            <a:r>
              <a:rPr lang="it-IT" sz="2400" dirty="0">
                <a:solidFill>
                  <a:schemeClr val="tx1"/>
                </a:solidFill>
              </a:rPr>
              <a:t>per sostenere, mediante attività formative mirate, la </a:t>
            </a:r>
            <a:r>
              <a:rPr lang="it-IT" sz="2400" i="1" dirty="0">
                <a:solidFill>
                  <a:schemeClr val="tx1"/>
                </a:solidFill>
              </a:rPr>
              <a:t>riflessione sugli eventi educativi e professionali di questi mesi</a:t>
            </a:r>
            <a:r>
              <a:rPr lang="it-IT" sz="2400" dirty="0">
                <a:solidFill>
                  <a:schemeClr val="tx1"/>
                </a:solidFill>
              </a:rPr>
              <a:t>, riconducendoli criticamente agli effetti sugli apprendimenti, e l’approfondimento di temi specifici (a partire da quello della DAD)</a:t>
            </a:r>
          </a:p>
          <a:p>
            <a:pPr>
              <a:buFontTx/>
              <a:buChar char="-"/>
            </a:pPr>
            <a:endParaRPr lang="it-IT" sz="2400" dirty="0">
              <a:solidFill>
                <a:schemeClr val="tx1"/>
              </a:solidFill>
            </a:endParaRPr>
          </a:p>
          <a:p>
            <a:pPr>
              <a:buFontTx/>
              <a:buChar char="-"/>
            </a:pPr>
            <a:r>
              <a:rPr lang="it-IT" sz="2400" dirty="0">
                <a:solidFill>
                  <a:schemeClr val="tx1"/>
                </a:solidFill>
              </a:rPr>
              <a:t>Un </a:t>
            </a:r>
            <a:r>
              <a:rPr lang="it-IT" sz="2400" b="1" u="sng" dirty="0">
                <a:solidFill>
                  <a:schemeClr val="tx1"/>
                </a:solidFill>
              </a:rPr>
              <a:t>supporto psicologico </a:t>
            </a:r>
            <a:r>
              <a:rPr lang="it-IT" sz="2400" dirty="0">
                <a:solidFill>
                  <a:schemeClr val="tx1"/>
                </a:solidFill>
              </a:rPr>
              <a:t>per «facilitare la </a:t>
            </a:r>
            <a:r>
              <a:rPr lang="it-IT" sz="2400" i="1" dirty="0">
                <a:solidFill>
                  <a:schemeClr val="tx1"/>
                </a:solidFill>
              </a:rPr>
              <a:t>tolleranza psichica alle situazioni di frustrazione professionale e personale, attraverso materiali qualificati on </a:t>
            </a:r>
            <a:r>
              <a:rPr lang="it-IT" sz="2400" i="1" dirty="0" err="1">
                <a:solidFill>
                  <a:schemeClr val="tx1"/>
                </a:solidFill>
              </a:rPr>
              <a:t>demand</a:t>
            </a:r>
            <a:r>
              <a:rPr lang="it-IT" sz="2400" dirty="0">
                <a:solidFill>
                  <a:schemeClr val="tx1"/>
                </a:solidFill>
              </a:rPr>
              <a:t>, oppure tramite consulenze telefoniche, on-line, o altra modalità messa a disposizione delle scuole». </a:t>
            </a:r>
          </a:p>
          <a:p>
            <a:pPr marL="0" indent="0">
              <a:buNone/>
            </a:pPr>
            <a:r>
              <a:rPr lang="it-IT" sz="2400" i="1" dirty="0">
                <a:solidFill>
                  <a:schemeClr val="tx1"/>
                </a:solidFill>
              </a:rPr>
              <a:t>(*) Si propongono anche percorsi specifici rivolti </a:t>
            </a:r>
            <a:r>
              <a:rPr lang="it-IT" sz="2400" b="1" i="1" dirty="0">
                <a:solidFill>
                  <a:schemeClr val="tx1"/>
                </a:solidFill>
              </a:rPr>
              <a:t>a studenti e genitori</a:t>
            </a:r>
            <a:r>
              <a:rPr lang="it-IT" sz="2400" i="1" dirty="0">
                <a:solidFill>
                  <a:schemeClr val="tx1"/>
                </a:solidFill>
              </a:rPr>
              <a:t>.</a:t>
            </a:r>
          </a:p>
        </p:txBody>
      </p:sp>
      <p:sp>
        <p:nvSpPr>
          <p:cNvPr id="4" name="Segnaposto numero diapositiva 3"/>
          <p:cNvSpPr>
            <a:spLocks noGrp="1"/>
          </p:cNvSpPr>
          <p:nvPr>
            <p:ph type="sldNum" sz="quarter" idx="12"/>
          </p:nvPr>
        </p:nvSpPr>
        <p:spPr/>
        <p:txBody>
          <a:bodyPr/>
          <a:lstStyle/>
          <a:p>
            <a:fld id="{71766878-3199-4EAB-94E7-2D6D11070E14}" type="slidenum">
              <a:rPr lang="en-US" smtClean="0"/>
              <a:t>26</a:t>
            </a:fld>
            <a:endParaRPr lang="en-US" dirty="0"/>
          </a:p>
        </p:txBody>
      </p:sp>
    </p:spTree>
    <p:extLst>
      <p:ext uri="{BB962C8B-B14F-4D97-AF65-F5344CB8AC3E}">
        <p14:creationId xmlns:p14="http://schemas.microsoft.com/office/powerpoint/2010/main" val="30307557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7">
            <a:extLst>
              <a:ext uri="{FF2B5EF4-FFF2-40B4-BE49-F238E27FC236}">
                <a16:creationId xmlns:a16="http://schemas.microsoft.com/office/drawing/2014/main" id="{B3BC3822-8C9C-614E-98F9-3AEB7DF488A1}"/>
              </a:ext>
            </a:extLst>
          </p:cNvPr>
          <p:cNvSpPr>
            <a:spLocks noGrp="1"/>
          </p:cNvSpPr>
          <p:nvPr>
            <p:ph type="title"/>
          </p:nvPr>
        </p:nvSpPr>
        <p:spPr/>
        <p:txBody>
          <a:bodyPr>
            <a:normAutofit fontScale="90000"/>
          </a:bodyPr>
          <a:lstStyle/>
          <a:p>
            <a:r>
              <a:rPr lang="it-IT" sz="4000" dirty="0"/>
              <a:t>Alcune </a:t>
            </a:r>
            <a:r>
              <a:rPr lang="it-IT" sz="4000" dirty="0" smtClean="0"/>
              <a:t>proposte </a:t>
            </a:r>
            <a:r>
              <a:rPr lang="it-IT" sz="4000" dirty="0"/>
              <a:t>in corso di </a:t>
            </a:r>
            <a:r>
              <a:rPr lang="it-IT" sz="4000" dirty="0" smtClean="0"/>
              <a:t>approfondimento (per il rapporto finale):</a:t>
            </a:r>
            <a:endParaRPr lang="it-IT" sz="4000" dirty="0"/>
          </a:p>
        </p:txBody>
      </p:sp>
      <p:sp>
        <p:nvSpPr>
          <p:cNvPr id="9" name="Segnaposto contenuto 8">
            <a:extLst>
              <a:ext uri="{FF2B5EF4-FFF2-40B4-BE49-F238E27FC236}">
                <a16:creationId xmlns:a16="http://schemas.microsoft.com/office/drawing/2014/main" id="{219AA335-8976-AF4F-8DDB-17738B7BAED4}"/>
              </a:ext>
            </a:extLst>
          </p:cNvPr>
          <p:cNvSpPr>
            <a:spLocks noGrp="1"/>
          </p:cNvSpPr>
          <p:nvPr>
            <p:ph idx="1"/>
          </p:nvPr>
        </p:nvSpPr>
        <p:spPr>
          <a:xfrm>
            <a:off x="1251678" y="1874517"/>
            <a:ext cx="10178322" cy="4005075"/>
          </a:xfrm>
          <a:ln>
            <a:solidFill>
              <a:schemeClr val="accent1"/>
            </a:solidFill>
          </a:ln>
        </p:spPr>
        <p:txBody>
          <a:bodyPr>
            <a:normAutofit fontScale="92500" lnSpcReduction="20000"/>
          </a:bodyPr>
          <a:lstStyle/>
          <a:p>
            <a:pPr marL="457200" indent="-457200">
              <a:buFont typeface="+mj-lt"/>
              <a:buAutoNum type="arabicPeriod"/>
            </a:pPr>
            <a:r>
              <a:rPr lang="it-IT" b="1" dirty="0">
                <a:solidFill>
                  <a:schemeClr val="tx1"/>
                </a:solidFill>
              </a:rPr>
              <a:t>Nuove tecnologie oltre la DAD</a:t>
            </a:r>
          </a:p>
          <a:p>
            <a:pPr marL="457200" indent="-457200">
              <a:buFont typeface="+mj-lt"/>
              <a:buAutoNum type="arabicPeriod"/>
            </a:pPr>
            <a:r>
              <a:rPr lang="it-IT" b="1" dirty="0">
                <a:solidFill>
                  <a:schemeClr val="tx1"/>
                </a:solidFill>
              </a:rPr>
              <a:t>Modalità  di integrazione di tutte quelle attività che rappresentano i luoghi della socialità </a:t>
            </a:r>
            <a:r>
              <a:rPr lang="it-IT" dirty="0">
                <a:solidFill>
                  <a:schemeClr val="tx1"/>
                </a:solidFill>
              </a:rPr>
              <a:t>dei nostri ragazzi, dallo sport, alla musica d’insieme, all’arte ed all’espressività, fino all’area dell’educazione alla cittadinanza ed alla conoscenza della vita quotidiana del territorio, dell’ambiente, delle istituzioni in cui vivono</a:t>
            </a:r>
          </a:p>
          <a:p>
            <a:pPr marL="457200" indent="-457200">
              <a:buFont typeface="+mj-lt"/>
              <a:buAutoNum type="arabicPeriod"/>
            </a:pPr>
            <a:r>
              <a:rPr lang="it-IT" dirty="0">
                <a:solidFill>
                  <a:schemeClr val="tx1"/>
                </a:solidFill>
              </a:rPr>
              <a:t>S</a:t>
            </a:r>
            <a:r>
              <a:rPr lang="it-IT" b="1" dirty="0" smtClean="0">
                <a:solidFill>
                  <a:schemeClr val="tx1"/>
                </a:solidFill>
              </a:rPr>
              <a:t>viluppo </a:t>
            </a:r>
            <a:r>
              <a:rPr lang="it-IT" b="1" dirty="0">
                <a:solidFill>
                  <a:schemeClr val="tx1"/>
                </a:solidFill>
              </a:rPr>
              <a:t>delle modalità didattiche delle discipline STEAM </a:t>
            </a:r>
            <a:r>
              <a:rPr lang="it-IT" b="1" dirty="0" smtClean="0">
                <a:solidFill>
                  <a:schemeClr val="tx1"/>
                </a:solidFill>
              </a:rPr>
              <a:t>e </a:t>
            </a:r>
            <a:r>
              <a:rPr lang="it-IT" dirty="0" smtClean="0">
                <a:solidFill>
                  <a:schemeClr val="tx1"/>
                </a:solidFill>
              </a:rPr>
              <a:t>più </a:t>
            </a:r>
            <a:r>
              <a:rPr lang="it-IT" dirty="0">
                <a:solidFill>
                  <a:schemeClr val="tx1"/>
                </a:solidFill>
              </a:rPr>
              <a:t>ampiamente del pensiero scientifico</a:t>
            </a:r>
          </a:p>
          <a:p>
            <a:pPr marL="457200" indent="-457200">
              <a:buFont typeface="+mj-lt"/>
              <a:buAutoNum type="arabicPeriod"/>
            </a:pPr>
            <a:r>
              <a:rPr lang="it-IT" dirty="0">
                <a:solidFill>
                  <a:schemeClr val="tx1"/>
                </a:solidFill>
              </a:rPr>
              <a:t>N</a:t>
            </a:r>
            <a:r>
              <a:rPr lang="it-IT" b="1" dirty="0" smtClean="0">
                <a:solidFill>
                  <a:schemeClr val="tx1"/>
                </a:solidFill>
              </a:rPr>
              <a:t>uovi </a:t>
            </a:r>
            <a:r>
              <a:rPr lang="it-IT" b="1" dirty="0">
                <a:solidFill>
                  <a:schemeClr val="tx1"/>
                </a:solidFill>
              </a:rPr>
              <a:t>spazi e architetture educative</a:t>
            </a:r>
          </a:p>
          <a:p>
            <a:pPr marL="457200" indent="-457200">
              <a:buFont typeface="+mj-lt"/>
              <a:buAutoNum type="arabicPeriod"/>
            </a:pPr>
            <a:r>
              <a:rPr lang="it-IT" b="1" dirty="0">
                <a:solidFill>
                  <a:schemeClr val="tx1"/>
                </a:solidFill>
              </a:rPr>
              <a:t>Luoghi e realtà fragili e a rischio esclusione</a:t>
            </a:r>
          </a:p>
          <a:p>
            <a:pPr marL="457200" indent="-457200">
              <a:buFont typeface="+mj-lt"/>
              <a:buAutoNum type="arabicPeriod"/>
            </a:pPr>
            <a:r>
              <a:rPr lang="it-IT" b="1" dirty="0">
                <a:solidFill>
                  <a:schemeClr val="tx1"/>
                </a:solidFill>
              </a:rPr>
              <a:t>Alunni con disabilità</a:t>
            </a:r>
          </a:p>
          <a:p>
            <a:pPr marL="457200" indent="-457200">
              <a:buFont typeface="+mj-lt"/>
              <a:buAutoNum type="arabicPeriod"/>
            </a:pPr>
            <a:r>
              <a:rPr lang="it-IT" b="1" i="1" dirty="0">
                <a:solidFill>
                  <a:srgbClr val="0070C0"/>
                </a:solidFill>
              </a:rPr>
              <a:t>Sistema di istruzione e formazione professionale (filiera professionalizzante)</a:t>
            </a:r>
          </a:p>
          <a:p>
            <a:pPr marL="457200" indent="-457200">
              <a:buFont typeface="+mj-lt"/>
              <a:buAutoNum type="arabicPeriod"/>
            </a:pPr>
            <a:r>
              <a:rPr lang="it-IT" b="1" dirty="0">
                <a:solidFill>
                  <a:schemeClr val="tx1"/>
                </a:solidFill>
              </a:rPr>
              <a:t>Orientamento e contrasto alla dispersione scolastica e formativa</a:t>
            </a:r>
          </a:p>
          <a:p>
            <a:endParaRPr lang="it-IT" dirty="0">
              <a:solidFill>
                <a:schemeClr val="tx1"/>
              </a:solidFill>
            </a:endParaRPr>
          </a:p>
        </p:txBody>
      </p:sp>
      <p:sp>
        <p:nvSpPr>
          <p:cNvPr id="7" name="Segnaposto numero diapositiva 6">
            <a:extLst>
              <a:ext uri="{FF2B5EF4-FFF2-40B4-BE49-F238E27FC236}">
                <a16:creationId xmlns:a16="http://schemas.microsoft.com/office/drawing/2014/main" id="{CA92FC7D-903E-9041-9399-408BA995ACBE}"/>
              </a:ext>
            </a:extLst>
          </p:cNvPr>
          <p:cNvSpPr>
            <a:spLocks noGrp="1"/>
          </p:cNvSpPr>
          <p:nvPr>
            <p:ph type="sldNum" sz="quarter" idx="12"/>
          </p:nvPr>
        </p:nvSpPr>
        <p:spPr/>
        <p:txBody>
          <a:bodyPr/>
          <a:lstStyle/>
          <a:p>
            <a:fld id="{71766878-3199-4EAB-94E7-2D6D11070E14}" type="slidenum">
              <a:rPr lang="en-US" smtClean="0"/>
              <a:t>27</a:t>
            </a:fld>
            <a:endParaRPr lang="en-US" dirty="0"/>
          </a:p>
        </p:txBody>
      </p:sp>
    </p:spTree>
    <p:extLst>
      <p:ext uri="{BB962C8B-B14F-4D97-AF65-F5344CB8AC3E}">
        <p14:creationId xmlns:p14="http://schemas.microsoft.com/office/powerpoint/2010/main" val="33460131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51678" y="382385"/>
            <a:ext cx="10178322" cy="793575"/>
          </a:xfrm>
        </p:spPr>
        <p:txBody>
          <a:bodyPr>
            <a:normAutofit/>
          </a:bodyPr>
          <a:lstStyle/>
          <a:p>
            <a:r>
              <a:rPr lang="it-IT" sz="4400" dirty="0"/>
              <a:t>C) </a:t>
            </a:r>
            <a:r>
              <a:rPr lang="it-IT" sz="4400" dirty="0" smtClean="0"/>
              <a:t>Il «piano scuola 2020-21»</a:t>
            </a:r>
            <a:endParaRPr lang="it-IT" sz="4400" dirty="0"/>
          </a:p>
        </p:txBody>
      </p:sp>
      <p:sp>
        <p:nvSpPr>
          <p:cNvPr id="3" name="Segnaposto contenuto 2"/>
          <p:cNvSpPr>
            <a:spLocks noGrp="1"/>
          </p:cNvSpPr>
          <p:nvPr>
            <p:ph idx="1"/>
          </p:nvPr>
        </p:nvSpPr>
        <p:spPr/>
        <p:txBody>
          <a:bodyPr>
            <a:normAutofit/>
          </a:bodyPr>
          <a:lstStyle/>
          <a:p>
            <a:pPr marL="0" indent="0">
              <a:buNone/>
            </a:pPr>
            <a:r>
              <a:rPr lang="it-IT" sz="3000" dirty="0">
                <a:solidFill>
                  <a:schemeClr val="tx1"/>
                </a:solidFill>
              </a:rPr>
              <a:t>Saranno emanate direttamente dal Ministero </a:t>
            </a:r>
            <a:r>
              <a:rPr lang="it-IT" sz="3000" u="sng" dirty="0">
                <a:solidFill>
                  <a:schemeClr val="tx1"/>
                </a:solidFill>
              </a:rPr>
              <a:t>entro al fine di giugno</a:t>
            </a:r>
            <a:r>
              <a:rPr lang="it-IT" sz="3000" dirty="0">
                <a:solidFill>
                  <a:schemeClr val="tx1"/>
                </a:solidFill>
              </a:rPr>
              <a:t> …</a:t>
            </a:r>
          </a:p>
        </p:txBody>
      </p:sp>
      <p:sp>
        <p:nvSpPr>
          <p:cNvPr id="4" name="Segnaposto numero diapositiva 3"/>
          <p:cNvSpPr>
            <a:spLocks noGrp="1"/>
          </p:cNvSpPr>
          <p:nvPr>
            <p:ph type="sldNum" sz="quarter" idx="12"/>
          </p:nvPr>
        </p:nvSpPr>
        <p:spPr/>
        <p:txBody>
          <a:bodyPr/>
          <a:lstStyle/>
          <a:p>
            <a:fld id="{71766878-3199-4EAB-94E7-2D6D11070E14}" type="slidenum">
              <a:rPr lang="en-US" smtClean="0"/>
              <a:t>28</a:t>
            </a:fld>
            <a:endParaRPr lang="en-US" dirty="0"/>
          </a:p>
        </p:txBody>
      </p:sp>
      <p:sp>
        <p:nvSpPr>
          <p:cNvPr id="5" name="Segnaposto contenuto 2"/>
          <p:cNvSpPr txBox="1">
            <a:spLocks/>
          </p:cNvSpPr>
          <p:nvPr/>
        </p:nvSpPr>
        <p:spPr>
          <a:xfrm>
            <a:off x="1251678" y="1672046"/>
            <a:ext cx="10178322" cy="4207547"/>
          </a:xfrm>
          <a:prstGeom prst="rect">
            <a:avLst/>
          </a:prstGeom>
          <a:solidFill>
            <a:schemeClr val="accent1">
              <a:lumMod val="20000"/>
              <a:lumOff val="80000"/>
            </a:schemeClr>
          </a:solidFill>
          <a:ln>
            <a:solidFill>
              <a:schemeClr val="accent1"/>
            </a:solidFill>
          </a:ln>
        </p:spPr>
        <p:txBody>
          <a:bodyPr vert="horz" lIns="91440" tIns="45720" rIns="91440" bIns="45720" rtlCol="0">
            <a:normAutofit fontScale="77500" lnSpcReduction="20000"/>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Font typeface="Arial" panose="020B0604020202020204" pitchFamily="34" charset="0"/>
              <a:buNone/>
            </a:pPr>
            <a:r>
              <a:rPr lang="it-IT" sz="3600" b="1" u="sng" smtClean="0">
                <a:solidFill>
                  <a:schemeClr val="tx1"/>
                </a:solidFill>
              </a:rPr>
              <a:t>La struttura del documento</a:t>
            </a:r>
          </a:p>
          <a:p>
            <a:endParaRPr lang="it-IT" sz="3000" smtClean="0">
              <a:solidFill>
                <a:schemeClr val="tx1"/>
              </a:solidFill>
            </a:endParaRPr>
          </a:p>
          <a:p>
            <a:r>
              <a:rPr lang="it-IT" sz="3100" smtClean="0">
                <a:solidFill>
                  <a:schemeClr val="tx1"/>
                </a:solidFill>
              </a:rPr>
              <a:t>Premessa (</a:t>
            </a:r>
            <a:r>
              <a:rPr lang="it-IT" sz="3100" i="1" smtClean="0">
                <a:solidFill>
                  <a:schemeClr val="tx1"/>
                </a:solidFill>
              </a:rPr>
              <a:t>le misure di riferimento per il contenimento della pandemia restano quelle del CTS</a:t>
            </a:r>
            <a:r>
              <a:rPr lang="it-IT" sz="3100" smtClean="0">
                <a:solidFill>
                  <a:schemeClr val="tx1"/>
                </a:solidFill>
              </a:rPr>
              <a:t>)</a:t>
            </a:r>
          </a:p>
          <a:p>
            <a:endParaRPr lang="it-IT" sz="3100" smtClean="0">
              <a:solidFill>
                <a:schemeClr val="tx1"/>
              </a:solidFill>
            </a:endParaRPr>
          </a:p>
          <a:p>
            <a:r>
              <a:rPr lang="it-IT" sz="3100" b="1" smtClean="0">
                <a:solidFill>
                  <a:schemeClr val="tx1"/>
                </a:solidFill>
              </a:rPr>
              <a:t>Valorizzazione delle forme di flessibilità </a:t>
            </a:r>
            <a:r>
              <a:rPr lang="it-IT" sz="3100" smtClean="0">
                <a:solidFill>
                  <a:schemeClr val="tx1"/>
                </a:solidFill>
              </a:rPr>
              <a:t>derivanti dall’autonomia scolastica</a:t>
            </a:r>
          </a:p>
          <a:p>
            <a:endParaRPr lang="it-IT" sz="3100" smtClean="0">
              <a:solidFill>
                <a:schemeClr val="tx1"/>
              </a:solidFill>
            </a:endParaRPr>
          </a:p>
          <a:p>
            <a:r>
              <a:rPr lang="it-IT" sz="3100" b="1" smtClean="0">
                <a:solidFill>
                  <a:schemeClr val="tx1"/>
                </a:solidFill>
              </a:rPr>
              <a:t>Tra sussidiarietà e corresponsabilità educativa</a:t>
            </a:r>
            <a:r>
              <a:rPr lang="it-IT" sz="3100" smtClean="0">
                <a:solidFill>
                  <a:schemeClr val="tx1"/>
                </a:solidFill>
              </a:rPr>
              <a:t>: il ruolo delle comunità territoriali per la ripresa</a:t>
            </a:r>
          </a:p>
          <a:p>
            <a:endParaRPr lang="it-IT" sz="3100" smtClean="0">
              <a:solidFill>
                <a:schemeClr val="tx1"/>
              </a:solidFill>
            </a:endParaRPr>
          </a:p>
          <a:p>
            <a:pPr marL="0" indent="0">
              <a:buFont typeface="Arial" panose="020B0604020202020204" pitchFamily="34" charset="0"/>
              <a:buNone/>
            </a:pPr>
            <a:endParaRPr lang="it-IT" sz="3000" dirty="0">
              <a:solidFill>
                <a:schemeClr val="tx1"/>
              </a:solidFill>
            </a:endParaRPr>
          </a:p>
        </p:txBody>
      </p:sp>
    </p:spTree>
    <p:extLst>
      <p:ext uri="{BB962C8B-B14F-4D97-AF65-F5344CB8AC3E}">
        <p14:creationId xmlns:p14="http://schemas.microsoft.com/office/powerpoint/2010/main" val="13218704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DAB6277-AD14-7243-98A5-D4E88635B5FA}"/>
              </a:ext>
            </a:extLst>
          </p:cNvPr>
          <p:cNvSpPr>
            <a:spLocks noGrp="1"/>
          </p:cNvSpPr>
          <p:nvPr>
            <p:ph type="title"/>
          </p:nvPr>
        </p:nvSpPr>
        <p:spPr>
          <a:xfrm>
            <a:off x="1251678" y="382385"/>
            <a:ext cx="10178322" cy="532015"/>
          </a:xfrm>
        </p:spPr>
        <p:txBody>
          <a:bodyPr>
            <a:noAutofit/>
          </a:bodyPr>
          <a:lstStyle/>
          <a:p>
            <a:r>
              <a:rPr lang="it-IT" sz="4000" dirty="0"/>
              <a:t>Forme di flessibilità richiamate</a:t>
            </a:r>
            <a:br>
              <a:rPr lang="it-IT" sz="4000" dirty="0"/>
            </a:br>
            <a:endParaRPr lang="it-IT" sz="4000" dirty="0"/>
          </a:p>
        </p:txBody>
      </p:sp>
      <p:sp>
        <p:nvSpPr>
          <p:cNvPr id="3" name="Segnaposto contenuto 2">
            <a:extLst>
              <a:ext uri="{FF2B5EF4-FFF2-40B4-BE49-F238E27FC236}">
                <a16:creationId xmlns:a16="http://schemas.microsoft.com/office/drawing/2014/main" id="{43CCCE62-4B8E-054A-A19E-9F701A05A779}"/>
              </a:ext>
            </a:extLst>
          </p:cNvPr>
          <p:cNvSpPr>
            <a:spLocks noGrp="1"/>
          </p:cNvSpPr>
          <p:nvPr>
            <p:ph idx="1"/>
          </p:nvPr>
        </p:nvSpPr>
        <p:spPr>
          <a:xfrm>
            <a:off x="1251678" y="1672046"/>
            <a:ext cx="10178322" cy="4403490"/>
          </a:xfrm>
        </p:spPr>
        <p:txBody>
          <a:bodyPr>
            <a:normAutofit fontScale="92500" lnSpcReduction="10000"/>
          </a:bodyPr>
          <a:lstStyle/>
          <a:p>
            <a:r>
              <a:rPr lang="it-IT" sz="2800" dirty="0">
                <a:solidFill>
                  <a:schemeClr val="tx1"/>
                </a:solidFill>
              </a:rPr>
              <a:t>Riconfigurazione gruppo classe in piccoli gruppi di apprendimento</a:t>
            </a:r>
          </a:p>
          <a:p>
            <a:endParaRPr lang="it-IT" sz="2800" dirty="0">
              <a:solidFill>
                <a:schemeClr val="tx1"/>
              </a:solidFill>
            </a:endParaRPr>
          </a:p>
          <a:p>
            <a:r>
              <a:rPr lang="it-IT" sz="2800" dirty="0">
                <a:solidFill>
                  <a:schemeClr val="tx1"/>
                </a:solidFill>
              </a:rPr>
              <a:t>Frequenza in turni differenziati</a:t>
            </a:r>
          </a:p>
          <a:p>
            <a:endParaRPr lang="it-IT" sz="2800" dirty="0">
              <a:solidFill>
                <a:schemeClr val="tx1"/>
              </a:solidFill>
            </a:endParaRPr>
          </a:p>
          <a:p>
            <a:r>
              <a:rPr lang="it-IT" sz="2800" dirty="0">
                <a:solidFill>
                  <a:schemeClr val="tx1"/>
                </a:solidFill>
              </a:rPr>
              <a:t>Ricorso, nel secondo ciclo, ad attività a distanza</a:t>
            </a:r>
          </a:p>
          <a:p>
            <a:endParaRPr lang="it-IT" sz="2800" dirty="0">
              <a:solidFill>
                <a:schemeClr val="tx1"/>
              </a:solidFill>
            </a:endParaRPr>
          </a:p>
          <a:p>
            <a:r>
              <a:rPr lang="it-IT" sz="2800" dirty="0">
                <a:solidFill>
                  <a:schemeClr val="tx1"/>
                </a:solidFill>
              </a:rPr>
              <a:t>Aggregazione delle discipline in aree e ambiti disciplinari</a:t>
            </a:r>
          </a:p>
          <a:p>
            <a:endParaRPr lang="it-IT" sz="2800" dirty="0">
              <a:solidFill>
                <a:schemeClr val="tx1"/>
              </a:solidFill>
            </a:endParaRPr>
          </a:p>
          <a:p>
            <a:r>
              <a:rPr lang="it-IT" sz="2800" dirty="0">
                <a:solidFill>
                  <a:schemeClr val="tx1"/>
                </a:solidFill>
              </a:rPr>
              <a:t>Diversa modulazione del tempo scuola</a:t>
            </a:r>
          </a:p>
          <a:p>
            <a:endParaRPr lang="it-IT" sz="2800" dirty="0">
              <a:solidFill>
                <a:schemeClr val="tx1"/>
              </a:solidFill>
            </a:endParaRPr>
          </a:p>
        </p:txBody>
      </p:sp>
      <p:sp>
        <p:nvSpPr>
          <p:cNvPr id="4" name="Segnaposto numero diapositiva 3">
            <a:extLst>
              <a:ext uri="{FF2B5EF4-FFF2-40B4-BE49-F238E27FC236}">
                <a16:creationId xmlns:a16="http://schemas.microsoft.com/office/drawing/2014/main" id="{F8E91299-0AB2-E44E-9C08-9562A6BDB032}"/>
              </a:ext>
            </a:extLst>
          </p:cNvPr>
          <p:cNvSpPr>
            <a:spLocks noGrp="1"/>
          </p:cNvSpPr>
          <p:nvPr>
            <p:ph type="sldNum" sz="quarter" idx="12"/>
          </p:nvPr>
        </p:nvSpPr>
        <p:spPr/>
        <p:txBody>
          <a:bodyPr/>
          <a:lstStyle/>
          <a:p>
            <a:fld id="{71766878-3199-4EAB-94E7-2D6D11070E14}" type="slidenum">
              <a:rPr lang="en-US" smtClean="0"/>
              <a:t>29</a:t>
            </a:fld>
            <a:endParaRPr lang="en-US" dirty="0"/>
          </a:p>
        </p:txBody>
      </p:sp>
    </p:spTree>
    <p:extLst>
      <p:ext uri="{BB962C8B-B14F-4D97-AF65-F5344CB8AC3E}">
        <p14:creationId xmlns:p14="http://schemas.microsoft.com/office/powerpoint/2010/main" val="2995004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251678" y="744583"/>
            <a:ext cx="10178322" cy="5199018"/>
          </a:xfrm>
          <a:solidFill>
            <a:schemeClr val="accent1">
              <a:lumMod val="20000"/>
              <a:lumOff val="80000"/>
            </a:schemeClr>
          </a:solidFill>
          <a:ln>
            <a:solidFill>
              <a:schemeClr val="accent1"/>
            </a:solidFill>
          </a:ln>
        </p:spPr>
        <p:txBody>
          <a:bodyPr>
            <a:normAutofit fontScale="92500" lnSpcReduction="10000"/>
          </a:bodyPr>
          <a:lstStyle/>
          <a:p>
            <a:pPr marL="0" indent="0">
              <a:buNone/>
            </a:pPr>
            <a:r>
              <a:rPr lang="it-IT" sz="3000" b="1" u="sng" dirty="0">
                <a:solidFill>
                  <a:schemeClr val="tx1"/>
                </a:solidFill>
              </a:rPr>
              <a:t>Temi specifici </a:t>
            </a:r>
          </a:p>
          <a:p>
            <a:pPr marL="0" indent="0">
              <a:buNone/>
            </a:pPr>
            <a:endParaRPr lang="it-IT" sz="2800" b="1" dirty="0">
              <a:solidFill>
                <a:schemeClr val="tx1"/>
              </a:solidFill>
            </a:endParaRPr>
          </a:p>
          <a:p>
            <a:pPr marL="0" indent="0">
              <a:buNone/>
            </a:pPr>
            <a:r>
              <a:rPr lang="it-IT" sz="2800" b="1" dirty="0">
                <a:solidFill>
                  <a:schemeClr val="tx1"/>
                </a:solidFill>
              </a:rPr>
              <a:t>- Disabilità e inclusione scolastica</a:t>
            </a:r>
          </a:p>
          <a:p>
            <a:pPr marL="0" indent="0">
              <a:buNone/>
            </a:pPr>
            <a:endParaRPr lang="it-IT" sz="2800" b="1" dirty="0">
              <a:solidFill>
                <a:schemeClr val="tx1"/>
              </a:solidFill>
            </a:endParaRPr>
          </a:p>
          <a:p>
            <a:pPr marL="0" indent="0">
              <a:buNone/>
            </a:pPr>
            <a:r>
              <a:rPr lang="it-IT" sz="2800" b="1" dirty="0">
                <a:solidFill>
                  <a:schemeClr val="tx1"/>
                </a:solidFill>
              </a:rPr>
              <a:t>- La formazione del personale docente e ATA</a:t>
            </a:r>
          </a:p>
          <a:p>
            <a:pPr marL="0" indent="0">
              <a:buNone/>
            </a:pPr>
            <a:endParaRPr lang="it-IT" sz="2800" b="1" dirty="0">
              <a:solidFill>
                <a:schemeClr val="tx1"/>
              </a:solidFill>
            </a:endParaRPr>
          </a:p>
          <a:p>
            <a:pPr marL="0" indent="0">
              <a:buNone/>
            </a:pPr>
            <a:r>
              <a:rPr lang="it-IT" sz="2800" b="1" dirty="0">
                <a:solidFill>
                  <a:schemeClr val="tx1"/>
                </a:solidFill>
              </a:rPr>
              <a:t>- Ulteriori elementi di azione in riferimento allo scenario attuale del contagio </a:t>
            </a:r>
            <a:r>
              <a:rPr lang="it-IT" sz="2800" dirty="0">
                <a:solidFill>
                  <a:schemeClr val="tx1"/>
                </a:solidFill>
              </a:rPr>
              <a:t>(regolazione accessi, spazi esterni ed interni, orari di inizio e fine attività, monitoraggio con i Tavoli regionali, interventi di manutenzione ed edilizia leggera, il ruolo degli Enti locali, promozione della cultura della prevenzione e sicurezza, …)</a:t>
            </a:r>
          </a:p>
          <a:p>
            <a:pPr marL="0" indent="0">
              <a:buNone/>
            </a:pPr>
            <a:endParaRPr lang="it-IT" sz="2800" dirty="0">
              <a:solidFill>
                <a:schemeClr val="tx1"/>
              </a:solidFill>
            </a:endParaRPr>
          </a:p>
        </p:txBody>
      </p:sp>
      <p:sp>
        <p:nvSpPr>
          <p:cNvPr id="4" name="Segnaposto numero diapositiva 3"/>
          <p:cNvSpPr>
            <a:spLocks noGrp="1"/>
          </p:cNvSpPr>
          <p:nvPr>
            <p:ph type="sldNum" sz="quarter" idx="12"/>
          </p:nvPr>
        </p:nvSpPr>
        <p:spPr/>
        <p:txBody>
          <a:bodyPr/>
          <a:lstStyle/>
          <a:p>
            <a:fld id="{71766878-3199-4EAB-94E7-2D6D11070E14}" type="slidenum">
              <a:rPr lang="en-US" smtClean="0"/>
              <a:t>30</a:t>
            </a:fld>
            <a:endParaRPr lang="en-US" dirty="0"/>
          </a:p>
        </p:txBody>
      </p:sp>
    </p:spTree>
    <p:extLst>
      <p:ext uri="{BB962C8B-B14F-4D97-AF65-F5344CB8AC3E}">
        <p14:creationId xmlns:p14="http://schemas.microsoft.com/office/powerpoint/2010/main" val="14262440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F756D1B8-0AC2-524B-9C73-1E50EF0A448C}"/>
              </a:ext>
            </a:extLst>
          </p:cNvPr>
          <p:cNvSpPr>
            <a:spLocks noGrp="1"/>
          </p:cNvSpPr>
          <p:nvPr>
            <p:ph idx="1"/>
          </p:nvPr>
        </p:nvSpPr>
        <p:spPr>
          <a:xfrm>
            <a:off x="1251678" y="653143"/>
            <a:ext cx="10178322" cy="5404757"/>
          </a:xfrm>
          <a:ln>
            <a:solidFill>
              <a:schemeClr val="accent1"/>
            </a:solidFill>
          </a:ln>
        </p:spPr>
        <p:txBody>
          <a:bodyPr>
            <a:normAutofit lnSpcReduction="10000"/>
          </a:bodyPr>
          <a:lstStyle/>
          <a:p>
            <a:pPr marL="0" indent="0">
              <a:buNone/>
            </a:pPr>
            <a:r>
              <a:rPr lang="it-IT" sz="2800" b="1" dirty="0">
                <a:solidFill>
                  <a:schemeClr val="tx1"/>
                </a:solidFill>
              </a:rPr>
              <a:t>Approfondimenti</a:t>
            </a:r>
          </a:p>
          <a:p>
            <a:endParaRPr lang="it-IT" sz="2200" dirty="0">
              <a:solidFill>
                <a:schemeClr val="tx1"/>
              </a:solidFill>
            </a:endParaRPr>
          </a:p>
          <a:p>
            <a:r>
              <a:rPr lang="it-IT" sz="2200" dirty="0">
                <a:solidFill>
                  <a:schemeClr val="tx1"/>
                </a:solidFill>
              </a:rPr>
              <a:t>Scuola dell’infanzia, </a:t>
            </a:r>
          </a:p>
          <a:p>
            <a:r>
              <a:rPr lang="it-IT" sz="2200" dirty="0">
                <a:solidFill>
                  <a:schemeClr val="tx1"/>
                </a:solidFill>
              </a:rPr>
              <a:t>laboratori nella scuola primaria, secondaria di primo e secondo grado, </a:t>
            </a:r>
          </a:p>
          <a:p>
            <a:r>
              <a:rPr lang="it-IT" sz="2200" dirty="0">
                <a:solidFill>
                  <a:schemeClr val="tx1"/>
                </a:solidFill>
              </a:rPr>
              <a:t>refezione scolastica, </a:t>
            </a:r>
          </a:p>
          <a:p>
            <a:r>
              <a:rPr lang="it-IT" sz="2200" dirty="0">
                <a:solidFill>
                  <a:schemeClr val="tx1"/>
                </a:solidFill>
              </a:rPr>
              <a:t>PCTO, </a:t>
            </a:r>
          </a:p>
          <a:p>
            <a:r>
              <a:rPr lang="it-IT" sz="2200" dirty="0">
                <a:solidFill>
                  <a:schemeClr val="tx1"/>
                </a:solidFill>
              </a:rPr>
              <a:t>scuola in ospedale e istruzione domiciliare, sezioni carcerarie, </a:t>
            </a:r>
          </a:p>
          <a:p>
            <a:r>
              <a:rPr lang="it-IT" sz="2200" dirty="0">
                <a:solidFill>
                  <a:schemeClr val="tx1"/>
                </a:solidFill>
              </a:rPr>
              <a:t>misure per i convitti nazionali e annessi, </a:t>
            </a:r>
          </a:p>
          <a:p>
            <a:r>
              <a:rPr lang="it-IT" sz="2200" dirty="0">
                <a:solidFill>
                  <a:schemeClr val="tx1"/>
                </a:solidFill>
              </a:rPr>
              <a:t>ITS, </a:t>
            </a:r>
          </a:p>
          <a:p>
            <a:r>
              <a:rPr lang="it-IT" sz="2200" dirty="0">
                <a:solidFill>
                  <a:schemeClr val="tx1"/>
                </a:solidFill>
              </a:rPr>
              <a:t>partecipazione studentesca, </a:t>
            </a:r>
          </a:p>
          <a:p>
            <a:r>
              <a:rPr lang="it-IT" sz="2200" i="1" dirty="0">
                <a:solidFill>
                  <a:schemeClr val="tx1"/>
                </a:solidFill>
              </a:rPr>
              <a:t>Piano per la didattica digitale integrata </a:t>
            </a:r>
            <a:r>
              <a:rPr lang="it-IT" sz="2200" dirty="0">
                <a:solidFill>
                  <a:schemeClr val="tx1"/>
                </a:solidFill>
              </a:rPr>
              <a:t>(con la previsione di una piattaforma nazionale per l’e-learning)</a:t>
            </a:r>
            <a:endParaRPr lang="it-IT" sz="2200" b="1" dirty="0">
              <a:solidFill>
                <a:schemeClr val="tx1"/>
              </a:solidFill>
            </a:endParaRPr>
          </a:p>
          <a:p>
            <a:endParaRPr lang="it-IT" dirty="0"/>
          </a:p>
        </p:txBody>
      </p:sp>
      <p:sp>
        <p:nvSpPr>
          <p:cNvPr id="4" name="Segnaposto numero diapositiva 3">
            <a:extLst>
              <a:ext uri="{FF2B5EF4-FFF2-40B4-BE49-F238E27FC236}">
                <a16:creationId xmlns:a16="http://schemas.microsoft.com/office/drawing/2014/main" id="{510F8C97-FC94-1C44-B608-293BC1F7B5B1}"/>
              </a:ext>
            </a:extLst>
          </p:cNvPr>
          <p:cNvSpPr>
            <a:spLocks noGrp="1"/>
          </p:cNvSpPr>
          <p:nvPr>
            <p:ph type="sldNum" sz="quarter" idx="12"/>
          </p:nvPr>
        </p:nvSpPr>
        <p:spPr/>
        <p:txBody>
          <a:bodyPr/>
          <a:lstStyle/>
          <a:p>
            <a:fld id="{71766878-3199-4EAB-94E7-2D6D11070E14}" type="slidenum">
              <a:rPr lang="en-US" smtClean="0"/>
              <a:t>31</a:t>
            </a:fld>
            <a:endParaRPr lang="en-US" dirty="0"/>
          </a:p>
        </p:txBody>
      </p:sp>
    </p:spTree>
    <p:extLst>
      <p:ext uri="{BB962C8B-B14F-4D97-AF65-F5344CB8AC3E}">
        <p14:creationId xmlns:p14="http://schemas.microsoft.com/office/powerpoint/2010/main" val="37021623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51678" y="339047"/>
            <a:ext cx="10178322" cy="893852"/>
          </a:xfrm>
        </p:spPr>
        <p:txBody>
          <a:bodyPr>
            <a:noAutofit/>
          </a:bodyPr>
          <a:lstStyle/>
          <a:p>
            <a:r>
              <a:rPr lang="it-IT" sz="3200" dirty="0"/>
              <a:t>Indicazioni sulle attività nei laboratori della scuola primaria, secondaria di I e II grado </a:t>
            </a:r>
          </a:p>
        </p:txBody>
      </p:sp>
      <p:sp>
        <p:nvSpPr>
          <p:cNvPr id="3" name="Segnaposto contenuto 2"/>
          <p:cNvSpPr>
            <a:spLocks noGrp="1"/>
          </p:cNvSpPr>
          <p:nvPr>
            <p:ph idx="1"/>
          </p:nvPr>
        </p:nvSpPr>
        <p:spPr>
          <a:xfrm>
            <a:off x="1251678" y="1664413"/>
            <a:ext cx="10178322" cy="4602822"/>
          </a:xfrm>
          <a:ln>
            <a:solidFill>
              <a:schemeClr val="accent1"/>
            </a:solidFill>
          </a:ln>
        </p:spPr>
        <p:txBody>
          <a:bodyPr>
            <a:noAutofit/>
          </a:bodyPr>
          <a:lstStyle/>
          <a:p>
            <a:pPr marL="0" indent="0">
              <a:buNone/>
            </a:pPr>
            <a:r>
              <a:rPr lang="it-IT" sz="1800" i="1" dirty="0" smtClean="0">
                <a:solidFill>
                  <a:schemeClr val="tx1"/>
                </a:solidFill>
              </a:rPr>
              <a:t>Tutte </a:t>
            </a:r>
            <a:r>
              <a:rPr lang="it-IT" sz="1800" i="1" dirty="0">
                <a:solidFill>
                  <a:schemeClr val="tx1"/>
                </a:solidFill>
              </a:rPr>
              <a:t>le attività didattiche di carattere laboratoriale saranno svolte avendo cura di predisporre l’ambiente (laboratori interni o all’aperto come, ad esempio, le aziende annesse agli istituti agrari) </a:t>
            </a:r>
            <a:r>
              <a:rPr lang="it-IT" sz="1800" i="1" dirty="0" smtClean="0">
                <a:solidFill>
                  <a:schemeClr val="tx1"/>
                </a:solidFill>
              </a:rPr>
              <a:t>… con </a:t>
            </a:r>
            <a:r>
              <a:rPr lang="it-IT" sz="1800" i="1" dirty="0">
                <a:solidFill>
                  <a:schemeClr val="tx1"/>
                </a:solidFill>
              </a:rPr>
              <a:t>particolare attenzione a che lo svolgimento di qualsivoglia attività non avvenga prima che il luogo dell’attività didattica non sia stato opportunamente e approfonditamente igienizzato, nell’alternarsi tra un gruppo classe e l’altro. In tutte le attività scolastiche di laboratorio sarà utile, inoltre, a seconda dell’indirizzo e delle particolari attività svolte, </a:t>
            </a:r>
            <a:r>
              <a:rPr lang="it-IT" sz="1800" i="1" dirty="0" smtClean="0">
                <a:solidFill>
                  <a:schemeClr val="tx1"/>
                </a:solidFill>
              </a:rPr>
              <a:t>… </a:t>
            </a:r>
            <a:r>
              <a:rPr lang="it-IT" sz="1800" b="1" i="1" dirty="0" smtClean="0">
                <a:solidFill>
                  <a:schemeClr val="tx1"/>
                </a:solidFill>
              </a:rPr>
              <a:t>sensibilizzare </a:t>
            </a:r>
            <a:r>
              <a:rPr lang="it-IT" sz="1800" b="1" i="1" dirty="0">
                <a:solidFill>
                  <a:schemeClr val="tx1"/>
                </a:solidFill>
              </a:rPr>
              <a:t>gli studenti a provvedere autonomamente al riassetto della postazione di lavoro, al netto delle operazioni complesse di competenza del personale tecnico. </a:t>
            </a:r>
            <a:endParaRPr lang="it-IT" sz="1800" i="1" dirty="0" smtClean="0">
              <a:solidFill>
                <a:schemeClr val="tx1"/>
              </a:solidFill>
            </a:endParaRPr>
          </a:p>
          <a:p>
            <a:pPr marL="0" indent="0">
              <a:buNone/>
            </a:pPr>
            <a:r>
              <a:rPr lang="it-IT" sz="1800" i="1" dirty="0" smtClean="0">
                <a:solidFill>
                  <a:schemeClr val="tx1"/>
                </a:solidFill>
              </a:rPr>
              <a:t>Nella </a:t>
            </a:r>
            <a:r>
              <a:rPr lang="it-IT" sz="1800" i="1" dirty="0">
                <a:solidFill>
                  <a:schemeClr val="tx1"/>
                </a:solidFill>
              </a:rPr>
              <a:t>pianificazione del curricolo e nella conseguente organizzazione delle attività ad esso correlate, le scuole secondarie di II grado hanno facoltà di collocare, </a:t>
            </a:r>
            <a:r>
              <a:rPr lang="it-IT" sz="1800" b="1" i="1" dirty="0">
                <a:solidFill>
                  <a:schemeClr val="tx1"/>
                </a:solidFill>
              </a:rPr>
              <a:t>ove possibile, le attività che prevedano l’utilizzo dei laboratori di indirizzo nella prima parte dell’anno scolastico, anche in forma di aggregazione per ambiti disciplinari, adottando ogni soluzione che consenta di realizzare l’integrazione o il consolidamento degli apprendimenti tecnico pratici non svolti </a:t>
            </a:r>
            <a:r>
              <a:rPr lang="it-IT" sz="1800" b="1" i="1" dirty="0" err="1">
                <a:solidFill>
                  <a:schemeClr val="tx1"/>
                </a:solidFill>
              </a:rPr>
              <a:t>nell’a.s.</a:t>
            </a:r>
            <a:r>
              <a:rPr lang="it-IT" sz="1800" b="1" i="1" dirty="0">
                <a:solidFill>
                  <a:schemeClr val="tx1"/>
                </a:solidFill>
              </a:rPr>
              <a:t> 2019-2020 </a:t>
            </a:r>
            <a:r>
              <a:rPr lang="it-IT" sz="1800" i="1" dirty="0">
                <a:solidFill>
                  <a:schemeClr val="tx1"/>
                </a:solidFill>
              </a:rPr>
              <a:t>a causa della sospensione delle attività didattiche in presenza. Anche per le attività laboratoriali relativamente alla numerosità dei gruppi classe si rimanda alle indicazioni di distanziamento già previste dal Documento tecnico del </a:t>
            </a:r>
            <a:r>
              <a:rPr lang="it-IT" sz="1800" i="1" dirty="0" smtClean="0">
                <a:solidFill>
                  <a:schemeClr val="tx1"/>
                </a:solidFill>
              </a:rPr>
              <a:t>CTS... </a:t>
            </a:r>
            <a:endParaRPr lang="it-IT" sz="1800" i="1" dirty="0">
              <a:solidFill>
                <a:schemeClr val="tx1"/>
              </a:solidFill>
            </a:endParaRPr>
          </a:p>
        </p:txBody>
      </p:sp>
      <p:sp>
        <p:nvSpPr>
          <p:cNvPr id="4" name="Segnaposto numero diapositiva 3"/>
          <p:cNvSpPr>
            <a:spLocks noGrp="1"/>
          </p:cNvSpPr>
          <p:nvPr>
            <p:ph type="sldNum" sz="quarter" idx="12"/>
          </p:nvPr>
        </p:nvSpPr>
        <p:spPr/>
        <p:txBody>
          <a:bodyPr/>
          <a:lstStyle/>
          <a:p>
            <a:fld id="{71766878-3199-4EAB-94E7-2D6D11070E14}" type="slidenum">
              <a:rPr lang="en-US" smtClean="0"/>
              <a:t>32</a:t>
            </a:fld>
            <a:endParaRPr lang="en-US" dirty="0"/>
          </a:p>
        </p:txBody>
      </p:sp>
    </p:spTree>
    <p:extLst>
      <p:ext uri="{BB962C8B-B14F-4D97-AF65-F5344CB8AC3E}">
        <p14:creationId xmlns:p14="http://schemas.microsoft.com/office/powerpoint/2010/main" val="28601358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51678" y="382385"/>
            <a:ext cx="10178322" cy="439548"/>
          </a:xfrm>
        </p:spPr>
        <p:txBody>
          <a:bodyPr>
            <a:normAutofit fontScale="90000"/>
          </a:bodyPr>
          <a:lstStyle/>
          <a:p>
            <a:r>
              <a:rPr lang="it-IT" sz="2800" dirty="0"/>
              <a:t>Refezione scolastica </a:t>
            </a:r>
          </a:p>
        </p:txBody>
      </p:sp>
      <p:sp>
        <p:nvSpPr>
          <p:cNvPr id="3" name="Segnaposto contenuto 2"/>
          <p:cNvSpPr>
            <a:spLocks noGrp="1"/>
          </p:cNvSpPr>
          <p:nvPr>
            <p:ph idx="1"/>
          </p:nvPr>
        </p:nvSpPr>
        <p:spPr>
          <a:xfrm>
            <a:off x="1119883" y="1304818"/>
            <a:ext cx="10310117" cy="4808306"/>
          </a:xfrm>
          <a:ln>
            <a:solidFill>
              <a:schemeClr val="accent1"/>
            </a:solidFill>
          </a:ln>
        </p:spPr>
        <p:txBody>
          <a:bodyPr>
            <a:normAutofit/>
          </a:bodyPr>
          <a:lstStyle/>
          <a:p>
            <a:pPr marL="0" indent="0">
              <a:buNone/>
            </a:pPr>
            <a:r>
              <a:rPr lang="it-IT" sz="2200" i="1" dirty="0" smtClean="0">
                <a:solidFill>
                  <a:schemeClr val="tx1"/>
                </a:solidFill>
              </a:rPr>
              <a:t>… In </a:t>
            </a:r>
            <a:r>
              <a:rPr lang="it-IT" sz="2200" i="1" dirty="0">
                <a:solidFill>
                  <a:schemeClr val="tx1"/>
                </a:solidFill>
              </a:rPr>
              <a:t>particolar modo, oltre alla necessaria e approfondita pulizia dei locali adibiti alla refezione medesima, </a:t>
            </a:r>
            <a:r>
              <a:rPr lang="it-IT" sz="2200" b="1" i="1" dirty="0">
                <a:solidFill>
                  <a:schemeClr val="tx1"/>
                </a:solidFill>
              </a:rPr>
              <a:t>le istituzioni scolastiche </a:t>
            </a:r>
            <a:r>
              <a:rPr lang="it-IT" sz="2200" i="1" dirty="0">
                <a:solidFill>
                  <a:schemeClr val="tx1"/>
                </a:solidFill>
              </a:rPr>
              <a:t>– di </a:t>
            </a:r>
            <a:r>
              <a:rPr lang="it-IT" sz="2200" i="1" dirty="0" smtClean="0">
                <a:solidFill>
                  <a:schemeClr val="tx1"/>
                </a:solidFill>
              </a:rPr>
              <a:t>concerto </a:t>
            </a:r>
            <a:r>
              <a:rPr lang="it-IT" sz="2200" i="1" dirty="0">
                <a:solidFill>
                  <a:schemeClr val="tx1"/>
                </a:solidFill>
              </a:rPr>
              <a:t>con l’ente locale e in modalità tali da garantire la qualità del servizio e che tengano conto anche della salvaguardia dei posti di lavoro – </a:t>
            </a:r>
            <a:r>
              <a:rPr lang="it-IT" sz="2200" b="1" i="1" dirty="0">
                <a:solidFill>
                  <a:schemeClr val="tx1"/>
                </a:solidFill>
              </a:rPr>
              <a:t>potranno valutare l’opportunità di effettuare la refezione in due o più turni</a:t>
            </a:r>
            <a:r>
              <a:rPr lang="it-IT" sz="2200" i="1" dirty="0">
                <a:solidFill>
                  <a:schemeClr val="tx1"/>
                </a:solidFill>
              </a:rPr>
              <a:t>, sempre al fine di non consentire oltre il dovuto l’affollamento dei locali ad essa destinati. </a:t>
            </a:r>
            <a:endParaRPr lang="it-IT" sz="2200" i="1" dirty="0" smtClean="0">
              <a:solidFill>
                <a:schemeClr val="tx1"/>
              </a:solidFill>
            </a:endParaRPr>
          </a:p>
          <a:p>
            <a:pPr marL="0" indent="0">
              <a:buNone/>
            </a:pPr>
            <a:endParaRPr lang="it-IT" sz="2200" i="1" dirty="0" smtClean="0">
              <a:solidFill>
                <a:schemeClr val="tx1"/>
              </a:solidFill>
            </a:endParaRPr>
          </a:p>
          <a:p>
            <a:pPr marL="0" indent="0">
              <a:buNone/>
            </a:pPr>
            <a:r>
              <a:rPr lang="it-IT" sz="2200" i="1" dirty="0" smtClean="0">
                <a:solidFill>
                  <a:schemeClr val="tx1"/>
                </a:solidFill>
              </a:rPr>
              <a:t>Qualora </a:t>
            </a:r>
            <a:r>
              <a:rPr lang="it-IT" sz="2200" i="1" dirty="0">
                <a:solidFill>
                  <a:schemeClr val="tx1"/>
                </a:solidFill>
              </a:rPr>
              <a:t>questa modalità non sia percorribile o non sufficiente in virtù degli spazi o della particolare numerosità dell’utenza, </a:t>
            </a:r>
            <a:r>
              <a:rPr lang="it-IT" sz="2200" b="1" i="1" dirty="0">
                <a:solidFill>
                  <a:schemeClr val="tx1"/>
                </a:solidFill>
              </a:rPr>
              <a:t>gli Enti locali potranno studiare con le ditte concessionarie del servizio la realizzazione di soluzioni alternative di erogazione</a:t>
            </a:r>
            <a:r>
              <a:rPr lang="it-IT" sz="2200" i="1" dirty="0">
                <a:solidFill>
                  <a:schemeClr val="tx1"/>
                </a:solidFill>
              </a:rPr>
              <a:t>, all’interno dell’aula didattica, opportunamente areata e igienizzata al termine della lezione e al termine del pasto stesso, finanche la </a:t>
            </a:r>
            <a:r>
              <a:rPr lang="it-IT" sz="2200" i="1" dirty="0" smtClean="0">
                <a:solidFill>
                  <a:schemeClr val="tx1"/>
                </a:solidFill>
              </a:rPr>
              <a:t>semplificazione </a:t>
            </a:r>
            <a:r>
              <a:rPr lang="it-IT" sz="2200" i="1" dirty="0">
                <a:solidFill>
                  <a:schemeClr val="tx1"/>
                </a:solidFill>
              </a:rPr>
              <a:t>la semplificazione del menù, qualora gli approvvigionamenti delle materie prime dovessero risultare difficoltosi.</a:t>
            </a:r>
          </a:p>
        </p:txBody>
      </p:sp>
      <p:sp>
        <p:nvSpPr>
          <p:cNvPr id="4" name="Segnaposto numero diapositiva 3"/>
          <p:cNvSpPr>
            <a:spLocks noGrp="1"/>
          </p:cNvSpPr>
          <p:nvPr>
            <p:ph type="sldNum" sz="quarter" idx="12"/>
          </p:nvPr>
        </p:nvSpPr>
        <p:spPr/>
        <p:txBody>
          <a:bodyPr/>
          <a:lstStyle/>
          <a:p>
            <a:fld id="{71766878-3199-4EAB-94E7-2D6D11070E14}" type="slidenum">
              <a:rPr lang="en-US" smtClean="0"/>
              <a:t>33</a:t>
            </a:fld>
            <a:endParaRPr lang="en-US" dirty="0"/>
          </a:p>
        </p:txBody>
      </p:sp>
    </p:spTree>
    <p:extLst>
      <p:ext uri="{BB962C8B-B14F-4D97-AF65-F5344CB8AC3E}">
        <p14:creationId xmlns:p14="http://schemas.microsoft.com/office/powerpoint/2010/main" val="20844916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71254" y="328773"/>
            <a:ext cx="10258746" cy="1545744"/>
          </a:xfrm>
        </p:spPr>
        <p:txBody>
          <a:bodyPr>
            <a:normAutofit/>
          </a:bodyPr>
          <a:lstStyle/>
          <a:p>
            <a:r>
              <a:rPr lang="it-IT" sz="2800" dirty="0"/>
              <a:t>Percorsi per le competenze trasversali e per l’Orientamento (</a:t>
            </a:r>
            <a:r>
              <a:rPr lang="it-IT" sz="2800" dirty="0" smtClean="0"/>
              <a:t>PCTO)</a:t>
            </a:r>
            <a:endParaRPr lang="it-IT" sz="2800" dirty="0"/>
          </a:p>
        </p:txBody>
      </p:sp>
      <p:sp>
        <p:nvSpPr>
          <p:cNvPr id="3" name="Segnaposto contenuto 2"/>
          <p:cNvSpPr>
            <a:spLocks noGrp="1"/>
          </p:cNvSpPr>
          <p:nvPr>
            <p:ph idx="1"/>
          </p:nvPr>
        </p:nvSpPr>
        <p:spPr>
          <a:ln>
            <a:solidFill>
              <a:schemeClr val="accent1"/>
            </a:solidFill>
          </a:ln>
        </p:spPr>
        <p:txBody>
          <a:bodyPr>
            <a:normAutofit/>
          </a:bodyPr>
          <a:lstStyle/>
          <a:p>
            <a:pPr marL="0" indent="0">
              <a:buNone/>
            </a:pPr>
            <a:r>
              <a:rPr lang="it-IT" sz="2400" dirty="0" smtClean="0">
                <a:solidFill>
                  <a:schemeClr val="tx1"/>
                </a:solidFill>
              </a:rPr>
              <a:t>Ferma </a:t>
            </a:r>
            <a:r>
              <a:rPr lang="it-IT" sz="2400" dirty="0">
                <a:solidFill>
                  <a:schemeClr val="tx1"/>
                </a:solidFill>
              </a:rPr>
              <a:t>restando la potestà organizzativa delle attività di PCTO in capo alle istituzioni scolastiche, secondo procedure e modalità che si ritengono oramai consolidate, si sottolinea la </a:t>
            </a:r>
            <a:r>
              <a:rPr lang="it-IT" sz="2400" b="1" dirty="0">
                <a:solidFill>
                  <a:schemeClr val="tx1"/>
                </a:solidFill>
              </a:rPr>
              <a:t>necessità che le istituzioni scolastiche procedano a verificare, attraverso l’interlocuzione con i soggetti partner in convenzione o </a:t>
            </a:r>
            <a:r>
              <a:rPr lang="it-IT" sz="2400" b="1" dirty="0" err="1">
                <a:solidFill>
                  <a:schemeClr val="tx1"/>
                </a:solidFill>
              </a:rPr>
              <a:t>convenzionandi</a:t>
            </a:r>
            <a:r>
              <a:rPr lang="it-IT" sz="2400" b="1" dirty="0">
                <a:solidFill>
                  <a:schemeClr val="tx1"/>
                </a:solidFill>
              </a:rPr>
              <a:t>, che presso le strutture ospitanti gli spazi adibiti alle attività degli studenti in PCTO siano conformi alle prescrizioni generali e specifiche degli organismi di settore</a:t>
            </a:r>
            <a:r>
              <a:rPr lang="it-IT" sz="2400" dirty="0">
                <a:solidFill>
                  <a:schemeClr val="tx1"/>
                </a:solidFill>
              </a:rPr>
              <a:t> e consentano altresì il rispetto di tutte le disposizioni sanitarie previste. </a:t>
            </a:r>
          </a:p>
        </p:txBody>
      </p:sp>
      <p:sp>
        <p:nvSpPr>
          <p:cNvPr id="4" name="Segnaposto numero diapositiva 3"/>
          <p:cNvSpPr>
            <a:spLocks noGrp="1"/>
          </p:cNvSpPr>
          <p:nvPr>
            <p:ph type="sldNum" sz="quarter" idx="12"/>
          </p:nvPr>
        </p:nvSpPr>
        <p:spPr/>
        <p:txBody>
          <a:bodyPr/>
          <a:lstStyle/>
          <a:p>
            <a:fld id="{71766878-3199-4EAB-94E7-2D6D11070E14}" type="slidenum">
              <a:rPr lang="en-US" smtClean="0"/>
              <a:t>34</a:t>
            </a:fld>
            <a:endParaRPr lang="en-US" dirty="0"/>
          </a:p>
        </p:txBody>
      </p:sp>
    </p:spTree>
    <p:extLst>
      <p:ext uri="{BB962C8B-B14F-4D97-AF65-F5344CB8AC3E}">
        <p14:creationId xmlns:p14="http://schemas.microsoft.com/office/powerpoint/2010/main" val="22419907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b="1" dirty="0">
                <a:solidFill>
                  <a:schemeClr val="tx1"/>
                </a:solidFill>
              </a:rPr>
              <a:t>alcune delle azioni trasversali previste</a:t>
            </a:r>
            <a:r>
              <a:rPr lang="it-IT" sz="4000" dirty="0"/>
              <a:t/>
            </a:r>
            <a:br>
              <a:rPr lang="it-IT" sz="4000" dirty="0"/>
            </a:br>
            <a:endParaRPr lang="it-IT" sz="4000" dirty="0"/>
          </a:p>
        </p:txBody>
      </p:sp>
      <p:sp>
        <p:nvSpPr>
          <p:cNvPr id="4" name="Segnaposto numero diapositiva 3"/>
          <p:cNvSpPr>
            <a:spLocks noGrp="1"/>
          </p:cNvSpPr>
          <p:nvPr>
            <p:ph type="sldNum" sz="quarter" idx="12"/>
          </p:nvPr>
        </p:nvSpPr>
        <p:spPr/>
        <p:txBody>
          <a:bodyPr/>
          <a:lstStyle/>
          <a:p>
            <a:fld id="{71766878-3199-4EAB-94E7-2D6D11070E14}" type="slidenum">
              <a:rPr lang="en-US" smtClean="0"/>
              <a:t>35</a:t>
            </a:fld>
            <a:endParaRPr lang="en-US" dirty="0"/>
          </a:p>
        </p:txBody>
      </p:sp>
      <p:sp>
        <p:nvSpPr>
          <p:cNvPr id="3" name="Segnaposto contenuto 2">
            <a:extLst>
              <a:ext uri="{FF2B5EF4-FFF2-40B4-BE49-F238E27FC236}">
                <a16:creationId xmlns:a16="http://schemas.microsoft.com/office/drawing/2014/main" id="{C7F7D66E-F6ED-424B-BD18-CEB936C6F446}"/>
              </a:ext>
            </a:extLst>
          </p:cNvPr>
          <p:cNvSpPr>
            <a:spLocks noGrp="1"/>
          </p:cNvSpPr>
          <p:nvPr>
            <p:ph idx="1"/>
          </p:nvPr>
        </p:nvSpPr>
        <p:spPr/>
        <p:txBody>
          <a:bodyPr>
            <a:normAutofit lnSpcReduction="10000"/>
          </a:bodyPr>
          <a:lstStyle/>
          <a:p>
            <a:r>
              <a:rPr lang="it-IT" sz="2800" dirty="0">
                <a:solidFill>
                  <a:schemeClr val="tx1"/>
                </a:solidFill>
              </a:rPr>
              <a:t>Coordinamento nazionale inter-istituzionale</a:t>
            </a:r>
          </a:p>
          <a:p>
            <a:r>
              <a:rPr lang="it-IT" sz="2800" dirty="0">
                <a:solidFill>
                  <a:schemeClr val="tx1"/>
                </a:solidFill>
              </a:rPr>
              <a:t>Tavoli regionali e territoriali (conferenze di servizi, gruppi di lavoro USR, …)</a:t>
            </a:r>
          </a:p>
          <a:p>
            <a:r>
              <a:rPr lang="it-IT" sz="2800" dirty="0">
                <a:solidFill>
                  <a:schemeClr val="tx1"/>
                </a:solidFill>
              </a:rPr>
              <a:t>Azioni di raccordo col trasporto pubblico locale</a:t>
            </a:r>
          </a:p>
          <a:p>
            <a:r>
              <a:rPr lang="it-IT" sz="2800" dirty="0">
                <a:solidFill>
                  <a:schemeClr val="tx1"/>
                </a:solidFill>
              </a:rPr>
              <a:t>Tavola nazionale in materia di sicurezza (con le OO.SS.)</a:t>
            </a:r>
          </a:p>
          <a:p>
            <a:r>
              <a:rPr lang="it-IT" sz="2800" i="1" dirty="0">
                <a:solidFill>
                  <a:schemeClr val="tx1"/>
                </a:solidFill>
              </a:rPr>
              <a:t>Patti educativi di comunità</a:t>
            </a:r>
          </a:p>
          <a:p>
            <a:r>
              <a:rPr lang="it-IT" sz="2800" i="1" dirty="0">
                <a:solidFill>
                  <a:schemeClr val="tx1"/>
                </a:solidFill>
              </a:rPr>
              <a:t>Piani </a:t>
            </a:r>
            <a:r>
              <a:rPr lang="it-IT" sz="2800" i="1">
                <a:solidFill>
                  <a:schemeClr val="tx1"/>
                </a:solidFill>
              </a:rPr>
              <a:t>di </a:t>
            </a:r>
            <a:r>
              <a:rPr lang="it-IT" sz="2800" i="1" smtClean="0">
                <a:solidFill>
                  <a:schemeClr val="tx1"/>
                </a:solidFill>
              </a:rPr>
              <a:t>istituto.</a:t>
            </a:r>
            <a:endParaRPr lang="it-IT" sz="2800" i="1" dirty="0">
              <a:solidFill>
                <a:schemeClr val="tx1"/>
              </a:solidFill>
            </a:endParaRPr>
          </a:p>
        </p:txBody>
      </p:sp>
    </p:spTree>
    <p:extLst>
      <p:ext uri="{BB962C8B-B14F-4D97-AF65-F5344CB8AC3E}">
        <p14:creationId xmlns:p14="http://schemas.microsoft.com/office/powerpoint/2010/main" val="18328461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400" dirty="0" smtClean="0"/>
              <a:t>Alcuni esempi di indicazioni pratiche fornite alle scuole</a:t>
            </a:r>
            <a:endParaRPr lang="it-IT" sz="4400" dirty="0"/>
          </a:p>
        </p:txBody>
      </p:sp>
      <p:sp>
        <p:nvSpPr>
          <p:cNvPr id="3" name="Segnaposto contenuto 2"/>
          <p:cNvSpPr>
            <a:spLocks noGrp="1"/>
          </p:cNvSpPr>
          <p:nvPr>
            <p:ph idx="1"/>
          </p:nvPr>
        </p:nvSpPr>
        <p:spPr/>
        <p:txBody>
          <a:bodyPr>
            <a:normAutofit/>
          </a:bodyPr>
          <a:lstStyle/>
          <a:p>
            <a:endParaRPr lang="it-IT" sz="2800" dirty="0" smtClean="0"/>
          </a:p>
          <a:p>
            <a:r>
              <a:rPr lang="it-IT" sz="2800" dirty="0" smtClean="0"/>
              <a:t>USR </a:t>
            </a:r>
            <a:r>
              <a:rPr lang="it-IT" sz="2800" dirty="0"/>
              <a:t>E</a:t>
            </a:r>
            <a:r>
              <a:rPr lang="it-IT" sz="2800" dirty="0" smtClean="0"/>
              <a:t>milia Romagna</a:t>
            </a:r>
          </a:p>
          <a:p>
            <a:endParaRPr lang="it-IT" sz="2800" dirty="0"/>
          </a:p>
          <a:p>
            <a:r>
              <a:rPr lang="it-IT" sz="2800" dirty="0" smtClean="0"/>
              <a:t>USR Lazio</a:t>
            </a:r>
            <a:endParaRPr lang="it-IT" sz="2800" dirty="0"/>
          </a:p>
        </p:txBody>
      </p:sp>
      <p:sp>
        <p:nvSpPr>
          <p:cNvPr id="4" name="Segnaposto numero diapositiva 3"/>
          <p:cNvSpPr>
            <a:spLocks noGrp="1"/>
          </p:cNvSpPr>
          <p:nvPr>
            <p:ph type="sldNum" sz="quarter" idx="12"/>
          </p:nvPr>
        </p:nvSpPr>
        <p:spPr/>
        <p:txBody>
          <a:bodyPr/>
          <a:lstStyle/>
          <a:p>
            <a:fld id="{71766878-3199-4EAB-94E7-2D6D11070E14}" type="slidenum">
              <a:rPr lang="en-US" smtClean="0"/>
              <a:t>36</a:t>
            </a:fld>
            <a:endParaRPr lang="en-US" dirty="0"/>
          </a:p>
        </p:txBody>
      </p:sp>
    </p:spTree>
    <p:extLst>
      <p:ext uri="{BB962C8B-B14F-4D97-AF65-F5344CB8AC3E}">
        <p14:creationId xmlns:p14="http://schemas.microsoft.com/office/powerpoint/2010/main" val="9517569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p:txBody>
          <a:bodyPr>
            <a:normAutofit/>
          </a:bodyPr>
          <a:lstStyle/>
          <a:p>
            <a:r>
              <a:rPr lang="it-IT" sz="6600" dirty="0"/>
              <a:t>2. Che cosa fare nella </a:t>
            </a:r>
            <a:r>
              <a:rPr lang="it-IT" sz="6600" dirty="0" err="1"/>
              <a:t>IeFP</a:t>
            </a:r>
            <a:r>
              <a:rPr lang="it-IT" sz="6600" dirty="0"/>
              <a:t>?</a:t>
            </a:r>
          </a:p>
        </p:txBody>
      </p:sp>
      <p:sp>
        <p:nvSpPr>
          <p:cNvPr id="6" name="Segnaposto testo 5"/>
          <p:cNvSpPr>
            <a:spLocks noGrp="1"/>
          </p:cNvSpPr>
          <p:nvPr>
            <p:ph type="body" idx="1"/>
          </p:nvPr>
        </p:nvSpPr>
        <p:spPr/>
        <p:txBody>
          <a:bodyPr>
            <a:normAutofit lnSpcReduction="10000"/>
          </a:bodyPr>
          <a:lstStyle/>
          <a:p>
            <a:r>
              <a:rPr lang="it-IT" dirty="0"/>
              <a:t>Sul piano ufficiale ancora non ci sono indicazioni sicure, tuttavia…</a:t>
            </a:r>
          </a:p>
        </p:txBody>
      </p:sp>
      <p:sp>
        <p:nvSpPr>
          <p:cNvPr id="4" name="Segnaposto numero diapositiva 3"/>
          <p:cNvSpPr>
            <a:spLocks noGrp="1"/>
          </p:cNvSpPr>
          <p:nvPr>
            <p:ph type="sldNum" sz="quarter" idx="12"/>
          </p:nvPr>
        </p:nvSpPr>
        <p:spPr/>
        <p:txBody>
          <a:bodyPr/>
          <a:lstStyle/>
          <a:p>
            <a:fld id="{71766878-3199-4EAB-94E7-2D6D11070E14}" type="slidenum">
              <a:rPr lang="en-US" smtClean="0"/>
              <a:t>37</a:t>
            </a:fld>
            <a:endParaRPr lang="en-US" dirty="0"/>
          </a:p>
        </p:txBody>
      </p:sp>
    </p:spTree>
    <p:extLst>
      <p:ext uri="{BB962C8B-B14F-4D97-AF65-F5344CB8AC3E}">
        <p14:creationId xmlns:p14="http://schemas.microsoft.com/office/powerpoint/2010/main" val="28609899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p:txBody>
          <a:bodyPr>
            <a:normAutofit/>
          </a:bodyPr>
          <a:lstStyle/>
          <a:p>
            <a:r>
              <a:rPr lang="it-IT" sz="4000" dirty="0"/>
              <a:t>Alcuni Elementi di specificità rispetto alla scuola</a:t>
            </a:r>
          </a:p>
        </p:txBody>
      </p:sp>
      <p:sp>
        <p:nvSpPr>
          <p:cNvPr id="6" name="Segnaposto contenuto 5"/>
          <p:cNvSpPr>
            <a:spLocks noGrp="1"/>
          </p:cNvSpPr>
          <p:nvPr>
            <p:ph idx="1"/>
          </p:nvPr>
        </p:nvSpPr>
        <p:spPr>
          <a:xfrm>
            <a:off x="1251678" y="2142699"/>
            <a:ext cx="10178322" cy="4107976"/>
          </a:xfrm>
        </p:spPr>
        <p:txBody>
          <a:bodyPr>
            <a:noAutofit/>
          </a:bodyPr>
          <a:lstStyle/>
          <a:p>
            <a:r>
              <a:rPr lang="it-IT" b="1" dirty="0">
                <a:solidFill>
                  <a:schemeClr val="tx1"/>
                </a:solidFill>
              </a:rPr>
              <a:t>Non per tutti l’anno riparte a settembre</a:t>
            </a:r>
          </a:p>
          <a:p>
            <a:endParaRPr lang="it-IT" dirty="0">
              <a:solidFill>
                <a:schemeClr val="tx1"/>
              </a:solidFill>
            </a:endParaRPr>
          </a:p>
          <a:p>
            <a:r>
              <a:rPr lang="it-IT" dirty="0">
                <a:solidFill>
                  <a:schemeClr val="tx1"/>
                </a:solidFill>
              </a:rPr>
              <a:t>Ci sono </a:t>
            </a:r>
            <a:r>
              <a:rPr lang="it-IT" b="1" dirty="0">
                <a:solidFill>
                  <a:schemeClr val="tx1"/>
                </a:solidFill>
              </a:rPr>
              <a:t>21 micro sistemi diversi </a:t>
            </a:r>
            <a:r>
              <a:rPr lang="it-IT" dirty="0">
                <a:solidFill>
                  <a:schemeClr val="tx1"/>
                </a:solidFill>
              </a:rPr>
              <a:t>(gestiti dalle Regioni e dalle Province autonome), come si è visto per le indicazioni relative alla fine di questo anno formativo e agli esami di qualifica</a:t>
            </a:r>
          </a:p>
          <a:p>
            <a:endParaRPr lang="it-IT" dirty="0">
              <a:solidFill>
                <a:schemeClr val="tx1"/>
              </a:solidFill>
            </a:endParaRPr>
          </a:p>
          <a:p>
            <a:r>
              <a:rPr lang="it-IT" b="1" dirty="0">
                <a:solidFill>
                  <a:schemeClr val="tx1"/>
                </a:solidFill>
              </a:rPr>
              <a:t>Ci sono poche risorse e frammentate</a:t>
            </a:r>
            <a:r>
              <a:rPr lang="it-IT" dirty="0">
                <a:solidFill>
                  <a:schemeClr val="tx1"/>
                </a:solidFill>
              </a:rPr>
              <a:t>. Queste arrivano da </a:t>
            </a:r>
            <a:r>
              <a:rPr lang="it-IT" dirty="0" err="1">
                <a:solidFill>
                  <a:schemeClr val="tx1"/>
                </a:solidFill>
              </a:rPr>
              <a:t>piu</a:t>
            </a:r>
            <a:r>
              <a:rPr lang="it-IT" dirty="0">
                <a:solidFill>
                  <a:schemeClr val="tx1"/>
                </a:solidFill>
              </a:rPr>
              <a:t>̀ fonti: il 39% dalle Regioni, il 31,6% dal Ministero del Lavoro, il 25,8% da Fondi UE, il restante 3,6% dal MIUR (dati 2017) </a:t>
            </a:r>
          </a:p>
          <a:p>
            <a:endParaRPr lang="it-IT" dirty="0">
              <a:solidFill>
                <a:schemeClr val="tx1"/>
              </a:solidFill>
            </a:endParaRPr>
          </a:p>
          <a:p>
            <a:r>
              <a:rPr lang="it-IT" dirty="0">
                <a:solidFill>
                  <a:schemeClr val="tx1"/>
                </a:solidFill>
              </a:rPr>
              <a:t>I </a:t>
            </a:r>
            <a:r>
              <a:rPr lang="it-IT" b="1" dirty="0">
                <a:solidFill>
                  <a:schemeClr val="tx1"/>
                </a:solidFill>
              </a:rPr>
              <a:t>CFP hanno spesso scarsa autonomia di decisione.</a:t>
            </a:r>
          </a:p>
          <a:p>
            <a:endParaRPr lang="it-IT" dirty="0">
              <a:solidFill>
                <a:schemeClr val="tx1"/>
              </a:solidFill>
            </a:endParaRPr>
          </a:p>
          <a:p>
            <a:endParaRPr lang="it-IT" dirty="0">
              <a:solidFill>
                <a:schemeClr val="tx1"/>
              </a:solidFill>
            </a:endParaRPr>
          </a:p>
        </p:txBody>
      </p:sp>
      <p:sp>
        <p:nvSpPr>
          <p:cNvPr id="4" name="Segnaposto numero diapositiva 3"/>
          <p:cNvSpPr>
            <a:spLocks noGrp="1"/>
          </p:cNvSpPr>
          <p:nvPr>
            <p:ph type="sldNum" sz="quarter" idx="12"/>
          </p:nvPr>
        </p:nvSpPr>
        <p:spPr/>
        <p:txBody>
          <a:bodyPr/>
          <a:lstStyle/>
          <a:p>
            <a:fld id="{71766878-3199-4EAB-94E7-2D6D11070E14}" type="slidenum">
              <a:rPr lang="en-US" smtClean="0"/>
              <a:pPr/>
              <a:t>38</a:t>
            </a:fld>
            <a:endParaRPr lang="en-US" dirty="0"/>
          </a:p>
        </p:txBody>
      </p:sp>
    </p:spTree>
    <p:extLst>
      <p:ext uri="{BB962C8B-B14F-4D97-AF65-F5344CB8AC3E}">
        <p14:creationId xmlns:p14="http://schemas.microsoft.com/office/powerpoint/2010/main" val="11487435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Segnaposto contenuto 11"/>
          <p:cNvPicPr>
            <a:picLocks noGrp="1" noChangeAspect="1"/>
          </p:cNvPicPr>
          <p:nvPr>
            <p:ph type="pic" idx="1"/>
          </p:nvPr>
        </p:nvPicPr>
        <p:blipFill>
          <a:blip r:embed="rId2">
            <a:extLst>
              <a:ext uri="{28A0092B-C50C-407E-A947-70E740481C1C}">
                <a14:useLocalDpi xmlns:a14="http://schemas.microsoft.com/office/drawing/2010/main" val="0"/>
              </a:ext>
            </a:extLst>
          </a:blip>
          <a:srcRect t="3170" b="3170"/>
          <a:stretch>
            <a:fillRect/>
          </a:stretch>
        </p:blipFill>
        <p:spPr>
          <a:xfrm>
            <a:off x="635000" y="419717"/>
            <a:ext cx="6388100" cy="5955961"/>
          </a:xfrm>
          <a:ln>
            <a:solidFill>
              <a:schemeClr val="accent1"/>
            </a:solidFill>
          </a:ln>
        </p:spPr>
      </p:pic>
      <p:sp>
        <p:nvSpPr>
          <p:cNvPr id="2" name="Titolo 1"/>
          <p:cNvSpPr>
            <a:spLocks noGrp="1"/>
          </p:cNvSpPr>
          <p:nvPr>
            <p:ph type="title"/>
          </p:nvPr>
        </p:nvSpPr>
        <p:spPr>
          <a:xfrm>
            <a:off x="8337883" y="457200"/>
            <a:ext cx="3092117" cy="2247900"/>
          </a:xfrm>
        </p:spPr>
        <p:txBody>
          <a:bodyPr>
            <a:normAutofit/>
          </a:bodyPr>
          <a:lstStyle/>
          <a:p>
            <a:r>
              <a:rPr lang="it-IT" sz="3200" dirty="0"/>
              <a:t>Chi non riparte a settembre </a:t>
            </a:r>
          </a:p>
        </p:txBody>
      </p:sp>
      <p:sp>
        <p:nvSpPr>
          <p:cNvPr id="4" name="Segnaposto numero diapositiva 3"/>
          <p:cNvSpPr>
            <a:spLocks noGrp="1"/>
          </p:cNvSpPr>
          <p:nvPr>
            <p:ph type="sldNum" sz="quarter" idx="12"/>
          </p:nvPr>
        </p:nvSpPr>
        <p:spPr/>
        <p:txBody>
          <a:bodyPr/>
          <a:lstStyle/>
          <a:p>
            <a:fld id="{71766878-3199-4EAB-94E7-2D6D11070E14}" type="slidenum">
              <a:rPr lang="en-US" smtClean="0"/>
              <a:t>39</a:t>
            </a:fld>
            <a:endParaRPr lang="en-US" dirty="0"/>
          </a:p>
        </p:txBody>
      </p:sp>
      <p:sp>
        <p:nvSpPr>
          <p:cNvPr id="5" name="Stella a 5 punte 4">
            <a:extLst>
              <a:ext uri="{FF2B5EF4-FFF2-40B4-BE49-F238E27FC236}">
                <a16:creationId xmlns:a16="http://schemas.microsoft.com/office/drawing/2014/main" id="{FC35B011-29A9-6F44-9236-F59DEED09E97}"/>
              </a:ext>
            </a:extLst>
          </p:cNvPr>
          <p:cNvSpPr/>
          <p:nvPr/>
        </p:nvSpPr>
        <p:spPr>
          <a:xfrm>
            <a:off x="5450499" y="4686300"/>
            <a:ext cx="338667" cy="30480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Stella a 5 punte 6">
            <a:extLst>
              <a:ext uri="{FF2B5EF4-FFF2-40B4-BE49-F238E27FC236}">
                <a16:creationId xmlns:a16="http://schemas.microsoft.com/office/drawing/2014/main" id="{32ED1C57-9257-7644-93EE-B3D19DF5174F}"/>
              </a:ext>
            </a:extLst>
          </p:cNvPr>
          <p:cNvSpPr/>
          <p:nvPr/>
        </p:nvSpPr>
        <p:spPr>
          <a:xfrm>
            <a:off x="3953238" y="2850724"/>
            <a:ext cx="338667" cy="30480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Stella a 5 punte 7">
            <a:extLst>
              <a:ext uri="{FF2B5EF4-FFF2-40B4-BE49-F238E27FC236}">
                <a16:creationId xmlns:a16="http://schemas.microsoft.com/office/drawing/2014/main" id="{C1F2F335-F359-254B-8760-8761C2B28F40}"/>
              </a:ext>
            </a:extLst>
          </p:cNvPr>
          <p:cNvSpPr/>
          <p:nvPr/>
        </p:nvSpPr>
        <p:spPr>
          <a:xfrm>
            <a:off x="5645234" y="3926536"/>
            <a:ext cx="338667" cy="30480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Stella a 5 punte 8">
            <a:extLst>
              <a:ext uri="{FF2B5EF4-FFF2-40B4-BE49-F238E27FC236}">
                <a16:creationId xmlns:a16="http://schemas.microsoft.com/office/drawing/2014/main" id="{CE6D8D67-00E5-7744-AE89-838C378E3A36}"/>
              </a:ext>
            </a:extLst>
          </p:cNvPr>
          <p:cNvSpPr/>
          <p:nvPr/>
        </p:nvSpPr>
        <p:spPr>
          <a:xfrm>
            <a:off x="5298100" y="4078936"/>
            <a:ext cx="338667" cy="30480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3508961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71255DA8-E4CC-6D47-BB4A-7629DDEC28FC}"/>
              </a:ext>
            </a:extLst>
          </p:cNvPr>
          <p:cNvSpPr>
            <a:spLocks noGrp="1"/>
          </p:cNvSpPr>
          <p:nvPr>
            <p:ph type="title"/>
          </p:nvPr>
        </p:nvSpPr>
        <p:spPr>
          <a:xfrm>
            <a:off x="8337884" y="457199"/>
            <a:ext cx="3092115" cy="2432958"/>
          </a:xfrm>
        </p:spPr>
        <p:txBody>
          <a:bodyPr>
            <a:normAutofit/>
          </a:bodyPr>
          <a:lstStyle/>
          <a:p>
            <a:r>
              <a:rPr lang="it-IT" sz="6600" i="1" dirty="0"/>
              <a:t>Che fare?</a:t>
            </a:r>
          </a:p>
        </p:txBody>
      </p:sp>
      <p:sp>
        <p:nvSpPr>
          <p:cNvPr id="4" name="Segnaposto contenuto 3">
            <a:extLst>
              <a:ext uri="{FF2B5EF4-FFF2-40B4-BE49-F238E27FC236}">
                <a16:creationId xmlns:a16="http://schemas.microsoft.com/office/drawing/2014/main" id="{4AE667C0-2ED9-EE45-8760-117DEA50F45D}"/>
              </a:ext>
            </a:extLst>
          </p:cNvPr>
          <p:cNvSpPr>
            <a:spLocks noGrp="1"/>
          </p:cNvSpPr>
          <p:nvPr>
            <p:ph idx="1"/>
          </p:nvPr>
        </p:nvSpPr>
        <p:spPr>
          <a:xfrm>
            <a:off x="729465" y="842481"/>
            <a:ext cx="6082301" cy="5063020"/>
          </a:xfrm>
          <a:solidFill>
            <a:schemeClr val="accent1">
              <a:lumMod val="20000"/>
              <a:lumOff val="80000"/>
            </a:schemeClr>
          </a:solidFill>
          <a:ln>
            <a:solidFill>
              <a:schemeClr val="accent1"/>
            </a:solidFill>
          </a:ln>
        </p:spPr>
        <p:txBody>
          <a:bodyPr>
            <a:noAutofit/>
          </a:bodyPr>
          <a:lstStyle/>
          <a:p>
            <a:pPr marL="0" indent="0">
              <a:buNone/>
            </a:pPr>
            <a:r>
              <a:rPr lang="it-IT" sz="2400" dirty="0">
                <a:solidFill>
                  <a:schemeClr val="tx1"/>
                </a:solidFill>
              </a:rPr>
              <a:t>Il riferimento </a:t>
            </a:r>
            <a:r>
              <a:rPr lang="it-IT" sz="2400" dirty="0" smtClean="0">
                <a:solidFill>
                  <a:schemeClr val="tx1"/>
                </a:solidFill>
              </a:rPr>
              <a:t>all’autonomia del «Piano scuola» </a:t>
            </a:r>
            <a:r>
              <a:rPr lang="it-IT" sz="2400" dirty="0">
                <a:solidFill>
                  <a:schemeClr val="tx1"/>
                </a:solidFill>
              </a:rPr>
              <a:t>e la </a:t>
            </a:r>
            <a:r>
              <a:rPr lang="it-IT" sz="2400" b="1" dirty="0">
                <a:solidFill>
                  <a:schemeClr val="tx1"/>
                </a:solidFill>
              </a:rPr>
              <a:t>genericità </a:t>
            </a:r>
            <a:r>
              <a:rPr lang="it-IT" sz="2400" b="1" dirty="0" smtClean="0">
                <a:solidFill>
                  <a:schemeClr val="tx1"/>
                </a:solidFill>
              </a:rPr>
              <a:t>delle sue </a:t>
            </a:r>
            <a:r>
              <a:rPr lang="it-IT" sz="2400" b="1" dirty="0">
                <a:solidFill>
                  <a:schemeClr val="tx1"/>
                </a:solidFill>
              </a:rPr>
              <a:t>indicazioni </a:t>
            </a:r>
            <a:r>
              <a:rPr lang="it-IT" sz="2400" dirty="0">
                <a:solidFill>
                  <a:schemeClr val="tx1"/>
                </a:solidFill>
              </a:rPr>
              <a:t>hanno indotto una interpretazione largamente diffusa </a:t>
            </a:r>
            <a:r>
              <a:rPr lang="it-IT" sz="2400" dirty="0" smtClean="0">
                <a:solidFill>
                  <a:schemeClr val="tx1"/>
                </a:solidFill>
              </a:rPr>
              <a:t>che lo ha giudicato </a:t>
            </a:r>
            <a:r>
              <a:rPr lang="it-IT" sz="2400" dirty="0">
                <a:solidFill>
                  <a:schemeClr val="tx1"/>
                </a:solidFill>
              </a:rPr>
              <a:t>come una sorta di «</a:t>
            </a:r>
            <a:r>
              <a:rPr lang="it-IT" sz="2400" b="1" i="1" dirty="0">
                <a:solidFill>
                  <a:schemeClr val="tx1"/>
                </a:solidFill>
              </a:rPr>
              <a:t>arrangiatevi</a:t>
            </a:r>
            <a:r>
              <a:rPr lang="it-IT" sz="2400" dirty="0">
                <a:solidFill>
                  <a:schemeClr val="tx1"/>
                </a:solidFill>
              </a:rPr>
              <a:t>».</a:t>
            </a:r>
          </a:p>
          <a:p>
            <a:pPr marL="0" indent="0">
              <a:buNone/>
            </a:pPr>
            <a:endParaRPr lang="it-IT" sz="2400" dirty="0">
              <a:solidFill>
                <a:schemeClr val="tx1"/>
              </a:solidFill>
            </a:endParaRPr>
          </a:p>
          <a:p>
            <a:pPr marL="0" indent="0">
              <a:buNone/>
            </a:pPr>
            <a:r>
              <a:rPr lang="it-IT" sz="2400" dirty="0">
                <a:solidFill>
                  <a:schemeClr val="tx1"/>
                </a:solidFill>
              </a:rPr>
              <a:t>Nel caso </a:t>
            </a:r>
            <a:r>
              <a:rPr lang="it-IT" sz="2400" dirty="0" smtClean="0">
                <a:solidFill>
                  <a:schemeClr val="tx1"/>
                </a:solidFill>
              </a:rPr>
              <a:t>della </a:t>
            </a:r>
            <a:r>
              <a:rPr lang="it-IT" sz="2400" dirty="0" err="1" smtClean="0">
                <a:solidFill>
                  <a:schemeClr val="tx1"/>
                </a:solidFill>
              </a:rPr>
              <a:t>IeFP</a:t>
            </a:r>
            <a:r>
              <a:rPr lang="it-IT" sz="2400" dirty="0" smtClean="0">
                <a:solidFill>
                  <a:schemeClr val="tx1"/>
                </a:solidFill>
              </a:rPr>
              <a:t> esistono </a:t>
            </a:r>
            <a:r>
              <a:rPr lang="it-IT" sz="2400" dirty="0">
                <a:solidFill>
                  <a:schemeClr val="tx1"/>
                </a:solidFill>
              </a:rPr>
              <a:t>poi </a:t>
            </a:r>
            <a:r>
              <a:rPr lang="it-IT" sz="2400" dirty="0" smtClean="0">
                <a:solidFill>
                  <a:schemeClr val="tx1"/>
                </a:solidFill>
              </a:rPr>
              <a:t>altri </a:t>
            </a:r>
            <a:r>
              <a:rPr lang="it-IT" sz="2400" b="1" dirty="0" smtClean="0">
                <a:solidFill>
                  <a:schemeClr val="tx1"/>
                </a:solidFill>
              </a:rPr>
              <a:t>nodi, </a:t>
            </a:r>
            <a:r>
              <a:rPr lang="it-IT" sz="2400" dirty="0" smtClean="0">
                <a:solidFill>
                  <a:schemeClr val="tx1"/>
                </a:solidFill>
              </a:rPr>
              <a:t>come quello </a:t>
            </a:r>
            <a:r>
              <a:rPr lang="it-IT" sz="2400" dirty="0">
                <a:solidFill>
                  <a:schemeClr val="tx1"/>
                </a:solidFill>
              </a:rPr>
              <a:t>non ancora sciolto che riguarda </a:t>
            </a:r>
            <a:r>
              <a:rPr lang="it-IT" sz="2400" b="1" u="sng" dirty="0">
                <a:solidFill>
                  <a:schemeClr val="tx1"/>
                </a:solidFill>
              </a:rPr>
              <a:t>l’accesso alle risorse </a:t>
            </a:r>
            <a:r>
              <a:rPr lang="it-IT" sz="2400" dirty="0">
                <a:solidFill>
                  <a:schemeClr val="tx1"/>
                </a:solidFill>
              </a:rPr>
              <a:t>stanziate dal </a:t>
            </a:r>
            <a:r>
              <a:rPr lang="it-IT" sz="2400" dirty="0" smtClean="0">
                <a:solidFill>
                  <a:schemeClr val="tx1"/>
                </a:solidFill>
              </a:rPr>
              <a:t>Governo per la ricostruzione post-pandemia e quello delle </a:t>
            </a:r>
            <a:r>
              <a:rPr lang="it-IT" sz="2400" b="1" u="sng" dirty="0" smtClean="0">
                <a:solidFill>
                  <a:schemeClr val="tx1"/>
                </a:solidFill>
              </a:rPr>
              <a:t>scelte in capo a  ciascuna Regione</a:t>
            </a:r>
            <a:r>
              <a:rPr lang="it-IT" sz="2400" dirty="0" smtClean="0">
                <a:solidFill>
                  <a:schemeClr val="tx1"/>
                </a:solidFill>
              </a:rPr>
              <a:t>.</a:t>
            </a:r>
            <a:endParaRPr lang="it-IT" sz="2400" dirty="0">
              <a:solidFill>
                <a:schemeClr val="tx1"/>
              </a:solidFill>
            </a:endParaRPr>
          </a:p>
          <a:p>
            <a:pPr marL="0" indent="0">
              <a:buNone/>
            </a:pPr>
            <a:r>
              <a:rPr lang="it-IT" sz="2400" dirty="0">
                <a:solidFill>
                  <a:schemeClr val="tx1"/>
                </a:solidFill>
              </a:rPr>
              <a:t> </a:t>
            </a:r>
            <a:endParaRPr lang="it-IT" sz="2400" b="1" dirty="0">
              <a:solidFill>
                <a:schemeClr val="tx1"/>
              </a:solidFill>
            </a:endParaRPr>
          </a:p>
        </p:txBody>
      </p:sp>
      <p:sp>
        <p:nvSpPr>
          <p:cNvPr id="2" name="Segnaposto numero diapositiva 1"/>
          <p:cNvSpPr>
            <a:spLocks noGrp="1"/>
          </p:cNvSpPr>
          <p:nvPr>
            <p:ph type="sldNum" sz="quarter" idx="12"/>
          </p:nvPr>
        </p:nvSpPr>
        <p:spPr/>
        <p:txBody>
          <a:bodyPr/>
          <a:lstStyle/>
          <a:p>
            <a:fld id="{71766878-3199-4EAB-94E7-2D6D11070E14}" type="slidenum">
              <a:rPr lang="en-US" smtClean="0"/>
              <a:t>40</a:t>
            </a:fld>
            <a:endParaRPr lang="en-US" dirty="0"/>
          </a:p>
        </p:txBody>
      </p:sp>
    </p:spTree>
    <p:extLst>
      <p:ext uri="{BB962C8B-B14F-4D97-AF65-F5344CB8AC3E}">
        <p14:creationId xmlns:p14="http://schemas.microsoft.com/office/powerpoint/2010/main" val="36162638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EFCCB7D7-98AD-294E-8711-FB783CECDC8D}"/>
              </a:ext>
            </a:extLst>
          </p:cNvPr>
          <p:cNvSpPr>
            <a:spLocks noGrp="1"/>
          </p:cNvSpPr>
          <p:nvPr>
            <p:ph idx="1"/>
          </p:nvPr>
        </p:nvSpPr>
        <p:spPr>
          <a:xfrm>
            <a:off x="1270457" y="914400"/>
            <a:ext cx="10178322" cy="5233583"/>
          </a:xfrm>
          <a:solidFill>
            <a:schemeClr val="accent1">
              <a:lumMod val="20000"/>
              <a:lumOff val="80000"/>
            </a:schemeClr>
          </a:solidFill>
          <a:ln>
            <a:solidFill>
              <a:schemeClr val="accent1"/>
            </a:solidFill>
          </a:ln>
        </p:spPr>
        <p:txBody>
          <a:bodyPr>
            <a:noAutofit/>
          </a:bodyPr>
          <a:lstStyle/>
          <a:p>
            <a:pPr marL="0" indent="0">
              <a:buNone/>
            </a:pPr>
            <a:r>
              <a:rPr lang="it-IT" sz="2800" dirty="0" smtClean="0">
                <a:solidFill>
                  <a:schemeClr val="tx1"/>
                </a:solidFill>
              </a:rPr>
              <a:t>Pur con questi limiti, è tuttavia </a:t>
            </a:r>
            <a:r>
              <a:rPr lang="it-IT" sz="2800" b="1" u="sng" dirty="0" smtClean="0">
                <a:solidFill>
                  <a:schemeClr val="tx1"/>
                </a:solidFill>
              </a:rPr>
              <a:t>possibile agire </a:t>
            </a:r>
            <a:r>
              <a:rPr lang="it-IT" sz="2800" b="1" u="sng" dirty="0">
                <a:solidFill>
                  <a:schemeClr val="tx1"/>
                </a:solidFill>
              </a:rPr>
              <a:t>come </a:t>
            </a:r>
            <a:r>
              <a:rPr lang="it-IT" sz="2800" b="1" u="sng" dirty="0" smtClean="0">
                <a:solidFill>
                  <a:schemeClr val="tx1"/>
                </a:solidFill>
              </a:rPr>
              <a:t>CFP (e reti di CFP)</a:t>
            </a:r>
            <a:r>
              <a:rPr lang="it-IT" sz="2800" dirty="0" smtClean="0">
                <a:solidFill>
                  <a:schemeClr val="tx1"/>
                </a:solidFill>
              </a:rPr>
              <a:t>:</a:t>
            </a:r>
            <a:endParaRPr lang="it-IT" sz="2800" b="1" dirty="0">
              <a:solidFill>
                <a:schemeClr val="tx1"/>
              </a:solidFill>
            </a:endParaRPr>
          </a:p>
          <a:p>
            <a:pPr>
              <a:buFontTx/>
              <a:buChar char="-"/>
            </a:pPr>
            <a:r>
              <a:rPr lang="it-IT" sz="2800" b="1" dirty="0">
                <a:solidFill>
                  <a:schemeClr val="tx1"/>
                </a:solidFill>
              </a:rPr>
              <a:t>partecipando o facendosi rappresentare nei vari tavoli territoriali </a:t>
            </a:r>
            <a:r>
              <a:rPr lang="it-IT" sz="2800" dirty="0">
                <a:solidFill>
                  <a:schemeClr val="tx1"/>
                </a:solidFill>
              </a:rPr>
              <a:t>previsti,</a:t>
            </a:r>
          </a:p>
          <a:p>
            <a:pPr>
              <a:buFontTx/>
              <a:buChar char="-"/>
            </a:pPr>
            <a:r>
              <a:rPr lang="it-IT" sz="2800" dirty="0">
                <a:solidFill>
                  <a:schemeClr val="tx1"/>
                </a:solidFill>
              </a:rPr>
              <a:t>chiedendo di </a:t>
            </a:r>
            <a:r>
              <a:rPr lang="it-IT" sz="2800" b="1" dirty="0">
                <a:solidFill>
                  <a:schemeClr val="tx1"/>
                </a:solidFill>
              </a:rPr>
              <a:t>entrare in qualche «patto educativo di comunità», </a:t>
            </a:r>
          </a:p>
          <a:p>
            <a:pPr>
              <a:buFontTx/>
              <a:buChar char="-"/>
            </a:pPr>
            <a:r>
              <a:rPr lang="it-IT" sz="2800" b="1" dirty="0">
                <a:solidFill>
                  <a:schemeClr val="tx1"/>
                </a:solidFill>
              </a:rPr>
              <a:t>predisponendo </a:t>
            </a:r>
            <a:r>
              <a:rPr lang="it-IT" sz="2800" dirty="0">
                <a:solidFill>
                  <a:schemeClr val="tx1"/>
                </a:solidFill>
              </a:rPr>
              <a:t>fin da subito</a:t>
            </a:r>
            <a:r>
              <a:rPr lang="it-IT" sz="2800" b="1" dirty="0">
                <a:solidFill>
                  <a:schemeClr val="tx1"/>
                </a:solidFill>
              </a:rPr>
              <a:t> </a:t>
            </a:r>
            <a:r>
              <a:rPr lang="it-IT" sz="2800" b="1" dirty="0" smtClean="0">
                <a:solidFill>
                  <a:schemeClr val="tx1"/>
                </a:solidFill>
              </a:rPr>
              <a:t>un «piano logistico» con più di uno scenario </a:t>
            </a:r>
            <a:r>
              <a:rPr lang="it-IT" sz="2800" b="1" dirty="0">
                <a:solidFill>
                  <a:schemeClr val="tx1"/>
                </a:solidFill>
              </a:rPr>
              <a:t>di riferimento, </a:t>
            </a:r>
            <a:r>
              <a:rPr lang="it-IT" sz="2800" dirty="0" smtClean="0">
                <a:solidFill>
                  <a:schemeClr val="tx1"/>
                </a:solidFill>
              </a:rPr>
              <a:t>partendo da </a:t>
            </a:r>
            <a:r>
              <a:rPr lang="it-IT" sz="2800" dirty="0">
                <a:solidFill>
                  <a:schemeClr val="tx1"/>
                </a:solidFill>
              </a:rPr>
              <a:t>una </a:t>
            </a:r>
            <a:r>
              <a:rPr lang="it-IT" sz="2800" i="1" u="sng" dirty="0">
                <a:solidFill>
                  <a:schemeClr val="tx1"/>
                </a:solidFill>
              </a:rPr>
              <a:t>accurata analisi </a:t>
            </a:r>
            <a:r>
              <a:rPr lang="it-IT" sz="2800" i="1" u="sng" dirty="0" smtClean="0">
                <a:solidFill>
                  <a:schemeClr val="tx1"/>
                </a:solidFill>
              </a:rPr>
              <a:t>degli spazi disponibili e delle </a:t>
            </a:r>
            <a:r>
              <a:rPr lang="it-IT" sz="2800" i="1" u="sng" dirty="0">
                <a:solidFill>
                  <a:schemeClr val="tx1"/>
                </a:solidFill>
              </a:rPr>
              <a:t>condizioni </a:t>
            </a:r>
            <a:r>
              <a:rPr lang="it-IT" sz="2800" i="1" u="sng" dirty="0" smtClean="0">
                <a:solidFill>
                  <a:schemeClr val="tx1"/>
                </a:solidFill>
              </a:rPr>
              <a:t>per </a:t>
            </a:r>
            <a:r>
              <a:rPr lang="it-IT" sz="2800" i="1" u="sng" dirty="0">
                <a:solidFill>
                  <a:schemeClr val="tx1"/>
                </a:solidFill>
              </a:rPr>
              <a:t>il distanziamento </a:t>
            </a:r>
            <a:r>
              <a:rPr lang="it-IT" sz="2800" i="1" dirty="0" smtClean="0">
                <a:solidFill>
                  <a:schemeClr val="tx1"/>
                </a:solidFill>
              </a:rPr>
              <a:t>nonché delle </a:t>
            </a:r>
            <a:r>
              <a:rPr lang="it-IT" sz="2800" i="1" dirty="0">
                <a:solidFill>
                  <a:schemeClr val="tx1"/>
                </a:solidFill>
              </a:rPr>
              <a:t>risorse disponibili </a:t>
            </a:r>
            <a:r>
              <a:rPr lang="it-IT" sz="2800" dirty="0">
                <a:solidFill>
                  <a:schemeClr val="tx1"/>
                </a:solidFill>
              </a:rPr>
              <a:t>a livello </a:t>
            </a:r>
            <a:r>
              <a:rPr lang="it-IT" sz="2800" dirty="0" smtClean="0">
                <a:solidFill>
                  <a:schemeClr val="tx1"/>
                </a:solidFill>
              </a:rPr>
              <a:t>locale, </a:t>
            </a:r>
            <a:endParaRPr lang="it-IT" sz="2800" b="1" dirty="0">
              <a:solidFill>
                <a:schemeClr val="tx1"/>
              </a:solidFill>
            </a:endParaRPr>
          </a:p>
          <a:p>
            <a:endParaRPr lang="it-IT" sz="2800" dirty="0"/>
          </a:p>
        </p:txBody>
      </p:sp>
      <p:sp>
        <p:nvSpPr>
          <p:cNvPr id="4" name="Segnaposto numero diapositiva 3">
            <a:extLst>
              <a:ext uri="{FF2B5EF4-FFF2-40B4-BE49-F238E27FC236}">
                <a16:creationId xmlns:a16="http://schemas.microsoft.com/office/drawing/2014/main" id="{3386BAD8-08CD-6245-A33E-F874F387765C}"/>
              </a:ext>
            </a:extLst>
          </p:cNvPr>
          <p:cNvSpPr>
            <a:spLocks noGrp="1"/>
          </p:cNvSpPr>
          <p:nvPr>
            <p:ph type="sldNum" sz="quarter" idx="12"/>
          </p:nvPr>
        </p:nvSpPr>
        <p:spPr/>
        <p:txBody>
          <a:bodyPr/>
          <a:lstStyle/>
          <a:p>
            <a:fld id="{71766878-3199-4EAB-94E7-2D6D11070E14}" type="slidenum">
              <a:rPr lang="en-US" smtClean="0"/>
              <a:t>41</a:t>
            </a:fld>
            <a:endParaRPr lang="en-US" dirty="0"/>
          </a:p>
        </p:txBody>
      </p:sp>
    </p:spTree>
    <p:extLst>
      <p:ext uri="{BB962C8B-B14F-4D97-AF65-F5344CB8AC3E}">
        <p14:creationId xmlns:p14="http://schemas.microsoft.com/office/powerpoint/2010/main" val="8431284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082C6C8-000F-EB49-B193-FEA5645DD9AF}"/>
              </a:ext>
            </a:extLst>
          </p:cNvPr>
          <p:cNvSpPr>
            <a:spLocks noGrp="1"/>
          </p:cNvSpPr>
          <p:nvPr>
            <p:ph idx="1"/>
          </p:nvPr>
        </p:nvSpPr>
        <p:spPr>
          <a:xfrm>
            <a:off x="1251678" y="750013"/>
            <a:ext cx="10178322" cy="5250095"/>
          </a:xfrm>
          <a:solidFill>
            <a:schemeClr val="accent1">
              <a:lumMod val="20000"/>
              <a:lumOff val="80000"/>
            </a:schemeClr>
          </a:solidFill>
          <a:ln>
            <a:solidFill>
              <a:schemeClr val="accent1"/>
            </a:solidFill>
          </a:ln>
        </p:spPr>
        <p:txBody>
          <a:bodyPr>
            <a:normAutofit fontScale="85000" lnSpcReduction="10000"/>
          </a:bodyPr>
          <a:lstStyle/>
          <a:p>
            <a:r>
              <a:rPr lang="it-IT" sz="2800" b="1" dirty="0" smtClean="0">
                <a:solidFill>
                  <a:schemeClr val="tx1"/>
                </a:solidFill>
              </a:rPr>
              <a:t>cominciando </a:t>
            </a:r>
            <a:r>
              <a:rPr lang="it-IT" sz="2800" b="1" dirty="0">
                <a:solidFill>
                  <a:schemeClr val="tx1"/>
                </a:solidFill>
              </a:rPr>
              <a:t>a predisporre il proprio «piano </a:t>
            </a:r>
            <a:r>
              <a:rPr lang="it-IT" sz="2800" b="1" dirty="0" smtClean="0">
                <a:solidFill>
                  <a:schemeClr val="tx1"/>
                </a:solidFill>
              </a:rPr>
              <a:t>organizzativo </a:t>
            </a:r>
            <a:r>
              <a:rPr lang="it-IT" sz="2800" b="1" dirty="0">
                <a:solidFill>
                  <a:schemeClr val="tx1"/>
                </a:solidFill>
              </a:rPr>
              <a:t>di </a:t>
            </a:r>
            <a:r>
              <a:rPr lang="it-IT" sz="2800" b="1" dirty="0" smtClean="0">
                <a:solidFill>
                  <a:schemeClr val="tx1"/>
                </a:solidFill>
              </a:rPr>
              <a:t>CFP», </a:t>
            </a:r>
            <a:r>
              <a:rPr lang="it-IT" sz="2800" i="1" dirty="0">
                <a:solidFill>
                  <a:schemeClr val="tx1"/>
                </a:solidFill>
              </a:rPr>
              <a:t>prevedendo uno schema «a geometria variabile»</a:t>
            </a:r>
            <a:r>
              <a:rPr lang="it-IT" sz="2800" dirty="0">
                <a:solidFill>
                  <a:schemeClr val="tx1"/>
                </a:solidFill>
              </a:rPr>
              <a:t> sia </a:t>
            </a:r>
            <a:r>
              <a:rPr lang="it-IT" sz="2800" u="sng" dirty="0">
                <a:solidFill>
                  <a:schemeClr val="tx1"/>
                </a:solidFill>
              </a:rPr>
              <a:t>in senso temporale </a:t>
            </a:r>
            <a:r>
              <a:rPr lang="it-IT" sz="2800" dirty="0">
                <a:solidFill>
                  <a:schemeClr val="tx1"/>
                </a:solidFill>
              </a:rPr>
              <a:t>(ad esempio, per il 2020, spacchettando gli orari per periodi, es. settembre-ottobre, novembre-dicembre), sia </a:t>
            </a:r>
            <a:r>
              <a:rPr lang="it-IT" sz="2800" u="sng" dirty="0">
                <a:solidFill>
                  <a:schemeClr val="tx1"/>
                </a:solidFill>
              </a:rPr>
              <a:t>in funzione dell’evoluzione dello scenario epidemiologico</a:t>
            </a:r>
            <a:r>
              <a:rPr lang="it-IT" sz="2800" dirty="0">
                <a:solidFill>
                  <a:schemeClr val="tx1"/>
                </a:solidFill>
              </a:rPr>
              <a:t> (ad </a:t>
            </a:r>
            <a:r>
              <a:rPr lang="it-IT" sz="2800" dirty="0" smtClean="0">
                <a:solidFill>
                  <a:schemeClr val="tx1"/>
                </a:solidFill>
              </a:rPr>
              <a:t>esempio, </a:t>
            </a:r>
            <a:r>
              <a:rPr lang="it-IT" sz="2800" dirty="0">
                <a:solidFill>
                  <a:schemeClr val="tx1"/>
                </a:solidFill>
              </a:rPr>
              <a:t>con forme di «compattamento» di alcune attività ed insegnamenti, </a:t>
            </a:r>
            <a:r>
              <a:rPr lang="it-IT" sz="2800" dirty="0" smtClean="0">
                <a:solidFill>
                  <a:schemeClr val="tx1"/>
                </a:solidFill>
              </a:rPr>
              <a:t>con modalità di virtualizzazione dei laboratori, di ricorso intelligente all’alternanza e all’apprendistato, …)</a:t>
            </a:r>
          </a:p>
          <a:p>
            <a:r>
              <a:rPr lang="it-IT" sz="2800" dirty="0">
                <a:solidFill>
                  <a:schemeClr val="tx1"/>
                </a:solidFill>
              </a:rPr>
              <a:t>e</a:t>
            </a:r>
            <a:r>
              <a:rPr lang="it-IT" sz="2800" dirty="0" smtClean="0">
                <a:solidFill>
                  <a:schemeClr val="tx1"/>
                </a:solidFill>
              </a:rPr>
              <a:t> un «</a:t>
            </a:r>
            <a:r>
              <a:rPr lang="it-IT" sz="2800" b="1" u="sng" dirty="0" smtClean="0">
                <a:solidFill>
                  <a:schemeClr val="tx1"/>
                </a:solidFill>
              </a:rPr>
              <a:t>piano didattico»</a:t>
            </a:r>
            <a:r>
              <a:rPr lang="it-IT" sz="2800" dirty="0" smtClean="0">
                <a:solidFill>
                  <a:schemeClr val="tx1"/>
                </a:solidFill>
              </a:rPr>
              <a:t>, anche </a:t>
            </a:r>
            <a:r>
              <a:rPr lang="it-IT" sz="2800" dirty="0" err="1" smtClean="0">
                <a:solidFill>
                  <a:schemeClr val="tx1"/>
                </a:solidFill>
              </a:rPr>
              <a:t>accelerendo</a:t>
            </a:r>
            <a:r>
              <a:rPr lang="it-IT" sz="2800" dirty="0" smtClean="0">
                <a:solidFill>
                  <a:schemeClr val="tx1"/>
                </a:solidFill>
              </a:rPr>
              <a:t> </a:t>
            </a:r>
            <a:r>
              <a:rPr lang="it-IT" sz="2800" dirty="0">
                <a:solidFill>
                  <a:schemeClr val="tx1"/>
                </a:solidFill>
              </a:rPr>
              <a:t>il </a:t>
            </a:r>
            <a:r>
              <a:rPr lang="it-IT" sz="2800" b="1" i="1" dirty="0">
                <a:solidFill>
                  <a:schemeClr val="tx1"/>
                </a:solidFill>
              </a:rPr>
              <a:t>superamento dei paradigmi tradizionali </a:t>
            </a:r>
            <a:r>
              <a:rPr lang="it-IT" sz="2800" dirty="0">
                <a:solidFill>
                  <a:schemeClr val="tx1"/>
                </a:solidFill>
              </a:rPr>
              <a:t>verso </a:t>
            </a:r>
            <a:r>
              <a:rPr lang="it-IT" sz="2800" dirty="0" err="1">
                <a:solidFill>
                  <a:schemeClr val="tx1"/>
                </a:solidFill>
              </a:rPr>
              <a:t>verso</a:t>
            </a:r>
            <a:r>
              <a:rPr lang="it-IT" sz="2800" dirty="0">
                <a:solidFill>
                  <a:schemeClr val="tx1"/>
                </a:solidFill>
              </a:rPr>
              <a:t> modalità innovative sia in termini metodologici (es. </a:t>
            </a:r>
            <a:r>
              <a:rPr lang="it-IT" sz="2800" dirty="0" err="1">
                <a:solidFill>
                  <a:schemeClr val="tx1"/>
                </a:solidFill>
              </a:rPr>
              <a:t>flipped</a:t>
            </a:r>
            <a:r>
              <a:rPr lang="it-IT" sz="2800" dirty="0">
                <a:solidFill>
                  <a:schemeClr val="tx1"/>
                </a:solidFill>
              </a:rPr>
              <a:t> </a:t>
            </a:r>
            <a:r>
              <a:rPr lang="it-IT" sz="2800" dirty="0" err="1">
                <a:solidFill>
                  <a:schemeClr val="tx1"/>
                </a:solidFill>
              </a:rPr>
              <a:t>classroom</a:t>
            </a:r>
            <a:r>
              <a:rPr lang="it-IT" sz="2800" dirty="0">
                <a:solidFill>
                  <a:schemeClr val="tx1"/>
                </a:solidFill>
              </a:rPr>
              <a:t>, …) sia tecnologici (es. didattica digitale interattiva con «modelli ibridi» </a:t>
            </a:r>
            <a:r>
              <a:rPr lang="it-IT" sz="2800" i="1" dirty="0" err="1">
                <a:solidFill>
                  <a:schemeClr val="tx1"/>
                </a:solidFill>
              </a:rPr>
              <a:t>blended</a:t>
            </a:r>
            <a:r>
              <a:rPr lang="it-IT" sz="2800" i="1" dirty="0">
                <a:solidFill>
                  <a:schemeClr val="tx1"/>
                </a:solidFill>
              </a:rPr>
              <a:t> </a:t>
            </a:r>
            <a:r>
              <a:rPr lang="it-IT" sz="2800" i="1" dirty="0" err="1">
                <a:solidFill>
                  <a:schemeClr val="tx1"/>
                </a:solidFill>
              </a:rPr>
              <a:t>learning</a:t>
            </a:r>
            <a:r>
              <a:rPr lang="it-IT" sz="2800" dirty="0">
                <a:solidFill>
                  <a:schemeClr val="tx1"/>
                </a:solidFill>
              </a:rPr>
              <a:t>, capitalizzando anche le esperienze </a:t>
            </a:r>
            <a:r>
              <a:rPr lang="it-IT" sz="2800" dirty="0" smtClean="0">
                <a:solidFill>
                  <a:schemeClr val="tx1"/>
                </a:solidFill>
              </a:rPr>
              <a:t>della </a:t>
            </a:r>
            <a:r>
              <a:rPr lang="it-IT" sz="2800" dirty="0">
                <a:solidFill>
                  <a:schemeClr val="tx1"/>
                </a:solidFill>
              </a:rPr>
              <a:t>DAD</a:t>
            </a:r>
            <a:r>
              <a:rPr lang="it-IT" sz="2800" dirty="0" smtClean="0">
                <a:solidFill>
                  <a:schemeClr val="tx1"/>
                </a:solidFill>
              </a:rPr>
              <a:t>),</a:t>
            </a:r>
          </a:p>
          <a:p>
            <a:r>
              <a:rPr lang="it-IT" sz="2800" dirty="0">
                <a:solidFill>
                  <a:schemeClr val="tx1"/>
                </a:solidFill>
              </a:rPr>
              <a:t>attivando </a:t>
            </a:r>
            <a:r>
              <a:rPr lang="it-IT" sz="2800" b="1" dirty="0" smtClean="0">
                <a:solidFill>
                  <a:schemeClr val="tx1"/>
                </a:solidFill>
              </a:rPr>
              <a:t>specifiche </a:t>
            </a:r>
            <a:r>
              <a:rPr lang="it-IT" sz="2800" b="1" dirty="0">
                <a:solidFill>
                  <a:schemeClr val="tx1"/>
                </a:solidFill>
              </a:rPr>
              <a:t>iniziative </a:t>
            </a:r>
            <a:r>
              <a:rPr lang="it-IT" sz="2800" b="1" dirty="0" smtClean="0">
                <a:solidFill>
                  <a:schemeClr val="tx1"/>
                </a:solidFill>
              </a:rPr>
              <a:t>informative/formative e di ascolto </a:t>
            </a:r>
            <a:r>
              <a:rPr lang="it-IT" sz="2800" b="1" dirty="0">
                <a:solidFill>
                  <a:schemeClr val="tx1"/>
                </a:solidFill>
              </a:rPr>
              <a:t>per i formatori, gli allievi e i </a:t>
            </a:r>
            <a:r>
              <a:rPr lang="it-IT" sz="2800" b="1" dirty="0" smtClean="0">
                <a:solidFill>
                  <a:schemeClr val="tx1"/>
                </a:solidFill>
              </a:rPr>
              <a:t>genitori</a:t>
            </a:r>
            <a:r>
              <a:rPr lang="it-IT" sz="2800" b="1" dirty="0">
                <a:solidFill>
                  <a:schemeClr val="tx1"/>
                </a:solidFill>
              </a:rPr>
              <a:t>.</a:t>
            </a:r>
            <a:endParaRPr lang="it-IT" sz="2800" dirty="0">
              <a:solidFill>
                <a:schemeClr val="tx1"/>
              </a:solidFill>
            </a:endParaRPr>
          </a:p>
          <a:p>
            <a:endParaRPr lang="it-IT" sz="2800" dirty="0">
              <a:solidFill>
                <a:schemeClr val="tx1"/>
              </a:solidFill>
            </a:endParaRPr>
          </a:p>
        </p:txBody>
      </p:sp>
      <p:sp>
        <p:nvSpPr>
          <p:cNvPr id="4" name="Segnaposto numero diapositiva 3">
            <a:extLst>
              <a:ext uri="{FF2B5EF4-FFF2-40B4-BE49-F238E27FC236}">
                <a16:creationId xmlns:a16="http://schemas.microsoft.com/office/drawing/2014/main" id="{87710CD9-C712-C04D-BC9E-53EE37BC2FCE}"/>
              </a:ext>
            </a:extLst>
          </p:cNvPr>
          <p:cNvSpPr>
            <a:spLocks noGrp="1"/>
          </p:cNvSpPr>
          <p:nvPr>
            <p:ph type="sldNum" sz="quarter" idx="12"/>
          </p:nvPr>
        </p:nvSpPr>
        <p:spPr/>
        <p:txBody>
          <a:bodyPr/>
          <a:lstStyle/>
          <a:p>
            <a:fld id="{71766878-3199-4EAB-94E7-2D6D11070E14}" type="slidenum">
              <a:rPr lang="en-US" smtClean="0"/>
              <a:t>42</a:t>
            </a:fld>
            <a:endParaRPr lang="en-US" dirty="0"/>
          </a:p>
        </p:txBody>
      </p:sp>
    </p:spTree>
    <p:extLst>
      <p:ext uri="{BB962C8B-B14F-4D97-AF65-F5344CB8AC3E}">
        <p14:creationId xmlns:p14="http://schemas.microsoft.com/office/powerpoint/2010/main" val="25772349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A70D6D6D-96AD-FF4B-B9C8-0BCFA35B3FB5}"/>
              </a:ext>
            </a:extLst>
          </p:cNvPr>
          <p:cNvSpPr>
            <a:spLocks noGrp="1"/>
          </p:cNvSpPr>
          <p:nvPr>
            <p:ph type="title"/>
          </p:nvPr>
        </p:nvSpPr>
        <p:spPr>
          <a:xfrm>
            <a:off x="8013843" y="621586"/>
            <a:ext cx="3620499" cy="4679880"/>
          </a:xfrm>
        </p:spPr>
        <p:txBody>
          <a:bodyPr>
            <a:noAutofit/>
          </a:bodyPr>
          <a:lstStyle/>
          <a:p>
            <a:r>
              <a:rPr lang="it-IT" sz="2400" dirty="0"/>
              <a:t>Nelle ultime settimane sono comparse molte riflessioni sia sull’esperienza fatta finora che sulle prospettive</a:t>
            </a:r>
          </a:p>
        </p:txBody>
      </p:sp>
      <p:sp>
        <p:nvSpPr>
          <p:cNvPr id="6" name="Segnaposto contenuto 5">
            <a:extLst>
              <a:ext uri="{FF2B5EF4-FFF2-40B4-BE49-F238E27FC236}">
                <a16:creationId xmlns:a16="http://schemas.microsoft.com/office/drawing/2014/main" id="{EDD3F080-6A87-EE40-8FFD-7F57E627B2FD}"/>
              </a:ext>
            </a:extLst>
          </p:cNvPr>
          <p:cNvSpPr>
            <a:spLocks noGrp="1"/>
          </p:cNvSpPr>
          <p:nvPr>
            <p:ph idx="1"/>
          </p:nvPr>
        </p:nvSpPr>
        <p:spPr/>
        <p:txBody>
          <a:bodyPr/>
          <a:lstStyle/>
          <a:p>
            <a:pPr marL="0" indent="0">
              <a:buNone/>
            </a:pPr>
            <a:r>
              <a:rPr lang="it-IT" dirty="0"/>
              <a:t>Vediamo due spunti:</a:t>
            </a:r>
          </a:p>
          <a:p>
            <a:pPr marL="0" indent="0">
              <a:buNone/>
            </a:pPr>
            <a:endParaRPr lang="it-IT" dirty="0"/>
          </a:p>
          <a:p>
            <a:pPr>
              <a:buFontTx/>
              <a:buChar char="-"/>
            </a:pPr>
            <a:r>
              <a:rPr lang="it-IT" dirty="0"/>
              <a:t>Dall’ultimo «Bollettino ADAPT» di giugno (a cura di M. Colombo)</a:t>
            </a:r>
          </a:p>
          <a:p>
            <a:pPr>
              <a:buFontTx/>
              <a:buChar char="-"/>
            </a:pPr>
            <a:endParaRPr lang="it-IT" dirty="0"/>
          </a:p>
          <a:p>
            <a:pPr>
              <a:buFontTx/>
              <a:buChar char="-"/>
            </a:pPr>
            <a:r>
              <a:rPr lang="it-IT" dirty="0"/>
              <a:t>Dalla rivista «</a:t>
            </a:r>
            <a:r>
              <a:rPr lang="it-IT" dirty="0" err="1"/>
              <a:t>Tuttoscuola</a:t>
            </a:r>
            <a:r>
              <a:rPr lang="it-IT" dirty="0"/>
              <a:t>» </a:t>
            </a:r>
            <a:r>
              <a:rPr lang="it-IT" dirty="0" smtClean="0"/>
              <a:t>il </a:t>
            </a:r>
            <a:r>
              <a:rPr lang="it-IT" dirty="0"/>
              <a:t>contributo di </a:t>
            </a:r>
            <a:r>
              <a:rPr lang="it-IT" dirty="0" smtClean="0"/>
              <a:t>Roberto Franchini</a:t>
            </a:r>
            <a:endParaRPr lang="it-IT" dirty="0"/>
          </a:p>
        </p:txBody>
      </p:sp>
      <p:sp>
        <p:nvSpPr>
          <p:cNvPr id="4" name="Segnaposto numero diapositiva 3">
            <a:extLst>
              <a:ext uri="{FF2B5EF4-FFF2-40B4-BE49-F238E27FC236}">
                <a16:creationId xmlns:a16="http://schemas.microsoft.com/office/drawing/2014/main" id="{34D65C27-87D8-D94B-976A-506CF79E2020}"/>
              </a:ext>
            </a:extLst>
          </p:cNvPr>
          <p:cNvSpPr>
            <a:spLocks noGrp="1"/>
          </p:cNvSpPr>
          <p:nvPr>
            <p:ph type="sldNum" sz="quarter" idx="12"/>
          </p:nvPr>
        </p:nvSpPr>
        <p:spPr/>
        <p:txBody>
          <a:bodyPr/>
          <a:lstStyle/>
          <a:p>
            <a:fld id="{71766878-3199-4EAB-94E7-2D6D11070E14}" type="slidenum">
              <a:rPr lang="en-US" smtClean="0"/>
              <a:t>43</a:t>
            </a:fld>
            <a:endParaRPr lang="en-US" dirty="0"/>
          </a:p>
        </p:txBody>
      </p:sp>
    </p:spTree>
    <p:extLst>
      <p:ext uri="{BB962C8B-B14F-4D97-AF65-F5344CB8AC3E}">
        <p14:creationId xmlns:p14="http://schemas.microsoft.com/office/powerpoint/2010/main" val="24624717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56994C-0D16-5745-9713-62B08A91DA6C}"/>
              </a:ext>
            </a:extLst>
          </p:cNvPr>
          <p:cNvSpPr>
            <a:spLocks noGrp="1"/>
          </p:cNvSpPr>
          <p:nvPr>
            <p:ph type="title"/>
          </p:nvPr>
        </p:nvSpPr>
        <p:spPr/>
        <p:txBody>
          <a:bodyPr>
            <a:normAutofit fontScale="90000"/>
          </a:bodyPr>
          <a:lstStyle/>
          <a:p>
            <a:r>
              <a:rPr lang="it-IT" sz="4000" dirty="0">
                <a:solidFill>
                  <a:srgbClr val="0070C0"/>
                </a:solidFill>
              </a:rPr>
              <a:t>Secondo ADAPT,</a:t>
            </a:r>
            <a:r>
              <a:rPr lang="it-IT" sz="4000" dirty="0"/>
              <a:t> </a:t>
            </a:r>
            <a:r>
              <a:rPr lang="it-IT" sz="4000" dirty="0">
                <a:solidFill>
                  <a:srgbClr val="0070C0"/>
                </a:solidFill>
              </a:rPr>
              <a:t>A livello di sistema bisogna puntare ad agire in un’ottica di filiera (</a:t>
            </a:r>
            <a:r>
              <a:rPr lang="it-IT" sz="4000" dirty="0" err="1">
                <a:solidFill>
                  <a:srgbClr val="0070C0"/>
                </a:solidFill>
              </a:rPr>
              <a:t>Iefp-ifts-its</a:t>
            </a:r>
            <a:r>
              <a:rPr lang="it-IT" sz="4000" dirty="0">
                <a:solidFill>
                  <a:srgbClr val="0070C0"/>
                </a:solidFill>
              </a:rPr>
              <a:t>), in particolare per: </a:t>
            </a:r>
          </a:p>
        </p:txBody>
      </p:sp>
      <p:sp>
        <p:nvSpPr>
          <p:cNvPr id="3" name="Segnaposto contenuto 2">
            <a:extLst>
              <a:ext uri="{FF2B5EF4-FFF2-40B4-BE49-F238E27FC236}">
                <a16:creationId xmlns:a16="http://schemas.microsoft.com/office/drawing/2014/main" id="{2BBB5D47-2CC3-B64C-8E25-A878D05B1F18}"/>
              </a:ext>
            </a:extLst>
          </p:cNvPr>
          <p:cNvSpPr>
            <a:spLocks noGrp="1"/>
          </p:cNvSpPr>
          <p:nvPr>
            <p:ph idx="1"/>
          </p:nvPr>
        </p:nvSpPr>
        <p:spPr>
          <a:xfrm>
            <a:off x="1251678" y="2333767"/>
            <a:ext cx="10178322" cy="3545825"/>
          </a:xfrm>
          <a:solidFill>
            <a:schemeClr val="accent1">
              <a:lumMod val="20000"/>
              <a:lumOff val="80000"/>
            </a:schemeClr>
          </a:solidFill>
          <a:ln>
            <a:solidFill>
              <a:srgbClr val="0070C0"/>
            </a:solidFill>
          </a:ln>
        </p:spPr>
        <p:txBody>
          <a:bodyPr>
            <a:normAutofit/>
          </a:bodyPr>
          <a:lstStyle/>
          <a:p>
            <a:r>
              <a:rPr lang="it-IT" dirty="0">
                <a:solidFill>
                  <a:schemeClr val="tx1"/>
                </a:solidFill>
              </a:rPr>
              <a:t>Rivendicare non “solo” la </a:t>
            </a:r>
            <a:r>
              <a:rPr lang="it-IT" dirty="0" err="1">
                <a:solidFill>
                  <a:schemeClr val="tx1"/>
                </a:solidFill>
              </a:rPr>
              <a:t>validita</a:t>
            </a:r>
            <a:r>
              <a:rPr lang="it-IT" dirty="0">
                <a:solidFill>
                  <a:schemeClr val="tx1"/>
                </a:solidFill>
              </a:rPr>
              <a:t>̀ dell’anno scolastico e formativo in corso, ma </a:t>
            </a:r>
            <a:r>
              <a:rPr lang="it-IT" b="1" dirty="0">
                <a:solidFill>
                  <a:schemeClr val="tx1"/>
                </a:solidFill>
              </a:rPr>
              <a:t>chiedere di derogare al loro normale meccanismo di rendicontazione economica e di finanziamento</a:t>
            </a:r>
            <a:r>
              <a:rPr lang="it-IT" dirty="0">
                <a:solidFill>
                  <a:schemeClr val="tx1"/>
                </a:solidFill>
              </a:rPr>
              <a:t>, basato sulle ore effettivamente svolte, come pure disposto dall’art. 91 del Decreto-legge n. 34 del 19 maggio 2020 (c.d. Decreto Rilancio), </a:t>
            </a:r>
          </a:p>
          <a:p>
            <a:r>
              <a:rPr lang="it-IT" b="1" dirty="0">
                <a:solidFill>
                  <a:schemeClr val="tx1"/>
                </a:solidFill>
              </a:rPr>
              <a:t>Non limitarsi ad applicare le misure </a:t>
            </a:r>
            <a:r>
              <a:rPr lang="it-IT" b="1" dirty="0" err="1">
                <a:solidFill>
                  <a:schemeClr val="tx1"/>
                </a:solidFill>
              </a:rPr>
              <a:t>gia</a:t>
            </a:r>
            <a:r>
              <a:rPr lang="it-IT" b="1" dirty="0">
                <a:solidFill>
                  <a:schemeClr val="tx1"/>
                </a:solidFill>
              </a:rPr>
              <a:t>̀ adottate per il mondo scolastico con la didattica a distanza</a:t>
            </a:r>
            <a:r>
              <a:rPr lang="it-IT" dirty="0">
                <a:solidFill>
                  <a:schemeClr val="tx1"/>
                </a:solidFill>
              </a:rPr>
              <a:t>, in quanto esse risultano del tutto insufficienti per questi percorsi che fanno dell’esperienza lavorativa uno degli elementi qualificanti, </a:t>
            </a:r>
          </a:p>
          <a:p>
            <a:r>
              <a:rPr lang="it-IT" b="1" dirty="0">
                <a:solidFill>
                  <a:schemeClr val="tx1"/>
                </a:solidFill>
              </a:rPr>
              <a:t>Sviluppare e promuovere </a:t>
            </a:r>
            <a:r>
              <a:rPr lang="it-IT" b="1" i="1" dirty="0" err="1">
                <a:solidFill>
                  <a:schemeClr val="tx1"/>
                </a:solidFill>
              </a:rPr>
              <a:t>governance</a:t>
            </a:r>
            <a:r>
              <a:rPr lang="it-IT" b="1" i="1" dirty="0">
                <a:solidFill>
                  <a:schemeClr val="tx1"/>
                </a:solidFill>
              </a:rPr>
              <a:t> </a:t>
            </a:r>
            <a:r>
              <a:rPr lang="it-IT" b="1" dirty="0">
                <a:solidFill>
                  <a:schemeClr val="tx1"/>
                </a:solidFill>
              </a:rPr>
              <a:t>locali e territorialì, meno burocratiche </a:t>
            </a:r>
            <a:r>
              <a:rPr lang="it-IT" dirty="0">
                <a:solidFill>
                  <a:schemeClr val="tx1"/>
                </a:solidFill>
              </a:rPr>
              <a:t>e più veloci ed efficienti.</a:t>
            </a:r>
          </a:p>
          <a:p>
            <a:endParaRPr lang="it-IT" dirty="0">
              <a:solidFill>
                <a:schemeClr val="tx1"/>
              </a:solidFill>
            </a:endParaRPr>
          </a:p>
          <a:p>
            <a:endParaRPr lang="it-IT" dirty="0">
              <a:solidFill>
                <a:schemeClr val="tx1"/>
              </a:solidFill>
            </a:endParaRPr>
          </a:p>
        </p:txBody>
      </p:sp>
      <p:sp>
        <p:nvSpPr>
          <p:cNvPr id="4" name="Segnaposto numero diapositiva 3">
            <a:extLst>
              <a:ext uri="{FF2B5EF4-FFF2-40B4-BE49-F238E27FC236}">
                <a16:creationId xmlns:a16="http://schemas.microsoft.com/office/drawing/2014/main" id="{A291926F-B50D-2E4C-BA99-4F1E9C819788}"/>
              </a:ext>
            </a:extLst>
          </p:cNvPr>
          <p:cNvSpPr>
            <a:spLocks noGrp="1"/>
          </p:cNvSpPr>
          <p:nvPr>
            <p:ph type="sldNum" sz="quarter" idx="12"/>
          </p:nvPr>
        </p:nvSpPr>
        <p:spPr/>
        <p:txBody>
          <a:bodyPr/>
          <a:lstStyle/>
          <a:p>
            <a:fld id="{71766878-3199-4EAB-94E7-2D6D11070E14}" type="slidenum">
              <a:rPr lang="en-US" smtClean="0"/>
              <a:t>44</a:t>
            </a:fld>
            <a:endParaRPr lang="en-US" dirty="0"/>
          </a:p>
        </p:txBody>
      </p:sp>
    </p:spTree>
    <p:extLst>
      <p:ext uri="{BB962C8B-B14F-4D97-AF65-F5344CB8AC3E}">
        <p14:creationId xmlns:p14="http://schemas.microsoft.com/office/powerpoint/2010/main" val="38447529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662E903A-4ECB-C245-9000-7CDD65F3F8D1}"/>
              </a:ext>
            </a:extLst>
          </p:cNvPr>
          <p:cNvSpPr>
            <a:spLocks noGrp="1"/>
          </p:cNvSpPr>
          <p:nvPr>
            <p:ph idx="1"/>
          </p:nvPr>
        </p:nvSpPr>
        <p:spPr>
          <a:xfrm>
            <a:off x="1251678" y="887103"/>
            <a:ext cx="10178322" cy="5227093"/>
          </a:xfrm>
          <a:solidFill>
            <a:schemeClr val="accent1">
              <a:lumMod val="20000"/>
              <a:lumOff val="80000"/>
            </a:schemeClr>
          </a:solidFill>
          <a:ln>
            <a:solidFill>
              <a:srgbClr val="0070C0"/>
            </a:solidFill>
          </a:ln>
        </p:spPr>
        <p:txBody>
          <a:bodyPr>
            <a:normAutofit/>
          </a:bodyPr>
          <a:lstStyle/>
          <a:p>
            <a:pPr marL="0" indent="0">
              <a:buNone/>
            </a:pPr>
            <a:r>
              <a:rPr lang="it-IT" sz="2500" dirty="0">
                <a:solidFill>
                  <a:schemeClr val="tx1"/>
                </a:solidFill>
              </a:rPr>
              <a:t>«In particolare, </a:t>
            </a:r>
            <a:r>
              <a:rPr lang="it-IT" sz="2500" b="1" i="1" dirty="0">
                <a:solidFill>
                  <a:schemeClr val="tx1"/>
                </a:solidFill>
              </a:rPr>
              <a:t>bisogna cogliere l’</a:t>
            </a:r>
            <a:r>
              <a:rPr lang="it-IT" sz="2500" b="1" i="1" dirty="0" err="1">
                <a:solidFill>
                  <a:schemeClr val="tx1"/>
                </a:solidFill>
              </a:rPr>
              <a:t>opportunita</a:t>
            </a:r>
            <a:r>
              <a:rPr lang="it-IT" sz="2500" b="1" i="1" dirty="0">
                <a:solidFill>
                  <a:schemeClr val="tx1"/>
                </a:solidFill>
              </a:rPr>
              <a:t>̀ di questa crisi per riconoscere il pari valore e allo stesso tempo le </a:t>
            </a:r>
            <a:r>
              <a:rPr lang="it-IT" sz="2500" b="1" i="1" dirty="0" err="1">
                <a:solidFill>
                  <a:schemeClr val="tx1"/>
                </a:solidFill>
              </a:rPr>
              <a:t>particolarita</a:t>
            </a:r>
            <a:r>
              <a:rPr lang="it-IT" sz="2500" b="1" i="1" dirty="0">
                <a:solidFill>
                  <a:schemeClr val="tx1"/>
                </a:solidFill>
              </a:rPr>
              <a:t> della filiera professionalizzantè</a:t>
            </a:r>
            <a:r>
              <a:rPr lang="it-IT" sz="2500" dirty="0">
                <a:solidFill>
                  <a:schemeClr val="tx1"/>
                </a:solidFill>
              </a:rPr>
              <a:t>, puntando sugli elementi che li caratterizzano e canalizzando risorse per potenziarne ulteriormente le capacità formative: </a:t>
            </a:r>
          </a:p>
          <a:p>
            <a:pPr marL="0" indent="0">
              <a:buNone/>
            </a:pPr>
            <a:r>
              <a:rPr lang="it-IT" sz="2500" b="1" dirty="0">
                <a:solidFill>
                  <a:schemeClr val="tx1"/>
                </a:solidFill>
              </a:rPr>
              <a:t>- investendo quindi in laboratori, strutture</a:t>
            </a:r>
            <a:r>
              <a:rPr lang="it-IT" sz="2500" dirty="0">
                <a:solidFill>
                  <a:schemeClr val="tx1"/>
                </a:solidFill>
              </a:rPr>
              <a:t>, e altri strumenti in grado di favorire il percorso formativo degli studenti, </a:t>
            </a:r>
          </a:p>
          <a:p>
            <a:pPr marL="0" indent="0">
              <a:buNone/>
            </a:pPr>
            <a:r>
              <a:rPr lang="it-IT" sz="2500" b="1" dirty="0">
                <a:solidFill>
                  <a:schemeClr val="tx1"/>
                </a:solidFill>
              </a:rPr>
              <a:t>- incentivando la collaborazione con il sistema produttivo</a:t>
            </a:r>
            <a:r>
              <a:rPr lang="it-IT" sz="2500" dirty="0">
                <a:solidFill>
                  <a:schemeClr val="tx1"/>
                </a:solidFill>
              </a:rPr>
              <a:t>, </a:t>
            </a:r>
          </a:p>
          <a:p>
            <a:pPr marL="0" indent="0">
              <a:buNone/>
            </a:pPr>
            <a:r>
              <a:rPr lang="it-IT" sz="2500" b="1" dirty="0">
                <a:solidFill>
                  <a:schemeClr val="tx1"/>
                </a:solidFill>
              </a:rPr>
              <a:t>- snellendo i meccanismi di finanziamento e garantendo loro una stabilità </a:t>
            </a:r>
            <a:r>
              <a:rPr lang="it-IT" sz="2500" dirty="0">
                <a:solidFill>
                  <a:schemeClr val="tx1"/>
                </a:solidFill>
              </a:rPr>
              <a:t>che li metta così in condizione di progettare percorsi capaci di </a:t>
            </a:r>
            <a:r>
              <a:rPr lang="it-IT" sz="2500" i="1" dirty="0">
                <a:solidFill>
                  <a:schemeClr val="tx1"/>
                </a:solidFill>
              </a:rPr>
              <a:t>aumentare l’</a:t>
            </a:r>
            <a:r>
              <a:rPr lang="it-IT" sz="2500" i="1" dirty="0" err="1">
                <a:solidFill>
                  <a:schemeClr val="tx1"/>
                </a:solidFill>
              </a:rPr>
              <a:t>occupabilita</a:t>
            </a:r>
            <a:r>
              <a:rPr lang="it-IT" sz="2500" i="1" dirty="0">
                <a:solidFill>
                  <a:schemeClr val="tx1"/>
                </a:solidFill>
              </a:rPr>
              <a:t>̀ dei giovani e, congiuntamente, la capacità innovativa e produttiva delle aziende</a:t>
            </a:r>
            <a:r>
              <a:rPr lang="it-IT" sz="2500" dirty="0">
                <a:solidFill>
                  <a:schemeClr val="tx1"/>
                </a:solidFill>
              </a:rPr>
              <a:t>,...» </a:t>
            </a:r>
            <a:r>
              <a:rPr lang="it-IT" dirty="0">
                <a:solidFill>
                  <a:schemeClr val="tx1"/>
                </a:solidFill>
              </a:rPr>
              <a:t>(</a:t>
            </a:r>
            <a:r>
              <a:rPr lang="it-IT" i="1" dirty="0">
                <a:solidFill>
                  <a:schemeClr val="tx1"/>
                </a:solidFill>
              </a:rPr>
              <a:t>Bollettino ADAPT 3 giugno 2020, n. 22) </a:t>
            </a:r>
            <a:endParaRPr lang="it-IT" dirty="0">
              <a:solidFill>
                <a:schemeClr val="tx1"/>
              </a:solidFill>
            </a:endParaRPr>
          </a:p>
          <a:p>
            <a:pPr marL="0" indent="0">
              <a:buNone/>
            </a:pPr>
            <a:endParaRPr lang="it-IT" sz="2500" dirty="0">
              <a:solidFill>
                <a:schemeClr val="tx1"/>
              </a:solidFill>
            </a:endParaRPr>
          </a:p>
        </p:txBody>
      </p:sp>
      <p:sp>
        <p:nvSpPr>
          <p:cNvPr id="4" name="Segnaposto numero diapositiva 3">
            <a:extLst>
              <a:ext uri="{FF2B5EF4-FFF2-40B4-BE49-F238E27FC236}">
                <a16:creationId xmlns:a16="http://schemas.microsoft.com/office/drawing/2014/main" id="{CF7746D0-FADA-7E49-818E-9C300D7B56EA}"/>
              </a:ext>
            </a:extLst>
          </p:cNvPr>
          <p:cNvSpPr>
            <a:spLocks noGrp="1"/>
          </p:cNvSpPr>
          <p:nvPr>
            <p:ph type="sldNum" sz="quarter" idx="12"/>
          </p:nvPr>
        </p:nvSpPr>
        <p:spPr/>
        <p:txBody>
          <a:bodyPr/>
          <a:lstStyle/>
          <a:p>
            <a:fld id="{71766878-3199-4EAB-94E7-2D6D11070E14}" type="slidenum">
              <a:rPr lang="en-US" smtClean="0"/>
              <a:t>45</a:t>
            </a:fld>
            <a:endParaRPr lang="en-US" dirty="0"/>
          </a:p>
        </p:txBody>
      </p:sp>
    </p:spTree>
    <p:extLst>
      <p:ext uri="{BB962C8B-B14F-4D97-AF65-F5344CB8AC3E}">
        <p14:creationId xmlns:p14="http://schemas.microsoft.com/office/powerpoint/2010/main" val="35060161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8C45EB4-E496-D742-8502-015137140067}"/>
              </a:ext>
            </a:extLst>
          </p:cNvPr>
          <p:cNvSpPr>
            <a:spLocks noGrp="1"/>
          </p:cNvSpPr>
          <p:nvPr>
            <p:ph type="title"/>
          </p:nvPr>
        </p:nvSpPr>
        <p:spPr>
          <a:xfrm>
            <a:off x="1251678" y="382385"/>
            <a:ext cx="10178322" cy="1337234"/>
          </a:xfrm>
        </p:spPr>
        <p:txBody>
          <a:bodyPr>
            <a:noAutofit/>
          </a:bodyPr>
          <a:lstStyle/>
          <a:p>
            <a:r>
              <a:rPr lang="it-IT" sz="3600" dirty="0">
                <a:solidFill>
                  <a:srgbClr val="0070C0"/>
                </a:solidFill>
              </a:rPr>
              <a:t>Secondo Franchini, </a:t>
            </a:r>
            <a:r>
              <a:rPr lang="it-IT" sz="3600" dirty="0" err="1">
                <a:solidFill>
                  <a:srgbClr val="0070C0"/>
                </a:solidFill>
              </a:rPr>
              <a:t>e’</a:t>
            </a:r>
            <a:r>
              <a:rPr lang="it-IT" sz="3600" dirty="0">
                <a:solidFill>
                  <a:srgbClr val="0070C0"/>
                </a:solidFill>
              </a:rPr>
              <a:t> «UNA CRISI DA NON SPRECARE» che richiede Non una </a:t>
            </a:r>
            <a:r>
              <a:rPr lang="it-IT" sz="3600" dirty="0" err="1">
                <a:solidFill>
                  <a:srgbClr val="0070C0"/>
                </a:solidFill>
              </a:rPr>
              <a:t>ri</a:t>
            </a:r>
            <a:r>
              <a:rPr lang="it-IT" sz="3600" dirty="0">
                <a:solidFill>
                  <a:srgbClr val="0070C0"/>
                </a:solidFill>
              </a:rPr>
              <a:t>-partenza, ma una partenza</a:t>
            </a:r>
          </a:p>
        </p:txBody>
      </p:sp>
      <p:sp>
        <p:nvSpPr>
          <p:cNvPr id="4" name="Segnaposto numero diapositiva 3">
            <a:extLst>
              <a:ext uri="{FF2B5EF4-FFF2-40B4-BE49-F238E27FC236}">
                <a16:creationId xmlns:a16="http://schemas.microsoft.com/office/drawing/2014/main" id="{7EA916AA-8392-CE4F-81D6-5A886ADAECC9}"/>
              </a:ext>
            </a:extLst>
          </p:cNvPr>
          <p:cNvSpPr>
            <a:spLocks noGrp="1"/>
          </p:cNvSpPr>
          <p:nvPr>
            <p:ph type="sldNum" sz="quarter" idx="12"/>
          </p:nvPr>
        </p:nvSpPr>
        <p:spPr/>
        <p:txBody>
          <a:bodyPr/>
          <a:lstStyle/>
          <a:p>
            <a:fld id="{71766878-3199-4EAB-94E7-2D6D11070E14}" type="slidenum">
              <a:rPr lang="en-US" smtClean="0"/>
              <a:t>46</a:t>
            </a:fld>
            <a:endParaRPr lang="en-US" dirty="0"/>
          </a:p>
        </p:txBody>
      </p:sp>
      <p:sp>
        <p:nvSpPr>
          <p:cNvPr id="5" name="Segnaposto contenuto 4">
            <a:extLst>
              <a:ext uri="{FF2B5EF4-FFF2-40B4-BE49-F238E27FC236}">
                <a16:creationId xmlns:a16="http://schemas.microsoft.com/office/drawing/2014/main" id="{14FF0D8E-CCE3-3D4F-B1DF-EB913289017B}"/>
              </a:ext>
            </a:extLst>
          </p:cNvPr>
          <p:cNvSpPr>
            <a:spLocks noGrp="1"/>
          </p:cNvSpPr>
          <p:nvPr>
            <p:ph idx="1"/>
          </p:nvPr>
        </p:nvSpPr>
        <p:spPr>
          <a:xfrm>
            <a:off x="1251678" y="2031999"/>
            <a:ext cx="10178322" cy="4082197"/>
          </a:xfrm>
        </p:spPr>
        <p:txBody>
          <a:bodyPr>
            <a:noAutofit/>
          </a:bodyPr>
          <a:lstStyle/>
          <a:p>
            <a:pPr marL="0" indent="0">
              <a:buNone/>
            </a:pPr>
            <a:r>
              <a:rPr lang="it-IT" sz="2100" dirty="0">
                <a:solidFill>
                  <a:schemeClr val="tx1"/>
                </a:solidFill>
              </a:rPr>
              <a:t>Franchini parte dal filosofo Floridi, che ha coniato il termine «</a:t>
            </a:r>
            <a:r>
              <a:rPr lang="it-IT" sz="2100" dirty="0" err="1">
                <a:solidFill>
                  <a:schemeClr val="tx1"/>
                </a:solidFill>
              </a:rPr>
              <a:t>infosfera</a:t>
            </a:r>
            <a:r>
              <a:rPr lang="it-IT" sz="2100" dirty="0">
                <a:solidFill>
                  <a:schemeClr val="tx1"/>
                </a:solidFill>
              </a:rPr>
              <a:t>» e che ha teorizzato tre grandi fasi, con due grandi «</a:t>
            </a:r>
            <a:r>
              <a:rPr lang="it-IT" sz="2100" b="1" i="1" dirty="0">
                <a:solidFill>
                  <a:schemeClr val="tx1"/>
                </a:solidFill>
              </a:rPr>
              <a:t>rotture paradigmatiche</a:t>
            </a:r>
            <a:r>
              <a:rPr lang="it-IT" sz="2100" dirty="0">
                <a:solidFill>
                  <a:schemeClr val="tx1"/>
                </a:solidFill>
              </a:rPr>
              <a:t>»: la preistoria, la storia e l’</a:t>
            </a:r>
            <a:r>
              <a:rPr lang="it-IT" sz="2100" dirty="0" err="1">
                <a:solidFill>
                  <a:schemeClr val="tx1"/>
                </a:solidFill>
              </a:rPr>
              <a:t>iperstoria</a:t>
            </a:r>
            <a:r>
              <a:rPr lang="it-IT" sz="2100" dirty="0">
                <a:solidFill>
                  <a:schemeClr val="tx1"/>
                </a:solidFill>
              </a:rPr>
              <a:t>.</a:t>
            </a:r>
          </a:p>
          <a:p>
            <a:pPr marL="0" indent="0">
              <a:buNone/>
            </a:pPr>
            <a:r>
              <a:rPr lang="it-IT" sz="2100" dirty="0">
                <a:solidFill>
                  <a:schemeClr val="tx1"/>
                </a:solidFill>
              </a:rPr>
              <a:t>Il correlato pedagogico delle tre fasi è individuato in tre paradigmi:</a:t>
            </a:r>
          </a:p>
          <a:p>
            <a:pPr lvl="0"/>
            <a:r>
              <a:rPr lang="it-IT" sz="2100" dirty="0">
                <a:solidFill>
                  <a:schemeClr val="tx1"/>
                </a:solidFill>
              </a:rPr>
              <a:t>l’educativo orale (preistoria)</a:t>
            </a:r>
          </a:p>
          <a:p>
            <a:pPr lvl="0"/>
            <a:r>
              <a:rPr lang="it-IT" sz="2100" dirty="0">
                <a:solidFill>
                  <a:schemeClr val="tx1"/>
                </a:solidFill>
              </a:rPr>
              <a:t>l’educativo cartaceo (storia)</a:t>
            </a:r>
          </a:p>
          <a:p>
            <a:pPr lvl="0"/>
            <a:r>
              <a:rPr lang="it-IT" sz="2100" dirty="0">
                <a:solidFill>
                  <a:schemeClr val="tx1"/>
                </a:solidFill>
              </a:rPr>
              <a:t>l’educativo digitale (</a:t>
            </a:r>
            <a:r>
              <a:rPr lang="it-IT" sz="2100" dirty="0" err="1">
                <a:solidFill>
                  <a:schemeClr val="tx1"/>
                </a:solidFill>
              </a:rPr>
              <a:t>iperstoria</a:t>
            </a:r>
            <a:r>
              <a:rPr lang="it-IT" sz="2100" dirty="0">
                <a:solidFill>
                  <a:schemeClr val="tx1"/>
                </a:solidFill>
              </a:rPr>
              <a:t>).</a:t>
            </a:r>
          </a:p>
          <a:p>
            <a:pPr marL="0" indent="0">
              <a:buNone/>
            </a:pPr>
            <a:r>
              <a:rPr lang="it-IT" sz="2100" b="1" i="1" dirty="0">
                <a:solidFill>
                  <a:schemeClr val="tx1"/>
                </a:solidFill>
              </a:rPr>
              <a:t>Oggi è necessario non semplicemente inserire le tecnologie dentro il modello attuale, ma trasformare il modello stesso</a:t>
            </a:r>
            <a:r>
              <a:rPr lang="it-IT" sz="2100" dirty="0">
                <a:solidFill>
                  <a:schemeClr val="tx1"/>
                </a:solidFill>
              </a:rPr>
              <a:t>. Occorre uscire dal cosiddetto </a:t>
            </a:r>
            <a:r>
              <a:rPr lang="it-IT" sz="2100" i="1" dirty="0">
                <a:solidFill>
                  <a:schemeClr val="tx1"/>
                </a:solidFill>
              </a:rPr>
              <a:t>educativo cartaceo </a:t>
            </a:r>
            <a:r>
              <a:rPr lang="it-IT" sz="2100" dirty="0">
                <a:solidFill>
                  <a:schemeClr val="tx1"/>
                </a:solidFill>
              </a:rPr>
              <a:t>e trovare le costanti che definiscono il nuovo paradigma, </a:t>
            </a:r>
            <a:r>
              <a:rPr lang="it-IT" sz="2100" b="1" i="1" dirty="0">
                <a:solidFill>
                  <a:schemeClr val="tx1"/>
                </a:solidFill>
              </a:rPr>
              <a:t>l’educativo digitale </a:t>
            </a:r>
          </a:p>
        </p:txBody>
      </p:sp>
    </p:spTree>
    <p:extLst>
      <p:ext uri="{BB962C8B-B14F-4D97-AF65-F5344CB8AC3E}">
        <p14:creationId xmlns:p14="http://schemas.microsoft.com/office/powerpoint/2010/main" val="38784354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DCF522F7-41A5-7446-8366-F5B33E2AB09D}"/>
              </a:ext>
            </a:extLst>
          </p:cNvPr>
          <p:cNvSpPr>
            <a:spLocks noGrp="1"/>
          </p:cNvSpPr>
          <p:nvPr>
            <p:ph type="sldNum" sz="quarter" idx="12"/>
          </p:nvPr>
        </p:nvSpPr>
        <p:spPr/>
        <p:txBody>
          <a:bodyPr/>
          <a:lstStyle/>
          <a:p>
            <a:fld id="{71766878-3199-4EAB-94E7-2D6D11070E14}" type="slidenum">
              <a:rPr lang="en-US" smtClean="0"/>
              <a:t>47</a:t>
            </a:fld>
            <a:endParaRPr lang="en-US" dirty="0"/>
          </a:p>
        </p:txBody>
      </p:sp>
      <p:sp>
        <p:nvSpPr>
          <p:cNvPr id="5" name="Segnaposto contenuto 2">
            <a:extLst>
              <a:ext uri="{FF2B5EF4-FFF2-40B4-BE49-F238E27FC236}">
                <a16:creationId xmlns:a16="http://schemas.microsoft.com/office/drawing/2014/main" id="{5F1E6D09-D262-4345-AAC4-AA69546EEDA4}"/>
              </a:ext>
            </a:extLst>
          </p:cNvPr>
          <p:cNvSpPr>
            <a:spLocks noGrp="1"/>
          </p:cNvSpPr>
          <p:nvPr>
            <p:ph idx="1"/>
          </p:nvPr>
        </p:nvSpPr>
        <p:spPr>
          <a:xfrm>
            <a:off x="1251678" y="627798"/>
            <a:ext cx="10178322" cy="5527342"/>
          </a:xfrm>
          <a:solidFill>
            <a:schemeClr val="accent1">
              <a:lumMod val="20000"/>
              <a:lumOff val="80000"/>
            </a:schemeClr>
          </a:solidFill>
          <a:ln>
            <a:solidFill>
              <a:srgbClr val="0070C0"/>
            </a:solidFill>
          </a:ln>
        </p:spPr>
        <p:txBody>
          <a:bodyPr>
            <a:normAutofit/>
          </a:bodyPr>
          <a:lstStyle/>
          <a:p>
            <a:r>
              <a:rPr lang="it-IT" dirty="0">
                <a:solidFill>
                  <a:schemeClr val="tx1"/>
                </a:solidFill>
              </a:rPr>
              <a:t>Trovato il vaccino, la scuola </a:t>
            </a:r>
            <a:r>
              <a:rPr lang="it-IT" dirty="0" err="1">
                <a:solidFill>
                  <a:schemeClr val="tx1"/>
                </a:solidFill>
              </a:rPr>
              <a:t>sara</a:t>
            </a:r>
            <a:r>
              <a:rPr lang="it-IT" dirty="0">
                <a:solidFill>
                  <a:schemeClr val="tx1"/>
                </a:solidFill>
              </a:rPr>
              <a:t>̀ automaticamente guarita, e dunque autorizzata ad </a:t>
            </a:r>
            <a:r>
              <a:rPr lang="it-IT" b="1" i="1" dirty="0">
                <a:solidFill>
                  <a:schemeClr val="tx1"/>
                </a:solidFill>
              </a:rPr>
              <a:t>andare avanti esattamente come prima</a:t>
            </a:r>
            <a:r>
              <a:rPr lang="it-IT" dirty="0">
                <a:solidFill>
                  <a:schemeClr val="tx1"/>
                </a:solidFill>
              </a:rPr>
              <a:t>? </a:t>
            </a:r>
            <a:r>
              <a:rPr lang="it-IT" b="1" i="1" dirty="0">
                <a:solidFill>
                  <a:schemeClr val="tx1"/>
                </a:solidFill>
              </a:rPr>
              <a:t>O anche la scuola ha bisogno di un vaccino</a:t>
            </a:r>
            <a:r>
              <a:rPr lang="it-IT" dirty="0">
                <a:solidFill>
                  <a:schemeClr val="tx1"/>
                </a:solidFill>
              </a:rPr>
              <a:t>, che guarisca altre endemiche malattie, come la noia, la </a:t>
            </a:r>
            <a:r>
              <a:rPr lang="it-IT" dirty="0" err="1">
                <a:solidFill>
                  <a:schemeClr val="tx1"/>
                </a:solidFill>
              </a:rPr>
              <a:t>ripetitivita</a:t>
            </a:r>
            <a:r>
              <a:rPr lang="it-IT" dirty="0">
                <a:solidFill>
                  <a:schemeClr val="tx1"/>
                </a:solidFill>
              </a:rPr>
              <a:t>̀ e l’insignificanza?</a:t>
            </a:r>
          </a:p>
          <a:p>
            <a:r>
              <a:rPr lang="it-IT" b="1" i="1" dirty="0">
                <a:solidFill>
                  <a:schemeClr val="tx1"/>
                </a:solidFill>
              </a:rPr>
              <a:t>L’educativo digitale rappresenta un potente vaccino</a:t>
            </a:r>
            <a:r>
              <a:rPr lang="it-IT" dirty="0">
                <a:solidFill>
                  <a:schemeClr val="tx1"/>
                </a:solidFill>
              </a:rPr>
              <a:t> per rendere la scuola e i suoi abitanti immuni da un’emergenza che ha luogo da qualche decennio, e che consiste nel diuturno protrarsi dell’educativo cartaceo, stasi che produce le anomalie della </a:t>
            </a:r>
            <a:r>
              <a:rPr lang="it-IT" i="1" dirty="0">
                <a:solidFill>
                  <a:schemeClr val="tx1"/>
                </a:solidFill>
              </a:rPr>
              <a:t>demotivazione e del senso di </a:t>
            </a:r>
            <a:r>
              <a:rPr lang="it-IT" i="1" dirty="0" err="1">
                <a:solidFill>
                  <a:schemeClr val="tx1"/>
                </a:solidFill>
              </a:rPr>
              <a:t>inutilita</a:t>
            </a:r>
            <a:r>
              <a:rPr lang="it-IT" i="1" dirty="0">
                <a:solidFill>
                  <a:schemeClr val="tx1"/>
                </a:solidFill>
              </a:rPr>
              <a:t>̀</a:t>
            </a:r>
            <a:r>
              <a:rPr lang="it-IT" dirty="0">
                <a:solidFill>
                  <a:schemeClr val="tx1"/>
                </a:solidFill>
              </a:rPr>
              <a:t>, quando non il ritualismo acritico e dottrinale. </a:t>
            </a:r>
          </a:p>
          <a:p>
            <a:endParaRPr lang="it-IT" b="1" i="1" dirty="0">
              <a:solidFill>
                <a:schemeClr val="tx1"/>
              </a:solidFill>
            </a:endParaRPr>
          </a:p>
          <a:p>
            <a:r>
              <a:rPr lang="it-IT" b="1" i="1" dirty="0">
                <a:solidFill>
                  <a:schemeClr val="tx1"/>
                </a:solidFill>
              </a:rPr>
              <a:t>Questo vuol dire che il digitale rende la scuola efficace? La risposta è no. </a:t>
            </a:r>
            <a:r>
              <a:rPr lang="it-IT" dirty="0">
                <a:solidFill>
                  <a:schemeClr val="tx1"/>
                </a:solidFill>
              </a:rPr>
              <a:t>Non è lo strumento (media) che rende efficace l’insegnamento. Paradossalmente, l’educativo digitale </a:t>
            </a:r>
            <a:r>
              <a:rPr lang="it-IT" dirty="0" err="1">
                <a:solidFill>
                  <a:schemeClr val="tx1"/>
                </a:solidFill>
              </a:rPr>
              <a:t>puo</a:t>
            </a:r>
            <a:r>
              <a:rPr lang="it-IT" dirty="0">
                <a:solidFill>
                  <a:schemeClr val="tx1"/>
                </a:solidFill>
              </a:rPr>
              <a:t>̀ essere rea- lizzato anche senza l’aiuto dei nuovi media: </a:t>
            </a:r>
            <a:r>
              <a:rPr lang="it-IT" b="1" i="1" dirty="0">
                <a:solidFill>
                  <a:schemeClr val="tx1"/>
                </a:solidFill>
              </a:rPr>
              <a:t>la scuola flessibile, non standardizzata e capace di personalizzare</a:t>
            </a:r>
            <a:r>
              <a:rPr lang="it-IT" dirty="0">
                <a:solidFill>
                  <a:schemeClr val="tx1"/>
                </a:solidFill>
              </a:rPr>
              <a:t> è stata messa in atto da grandi educatori, come don Milani, anche in assenza di tecnologie. Al contrario, è vero anche che le tecnologie possono essere usate per replicare la di- </a:t>
            </a:r>
            <a:r>
              <a:rPr lang="it-IT" dirty="0" err="1">
                <a:solidFill>
                  <a:schemeClr val="tx1"/>
                </a:solidFill>
              </a:rPr>
              <a:t>dattica</a:t>
            </a:r>
            <a:r>
              <a:rPr lang="it-IT" dirty="0">
                <a:solidFill>
                  <a:schemeClr val="tx1"/>
                </a:solidFill>
              </a:rPr>
              <a:t> tradizionale, ignorando la rottura paradigmatica che esse in qualche modo richiedono. </a:t>
            </a:r>
          </a:p>
          <a:p>
            <a:endParaRPr lang="it-IT" dirty="0">
              <a:solidFill>
                <a:schemeClr val="tx1"/>
              </a:solidFill>
            </a:endParaRPr>
          </a:p>
        </p:txBody>
      </p:sp>
    </p:spTree>
    <p:extLst>
      <p:ext uri="{BB962C8B-B14F-4D97-AF65-F5344CB8AC3E}">
        <p14:creationId xmlns:p14="http://schemas.microsoft.com/office/powerpoint/2010/main" val="3379489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A289F1E-D876-A74F-AFD0-5FE833EB2E24}"/>
              </a:ext>
            </a:extLst>
          </p:cNvPr>
          <p:cNvSpPr>
            <a:spLocks noGrp="1"/>
          </p:cNvSpPr>
          <p:nvPr>
            <p:ph idx="1"/>
          </p:nvPr>
        </p:nvSpPr>
        <p:spPr>
          <a:xfrm>
            <a:off x="1251678" y="736979"/>
            <a:ext cx="10178322" cy="5142614"/>
          </a:xfrm>
          <a:solidFill>
            <a:schemeClr val="accent1">
              <a:lumMod val="20000"/>
              <a:lumOff val="80000"/>
            </a:schemeClr>
          </a:solidFill>
          <a:ln>
            <a:solidFill>
              <a:srgbClr val="0070C0"/>
            </a:solidFill>
          </a:ln>
        </p:spPr>
        <p:txBody>
          <a:bodyPr>
            <a:normAutofit lnSpcReduction="10000"/>
          </a:bodyPr>
          <a:lstStyle/>
          <a:p>
            <a:pPr marL="0" indent="0">
              <a:buNone/>
            </a:pPr>
            <a:r>
              <a:rPr lang="it-IT" sz="2100" b="1" dirty="0">
                <a:solidFill>
                  <a:schemeClr val="tx1"/>
                </a:solidFill>
              </a:rPr>
              <a:t>La grammatica dell’educativo digitale </a:t>
            </a:r>
            <a:r>
              <a:rPr lang="it-IT" sz="2100" dirty="0" err="1">
                <a:solidFill>
                  <a:schemeClr val="tx1"/>
                </a:solidFill>
              </a:rPr>
              <a:t>puo</a:t>
            </a:r>
            <a:r>
              <a:rPr lang="it-IT" sz="2100" dirty="0">
                <a:solidFill>
                  <a:schemeClr val="tx1"/>
                </a:solidFill>
              </a:rPr>
              <a:t>̀ invece essere rappresentata dalle seguenti possibili coordinate trasformative: </a:t>
            </a:r>
          </a:p>
          <a:p>
            <a:pPr fontAlgn="auto"/>
            <a:r>
              <a:rPr lang="it-IT" sz="2100" b="1" i="1" dirty="0">
                <a:solidFill>
                  <a:schemeClr val="tx1"/>
                </a:solidFill>
              </a:rPr>
              <a:t>dall’aula all’articolazione di spazi differenziati </a:t>
            </a:r>
            <a:r>
              <a:rPr lang="it-IT" sz="2100" dirty="0">
                <a:solidFill>
                  <a:schemeClr val="tx1"/>
                </a:solidFill>
              </a:rPr>
              <a:t>per ricercare, collaborare, connettersi, in presenza ma anche in remoto; </a:t>
            </a:r>
          </a:p>
          <a:p>
            <a:pPr fontAlgn="auto"/>
            <a:r>
              <a:rPr lang="it-IT" sz="2100" b="1" i="1" dirty="0">
                <a:solidFill>
                  <a:schemeClr val="tx1"/>
                </a:solidFill>
              </a:rPr>
              <a:t>dall’orario scolastico al tempo di lavoro</a:t>
            </a:r>
            <a:r>
              <a:rPr lang="it-IT" sz="2100" dirty="0">
                <a:solidFill>
                  <a:schemeClr val="tx1"/>
                </a:solidFill>
              </a:rPr>
              <a:t>, non necessariamente confinato in un quadro rigido; </a:t>
            </a:r>
          </a:p>
          <a:p>
            <a:r>
              <a:rPr lang="it-IT" sz="2100" b="1" i="1" dirty="0">
                <a:solidFill>
                  <a:schemeClr val="tx1"/>
                </a:solidFill>
              </a:rPr>
              <a:t>dal gruppo classe a piccoli raggruppamenti </a:t>
            </a:r>
            <a:r>
              <a:rPr lang="it-IT" sz="2100" dirty="0">
                <a:solidFill>
                  <a:schemeClr val="tx1"/>
                </a:solidFill>
              </a:rPr>
              <a:t>(team cooperativi), in presenza ma anche a distanza. </a:t>
            </a:r>
          </a:p>
          <a:p>
            <a:r>
              <a:rPr lang="it-IT" sz="2100" b="1" i="1" dirty="0">
                <a:solidFill>
                  <a:schemeClr val="tx1"/>
                </a:solidFill>
              </a:rPr>
              <a:t>da discipline a compiti di </a:t>
            </a:r>
            <a:r>
              <a:rPr lang="it-IT" sz="2100" b="1" i="1" dirty="0" err="1">
                <a:solidFill>
                  <a:schemeClr val="tx1"/>
                </a:solidFill>
              </a:rPr>
              <a:t>realta</a:t>
            </a:r>
            <a:r>
              <a:rPr lang="it-IT" sz="2100" b="1" i="1" dirty="0">
                <a:solidFill>
                  <a:schemeClr val="tx1"/>
                </a:solidFill>
              </a:rPr>
              <a:t>̀</a:t>
            </a:r>
            <a:r>
              <a:rPr lang="it-IT" sz="2100" dirty="0">
                <a:solidFill>
                  <a:schemeClr val="tx1"/>
                </a:solidFill>
              </a:rPr>
              <a:t>, cross culturali e in grado di stimolare una </a:t>
            </a:r>
            <a:r>
              <a:rPr lang="it-IT" sz="2100" dirty="0" err="1">
                <a:solidFill>
                  <a:schemeClr val="tx1"/>
                </a:solidFill>
              </a:rPr>
              <a:t>molteplicita</a:t>
            </a:r>
            <a:r>
              <a:rPr lang="it-IT" sz="2100" dirty="0">
                <a:solidFill>
                  <a:schemeClr val="tx1"/>
                </a:solidFill>
              </a:rPr>
              <a:t>̀ di competenze, anche e soprattutto sociali, civiche ed emotive; </a:t>
            </a:r>
          </a:p>
          <a:p>
            <a:r>
              <a:rPr lang="it-IT" sz="2100" b="1" i="1" dirty="0">
                <a:solidFill>
                  <a:schemeClr val="tx1"/>
                </a:solidFill>
              </a:rPr>
              <a:t>da risorse didattiche rigide e mnemoniche a una </a:t>
            </a:r>
            <a:r>
              <a:rPr lang="it-IT" sz="2100" b="1" i="1" dirty="0" err="1">
                <a:solidFill>
                  <a:schemeClr val="tx1"/>
                </a:solidFill>
              </a:rPr>
              <a:t>molteplicita</a:t>
            </a:r>
            <a:r>
              <a:rPr lang="it-IT" sz="2100" b="1" i="1" dirty="0">
                <a:solidFill>
                  <a:schemeClr val="tx1"/>
                </a:solidFill>
              </a:rPr>
              <a:t>̀ </a:t>
            </a:r>
            <a:r>
              <a:rPr lang="it-IT" sz="2100" dirty="0">
                <a:solidFill>
                  <a:schemeClr val="tx1"/>
                </a:solidFill>
              </a:rPr>
              <a:t>di fonti, cartacee e digitali; </a:t>
            </a:r>
          </a:p>
          <a:p>
            <a:r>
              <a:rPr lang="it-IT" sz="2100" b="1" i="1" dirty="0">
                <a:solidFill>
                  <a:schemeClr val="tx1"/>
                </a:solidFill>
              </a:rPr>
              <a:t>da insegnanti ex cathedra a insegnanti facilitatori</a:t>
            </a:r>
            <a:r>
              <a:rPr lang="it-IT" sz="2100" dirty="0">
                <a:solidFill>
                  <a:schemeClr val="tx1"/>
                </a:solidFill>
              </a:rPr>
              <a:t>, registi di esperienze di apprendimento. </a:t>
            </a:r>
          </a:p>
          <a:p>
            <a:pPr marL="0" indent="0">
              <a:buNone/>
            </a:pPr>
            <a:endParaRPr lang="it-IT" sz="2100" dirty="0">
              <a:solidFill>
                <a:schemeClr val="tx1"/>
              </a:solidFill>
            </a:endParaRPr>
          </a:p>
        </p:txBody>
      </p:sp>
      <p:sp>
        <p:nvSpPr>
          <p:cNvPr id="4" name="Segnaposto numero diapositiva 3">
            <a:extLst>
              <a:ext uri="{FF2B5EF4-FFF2-40B4-BE49-F238E27FC236}">
                <a16:creationId xmlns:a16="http://schemas.microsoft.com/office/drawing/2014/main" id="{CFEBA736-6AF7-6A40-A7EA-1668D65AC984}"/>
              </a:ext>
            </a:extLst>
          </p:cNvPr>
          <p:cNvSpPr>
            <a:spLocks noGrp="1"/>
          </p:cNvSpPr>
          <p:nvPr>
            <p:ph type="sldNum" sz="quarter" idx="12"/>
          </p:nvPr>
        </p:nvSpPr>
        <p:spPr/>
        <p:txBody>
          <a:bodyPr/>
          <a:lstStyle/>
          <a:p>
            <a:fld id="{71766878-3199-4EAB-94E7-2D6D11070E14}" type="slidenum">
              <a:rPr lang="en-US" smtClean="0"/>
              <a:t>48</a:t>
            </a:fld>
            <a:endParaRPr lang="en-US" dirty="0"/>
          </a:p>
        </p:txBody>
      </p:sp>
    </p:spTree>
    <p:extLst>
      <p:ext uri="{BB962C8B-B14F-4D97-AF65-F5344CB8AC3E}">
        <p14:creationId xmlns:p14="http://schemas.microsoft.com/office/powerpoint/2010/main" val="21151231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B246FAE0-6EAA-D943-8753-68801ACFE697}"/>
              </a:ext>
            </a:extLst>
          </p:cNvPr>
          <p:cNvSpPr>
            <a:spLocks noGrp="1"/>
          </p:cNvSpPr>
          <p:nvPr>
            <p:ph idx="1"/>
          </p:nvPr>
        </p:nvSpPr>
        <p:spPr>
          <a:xfrm>
            <a:off x="1251678" y="641445"/>
            <a:ext cx="10178322" cy="5238147"/>
          </a:xfrm>
          <a:solidFill>
            <a:schemeClr val="accent1">
              <a:lumMod val="20000"/>
              <a:lumOff val="80000"/>
            </a:schemeClr>
          </a:solidFill>
          <a:ln>
            <a:solidFill>
              <a:srgbClr val="0070C0"/>
            </a:solidFill>
          </a:ln>
        </p:spPr>
        <p:txBody>
          <a:bodyPr>
            <a:normAutofit/>
          </a:bodyPr>
          <a:lstStyle/>
          <a:p>
            <a:pPr marL="0" indent="0">
              <a:buNone/>
            </a:pPr>
            <a:r>
              <a:rPr lang="it-IT" sz="2400" b="1" i="1" dirty="0">
                <a:solidFill>
                  <a:schemeClr val="tx1"/>
                </a:solidFill>
              </a:rPr>
              <a:t>Lo spazio educativo: da classi a zone di apprendimento </a:t>
            </a:r>
            <a:endParaRPr lang="it-IT" sz="2400" b="1" dirty="0">
              <a:solidFill>
                <a:schemeClr val="tx1"/>
              </a:solidFill>
            </a:endParaRPr>
          </a:p>
          <a:p>
            <a:pPr marL="0" indent="0">
              <a:lnSpc>
                <a:spcPct val="100000"/>
              </a:lnSpc>
              <a:buNone/>
            </a:pPr>
            <a:endParaRPr lang="it-IT" sz="2400" dirty="0">
              <a:solidFill>
                <a:schemeClr val="tx1"/>
              </a:solidFill>
            </a:endParaRPr>
          </a:p>
          <a:p>
            <a:pPr marL="0" indent="0">
              <a:lnSpc>
                <a:spcPct val="100000"/>
              </a:lnSpc>
              <a:buNone/>
            </a:pPr>
            <a:r>
              <a:rPr lang="it-IT" sz="2400" dirty="0">
                <a:solidFill>
                  <a:schemeClr val="tx1"/>
                </a:solidFill>
              </a:rPr>
              <a:t>Gli spazi educativi dovrebbero avere una </a:t>
            </a:r>
            <a:r>
              <a:rPr lang="it-IT" sz="2400" i="1" dirty="0">
                <a:solidFill>
                  <a:schemeClr val="tx1"/>
                </a:solidFill>
              </a:rPr>
              <a:t>funzione variabile</a:t>
            </a:r>
            <a:r>
              <a:rPr lang="it-IT" sz="2400" dirty="0">
                <a:solidFill>
                  <a:schemeClr val="tx1"/>
                </a:solidFill>
              </a:rPr>
              <a:t>, ad esempio: </a:t>
            </a:r>
          </a:p>
          <a:p>
            <a:pPr marL="0" indent="0">
              <a:lnSpc>
                <a:spcPct val="100000"/>
              </a:lnSpc>
              <a:buNone/>
            </a:pPr>
            <a:r>
              <a:rPr lang="it-IT" sz="2400" dirty="0">
                <a:solidFill>
                  <a:schemeClr val="tx1"/>
                </a:solidFill>
              </a:rPr>
              <a:t>- </a:t>
            </a:r>
            <a:r>
              <a:rPr lang="it-IT" sz="2400" b="1" dirty="0">
                <a:solidFill>
                  <a:schemeClr val="tx1"/>
                </a:solidFill>
              </a:rPr>
              <a:t>alcune aule per il lavoro frontale</a:t>
            </a:r>
            <a:r>
              <a:rPr lang="it-IT" sz="2400" dirty="0">
                <a:solidFill>
                  <a:schemeClr val="tx1"/>
                </a:solidFill>
              </a:rPr>
              <a:t>, o generiche o specifiche per ambiti culturali, scientifici o tecnologici,</a:t>
            </a:r>
          </a:p>
          <a:p>
            <a:pPr>
              <a:lnSpc>
                <a:spcPct val="100000"/>
              </a:lnSpc>
              <a:buFontTx/>
              <a:buChar char="-"/>
            </a:pPr>
            <a:r>
              <a:rPr lang="it-IT" sz="2400" b="1" dirty="0">
                <a:solidFill>
                  <a:schemeClr val="tx1"/>
                </a:solidFill>
              </a:rPr>
              <a:t>spazi per il lavoro cooperativo a piccoli gruppi</a:t>
            </a:r>
            <a:r>
              <a:rPr lang="it-IT" sz="2400" dirty="0">
                <a:solidFill>
                  <a:schemeClr val="tx1"/>
                </a:solidFill>
              </a:rPr>
              <a:t>, non necessariamente all’interno delle aule, </a:t>
            </a:r>
          </a:p>
          <a:p>
            <a:pPr>
              <a:lnSpc>
                <a:spcPct val="100000"/>
              </a:lnSpc>
              <a:buFontTx/>
              <a:buChar char="-"/>
            </a:pPr>
            <a:r>
              <a:rPr lang="it-IT" sz="2400" b="1" dirty="0">
                <a:solidFill>
                  <a:schemeClr val="tx1"/>
                </a:solidFill>
              </a:rPr>
              <a:t>spazi per il lavoro e la ricerca individuale,</a:t>
            </a:r>
            <a:endParaRPr lang="it-IT" sz="2400" dirty="0">
              <a:solidFill>
                <a:schemeClr val="tx1"/>
              </a:solidFill>
            </a:endParaRPr>
          </a:p>
          <a:p>
            <a:pPr>
              <a:lnSpc>
                <a:spcPct val="100000"/>
              </a:lnSpc>
              <a:buFontTx/>
              <a:buChar char="-"/>
            </a:pPr>
            <a:r>
              <a:rPr lang="it-IT" sz="2400" b="1" dirty="0">
                <a:solidFill>
                  <a:schemeClr val="tx1"/>
                </a:solidFill>
              </a:rPr>
              <a:t>spazi per il lavoro virtuale in videoconferenza</a:t>
            </a:r>
            <a:r>
              <a:rPr lang="it-IT" sz="2400" dirty="0">
                <a:solidFill>
                  <a:schemeClr val="tx1"/>
                </a:solidFill>
              </a:rPr>
              <a:t>. </a:t>
            </a:r>
          </a:p>
          <a:p>
            <a:pPr marL="0" indent="0">
              <a:buNone/>
            </a:pPr>
            <a:endParaRPr lang="it-IT" dirty="0">
              <a:solidFill>
                <a:schemeClr val="tx1"/>
              </a:solidFill>
            </a:endParaRPr>
          </a:p>
          <a:p>
            <a:pPr marL="0" indent="0">
              <a:buNone/>
            </a:pPr>
            <a:r>
              <a:rPr lang="it-IT" dirty="0">
                <a:solidFill>
                  <a:schemeClr val="tx1"/>
                </a:solidFill>
              </a:rPr>
              <a:t>* Un esempio concreto di questo modo di organizzare lo spazio educativo è rappresentato dal progetto </a:t>
            </a:r>
            <a:r>
              <a:rPr lang="it-IT" b="1" i="1" dirty="0">
                <a:solidFill>
                  <a:schemeClr val="tx1"/>
                </a:solidFill>
              </a:rPr>
              <a:t>Future </a:t>
            </a:r>
            <a:r>
              <a:rPr lang="it-IT" b="1" i="1" dirty="0" err="1">
                <a:solidFill>
                  <a:schemeClr val="tx1"/>
                </a:solidFill>
              </a:rPr>
              <a:t>Classroom</a:t>
            </a:r>
            <a:r>
              <a:rPr lang="it-IT" b="1" i="1" dirty="0">
                <a:solidFill>
                  <a:schemeClr val="tx1"/>
                </a:solidFill>
              </a:rPr>
              <a:t> Lab</a:t>
            </a:r>
            <a:r>
              <a:rPr lang="it-IT" dirty="0">
                <a:solidFill>
                  <a:schemeClr val="tx1"/>
                </a:solidFill>
              </a:rPr>
              <a:t> dell’</a:t>
            </a:r>
            <a:r>
              <a:rPr lang="it-IT" dirty="0" err="1">
                <a:solidFill>
                  <a:schemeClr val="tx1"/>
                </a:solidFill>
              </a:rPr>
              <a:t>European</a:t>
            </a:r>
            <a:r>
              <a:rPr lang="it-IT" dirty="0">
                <a:solidFill>
                  <a:schemeClr val="tx1"/>
                </a:solidFill>
              </a:rPr>
              <a:t> School Network. </a:t>
            </a:r>
            <a:endParaRPr lang="it-IT" sz="2400" dirty="0">
              <a:solidFill>
                <a:schemeClr val="tx1"/>
              </a:solidFill>
            </a:endParaRPr>
          </a:p>
          <a:p>
            <a:pPr marL="0" indent="0">
              <a:buNone/>
            </a:pPr>
            <a:endParaRPr lang="it-IT" sz="2400" dirty="0">
              <a:solidFill>
                <a:schemeClr val="tx1"/>
              </a:solidFill>
            </a:endParaRPr>
          </a:p>
        </p:txBody>
      </p:sp>
      <p:sp>
        <p:nvSpPr>
          <p:cNvPr id="4" name="Segnaposto numero diapositiva 3">
            <a:extLst>
              <a:ext uri="{FF2B5EF4-FFF2-40B4-BE49-F238E27FC236}">
                <a16:creationId xmlns:a16="http://schemas.microsoft.com/office/drawing/2014/main" id="{1E05D08D-F056-2147-BD97-1ED52314D0AB}"/>
              </a:ext>
            </a:extLst>
          </p:cNvPr>
          <p:cNvSpPr>
            <a:spLocks noGrp="1"/>
          </p:cNvSpPr>
          <p:nvPr>
            <p:ph type="sldNum" sz="quarter" idx="12"/>
          </p:nvPr>
        </p:nvSpPr>
        <p:spPr/>
        <p:txBody>
          <a:bodyPr/>
          <a:lstStyle/>
          <a:p>
            <a:fld id="{71766878-3199-4EAB-94E7-2D6D11070E14}" type="slidenum">
              <a:rPr lang="en-US" smtClean="0"/>
              <a:t>49</a:t>
            </a:fld>
            <a:endParaRPr lang="en-US" dirty="0"/>
          </a:p>
        </p:txBody>
      </p:sp>
    </p:spTree>
    <p:extLst>
      <p:ext uri="{BB962C8B-B14F-4D97-AF65-F5344CB8AC3E}">
        <p14:creationId xmlns:p14="http://schemas.microsoft.com/office/powerpoint/2010/main" val="21791682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959D2AAF-F5FF-3348-9FB3-152F2162A797}"/>
              </a:ext>
            </a:extLst>
          </p:cNvPr>
          <p:cNvSpPr>
            <a:spLocks noGrp="1"/>
          </p:cNvSpPr>
          <p:nvPr>
            <p:ph idx="1"/>
          </p:nvPr>
        </p:nvSpPr>
        <p:spPr>
          <a:xfrm>
            <a:off x="1251678" y="668740"/>
            <a:ext cx="10178322" cy="5472753"/>
          </a:xfrm>
          <a:solidFill>
            <a:schemeClr val="accent1">
              <a:lumMod val="20000"/>
              <a:lumOff val="80000"/>
            </a:schemeClr>
          </a:solidFill>
          <a:ln>
            <a:solidFill>
              <a:srgbClr val="0070C0"/>
            </a:solidFill>
          </a:ln>
        </p:spPr>
        <p:txBody>
          <a:bodyPr>
            <a:normAutofit/>
          </a:bodyPr>
          <a:lstStyle/>
          <a:p>
            <a:pPr marL="0" indent="0">
              <a:buNone/>
            </a:pPr>
            <a:r>
              <a:rPr lang="it-IT" sz="2400" b="1" i="1" dirty="0">
                <a:solidFill>
                  <a:schemeClr val="tx1"/>
                </a:solidFill>
              </a:rPr>
              <a:t>Il tempo educativo: da orario a tempo di lavoro </a:t>
            </a:r>
            <a:endParaRPr lang="it-IT" sz="2400" b="1" dirty="0">
              <a:solidFill>
                <a:schemeClr val="tx1"/>
              </a:solidFill>
            </a:endParaRPr>
          </a:p>
          <a:p>
            <a:pPr marL="0" indent="0">
              <a:buNone/>
            </a:pPr>
            <a:endParaRPr lang="it-IT" sz="2200" b="1" dirty="0">
              <a:solidFill>
                <a:schemeClr val="tx1"/>
              </a:solidFill>
            </a:endParaRPr>
          </a:p>
          <a:p>
            <a:pPr marL="0" indent="0">
              <a:buNone/>
            </a:pPr>
            <a:r>
              <a:rPr lang="it-IT" sz="2200" b="1" dirty="0">
                <a:solidFill>
                  <a:schemeClr val="tx1"/>
                </a:solidFill>
              </a:rPr>
              <a:t>L’organizzazione tradizionale del tempo scuola </a:t>
            </a:r>
            <a:r>
              <a:rPr lang="it-IT" sz="2200" dirty="0">
                <a:solidFill>
                  <a:schemeClr val="tx1"/>
                </a:solidFill>
              </a:rPr>
              <a:t>prevede la concentrazione degli allievi in un arco temporale ristretto; inoltre, il tempo è tendenzialmente frammentato entro un orario dettagliato, costruito per facilitare la trasmissione culturale entro lo stereotipo dell’ora di lezione. </a:t>
            </a:r>
          </a:p>
          <a:p>
            <a:pPr marL="0" indent="0">
              <a:buNone/>
            </a:pPr>
            <a:r>
              <a:rPr lang="it-IT" sz="2200" i="1" dirty="0">
                <a:solidFill>
                  <a:schemeClr val="tx1"/>
                </a:solidFill>
              </a:rPr>
              <a:t>Se questo scenario rimane immutato, per ripartire si </a:t>
            </a:r>
            <a:r>
              <a:rPr lang="it-IT" sz="2200" i="1" dirty="0" err="1">
                <a:solidFill>
                  <a:schemeClr val="tx1"/>
                </a:solidFill>
              </a:rPr>
              <a:t>rendera</a:t>
            </a:r>
            <a:r>
              <a:rPr lang="it-IT" sz="2200" i="1" dirty="0">
                <a:solidFill>
                  <a:schemeClr val="tx1"/>
                </a:solidFill>
              </a:rPr>
              <a:t>̀ inevitabile lo scaglionamento delle presenze degli studenti (magari per orari ridotti), o la </a:t>
            </a:r>
            <a:r>
              <a:rPr lang="it-IT" sz="2200" i="1" dirty="0" err="1">
                <a:solidFill>
                  <a:schemeClr val="tx1"/>
                </a:solidFill>
              </a:rPr>
              <a:t>gia</a:t>
            </a:r>
            <a:r>
              <a:rPr lang="it-IT" sz="2200" i="1" dirty="0">
                <a:solidFill>
                  <a:schemeClr val="tx1"/>
                </a:solidFill>
              </a:rPr>
              <a:t>̀ paventata turnazione tra presenza e remoto. </a:t>
            </a:r>
          </a:p>
          <a:p>
            <a:pPr marL="0" indent="0">
              <a:buNone/>
            </a:pPr>
            <a:endParaRPr lang="it-IT" sz="2200" b="1" dirty="0">
              <a:solidFill>
                <a:schemeClr val="tx1"/>
              </a:solidFill>
            </a:endParaRPr>
          </a:p>
          <a:p>
            <a:pPr marL="0" indent="0">
              <a:buNone/>
            </a:pPr>
            <a:r>
              <a:rPr lang="it-IT" sz="2200" b="1" dirty="0">
                <a:solidFill>
                  <a:schemeClr val="tx1"/>
                </a:solidFill>
              </a:rPr>
              <a:t>L’educativo digitale spinge a cambiare i presupposti</a:t>
            </a:r>
            <a:r>
              <a:rPr lang="it-IT" sz="2200" dirty="0">
                <a:solidFill>
                  <a:schemeClr val="tx1"/>
                </a:solidFill>
              </a:rPr>
              <a:t>, indebolendo la nozione di orario, e collegando l’articolazione del tempo intorno al tipo di lavoro e di mandato assegnato agli studenti. </a:t>
            </a:r>
          </a:p>
          <a:p>
            <a:pPr marL="0" indent="0">
              <a:buNone/>
            </a:pPr>
            <a:endParaRPr lang="it-IT" sz="2200" dirty="0">
              <a:solidFill>
                <a:schemeClr val="tx1"/>
              </a:solidFill>
            </a:endParaRPr>
          </a:p>
        </p:txBody>
      </p:sp>
      <p:sp>
        <p:nvSpPr>
          <p:cNvPr id="4" name="Segnaposto numero diapositiva 3">
            <a:extLst>
              <a:ext uri="{FF2B5EF4-FFF2-40B4-BE49-F238E27FC236}">
                <a16:creationId xmlns:a16="http://schemas.microsoft.com/office/drawing/2014/main" id="{D14A6A49-82E7-FA4D-BB6D-00E63325FF84}"/>
              </a:ext>
            </a:extLst>
          </p:cNvPr>
          <p:cNvSpPr>
            <a:spLocks noGrp="1"/>
          </p:cNvSpPr>
          <p:nvPr>
            <p:ph type="sldNum" sz="quarter" idx="12"/>
          </p:nvPr>
        </p:nvSpPr>
        <p:spPr/>
        <p:txBody>
          <a:bodyPr/>
          <a:lstStyle/>
          <a:p>
            <a:fld id="{71766878-3199-4EAB-94E7-2D6D11070E14}" type="slidenum">
              <a:rPr lang="en-US" smtClean="0"/>
              <a:t>50</a:t>
            </a:fld>
            <a:endParaRPr lang="en-US" dirty="0"/>
          </a:p>
        </p:txBody>
      </p:sp>
    </p:spTree>
    <p:extLst>
      <p:ext uri="{BB962C8B-B14F-4D97-AF65-F5344CB8AC3E}">
        <p14:creationId xmlns:p14="http://schemas.microsoft.com/office/powerpoint/2010/main" val="15097385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5BB49388-0B76-4543-8A8C-4267B5B437DC}"/>
              </a:ext>
            </a:extLst>
          </p:cNvPr>
          <p:cNvSpPr>
            <a:spLocks noGrp="1"/>
          </p:cNvSpPr>
          <p:nvPr>
            <p:ph idx="1"/>
          </p:nvPr>
        </p:nvSpPr>
        <p:spPr>
          <a:xfrm>
            <a:off x="1251678" y="641445"/>
            <a:ext cx="10178322" cy="5486400"/>
          </a:xfrm>
          <a:solidFill>
            <a:schemeClr val="accent1">
              <a:lumMod val="20000"/>
              <a:lumOff val="80000"/>
            </a:schemeClr>
          </a:solidFill>
          <a:ln>
            <a:solidFill>
              <a:srgbClr val="0070C0"/>
            </a:solidFill>
          </a:ln>
        </p:spPr>
        <p:txBody>
          <a:bodyPr>
            <a:noAutofit/>
          </a:bodyPr>
          <a:lstStyle/>
          <a:p>
            <a:pPr marL="0" indent="0">
              <a:lnSpc>
                <a:spcPct val="100000"/>
              </a:lnSpc>
              <a:buNone/>
            </a:pPr>
            <a:r>
              <a:rPr lang="it-IT" sz="2100" b="1" dirty="0">
                <a:solidFill>
                  <a:schemeClr val="tx1"/>
                </a:solidFill>
              </a:rPr>
              <a:t>Per fare questo, sarebbe opportuno evitare l’affidamento dei ragazzi ad un numero considerevole di insegnanti nell’arco della stessa mattinata</a:t>
            </a:r>
            <a:r>
              <a:rPr lang="it-IT" sz="2100" dirty="0">
                <a:solidFill>
                  <a:schemeClr val="tx1"/>
                </a:solidFill>
              </a:rPr>
              <a:t>, raggiungendo, se possibile, il principio “una mattinata, un docente”. In questo modo, </a:t>
            </a:r>
            <a:r>
              <a:rPr lang="it-IT" sz="2100" b="1" i="1" dirty="0">
                <a:solidFill>
                  <a:schemeClr val="tx1"/>
                </a:solidFill>
              </a:rPr>
              <a:t>è il docente a decidere come strutturare il tempo a disposizione degli studenti,</a:t>
            </a:r>
            <a:r>
              <a:rPr lang="it-IT" sz="2100" dirty="0">
                <a:solidFill>
                  <a:schemeClr val="tx1"/>
                </a:solidFill>
              </a:rPr>
              <a:t> creando una sequenza di lavoro </a:t>
            </a:r>
            <a:r>
              <a:rPr lang="it-IT" sz="2100" i="1" dirty="0" err="1">
                <a:solidFill>
                  <a:schemeClr val="tx1"/>
                </a:solidFill>
              </a:rPr>
              <a:t>blended</a:t>
            </a:r>
            <a:r>
              <a:rPr lang="it-IT" sz="2100" dirty="0">
                <a:solidFill>
                  <a:schemeClr val="tx1"/>
                </a:solidFill>
              </a:rPr>
              <a:t>, fatta di brevi lezioni, assegnazione del mandato di lavoro, sostegno e supervisione, verifica. </a:t>
            </a:r>
          </a:p>
          <a:p>
            <a:pPr marL="0" indent="0">
              <a:lnSpc>
                <a:spcPct val="100000"/>
              </a:lnSpc>
              <a:buNone/>
            </a:pPr>
            <a:r>
              <a:rPr lang="it-IT" sz="2100" b="1" i="1" dirty="0">
                <a:solidFill>
                  <a:schemeClr val="tx1"/>
                </a:solidFill>
              </a:rPr>
              <a:t>L’articolazione qualitativa del tempo rende così possibile evitare il grande numero</a:t>
            </a:r>
            <a:r>
              <a:rPr lang="it-IT" sz="2100" dirty="0">
                <a:solidFill>
                  <a:schemeClr val="tx1"/>
                </a:solidFill>
              </a:rPr>
              <a:t>, in quanto ad esempio la stessa breve lezione </a:t>
            </a:r>
            <a:r>
              <a:rPr lang="it-IT" sz="2100" dirty="0" err="1">
                <a:solidFill>
                  <a:schemeClr val="tx1"/>
                </a:solidFill>
              </a:rPr>
              <a:t>puo</a:t>
            </a:r>
            <a:r>
              <a:rPr lang="it-IT" sz="2100" dirty="0">
                <a:solidFill>
                  <a:schemeClr val="tx1"/>
                </a:solidFill>
              </a:rPr>
              <a:t>̀ essere ripetuta a piccoli gruppi diversi nell’arco della stessa mattinata, mentre gli altri studenti lavorano o in gruppo o individualmente. </a:t>
            </a:r>
          </a:p>
          <a:p>
            <a:pPr marL="0" indent="0">
              <a:lnSpc>
                <a:spcPct val="100000"/>
              </a:lnSpc>
              <a:buNone/>
            </a:pPr>
            <a:r>
              <a:rPr lang="it-IT" sz="2100" dirty="0">
                <a:solidFill>
                  <a:schemeClr val="tx1"/>
                </a:solidFill>
              </a:rPr>
              <a:t>Naturalmente, </a:t>
            </a:r>
            <a:r>
              <a:rPr lang="it-IT" sz="2100" b="1" dirty="0">
                <a:solidFill>
                  <a:schemeClr val="tx1"/>
                </a:solidFill>
              </a:rPr>
              <a:t>è anche possibile immaginare che la breve lezione, preliminare al mandato di lavoro, sia erogata in </a:t>
            </a:r>
            <a:r>
              <a:rPr lang="it-IT" sz="2100" b="1" dirty="0" err="1">
                <a:solidFill>
                  <a:schemeClr val="tx1"/>
                </a:solidFill>
              </a:rPr>
              <a:t>modalita</a:t>
            </a:r>
            <a:r>
              <a:rPr lang="it-IT" sz="2100" b="1" dirty="0">
                <a:solidFill>
                  <a:schemeClr val="tx1"/>
                </a:solidFill>
              </a:rPr>
              <a:t>̀ </a:t>
            </a:r>
            <a:r>
              <a:rPr lang="it-IT" sz="2100" b="1" i="1" dirty="0" err="1">
                <a:solidFill>
                  <a:schemeClr val="tx1"/>
                </a:solidFill>
              </a:rPr>
              <a:t>flipped</a:t>
            </a:r>
            <a:r>
              <a:rPr lang="it-IT" sz="2100" b="1" i="1" dirty="0">
                <a:solidFill>
                  <a:schemeClr val="tx1"/>
                </a:solidFill>
              </a:rPr>
              <a:t>,</a:t>
            </a:r>
            <a:r>
              <a:rPr lang="it-IT" sz="2100" b="1" dirty="0">
                <a:solidFill>
                  <a:schemeClr val="tx1"/>
                </a:solidFill>
              </a:rPr>
              <a:t> </a:t>
            </a:r>
            <a:r>
              <a:rPr lang="it-IT" sz="2100" dirty="0">
                <a:solidFill>
                  <a:schemeClr val="tx1"/>
                </a:solidFill>
              </a:rPr>
              <a:t>contribuendo nuovamente ad evitare la concentrazione di molti studenti nella stessa aula. </a:t>
            </a:r>
          </a:p>
          <a:p>
            <a:pPr marL="0" indent="0">
              <a:lnSpc>
                <a:spcPct val="100000"/>
              </a:lnSpc>
              <a:buNone/>
            </a:pPr>
            <a:r>
              <a:rPr lang="it-IT" sz="2100" dirty="0">
                <a:solidFill>
                  <a:schemeClr val="tx1"/>
                </a:solidFill>
              </a:rPr>
              <a:t>Durante il tempo nel quale gli studenti lavorano individualmente o in piccolo gruppo, </a:t>
            </a:r>
            <a:r>
              <a:rPr lang="it-IT" sz="2100" b="1" i="1" dirty="0">
                <a:solidFill>
                  <a:schemeClr val="tx1"/>
                </a:solidFill>
              </a:rPr>
              <a:t>il docente si colloca in posizione laterale </a:t>
            </a:r>
            <a:r>
              <a:rPr lang="it-IT" sz="2100" dirty="0">
                <a:solidFill>
                  <a:schemeClr val="tx1"/>
                </a:solidFill>
              </a:rPr>
              <a:t>(non frontale) lasciandosi coinvolgere in </a:t>
            </a:r>
            <a:r>
              <a:rPr lang="it-IT" sz="2100" dirty="0" err="1">
                <a:solidFill>
                  <a:schemeClr val="tx1"/>
                </a:solidFill>
              </a:rPr>
              <a:t>attivita</a:t>
            </a:r>
            <a:r>
              <a:rPr lang="it-IT" sz="2100" dirty="0">
                <a:solidFill>
                  <a:schemeClr val="tx1"/>
                </a:solidFill>
              </a:rPr>
              <a:t>̀ di supporto, aiuto, consiglio, personalizzazione.</a:t>
            </a:r>
            <a:br>
              <a:rPr lang="it-IT" sz="2100" dirty="0">
                <a:solidFill>
                  <a:schemeClr val="tx1"/>
                </a:solidFill>
              </a:rPr>
            </a:br>
            <a:endParaRPr lang="it-IT" sz="2100" dirty="0">
              <a:solidFill>
                <a:schemeClr val="tx1"/>
              </a:solidFill>
            </a:endParaRPr>
          </a:p>
          <a:p>
            <a:pPr marL="0" indent="0">
              <a:lnSpc>
                <a:spcPct val="100000"/>
              </a:lnSpc>
              <a:buNone/>
            </a:pPr>
            <a:endParaRPr lang="it-IT" sz="2100" dirty="0">
              <a:solidFill>
                <a:schemeClr val="tx1"/>
              </a:solidFill>
            </a:endParaRPr>
          </a:p>
        </p:txBody>
      </p:sp>
      <p:sp>
        <p:nvSpPr>
          <p:cNvPr id="4" name="Segnaposto numero diapositiva 3">
            <a:extLst>
              <a:ext uri="{FF2B5EF4-FFF2-40B4-BE49-F238E27FC236}">
                <a16:creationId xmlns:a16="http://schemas.microsoft.com/office/drawing/2014/main" id="{55CBD5AD-1C7A-A745-BB1E-10F161813648}"/>
              </a:ext>
            </a:extLst>
          </p:cNvPr>
          <p:cNvSpPr>
            <a:spLocks noGrp="1"/>
          </p:cNvSpPr>
          <p:nvPr>
            <p:ph type="sldNum" sz="quarter" idx="12"/>
          </p:nvPr>
        </p:nvSpPr>
        <p:spPr/>
        <p:txBody>
          <a:bodyPr/>
          <a:lstStyle/>
          <a:p>
            <a:fld id="{71766878-3199-4EAB-94E7-2D6D11070E14}" type="slidenum">
              <a:rPr lang="en-US" smtClean="0"/>
              <a:t>51</a:t>
            </a:fld>
            <a:endParaRPr lang="en-US" dirty="0"/>
          </a:p>
        </p:txBody>
      </p:sp>
    </p:spTree>
    <p:extLst>
      <p:ext uri="{BB962C8B-B14F-4D97-AF65-F5344CB8AC3E}">
        <p14:creationId xmlns:p14="http://schemas.microsoft.com/office/powerpoint/2010/main" val="35608117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D23D338-0DDB-5145-9A57-8B8105311C13}"/>
              </a:ext>
            </a:extLst>
          </p:cNvPr>
          <p:cNvSpPr>
            <a:spLocks noGrp="1"/>
          </p:cNvSpPr>
          <p:nvPr>
            <p:ph type="title"/>
          </p:nvPr>
        </p:nvSpPr>
        <p:spPr>
          <a:xfrm>
            <a:off x="1251678" y="382385"/>
            <a:ext cx="10178322" cy="1050630"/>
          </a:xfrm>
        </p:spPr>
        <p:txBody>
          <a:bodyPr>
            <a:noAutofit/>
          </a:bodyPr>
          <a:lstStyle/>
          <a:p>
            <a:r>
              <a:rPr lang="it-IT" sz="3600" i="1" dirty="0">
                <a:solidFill>
                  <a:srgbClr val="0070C0"/>
                </a:solidFill>
              </a:rPr>
              <a:t/>
            </a:r>
            <a:br>
              <a:rPr lang="it-IT" sz="3600" i="1" dirty="0">
                <a:solidFill>
                  <a:srgbClr val="0070C0"/>
                </a:solidFill>
              </a:rPr>
            </a:br>
            <a:endParaRPr lang="it-IT" sz="3600" i="1" dirty="0">
              <a:solidFill>
                <a:srgbClr val="0070C0"/>
              </a:solidFill>
            </a:endParaRPr>
          </a:p>
        </p:txBody>
      </p:sp>
      <p:sp>
        <p:nvSpPr>
          <p:cNvPr id="3" name="Segnaposto contenuto 2">
            <a:extLst>
              <a:ext uri="{FF2B5EF4-FFF2-40B4-BE49-F238E27FC236}">
                <a16:creationId xmlns:a16="http://schemas.microsoft.com/office/drawing/2014/main" id="{666FF469-ACF3-8E4C-886E-2EBEB86D743C}"/>
              </a:ext>
            </a:extLst>
          </p:cNvPr>
          <p:cNvSpPr>
            <a:spLocks noGrp="1"/>
          </p:cNvSpPr>
          <p:nvPr>
            <p:ph idx="1"/>
          </p:nvPr>
        </p:nvSpPr>
        <p:spPr>
          <a:xfrm>
            <a:off x="1251678" y="791570"/>
            <a:ext cx="10178322" cy="5254388"/>
          </a:xfrm>
          <a:solidFill>
            <a:schemeClr val="accent1">
              <a:lumMod val="20000"/>
              <a:lumOff val="80000"/>
            </a:schemeClr>
          </a:solidFill>
          <a:ln>
            <a:solidFill>
              <a:srgbClr val="0070C0"/>
            </a:solidFill>
          </a:ln>
        </p:spPr>
        <p:txBody>
          <a:bodyPr>
            <a:noAutofit/>
          </a:bodyPr>
          <a:lstStyle/>
          <a:p>
            <a:pPr marL="0" indent="0">
              <a:buNone/>
            </a:pPr>
            <a:r>
              <a:rPr lang="it-IT" sz="2400" b="1" i="1" dirty="0">
                <a:solidFill>
                  <a:schemeClr val="tx1"/>
                </a:solidFill>
              </a:rPr>
              <a:t>Le condizioni organizzative: da apparati burocratici a </a:t>
            </a:r>
            <a:r>
              <a:rPr lang="it-IT" sz="2400" b="1" i="1" dirty="0" err="1">
                <a:solidFill>
                  <a:schemeClr val="tx1"/>
                </a:solidFill>
              </a:rPr>
              <a:t>comunita</a:t>
            </a:r>
            <a:r>
              <a:rPr lang="it-IT" sz="2400" b="1" i="1" dirty="0">
                <a:solidFill>
                  <a:schemeClr val="tx1"/>
                </a:solidFill>
              </a:rPr>
              <a:t>̀ educanti </a:t>
            </a:r>
          </a:p>
          <a:p>
            <a:pPr marL="0" indent="0">
              <a:buNone/>
            </a:pPr>
            <a:endParaRPr lang="it-IT" sz="2400" b="1" i="1" dirty="0">
              <a:solidFill>
                <a:schemeClr val="tx1"/>
              </a:solidFill>
            </a:endParaRPr>
          </a:p>
          <a:p>
            <a:pPr marL="0" indent="0">
              <a:buNone/>
            </a:pPr>
            <a:r>
              <a:rPr lang="it-IT" sz="2400" dirty="0">
                <a:solidFill>
                  <a:schemeClr val="tx1"/>
                </a:solidFill>
              </a:rPr>
              <a:t>Nell’educativo digitale, le variabili appena descritte (spazi, tempi, gruppi, risorse, ruolo educativo) contrassegnano un’organizzazione educativa, che per funzionare come tale (come </a:t>
            </a:r>
            <a:r>
              <a:rPr lang="it-IT" sz="2400" b="1" i="1" dirty="0" err="1">
                <a:solidFill>
                  <a:schemeClr val="tx1"/>
                </a:solidFill>
              </a:rPr>
              <a:t>comunita</a:t>
            </a:r>
            <a:r>
              <a:rPr lang="it-IT" sz="2400" b="1" i="1" dirty="0">
                <a:solidFill>
                  <a:schemeClr val="tx1"/>
                </a:solidFill>
              </a:rPr>
              <a:t>̀ educante</a:t>
            </a:r>
            <a:r>
              <a:rPr lang="it-IT" sz="2400" dirty="0">
                <a:solidFill>
                  <a:schemeClr val="tx1"/>
                </a:solidFill>
              </a:rPr>
              <a:t>) richiede: </a:t>
            </a:r>
          </a:p>
          <a:p>
            <a:pPr marL="0" indent="0">
              <a:buNone/>
            </a:pPr>
            <a:endParaRPr lang="it-IT" sz="2400" dirty="0">
              <a:solidFill>
                <a:schemeClr val="tx1"/>
              </a:solidFill>
            </a:endParaRPr>
          </a:p>
          <a:p>
            <a:pPr>
              <a:buFontTx/>
              <a:buChar char="-"/>
            </a:pPr>
            <a:r>
              <a:rPr lang="it-IT" sz="2400" dirty="0">
                <a:solidFill>
                  <a:schemeClr val="tx1"/>
                </a:solidFill>
              </a:rPr>
              <a:t>una </a:t>
            </a:r>
            <a:r>
              <a:rPr lang="it-IT" sz="2400" b="1" dirty="0">
                <a:solidFill>
                  <a:schemeClr val="tx1"/>
                </a:solidFill>
              </a:rPr>
              <a:t>funzione alta di progettazione, supporto e supervisione</a:t>
            </a:r>
            <a:r>
              <a:rPr lang="it-IT" sz="2400" dirty="0">
                <a:solidFill>
                  <a:schemeClr val="tx1"/>
                </a:solidFill>
              </a:rPr>
              <a:t>, insomma, un coordinamento educativo e didattico forte, rigoroso e puntuale; </a:t>
            </a:r>
          </a:p>
          <a:p>
            <a:pPr>
              <a:buFontTx/>
              <a:buChar char="-"/>
            </a:pPr>
            <a:endParaRPr lang="it-IT" sz="2400" dirty="0">
              <a:solidFill>
                <a:schemeClr val="tx1"/>
              </a:solidFill>
            </a:endParaRPr>
          </a:p>
          <a:p>
            <a:pPr marL="0" indent="0">
              <a:buNone/>
            </a:pPr>
            <a:r>
              <a:rPr lang="it-IT" sz="2400" dirty="0">
                <a:solidFill>
                  <a:schemeClr val="tx1"/>
                </a:solidFill>
              </a:rPr>
              <a:t>- </a:t>
            </a:r>
            <a:r>
              <a:rPr lang="it-IT" sz="2400" b="1" dirty="0">
                <a:solidFill>
                  <a:schemeClr val="tx1"/>
                </a:solidFill>
              </a:rPr>
              <a:t>un’equipe educativa stabile, affiatata </a:t>
            </a:r>
            <a:r>
              <a:rPr lang="it-IT" sz="2400" dirty="0">
                <a:solidFill>
                  <a:schemeClr val="tx1"/>
                </a:solidFill>
              </a:rPr>
              <a:t>e dotata di tempi per formazione, supervisione e confronto. </a:t>
            </a:r>
          </a:p>
          <a:p>
            <a:pPr marL="0" indent="0">
              <a:buNone/>
            </a:pPr>
            <a:endParaRPr lang="it-IT" sz="2400" dirty="0">
              <a:solidFill>
                <a:schemeClr val="tx1"/>
              </a:solidFill>
            </a:endParaRPr>
          </a:p>
        </p:txBody>
      </p:sp>
      <p:sp>
        <p:nvSpPr>
          <p:cNvPr id="4" name="Segnaposto numero diapositiva 3">
            <a:extLst>
              <a:ext uri="{FF2B5EF4-FFF2-40B4-BE49-F238E27FC236}">
                <a16:creationId xmlns:a16="http://schemas.microsoft.com/office/drawing/2014/main" id="{CB9350B6-2648-834E-9686-288F81878C65}"/>
              </a:ext>
            </a:extLst>
          </p:cNvPr>
          <p:cNvSpPr>
            <a:spLocks noGrp="1"/>
          </p:cNvSpPr>
          <p:nvPr>
            <p:ph type="sldNum" sz="quarter" idx="12"/>
          </p:nvPr>
        </p:nvSpPr>
        <p:spPr/>
        <p:txBody>
          <a:bodyPr/>
          <a:lstStyle/>
          <a:p>
            <a:fld id="{71766878-3199-4EAB-94E7-2D6D11070E14}" type="slidenum">
              <a:rPr lang="en-US" smtClean="0"/>
              <a:t>52</a:t>
            </a:fld>
            <a:endParaRPr lang="en-US" dirty="0"/>
          </a:p>
        </p:txBody>
      </p:sp>
    </p:spTree>
    <p:extLst>
      <p:ext uri="{BB962C8B-B14F-4D97-AF65-F5344CB8AC3E}">
        <p14:creationId xmlns:p14="http://schemas.microsoft.com/office/powerpoint/2010/main" val="37363038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45CAC7DD-76F7-294C-B4FE-4E4A79FF8581}"/>
              </a:ext>
            </a:extLst>
          </p:cNvPr>
          <p:cNvSpPr>
            <a:spLocks noGrp="1"/>
          </p:cNvSpPr>
          <p:nvPr>
            <p:ph idx="1"/>
          </p:nvPr>
        </p:nvSpPr>
        <p:spPr>
          <a:xfrm>
            <a:off x="1251678" y="1050877"/>
            <a:ext cx="10178322" cy="4828715"/>
          </a:xfrm>
          <a:solidFill>
            <a:schemeClr val="accent1">
              <a:lumMod val="20000"/>
              <a:lumOff val="80000"/>
            </a:schemeClr>
          </a:solidFill>
          <a:ln>
            <a:solidFill>
              <a:srgbClr val="0070C0"/>
            </a:solidFill>
          </a:ln>
        </p:spPr>
        <p:txBody>
          <a:bodyPr>
            <a:normAutofit/>
          </a:bodyPr>
          <a:lstStyle/>
          <a:p>
            <a:pPr marL="0" indent="0">
              <a:buNone/>
            </a:pPr>
            <a:r>
              <a:rPr lang="it-IT" sz="2400" dirty="0">
                <a:solidFill>
                  <a:schemeClr val="tx1"/>
                </a:solidFill>
              </a:rPr>
              <a:t>La dislocazione di spazi fisici e virtuali, la collaborazione in presenza e a distanza, l’utilizzo intelligente di tecnologie dovrebbero consentire di </a:t>
            </a:r>
            <a:r>
              <a:rPr lang="it-IT" sz="2400" b="1" i="1" dirty="0">
                <a:solidFill>
                  <a:schemeClr val="tx1"/>
                </a:solidFill>
              </a:rPr>
              <a:t>affrontare l’attuale emergenza in un’ottica non difensiva, ma attiva e creativa</a:t>
            </a:r>
            <a:r>
              <a:rPr lang="it-IT" sz="2400" dirty="0">
                <a:solidFill>
                  <a:schemeClr val="tx1"/>
                </a:solidFill>
              </a:rPr>
              <a:t>, non limitando le </a:t>
            </a:r>
            <a:r>
              <a:rPr lang="it-IT" sz="2400" dirty="0" err="1">
                <a:solidFill>
                  <a:schemeClr val="tx1"/>
                </a:solidFill>
              </a:rPr>
              <a:t>opportunita</a:t>
            </a:r>
            <a:r>
              <a:rPr lang="it-IT" sz="2400" dirty="0">
                <a:solidFill>
                  <a:schemeClr val="tx1"/>
                </a:solidFill>
              </a:rPr>
              <a:t>̀ educative, ma amplificandole a dismisura. </a:t>
            </a:r>
          </a:p>
          <a:p>
            <a:pPr marL="0" indent="0">
              <a:buNone/>
            </a:pPr>
            <a:endParaRPr lang="it-IT" sz="2400" dirty="0">
              <a:solidFill>
                <a:schemeClr val="tx1"/>
              </a:solidFill>
            </a:endParaRPr>
          </a:p>
          <a:p>
            <a:pPr marL="0" indent="0">
              <a:buNone/>
            </a:pPr>
            <a:r>
              <a:rPr lang="it-IT" sz="2400" b="1" i="1" dirty="0" err="1">
                <a:solidFill>
                  <a:schemeClr val="tx1"/>
                </a:solidFill>
              </a:rPr>
              <a:t>Flessibilita</a:t>
            </a:r>
            <a:r>
              <a:rPr lang="it-IT" sz="2400" b="1" i="1" dirty="0">
                <a:solidFill>
                  <a:schemeClr val="tx1"/>
                </a:solidFill>
              </a:rPr>
              <a:t>̀ organizzativa e modello </a:t>
            </a:r>
            <a:r>
              <a:rPr lang="it-IT" sz="2400" b="1" i="1" dirty="0" err="1">
                <a:solidFill>
                  <a:schemeClr val="tx1"/>
                </a:solidFill>
              </a:rPr>
              <a:t>blended</a:t>
            </a:r>
            <a:r>
              <a:rPr lang="it-IT" sz="2400" b="1" i="1" dirty="0">
                <a:solidFill>
                  <a:schemeClr val="tx1"/>
                </a:solidFill>
              </a:rPr>
              <a:t> aiuteranno a non vedere i cambiamenti come una pura risposta al virus, ma come il futuro dell’istituzione educativa,</a:t>
            </a:r>
            <a:r>
              <a:rPr lang="it-IT" sz="2400" dirty="0">
                <a:solidFill>
                  <a:schemeClr val="tx1"/>
                </a:solidFill>
              </a:rPr>
              <a:t> capace di non fermarsi a mere regolamentazioni attuate nel nome della sicurezza, ma di </a:t>
            </a:r>
            <a:r>
              <a:rPr lang="it-IT" sz="2400" b="1" dirty="0">
                <a:solidFill>
                  <a:schemeClr val="tx1"/>
                </a:solidFill>
              </a:rPr>
              <a:t>rilanciare e trasformarsi</a:t>
            </a:r>
            <a:r>
              <a:rPr lang="it-IT" sz="2400" dirty="0">
                <a:solidFill>
                  <a:schemeClr val="tx1"/>
                </a:solidFill>
              </a:rPr>
              <a:t>, immaginando un </a:t>
            </a:r>
            <a:r>
              <a:rPr lang="it-IT" sz="2400" u="sng" dirty="0">
                <a:solidFill>
                  <a:schemeClr val="tx1"/>
                </a:solidFill>
              </a:rPr>
              <a:t>nuovo modello organizzativo</a:t>
            </a:r>
            <a:r>
              <a:rPr lang="it-IT" sz="2400" dirty="0">
                <a:solidFill>
                  <a:schemeClr val="tx1"/>
                </a:solidFill>
              </a:rPr>
              <a:t>, nel nome dell’educazione e del successo formativo. </a:t>
            </a:r>
          </a:p>
          <a:p>
            <a:pPr marL="0" indent="0">
              <a:buNone/>
            </a:pPr>
            <a:endParaRPr lang="it-IT" sz="2400" dirty="0">
              <a:solidFill>
                <a:schemeClr val="tx1"/>
              </a:solidFill>
            </a:endParaRPr>
          </a:p>
        </p:txBody>
      </p:sp>
      <p:sp>
        <p:nvSpPr>
          <p:cNvPr id="4" name="Segnaposto numero diapositiva 3">
            <a:extLst>
              <a:ext uri="{FF2B5EF4-FFF2-40B4-BE49-F238E27FC236}">
                <a16:creationId xmlns:a16="http://schemas.microsoft.com/office/drawing/2014/main" id="{CE20F3B7-86F9-0742-951E-2C2BEC6CC244}"/>
              </a:ext>
            </a:extLst>
          </p:cNvPr>
          <p:cNvSpPr>
            <a:spLocks noGrp="1"/>
          </p:cNvSpPr>
          <p:nvPr>
            <p:ph type="sldNum" sz="quarter" idx="12"/>
          </p:nvPr>
        </p:nvSpPr>
        <p:spPr/>
        <p:txBody>
          <a:bodyPr/>
          <a:lstStyle/>
          <a:p>
            <a:fld id="{71766878-3199-4EAB-94E7-2D6D11070E14}" type="slidenum">
              <a:rPr lang="en-US" smtClean="0"/>
              <a:t>53</a:t>
            </a:fld>
            <a:endParaRPr lang="en-US" dirty="0"/>
          </a:p>
        </p:txBody>
      </p:sp>
    </p:spTree>
    <p:extLst>
      <p:ext uri="{BB962C8B-B14F-4D97-AF65-F5344CB8AC3E}">
        <p14:creationId xmlns:p14="http://schemas.microsoft.com/office/powerpoint/2010/main" val="2630014275"/>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Badge</Template>
  <TotalTime>235</TotalTime>
  <Words>5141</Words>
  <Application>Microsoft Office PowerPoint</Application>
  <PresentationFormat>Widescreen</PresentationFormat>
  <Paragraphs>366</Paragraphs>
  <Slides>53</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53</vt:i4>
      </vt:variant>
    </vt:vector>
  </HeadingPairs>
  <TitlesOfParts>
    <vt:vector size="59" baseType="lpstr">
      <vt:lpstr>Arial</vt:lpstr>
      <vt:lpstr>Calibri</vt:lpstr>
      <vt:lpstr>Courier New</vt:lpstr>
      <vt:lpstr>Gill Sans MT</vt:lpstr>
      <vt:lpstr>Impact</vt:lpstr>
      <vt:lpstr>Badge</vt:lpstr>
      <vt:lpstr>Indicazioni Ministeriali per il rientro a settembre</vt:lpstr>
      <vt:lpstr>premessa</vt:lpstr>
      <vt:lpstr>Presentazione standard di PowerPoint</vt:lpstr>
      <vt:lpstr>La complessità della situazione</vt:lpstr>
      <vt:lpstr>approccio «dall’alto» e approccio «dal basso»:  </vt:lpstr>
      <vt:lpstr>1. Un primo elemento di confronto: cosa sta succedendo nella scuola?</vt:lpstr>
      <vt:lpstr>I principali documenti istituzionali e tecnici di riferimento per il rientro</vt:lpstr>
      <vt:lpstr>a) Le indicazioni del cts per la scuola</vt:lpstr>
      <vt:lpstr>1) finalita’ delle indicazioni</vt:lpstr>
      <vt:lpstr>La scuola come «ambiente a rischio epidemiologico»</vt:lpstr>
      <vt:lpstr>Come affrontare il rischio</vt:lpstr>
      <vt:lpstr>Il rapporto tra linee guida sanitarie e il ruolo delle scuole</vt:lpstr>
      <vt:lpstr>Le regole chiave</vt:lpstr>
      <vt:lpstr>Condizioni organizzative generali</vt:lpstr>
      <vt:lpstr>indicazioni per gli alunni con disabilità e per il personale di sostegno</vt:lpstr>
      <vt:lpstr>Misure per il personale</vt:lpstr>
      <vt:lpstr>procedura specifica per l’accoglienza e isolamento di studenti e personale con sintomi respiratori e febbre</vt:lpstr>
      <vt:lpstr>b) Le prime proposte della commissione bianchi</vt:lpstr>
      <vt:lpstr>I 6 quesiti posti dal Ministro alla Commissione </vt:lpstr>
      <vt:lpstr>Presentazione standard di PowerPoint</vt:lpstr>
      <vt:lpstr>Principali strumenti operativi proposti (esempi</vt:lpstr>
      <vt:lpstr>Interventi normativi proposti (esempi): </vt:lpstr>
      <vt:lpstr>alcune delle principali «leve operative» ipotizzate:</vt:lpstr>
      <vt:lpstr>Indicazioni specifiche per Scuola secondaria di secondo grado</vt:lpstr>
      <vt:lpstr>Presentazione standard di PowerPoint</vt:lpstr>
      <vt:lpstr>La formazione del personale docente</vt:lpstr>
      <vt:lpstr>Alcune proposte in corso di approfondimento (per il rapporto finale):</vt:lpstr>
      <vt:lpstr>C) Il «piano scuola 2020-21»</vt:lpstr>
      <vt:lpstr>Forme di flessibilità richiamate </vt:lpstr>
      <vt:lpstr>Presentazione standard di PowerPoint</vt:lpstr>
      <vt:lpstr>Presentazione standard di PowerPoint</vt:lpstr>
      <vt:lpstr>Indicazioni sulle attività nei laboratori della scuola primaria, secondaria di I e II grado </vt:lpstr>
      <vt:lpstr>Refezione scolastica </vt:lpstr>
      <vt:lpstr>Percorsi per le competenze trasversali e per l’Orientamento (PCTO)</vt:lpstr>
      <vt:lpstr>alcune delle azioni trasversali previste </vt:lpstr>
      <vt:lpstr>Alcuni esempi di indicazioni pratiche fornite alle scuole</vt:lpstr>
      <vt:lpstr>2. Che cosa fare nella IeFP?</vt:lpstr>
      <vt:lpstr>Alcuni Elementi di specificità rispetto alla scuola</vt:lpstr>
      <vt:lpstr>Chi non riparte a settembre </vt:lpstr>
      <vt:lpstr>Che fare?</vt:lpstr>
      <vt:lpstr>Presentazione standard di PowerPoint</vt:lpstr>
      <vt:lpstr>Presentazione standard di PowerPoint</vt:lpstr>
      <vt:lpstr>Nelle ultime settimane sono comparse molte riflessioni sia sull’esperienza fatta finora che sulle prospettive</vt:lpstr>
      <vt:lpstr>Secondo ADAPT, A livello di sistema bisogna puntare ad agire in un’ottica di filiera (Iefp-ifts-its), in particolare per: </vt:lpstr>
      <vt:lpstr>Presentazione standard di PowerPoint</vt:lpstr>
      <vt:lpstr>Secondo Franchini, e’ «UNA CRISI DA NON SPRECARE» che richiede Non una ri-partenza, ma una partenza</vt:lpstr>
      <vt:lpstr>Presentazione standard di PowerPoint</vt:lpstr>
      <vt:lpstr>Presentazione standard di PowerPoint</vt:lpstr>
      <vt:lpstr>Presentazione standard di PowerPoint</vt:lpstr>
      <vt:lpstr>Presentazione standard di PowerPoint</vt:lpstr>
      <vt:lpstr>Presentazione standard di PowerPoint</vt:lpstr>
      <vt:lpstr> </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Indicazioni Ministeriali per il rientro a settembre</dc:title>
  <dc:creator>Arduino Salatin</dc:creator>
  <cp:lastModifiedBy>Francesca Di Paolantonio</cp:lastModifiedBy>
  <cp:revision>15</cp:revision>
  <dcterms:created xsi:type="dcterms:W3CDTF">2020-07-06T15:13:46Z</dcterms:created>
  <dcterms:modified xsi:type="dcterms:W3CDTF">2020-07-07T13:42:45Z</dcterms:modified>
</cp:coreProperties>
</file>