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119"/>
  </p:notesMasterIdLst>
  <p:handoutMasterIdLst>
    <p:handoutMasterId r:id="rId120"/>
  </p:handoutMasterIdLst>
  <p:sldIdLst>
    <p:sldId id="412" r:id="rId2"/>
    <p:sldId id="909" r:id="rId3"/>
    <p:sldId id="1990" r:id="rId4"/>
    <p:sldId id="1950" r:id="rId5"/>
    <p:sldId id="1951" r:id="rId6"/>
    <p:sldId id="1952" r:id="rId7"/>
    <p:sldId id="583" r:id="rId8"/>
    <p:sldId id="522" r:id="rId9"/>
    <p:sldId id="1991" r:id="rId10"/>
    <p:sldId id="1992" r:id="rId11"/>
    <p:sldId id="1993" r:id="rId12"/>
    <p:sldId id="1953" r:id="rId13"/>
    <p:sldId id="1954" r:id="rId14"/>
    <p:sldId id="1994" r:id="rId15"/>
    <p:sldId id="1995" r:id="rId16"/>
    <p:sldId id="1996" r:id="rId17"/>
    <p:sldId id="1997" r:id="rId18"/>
    <p:sldId id="1998" r:id="rId19"/>
    <p:sldId id="1955" r:id="rId20"/>
    <p:sldId id="584" r:id="rId21"/>
    <p:sldId id="585" r:id="rId22"/>
    <p:sldId id="586" r:id="rId23"/>
    <p:sldId id="587" r:id="rId24"/>
    <p:sldId id="2093" r:id="rId25"/>
    <p:sldId id="1956" r:id="rId26"/>
    <p:sldId id="1957" r:id="rId27"/>
    <p:sldId id="1958" r:id="rId28"/>
    <p:sldId id="1959" r:id="rId29"/>
    <p:sldId id="1960" r:id="rId30"/>
    <p:sldId id="1961" r:id="rId31"/>
    <p:sldId id="1962" r:id="rId32"/>
    <p:sldId id="624" r:id="rId33"/>
    <p:sldId id="626" r:id="rId34"/>
    <p:sldId id="627" r:id="rId35"/>
    <p:sldId id="628" r:id="rId36"/>
    <p:sldId id="629" r:id="rId37"/>
    <p:sldId id="630" r:id="rId38"/>
    <p:sldId id="2011" r:id="rId39"/>
    <p:sldId id="2036" r:id="rId40"/>
    <p:sldId id="2001" r:id="rId41"/>
    <p:sldId id="2002" r:id="rId42"/>
    <p:sldId id="2003" r:id="rId43"/>
    <p:sldId id="2004" r:id="rId44"/>
    <p:sldId id="2005" r:id="rId45"/>
    <p:sldId id="2006" r:id="rId46"/>
    <p:sldId id="2007" r:id="rId47"/>
    <p:sldId id="2008" r:id="rId48"/>
    <p:sldId id="2009" r:id="rId49"/>
    <p:sldId id="2010" r:id="rId50"/>
    <p:sldId id="1963" r:id="rId51"/>
    <p:sldId id="1964" r:id="rId52"/>
    <p:sldId id="1965" r:id="rId53"/>
    <p:sldId id="1966" r:id="rId54"/>
    <p:sldId id="1967" r:id="rId55"/>
    <p:sldId id="1968" r:id="rId56"/>
    <p:sldId id="2013" r:id="rId57"/>
    <p:sldId id="2014" r:id="rId58"/>
    <p:sldId id="2034" r:id="rId59"/>
    <p:sldId id="2015" r:id="rId60"/>
    <p:sldId id="2016" r:id="rId61"/>
    <p:sldId id="2017" r:id="rId62"/>
    <p:sldId id="2018" r:id="rId63"/>
    <p:sldId id="2019" r:id="rId64"/>
    <p:sldId id="2020" r:id="rId65"/>
    <p:sldId id="2021" r:id="rId66"/>
    <p:sldId id="2022" r:id="rId67"/>
    <p:sldId id="2023" r:id="rId68"/>
    <p:sldId id="2024" r:id="rId69"/>
    <p:sldId id="2025" r:id="rId70"/>
    <p:sldId id="2026" r:id="rId71"/>
    <p:sldId id="2027" r:id="rId72"/>
    <p:sldId id="2028" r:id="rId73"/>
    <p:sldId id="2029" r:id="rId74"/>
    <p:sldId id="2030" r:id="rId75"/>
    <p:sldId id="2031" r:id="rId76"/>
    <p:sldId id="2032" r:id="rId77"/>
    <p:sldId id="2033" r:id="rId78"/>
    <p:sldId id="932" r:id="rId79"/>
    <p:sldId id="818" r:id="rId80"/>
    <p:sldId id="855" r:id="rId81"/>
    <p:sldId id="856" r:id="rId82"/>
    <p:sldId id="858" r:id="rId83"/>
    <p:sldId id="859" r:id="rId84"/>
    <p:sldId id="857" r:id="rId85"/>
    <p:sldId id="2051" r:id="rId86"/>
    <p:sldId id="2052" r:id="rId87"/>
    <p:sldId id="2053" r:id="rId88"/>
    <p:sldId id="1999" r:id="rId89"/>
    <p:sldId id="2037" r:id="rId90"/>
    <p:sldId id="2012" r:id="rId91"/>
    <p:sldId id="2043" r:id="rId92"/>
    <p:sldId id="2044" r:id="rId93"/>
    <p:sldId id="2045" r:id="rId94"/>
    <p:sldId id="2046" r:id="rId95"/>
    <p:sldId id="2047" r:id="rId96"/>
    <p:sldId id="2048" r:id="rId97"/>
    <p:sldId id="2056" r:id="rId98"/>
    <p:sldId id="886" r:id="rId99"/>
    <p:sldId id="1989" r:id="rId100"/>
    <p:sldId id="2094" r:id="rId101"/>
    <p:sldId id="2095" r:id="rId102"/>
    <p:sldId id="2096" r:id="rId103"/>
    <p:sldId id="2097" r:id="rId104"/>
    <p:sldId id="2098" r:id="rId105"/>
    <p:sldId id="2099" r:id="rId106"/>
    <p:sldId id="2100" r:id="rId107"/>
    <p:sldId id="2101" r:id="rId108"/>
    <p:sldId id="2102" r:id="rId109"/>
    <p:sldId id="2103" r:id="rId110"/>
    <p:sldId id="2104" r:id="rId111"/>
    <p:sldId id="2105" r:id="rId112"/>
    <p:sldId id="2106" r:id="rId113"/>
    <p:sldId id="2107" r:id="rId114"/>
    <p:sldId id="2108" r:id="rId115"/>
    <p:sldId id="2109" r:id="rId116"/>
    <p:sldId id="2110" r:id="rId117"/>
    <p:sldId id="908" r:id="rId118"/>
  </p:sldIdLst>
  <p:sldSz cx="9144000" cy="6858000" type="screen4x3"/>
  <p:notesSz cx="7099300" cy="102346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e"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4B46D1-A39B-439E-BE85-5DC4334B5E88}" v="33" dt="2020-03-25T19:47:23.997"/>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58" autoAdjust="0"/>
  </p:normalViewPr>
  <p:slideViewPr>
    <p:cSldViewPr>
      <p:cViewPr varScale="1">
        <p:scale>
          <a:sx n="100" d="100"/>
          <a:sy n="100" d="100"/>
        </p:scale>
        <p:origin x="67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handoutMaster" Target="handoutMasters/handoutMaster1.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76CD0790-736C-EA49-8C99-0FE88A47F541}"/>
              </a:ext>
            </a:extLst>
          </p:cNvPr>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9E8BAEC5-A31A-784D-956A-E806856C8611}"/>
              </a:ext>
            </a:extLst>
          </p:cNvPr>
          <p:cNvSpPr>
            <a:spLocks noGrp="1"/>
          </p:cNvSpPr>
          <p:nvPr>
            <p:ph type="dt" sz="quarter" idx="1"/>
          </p:nvPr>
        </p:nvSpPr>
        <p:spPr>
          <a:xfrm>
            <a:off x="4021138" y="0"/>
            <a:ext cx="3076575" cy="512763"/>
          </a:xfrm>
          <a:prstGeom prst="rect">
            <a:avLst/>
          </a:prstGeom>
        </p:spPr>
        <p:txBody>
          <a:bodyPr vert="horz" lIns="91440" tIns="45720" rIns="91440" bIns="45720" rtlCol="0"/>
          <a:lstStyle>
            <a:lvl1pPr algn="r">
              <a:defRPr sz="1200"/>
            </a:lvl1pPr>
          </a:lstStyle>
          <a:p>
            <a:fld id="{4BAE3DC1-BF2B-1F4E-BDF5-4544B3D346DC}" type="datetimeFigureOut">
              <a:rPr lang="it-IT" smtClean="0"/>
              <a:t>26/03/2020</a:t>
            </a:fld>
            <a:endParaRPr lang="it-IT"/>
          </a:p>
        </p:txBody>
      </p:sp>
      <p:sp>
        <p:nvSpPr>
          <p:cNvPr id="4" name="Segnaposto piè di pagina 3">
            <a:extLst>
              <a:ext uri="{FF2B5EF4-FFF2-40B4-BE49-F238E27FC236}">
                <a16:creationId xmlns:a16="http://schemas.microsoft.com/office/drawing/2014/main" id="{E1FB5E7F-81FC-B745-90CC-79C43D53DEA4}"/>
              </a:ext>
            </a:extLst>
          </p:cNvPr>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D6DDEB56-73EE-D348-8554-D02968C5BE90}"/>
              </a:ext>
            </a:extLst>
          </p:cNvPr>
          <p:cNvSpPr>
            <a:spLocks noGrp="1"/>
          </p:cNvSpPr>
          <p:nvPr>
            <p:ph type="sldNum" sz="quarter" idx="3"/>
          </p:nvPr>
        </p:nvSpPr>
        <p:spPr>
          <a:xfrm>
            <a:off x="4021138" y="9721850"/>
            <a:ext cx="3076575" cy="512763"/>
          </a:xfrm>
          <a:prstGeom prst="rect">
            <a:avLst/>
          </a:prstGeom>
        </p:spPr>
        <p:txBody>
          <a:bodyPr vert="horz" lIns="91440" tIns="45720" rIns="91440" bIns="45720" rtlCol="0" anchor="b"/>
          <a:lstStyle>
            <a:lvl1pPr algn="r">
              <a:defRPr sz="1200"/>
            </a:lvl1pPr>
          </a:lstStyle>
          <a:p>
            <a:fld id="{698F56B7-F4D8-AD4A-B8F6-2177CB6D6180}" type="slidenum">
              <a:rPr lang="it-IT" smtClean="0"/>
              <a:t>‹N›</a:t>
            </a:fld>
            <a:endParaRPr lang="it-IT"/>
          </a:p>
        </p:txBody>
      </p:sp>
    </p:spTree>
    <p:extLst>
      <p:ext uri="{BB962C8B-B14F-4D97-AF65-F5344CB8AC3E}">
        <p14:creationId xmlns:p14="http://schemas.microsoft.com/office/powerpoint/2010/main" val="4412698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2" y="2"/>
            <a:ext cx="3076363" cy="511730"/>
          </a:xfrm>
          <a:prstGeom prst="rect">
            <a:avLst/>
          </a:prstGeom>
        </p:spPr>
        <p:txBody>
          <a:bodyPr vert="horz" lIns="94743" tIns="47372" rIns="94743" bIns="47372" rtlCol="0"/>
          <a:lstStyle>
            <a:lvl1pPr algn="l">
              <a:defRPr sz="1200"/>
            </a:lvl1pPr>
          </a:lstStyle>
          <a:p>
            <a:endParaRPr lang="it-IT"/>
          </a:p>
        </p:txBody>
      </p:sp>
      <p:sp>
        <p:nvSpPr>
          <p:cNvPr id="3" name="Segnaposto data 2"/>
          <p:cNvSpPr>
            <a:spLocks noGrp="1"/>
          </p:cNvSpPr>
          <p:nvPr>
            <p:ph type="dt" idx="1"/>
          </p:nvPr>
        </p:nvSpPr>
        <p:spPr>
          <a:xfrm>
            <a:off x="4021296" y="2"/>
            <a:ext cx="3076363" cy="511730"/>
          </a:xfrm>
          <a:prstGeom prst="rect">
            <a:avLst/>
          </a:prstGeom>
        </p:spPr>
        <p:txBody>
          <a:bodyPr vert="horz" lIns="94743" tIns="47372" rIns="94743" bIns="47372" rtlCol="0"/>
          <a:lstStyle>
            <a:lvl1pPr algn="r">
              <a:defRPr sz="1200"/>
            </a:lvl1pPr>
          </a:lstStyle>
          <a:p>
            <a:fld id="{84B08B7F-E68A-4B7F-89C5-C652C73B3C8B}" type="datetimeFigureOut">
              <a:rPr lang="it-IT" smtClean="0"/>
              <a:pPr/>
              <a:t>26/03/2020</a:t>
            </a:fld>
            <a:endParaRPr lang="it-IT"/>
          </a:p>
        </p:txBody>
      </p:sp>
      <p:sp>
        <p:nvSpPr>
          <p:cNvPr id="4" name="Segnaposto immagine diapositiva 3"/>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4743" tIns="47372" rIns="94743" bIns="47372" rtlCol="0" anchor="ctr"/>
          <a:lstStyle/>
          <a:p>
            <a:endParaRPr lang="it-IT"/>
          </a:p>
        </p:txBody>
      </p:sp>
      <p:sp>
        <p:nvSpPr>
          <p:cNvPr id="5" name="Segnaposto note 4"/>
          <p:cNvSpPr>
            <a:spLocks noGrp="1"/>
          </p:cNvSpPr>
          <p:nvPr>
            <p:ph type="body" sz="quarter" idx="3"/>
          </p:nvPr>
        </p:nvSpPr>
        <p:spPr>
          <a:xfrm>
            <a:off x="709931" y="4861442"/>
            <a:ext cx="5679440" cy="4605576"/>
          </a:xfrm>
          <a:prstGeom prst="rect">
            <a:avLst/>
          </a:prstGeom>
        </p:spPr>
        <p:txBody>
          <a:bodyPr vert="horz" lIns="94743" tIns="47372" rIns="94743" bIns="47372"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2" y="9721108"/>
            <a:ext cx="3076363" cy="511730"/>
          </a:xfrm>
          <a:prstGeom prst="rect">
            <a:avLst/>
          </a:prstGeom>
        </p:spPr>
        <p:txBody>
          <a:bodyPr vert="horz" lIns="94743" tIns="47372" rIns="94743" bIns="47372" rtlCol="0" anchor="b"/>
          <a:lstStyle>
            <a:lvl1pPr algn="l">
              <a:defRPr sz="1200"/>
            </a:lvl1pPr>
          </a:lstStyle>
          <a:p>
            <a:endParaRPr lang="it-IT"/>
          </a:p>
        </p:txBody>
      </p:sp>
      <p:sp>
        <p:nvSpPr>
          <p:cNvPr id="7" name="Segnaposto numero diapositiva 6"/>
          <p:cNvSpPr>
            <a:spLocks noGrp="1"/>
          </p:cNvSpPr>
          <p:nvPr>
            <p:ph type="sldNum" sz="quarter" idx="5"/>
          </p:nvPr>
        </p:nvSpPr>
        <p:spPr>
          <a:xfrm>
            <a:off x="4021296" y="9721108"/>
            <a:ext cx="3076363" cy="511730"/>
          </a:xfrm>
          <a:prstGeom prst="rect">
            <a:avLst/>
          </a:prstGeom>
        </p:spPr>
        <p:txBody>
          <a:bodyPr vert="horz" lIns="94743" tIns="47372" rIns="94743" bIns="47372" rtlCol="0" anchor="b"/>
          <a:lstStyle>
            <a:lvl1pPr algn="r">
              <a:defRPr sz="1200"/>
            </a:lvl1pPr>
          </a:lstStyle>
          <a:p>
            <a:fld id="{DB8A51A8-42E7-4F46-9952-F7800FAD0838}" type="slidenum">
              <a:rPr lang="it-IT" smtClean="0"/>
              <a:pPr/>
              <a:t>‹N›</a:t>
            </a:fld>
            <a:endParaRPr lang="it-IT"/>
          </a:p>
        </p:txBody>
      </p:sp>
    </p:spTree>
    <p:extLst>
      <p:ext uri="{BB962C8B-B14F-4D97-AF65-F5344CB8AC3E}">
        <p14:creationId xmlns:p14="http://schemas.microsoft.com/office/powerpoint/2010/main" val="543683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a:t>
            </a:fld>
            <a:endParaRPr lang="it-IT"/>
          </a:p>
        </p:txBody>
      </p:sp>
    </p:spTree>
    <p:extLst>
      <p:ext uri="{BB962C8B-B14F-4D97-AF65-F5344CB8AC3E}">
        <p14:creationId xmlns:p14="http://schemas.microsoft.com/office/powerpoint/2010/main" val="654814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DB8A51A8-42E7-4F46-9952-F7800FAD0838}" type="slidenum">
              <a:rPr lang="it-IT" smtClean="0"/>
              <a:pPr/>
              <a:t>2</a:t>
            </a:fld>
            <a:endParaRPr lang="it-IT"/>
          </a:p>
        </p:txBody>
      </p:sp>
    </p:spTree>
    <p:extLst>
      <p:ext uri="{BB962C8B-B14F-4D97-AF65-F5344CB8AC3E}">
        <p14:creationId xmlns:p14="http://schemas.microsoft.com/office/powerpoint/2010/main" val="2799625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3</a:t>
            </a:fld>
            <a:endParaRPr lang="it-IT" dirty="0"/>
          </a:p>
        </p:txBody>
      </p:sp>
    </p:spTree>
    <p:extLst>
      <p:ext uri="{BB962C8B-B14F-4D97-AF65-F5344CB8AC3E}">
        <p14:creationId xmlns:p14="http://schemas.microsoft.com/office/powerpoint/2010/main" val="866495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4</a:t>
            </a:fld>
            <a:endParaRPr lang="it-IT" dirty="0"/>
          </a:p>
        </p:txBody>
      </p:sp>
    </p:spTree>
    <p:extLst>
      <p:ext uri="{BB962C8B-B14F-4D97-AF65-F5344CB8AC3E}">
        <p14:creationId xmlns:p14="http://schemas.microsoft.com/office/powerpoint/2010/main" val="4225267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5</a:t>
            </a:fld>
            <a:endParaRPr lang="it-IT" dirty="0"/>
          </a:p>
        </p:txBody>
      </p:sp>
    </p:spTree>
    <p:extLst>
      <p:ext uri="{BB962C8B-B14F-4D97-AF65-F5344CB8AC3E}">
        <p14:creationId xmlns:p14="http://schemas.microsoft.com/office/powerpoint/2010/main" val="536181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6</a:t>
            </a:fld>
            <a:endParaRPr lang="it-IT" dirty="0"/>
          </a:p>
        </p:txBody>
      </p:sp>
    </p:spTree>
    <p:extLst>
      <p:ext uri="{BB962C8B-B14F-4D97-AF65-F5344CB8AC3E}">
        <p14:creationId xmlns:p14="http://schemas.microsoft.com/office/powerpoint/2010/main" val="548041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7</a:t>
            </a:fld>
            <a:endParaRPr lang="it-IT" dirty="0"/>
          </a:p>
        </p:txBody>
      </p:sp>
    </p:spTree>
    <p:extLst>
      <p:ext uri="{BB962C8B-B14F-4D97-AF65-F5344CB8AC3E}">
        <p14:creationId xmlns:p14="http://schemas.microsoft.com/office/powerpoint/2010/main" val="1118081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8</a:t>
            </a:fld>
            <a:endParaRPr lang="it-IT" dirty="0"/>
          </a:p>
        </p:txBody>
      </p:sp>
    </p:spTree>
    <p:extLst>
      <p:ext uri="{BB962C8B-B14F-4D97-AF65-F5344CB8AC3E}">
        <p14:creationId xmlns:p14="http://schemas.microsoft.com/office/powerpoint/2010/main" val="2989480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9</a:t>
            </a:fld>
            <a:endParaRPr lang="it-IT" dirty="0"/>
          </a:p>
        </p:txBody>
      </p:sp>
    </p:spTree>
    <p:extLst>
      <p:ext uri="{BB962C8B-B14F-4D97-AF65-F5344CB8AC3E}">
        <p14:creationId xmlns:p14="http://schemas.microsoft.com/office/powerpoint/2010/main" val="866495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10</a:t>
            </a:fld>
            <a:endParaRPr lang="it-IT" dirty="0"/>
          </a:p>
        </p:txBody>
      </p:sp>
    </p:spTree>
    <p:extLst>
      <p:ext uri="{BB962C8B-B14F-4D97-AF65-F5344CB8AC3E}">
        <p14:creationId xmlns:p14="http://schemas.microsoft.com/office/powerpoint/2010/main" val="866495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11</a:t>
            </a:fld>
            <a:endParaRPr lang="it-IT" dirty="0"/>
          </a:p>
        </p:txBody>
      </p:sp>
    </p:spTree>
    <p:extLst>
      <p:ext uri="{BB962C8B-B14F-4D97-AF65-F5344CB8AC3E}">
        <p14:creationId xmlns:p14="http://schemas.microsoft.com/office/powerpoint/2010/main" val="866495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12</a:t>
            </a:fld>
            <a:endParaRPr lang="it-IT" dirty="0"/>
          </a:p>
        </p:txBody>
      </p:sp>
    </p:spTree>
    <p:extLst>
      <p:ext uri="{BB962C8B-B14F-4D97-AF65-F5344CB8AC3E}">
        <p14:creationId xmlns:p14="http://schemas.microsoft.com/office/powerpoint/2010/main" val="933165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13</a:t>
            </a:fld>
            <a:endParaRPr lang="it-IT" dirty="0"/>
          </a:p>
        </p:txBody>
      </p:sp>
    </p:spTree>
    <p:extLst>
      <p:ext uri="{BB962C8B-B14F-4D97-AF65-F5344CB8AC3E}">
        <p14:creationId xmlns:p14="http://schemas.microsoft.com/office/powerpoint/2010/main" val="136911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14</a:t>
            </a:fld>
            <a:endParaRPr lang="it-IT" dirty="0"/>
          </a:p>
        </p:txBody>
      </p:sp>
    </p:spTree>
    <p:extLst>
      <p:ext uri="{BB962C8B-B14F-4D97-AF65-F5344CB8AC3E}">
        <p14:creationId xmlns:p14="http://schemas.microsoft.com/office/powerpoint/2010/main" val="136911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15</a:t>
            </a:fld>
            <a:endParaRPr lang="it-IT" dirty="0"/>
          </a:p>
        </p:txBody>
      </p:sp>
    </p:spTree>
    <p:extLst>
      <p:ext uri="{BB962C8B-B14F-4D97-AF65-F5344CB8AC3E}">
        <p14:creationId xmlns:p14="http://schemas.microsoft.com/office/powerpoint/2010/main" val="136911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16</a:t>
            </a:fld>
            <a:endParaRPr lang="it-IT" dirty="0"/>
          </a:p>
        </p:txBody>
      </p:sp>
    </p:spTree>
    <p:extLst>
      <p:ext uri="{BB962C8B-B14F-4D97-AF65-F5344CB8AC3E}">
        <p14:creationId xmlns:p14="http://schemas.microsoft.com/office/powerpoint/2010/main" val="136911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17</a:t>
            </a:fld>
            <a:endParaRPr lang="it-IT" dirty="0"/>
          </a:p>
        </p:txBody>
      </p:sp>
    </p:spTree>
    <p:extLst>
      <p:ext uri="{BB962C8B-B14F-4D97-AF65-F5344CB8AC3E}">
        <p14:creationId xmlns:p14="http://schemas.microsoft.com/office/powerpoint/2010/main" val="136911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18</a:t>
            </a:fld>
            <a:endParaRPr lang="it-IT" dirty="0"/>
          </a:p>
        </p:txBody>
      </p:sp>
    </p:spTree>
    <p:extLst>
      <p:ext uri="{BB962C8B-B14F-4D97-AF65-F5344CB8AC3E}">
        <p14:creationId xmlns:p14="http://schemas.microsoft.com/office/powerpoint/2010/main" val="1369115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19</a:t>
            </a:fld>
            <a:endParaRPr lang="it-IT" dirty="0"/>
          </a:p>
        </p:txBody>
      </p:sp>
    </p:spTree>
    <p:extLst>
      <p:ext uri="{BB962C8B-B14F-4D97-AF65-F5344CB8AC3E}">
        <p14:creationId xmlns:p14="http://schemas.microsoft.com/office/powerpoint/2010/main" val="4277346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20</a:t>
            </a:fld>
            <a:endParaRPr lang="it-IT" dirty="0"/>
          </a:p>
        </p:txBody>
      </p:sp>
    </p:spTree>
    <p:extLst>
      <p:ext uri="{BB962C8B-B14F-4D97-AF65-F5344CB8AC3E}">
        <p14:creationId xmlns:p14="http://schemas.microsoft.com/office/powerpoint/2010/main" val="4217879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21</a:t>
            </a:fld>
            <a:endParaRPr lang="it-IT" dirty="0"/>
          </a:p>
        </p:txBody>
      </p:sp>
    </p:spTree>
    <p:extLst>
      <p:ext uri="{BB962C8B-B14F-4D97-AF65-F5344CB8AC3E}">
        <p14:creationId xmlns:p14="http://schemas.microsoft.com/office/powerpoint/2010/main" val="807984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22</a:t>
            </a:fld>
            <a:endParaRPr lang="it-IT" dirty="0"/>
          </a:p>
        </p:txBody>
      </p:sp>
    </p:spTree>
    <p:extLst>
      <p:ext uri="{BB962C8B-B14F-4D97-AF65-F5344CB8AC3E}">
        <p14:creationId xmlns:p14="http://schemas.microsoft.com/office/powerpoint/2010/main" val="14485519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23</a:t>
            </a:fld>
            <a:endParaRPr lang="it-IT" dirty="0"/>
          </a:p>
        </p:txBody>
      </p:sp>
    </p:spTree>
    <p:extLst>
      <p:ext uri="{BB962C8B-B14F-4D97-AF65-F5344CB8AC3E}">
        <p14:creationId xmlns:p14="http://schemas.microsoft.com/office/powerpoint/2010/main" val="39636923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DB8A51A8-42E7-4F46-9952-F7800FAD0838}" type="slidenum">
              <a:rPr lang="it-IT" smtClean="0"/>
              <a:pPr/>
              <a:t>24</a:t>
            </a:fld>
            <a:endParaRPr lang="it-IT"/>
          </a:p>
        </p:txBody>
      </p:sp>
    </p:spTree>
    <p:extLst>
      <p:ext uri="{BB962C8B-B14F-4D97-AF65-F5344CB8AC3E}">
        <p14:creationId xmlns:p14="http://schemas.microsoft.com/office/powerpoint/2010/main" val="42704239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25</a:t>
            </a:fld>
            <a:endParaRPr lang="it-IT" dirty="0"/>
          </a:p>
        </p:txBody>
      </p:sp>
    </p:spTree>
    <p:extLst>
      <p:ext uri="{BB962C8B-B14F-4D97-AF65-F5344CB8AC3E}">
        <p14:creationId xmlns:p14="http://schemas.microsoft.com/office/powerpoint/2010/main" val="32620610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26</a:t>
            </a:fld>
            <a:endParaRPr lang="it-IT" dirty="0"/>
          </a:p>
        </p:txBody>
      </p:sp>
    </p:spTree>
    <p:extLst>
      <p:ext uri="{BB962C8B-B14F-4D97-AF65-F5344CB8AC3E}">
        <p14:creationId xmlns:p14="http://schemas.microsoft.com/office/powerpoint/2010/main" val="40559840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27</a:t>
            </a:fld>
            <a:endParaRPr lang="it-IT" dirty="0"/>
          </a:p>
        </p:txBody>
      </p:sp>
    </p:spTree>
    <p:extLst>
      <p:ext uri="{BB962C8B-B14F-4D97-AF65-F5344CB8AC3E}">
        <p14:creationId xmlns:p14="http://schemas.microsoft.com/office/powerpoint/2010/main" val="1137288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28</a:t>
            </a:fld>
            <a:endParaRPr lang="it-IT" dirty="0"/>
          </a:p>
        </p:txBody>
      </p:sp>
    </p:spTree>
    <p:extLst>
      <p:ext uri="{BB962C8B-B14F-4D97-AF65-F5344CB8AC3E}">
        <p14:creationId xmlns:p14="http://schemas.microsoft.com/office/powerpoint/2010/main" val="6888574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29</a:t>
            </a:fld>
            <a:endParaRPr lang="it-IT" dirty="0"/>
          </a:p>
        </p:txBody>
      </p:sp>
    </p:spTree>
    <p:extLst>
      <p:ext uri="{BB962C8B-B14F-4D97-AF65-F5344CB8AC3E}">
        <p14:creationId xmlns:p14="http://schemas.microsoft.com/office/powerpoint/2010/main" val="20377667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30</a:t>
            </a:fld>
            <a:endParaRPr lang="it-IT" dirty="0"/>
          </a:p>
        </p:txBody>
      </p:sp>
    </p:spTree>
    <p:extLst>
      <p:ext uri="{BB962C8B-B14F-4D97-AF65-F5344CB8AC3E}">
        <p14:creationId xmlns:p14="http://schemas.microsoft.com/office/powerpoint/2010/main" val="35802591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31</a:t>
            </a:fld>
            <a:endParaRPr lang="it-IT" dirty="0"/>
          </a:p>
        </p:txBody>
      </p:sp>
    </p:spTree>
    <p:extLst>
      <p:ext uri="{BB962C8B-B14F-4D97-AF65-F5344CB8AC3E}">
        <p14:creationId xmlns:p14="http://schemas.microsoft.com/office/powerpoint/2010/main" val="14684387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32</a:t>
            </a:fld>
            <a:endParaRPr lang="it-IT" dirty="0"/>
          </a:p>
        </p:txBody>
      </p:sp>
    </p:spTree>
    <p:extLst>
      <p:ext uri="{BB962C8B-B14F-4D97-AF65-F5344CB8AC3E}">
        <p14:creationId xmlns:p14="http://schemas.microsoft.com/office/powerpoint/2010/main" val="7978067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33</a:t>
            </a:fld>
            <a:endParaRPr lang="it-IT" dirty="0"/>
          </a:p>
        </p:txBody>
      </p:sp>
    </p:spTree>
    <p:extLst>
      <p:ext uri="{BB962C8B-B14F-4D97-AF65-F5344CB8AC3E}">
        <p14:creationId xmlns:p14="http://schemas.microsoft.com/office/powerpoint/2010/main" val="27826843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34</a:t>
            </a:fld>
            <a:endParaRPr lang="it-IT" dirty="0"/>
          </a:p>
        </p:txBody>
      </p:sp>
    </p:spTree>
    <p:extLst>
      <p:ext uri="{BB962C8B-B14F-4D97-AF65-F5344CB8AC3E}">
        <p14:creationId xmlns:p14="http://schemas.microsoft.com/office/powerpoint/2010/main" val="7001397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35</a:t>
            </a:fld>
            <a:endParaRPr lang="it-IT" dirty="0"/>
          </a:p>
        </p:txBody>
      </p:sp>
    </p:spTree>
    <p:extLst>
      <p:ext uri="{BB962C8B-B14F-4D97-AF65-F5344CB8AC3E}">
        <p14:creationId xmlns:p14="http://schemas.microsoft.com/office/powerpoint/2010/main" val="31670565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36</a:t>
            </a:fld>
            <a:endParaRPr lang="it-IT" dirty="0"/>
          </a:p>
        </p:txBody>
      </p:sp>
    </p:spTree>
    <p:extLst>
      <p:ext uri="{BB962C8B-B14F-4D97-AF65-F5344CB8AC3E}">
        <p14:creationId xmlns:p14="http://schemas.microsoft.com/office/powerpoint/2010/main" val="2431719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37</a:t>
            </a:fld>
            <a:endParaRPr lang="it-IT" dirty="0"/>
          </a:p>
        </p:txBody>
      </p:sp>
    </p:spTree>
    <p:extLst>
      <p:ext uri="{BB962C8B-B14F-4D97-AF65-F5344CB8AC3E}">
        <p14:creationId xmlns:p14="http://schemas.microsoft.com/office/powerpoint/2010/main" val="32509472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DB8A51A8-42E7-4F46-9952-F7800FAD0838}" type="slidenum">
              <a:rPr lang="it-IT" smtClean="0"/>
              <a:pPr/>
              <a:t>38</a:t>
            </a:fld>
            <a:endParaRPr lang="it-IT"/>
          </a:p>
        </p:txBody>
      </p:sp>
    </p:spTree>
    <p:extLst>
      <p:ext uri="{BB962C8B-B14F-4D97-AF65-F5344CB8AC3E}">
        <p14:creationId xmlns:p14="http://schemas.microsoft.com/office/powerpoint/2010/main" val="19906221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39</a:t>
            </a:fld>
            <a:endParaRPr lang="it-IT" dirty="0"/>
          </a:p>
        </p:txBody>
      </p:sp>
    </p:spTree>
    <p:extLst>
      <p:ext uri="{BB962C8B-B14F-4D97-AF65-F5344CB8AC3E}">
        <p14:creationId xmlns:p14="http://schemas.microsoft.com/office/powerpoint/2010/main" val="41978661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40</a:t>
            </a:fld>
            <a:endParaRPr lang="it-IT" dirty="0"/>
          </a:p>
        </p:txBody>
      </p:sp>
    </p:spTree>
    <p:extLst>
      <p:ext uri="{BB962C8B-B14F-4D97-AF65-F5344CB8AC3E}">
        <p14:creationId xmlns:p14="http://schemas.microsoft.com/office/powerpoint/2010/main" val="19293623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41</a:t>
            </a:fld>
            <a:endParaRPr lang="it-IT" dirty="0"/>
          </a:p>
        </p:txBody>
      </p:sp>
    </p:spTree>
    <p:extLst>
      <p:ext uri="{BB962C8B-B14F-4D97-AF65-F5344CB8AC3E}">
        <p14:creationId xmlns:p14="http://schemas.microsoft.com/office/powerpoint/2010/main" val="22817948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42</a:t>
            </a:fld>
            <a:endParaRPr lang="it-IT" dirty="0"/>
          </a:p>
        </p:txBody>
      </p:sp>
    </p:spTree>
    <p:extLst>
      <p:ext uri="{BB962C8B-B14F-4D97-AF65-F5344CB8AC3E}">
        <p14:creationId xmlns:p14="http://schemas.microsoft.com/office/powerpoint/2010/main" val="39104862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43</a:t>
            </a:fld>
            <a:endParaRPr lang="it-IT" dirty="0"/>
          </a:p>
        </p:txBody>
      </p:sp>
    </p:spTree>
    <p:extLst>
      <p:ext uri="{BB962C8B-B14F-4D97-AF65-F5344CB8AC3E}">
        <p14:creationId xmlns:p14="http://schemas.microsoft.com/office/powerpoint/2010/main" val="10715560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44</a:t>
            </a:fld>
            <a:endParaRPr lang="it-IT" dirty="0"/>
          </a:p>
        </p:txBody>
      </p:sp>
    </p:spTree>
    <p:extLst>
      <p:ext uri="{BB962C8B-B14F-4D97-AF65-F5344CB8AC3E}">
        <p14:creationId xmlns:p14="http://schemas.microsoft.com/office/powerpoint/2010/main" val="485180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45</a:t>
            </a:fld>
            <a:endParaRPr lang="it-IT" dirty="0"/>
          </a:p>
        </p:txBody>
      </p:sp>
    </p:spTree>
    <p:extLst>
      <p:ext uri="{BB962C8B-B14F-4D97-AF65-F5344CB8AC3E}">
        <p14:creationId xmlns:p14="http://schemas.microsoft.com/office/powerpoint/2010/main" val="25145436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46</a:t>
            </a:fld>
            <a:endParaRPr lang="it-IT" dirty="0"/>
          </a:p>
        </p:txBody>
      </p:sp>
    </p:spTree>
    <p:extLst>
      <p:ext uri="{BB962C8B-B14F-4D97-AF65-F5344CB8AC3E}">
        <p14:creationId xmlns:p14="http://schemas.microsoft.com/office/powerpoint/2010/main" val="11136756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47</a:t>
            </a:fld>
            <a:endParaRPr lang="it-IT" dirty="0"/>
          </a:p>
        </p:txBody>
      </p:sp>
    </p:spTree>
    <p:extLst>
      <p:ext uri="{BB962C8B-B14F-4D97-AF65-F5344CB8AC3E}">
        <p14:creationId xmlns:p14="http://schemas.microsoft.com/office/powerpoint/2010/main" val="10541861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48</a:t>
            </a:fld>
            <a:endParaRPr lang="it-IT" dirty="0"/>
          </a:p>
        </p:txBody>
      </p:sp>
    </p:spTree>
    <p:extLst>
      <p:ext uri="{BB962C8B-B14F-4D97-AF65-F5344CB8AC3E}">
        <p14:creationId xmlns:p14="http://schemas.microsoft.com/office/powerpoint/2010/main" val="8512899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49</a:t>
            </a:fld>
            <a:endParaRPr lang="it-IT" dirty="0"/>
          </a:p>
        </p:txBody>
      </p:sp>
    </p:spTree>
    <p:extLst>
      <p:ext uri="{BB962C8B-B14F-4D97-AF65-F5344CB8AC3E}">
        <p14:creationId xmlns:p14="http://schemas.microsoft.com/office/powerpoint/2010/main" val="1844208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DB8A51A8-42E7-4F46-9952-F7800FAD0838}" type="slidenum">
              <a:rPr lang="it-IT" smtClean="0"/>
              <a:pPr/>
              <a:t>50</a:t>
            </a:fld>
            <a:endParaRPr lang="it-IT"/>
          </a:p>
        </p:txBody>
      </p:sp>
    </p:spTree>
    <p:extLst>
      <p:ext uri="{BB962C8B-B14F-4D97-AF65-F5344CB8AC3E}">
        <p14:creationId xmlns:p14="http://schemas.microsoft.com/office/powerpoint/2010/main" val="4698506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51</a:t>
            </a:fld>
            <a:endParaRPr lang="it-IT" dirty="0"/>
          </a:p>
        </p:txBody>
      </p:sp>
    </p:spTree>
    <p:extLst>
      <p:ext uri="{BB962C8B-B14F-4D97-AF65-F5344CB8AC3E}">
        <p14:creationId xmlns:p14="http://schemas.microsoft.com/office/powerpoint/2010/main" val="18494158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52</a:t>
            </a:fld>
            <a:endParaRPr lang="it-IT" dirty="0"/>
          </a:p>
        </p:txBody>
      </p:sp>
    </p:spTree>
    <p:extLst>
      <p:ext uri="{BB962C8B-B14F-4D97-AF65-F5344CB8AC3E}">
        <p14:creationId xmlns:p14="http://schemas.microsoft.com/office/powerpoint/2010/main" val="26180628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53</a:t>
            </a:fld>
            <a:endParaRPr lang="it-IT" dirty="0"/>
          </a:p>
        </p:txBody>
      </p:sp>
    </p:spTree>
    <p:extLst>
      <p:ext uri="{BB962C8B-B14F-4D97-AF65-F5344CB8AC3E}">
        <p14:creationId xmlns:p14="http://schemas.microsoft.com/office/powerpoint/2010/main" val="40605231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54</a:t>
            </a:fld>
            <a:endParaRPr lang="it-IT" dirty="0"/>
          </a:p>
        </p:txBody>
      </p:sp>
    </p:spTree>
    <p:extLst>
      <p:ext uri="{BB962C8B-B14F-4D97-AF65-F5344CB8AC3E}">
        <p14:creationId xmlns:p14="http://schemas.microsoft.com/office/powerpoint/2010/main" val="16721119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55</a:t>
            </a:fld>
            <a:endParaRPr lang="it-IT" dirty="0"/>
          </a:p>
        </p:txBody>
      </p:sp>
    </p:spTree>
    <p:extLst>
      <p:ext uri="{BB962C8B-B14F-4D97-AF65-F5344CB8AC3E}">
        <p14:creationId xmlns:p14="http://schemas.microsoft.com/office/powerpoint/2010/main" val="10790520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57</a:t>
            </a:fld>
            <a:endParaRPr lang="it-IT" dirty="0"/>
          </a:p>
        </p:txBody>
      </p:sp>
    </p:spTree>
    <p:extLst>
      <p:ext uri="{BB962C8B-B14F-4D97-AF65-F5344CB8AC3E}">
        <p14:creationId xmlns:p14="http://schemas.microsoft.com/office/powerpoint/2010/main" val="2253243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58</a:t>
            </a:fld>
            <a:endParaRPr lang="it-IT" dirty="0"/>
          </a:p>
        </p:txBody>
      </p:sp>
    </p:spTree>
    <p:extLst>
      <p:ext uri="{BB962C8B-B14F-4D97-AF65-F5344CB8AC3E}">
        <p14:creationId xmlns:p14="http://schemas.microsoft.com/office/powerpoint/2010/main" val="2253243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59</a:t>
            </a:fld>
            <a:endParaRPr lang="it-IT" dirty="0"/>
          </a:p>
        </p:txBody>
      </p:sp>
    </p:spTree>
    <p:extLst>
      <p:ext uri="{BB962C8B-B14F-4D97-AF65-F5344CB8AC3E}">
        <p14:creationId xmlns:p14="http://schemas.microsoft.com/office/powerpoint/2010/main" val="2286820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60</a:t>
            </a:fld>
            <a:endParaRPr lang="it-IT" dirty="0"/>
          </a:p>
        </p:txBody>
      </p:sp>
    </p:spTree>
    <p:extLst>
      <p:ext uri="{BB962C8B-B14F-4D97-AF65-F5344CB8AC3E}">
        <p14:creationId xmlns:p14="http://schemas.microsoft.com/office/powerpoint/2010/main" val="12018979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61</a:t>
            </a:fld>
            <a:endParaRPr lang="it-IT" dirty="0"/>
          </a:p>
        </p:txBody>
      </p:sp>
    </p:spTree>
    <p:extLst>
      <p:ext uri="{BB962C8B-B14F-4D97-AF65-F5344CB8AC3E}">
        <p14:creationId xmlns:p14="http://schemas.microsoft.com/office/powerpoint/2010/main" val="24227146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62</a:t>
            </a:fld>
            <a:endParaRPr lang="it-IT" dirty="0"/>
          </a:p>
        </p:txBody>
      </p:sp>
    </p:spTree>
    <p:extLst>
      <p:ext uri="{BB962C8B-B14F-4D97-AF65-F5344CB8AC3E}">
        <p14:creationId xmlns:p14="http://schemas.microsoft.com/office/powerpoint/2010/main" val="24759962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63</a:t>
            </a:fld>
            <a:endParaRPr lang="it-IT" dirty="0"/>
          </a:p>
        </p:txBody>
      </p:sp>
    </p:spTree>
    <p:extLst>
      <p:ext uri="{BB962C8B-B14F-4D97-AF65-F5344CB8AC3E}">
        <p14:creationId xmlns:p14="http://schemas.microsoft.com/office/powerpoint/2010/main" val="2080857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64</a:t>
            </a:fld>
            <a:endParaRPr lang="it-IT" dirty="0"/>
          </a:p>
        </p:txBody>
      </p:sp>
    </p:spTree>
    <p:extLst>
      <p:ext uri="{BB962C8B-B14F-4D97-AF65-F5344CB8AC3E}">
        <p14:creationId xmlns:p14="http://schemas.microsoft.com/office/powerpoint/2010/main" val="6531212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65</a:t>
            </a:fld>
            <a:endParaRPr lang="it-IT" dirty="0"/>
          </a:p>
        </p:txBody>
      </p:sp>
    </p:spTree>
    <p:extLst>
      <p:ext uri="{BB962C8B-B14F-4D97-AF65-F5344CB8AC3E}">
        <p14:creationId xmlns:p14="http://schemas.microsoft.com/office/powerpoint/2010/main" val="5571558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66</a:t>
            </a:fld>
            <a:endParaRPr lang="it-IT" dirty="0"/>
          </a:p>
        </p:txBody>
      </p:sp>
    </p:spTree>
    <p:extLst>
      <p:ext uri="{BB962C8B-B14F-4D97-AF65-F5344CB8AC3E}">
        <p14:creationId xmlns:p14="http://schemas.microsoft.com/office/powerpoint/2010/main" val="3105534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67</a:t>
            </a:fld>
            <a:endParaRPr lang="it-IT" dirty="0"/>
          </a:p>
        </p:txBody>
      </p:sp>
    </p:spTree>
    <p:extLst>
      <p:ext uri="{BB962C8B-B14F-4D97-AF65-F5344CB8AC3E}">
        <p14:creationId xmlns:p14="http://schemas.microsoft.com/office/powerpoint/2010/main" val="36647364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68</a:t>
            </a:fld>
            <a:endParaRPr lang="it-IT" dirty="0"/>
          </a:p>
        </p:txBody>
      </p:sp>
    </p:spTree>
    <p:extLst>
      <p:ext uri="{BB962C8B-B14F-4D97-AF65-F5344CB8AC3E}">
        <p14:creationId xmlns:p14="http://schemas.microsoft.com/office/powerpoint/2010/main" val="385986411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69</a:t>
            </a:fld>
            <a:endParaRPr lang="it-IT" dirty="0"/>
          </a:p>
        </p:txBody>
      </p:sp>
    </p:spTree>
    <p:extLst>
      <p:ext uri="{BB962C8B-B14F-4D97-AF65-F5344CB8AC3E}">
        <p14:creationId xmlns:p14="http://schemas.microsoft.com/office/powerpoint/2010/main" val="27773345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70</a:t>
            </a:fld>
            <a:endParaRPr lang="it-IT" dirty="0"/>
          </a:p>
        </p:txBody>
      </p:sp>
    </p:spTree>
    <p:extLst>
      <p:ext uri="{BB962C8B-B14F-4D97-AF65-F5344CB8AC3E}">
        <p14:creationId xmlns:p14="http://schemas.microsoft.com/office/powerpoint/2010/main" val="54040305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71</a:t>
            </a:fld>
            <a:endParaRPr lang="it-IT" dirty="0"/>
          </a:p>
        </p:txBody>
      </p:sp>
    </p:spTree>
    <p:extLst>
      <p:ext uri="{BB962C8B-B14F-4D97-AF65-F5344CB8AC3E}">
        <p14:creationId xmlns:p14="http://schemas.microsoft.com/office/powerpoint/2010/main" val="34286383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72</a:t>
            </a:fld>
            <a:endParaRPr lang="it-IT" dirty="0"/>
          </a:p>
        </p:txBody>
      </p:sp>
    </p:spTree>
    <p:extLst>
      <p:ext uri="{BB962C8B-B14F-4D97-AF65-F5344CB8AC3E}">
        <p14:creationId xmlns:p14="http://schemas.microsoft.com/office/powerpoint/2010/main" val="19085516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73</a:t>
            </a:fld>
            <a:endParaRPr lang="it-IT" dirty="0"/>
          </a:p>
        </p:txBody>
      </p:sp>
    </p:spTree>
    <p:extLst>
      <p:ext uri="{BB962C8B-B14F-4D97-AF65-F5344CB8AC3E}">
        <p14:creationId xmlns:p14="http://schemas.microsoft.com/office/powerpoint/2010/main" val="140153768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74</a:t>
            </a:fld>
            <a:endParaRPr lang="it-IT" dirty="0"/>
          </a:p>
        </p:txBody>
      </p:sp>
    </p:spTree>
    <p:extLst>
      <p:ext uri="{BB962C8B-B14F-4D97-AF65-F5344CB8AC3E}">
        <p14:creationId xmlns:p14="http://schemas.microsoft.com/office/powerpoint/2010/main" val="11432271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75</a:t>
            </a:fld>
            <a:endParaRPr lang="it-IT" dirty="0"/>
          </a:p>
        </p:txBody>
      </p:sp>
    </p:spTree>
    <p:extLst>
      <p:ext uri="{BB962C8B-B14F-4D97-AF65-F5344CB8AC3E}">
        <p14:creationId xmlns:p14="http://schemas.microsoft.com/office/powerpoint/2010/main" val="9152325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76</a:t>
            </a:fld>
            <a:endParaRPr lang="it-IT" dirty="0"/>
          </a:p>
        </p:txBody>
      </p:sp>
    </p:spTree>
    <p:extLst>
      <p:ext uri="{BB962C8B-B14F-4D97-AF65-F5344CB8AC3E}">
        <p14:creationId xmlns:p14="http://schemas.microsoft.com/office/powerpoint/2010/main" val="32301382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77</a:t>
            </a:fld>
            <a:endParaRPr lang="it-IT" dirty="0"/>
          </a:p>
        </p:txBody>
      </p:sp>
    </p:spTree>
    <p:extLst>
      <p:ext uri="{BB962C8B-B14F-4D97-AF65-F5344CB8AC3E}">
        <p14:creationId xmlns:p14="http://schemas.microsoft.com/office/powerpoint/2010/main" val="135949432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79</a:t>
            </a:fld>
            <a:endParaRPr lang="it-IT" dirty="0"/>
          </a:p>
        </p:txBody>
      </p:sp>
    </p:spTree>
    <p:extLst>
      <p:ext uri="{BB962C8B-B14F-4D97-AF65-F5344CB8AC3E}">
        <p14:creationId xmlns:p14="http://schemas.microsoft.com/office/powerpoint/2010/main" val="216707856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80</a:t>
            </a:fld>
            <a:endParaRPr lang="it-IT" dirty="0"/>
          </a:p>
        </p:txBody>
      </p:sp>
    </p:spTree>
    <p:extLst>
      <p:ext uri="{BB962C8B-B14F-4D97-AF65-F5344CB8AC3E}">
        <p14:creationId xmlns:p14="http://schemas.microsoft.com/office/powerpoint/2010/main" val="408976600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81</a:t>
            </a:fld>
            <a:endParaRPr lang="it-IT" dirty="0"/>
          </a:p>
        </p:txBody>
      </p:sp>
    </p:spTree>
    <p:extLst>
      <p:ext uri="{BB962C8B-B14F-4D97-AF65-F5344CB8AC3E}">
        <p14:creationId xmlns:p14="http://schemas.microsoft.com/office/powerpoint/2010/main" val="70710220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82</a:t>
            </a:fld>
            <a:endParaRPr lang="it-IT" dirty="0"/>
          </a:p>
        </p:txBody>
      </p:sp>
    </p:spTree>
    <p:extLst>
      <p:ext uri="{BB962C8B-B14F-4D97-AF65-F5344CB8AC3E}">
        <p14:creationId xmlns:p14="http://schemas.microsoft.com/office/powerpoint/2010/main" val="332470361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83</a:t>
            </a:fld>
            <a:endParaRPr lang="it-IT" dirty="0"/>
          </a:p>
        </p:txBody>
      </p:sp>
    </p:spTree>
    <p:extLst>
      <p:ext uri="{BB962C8B-B14F-4D97-AF65-F5344CB8AC3E}">
        <p14:creationId xmlns:p14="http://schemas.microsoft.com/office/powerpoint/2010/main" val="351708210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84</a:t>
            </a:fld>
            <a:endParaRPr lang="it-IT" dirty="0"/>
          </a:p>
        </p:txBody>
      </p:sp>
    </p:spTree>
    <p:extLst>
      <p:ext uri="{BB962C8B-B14F-4D97-AF65-F5344CB8AC3E}">
        <p14:creationId xmlns:p14="http://schemas.microsoft.com/office/powerpoint/2010/main" val="390782234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85</a:t>
            </a:fld>
            <a:endParaRPr lang="it-IT" dirty="0"/>
          </a:p>
        </p:txBody>
      </p:sp>
    </p:spTree>
    <p:extLst>
      <p:ext uri="{BB962C8B-B14F-4D97-AF65-F5344CB8AC3E}">
        <p14:creationId xmlns:p14="http://schemas.microsoft.com/office/powerpoint/2010/main" val="40985870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86</a:t>
            </a:fld>
            <a:endParaRPr lang="it-IT" dirty="0"/>
          </a:p>
        </p:txBody>
      </p:sp>
    </p:spTree>
    <p:extLst>
      <p:ext uri="{BB962C8B-B14F-4D97-AF65-F5344CB8AC3E}">
        <p14:creationId xmlns:p14="http://schemas.microsoft.com/office/powerpoint/2010/main" val="53414277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87</a:t>
            </a:fld>
            <a:endParaRPr lang="it-IT" dirty="0"/>
          </a:p>
        </p:txBody>
      </p:sp>
    </p:spTree>
    <p:extLst>
      <p:ext uri="{BB962C8B-B14F-4D97-AF65-F5344CB8AC3E}">
        <p14:creationId xmlns:p14="http://schemas.microsoft.com/office/powerpoint/2010/main" val="6941885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DB8A51A8-42E7-4F46-9952-F7800FAD0838}" type="slidenum">
              <a:rPr lang="it-IT" smtClean="0"/>
              <a:pPr/>
              <a:t>88</a:t>
            </a:fld>
            <a:endParaRPr lang="it-IT"/>
          </a:p>
        </p:txBody>
      </p:sp>
    </p:spTree>
    <p:extLst>
      <p:ext uri="{BB962C8B-B14F-4D97-AF65-F5344CB8AC3E}">
        <p14:creationId xmlns:p14="http://schemas.microsoft.com/office/powerpoint/2010/main" val="165383827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89</a:t>
            </a:fld>
            <a:endParaRPr lang="it-IT" dirty="0"/>
          </a:p>
        </p:txBody>
      </p:sp>
    </p:spTree>
    <p:extLst>
      <p:ext uri="{BB962C8B-B14F-4D97-AF65-F5344CB8AC3E}">
        <p14:creationId xmlns:p14="http://schemas.microsoft.com/office/powerpoint/2010/main" val="147241232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90</a:t>
            </a:fld>
            <a:endParaRPr lang="it-IT" dirty="0"/>
          </a:p>
        </p:txBody>
      </p:sp>
    </p:spTree>
    <p:extLst>
      <p:ext uri="{BB962C8B-B14F-4D97-AF65-F5344CB8AC3E}">
        <p14:creationId xmlns:p14="http://schemas.microsoft.com/office/powerpoint/2010/main" val="145595296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91</a:t>
            </a:fld>
            <a:endParaRPr lang="it-IT" dirty="0"/>
          </a:p>
        </p:txBody>
      </p:sp>
    </p:spTree>
    <p:extLst>
      <p:ext uri="{BB962C8B-B14F-4D97-AF65-F5344CB8AC3E}">
        <p14:creationId xmlns:p14="http://schemas.microsoft.com/office/powerpoint/2010/main" val="133582419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92</a:t>
            </a:fld>
            <a:endParaRPr lang="it-IT" dirty="0"/>
          </a:p>
        </p:txBody>
      </p:sp>
    </p:spTree>
    <p:extLst>
      <p:ext uri="{BB962C8B-B14F-4D97-AF65-F5344CB8AC3E}">
        <p14:creationId xmlns:p14="http://schemas.microsoft.com/office/powerpoint/2010/main" val="39007872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93</a:t>
            </a:fld>
            <a:endParaRPr lang="it-IT" dirty="0"/>
          </a:p>
        </p:txBody>
      </p:sp>
    </p:spTree>
    <p:extLst>
      <p:ext uri="{BB962C8B-B14F-4D97-AF65-F5344CB8AC3E}">
        <p14:creationId xmlns:p14="http://schemas.microsoft.com/office/powerpoint/2010/main" val="350860440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94</a:t>
            </a:fld>
            <a:endParaRPr lang="it-IT" dirty="0"/>
          </a:p>
        </p:txBody>
      </p:sp>
    </p:spTree>
    <p:extLst>
      <p:ext uri="{BB962C8B-B14F-4D97-AF65-F5344CB8AC3E}">
        <p14:creationId xmlns:p14="http://schemas.microsoft.com/office/powerpoint/2010/main" val="404730253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95</a:t>
            </a:fld>
            <a:endParaRPr lang="it-IT" dirty="0"/>
          </a:p>
        </p:txBody>
      </p:sp>
    </p:spTree>
    <p:extLst>
      <p:ext uri="{BB962C8B-B14F-4D97-AF65-F5344CB8AC3E}">
        <p14:creationId xmlns:p14="http://schemas.microsoft.com/office/powerpoint/2010/main" val="13730194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96</a:t>
            </a:fld>
            <a:endParaRPr lang="it-IT" dirty="0"/>
          </a:p>
        </p:txBody>
      </p:sp>
    </p:spTree>
    <p:extLst>
      <p:ext uri="{BB962C8B-B14F-4D97-AF65-F5344CB8AC3E}">
        <p14:creationId xmlns:p14="http://schemas.microsoft.com/office/powerpoint/2010/main" val="166670423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98</a:t>
            </a:fld>
            <a:endParaRPr lang="it-IT" dirty="0"/>
          </a:p>
        </p:txBody>
      </p:sp>
    </p:spTree>
    <p:extLst>
      <p:ext uri="{BB962C8B-B14F-4D97-AF65-F5344CB8AC3E}">
        <p14:creationId xmlns:p14="http://schemas.microsoft.com/office/powerpoint/2010/main" val="293383688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99</a:t>
            </a:fld>
            <a:endParaRPr lang="it-IT" dirty="0"/>
          </a:p>
        </p:txBody>
      </p:sp>
    </p:spTree>
    <p:extLst>
      <p:ext uri="{BB962C8B-B14F-4D97-AF65-F5344CB8AC3E}">
        <p14:creationId xmlns:p14="http://schemas.microsoft.com/office/powerpoint/2010/main" val="293383688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100</a:t>
            </a:fld>
            <a:endParaRPr lang="it-IT" dirty="0"/>
          </a:p>
        </p:txBody>
      </p:sp>
    </p:spTree>
    <p:extLst>
      <p:ext uri="{BB962C8B-B14F-4D97-AF65-F5344CB8AC3E}">
        <p14:creationId xmlns:p14="http://schemas.microsoft.com/office/powerpoint/2010/main" val="293383688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101</a:t>
            </a:fld>
            <a:endParaRPr lang="it-IT" dirty="0"/>
          </a:p>
        </p:txBody>
      </p:sp>
    </p:spTree>
    <p:extLst>
      <p:ext uri="{BB962C8B-B14F-4D97-AF65-F5344CB8AC3E}">
        <p14:creationId xmlns:p14="http://schemas.microsoft.com/office/powerpoint/2010/main" val="293383688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102</a:t>
            </a:fld>
            <a:endParaRPr lang="it-IT" dirty="0"/>
          </a:p>
        </p:txBody>
      </p:sp>
    </p:spTree>
    <p:extLst>
      <p:ext uri="{BB962C8B-B14F-4D97-AF65-F5344CB8AC3E}">
        <p14:creationId xmlns:p14="http://schemas.microsoft.com/office/powerpoint/2010/main" val="293383688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104</a:t>
            </a:fld>
            <a:endParaRPr lang="it-IT" dirty="0"/>
          </a:p>
        </p:txBody>
      </p:sp>
    </p:spTree>
    <p:extLst>
      <p:ext uri="{BB962C8B-B14F-4D97-AF65-F5344CB8AC3E}">
        <p14:creationId xmlns:p14="http://schemas.microsoft.com/office/powerpoint/2010/main" val="293383688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105</a:t>
            </a:fld>
            <a:endParaRPr lang="it-IT" dirty="0"/>
          </a:p>
        </p:txBody>
      </p:sp>
    </p:spTree>
    <p:extLst>
      <p:ext uri="{BB962C8B-B14F-4D97-AF65-F5344CB8AC3E}">
        <p14:creationId xmlns:p14="http://schemas.microsoft.com/office/powerpoint/2010/main" val="241500982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106</a:t>
            </a:fld>
            <a:endParaRPr lang="it-IT" dirty="0"/>
          </a:p>
        </p:txBody>
      </p:sp>
    </p:spTree>
    <p:extLst>
      <p:ext uri="{BB962C8B-B14F-4D97-AF65-F5344CB8AC3E}">
        <p14:creationId xmlns:p14="http://schemas.microsoft.com/office/powerpoint/2010/main" val="293383688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108</a:t>
            </a:fld>
            <a:endParaRPr lang="it-IT" dirty="0"/>
          </a:p>
        </p:txBody>
      </p:sp>
    </p:spTree>
    <p:extLst>
      <p:ext uri="{BB962C8B-B14F-4D97-AF65-F5344CB8AC3E}">
        <p14:creationId xmlns:p14="http://schemas.microsoft.com/office/powerpoint/2010/main" val="356747891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109</a:t>
            </a:fld>
            <a:endParaRPr lang="it-IT" dirty="0"/>
          </a:p>
        </p:txBody>
      </p:sp>
    </p:spTree>
    <p:extLst>
      <p:ext uri="{BB962C8B-B14F-4D97-AF65-F5344CB8AC3E}">
        <p14:creationId xmlns:p14="http://schemas.microsoft.com/office/powerpoint/2010/main" val="223420473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110</a:t>
            </a:fld>
            <a:endParaRPr lang="it-IT" dirty="0"/>
          </a:p>
        </p:txBody>
      </p:sp>
    </p:spTree>
    <p:extLst>
      <p:ext uri="{BB962C8B-B14F-4D97-AF65-F5344CB8AC3E}">
        <p14:creationId xmlns:p14="http://schemas.microsoft.com/office/powerpoint/2010/main" val="61853340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111</a:t>
            </a:fld>
            <a:endParaRPr lang="it-IT" dirty="0"/>
          </a:p>
        </p:txBody>
      </p:sp>
    </p:spTree>
    <p:extLst>
      <p:ext uri="{BB962C8B-B14F-4D97-AF65-F5344CB8AC3E}">
        <p14:creationId xmlns:p14="http://schemas.microsoft.com/office/powerpoint/2010/main" val="341379823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112</a:t>
            </a:fld>
            <a:endParaRPr lang="it-IT" dirty="0"/>
          </a:p>
        </p:txBody>
      </p:sp>
    </p:spTree>
    <p:extLst>
      <p:ext uri="{BB962C8B-B14F-4D97-AF65-F5344CB8AC3E}">
        <p14:creationId xmlns:p14="http://schemas.microsoft.com/office/powerpoint/2010/main" val="382103543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113</a:t>
            </a:fld>
            <a:endParaRPr lang="it-IT" dirty="0"/>
          </a:p>
        </p:txBody>
      </p:sp>
    </p:spTree>
    <p:extLst>
      <p:ext uri="{BB962C8B-B14F-4D97-AF65-F5344CB8AC3E}">
        <p14:creationId xmlns:p14="http://schemas.microsoft.com/office/powerpoint/2010/main" val="293383688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114</a:t>
            </a:fld>
            <a:endParaRPr lang="it-IT" dirty="0"/>
          </a:p>
        </p:txBody>
      </p:sp>
    </p:spTree>
    <p:extLst>
      <p:ext uri="{BB962C8B-B14F-4D97-AF65-F5344CB8AC3E}">
        <p14:creationId xmlns:p14="http://schemas.microsoft.com/office/powerpoint/2010/main" val="150342016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115</a:t>
            </a:fld>
            <a:endParaRPr lang="it-IT" dirty="0"/>
          </a:p>
        </p:txBody>
      </p:sp>
    </p:spTree>
    <p:extLst>
      <p:ext uri="{BB962C8B-B14F-4D97-AF65-F5344CB8AC3E}">
        <p14:creationId xmlns:p14="http://schemas.microsoft.com/office/powerpoint/2010/main" val="293383688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B8A51A8-42E7-4F46-9952-F7800FAD0838}" type="slidenum">
              <a:rPr lang="it-IT" smtClean="0"/>
              <a:pPr/>
              <a:t>116</a:t>
            </a:fld>
            <a:endParaRPr lang="it-IT" dirty="0"/>
          </a:p>
        </p:txBody>
      </p:sp>
    </p:spTree>
    <p:extLst>
      <p:ext uri="{BB962C8B-B14F-4D97-AF65-F5344CB8AC3E}">
        <p14:creationId xmlns:p14="http://schemas.microsoft.com/office/powerpoint/2010/main" val="2933836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endParaRPr lang="it-IT" dirty="0"/>
          </a:p>
        </p:txBody>
      </p:sp>
      <p:sp>
        <p:nvSpPr>
          <p:cNvPr id="17" name="Segnaposto piè di pagina 16"/>
          <p:cNvSpPr>
            <a:spLocks noGrp="1"/>
          </p:cNvSpPr>
          <p:nvPr>
            <p:ph type="ftr" sz="quarter" idx="11"/>
          </p:nvPr>
        </p:nvSpPr>
        <p:spPr bwMode="auto">
          <a:xfrm rot="5400000">
            <a:off x="7077269" y="4181669"/>
            <a:ext cx="3657600" cy="384048"/>
          </a:xfrm>
        </p:spPr>
        <p:txBody>
          <a:bodyPr/>
          <a:lstStyle/>
          <a:p>
            <a:r>
              <a:rPr lang="it-IT"/>
              <a:t>ACTA - tutti di diritti sono riservati</a:t>
            </a:r>
            <a:endParaRPr lang="it-IT" dirty="0"/>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B007B441-5312-499D-93C3-6E37886527FA}" type="slidenum">
              <a:rPr lang="it-IT" smtClean="0"/>
              <a:pPr/>
              <a:t>‹N›</a:t>
            </a:fld>
            <a:endParaRPr lang="it-IT"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7" name="Segnaposto data 6"/>
          <p:cNvSpPr>
            <a:spLocks noGrp="1"/>
          </p:cNvSpPr>
          <p:nvPr>
            <p:ph type="dt" sz="half" idx="14"/>
          </p:nvPr>
        </p:nvSpPr>
        <p:spPr/>
        <p:txBody>
          <a:bodyPr rtlCol="0"/>
          <a:lstStyle/>
          <a:p>
            <a:endParaRPr lang="it-IT" dirty="0"/>
          </a:p>
        </p:txBody>
      </p:sp>
      <p:sp>
        <p:nvSpPr>
          <p:cNvPr id="9" name="Segnaposto numero diapositiva 8"/>
          <p:cNvSpPr>
            <a:spLocks noGrp="1"/>
          </p:cNvSpPr>
          <p:nvPr>
            <p:ph type="sldNum" sz="quarter" idx="15"/>
          </p:nvPr>
        </p:nvSpPr>
        <p:spPr/>
        <p:txBody>
          <a:bodyPr rtlCol="0"/>
          <a:lstStyle/>
          <a:p>
            <a:fld id="{B007B441-5312-499D-93C3-6E37886527FA}" type="slidenum">
              <a:rPr lang="it-IT" smtClean="0"/>
              <a:pPr/>
              <a:t>‹N›</a:t>
            </a:fld>
            <a:endParaRPr lang="it-IT" dirty="0"/>
          </a:p>
        </p:txBody>
      </p:sp>
      <p:sp>
        <p:nvSpPr>
          <p:cNvPr id="10" name="Segnaposto piè di pagina 9"/>
          <p:cNvSpPr>
            <a:spLocks noGrp="1"/>
          </p:cNvSpPr>
          <p:nvPr>
            <p:ph type="ftr" sz="quarter" idx="16"/>
          </p:nvPr>
        </p:nvSpPr>
        <p:spPr/>
        <p:txBody>
          <a:bodyPr rtlCol="0"/>
          <a:lstStyle/>
          <a:p>
            <a:r>
              <a:rPr lang="it-IT"/>
              <a:t>ACTA - tutti di diritti sono riservati</a:t>
            </a:r>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endParaRPr lang="it-IT" dirty="0"/>
          </a:p>
        </p:txBody>
      </p:sp>
      <p:sp>
        <p:nvSpPr>
          <p:cNvPr id="5" name="Segnaposto piè di pagina 4"/>
          <p:cNvSpPr>
            <a:spLocks noGrp="1"/>
          </p:cNvSpPr>
          <p:nvPr>
            <p:ph type="ftr" sz="quarter" idx="11"/>
          </p:nvPr>
        </p:nvSpPr>
        <p:spPr bwMode="auto">
          <a:xfrm rot="5400000">
            <a:off x="7077456" y="4178808"/>
            <a:ext cx="3657600" cy="384048"/>
          </a:xfrm>
        </p:spPr>
        <p:txBody>
          <a:bodyPr/>
          <a:lstStyle/>
          <a:p>
            <a:r>
              <a:rPr lang="it-IT"/>
              <a:t>ACTA - tutti di diritti sono riservati</a:t>
            </a:r>
            <a:endParaRPr lang="it-IT" dirty="0"/>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B007B441-5312-499D-93C3-6E37886527FA}" type="slidenum">
              <a:rPr lang="it-IT" smtClean="0"/>
              <a:pPr/>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5" name="Segnaposto data 4"/>
          <p:cNvSpPr>
            <a:spLocks noGrp="1"/>
          </p:cNvSpPr>
          <p:nvPr>
            <p:ph type="dt" sz="half" idx="10"/>
          </p:nvPr>
        </p:nvSpPr>
        <p:spPr/>
        <p:txBody>
          <a:bodyPr/>
          <a:lstStyle/>
          <a:p>
            <a:endParaRPr lang="it-IT" dirty="0"/>
          </a:p>
        </p:txBody>
      </p:sp>
      <p:sp>
        <p:nvSpPr>
          <p:cNvPr id="6" name="Segnaposto piè di pagina 5"/>
          <p:cNvSpPr>
            <a:spLocks noGrp="1"/>
          </p:cNvSpPr>
          <p:nvPr>
            <p:ph type="ftr" sz="quarter" idx="11"/>
          </p:nvPr>
        </p:nvSpPr>
        <p:spPr/>
        <p:txBody>
          <a:bodyPr/>
          <a:lstStyle/>
          <a:p>
            <a:r>
              <a:rPr lang="it-IT"/>
              <a:t>ACTA - tutti di diritti sono riservati</a:t>
            </a:r>
            <a:endParaRPr lang="it-IT" dirty="0"/>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dirty="0"/>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a:t>Fare clic per modificare lo stile del titolo</a:t>
            </a:r>
            <a:endParaRPr kumimoji="0" lang="en-US"/>
          </a:p>
        </p:txBody>
      </p:sp>
      <p:sp>
        <p:nvSpPr>
          <p:cNvPr id="7" name="Segnaposto data 6"/>
          <p:cNvSpPr>
            <a:spLocks noGrp="1"/>
          </p:cNvSpPr>
          <p:nvPr>
            <p:ph type="dt" sz="half" idx="10"/>
          </p:nvPr>
        </p:nvSpPr>
        <p:spPr/>
        <p:txBody>
          <a:bodyPr/>
          <a:lstStyle/>
          <a:p>
            <a:endParaRPr lang="it-IT" dirty="0"/>
          </a:p>
        </p:txBody>
      </p:sp>
      <p:sp>
        <p:nvSpPr>
          <p:cNvPr id="8" name="Segnaposto piè di pagina 7"/>
          <p:cNvSpPr>
            <a:spLocks noGrp="1"/>
          </p:cNvSpPr>
          <p:nvPr>
            <p:ph type="ftr" sz="quarter" idx="11"/>
          </p:nvPr>
        </p:nvSpPr>
        <p:spPr/>
        <p:txBody>
          <a:bodyPr/>
          <a:lstStyle/>
          <a:p>
            <a:r>
              <a:rPr lang="it-IT"/>
              <a:t>ACTA - tutti di diritti sono riservati</a:t>
            </a:r>
            <a:endParaRPr lang="it-IT" dirty="0"/>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dirty="0"/>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6" name="Segnaposto data 5"/>
          <p:cNvSpPr>
            <a:spLocks noGrp="1"/>
          </p:cNvSpPr>
          <p:nvPr>
            <p:ph type="dt" sz="half" idx="10"/>
          </p:nvPr>
        </p:nvSpPr>
        <p:spPr/>
        <p:txBody>
          <a:bodyPr rtlCol="0"/>
          <a:lstStyle/>
          <a:p>
            <a:endParaRPr lang="it-IT" dirty="0"/>
          </a:p>
        </p:txBody>
      </p:sp>
      <p:sp>
        <p:nvSpPr>
          <p:cNvPr id="7" name="Segnaposto numero diapositiva 6"/>
          <p:cNvSpPr>
            <a:spLocks noGrp="1"/>
          </p:cNvSpPr>
          <p:nvPr>
            <p:ph type="sldNum" sz="quarter" idx="11"/>
          </p:nvPr>
        </p:nvSpPr>
        <p:spPr/>
        <p:txBody>
          <a:bodyPr rtlCol="0"/>
          <a:lstStyle/>
          <a:p>
            <a:fld id="{B007B441-5312-499D-93C3-6E37886527FA}" type="slidenum">
              <a:rPr lang="it-IT" smtClean="0"/>
              <a:pPr/>
              <a:t>‹N›</a:t>
            </a:fld>
            <a:endParaRPr lang="it-IT" dirty="0"/>
          </a:p>
        </p:txBody>
      </p:sp>
      <p:sp>
        <p:nvSpPr>
          <p:cNvPr id="8" name="Segnaposto piè di pagina 7"/>
          <p:cNvSpPr>
            <a:spLocks noGrp="1"/>
          </p:cNvSpPr>
          <p:nvPr>
            <p:ph type="ftr" sz="quarter" idx="12"/>
          </p:nvPr>
        </p:nvSpPr>
        <p:spPr/>
        <p:txBody>
          <a:bodyPr rtlCol="0"/>
          <a:lstStyle/>
          <a:p>
            <a:r>
              <a:rPr lang="it-IT"/>
              <a:t>ACTA - tutti di diritti sono riservati</a:t>
            </a:r>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IT" dirty="0"/>
          </a:p>
        </p:txBody>
      </p:sp>
      <p:sp>
        <p:nvSpPr>
          <p:cNvPr id="3" name="Segnaposto piè di pagina 2"/>
          <p:cNvSpPr>
            <a:spLocks noGrp="1"/>
          </p:cNvSpPr>
          <p:nvPr>
            <p:ph type="ftr" sz="quarter" idx="11"/>
          </p:nvPr>
        </p:nvSpPr>
        <p:spPr/>
        <p:txBody>
          <a:bodyPr/>
          <a:lstStyle/>
          <a:p>
            <a:r>
              <a:rPr lang="it-IT"/>
              <a:t>ACTA - tutti di diritti sono riservati</a:t>
            </a:r>
            <a:endParaRPr lang="it-IT" dirty="0"/>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21" name="Segnaposto data 20"/>
          <p:cNvSpPr>
            <a:spLocks noGrp="1"/>
          </p:cNvSpPr>
          <p:nvPr>
            <p:ph type="dt" sz="half" idx="14"/>
          </p:nvPr>
        </p:nvSpPr>
        <p:spPr/>
        <p:txBody>
          <a:bodyPr rtlCol="0"/>
          <a:lstStyle/>
          <a:p>
            <a:endParaRPr lang="it-IT" dirty="0"/>
          </a:p>
        </p:txBody>
      </p:sp>
      <p:sp>
        <p:nvSpPr>
          <p:cNvPr id="22" name="Segnaposto numero diapositiva 21"/>
          <p:cNvSpPr>
            <a:spLocks noGrp="1"/>
          </p:cNvSpPr>
          <p:nvPr>
            <p:ph type="sldNum" sz="quarter" idx="15"/>
          </p:nvPr>
        </p:nvSpPr>
        <p:spPr/>
        <p:txBody>
          <a:bodyPr rtlCol="0"/>
          <a:lstStyle/>
          <a:p>
            <a:fld id="{B007B441-5312-499D-93C3-6E37886527FA}" type="slidenum">
              <a:rPr lang="it-IT" smtClean="0"/>
              <a:pPr/>
              <a:t>‹N›</a:t>
            </a:fld>
            <a:endParaRPr lang="it-IT" dirty="0"/>
          </a:p>
        </p:txBody>
      </p:sp>
      <p:sp>
        <p:nvSpPr>
          <p:cNvPr id="23" name="Segnaposto piè di pagina 22"/>
          <p:cNvSpPr>
            <a:spLocks noGrp="1"/>
          </p:cNvSpPr>
          <p:nvPr>
            <p:ph type="ftr" sz="quarter" idx="16"/>
          </p:nvPr>
        </p:nvSpPr>
        <p:spPr/>
        <p:txBody>
          <a:bodyPr rtlCol="0"/>
          <a:lstStyle/>
          <a:p>
            <a:r>
              <a:rPr lang="it-IT"/>
              <a:t>ACTA - tutti di diritti sono riservati</a:t>
            </a:r>
            <a:endParaRPr lang="it-IT"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endParaRPr lang="it-IT" dirty="0"/>
          </a:p>
        </p:txBody>
      </p:sp>
      <p:sp>
        <p:nvSpPr>
          <p:cNvPr id="18" name="Segnaposto numero diapositiva 17"/>
          <p:cNvSpPr>
            <a:spLocks noGrp="1"/>
          </p:cNvSpPr>
          <p:nvPr>
            <p:ph type="sldNum" sz="quarter" idx="11"/>
          </p:nvPr>
        </p:nvSpPr>
        <p:spPr/>
        <p:txBody>
          <a:bodyPr rtlCol="0"/>
          <a:lstStyle/>
          <a:p>
            <a:fld id="{B007B441-5312-499D-93C3-6E37886527FA}" type="slidenum">
              <a:rPr lang="it-IT" smtClean="0"/>
              <a:pPr/>
              <a:t>‹N›</a:t>
            </a:fld>
            <a:endParaRPr lang="it-IT" dirty="0"/>
          </a:p>
        </p:txBody>
      </p:sp>
      <p:sp>
        <p:nvSpPr>
          <p:cNvPr id="21" name="Segnaposto piè di pagina 20"/>
          <p:cNvSpPr>
            <a:spLocks noGrp="1"/>
          </p:cNvSpPr>
          <p:nvPr>
            <p:ph type="ftr" sz="quarter" idx="12"/>
          </p:nvPr>
        </p:nvSpPr>
        <p:spPr/>
        <p:txBody>
          <a:bodyPr rtlCol="0"/>
          <a:lstStyle/>
          <a:p>
            <a:r>
              <a:rPr lang="it-IT"/>
              <a:t>ACTA - tutti di diritti sono riservati</a:t>
            </a:r>
            <a:endParaRPr lang="it-I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endParaRPr lang="it-IT" dirty="0"/>
          </a:p>
        </p:txBody>
      </p:sp>
      <p:sp>
        <p:nvSpPr>
          <p:cNvPr id="5" name="Segnaposto piè di pagina 4"/>
          <p:cNvSpPr>
            <a:spLocks noGrp="1"/>
          </p:cNvSpPr>
          <p:nvPr>
            <p:ph type="ftr" sz="quarter" idx="11"/>
          </p:nvPr>
        </p:nvSpPr>
        <p:spPr/>
        <p:txBody>
          <a:bodyPr/>
          <a:lstStyle/>
          <a:p>
            <a:r>
              <a:rPr lang="it-IT"/>
              <a:t>ACTA - tutti di diritti sono riservati</a:t>
            </a:r>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endParaRPr lang="it-IT" dirty="0"/>
          </a:p>
        </p:txBody>
      </p:sp>
      <p:sp>
        <p:nvSpPr>
          <p:cNvPr id="5" name="Segnaposto piè di pagina 4"/>
          <p:cNvSpPr>
            <a:spLocks noGrp="1"/>
          </p:cNvSpPr>
          <p:nvPr>
            <p:ph type="ftr" sz="quarter" idx="11"/>
          </p:nvPr>
        </p:nvSpPr>
        <p:spPr/>
        <p:txBody>
          <a:bodyPr/>
          <a:lstStyle/>
          <a:p>
            <a:r>
              <a:rPr lang="it-IT"/>
              <a:t>ACTA - tutti di diritti sono riservati</a:t>
            </a:r>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endParaRPr lang="it-IT" dirty="0"/>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it-IT"/>
              <a:t>ACTA - tutti di diritti sono riservati</a:t>
            </a:r>
            <a:endParaRPr lang="it-IT" dirty="0"/>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007B441-5312-499D-93C3-6E37886527FA}" type="slidenum">
              <a:rPr lang="it-IT" smtClean="0"/>
              <a:pPr/>
              <a:t>‹N›</a:t>
            </a:fld>
            <a:endParaRPr lang="it-IT"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771800" y="1052736"/>
            <a:ext cx="5758408" cy="4752528"/>
          </a:xfrm>
        </p:spPr>
        <p:txBody>
          <a:bodyPr>
            <a:normAutofit fontScale="90000"/>
          </a:bodyPr>
          <a:lstStyle/>
          <a:p>
            <a:pPr algn="r"/>
            <a:r>
              <a:rPr lang="it-IT" sz="4800" dirty="0"/>
              <a:t>La RIFORMA DEL TERZO SETTORE</a:t>
            </a:r>
            <a:br>
              <a:rPr lang="it-IT" sz="4800" dirty="0"/>
            </a:br>
            <a:r>
              <a:rPr lang="it-IT" sz="4800" dirty="0"/>
              <a:t/>
            </a:r>
            <a:br>
              <a:rPr lang="it-IT" sz="4800" dirty="0"/>
            </a:br>
            <a:r>
              <a:rPr lang="it-IT" sz="3600" dirty="0"/>
              <a:t/>
            </a:r>
            <a:br>
              <a:rPr lang="it-IT" sz="3600" dirty="0"/>
            </a:br>
            <a:r>
              <a:rPr lang="it-IT" sz="3600" dirty="0"/>
              <a:t/>
            </a:r>
            <a:br>
              <a:rPr lang="it-IT" sz="3600" dirty="0"/>
            </a:br>
            <a:r>
              <a:rPr lang="it-IT" dirty="0"/>
              <a:t>26 MARZO 2020</a:t>
            </a:r>
            <a:br>
              <a:rPr lang="it-IT" dirty="0"/>
            </a:br>
            <a:r>
              <a:rPr lang="it-IT" sz="3200" dirty="0"/>
              <a:t>Avv. Gabriele </a:t>
            </a:r>
            <a:r>
              <a:rPr lang="it-IT" sz="3200" dirty="0" err="1"/>
              <a:t>Sepio</a:t>
            </a:r>
            <a:endParaRPr lang="it-IT" dirty="0">
              <a:latin typeface="Angsana New" panose="02020603050405020304" pitchFamily="18" charset="-34"/>
              <a:cs typeface="Angsana New" panose="02020603050405020304" pitchFamily="18" charset="-34"/>
            </a:endParaRPr>
          </a:p>
        </p:txBody>
      </p:sp>
      <p:sp>
        <p:nvSpPr>
          <p:cNvPr id="12" name="Segnaposto numero diapositiva 11"/>
          <p:cNvSpPr>
            <a:spLocks noGrp="1"/>
          </p:cNvSpPr>
          <p:nvPr>
            <p:ph type="sldNum" sz="quarter" idx="12"/>
          </p:nvPr>
        </p:nvSpPr>
        <p:spPr/>
        <p:txBody>
          <a:bodyPr/>
          <a:lstStyle/>
          <a:p>
            <a:endParaRPr lang="it-IT" dirty="0"/>
          </a:p>
          <a:p>
            <a:endParaRPr lang="it-IT" dirty="0"/>
          </a:p>
        </p:txBody>
      </p:sp>
      <p:sp>
        <p:nvSpPr>
          <p:cNvPr id="8" name="Ovale 7"/>
          <p:cNvSpPr/>
          <p:nvPr/>
        </p:nvSpPr>
        <p:spPr>
          <a:xfrm>
            <a:off x="1282480" y="2509953"/>
            <a:ext cx="1656184" cy="14401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solidFill>
                  <a:prstClr val="white"/>
                </a:solidFill>
                <a:latin typeface="Times New Roman" panose="02020603050405020304" pitchFamily="18" charset="0"/>
                <a:cs typeface="Times New Roman" panose="02020603050405020304" pitchFamily="18" charset="0"/>
              </a:rPr>
              <a:t> </a:t>
            </a:r>
          </a:p>
        </p:txBody>
      </p:sp>
      <p:sp>
        <p:nvSpPr>
          <p:cNvPr id="3" name="Segnaposto piè di pagina 2"/>
          <p:cNvSpPr>
            <a:spLocks noGrp="1"/>
          </p:cNvSpPr>
          <p:nvPr>
            <p:ph type="ftr" sz="quarter" idx="11"/>
          </p:nvPr>
        </p:nvSpPr>
        <p:spPr/>
        <p:txBody>
          <a:bodyPr/>
          <a:lstStyle/>
          <a:p>
            <a:r>
              <a:rPr lang="it-IT" dirty="0"/>
              <a:t>ACTA - tutti di diritti sono riservati</a:t>
            </a:r>
          </a:p>
        </p:txBody>
      </p:sp>
    </p:spTree>
    <p:extLst>
      <p:ext uri="{BB962C8B-B14F-4D97-AF65-F5344CB8AC3E}">
        <p14:creationId xmlns:p14="http://schemas.microsoft.com/office/powerpoint/2010/main" val="37447406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ctrTitle"/>
          </p:nvPr>
        </p:nvSpPr>
        <p:spPr>
          <a:xfrm>
            <a:off x="2339752" y="2780928"/>
            <a:ext cx="6172200" cy="1894362"/>
          </a:xfrm>
        </p:spPr>
        <p:txBody>
          <a:bodyPr>
            <a:normAutofit/>
          </a:bodyPr>
          <a:lstStyle/>
          <a:p>
            <a:pPr algn="ctr"/>
            <a:r>
              <a:rPr lang="it-IT" sz="3200" dirty="0"/>
              <a:t>Le linee generali della riforma</a:t>
            </a:r>
          </a:p>
        </p:txBody>
      </p:sp>
      <p:sp>
        <p:nvSpPr>
          <p:cNvPr id="5" name="Segnaposto piè di pagina 4"/>
          <p:cNvSpPr>
            <a:spLocks noGrp="1"/>
          </p:cNvSpPr>
          <p:nvPr>
            <p:ph type="ftr" sz="quarter" idx="11"/>
          </p:nvPr>
        </p:nvSpPr>
        <p:spPr/>
        <p:txBody>
          <a:bodyPr/>
          <a:lstStyle/>
          <a:p>
            <a:r>
              <a:rPr lang="it-IT"/>
              <a:t>ACTA - tutti di diritti sono riservati</a:t>
            </a:r>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2</a:t>
            </a:fld>
            <a:endParaRPr lang="it-IT" dirty="0"/>
          </a:p>
        </p:txBody>
      </p:sp>
    </p:spTree>
    <p:extLst>
      <p:ext uri="{BB962C8B-B14F-4D97-AF65-F5344CB8AC3E}">
        <p14:creationId xmlns:p14="http://schemas.microsoft.com/office/powerpoint/2010/main" val="4286707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Riforma del «Terzo settore»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3</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6663363"/>
          </a:xfrm>
          <a:prstGeom prst="rect">
            <a:avLst/>
          </a:prstGeom>
          <a:noFill/>
        </p:spPr>
        <p:txBody>
          <a:bodyPr wrap="square" rtlCol="0">
            <a:spAutoFit/>
          </a:bodyPr>
          <a:lstStyle/>
          <a:p>
            <a:pPr algn="just"/>
            <a:r>
              <a:rPr lang="it-IT" sz="1600" dirty="0"/>
              <a:t>In attuazione della legge delega n. 106/2016, sono stati emanati, nel quadro della riforma del Terzo settore: </a:t>
            </a:r>
          </a:p>
          <a:p>
            <a:pPr algn="just"/>
            <a:endParaRPr lang="it-IT" sz="1600" dirty="0"/>
          </a:p>
          <a:p>
            <a:pPr marL="285750" indent="-285750" algn="just">
              <a:buFont typeface="Wingdings" panose="05000000000000000000" pitchFamily="2" charset="2"/>
              <a:buChar char="§"/>
            </a:pPr>
            <a:r>
              <a:rPr lang="it-IT" sz="1600" dirty="0"/>
              <a:t>Il </a:t>
            </a:r>
            <a:r>
              <a:rPr lang="it-IT" sz="1600" dirty="0" err="1"/>
              <a:t>D.Lgs.</a:t>
            </a:r>
            <a:r>
              <a:rPr lang="it-IT" sz="1600" dirty="0"/>
              <a:t> 117/2017 (Codice del Terzo settore, c.d. CTS);</a:t>
            </a:r>
          </a:p>
          <a:p>
            <a:pPr marL="285750" indent="-285750" algn="just">
              <a:buFont typeface="Wingdings" panose="05000000000000000000" pitchFamily="2" charset="2"/>
              <a:buChar char="§"/>
            </a:pPr>
            <a:endParaRPr lang="it-IT" sz="1600" dirty="0"/>
          </a:p>
          <a:p>
            <a:pPr marL="285750" indent="-285750" algn="just">
              <a:buFont typeface="Wingdings" panose="05000000000000000000" pitchFamily="2" charset="2"/>
              <a:buChar char="§"/>
            </a:pPr>
            <a:r>
              <a:rPr lang="it-IT" sz="1600" dirty="0"/>
              <a:t>Il </a:t>
            </a:r>
            <a:r>
              <a:rPr lang="it-IT" sz="1600" dirty="0" err="1"/>
              <a:t>D.Lgs.</a:t>
            </a:r>
            <a:r>
              <a:rPr lang="it-IT" sz="1600" dirty="0"/>
              <a:t> 112/2017 (nuova disciplina dell’impresa sociale);</a:t>
            </a:r>
          </a:p>
          <a:p>
            <a:pPr marL="285750" indent="-285750" algn="just">
              <a:buFont typeface="Wingdings" panose="05000000000000000000" pitchFamily="2" charset="2"/>
              <a:buChar char="§"/>
            </a:pPr>
            <a:endParaRPr lang="it-IT" sz="1600" dirty="0"/>
          </a:p>
          <a:p>
            <a:pPr marL="285750" indent="-285750" algn="just">
              <a:buFont typeface="Wingdings" panose="05000000000000000000" pitchFamily="2" charset="2"/>
              <a:buChar char="§"/>
            </a:pPr>
            <a:r>
              <a:rPr lang="it-IT" sz="1600" dirty="0"/>
              <a:t>Altri decreti che regolano alcuni aspetti di rilievo (ad es. il </a:t>
            </a:r>
            <a:r>
              <a:rPr lang="it-IT" sz="1600" dirty="0" err="1"/>
              <a:t>D.Lgs.</a:t>
            </a:r>
            <a:r>
              <a:rPr lang="it-IT" sz="1600" dirty="0"/>
              <a:t> 111/2017, sulla nuova disciplina del  5x1000).</a:t>
            </a:r>
          </a:p>
          <a:p>
            <a:pPr algn="just"/>
            <a:endParaRPr lang="it-IT" sz="1600" dirty="0"/>
          </a:p>
          <a:p>
            <a:pPr algn="just"/>
            <a:r>
              <a:rPr lang="it-IT" sz="1600" dirty="0"/>
              <a:t>Si è provveduto, in tal modo, ad una revisione complessiva della legislazione in materia, al fine di:</a:t>
            </a:r>
          </a:p>
          <a:p>
            <a:pPr algn="just"/>
            <a:endParaRPr lang="it-IT" sz="1600" i="1" dirty="0"/>
          </a:p>
          <a:p>
            <a:pPr marL="342900" indent="-342900" algn="just">
              <a:buFont typeface="Wingdings" panose="05000000000000000000" pitchFamily="2" charset="2"/>
              <a:buChar char="§"/>
            </a:pPr>
            <a:r>
              <a:rPr lang="it-IT" sz="1600" dirty="0"/>
              <a:t>conferire al Terzo settore una </a:t>
            </a:r>
            <a:r>
              <a:rPr lang="it-IT" sz="1600" b="1" dirty="0"/>
              <a:t>specifica identità sotto il profilo giuridico;</a:t>
            </a:r>
          </a:p>
          <a:p>
            <a:pPr marL="342900" indent="-342900" algn="just">
              <a:buFont typeface="Wingdings" panose="05000000000000000000" pitchFamily="2" charset="2"/>
              <a:buChar char="§"/>
            </a:pPr>
            <a:endParaRPr lang="it-IT" sz="1600" b="1" dirty="0"/>
          </a:p>
          <a:p>
            <a:pPr marL="342900" indent="-342900" algn="just">
              <a:buFont typeface="Wingdings" panose="05000000000000000000" pitchFamily="2" charset="2"/>
              <a:buChar char="§"/>
            </a:pPr>
            <a:r>
              <a:rPr lang="it-IT" sz="1600" b="1" dirty="0"/>
              <a:t>semplificare e armonizzare </a:t>
            </a:r>
            <a:r>
              <a:rPr lang="it-IT" sz="1600" dirty="0"/>
              <a:t>le molteplici normative di dettaglio, talvolta sovrapponibili, indirizzate a diverse tipologie di soggetti </a:t>
            </a:r>
            <a:r>
              <a:rPr lang="it-IT" sz="1600" i="1" dirty="0"/>
              <a:t>no profit;</a:t>
            </a:r>
            <a:endParaRPr lang="it-IT" sz="1600" b="1" dirty="0"/>
          </a:p>
          <a:p>
            <a:pPr marL="342900" indent="-342900" algn="just">
              <a:buFont typeface="Wingdings" panose="05000000000000000000" pitchFamily="2" charset="2"/>
              <a:buChar char="§"/>
            </a:pPr>
            <a:endParaRPr lang="it-IT" sz="1600" b="1" dirty="0"/>
          </a:p>
          <a:p>
            <a:pPr marL="342900" indent="-342900" algn="just">
              <a:buFont typeface="Wingdings" panose="05000000000000000000" pitchFamily="2" charset="2"/>
              <a:buChar char="§"/>
            </a:pPr>
            <a:r>
              <a:rPr lang="it-IT" sz="1600" dirty="0"/>
              <a:t>valorizzare un </a:t>
            </a:r>
            <a:r>
              <a:rPr lang="it-IT" sz="1600" b="1" dirty="0"/>
              <a:t>settore centrale per l’economia </a:t>
            </a:r>
            <a:r>
              <a:rPr lang="it-IT" sz="1600" dirty="0"/>
              <a:t>del Paese (in termini di addetti, di utenti e di volume d’affari).</a:t>
            </a:r>
          </a:p>
          <a:p>
            <a:pPr marL="342900" indent="-342900" algn="just">
              <a:buFont typeface="Wingdings" panose="05000000000000000000" pitchFamily="2" charset="2"/>
              <a:buChar char="§"/>
            </a:pPr>
            <a:endParaRPr lang="it-IT" sz="1600" b="1" dirty="0"/>
          </a:p>
          <a:p>
            <a:pPr algn="just"/>
            <a:endParaRPr lang="it-IT" dirty="0"/>
          </a:p>
          <a:p>
            <a:pPr algn="just"/>
            <a:endParaRPr lang="it-IT" sz="2000" dirty="0"/>
          </a:p>
          <a:p>
            <a:pPr algn="just"/>
            <a:endParaRPr lang="it-IT" sz="2000" dirty="0"/>
          </a:p>
          <a:p>
            <a:pPr algn="just"/>
            <a:endParaRPr lang="it-IT" sz="2000" dirty="0"/>
          </a:p>
          <a:p>
            <a:pPr algn="just"/>
            <a:endParaRPr lang="it-IT" sz="1300" dirty="0"/>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2569014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Finalità della riforma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4</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247590"/>
          </a:xfrm>
          <a:prstGeom prst="rect">
            <a:avLst/>
          </a:prstGeom>
          <a:noFill/>
        </p:spPr>
        <p:txBody>
          <a:bodyPr wrap="square" rtlCol="0">
            <a:spAutoFit/>
          </a:bodyPr>
          <a:lstStyle/>
          <a:p>
            <a:pPr algn="just"/>
            <a:r>
              <a:rPr lang="it-IT" sz="1900" dirty="0"/>
              <a:t>Come specificato dall’art. 1 della legge delega n. 106/2016, </a:t>
            </a:r>
            <a:r>
              <a:rPr lang="it-IT" sz="1900" b="1" dirty="0"/>
              <a:t>la finalità </a:t>
            </a:r>
            <a:r>
              <a:rPr lang="it-IT" sz="1900" dirty="0"/>
              <a:t>della riforma è quella di </a:t>
            </a:r>
            <a:r>
              <a:rPr lang="it-IT" sz="1900" b="1" dirty="0"/>
              <a:t>sostenere</a:t>
            </a:r>
            <a:r>
              <a:rPr lang="it-IT" sz="1900" dirty="0"/>
              <a:t>  l'autonoma  iniziativa  dei</a:t>
            </a:r>
            <a:r>
              <a:rPr lang="it-IT" sz="1900" b="1" dirty="0"/>
              <a:t>  cittadini  che concorrono</a:t>
            </a:r>
            <a:r>
              <a:rPr lang="it-IT" sz="1900" dirty="0"/>
              <a:t>, anche in forma associata</a:t>
            </a:r>
            <a:r>
              <a:rPr lang="it-IT" sz="1900" i="1" dirty="0"/>
              <a:t>, </a:t>
            </a:r>
            <a:r>
              <a:rPr lang="it-IT" sz="1900" dirty="0"/>
              <a:t>a:</a:t>
            </a:r>
          </a:p>
          <a:p>
            <a:pPr algn="just"/>
            <a:endParaRPr lang="it-IT" sz="1900" i="1" dirty="0"/>
          </a:p>
          <a:p>
            <a:pPr marL="342900" indent="-342900" algn="just">
              <a:buFont typeface="Wingdings" panose="05000000000000000000" pitchFamily="2" charset="2"/>
              <a:buChar char="§"/>
            </a:pPr>
            <a:r>
              <a:rPr lang="it-IT" sz="1900" dirty="0"/>
              <a:t>perseguire  il  bene  comune;</a:t>
            </a:r>
          </a:p>
          <a:p>
            <a:pPr algn="just"/>
            <a:endParaRPr lang="it-IT" sz="1900" dirty="0"/>
          </a:p>
          <a:p>
            <a:pPr marL="342900" indent="-342900" algn="just">
              <a:buFont typeface="Wingdings" panose="05000000000000000000" pitchFamily="2" charset="2"/>
              <a:buChar char="§"/>
            </a:pPr>
            <a:r>
              <a:rPr lang="it-IT" sz="1900" dirty="0"/>
              <a:t>elevare i livelli di cittadinanza attiva, di coesione e protezione  sociale, favorendo la partecipazione, l'inclusione e il pieno sviluppo della persona;</a:t>
            </a:r>
          </a:p>
          <a:p>
            <a:pPr algn="just"/>
            <a:endParaRPr lang="it-IT" sz="1900" dirty="0"/>
          </a:p>
          <a:p>
            <a:pPr marL="342900" indent="-342900" algn="just">
              <a:buFont typeface="Wingdings" panose="05000000000000000000" pitchFamily="2" charset="2"/>
              <a:buChar char="§"/>
            </a:pPr>
            <a:r>
              <a:rPr lang="it-IT" sz="1900" dirty="0"/>
              <a:t>valorizzare il potenziale di crescita  e  di  occupazione  lavorativa.</a:t>
            </a:r>
          </a:p>
          <a:p>
            <a:pPr marL="342900" indent="-342900" algn="just">
              <a:buFont typeface="Wingdings" panose="05000000000000000000" pitchFamily="2" charset="2"/>
              <a:buChar char="§"/>
            </a:pPr>
            <a:endParaRPr lang="it-IT" sz="1900" dirty="0"/>
          </a:p>
          <a:p>
            <a:pPr algn="just"/>
            <a:r>
              <a:rPr lang="it-IT" sz="1900" dirty="0"/>
              <a:t>A tale scopo, il Governo è stato chiamato ad adottare, entro dodici mesi dall’entrata in vigore della legge delega, i decreti legislativi attuativi.</a:t>
            </a:r>
          </a:p>
          <a:p>
            <a:pPr algn="just"/>
            <a:endParaRPr lang="it-IT" dirty="0"/>
          </a:p>
          <a:p>
            <a:pPr algn="just"/>
            <a:endParaRPr lang="it-IT" sz="1300" dirty="0"/>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1380886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Finalità della riforma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5</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001369"/>
          </a:xfrm>
          <a:prstGeom prst="rect">
            <a:avLst/>
          </a:prstGeom>
          <a:noFill/>
        </p:spPr>
        <p:txBody>
          <a:bodyPr wrap="square" rtlCol="0">
            <a:spAutoFit/>
          </a:bodyPr>
          <a:lstStyle/>
          <a:p>
            <a:pPr algn="just"/>
            <a:r>
              <a:rPr lang="it-IT" dirty="0"/>
              <a:t>In particolare, la legge delega ha fissato i principi e i criteri direttivi per:</a:t>
            </a:r>
          </a:p>
          <a:p>
            <a:pPr algn="just"/>
            <a:endParaRPr lang="it-IT" dirty="0"/>
          </a:p>
          <a:p>
            <a:pPr marL="342900" indent="-342900" algn="just">
              <a:buFont typeface="Wingdings" panose="05000000000000000000" pitchFamily="2" charset="2"/>
              <a:buChar char="§"/>
            </a:pPr>
            <a:r>
              <a:rPr lang="it-IT" dirty="0"/>
              <a:t>la </a:t>
            </a:r>
            <a:r>
              <a:rPr lang="it-IT" b="1" dirty="0"/>
              <a:t>revisione della disciplina del codice civile </a:t>
            </a:r>
            <a:r>
              <a:rPr lang="it-IT" dirty="0"/>
              <a:t>in materia di associazioni, fondazioni e altre istituzioni di carattere privato senza scopo di lucro, riconosciute come persone giuridiche o non riconosciute;</a:t>
            </a:r>
          </a:p>
          <a:p>
            <a:pPr marL="342900" indent="-342900" algn="just">
              <a:buFont typeface="Wingdings" panose="05000000000000000000" pitchFamily="2" charset="2"/>
              <a:buChar char="§"/>
            </a:pPr>
            <a:endParaRPr lang="it-IT" dirty="0"/>
          </a:p>
          <a:p>
            <a:pPr marL="342900" indent="-342900" algn="just">
              <a:buFont typeface="Wingdings" panose="05000000000000000000" pitchFamily="2" charset="2"/>
              <a:buChar char="§"/>
            </a:pPr>
            <a:r>
              <a:rPr lang="it-IT" dirty="0"/>
              <a:t>il </a:t>
            </a:r>
            <a:r>
              <a:rPr lang="it-IT" b="1" dirty="0"/>
              <a:t>riordino e alla revisione organica </a:t>
            </a:r>
            <a:r>
              <a:rPr lang="it-IT" dirty="0"/>
              <a:t>delle disposizioni, anche tributarie, relative agli enti del Terzo settore, compresa la  disciplina  tributaria  applicabile, mediante la </a:t>
            </a:r>
            <a:r>
              <a:rPr lang="it-IT" b="1" dirty="0"/>
              <a:t>redazione di un apposito Codice</a:t>
            </a:r>
            <a:r>
              <a:rPr lang="it-IT" dirty="0"/>
              <a:t>;</a:t>
            </a:r>
          </a:p>
          <a:p>
            <a:pPr marL="342900" indent="-342900" algn="just">
              <a:buFont typeface="Wingdings" panose="05000000000000000000" pitchFamily="2" charset="2"/>
              <a:buChar char="§"/>
            </a:pPr>
            <a:endParaRPr lang="it-IT" dirty="0"/>
          </a:p>
          <a:p>
            <a:pPr marL="342900" indent="-342900" algn="just">
              <a:buFont typeface="Wingdings" panose="05000000000000000000" pitchFamily="2" charset="2"/>
              <a:buChar char="§"/>
            </a:pPr>
            <a:r>
              <a:rPr lang="it-IT" dirty="0"/>
              <a:t>la </a:t>
            </a:r>
            <a:r>
              <a:rPr lang="it-IT" b="1" dirty="0"/>
              <a:t>revisione</a:t>
            </a:r>
            <a:r>
              <a:rPr lang="it-IT" dirty="0"/>
              <a:t> della disciplina in materia di </a:t>
            </a:r>
            <a:r>
              <a:rPr lang="it-IT" b="1" dirty="0"/>
              <a:t>impresa sociale</a:t>
            </a:r>
            <a:r>
              <a:rPr lang="it-IT" dirty="0"/>
              <a:t>; </a:t>
            </a:r>
          </a:p>
          <a:p>
            <a:pPr marL="342900" indent="-342900" algn="just">
              <a:buFont typeface="Wingdings" panose="05000000000000000000" pitchFamily="2" charset="2"/>
              <a:buChar char="§"/>
            </a:pPr>
            <a:endParaRPr lang="it-IT" dirty="0"/>
          </a:p>
          <a:p>
            <a:pPr marL="342900" indent="-342900" algn="just">
              <a:buFont typeface="Wingdings" panose="05000000000000000000" pitchFamily="2" charset="2"/>
              <a:buChar char="§"/>
            </a:pPr>
            <a:r>
              <a:rPr lang="it-IT" dirty="0"/>
              <a:t>la revisione della  disciplina  in  materia  di  </a:t>
            </a:r>
            <a:r>
              <a:rPr lang="it-IT" b="1" dirty="0"/>
              <a:t>servizio  civile nazionale.</a:t>
            </a:r>
            <a:endParaRPr lang="it-IT" dirty="0"/>
          </a:p>
          <a:p>
            <a:pPr algn="just"/>
            <a:endParaRPr lang="it-IT" sz="1300" dirty="0"/>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4050811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Finalità della riforma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6</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4108817"/>
          </a:xfrm>
          <a:prstGeom prst="rect">
            <a:avLst/>
          </a:prstGeom>
          <a:noFill/>
        </p:spPr>
        <p:txBody>
          <a:bodyPr wrap="square" rtlCol="0">
            <a:spAutoFit/>
          </a:bodyPr>
          <a:lstStyle/>
          <a:p>
            <a:pPr algn="just"/>
            <a:r>
              <a:rPr lang="it-IT" sz="1900" dirty="0"/>
              <a:t>Uno degli obiettivi della riforma è quello di </a:t>
            </a:r>
            <a:r>
              <a:rPr lang="it-IT" sz="1900" b="1" dirty="0"/>
              <a:t>valorizzare</a:t>
            </a:r>
            <a:r>
              <a:rPr lang="it-IT" sz="1900" dirty="0"/>
              <a:t> il </a:t>
            </a:r>
            <a:r>
              <a:rPr lang="it-IT" sz="1900" b="1" dirty="0"/>
              <a:t>perseguimento di finalità di interesse generale e l’assenza di lucro soggettivo </a:t>
            </a:r>
            <a:r>
              <a:rPr lang="it-IT" sz="1900" dirty="0"/>
              <a:t>(sia da parte di soggetti che operano con i modelli propri dell’associazionismo e del volontariato sia da parte di soggetti che operano con modalità imprenditoriali) </a:t>
            </a:r>
            <a:r>
              <a:rPr lang="it-IT" sz="1900" b="1" dirty="0"/>
              <a:t>dando rilievo </a:t>
            </a:r>
            <a:r>
              <a:rPr lang="it-IT" sz="1900" dirty="0"/>
              <a:t>alle </a:t>
            </a:r>
            <a:r>
              <a:rPr lang="it-IT" sz="1900" b="1" dirty="0"/>
              <a:t>modalità</a:t>
            </a:r>
            <a:r>
              <a:rPr lang="it-IT" sz="1900" dirty="0"/>
              <a:t> con cui le attività istituzionali sono poste in essere.</a:t>
            </a:r>
          </a:p>
          <a:p>
            <a:pPr algn="just"/>
            <a:endParaRPr lang="it-IT" sz="1900" b="1" dirty="0"/>
          </a:p>
          <a:p>
            <a:pPr algn="just"/>
            <a:r>
              <a:rPr lang="it-IT" sz="1900" dirty="0"/>
              <a:t>In quest’ottica, la riforma introduce misure agevolative e livelli di controllo nella gestione che </a:t>
            </a:r>
            <a:r>
              <a:rPr lang="it-IT" sz="1900" b="1" dirty="0"/>
              <a:t>variano</a:t>
            </a:r>
            <a:r>
              <a:rPr lang="it-IT" sz="1900" dirty="0"/>
              <a:t> a seconda delle tipologie di enti e delle concrete modalità operative, prevedendo una specifica disciplina indirizzata alle </a:t>
            </a:r>
            <a:r>
              <a:rPr lang="it-IT" sz="1900" b="1" dirty="0"/>
              <a:t>imprese sociali </a:t>
            </a:r>
            <a:r>
              <a:rPr lang="it-IT" sz="1900" dirty="0"/>
              <a:t>(</a:t>
            </a:r>
            <a:r>
              <a:rPr lang="it-IT" sz="1900" dirty="0" err="1"/>
              <a:t>D.Lgs.</a:t>
            </a:r>
            <a:r>
              <a:rPr lang="it-IT" sz="1900" dirty="0"/>
              <a:t> n. 112/2017).</a:t>
            </a:r>
          </a:p>
          <a:p>
            <a:pPr algn="just"/>
            <a:endParaRPr lang="it-IT" sz="2000" dirty="0"/>
          </a:p>
          <a:p>
            <a:pPr algn="just"/>
            <a:endParaRPr lang="it-IT" sz="1300" dirty="0"/>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3440520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Finalità della riforma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7</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67544" y="1484784"/>
            <a:ext cx="7704856" cy="3600986"/>
          </a:xfrm>
          <a:prstGeom prst="rect">
            <a:avLst/>
          </a:prstGeom>
          <a:noFill/>
        </p:spPr>
        <p:txBody>
          <a:bodyPr wrap="square" rtlCol="0">
            <a:spAutoFit/>
          </a:bodyPr>
          <a:lstStyle/>
          <a:p>
            <a:pPr algn="just">
              <a:spcBef>
                <a:spcPts val="600"/>
              </a:spcBef>
              <a:defRPr/>
            </a:pPr>
            <a:r>
              <a:rPr lang="it-IT" altLang="it-IT" sz="2000" dirty="0">
                <a:cs typeface="Arial" panose="020B0604020202020204" pitchFamily="34" charset="0"/>
              </a:rPr>
              <a:t>In concreto, vengono assorbite all’interno del Codice del Terzo settore (CTS) le disposizioni che prima regolavano le organizzazioni di volontariato (ODV), le associazioni di promozione sociale (APS) e le </a:t>
            </a:r>
            <a:r>
              <a:rPr lang="it-IT" altLang="it-IT" sz="2000" dirty="0" err="1">
                <a:cs typeface="Arial" panose="020B0604020202020204" pitchFamily="34" charset="0"/>
              </a:rPr>
              <a:t>Onlus</a:t>
            </a:r>
            <a:r>
              <a:rPr lang="it-IT" altLang="it-IT" sz="2000" dirty="0">
                <a:cs typeface="Arial" panose="020B0604020202020204" pitchFamily="34" charset="0"/>
              </a:rPr>
              <a:t>.</a:t>
            </a:r>
          </a:p>
          <a:p>
            <a:pPr algn="just">
              <a:spcBef>
                <a:spcPts val="600"/>
              </a:spcBef>
              <a:defRPr/>
            </a:pPr>
            <a:endParaRPr lang="it-IT" altLang="it-IT" sz="2000" dirty="0">
              <a:cs typeface="Arial" panose="020B0604020202020204" pitchFamily="34" charset="0"/>
            </a:endParaRPr>
          </a:p>
          <a:p>
            <a:pPr algn="just">
              <a:spcBef>
                <a:spcPts val="600"/>
              </a:spcBef>
              <a:defRPr/>
            </a:pPr>
            <a:r>
              <a:rPr lang="it-IT" altLang="it-IT" sz="2000" dirty="0">
                <a:cs typeface="Arial" panose="020B0604020202020204" pitchFamily="34" charset="0"/>
              </a:rPr>
              <a:t>Solo </a:t>
            </a:r>
            <a:r>
              <a:rPr lang="it-IT" altLang="it-IT" sz="2000" b="1" dirty="0">
                <a:cs typeface="Arial" panose="020B0604020202020204" pitchFamily="34" charset="0"/>
              </a:rPr>
              <a:t>alcune delle disposizioni del CTS si applicano anche alle imprese sociali</a:t>
            </a:r>
            <a:r>
              <a:rPr lang="it-IT" altLang="it-IT" sz="2000" dirty="0">
                <a:cs typeface="Arial" panose="020B0604020202020204" pitchFamily="34" charset="0"/>
              </a:rPr>
              <a:t>. </a:t>
            </a:r>
          </a:p>
          <a:p>
            <a:pPr algn="just">
              <a:spcBef>
                <a:spcPts val="600"/>
              </a:spcBef>
              <a:defRPr/>
            </a:pPr>
            <a:r>
              <a:rPr lang="it-IT" altLang="it-IT" sz="2000" dirty="0">
                <a:cs typeface="Arial" panose="020B0604020202020204" pitchFamily="34" charset="0"/>
              </a:rPr>
              <a:t>Infatti, la nuova disciplina sia civilistica che fiscale delle imprese sociali è contenuta nel </a:t>
            </a:r>
            <a:r>
              <a:rPr lang="it-IT" altLang="it-IT" sz="2000" dirty="0" err="1">
                <a:cs typeface="Arial" panose="020B0604020202020204" pitchFamily="34" charset="0"/>
              </a:rPr>
              <a:t>D.Lgs.</a:t>
            </a:r>
            <a:r>
              <a:rPr lang="it-IT" altLang="it-IT" sz="2000" dirty="0">
                <a:cs typeface="Arial" panose="020B0604020202020204" pitchFamily="34" charset="0"/>
              </a:rPr>
              <a:t> n.112 del 2017. </a:t>
            </a:r>
          </a:p>
          <a:p>
            <a:pPr algn="just"/>
            <a:endParaRPr lang="it-IT" sz="2000" dirty="0"/>
          </a:p>
          <a:p>
            <a:pPr algn="just"/>
            <a:endParaRPr lang="it-IT" sz="1300" dirty="0"/>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2243607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Definizione di «Terzo settore»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8</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555367"/>
          </a:xfrm>
          <a:prstGeom prst="rect">
            <a:avLst/>
          </a:prstGeom>
          <a:noFill/>
        </p:spPr>
        <p:txBody>
          <a:bodyPr wrap="square" rtlCol="0">
            <a:spAutoFit/>
          </a:bodyPr>
          <a:lstStyle/>
          <a:p>
            <a:pPr algn="just"/>
            <a:r>
              <a:rPr lang="it-IT" dirty="0"/>
              <a:t>Il concetto di «Terzo settore», prima della legge delega, non era contenuto in alcuna previsione normativa.</a:t>
            </a:r>
          </a:p>
          <a:p>
            <a:pPr algn="just"/>
            <a:endParaRPr lang="it-IT" b="1" dirty="0"/>
          </a:p>
          <a:p>
            <a:pPr algn="just"/>
            <a:r>
              <a:rPr lang="it-IT" dirty="0"/>
              <a:t>Il «Terzo settore» è definito dall’art. 1 della l. n. 106/2016 come  </a:t>
            </a:r>
            <a:r>
              <a:rPr lang="it-IT" i="1" dirty="0"/>
              <a:t>«il  complesso  degli </a:t>
            </a:r>
            <a:r>
              <a:rPr lang="it-IT" b="1" i="1" dirty="0"/>
              <a:t>enti privati </a:t>
            </a:r>
            <a:r>
              <a:rPr lang="it-IT" i="1" dirty="0"/>
              <a:t>costituiti per il  perseguimento,  </a:t>
            </a:r>
            <a:r>
              <a:rPr lang="it-IT" b="1" i="1" dirty="0"/>
              <a:t>senza  scopo  di  lucro</a:t>
            </a:r>
            <a:r>
              <a:rPr lang="it-IT" i="1" dirty="0"/>
              <a:t>,  di finalità</a:t>
            </a:r>
            <a:r>
              <a:rPr lang="it-IT" b="1" i="1" dirty="0"/>
              <a:t> civiche, solidaristiche </a:t>
            </a:r>
            <a:r>
              <a:rPr lang="it-IT" i="1" dirty="0"/>
              <a:t>e di </a:t>
            </a:r>
            <a:r>
              <a:rPr lang="it-IT" b="1" i="1" dirty="0"/>
              <a:t>utilità sociale</a:t>
            </a:r>
            <a:r>
              <a:rPr lang="it-IT" i="1" dirty="0"/>
              <a:t> e che,  in  attuazione del principio di sussidiarietà e in coerenza con i rispettivi statuti o atti costitutivi, promuovono e realizzano </a:t>
            </a:r>
            <a:r>
              <a:rPr lang="it-IT" b="1" i="1" dirty="0"/>
              <a:t>attività di interesse generale</a:t>
            </a:r>
            <a:r>
              <a:rPr lang="it-IT" i="1" dirty="0"/>
              <a:t> mediante forme di azione volontaria e gratuita o  di  mutualità  o  di  produzione  e scambio di beni e servizi».</a:t>
            </a:r>
          </a:p>
          <a:p>
            <a:pPr algn="just"/>
            <a:endParaRPr lang="it-IT" i="1" dirty="0"/>
          </a:p>
          <a:p>
            <a:pPr algn="just"/>
            <a:r>
              <a:rPr lang="it-IT" dirty="0"/>
              <a:t>Si tratta di una definizione che tiene conto:</a:t>
            </a:r>
          </a:p>
          <a:p>
            <a:pPr algn="just"/>
            <a:endParaRPr lang="it-IT" dirty="0"/>
          </a:p>
          <a:p>
            <a:pPr marL="342900" indent="-342900" algn="just">
              <a:buFont typeface="Wingdings" panose="05000000000000000000" pitchFamily="2" charset="2"/>
              <a:buChar char="§"/>
            </a:pPr>
            <a:r>
              <a:rPr lang="it-IT" dirty="0"/>
              <a:t>da un lato, delle </a:t>
            </a:r>
            <a:r>
              <a:rPr lang="it-IT" b="1" dirty="0"/>
              <a:t>finalità</a:t>
            </a:r>
            <a:r>
              <a:rPr lang="it-IT" dirty="0"/>
              <a:t> </a:t>
            </a:r>
            <a:r>
              <a:rPr lang="it-IT" b="1" dirty="0"/>
              <a:t>meritevoli</a:t>
            </a:r>
            <a:r>
              <a:rPr lang="it-IT" dirty="0"/>
              <a:t> perseguite;</a:t>
            </a:r>
          </a:p>
          <a:p>
            <a:pPr algn="just"/>
            <a:endParaRPr lang="it-IT" dirty="0"/>
          </a:p>
          <a:p>
            <a:pPr marL="342900" indent="-342900" algn="just">
              <a:buFont typeface="Wingdings" panose="05000000000000000000" pitchFamily="2" charset="2"/>
              <a:buChar char="§"/>
            </a:pPr>
            <a:r>
              <a:rPr lang="it-IT" dirty="0"/>
              <a:t>dall’altro, del tipo di </a:t>
            </a:r>
            <a:r>
              <a:rPr lang="it-IT" b="1" dirty="0"/>
              <a:t>attività istituzionale</a:t>
            </a:r>
            <a:r>
              <a:rPr lang="it-IT" dirty="0"/>
              <a:t>, che può essere svolta mediante il </a:t>
            </a:r>
            <a:r>
              <a:rPr lang="it-IT" u="sng" dirty="0"/>
              <a:t>volontariato e l’associazionismo</a:t>
            </a:r>
            <a:r>
              <a:rPr lang="it-IT" dirty="0"/>
              <a:t> o mediante modalità </a:t>
            </a:r>
            <a:r>
              <a:rPr lang="it-IT" u="sng" dirty="0"/>
              <a:t>imprenditoriali</a:t>
            </a:r>
            <a:r>
              <a:rPr lang="it-IT" dirty="0"/>
              <a:t>.</a:t>
            </a:r>
            <a:endParaRPr lang="it-IT" sz="1300" dirty="0"/>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1459787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Riforma del «Terzo settore»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9</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4801314"/>
          </a:xfrm>
          <a:prstGeom prst="rect">
            <a:avLst/>
          </a:prstGeom>
          <a:noFill/>
        </p:spPr>
        <p:txBody>
          <a:bodyPr wrap="square" rtlCol="0">
            <a:spAutoFit/>
          </a:bodyPr>
          <a:lstStyle/>
          <a:p>
            <a:pPr algn="just"/>
            <a:r>
              <a:rPr lang="it-IT" dirty="0"/>
              <a:t>La riforma del Terzo settore costituisce una </a:t>
            </a:r>
            <a:r>
              <a:rPr lang="it-IT" b="1" dirty="0"/>
              <a:t>riforma strutturale </a:t>
            </a:r>
            <a:r>
              <a:rPr lang="it-IT" dirty="0"/>
              <a:t>di fondamentale importanza per gli enti </a:t>
            </a:r>
            <a:r>
              <a:rPr lang="it-IT" i="1" dirty="0"/>
              <a:t>non profit </a:t>
            </a:r>
            <a:r>
              <a:rPr lang="it-IT" dirty="0"/>
              <a:t>e per tutti coloro (utenti, lavoratori, fornitori, </a:t>
            </a:r>
            <a:r>
              <a:rPr lang="it-IT" i="1" dirty="0"/>
              <a:t>stakeholders</a:t>
            </a:r>
            <a:r>
              <a:rPr lang="it-IT" dirty="0"/>
              <a:t> e P.A.) che con essi, a vario titolo, si relazionano.</a:t>
            </a:r>
          </a:p>
          <a:p>
            <a:pPr algn="just"/>
            <a:endParaRPr lang="it-IT" b="1" dirty="0"/>
          </a:p>
          <a:p>
            <a:pPr algn="just"/>
            <a:r>
              <a:rPr lang="it-IT" dirty="0"/>
              <a:t>Il Terzo </a:t>
            </a:r>
            <a:r>
              <a:rPr lang="it-IT" b="1" dirty="0"/>
              <a:t>Settore non ha mai goduto di alcun riconoscimento giuridico</a:t>
            </a:r>
            <a:r>
              <a:rPr lang="it-IT" dirty="0"/>
              <a:t>, nemmeno di una definizione specifica nonostante i grandi numeri che lo contraddistinguono. </a:t>
            </a:r>
          </a:p>
          <a:p>
            <a:pPr algn="just"/>
            <a:endParaRPr lang="it-IT" dirty="0"/>
          </a:p>
          <a:p>
            <a:pPr algn="just"/>
            <a:r>
              <a:rPr lang="it-IT" dirty="0"/>
              <a:t>In particolare, si tratta di una realtà che in Italia vanta:</a:t>
            </a:r>
          </a:p>
          <a:p>
            <a:pPr marL="285750" indent="-285750" algn="just">
              <a:buFont typeface="Arial" panose="020B0604020202020204" pitchFamily="34" charset="0"/>
              <a:buChar char="•"/>
            </a:pPr>
            <a:r>
              <a:rPr lang="it-IT" b="1" dirty="0"/>
              <a:t>8 milioni </a:t>
            </a:r>
            <a:r>
              <a:rPr lang="it-IT" dirty="0"/>
              <a:t>di</a:t>
            </a:r>
            <a:r>
              <a:rPr lang="it-IT" b="1" dirty="0"/>
              <a:t> volontari </a:t>
            </a:r>
            <a:r>
              <a:rPr lang="it-IT" dirty="0"/>
              <a:t>impegnati nel paese;</a:t>
            </a:r>
          </a:p>
          <a:p>
            <a:pPr marL="285750" lvl="0" indent="-285750" algn="just" fontAlgn="base">
              <a:buFont typeface="Arial" panose="020B0604020202020204" pitchFamily="34" charset="0"/>
              <a:buChar char="•"/>
            </a:pPr>
            <a:r>
              <a:rPr lang="it-IT" b="1" dirty="0"/>
              <a:t>16 milioni</a:t>
            </a:r>
            <a:r>
              <a:rPr lang="it-IT" dirty="0"/>
              <a:t> di </a:t>
            </a:r>
            <a:r>
              <a:rPr lang="it-IT" b="1" dirty="0"/>
              <a:t>contribuenti</a:t>
            </a:r>
            <a:r>
              <a:rPr lang="it-IT" dirty="0"/>
              <a:t> hanno richiesto la detrazione dal reddito per donazioni (personalità giuridiche e fisiche);</a:t>
            </a:r>
          </a:p>
          <a:p>
            <a:pPr marL="285750" lvl="0" indent="-285750" algn="just" fontAlgn="base">
              <a:buFont typeface="Arial" panose="020B0604020202020204" pitchFamily="34" charset="0"/>
              <a:buChar char="•"/>
            </a:pPr>
            <a:r>
              <a:rPr lang="it-IT" b="1" dirty="0"/>
              <a:t>350 mila enti </a:t>
            </a:r>
            <a:r>
              <a:rPr lang="it-IT" b="1" i="1" dirty="0"/>
              <a:t>non profit</a:t>
            </a:r>
            <a:r>
              <a:rPr lang="it-IT" i="1" dirty="0"/>
              <a:t>;</a:t>
            </a:r>
            <a:endParaRPr lang="it-IT" dirty="0"/>
          </a:p>
          <a:p>
            <a:pPr marL="285750" lvl="0" indent="-285750" algn="just" fontAlgn="base">
              <a:buFont typeface="Arial" panose="020B0604020202020204" pitchFamily="34" charset="0"/>
              <a:buChar char="•"/>
            </a:pPr>
            <a:r>
              <a:rPr lang="it-IT" b="1" dirty="0"/>
              <a:t>1,1 milioni i lavoratori </a:t>
            </a:r>
            <a:r>
              <a:rPr lang="it-IT" dirty="0"/>
              <a:t>nel mondo del Terzo settore;</a:t>
            </a:r>
          </a:p>
          <a:p>
            <a:pPr marL="285750" lvl="0" indent="-285750" algn="just" fontAlgn="base">
              <a:buFont typeface="Arial" panose="020B0604020202020204" pitchFamily="34" charset="0"/>
              <a:buChar char="•"/>
            </a:pPr>
            <a:r>
              <a:rPr lang="it-IT" b="1" dirty="0"/>
              <a:t>4,5% del prodotto interno lordo </a:t>
            </a:r>
            <a:r>
              <a:rPr lang="it-IT" dirty="0"/>
              <a:t>(PIL);</a:t>
            </a:r>
          </a:p>
          <a:p>
            <a:pPr marL="285750" lvl="0" indent="-285750" algn="just" fontAlgn="base">
              <a:buFont typeface="Arial" panose="020B0604020202020204" pitchFamily="34" charset="0"/>
              <a:buChar char="•"/>
            </a:pPr>
            <a:r>
              <a:rPr lang="it-IT" b="1" dirty="0"/>
              <a:t>5.367 milioni di euro di donazioni </a:t>
            </a:r>
            <a:r>
              <a:rPr lang="it-IT" dirty="0"/>
              <a:t>effettuate nel 2016 (dati Vita).</a:t>
            </a:r>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1533631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Riforma del «Terzo settore»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10</a:t>
            </a:fld>
            <a:endParaRPr lang="it-IT" dirty="0"/>
          </a:p>
        </p:txBody>
      </p:sp>
      <p:sp>
        <p:nvSpPr>
          <p:cNvPr id="6" name="Segnaposto piè di pagina 5"/>
          <p:cNvSpPr>
            <a:spLocks noGrp="1"/>
          </p:cNvSpPr>
          <p:nvPr>
            <p:ph type="ftr" sz="quarter" idx="12"/>
          </p:nvPr>
        </p:nvSpPr>
        <p:spPr/>
        <p:txBody>
          <a:bodyPr/>
          <a:lstStyle/>
          <a:p>
            <a:r>
              <a:rPr lang="it-IT" dirty="0"/>
              <a:t>ACTA - tutti di diritti sono </a:t>
            </a:r>
            <a:r>
              <a:rPr lang="it-IT" dirty="0" err="1"/>
              <a:t>riservatiggetti</a:t>
            </a:r>
            <a:r>
              <a:rPr lang="it-IT" dirty="0"/>
              <a:t> privati</a:t>
            </a:r>
          </a:p>
        </p:txBody>
      </p:sp>
      <p:sp>
        <p:nvSpPr>
          <p:cNvPr id="3" name="CasellaDiTesto 2"/>
          <p:cNvSpPr txBox="1"/>
          <p:nvPr/>
        </p:nvSpPr>
        <p:spPr>
          <a:xfrm>
            <a:off x="424837" y="1412776"/>
            <a:ext cx="7704856" cy="4985980"/>
          </a:xfrm>
          <a:prstGeom prst="rect">
            <a:avLst/>
          </a:prstGeom>
          <a:noFill/>
        </p:spPr>
        <p:txBody>
          <a:bodyPr wrap="square" rtlCol="0">
            <a:spAutoFit/>
          </a:bodyPr>
          <a:lstStyle/>
          <a:p>
            <a:pPr algn="just"/>
            <a:r>
              <a:rPr lang="it-IT" sz="1900" dirty="0"/>
              <a:t>Il nuovo diritto del Terzo settore dà sostanza al </a:t>
            </a:r>
            <a:r>
              <a:rPr lang="it-IT" sz="1900" b="1" dirty="0"/>
              <a:t>principio di  sussidiarietà </a:t>
            </a:r>
            <a:r>
              <a:rPr lang="it-IT" sz="1900" dirty="0"/>
              <a:t>orizzontale di cui all’art. 118 </a:t>
            </a:r>
            <a:r>
              <a:rPr lang="it-IT" sz="1900" dirty="0" err="1"/>
              <a:t>Cost</a:t>
            </a:r>
            <a:r>
              <a:rPr lang="it-IT" sz="1900" dirty="0"/>
              <a:t>. e attua i principi fondamentali del nostro ordinamento costituzionale, in particolare quelli di solidarietà sociale ed eguaglianza (artt. 2, 3, comma 2 </a:t>
            </a:r>
            <a:r>
              <a:rPr lang="it-IT" sz="1900" dirty="0" err="1"/>
              <a:t>Cost</a:t>
            </a:r>
            <a:r>
              <a:rPr lang="it-IT" sz="1900" dirty="0"/>
              <a:t>.) e sussidiarietà (art. 118, comma 4 </a:t>
            </a:r>
            <a:r>
              <a:rPr lang="it-IT" sz="1900" dirty="0" err="1"/>
              <a:t>Cost</a:t>
            </a:r>
            <a:r>
              <a:rPr lang="it-IT" sz="1900" dirty="0"/>
              <a:t>.) (richiamati dall’art. 1 del CTS).</a:t>
            </a:r>
          </a:p>
          <a:p>
            <a:pPr algn="just"/>
            <a:endParaRPr lang="it-IT" sz="1900" dirty="0"/>
          </a:p>
          <a:p>
            <a:pPr algn="just"/>
            <a:r>
              <a:rPr lang="it-IT" sz="1900" dirty="0"/>
              <a:t>In questo senso, il principio di sussidiarietà orizzontale comporta l’assunzione di responsabilità in capo ai soggetti privati senza tuttavia ridurre quella dei soggetti pubblici. </a:t>
            </a:r>
          </a:p>
          <a:p>
            <a:pPr algn="just"/>
            <a:endParaRPr lang="it-IT" sz="1900" dirty="0"/>
          </a:p>
          <a:p>
            <a:pPr algn="just"/>
            <a:r>
              <a:rPr lang="it-IT" sz="1900" dirty="0"/>
              <a:t>La nuova legislazione di cui al CTS si ispira al medesimo principio di sussidiarietà anche nell’individuazione di </a:t>
            </a:r>
            <a:r>
              <a:rPr lang="it-IT" sz="1900" b="1" dirty="0"/>
              <a:t>forme di collaborazione tra pubblico e privato</a:t>
            </a:r>
            <a:r>
              <a:rPr lang="it-IT" sz="1900" dirty="0"/>
              <a:t> (come previsto agli artt. 55, 56 e 57 del Codice).</a:t>
            </a:r>
          </a:p>
          <a:p>
            <a:pPr algn="just"/>
            <a:endParaRPr lang="it-IT" sz="2000" dirty="0"/>
          </a:p>
          <a:p>
            <a:pPr algn="just"/>
            <a:endParaRPr lang="it-IT" sz="1300" dirty="0"/>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3949323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Riforma del «Terzo settore»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11</a:t>
            </a:fld>
            <a:endParaRPr lang="it-IT" dirty="0"/>
          </a:p>
        </p:txBody>
      </p:sp>
      <p:sp>
        <p:nvSpPr>
          <p:cNvPr id="6" name="Segnaposto piè di pagina 5"/>
          <p:cNvSpPr>
            <a:spLocks noGrp="1"/>
          </p:cNvSpPr>
          <p:nvPr>
            <p:ph type="ftr" sz="quarter" idx="12"/>
          </p:nvPr>
        </p:nvSpPr>
        <p:spPr/>
        <p:txBody>
          <a:bodyPr/>
          <a:lstStyle/>
          <a:p>
            <a:r>
              <a:rPr lang="it-IT" dirty="0"/>
              <a:t>ACTA - tutti di diritti sono </a:t>
            </a:r>
            <a:r>
              <a:rPr lang="it-IT" dirty="0" err="1"/>
              <a:t>riservatiggetti</a:t>
            </a:r>
            <a:r>
              <a:rPr lang="it-IT" dirty="0"/>
              <a:t> privati</a:t>
            </a:r>
          </a:p>
        </p:txBody>
      </p:sp>
      <p:sp>
        <p:nvSpPr>
          <p:cNvPr id="3" name="CasellaDiTesto 2"/>
          <p:cNvSpPr txBox="1"/>
          <p:nvPr/>
        </p:nvSpPr>
        <p:spPr>
          <a:xfrm>
            <a:off x="424160" y="1110754"/>
            <a:ext cx="7704856" cy="5309146"/>
          </a:xfrm>
          <a:prstGeom prst="rect">
            <a:avLst/>
          </a:prstGeom>
          <a:noFill/>
        </p:spPr>
        <p:txBody>
          <a:bodyPr wrap="square" rtlCol="0">
            <a:spAutoFit/>
          </a:bodyPr>
          <a:lstStyle/>
          <a:p>
            <a:pPr algn="just"/>
            <a:endParaRPr lang="it-IT" dirty="0"/>
          </a:p>
          <a:p>
            <a:pPr algn="just"/>
            <a:r>
              <a:rPr lang="it-IT" dirty="0"/>
              <a:t>Al nuovo diritto del Terzo settore, quale normativa di rilevanza costituzionale, è riconducibile l’attuazione </a:t>
            </a:r>
            <a:r>
              <a:rPr lang="it-IT" b="1" dirty="0"/>
              <a:t>non solo del principio di sussidiarietà </a:t>
            </a:r>
            <a:r>
              <a:rPr lang="it-IT" dirty="0"/>
              <a:t>di cui all’art. 118, comma 4 </a:t>
            </a:r>
            <a:r>
              <a:rPr lang="it-IT" dirty="0" err="1"/>
              <a:t>Cost</a:t>
            </a:r>
            <a:r>
              <a:rPr lang="it-IT" dirty="0"/>
              <a:t>. ma anche degli altri principi fondamentali, dei quali contribuisce a consolidare le naturali connessioni.</a:t>
            </a:r>
          </a:p>
          <a:p>
            <a:pPr algn="just"/>
            <a:endParaRPr lang="it-IT" dirty="0"/>
          </a:p>
          <a:p>
            <a:pPr algn="just"/>
            <a:r>
              <a:rPr lang="it-IT" dirty="0"/>
              <a:t>I </a:t>
            </a:r>
            <a:r>
              <a:rPr lang="it-IT" b="1" dirty="0"/>
              <a:t>doveri di solidarietà</a:t>
            </a:r>
            <a:r>
              <a:rPr lang="it-IT" dirty="0"/>
              <a:t>, qualificati </a:t>
            </a:r>
            <a:r>
              <a:rPr lang="it-IT" b="1" dirty="0"/>
              <a:t>inderogabili</a:t>
            </a:r>
            <a:r>
              <a:rPr lang="it-IT" dirty="0"/>
              <a:t> dall’art. 2 </a:t>
            </a:r>
            <a:r>
              <a:rPr lang="it-IT" dirty="0" err="1"/>
              <a:t>Cost</a:t>
            </a:r>
            <a:r>
              <a:rPr lang="it-IT" dirty="0"/>
              <a:t>., possono infatti adempiersi anche </a:t>
            </a:r>
            <a:r>
              <a:rPr lang="it-IT" b="1" dirty="0"/>
              <a:t>mediante la costituzione o la partecipazione ad un ente del Terzo settore</a:t>
            </a:r>
            <a:r>
              <a:rPr lang="it-IT" dirty="0"/>
              <a:t>.</a:t>
            </a:r>
          </a:p>
          <a:p>
            <a:pPr algn="just"/>
            <a:endParaRPr lang="it-IT" dirty="0"/>
          </a:p>
          <a:p>
            <a:pPr algn="just"/>
            <a:r>
              <a:rPr lang="it-IT" dirty="0"/>
              <a:t>Inoltre, dagli ETS – vale a dire dalla </a:t>
            </a:r>
            <a:r>
              <a:rPr lang="it-IT" b="1" dirty="0"/>
              <a:t>solidarietà autonomamente organizzata dei cittadini </a:t>
            </a:r>
            <a:r>
              <a:rPr lang="it-IT" dirty="0"/>
              <a:t>– ci si attende dunque, nella prospettiva di cui all’art. 3, comma 2 della </a:t>
            </a:r>
            <a:r>
              <a:rPr lang="it-IT" dirty="0" err="1"/>
              <a:t>Cost</a:t>
            </a:r>
            <a:r>
              <a:rPr lang="it-IT" dirty="0"/>
              <a:t>, la rimozione degli ostacoli di ordine economico e sociale che, limitando di fatto libertà ed eguaglianza, impediscono il pieno sviluppo della persona umana e la sua effettiva partecipazione alla vita politica, economica e sociale del Paese.</a:t>
            </a:r>
          </a:p>
          <a:p>
            <a:pPr algn="just"/>
            <a:endParaRPr lang="it-IT" sz="2000" dirty="0"/>
          </a:p>
          <a:p>
            <a:pPr algn="just"/>
            <a:endParaRPr lang="it-IT" sz="1300" dirty="0"/>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2629876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rPr>
              <a:t>Il nuovo Codice del Terzo settore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12</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6232475"/>
          </a:xfrm>
          <a:prstGeom prst="rect">
            <a:avLst/>
          </a:prstGeom>
          <a:noFill/>
        </p:spPr>
        <p:txBody>
          <a:bodyPr wrap="square" rtlCol="0">
            <a:spAutoFit/>
          </a:bodyPr>
          <a:lstStyle/>
          <a:p>
            <a:pPr algn="just"/>
            <a:r>
              <a:rPr lang="it-IT" dirty="0"/>
              <a:t>Sotto il profilo civilistico il Codice del Terzo settore (CTS), introdotto con il </a:t>
            </a:r>
            <a:r>
              <a:rPr lang="it-IT" dirty="0" err="1"/>
              <a:t>D.Lgs.</a:t>
            </a:r>
            <a:r>
              <a:rPr lang="it-IT" dirty="0"/>
              <a:t> n. 117/2017:</a:t>
            </a:r>
          </a:p>
          <a:p>
            <a:pPr algn="just"/>
            <a:endParaRPr lang="it-IT" dirty="0"/>
          </a:p>
          <a:p>
            <a:pPr marL="285750" indent="-285750" algn="just">
              <a:buFont typeface="Wingdings" panose="05000000000000000000" pitchFamily="2" charset="2"/>
              <a:buChar char="§"/>
            </a:pPr>
            <a:r>
              <a:rPr lang="it-IT" dirty="0"/>
              <a:t>Istituisce, con il </a:t>
            </a:r>
            <a:r>
              <a:rPr lang="it-IT" b="1" dirty="0"/>
              <a:t>Registro unico nazionale del Terzo settore</a:t>
            </a:r>
            <a:r>
              <a:rPr lang="it-IT" dirty="0"/>
              <a:t>, un sistema unitario di registrazione degli enti;</a:t>
            </a:r>
          </a:p>
          <a:p>
            <a:pPr algn="just"/>
            <a:endParaRPr lang="it-IT" b="1" dirty="0"/>
          </a:p>
          <a:p>
            <a:pPr marL="342900" indent="-342900" algn="just">
              <a:buFont typeface="Wingdings" panose="05000000000000000000" pitchFamily="2" charset="2"/>
              <a:buChar char="§"/>
            </a:pPr>
            <a:r>
              <a:rPr lang="it-IT" dirty="0"/>
              <a:t>prevede una nuova procedura semplificata per il </a:t>
            </a:r>
            <a:r>
              <a:rPr lang="it-IT" b="1" dirty="0"/>
              <a:t>riconoscimento della personalità giuridica</a:t>
            </a:r>
            <a:r>
              <a:rPr lang="it-IT" dirty="0"/>
              <a:t> degli ETS;</a:t>
            </a:r>
          </a:p>
          <a:p>
            <a:pPr marL="342900" indent="-342900" algn="just">
              <a:buFont typeface="Wingdings" panose="05000000000000000000" pitchFamily="2" charset="2"/>
              <a:buChar char="§"/>
            </a:pPr>
            <a:endParaRPr lang="it-IT" b="1" dirty="0"/>
          </a:p>
          <a:p>
            <a:pPr marL="342900" indent="-342900" algn="just">
              <a:buFont typeface="Wingdings" panose="05000000000000000000" pitchFamily="2" charset="2"/>
              <a:buChar char="§"/>
            </a:pPr>
            <a:r>
              <a:rPr lang="it-IT" dirty="0"/>
              <a:t>introduce un «modello base» di </a:t>
            </a:r>
            <a:r>
              <a:rPr lang="it-IT" b="1" i="1" dirty="0" err="1"/>
              <a:t>governance</a:t>
            </a:r>
            <a:r>
              <a:rPr lang="it-IT" b="1" dirty="0"/>
              <a:t> </a:t>
            </a:r>
            <a:r>
              <a:rPr lang="it-IT" dirty="0"/>
              <a:t>degli ETS in forma di associazione e fondazione (valorizzando, in ogni caso, l’autonomia statutaria);</a:t>
            </a:r>
          </a:p>
          <a:p>
            <a:pPr marL="342900" indent="-342900" algn="just">
              <a:buFont typeface="Wingdings" panose="05000000000000000000" pitchFamily="2" charset="2"/>
              <a:buChar char="§"/>
            </a:pPr>
            <a:endParaRPr lang="it-IT" dirty="0"/>
          </a:p>
          <a:p>
            <a:pPr marL="342900" indent="-342900" algn="just">
              <a:buFont typeface="Wingdings" panose="05000000000000000000" pitchFamily="2" charset="2"/>
              <a:buChar char="§"/>
            </a:pPr>
            <a:r>
              <a:rPr lang="it-IT" dirty="0"/>
              <a:t>delinea un </a:t>
            </a:r>
            <a:r>
              <a:rPr lang="it-IT" b="1" dirty="0"/>
              <a:t>quadro normativo unitario </a:t>
            </a:r>
            <a:r>
              <a:rPr lang="it-IT" dirty="0"/>
              <a:t>che tiene conto, allo stesso tempo, di specifiche tipologie di ETS (ODV, APS, imprese sociali);</a:t>
            </a:r>
          </a:p>
          <a:p>
            <a:pPr marL="342900" indent="-342900" algn="just">
              <a:buFont typeface="Wingdings" panose="05000000000000000000" pitchFamily="2" charset="2"/>
              <a:buChar char="§"/>
            </a:pPr>
            <a:endParaRPr lang="it-IT" sz="2000" dirty="0"/>
          </a:p>
          <a:p>
            <a:pPr algn="just"/>
            <a:endParaRPr lang="it-IT" sz="1900" b="1" dirty="0"/>
          </a:p>
          <a:p>
            <a:pPr algn="just"/>
            <a:endParaRPr lang="it-IT" sz="1900" b="1" dirty="0"/>
          </a:p>
          <a:p>
            <a:pPr algn="just"/>
            <a:endParaRPr lang="it-IT" sz="2000" dirty="0"/>
          </a:p>
          <a:p>
            <a:pPr algn="just"/>
            <a:endParaRPr lang="it-IT" sz="2000" dirty="0"/>
          </a:p>
          <a:p>
            <a:pPr algn="just"/>
            <a:endParaRPr lang="it-IT" sz="1300" dirty="0"/>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3966458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rPr>
              <a:t>Il nuovo Codice del Terzo settore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13</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878532"/>
          </a:xfrm>
          <a:prstGeom prst="rect">
            <a:avLst/>
          </a:prstGeom>
          <a:noFill/>
        </p:spPr>
        <p:txBody>
          <a:bodyPr wrap="square" rtlCol="0">
            <a:spAutoFit/>
          </a:bodyPr>
          <a:lstStyle/>
          <a:p>
            <a:pPr algn="just"/>
            <a:r>
              <a:rPr lang="it-IT" sz="1900" dirty="0"/>
              <a:t>Per quanto riguarda il riordino delle norme di carattere tributario, il CTS:</a:t>
            </a:r>
          </a:p>
          <a:p>
            <a:pPr marL="342900" indent="-342900" algn="just">
              <a:buFont typeface="Wingdings" panose="05000000000000000000" pitchFamily="2" charset="2"/>
              <a:buChar char="§"/>
            </a:pPr>
            <a:endParaRPr lang="it-IT" sz="1900" dirty="0"/>
          </a:p>
          <a:p>
            <a:pPr marL="342900" indent="-342900" algn="just">
              <a:buFont typeface="Wingdings" panose="05000000000000000000" pitchFamily="2" charset="2"/>
              <a:buChar char="§"/>
            </a:pPr>
            <a:r>
              <a:rPr lang="it-IT" sz="1900" dirty="0"/>
              <a:t>detta criteri uniformi per individuare la </a:t>
            </a:r>
            <a:r>
              <a:rPr lang="it-IT" sz="1900" b="1" dirty="0"/>
              <a:t>«commercialità» o «non commercialità», </a:t>
            </a:r>
            <a:r>
              <a:rPr lang="it-IT" sz="1900" dirty="0"/>
              <a:t>sotto il profilo fiscale, degli ETS e delle attività da questi svolte;</a:t>
            </a:r>
          </a:p>
          <a:p>
            <a:pPr marL="342900" indent="-342900" algn="just">
              <a:buFont typeface="Wingdings" panose="05000000000000000000" pitchFamily="2" charset="2"/>
              <a:buChar char="§"/>
            </a:pPr>
            <a:endParaRPr lang="it-IT" sz="1900" dirty="0"/>
          </a:p>
          <a:p>
            <a:pPr marL="342900" indent="-342900" algn="just">
              <a:buFont typeface="Wingdings" panose="05000000000000000000" pitchFamily="2" charset="2"/>
              <a:buChar char="§"/>
            </a:pPr>
            <a:r>
              <a:rPr lang="it-IT" sz="1900" dirty="0"/>
              <a:t>prevede </a:t>
            </a:r>
            <a:r>
              <a:rPr lang="it-IT" sz="1900" b="1" dirty="0"/>
              <a:t>regimi forfetari agevolati </a:t>
            </a:r>
            <a:r>
              <a:rPr lang="it-IT" sz="1900" dirty="0"/>
              <a:t>per la tassazione dei redditi d’impresa prodotti dagli ETS non commerciali, dalle ODV e dalle APS;</a:t>
            </a:r>
          </a:p>
          <a:p>
            <a:pPr marL="342900" indent="-342900" algn="just">
              <a:buFont typeface="Wingdings" panose="05000000000000000000" pitchFamily="2" charset="2"/>
              <a:buChar char="§"/>
            </a:pPr>
            <a:endParaRPr lang="it-IT" sz="1900" dirty="0"/>
          </a:p>
          <a:p>
            <a:pPr marL="342900" indent="-342900" algn="just">
              <a:buFont typeface="Wingdings" panose="05000000000000000000" pitchFamily="2" charset="2"/>
              <a:buChar char="§"/>
            </a:pPr>
            <a:r>
              <a:rPr lang="it-IT" sz="1900" dirty="0"/>
              <a:t>introduce </a:t>
            </a:r>
            <a:r>
              <a:rPr lang="it-IT" sz="1900" b="1" dirty="0"/>
              <a:t>incentivi fiscali </a:t>
            </a:r>
            <a:r>
              <a:rPr lang="it-IT" sz="1900" dirty="0"/>
              <a:t>volti a sostenere gli ETS (ad es. il «social bonus», le agevolazioni in materia di imposte indirette e tributi locali, le detrazioni e deduzioni per le erogazioni liberali nei confronti degli ETS)</a:t>
            </a:r>
          </a:p>
          <a:p>
            <a:pPr algn="just"/>
            <a:endParaRPr lang="it-IT" sz="1900" b="1" dirty="0"/>
          </a:p>
          <a:p>
            <a:pPr algn="just"/>
            <a:endParaRPr lang="it-IT" sz="1900" b="1" dirty="0"/>
          </a:p>
          <a:p>
            <a:pPr algn="just"/>
            <a:endParaRPr lang="it-IT" sz="2000" dirty="0"/>
          </a:p>
          <a:p>
            <a:pPr algn="just"/>
            <a:endParaRPr lang="it-IT" sz="2000" dirty="0"/>
          </a:p>
          <a:p>
            <a:pPr algn="just"/>
            <a:endParaRPr lang="it-IT" sz="1300" dirty="0"/>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1591958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4160" y="188640"/>
            <a:ext cx="7715200" cy="778098"/>
          </a:xfrm>
        </p:spPr>
        <p:txBody>
          <a:bodyPr>
            <a:normAutofit/>
          </a:bodyPr>
          <a:lstStyle/>
          <a:p>
            <a:pPr lvl="0" algn="ctr">
              <a:spcBef>
                <a:spcPts val="600"/>
              </a:spcBef>
            </a:pPr>
            <a:r>
              <a:rPr lang="it-IT" sz="2000" b="1" cap="none" dirty="0">
                <a:solidFill>
                  <a:srgbClr val="1F497D"/>
                </a:solidFill>
              </a:rPr>
              <a:t>La nuova definizione di «non </a:t>
            </a:r>
            <a:r>
              <a:rPr lang="it-IT" sz="2000" b="1" cap="none" dirty="0" err="1">
                <a:solidFill>
                  <a:srgbClr val="1F497D"/>
                </a:solidFill>
              </a:rPr>
              <a:t>lucratività</a:t>
            </a:r>
            <a:r>
              <a:rPr lang="it-IT" sz="2000" b="1" cap="none" dirty="0">
                <a:solidFill>
                  <a:srgbClr val="1F497D"/>
                </a:solidFill>
              </a:rPr>
              <a:t>»</a:t>
            </a:r>
            <a:br>
              <a:rPr lang="it-IT" sz="2000" b="1" cap="none" dirty="0">
                <a:solidFill>
                  <a:srgbClr val="1F497D"/>
                </a:solidFill>
              </a:rPr>
            </a:br>
            <a:r>
              <a:rPr lang="it-IT" sz="2000" b="1" cap="none" dirty="0">
                <a:solidFill>
                  <a:srgbClr val="1F497D"/>
                </a:solidFill>
              </a:rPr>
              <a:t>nel Terzo settore </a:t>
            </a: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14</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832366"/>
          </a:xfrm>
          <a:prstGeom prst="rect">
            <a:avLst/>
          </a:prstGeom>
          <a:noFill/>
        </p:spPr>
        <p:txBody>
          <a:bodyPr wrap="square" rtlCol="0">
            <a:spAutoFit/>
          </a:bodyPr>
          <a:lstStyle/>
          <a:p>
            <a:pPr algn="just"/>
            <a:r>
              <a:rPr lang="it-IT" sz="1700" dirty="0"/>
              <a:t>In tal senso, giova segnalare che nel Codice del Terzo settore la nozione di «</a:t>
            </a:r>
            <a:r>
              <a:rPr lang="it-IT" sz="1700" b="1" dirty="0"/>
              <a:t>non </a:t>
            </a:r>
            <a:r>
              <a:rPr lang="it-IT" sz="1700" b="1" dirty="0" err="1"/>
              <a:t>lucratività</a:t>
            </a:r>
            <a:r>
              <a:rPr lang="it-IT" sz="1700" dirty="0"/>
              <a:t>» assume una connotazione più ampia rispetto al sistema </a:t>
            </a:r>
            <a:r>
              <a:rPr lang="it-IT" sz="1700" i="1" dirty="0"/>
              <a:t>ante</a:t>
            </a:r>
            <a:r>
              <a:rPr lang="it-IT" sz="1700" dirty="0"/>
              <a:t> riforma, inquadrando nel proprio alveo una distinzione più puntuale tra assenza di scopo di lucro in senso soggettivo e in senso oggettivo.</a:t>
            </a:r>
          </a:p>
          <a:p>
            <a:pPr algn="just"/>
            <a:endParaRPr lang="it-IT" sz="1700" dirty="0"/>
          </a:p>
          <a:p>
            <a:pPr algn="just"/>
            <a:r>
              <a:rPr lang="it-IT" sz="1700" dirty="0"/>
              <a:t>Il </a:t>
            </a:r>
            <a:r>
              <a:rPr lang="it-IT" sz="1700" b="1" dirty="0"/>
              <a:t>quadro normativo </a:t>
            </a:r>
            <a:r>
              <a:rPr lang="it-IT" sz="1700" b="1" i="1" dirty="0"/>
              <a:t>ante</a:t>
            </a:r>
            <a:r>
              <a:rPr lang="it-IT" sz="1700" b="1" dirty="0"/>
              <a:t> riforma </a:t>
            </a:r>
            <a:r>
              <a:rPr lang="it-IT" sz="1700" dirty="0"/>
              <a:t>risultava infatti contraddistinto da </a:t>
            </a:r>
            <a:r>
              <a:rPr lang="it-IT" sz="1700" b="1" dirty="0"/>
              <a:t>frammentarie disposizioni di settore</a:t>
            </a:r>
            <a:r>
              <a:rPr lang="it-IT" sz="1700" dirty="0"/>
              <a:t>, recanti </a:t>
            </a:r>
            <a:r>
              <a:rPr lang="it-IT" sz="1700" b="1" dirty="0"/>
              <a:t>norme diverse in termini di «commercialità» o «non imponibilità», </a:t>
            </a:r>
            <a:r>
              <a:rPr lang="it-IT" sz="1700" dirty="0"/>
              <a:t>che variavano in base alla tipologia di struttura organizzativa e che erano comunque legate, in via generale, a due presupposti:</a:t>
            </a:r>
          </a:p>
          <a:p>
            <a:pPr marL="285750" indent="-285750" algn="just">
              <a:buFont typeface="Arial" panose="020B0604020202020204" pitchFamily="34" charset="0"/>
              <a:buChar char="•"/>
            </a:pPr>
            <a:r>
              <a:rPr lang="it-IT" sz="1700" dirty="0"/>
              <a:t>lo svolgimento dell’attività in settori di rilevante interesse sociale; e</a:t>
            </a:r>
          </a:p>
          <a:p>
            <a:pPr marL="285750" indent="-285750" algn="just">
              <a:buFont typeface="Arial" panose="020B0604020202020204" pitchFamily="34" charset="0"/>
              <a:buChar char="•"/>
            </a:pPr>
            <a:r>
              <a:rPr lang="it-IT" sz="1700" dirty="0"/>
              <a:t>l’assenza di scopo di lucro in senso soggettivo.</a:t>
            </a:r>
          </a:p>
          <a:p>
            <a:pPr algn="just"/>
            <a:endParaRPr lang="it-IT" sz="1700" dirty="0"/>
          </a:p>
          <a:p>
            <a:pPr algn="just"/>
            <a:r>
              <a:rPr lang="it-IT" sz="1700" dirty="0"/>
              <a:t>Nel CTS, invece, la differenza si basa sul modello organizzativo e sulla tipologia di entrate dell’ente, dal quale vengono fatti discendere specifici regimi fiscali, che premiano con criteri diversi lo svolgimento di attività di interesse generale da parte dell’ETS:</a:t>
            </a:r>
          </a:p>
          <a:p>
            <a:pPr algn="just"/>
            <a:endParaRPr lang="it-IT" sz="1700" dirty="0"/>
          </a:p>
          <a:p>
            <a:pPr algn="just"/>
            <a:endParaRPr lang="it-IT" sz="1700" dirty="0"/>
          </a:p>
          <a:p>
            <a:pPr algn="just"/>
            <a:r>
              <a:rPr lang="it-IT" sz="1700" dirty="0"/>
              <a:t>(segue)</a:t>
            </a:r>
            <a:endParaRPr lang="it-IT" sz="2000" dirty="0"/>
          </a:p>
          <a:p>
            <a:pPr algn="just"/>
            <a:endParaRPr lang="it-IT" sz="2000" dirty="0"/>
          </a:p>
          <a:p>
            <a:pPr algn="just"/>
            <a:endParaRPr lang="it-IT" sz="1300" dirty="0"/>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1953043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4160" y="188640"/>
            <a:ext cx="7715200" cy="778098"/>
          </a:xfrm>
        </p:spPr>
        <p:txBody>
          <a:bodyPr>
            <a:normAutofit/>
          </a:bodyPr>
          <a:lstStyle/>
          <a:p>
            <a:pPr lvl="0" algn="ctr">
              <a:spcBef>
                <a:spcPts val="600"/>
              </a:spcBef>
            </a:pPr>
            <a:r>
              <a:rPr lang="it-IT" sz="2000" b="1" cap="none" dirty="0">
                <a:solidFill>
                  <a:srgbClr val="1F497D"/>
                </a:solidFill>
              </a:rPr>
              <a:t>La nuova definizione di «non </a:t>
            </a:r>
            <a:r>
              <a:rPr lang="it-IT" sz="2000" b="1" cap="none" dirty="0" err="1">
                <a:solidFill>
                  <a:srgbClr val="1F497D"/>
                </a:solidFill>
              </a:rPr>
              <a:t>lucratività</a:t>
            </a:r>
            <a:r>
              <a:rPr lang="it-IT" sz="2000" b="1" cap="none" dirty="0">
                <a:solidFill>
                  <a:srgbClr val="1F497D"/>
                </a:solidFill>
              </a:rPr>
              <a:t>»</a:t>
            </a:r>
            <a:br>
              <a:rPr lang="it-IT" sz="2000" b="1" cap="none" dirty="0">
                <a:solidFill>
                  <a:srgbClr val="1F497D"/>
                </a:solidFill>
              </a:rPr>
            </a:br>
            <a:r>
              <a:rPr lang="it-IT" sz="2000" b="1" cap="none" dirty="0">
                <a:solidFill>
                  <a:srgbClr val="1F497D"/>
                </a:solidFill>
              </a:rPr>
              <a:t>nel Terzo settore </a:t>
            </a: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15</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4970591"/>
          </a:xfrm>
          <a:prstGeom prst="rect">
            <a:avLst/>
          </a:prstGeom>
          <a:noFill/>
        </p:spPr>
        <p:txBody>
          <a:bodyPr wrap="square" rtlCol="0">
            <a:spAutoFit/>
          </a:bodyPr>
          <a:lstStyle/>
          <a:p>
            <a:pPr algn="just"/>
            <a:r>
              <a:rPr lang="it-IT" sz="1700" dirty="0"/>
              <a:t>(segue)</a:t>
            </a:r>
          </a:p>
          <a:p>
            <a:pPr algn="just"/>
            <a:endParaRPr lang="it-IT" sz="1700" dirty="0"/>
          </a:p>
          <a:p>
            <a:pPr marL="285750" indent="-285750" algn="just">
              <a:buFont typeface="Arial" panose="020B0604020202020204" pitchFamily="34" charset="0"/>
              <a:buChar char="•"/>
            </a:pPr>
            <a:r>
              <a:rPr lang="it-IT" sz="1700" dirty="0"/>
              <a:t>nell’ambito dell’</a:t>
            </a:r>
            <a:r>
              <a:rPr lang="it-IT" sz="1700" b="1" dirty="0"/>
              <a:t>assenza di scopo di lucro oggettivo</a:t>
            </a:r>
            <a:r>
              <a:rPr lang="it-IT" sz="1700" dirty="0"/>
              <a:t>, vi è il divieto per l’ente di distribuire utili e la gestione dell’attività non è orientata alla produzione di ricavi;</a:t>
            </a:r>
          </a:p>
          <a:p>
            <a:pPr algn="just"/>
            <a:r>
              <a:rPr lang="it-IT" sz="1700" dirty="0"/>
              <a:t>  	</a:t>
            </a:r>
          </a:p>
          <a:p>
            <a:pPr algn="just"/>
            <a:r>
              <a:rPr lang="it-IT" sz="1700" dirty="0"/>
              <a:t>	</a:t>
            </a:r>
            <a:r>
              <a:rPr lang="it-IT" sz="1600" i="1" dirty="0"/>
              <a:t>il regime fiscale associato a questo modello non profit premia lo 	svolgimento di attività che assumono natura non commerciale in base 	ad una parametrazione tra entrate e uscite.</a:t>
            </a:r>
            <a:endParaRPr lang="it-IT" sz="1700" dirty="0"/>
          </a:p>
          <a:p>
            <a:pPr algn="just"/>
            <a:endParaRPr lang="it-IT" sz="1700" dirty="0"/>
          </a:p>
          <a:p>
            <a:pPr marL="285750" indent="-285750" algn="just">
              <a:buFont typeface="Arial" panose="020B0604020202020204" pitchFamily="34" charset="0"/>
              <a:buChar char="•"/>
            </a:pPr>
            <a:r>
              <a:rPr lang="it-IT" sz="1700" dirty="0"/>
              <a:t>nell’ambito dell’</a:t>
            </a:r>
            <a:r>
              <a:rPr lang="it-IT" sz="1700" b="1" dirty="0"/>
              <a:t>assenza di scopo di lucro soggettivo, </a:t>
            </a:r>
            <a:r>
              <a:rPr lang="it-IT" sz="1700" dirty="0"/>
              <a:t>non si preclude al perseguimento di utili come risultato fisiologico dell’attività, fermo restando il vincolo di reinvestire le utilità realizzate nelle finalità istituzionali di interesse generale. </a:t>
            </a:r>
          </a:p>
          <a:p>
            <a:pPr algn="just"/>
            <a:endParaRPr lang="it-IT" sz="1600" dirty="0"/>
          </a:p>
          <a:p>
            <a:pPr algn="just"/>
            <a:r>
              <a:rPr lang="it-IT" sz="1600" i="1" dirty="0"/>
              <a:t>	in questo caso, il regime fiscale sarà associato ad un modello 	organizzativo più vicino è quello di un’impresa vera e propria .</a:t>
            </a:r>
            <a:endParaRPr lang="it-IT" sz="1600" dirty="0"/>
          </a:p>
          <a:p>
            <a:pPr algn="just"/>
            <a:endParaRPr lang="it-IT" sz="2000" dirty="0"/>
          </a:p>
          <a:p>
            <a:pPr algn="just"/>
            <a:endParaRPr lang="it-IT" sz="1300" dirty="0"/>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3749056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4160" y="188640"/>
            <a:ext cx="7715200" cy="778098"/>
          </a:xfrm>
        </p:spPr>
        <p:txBody>
          <a:bodyPr>
            <a:normAutofit/>
          </a:bodyPr>
          <a:lstStyle/>
          <a:p>
            <a:pPr lvl="0" algn="ctr">
              <a:spcBef>
                <a:spcPts val="600"/>
              </a:spcBef>
            </a:pPr>
            <a:r>
              <a:rPr lang="it-IT" sz="2000" b="1" cap="none" dirty="0">
                <a:solidFill>
                  <a:srgbClr val="1F497D"/>
                </a:solidFill>
              </a:rPr>
              <a:t>La nuova definizione di «non </a:t>
            </a:r>
            <a:r>
              <a:rPr lang="it-IT" sz="2000" b="1" cap="none" dirty="0" err="1">
                <a:solidFill>
                  <a:srgbClr val="1F497D"/>
                </a:solidFill>
              </a:rPr>
              <a:t>lucratività</a:t>
            </a:r>
            <a:r>
              <a:rPr lang="it-IT" sz="2000" b="1" cap="none" dirty="0">
                <a:solidFill>
                  <a:srgbClr val="1F497D"/>
                </a:solidFill>
              </a:rPr>
              <a:t>»</a:t>
            </a:r>
            <a:br>
              <a:rPr lang="it-IT" sz="2000" b="1" cap="none" dirty="0">
                <a:solidFill>
                  <a:srgbClr val="1F497D"/>
                </a:solidFill>
              </a:rPr>
            </a:br>
            <a:r>
              <a:rPr lang="it-IT" sz="2000" b="1" cap="none" dirty="0">
                <a:solidFill>
                  <a:srgbClr val="1F497D"/>
                </a:solidFill>
              </a:rPr>
              <a:t>nel Terzo settore </a:t>
            </a: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16</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611560" y="1412776"/>
            <a:ext cx="7704856" cy="3754874"/>
          </a:xfrm>
          <a:prstGeom prst="rect">
            <a:avLst/>
          </a:prstGeom>
          <a:noFill/>
        </p:spPr>
        <p:txBody>
          <a:bodyPr wrap="square" rtlCol="0">
            <a:spAutoFit/>
          </a:bodyPr>
          <a:lstStyle/>
          <a:p>
            <a:pPr algn="just"/>
            <a:r>
              <a:rPr lang="it-IT" sz="1700" dirty="0"/>
              <a:t>Con la riforma del Terzo settore, dunque, viene </a:t>
            </a:r>
            <a:r>
              <a:rPr lang="it-IT" sz="1700" b="1" dirty="0"/>
              <a:t>espressamente riconosciuta e valorizzata </a:t>
            </a:r>
            <a:r>
              <a:rPr lang="it-IT" sz="1700" dirty="0"/>
              <a:t>la possibilità per l’ETS di </a:t>
            </a:r>
            <a:r>
              <a:rPr lang="it-IT" sz="1700" b="1" dirty="0"/>
              <a:t>attuare una gestione tesa alla realizzazione di un utile</a:t>
            </a:r>
            <a:r>
              <a:rPr lang="it-IT" sz="1700" dirty="0"/>
              <a:t>, che dovrà essere impiegato e reinvestito nelle attività statutarie dell’ente.</a:t>
            </a:r>
          </a:p>
          <a:p>
            <a:pPr algn="just"/>
            <a:endParaRPr lang="it-IT" sz="1700" dirty="0"/>
          </a:p>
          <a:p>
            <a:pPr algn="just"/>
            <a:r>
              <a:rPr lang="it-IT" sz="1700" dirty="0"/>
              <a:t>Al riguardo, la stessa relazione illustrativa al CTS evidenzia che la </a:t>
            </a:r>
            <a:r>
              <a:rPr lang="it-IT" sz="1700" b="1" dirty="0"/>
              <a:t>commercialità può costituire un elemento del tutto fisiologico nel perseguimento delle finalità istituzionali di interesse generale </a:t>
            </a:r>
            <a:r>
              <a:rPr lang="it-IT" sz="1700" dirty="0"/>
              <a:t>da parte dell’ente del Terzo settore, ferma restando la necessità di distinguere e valorizzare adeguatamente, sul versante fiscale, i diversi modelli di  svolgimento delle attività di interesse generale (art. 5 del CTS) e diverse (art. 6 del  CTS).</a:t>
            </a:r>
          </a:p>
          <a:p>
            <a:pPr algn="just"/>
            <a:endParaRPr lang="it-IT" sz="1700" dirty="0">
              <a:solidFill>
                <a:srgbClr val="FF0000"/>
              </a:solidFill>
            </a:endParaRPr>
          </a:p>
          <a:p>
            <a:pPr algn="just"/>
            <a:endParaRPr lang="it-IT" sz="1700" dirty="0">
              <a:solidFill>
                <a:srgbClr val="FF0000"/>
              </a:solidFill>
            </a:endParaRPr>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3968673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4160" y="188640"/>
            <a:ext cx="7715200" cy="778098"/>
          </a:xfrm>
        </p:spPr>
        <p:txBody>
          <a:bodyPr>
            <a:normAutofit/>
          </a:bodyPr>
          <a:lstStyle/>
          <a:p>
            <a:pPr lvl="0" algn="ctr">
              <a:spcBef>
                <a:spcPts val="600"/>
              </a:spcBef>
            </a:pPr>
            <a:r>
              <a:rPr lang="it-IT" sz="2000" b="1" cap="none" dirty="0">
                <a:solidFill>
                  <a:srgbClr val="1F497D"/>
                </a:solidFill>
              </a:rPr>
              <a:t>La nuova definizione di «non </a:t>
            </a:r>
            <a:r>
              <a:rPr lang="it-IT" sz="2000" b="1" cap="none" dirty="0" err="1">
                <a:solidFill>
                  <a:srgbClr val="1F497D"/>
                </a:solidFill>
              </a:rPr>
              <a:t>lucratività</a:t>
            </a:r>
            <a:r>
              <a:rPr lang="it-IT" sz="2000" b="1" cap="none" dirty="0">
                <a:solidFill>
                  <a:srgbClr val="1F497D"/>
                </a:solidFill>
              </a:rPr>
              <a:t>»</a:t>
            </a:r>
            <a:br>
              <a:rPr lang="it-IT" sz="2000" b="1" cap="none" dirty="0">
                <a:solidFill>
                  <a:srgbClr val="1F497D"/>
                </a:solidFill>
              </a:rPr>
            </a:br>
            <a:r>
              <a:rPr lang="it-IT" sz="2000" b="1" cap="none" dirty="0">
                <a:solidFill>
                  <a:srgbClr val="1F497D"/>
                </a:solidFill>
              </a:rPr>
              <a:t>nel Terzo settore </a:t>
            </a: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17</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980728"/>
            <a:ext cx="7704856" cy="5001369"/>
          </a:xfrm>
          <a:prstGeom prst="rect">
            <a:avLst/>
          </a:prstGeom>
          <a:noFill/>
        </p:spPr>
        <p:txBody>
          <a:bodyPr wrap="square" rtlCol="0">
            <a:spAutoFit/>
          </a:bodyPr>
          <a:lstStyle/>
          <a:p>
            <a:pPr algn="just"/>
            <a:r>
              <a:rPr lang="it-IT" sz="1700" dirty="0"/>
              <a:t>In particolare, nel definire gli enti del Terzo settore (art 4, comma 1 del CTS), il legislatore della riforma pone l’accento sulle finalità civiche, solidaristiche e di utilità sociale, specificando poi che tali attività possono essere perseguite in diverse modalità:</a:t>
            </a:r>
          </a:p>
          <a:p>
            <a:pPr marL="285750" indent="-285750" algn="just">
              <a:buFont typeface="Arial" panose="020B0604020202020204" pitchFamily="34" charset="0"/>
              <a:buChar char="•"/>
            </a:pPr>
            <a:r>
              <a:rPr lang="it-IT" sz="1700" dirty="0"/>
              <a:t>azione volontaria;</a:t>
            </a:r>
          </a:p>
          <a:p>
            <a:pPr marL="285750" indent="-285750" algn="just">
              <a:buFont typeface="Arial" panose="020B0604020202020204" pitchFamily="34" charset="0"/>
              <a:buChar char="•"/>
            </a:pPr>
            <a:r>
              <a:rPr lang="it-IT" sz="1700" dirty="0"/>
              <a:t>erogazione gratuita di denaro, beni o servizi;</a:t>
            </a:r>
          </a:p>
          <a:p>
            <a:pPr marL="285750" indent="-285750" algn="just">
              <a:buFont typeface="Arial" panose="020B0604020202020204" pitchFamily="34" charset="0"/>
              <a:buChar char="•"/>
            </a:pPr>
            <a:r>
              <a:rPr lang="it-IT" sz="1700" dirty="0"/>
              <a:t>mutualità;</a:t>
            </a:r>
          </a:p>
          <a:p>
            <a:pPr marL="285750" indent="-285750" algn="just">
              <a:buFont typeface="Arial" panose="020B0604020202020204" pitchFamily="34" charset="0"/>
              <a:buChar char="•"/>
            </a:pPr>
            <a:r>
              <a:rPr lang="it-IT" sz="1700" dirty="0"/>
              <a:t>produzione o scambio di beni e servizi.</a:t>
            </a:r>
          </a:p>
          <a:p>
            <a:pPr marL="285750" indent="-285750" algn="just">
              <a:buFont typeface="Arial" panose="020B0604020202020204" pitchFamily="34" charset="0"/>
              <a:buChar char="•"/>
            </a:pPr>
            <a:endParaRPr lang="it-IT" sz="1700" dirty="0"/>
          </a:p>
          <a:p>
            <a:pPr algn="just"/>
            <a:r>
              <a:rPr lang="it-IT" sz="1700" dirty="0"/>
              <a:t>L’art. 8 del CTS, inoltre, dà una definizione di </a:t>
            </a:r>
            <a:r>
              <a:rPr lang="it-IT" sz="1700" b="1" dirty="0"/>
              <a:t>assenza di scopo di lucro in senso soggettivo</a:t>
            </a:r>
            <a:r>
              <a:rPr lang="it-IT" sz="1700" dirty="0"/>
              <a:t>, prevedendo per gli ETS un vincolo di utilizzo del patrimonio per lo svolgimento delle attività statutarie, per il perseguimento di finalità civiche, solidaristiche e di utilità sociale (comma 1), specificando che a tal fine è vietata la distribuzione di utili, in qualsiasi forma, a fondatori, associati, collaboratori, amministratori e altri componenti degli organi sociali (comma 2).</a:t>
            </a:r>
            <a:endParaRPr lang="it-IT" sz="1300" dirty="0"/>
          </a:p>
          <a:p>
            <a:pPr algn="just"/>
            <a:endParaRPr lang="it-IT" sz="1700" dirty="0"/>
          </a:p>
          <a:p>
            <a:pPr algn="just"/>
            <a:endParaRPr lang="it-IT" sz="1700" dirty="0">
              <a:solidFill>
                <a:srgbClr val="FF0000"/>
              </a:solidFill>
            </a:endParaRPr>
          </a:p>
          <a:p>
            <a:pPr algn="just"/>
            <a:endParaRPr lang="it-IT" sz="1300" dirty="0"/>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3966777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4160" y="188640"/>
            <a:ext cx="7715200" cy="778098"/>
          </a:xfrm>
        </p:spPr>
        <p:txBody>
          <a:bodyPr>
            <a:normAutofit/>
          </a:bodyPr>
          <a:lstStyle/>
          <a:p>
            <a:pPr lvl="0" algn="ctr">
              <a:spcBef>
                <a:spcPts val="600"/>
              </a:spcBef>
            </a:pPr>
            <a:r>
              <a:rPr lang="it-IT" sz="2000" b="1" cap="none" dirty="0">
                <a:solidFill>
                  <a:srgbClr val="1F497D"/>
                </a:solidFill>
              </a:rPr>
              <a:t>La nuova definizione di «non </a:t>
            </a:r>
            <a:r>
              <a:rPr lang="it-IT" sz="2000" b="1" cap="none" dirty="0" err="1">
                <a:solidFill>
                  <a:srgbClr val="1F497D"/>
                </a:solidFill>
              </a:rPr>
              <a:t>lucratività</a:t>
            </a:r>
            <a:r>
              <a:rPr lang="it-IT" sz="2000" b="1" cap="none" dirty="0">
                <a:solidFill>
                  <a:srgbClr val="1F497D"/>
                </a:solidFill>
              </a:rPr>
              <a:t>»</a:t>
            </a:r>
            <a:br>
              <a:rPr lang="it-IT" sz="2000" b="1" cap="none" dirty="0">
                <a:solidFill>
                  <a:srgbClr val="1F497D"/>
                </a:solidFill>
              </a:rPr>
            </a:br>
            <a:r>
              <a:rPr lang="it-IT" sz="2000" b="1" cap="none" dirty="0">
                <a:solidFill>
                  <a:srgbClr val="1F497D"/>
                </a:solidFill>
              </a:rPr>
              <a:t>nel Terzo settore </a:t>
            </a: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18</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980728"/>
            <a:ext cx="7704856" cy="5062924"/>
          </a:xfrm>
          <a:prstGeom prst="rect">
            <a:avLst/>
          </a:prstGeom>
          <a:noFill/>
        </p:spPr>
        <p:txBody>
          <a:bodyPr wrap="square" rtlCol="0">
            <a:spAutoFit/>
          </a:bodyPr>
          <a:lstStyle/>
          <a:p>
            <a:pPr algn="just"/>
            <a:r>
              <a:rPr lang="it-IT" sz="1700" dirty="0"/>
              <a:t>In altri termini, viene espressamente ammessa la possibilità per gli ETS di scegliere se agire, nello svolgimento delle proprie attività istituzionali, secondo schemi erogativi o imprenditoriali.</a:t>
            </a:r>
          </a:p>
          <a:p>
            <a:pPr algn="just"/>
            <a:endParaRPr lang="it-IT" sz="1700" dirty="0"/>
          </a:p>
          <a:p>
            <a:pPr algn="just"/>
            <a:r>
              <a:rPr lang="it-IT" sz="1700" dirty="0"/>
              <a:t>Gli enti potranno in astratto configurarsi come ETS commerciali o non commerciali, in ragione dei diversi criteri posti dall’art. 79 del CTS.</a:t>
            </a:r>
          </a:p>
          <a:p>
            <a:pPr algn="just"/>
            <a:endParaRPr lang="it-IT" sz="1700" dirty="0"/>
          </a:p>
          <a:p>
            <a:pPr algn="just"/>
            <a:r>
              <a:rPr lang="it-IT" sz="1700" dirty="0"/>
              <a:t>Nello specifico:</a:t>
            </a:r>
          </a:p>
          <a:p>
            <a:pPr marL="285750" indent="-285750" algn="just">
              <a:buFont typeface="Arial" panose="020B0604020202020204" pitchFamily="34" charset="0"/>
              <a:buChar char="•"/>
            </a:pPr>
            <a:r>
              <a:rPr lang="it-IT" sz="1700" dirty="0"/>
              <a:t>gli </a:t>
            </a:r>
            <a:r>
              <a:rPr lang="it-IT" sz="1700" b="1" dirty="0"/>
              <a:t>enti organizzati in base a modelli essenzialmente «erogativi» </a:t>
            </a:r>
            <a:r>
              <a:rPr lang="it-IT" sz="1700" dirty="0"/>
              <a:t>potrebbero inquadrarsi tra gli ETS non commerciali, accedendo così alla </a:t>
            </a:r>
            <a:r>
              <a:rPr lang="it-IT" sz="1700" dirty="0" err="1"/>
              <a:t>decommercializzazione</a:t>
            </a:r>
            <a:r>
              <a:rPr lang="it-IT" sz="1700" dirty="0"/>
              <a:t> delle attività istituzionali e potendo tassare eventuali ricavi, derivanti da attività di tipo commerciale in base a coefficienti di </a:t>
            </a:r>
            <a:r>
              <a:rPr lang="it-IT" sz="1700" dirty="0" err="1"/>
              <a:t>reddiitività</a:t>
            </a:r>
            <a:r>
              <a:rPr lang="it-IT" sz="1700" dirty="0"/>
              <a:t> opzionali.</a:t>
            </a:r>
          </a:p>
          <a:p>
            <a:pPr marL="285750" indent="-285750" algn="just">
              <a:buFont typeface="Arial" panose="020B0604020202020204" pitchFamily="34" charset="0"/>
              <a:buChar char="•"/>
            </a:pPr>
            <a:endParaRPr lang="it-IT" sz="1700" dirty="0"/>
          </a:p>
          <a:p>
            <a:pPr marL="285750" indent="-285750" algn="just">
              <a:buFont typeface="Arial" panose="020B0604020202020204" pitchFamily="34" charset="0"/>
              <a:buChar char="•"/>
            </a:pPr>
            <a:r>
              <a:rPr lang="it-IT" sz="1700" dirty="0"/>
              <a:t>gli </a:t>
            </a:r>
            <a:r>
              <a:rPr lang="it-IT" sz="1700" b="1" dirty="0"/>
              <a:t>enti che si qualifichino come ETS commerciali</a:t>
            </a:r>
            <a:r>
              <a:rPr lang="it-IT" sz="1700" dirty="0"/>
              <a:t>, potranno eventualmente collocarsi tra le imprese sociali, con conseguente detassazione degli utili destinati all’incremento del patrimonio o reinvestiti nelle finalità istituzionali di interesse generale (art. 18 del d.lgs. n. 112/2017). </a:t>
            </a:r>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4209250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rPr>
              <a:t>Riforma dell’impresa sociale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19</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7648248"/>
          </a:xfrm>
          <a:prstGeom prst="rect">
            <a:avLst/>
          </a:prstGeom>
          <a:noFill/>
        </p:spPr>
        <p:txBody>
          <a:bodyPr wrap="square" rtlCol="0">
            <a:spAutoFit/>
          </a:bodyPr>
          <a:lstStyle/>
          <a:p>
            <a:pPr algn="just"/>
            <a:r>
              <a:rPr lang="it-IT" dirty="0"/>
              <a:t>A tal riguardo, in attuazione della legge delega è stato emanato, inoltre, il </a:t>
            </a:r>
            <a:r>
              <a:rPr lang="it-IT" b="1" dirty="0" err="1"/>
              <a:t>D.Lgs.</a:t>
            </a:r>
            <a:r>
              <a:rPr lang="it-IT" b="1" dirty="0"/>
              <a:t> n. 112/2017 </a:t>
            </a:r>
            <a:r>
              <a:rPr lang="it-IT" dirty="0"/>
              <a:t>che riforma e riordina la disciplina in materia di </a:t>
            </a:r>
            <a:r>
              <a:rPr lang="it-IT" b="1" dirty="0"/>
              <a:t>impresa sociale </a:t>
            </a:r>
            <a:r>
              <a:rPr lang="it-IT" dirty="0"/>
              <a:t>(contenuta in precedenza nel </a:t>
            </a:r>
            <a:r>
              <a:rPr lang="it-IT" dirty="0" err="1"/>
              <a:t>D.Lgs.</a:t>
            </a:r>
            <a:r>
              <a:rPr lang="it-IT" dirty="0"/>
              <a:t> n. 155/2006, ora abrogato), al fine di favorirne lo sviluppo.</a:t>
            </a:r>
          </a:p>
          <a:p>
            <a:pPr algn="just"/>
            <a:endParaRPr lang="it-IT" dirty="0"/>
          </a:p>
          <a:p>
            <a:pPr algn="just"/>
            <a:r>
              <a:rPr lang="it-IT" dirty="0"/>
              <a:t>Le principali novità introdotte dal </a:t>
            </a:r>
            <a:r>
              <a:rPr lang="it-IT" dirty="0" err="1"/>
              <a:t>D.Lgs.</a:t>
            </a:r>
            <a:r>
              <a:rPr lang="it-IT" dirty="0"/>
              <a:t> n. 112/2017 sono:</a:t>
            </a:r>
          </a:p>
          <a:p>
            <a:pPr algn="just"/>
            <a:endParaRPr lang="it-IT" dirty="0"/>
          </a:p>
          <a:p>
            <a:pPr marL="342900" indent="-342900" algn="just">
              <a:buFont typeface="Wingdings" panose="05000000000000000000" pitchFamily="2" charset="2"/>
              <a:buChar char="§"/>
            </a:pPr>
            <a:r>
              <a:rPr lang="it-IT" dirty="0"/>
              <a:t>revisione e ampliamento dei </a:t>
            </a:r>
            <a:r>
              <a:rPr lang="it-IT" b="1" dirty="0"/>
              <a:t>campi di attività </a:t>
            </a:r>
            <a:r>
              <a:rPr lang="it-IT" dirty="0"/>
              <a:t>delle imprese sociali (nel quadro della riforma del Terzo settore);</a:t>
            </a:r>
          </a:p>
          <a:p>
            <a:pPr marL="342900" indent="-342900" algn="just">
              <a:buFont typeface="Wingdings" panose="05000000000000000000" pitchFamily="2" charset="2"/>
              <a:buChar char="§"/>
            </a:pPr>
            <a:endParaRPr lang="it-IT" dirty="0"/>
          </a:p>
          <a:p>
            <a:pPr marL="342900" indent="-342900" algn="just">
              <a:buFont typeface="Wingdings" panose="05000000000000000000" pitchFamily="2" charset="2"/>
              <a:buChar char="§"/>
            </a:pPr>
            <a:r>
              <a:rPr lang="it-IT" dirty="0"/>
              <a:t>mitigazione del divieto di distribuire utili;</a:t>
            </a:r>
          </a:p>
          <a:p>
            <a:pPr marL="342900" indent="-342900" algn="just">
              <a:buFont typeface="Wingdings" panose="05000000000000000000" pitchFamily="2" charset="2"/>
              <a:buChar char="§"/>
            </a:pPr>
            <a:endParaRPr lang="it-IT" dirty="0"/>
          </a:p>
          <a:p>
            <a:pPr marL="342900" indent="-342900" algn="just">
              <a:buFont typeface="Wingdings" panose="05000000000000000000" pitchFamily="2" charset="2"/>
              <a:buChar char="§"/>
            </a:pPr>
            <a:r>
              <a:rPr lang="it-IT" dirty="0"/>
              <a:t>Introduzione di specifiche </a:t>
            </a:r>
            <a:r>
              <a:rPr lang="it-IT" b="1" u="sng" dirty="0"/>
              <a:t>agevolazioni fiscali</a:t>
            </a:r>
            <a:r>
              <a:rPr lang="it-IT" b="1" dirty="0"/>
              <a:t> </a:t>
            </a:r>
            <a:r>
              <a:rPr lang="it-IT" dirty="0"/>
              <a:t>(non imponibilità degli utili e avanzi di gestione destinati ad apposita riserva in sospensione d’imposta e destinati entro due anni allo svolgimento dell’attività statutaria o ad incremento del patrimonio; detrazioni e deduzioni in favore degli investitori), del tutto assenti nel precedente quadro normativo.</a:t>
            </a:r>
          </a:p>
          <a:p>
            <a:pPr algn="just"/>
            <a:endParaRPr lang="it-IT" sz="1900" dirty="0"/>
          </a:p>
          <a:p>
            <a:pPr algn="just"/>
            <a:endParaRPr lang="it-IT" sz="1900" dirty="0"/>
          </a:p>
          <a:p>
            <a:pPr algn="just"/>
            <a:endParaRPr lang="it-IT" sz="1900" b="1" dirty="0"/>
          </a:p>
          <a:p>
            <a:pPr algn="just"/>
            <a:endParaRPr lang="it-IT" sz="1900" b="1" dirty="0"/>
          </a:p>
          <a:p>
            <a:pPr algn="just"/>
            <a:endParaRPr lang="it-IT" sz="1900" b="1" dirty="0"/>
          </a:p>
          <a:p>
            <a:pPr algn="just"/>
            <a:endParaRPr lang="it-IT" sz="1900" b="1" dirty="0"/>
          </a:p>
          <a:p>
            <a:pPr algn="just"/>
            <a:endParaRPr lang="it-IT" sz="2000" dirty="0"/>
          </a:p>
          <a:p>
            <a:pPr algn="just"/>
            <a:endParaRPr lang="it-IT" sz="2000" dirty="0"/>
          </a:p>
          <a:p>
            <a:pPr algn="just"/>
            <a:endParaRPr lang="it-IT" sz="1300" dirty="0"/>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2326533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rPr>
              <a:t>Le tempistiche di efficacia della riforma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20</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9880" y="1324484"/>
            <a:ext cx="7704856" cy="4832092"/>
          </a:xfrm>
          <a:prstGeom prst="rect">
            <a:avLst/>
          </a:prstGeom>
          <a:noFill/>
        </p:spPr>
        <p:txBody>
          <a:bodyPr wrap="square" rtlCol="0">
            <a:spAutoFit/>
          </a:bodyPr>
          <a:lstStyle/>
          <a:p>
            <a:pPr algn="just">
              <a:spcBef>
                <a:spcPts val="600"/>
              </a:spcBef>
              <a:defRPr/>
            </a:pPr>
            <a:r>
              <a:rPr lang="it-IT" altLang="it-IT" dirty="0"/>
              <a:t>La riforma prevede </a:t>
            </a:r>
            <a:r>
              <a:rPr lang="it-IT" altLang="it-IT" b="1" dirty="0"/>
              <a:t>tempistiche</a:t>
            </a:r>
            <a:r>
              <a:rPr lang="it-IT" altLang="it-IT" dirty="0"/>
              <a:t> differenziate </a:t>
            </a:r>
            <a:r>
              <a:rPr lang="it-IT" altLang="it-IT" b="1" dirty="0"/>
              <a:t>per l’efficacia </a:t>
            </a:r>
            <a:r>
              <a:rPr lang="it-IT" altLang="it-IT" dirty="0"/>
              <a:t>delle nuove disposizioni. In particolare: </a:t>
            </a:r>
          </a:p>
          <a:p>
            <a:pPr marL="285750" indent="-285750" algn="just">
              <a:spcBef>
                <a:spcPts val="600"/>
              </a:spcBef>
              <a:buFont typeface="Wingdings" panose="05000000000000000000" pitchFamily="2" charset="2"/>
              <a:buChar char="§"/>
              <a:defRPr/>
            </a:pPr>
            <a:r>
              <a:rPr lang="it-IT" altLang="it-IT" dirty="0"/>
              <a:t>l’adozione della qualifica di ETS è legata all’iscrizione nel Registro unico nazionale del Terzo settore, la cui istituzione dovrebbe essere prevista nel 2020;</a:t>
            </a:r>
          </a:p>
          <a:p>
            <a:pPr marL="285750" indent="-285750" algn="just">
              <a:spcBef>
                <a:spcPts val="600"/>
              </a:spcBef>
              <a:buFont typeface="Wingdings" panose="05000000000000000000" pitchFamily="2" charset="2"/>
              <a:buChar char="§"/>
              <a:defRPr/>
            </a:pPr>
            <a:r>
              <a:rPr lang="it-IT" altLang="it-IT" dirty="0"/>
              <a:t>alcune disposizioni agevolative (ad esempio le norme in tema di erogazioni liberali di cui all’art. 83 del CTS) </a:t>
            </a:r>
            <a:r>
              <a:rPr lang="it-IT" altLang="it-IT" dirty="0" err="1"/>
              <a:t>sonoperò</a:t>
            </a:r>
            <a:r>
              <a:rPr lang="it-IT" altLang="it-IT" dirty="0"/>
              <a:t>  già applicabili alle ONLUS, ODV e APS iscritte nei rispettivi registri;</a:t>
            </a:r>
          </a:p>
          <a:p>
            <a:pPr marL="285750" indent="-285750" algn="just">
              <a:spcBef>
                <a:spcPts val="600"/>
              </a:spcBef>
              <a:buFont typeface="Wingdings" panose="05000000000000000000" pitchFamily="2" charset="2"/>
              <a:buChar char="§"/>
              <a:defRPr/>
            </a:pPr>
            <a:r>
              <a:rPr lang="it-IT" altLang="it-IT" dirty="0"/>
              <a:t>per le ODV e APS (che rivestono già la qualifica di enti del Terzo settore) sono inoltre già efficaci la gran parte delle disposizioni civilistiche previste dal Codice, ferma restando il periodo previsto per l’adeguamento statutario; </a:t>
            </a:r>
          </a:p>
          <a:p>
            <a:pPr marL="285750" indent="-285750" algn="just">
              <a:spcBef>
                <a:spcPts val="600"/>
              </a:spcBef>
              <a:buFont typeface="Wingdings" panose="05000000000000000000" pitchFamily="2" charset="2"/>
              <a:buChar char="§"/>
              <a:defRPr/>
            </a:pPr>
            <a:r>
              <a:rPr lang="it-IT" altLang="it-IT" dirty="0"/>
              <a:t>Le norme fiscali di carattere strutturale (ad esempio, in nuovi regimi di tassazione) sono sottoposti all’autorizzazione della Commissione UE: solo per l’efficacia di queste norme, quindi, bisognerà attendere il vaglio comunitario. </a:t>
            </a:r>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1471351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rPr>
              <a:t>Il percorso della riforma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21</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9880" y="1324484"/>
            <a:ext cx="7704856" cy="5109091"/>
          </a:xfrm>
          <a:prstGeom prst="rect">
            <a:avLst/>
          </a:prstGeom>
          <a:noFill/>
        </p:spPr>
        <p:txBody>
          <a:bodyPr wrap="square" rtlCol="0">
            <a:spAutoFit/>
          </a:bodyPr>
          <a:lstStyle/>
          <a:p>
            <a:pPr algn="just">
              <a:spcBef>
                <a:spcPts val="600"/>
              </a:spcBef>
              <a:defRPr/>
            </a:pPr>
            <a:r>
              <a:rPr lang="it-IT" altLang="it-IT" dirty="0"/>
              <a:t>Per quanto riguarda la fase transitoria, l’art. 101, CTS prevede che </a:t>
            </a:r>
            <a:r>
              <a:rPr lang="it-IT" altLang="it-IT" b="1" dirty="0"/>
              <a:t>fino  all'operatività  </a:t>
            </a:r>
            <a:r>
              <a:rPr lang="it-IT" altLang="it-IT" dirty="0"/>
              <a:t>del  Registro  unico  nazionale  del  Terzo settore (</a:t>
            </a:r>
            <a:r>
              <a:rPr lang="it-IT" altLang="it-IT" b="1" dirty="0"/>
              <a:t>RUNTS</a:t>
            </a:r>
            <a:r>
              <a:rPr lang="it-IT" altLang="it-IT" dirty="0"/>
              <a:t>), </a:t>
            </a:r>
            <a:r>
              <a:rPr lang="it-IT" altLang="it-IT" b="1" dirty="0"/>
              <a:t>continueranno ad applicarsi</a:t>
            </a:r>
            <a:r>
              <a:rPr lang="it-IT" altLang="it-IT" dirty="0"/>
              <a:t> le norme relative all’iscrizione nei Registri </a:t>
            </a:r>
            <a:r>
              <a:rPr lang="it-IT" altLang="it-IT" dirty="0" err="1"/>
              <a:t>Onlus</a:t>
            </a:r>
            <a:r>
              <a:rPr lang="it-IT" altLang="it-IT" dirty="0"/>
              <a:t>, ODV, APS. Tali enti, tuttavia, devono adeguarsi alle  norme del  CTS </a:t>
            </a:r>
            <a:r>
              <a:rPr lang="it-IT" altLang="it-IT" u="sng" dirty="0"/>
              <a:t>entro il </a:t>
            </a:r>
            <a:r>
              <a:rPr lang="it-IT" altLang="it-IT" b="1" u="sng" dirty="0"/>
              <a:t>31 ottobre 2020</a:t>
            </a:r>
            <a:r>
              <a:rPr lang="it-IT" altLang="it-IT" b="1" dirty="0"/>
              <a:t> </a:t>
            </a:r>
            <a:r>
              <a:rPr lang="it-IT" altLang="it-IT" dirty="0"/>
              <a:t>(termine così da ultimo prorogato dal decreto Cura Italia - </a:t>
            </a:r>
            <a:r>
              <a:rPr lang="it-IT" dirty="0"/>
              <a:t>D.L. 18/2020 di cui si attende attualmente la conversione in legge). </a:t>
            </a:r>
          </a:p>
          <a:p>
            <a:pPr algn="just">
              <a:spcBef>
                <a:spcPts val="600"/>
              </a:spcBef>
              <a:defRPr/>
            </a:pPr>
            <a:endParaRPr lang="it-IT" altLang="it-IT" dirty="0"/>
          </a:p>
          <a:p>
            <a:pPr algn="just">
              <a:spcBef>
                <a:spcPts val="600"/>
              </a:spcBef>
              <a:defRPr/>
            </a:pPr>
            <a:r>
              <a:rPr lang="it-IT" altLang="it-IT" dirty="0"/>
              <a:t>Le imprese sociali, similmente, dovranno adeguarsi alle disposizioni del </a:t>
            </a:r>
            <a:r>
              <a:rPr lang="it-IT" altLang="it-IT" dirty="0" err="1"/>
              <a:t>D.Lgs.</a:t>
            </a:r>
            <a:r>
              <a:rPr lang="it-IT" altLang="it-IT" dirty="0"/>
              <a:t> n. 112 del 2017 entro la medesima data (termine originariamente scaduto il </a:t>
            </a:r>
            <a:r>
              <a:rPr lang="it-IT" altLang="it-IT" u="sng" dirty="0"/>
              <a:t>20.1.2019</a:t>
            </a:r>
            <a:r>
              <a:rPr lang="it-IT" altLang="it-IT" dirty="0"/>
              <a:t>, successivamente prorogato </a:t>
            </a:r>
            <a:r>
              <a:rPr lang="it-IT" dirty="0"/>
              <a:t>per effetto delle modifiche introdotte con il decreto Crescita e infine prorogato col decreto Cura Italia).</a:t>
            </a:r>
          </a:p>
          <a:p>
            <a:pPr algn="just">
              <a:spcBef>
                <a:spcPts val="600"/>
              </a:spcBef>
              <a:defRPr/>
            </a:pPr>
            <a:endParaRPr lang="it-IT" altLang="it-IT" dirty="0"/>
          </a:p>
          <a:p>
            <a:pPr algn="just">
              <a:spcBef>
                <a:spcPts val="600"/>
              </a:spcBef>
              <a:defRPr/>
            </a:pPr>
            <a:r>
              <a:rPr lang="it-IT" altLang="it-IT" dirty="0"/>
              <a:t>Entro  questi termini, gli enti potranno modificare i propri  statuti con deliberazione dell'assemblea ordinaria, laddove si tratti di modifiche di «mero adeguamento».</a:t>
            </a:r>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1574232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rPr>
              <a:t>Il percorso della riforma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22</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9880" y="1324484"/>
            <a:ext cx="7704856" cy="4647426"/>
          </a:xfrm>
          <a:prstGeom prst="rect">
            <a:avLst/>
          </a:prstGeom>
          <a:noFill/>
        </p:spPr>
        <p:txBody>
          <a:bodyPr wrap="square" rtlCol="0">
            <a:spAutoFit/>
          </a:bodyPr>
          <a:lstStyle/>
          <a:p>
            <a:pPr algn="just">
              <a:spcBef>
                <a:spcPts val="600"/>
              </a:spcBef>
              <a:defRPr/>
            </a:pPr>
            <a:r>
              <a:rPr lang="it-IT" altLang="it-IT" sz="1900" dirty="0"/>
              <a:t>Anche per le </a:t>
            </a:r>
            <a:r>
              <a:rPr lang="it-IT" altLang="it-IT" sz="1900" b="1" dirty="0"/>
              <a:t>nuove agevolazioni </a:t>
            </a:r>
            <a:r>
              <a:rPr lang="it-IT" altLang="it-IT" sz="1900" dirty="0"/>
              <a:t>di carattere fiscale, i decreti di riforma prevedono </a:t>
            </a:r>
            <a:r>
              <a:rPr lang="it-IT" altLang="it-IT" sz="1900" b="1" dirty="0"/>
              <a:t>tempistiche</a:t>
            </a:r>
            <a:r>
              <a:rPr lang="it-IT" altLang="it-IT" sz="1900" dirty="0"/>
              <a:t> differenziate per l’entrata in vigore. In particolare sono entrati in vigore il </a:t>
            </a:r>
            <a:r>
              <a:rPr lang="it-IT" altLang="it-IT" sz="1900" u="sng" dirty="0"/>
              <a:t>1 gennaio 2018 </a:t>
            </a:r>
            <a:r>
              <a:rPr lang="it-IT" altLang="it-IT" sz="1900" dirty="0"/>
              <a:t> per ONLUS, ODV e APS:</a:t>
            </a:r>
          </a:p>
          <a:p>
            <a:pPr marL="342900" indent="-342900" algn="just">
              <a:spcBef>
                <a:spcPts val="600"/>
              </a:spcBef>
              <a:buFont typeface="Arial" panose="020B0604020202020204" pitchFamily="34" charset="0"/>
              <a:buChar char="•"/>
              <a:defRPr/>
            </a:pPr>
            <a:r>
              <a:rPr lang="it-IT" altLang="it-IT" sz="1900" dirty="0"/>
              <a:t>il social bonus (art. 81, CTS);</a:t>
            </a:r>
          </a:p>
          <a:p>
            <a:pPr marL="342900" indent="-342900" algn="just">
              <a:spcBef>
                <a:spcPts val="600"/>
              </a:spcBef>
              <a:buFont typeface="Arial" panose="020B0604020202020204" pitchFamily="34" charset="0"/>
              <a:buChar char="•"/>
              <a:defRPr/>
            </a:pPr>
            <a:r>
              <a:rPr lang="it-IT" altLang="it-IT" sz="1900" dirty="0"/>
              <a:t>le agevolazioni imposte indirette e tributi locali (art. 82, CTS);</a:t>
            </a:r>
          </a:p>
          <a:p>
            <a:pPr marL="342900" indent="-342900" algn="just">
              <a:spcBef>
                <a:spcPts val="600"/>
              </a:spcBef>
              <a:buFont typeface="Arial" panose="020B0604020202020204" pitchFamily="34" charset="0"/>
              <a:buChar char="•"/>
              <a:defRPr/>
            </a:pPr>
            <a:r>
              <a:rPr lang="it-IT" altLang="it-IT" sz="1900" dirty="0"/>
              <a:t>la disciplina delle erogazioni liberali (art. 83, CTS);</a:t>
            </a:r>
          </a:p>
          <a:p>
            <a:pPr marL="342900" indent="-342900" algn="just">
              <a:spcBef>
                <a:spcPts val="600"/>
              </a:spcBef>
              <a:buFont typeface="Arial" panose="020B0604020202020204" pitchFamily="34" charset="0"/>
              <a:buChar char="•"/>
              <a:defRPr/>
            </a:pPr>
            <a:r>
              <a:rPr lang="it-IT" altLang="it-IT" sz="1900" dirty="0"/>
              <a:t>l’esenzione IRES per i redditi degli immobili destinati in via esclusiva allo svolgimento di attività non commerciale da parte di ODV e APS (artt. 84, comma 2 e 85, comma 7, CTS).</a:t>
            </a:r>
          </a:p>
          <a:p>
            <a:pPr algn="just">
              <a:spcBef>
                <a:spcPts val="600"/>
              </a:spcBef>
              <a:defRPr/>
            </a:pPr>
            <a:endParaRPr lang="it-IT" altLang="it-IT" sz="1900" dirty="0"/>
          </a:p>
          <a:p>
            <a:pPr algn="just">
              <a:spcBef>
                <a:spcPts val="600"/>
              </a:spcBef>
              <a:defRPr/>
            </a:pPr>
            <a:r>
              <a:rPr lang="it-IT" altLang="it-IT" sz="1900" dirty="0"/>
              <a:t>Contestualmente, sono </a:t>
            </a:r>
            <a:r>
              <a:rPr lang="it-IT" altLang="it-IT" sz="1900" u="sng" dirty="0"/>
              <a:t>abrogate e/o disapplicate</a:t>
            </a:r>
            <a:r>
              <a:rPr lang="it-IT" altLang="it-IT" sz="1900" dirty="0"/>
              <a:t> le norme sostituite dalle suddette disposizioni (ad es. erogazioni liberali previste dal TUIR a favore di </a:t>
            </a:r>
            <a:r>
              <a:rPr lang="it-IT" altLang="it-IT" sz="1900" dirty="0" err="1"/>
              <a:t>Onlus</a:t>
            </a:r>
            <a:r>
              <a:rPr lang="it-IT" altLang="it-IT" sz="1900" dirty="0"/>
              <a:t> e APS).</a:t>
            </a:r>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27076715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rPr>
              <a:t>Il percorso della riforma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23</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05384" y="1165520"/>
            <a:ext cx="7704856" cy="5062924"/>
          </a:xfrm>
          <a:prstGeom prst="rect">
            <a:avLst/>
          </a:prstGeom>
          <a:noFill/>
        </p:spPr>
        <p:txBody>
          <a:bodyPr wrap="square" rtlCol="0">
            <a:spAutoFit/>
          </a:bodyPr>
          <a:lstStyle/>
          <a:p>
            <a:pPr algn="just">
              <a:spcBef>
                <a:spcPts val="600"/>
              </a:spcBef>
              <a:defRPr/>
            </a:pPr>
            <a:r>
              <a:rPr lang="it-IT" altLang="it-IT" b="1" dirty="0"/>
              <a:t>L’efficacia delle altre disposizioni fiscali </a:t>
            </a:r>
            <a:r>
              <a:rPr lang="it-IT" altLang="it-IT" dirty="0"/>
              <a:t>di riforma è subordinata </a:t>
            </a:r>
            <a:r>
              <a:rPr lang="it-IT" altLang="it-IT" u="sng" dirty="0"/>
              <a:t>all’autorizzazione comunitaria</a:t>
            </a:r>
            <a:r>
              <a:rPr lang="it-IT" altLang="it-IT" dirty="0"/>
              <a:t> delle misure sottoposte a notifica, nonché alla operatività del RUNTS:</a:t>
            </a:r>
          </a:p>
          <a:p>
            <a:pPr marL="342900" indent="-342900" algn="just">
              <a:spcBef>
                <a:spcPts val="600"/>
              </a:spcBef>
              <a:buFont typeface="Arial" panose="020B0604020202020204" pitchFamily="34" charset="0"/>
              <a:buChar char="•"/>
              <a:defRPr/>
            </a:pPr>
            <a:r>
              <a:rPr lang="it-IT" altLang="it-IT" dirty="0"/>
              <a:t>Credito d’imposta per i soggetti che emettono titoli di solidarietà (art. 77, co. 10, CTS);</a:t>
            </a:r>
          </a:p>
          <a:p>
            <a:pPr marL="342900" indent="-342900" algn="just">
              <a:spcBef>
                <a:spcPts val="600"/>
              </a:spcBef>
              <a:buFont typeface="Arial" panose="020B0604020202020204" pitchFamily="34" charset="0"/>
              <a:buChar char="•"/>
              <a:defRPr/>
            </a:pPr>
            <a:r>
              <a:rPr lang="it-IT" altLang="it-IT" dirty="0"/>
              <a:t>Regime fiscale degli ETS ai fini delle II.DD.(art. 79, CTS);</a:t>
            </a:r>
          </a:p>
          <a:p>
            <a:pPr marL="342900" indent="-342900" algn="just">
              <a:spcBef>
                <a:spcPts val="600"/>
              </a:spcBef>
              <a:buFont typeface="Arial" panose="020B0604020202020204" pitchFamily="34" charset="0"/>
              <a:buChar char="•"/>
              <a:defRPr/>
            </a:pPr>
            <a:r>
              <a:rPr lang="it-IT" altLang="it-IT" dirty="0"/>
              <a:t>Regime forfetario per la tassazione del reddito d’impresa degli ETS non commerciali (art. 80, CTS);</a:t>
            </a:r>
          </a:p>
          <a:p>
            <a:pPr marL="342900" indent="-342900" algn="just">
              <a:spcBef>
                <a:spcPts val="600"/>
              </a:spcBef>
              <a:buFont typeface="Arial" panose="020B0604020202020204" pitchFamily="34" charset="0"/>
              <a:buChar char="•"/>
              <a:defRPr/>
            </a:pPr>
            <a:r>
              <a:rPr lang="it-IT" altLang="it-IT" dirty="0"/>
              <a:t>Regime fiscale per le ODV (art. 84, CTS) e APS (art. 85, CTS);</a:t>
            </a:r>
          </a:p>
          <a:p>
            <a:pPr marL="342900" indent="-342900" algn="just">
              <a:spcBef>
                <a:spcPts val="600"/>
              </a:spcBef>
              <a:buFont typeface="Arial" panose="020B0604020202020204" pitchFamily="34" charset="0"/>
              <a:buChar char="•"/>
              <a:defRPr/>
            </a:pPr>
            <a:r>
              <a:rPr lang="it-IT" altLang="it-IT" dirty="0"/>
              <a:t>Regime forfetario per il reddito d’impresa </a:t>
            </a:r>
            <a:r>
              <a:rPr lang="it-IT" altLang="it-IT" dirty="0" err="1"/>
              <a:t>OdV</a:t>
            </a:r>
            <a:r>
              <a:rPr lang="it-IT" altLang="it-IT" dirty="0"/>
              <a:t> e APS (art. 86, CTS);</a:t>
            </a:r>
          </a:p>
          <a:p>
            <a:pPr marL="342900" indent="-342900" algn="just">
              <a:spcBef>
                <a:spcPts val="600"/>
              </a:spcBef>
              <a:buFont typeface="Arial" panose="020B0604020202020204" pitchFamily="34" charset="0"/>
              <a:buChar char="•"/>
              <a:defRPr/>
            </a:pPr>
            <a:r>
              <a:rPr lang="it-IT" altLang="it-IT" dirty="0"/>
              <a:t>Normativa fiscale sull’impresa sociale (art. 18 del D.lgs. n. 112 del 2017);</a:t>
            </a:r>
          </a:p>
          <a:p>
            <a:pPr marL="342900" indent="-342900" algn="just">
              <a:spcBef>
                <a:spcPts val="600"/>
              </a:spcBef>
              <a:buFont typeface="Arial" panose="020B0604020202020204" pitchFamily="34" charset="0"/>
              <a:buChar char="•"/>
              <a:defRPr/>
            </a:pPr>
            <a:r>
              <a:rPr lang="it-IT" altLang="it-IT" dirty="0"/>
              <a:t>Disposizioni di coordinamento normativo (art. 89, CTS) e  abrogazione delle norme previgenti incompatibili (art. 102, co. 2, CTS).</a:t>
            </a:r>
          </a:p>
        </p:txBody>
      </p:sp>
      <p:sp>
        <p:nvSpPr>
          <p:cNvPr id="8" name="Segnaposto data 4"/>
          <p:cNvSpPr>
            <a:spLocks noGrp="1"/>
          </p:cNvSpPr>
          <p:nvPr>
            <p:ph type="dt" sz="half" idx="10"/>
          </p:nvPr>
        </p:nvSpPr>
        <p:spPr>
          <a:xfrm rot="5400000">
            <a:off x="7589520" y="1081851"/>
            <a:ext cx="2011680" cy="384048"/>
          </a:xfrm>
        </p:spPr>
        <p:txBody>
          <a:bodyPr/>
          <a:lstStyle/>
          <a:p>
            <a:fld id="{7045A09B-C106-49D5-A5F6-4932217AB3B0}" type="datetime1">
              <a:rPr lang="it-IT" smtClean="0"/>
              <a:pPr/>
              <a:t>26/03/2020</a:t>
            </a:fld>
            <a:endParaRPr lang="it-IT" dirty="0"/>
          </a:p>
        </p:txBody>
      </p:sp>
    </p:spTree>
    <p:extLst>
      <p:ext uri="{BB962C8B-B14F-4D97-AF65-F5344CB8AC3E}">
        <p14:creationId xmlns:p14="http://schemas.microsoft.com/office/powerpoint/2010/main" val="2637400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ctrTitle"/>
          </p:nvPr>
        </p:nvSpPr>
        <p:spPr>
          <a:xfrm>
            <a:off x="2339752" y="2780928"/>
            <a:ext cx="6172200" cy="1894362"/>
          </a:xfrm>
        </p:spPr>
        <p:txBody>
          <a:bodyPr>
            <a:normAutofit/>
          </a:bodyPr>
          <a:lstStyle/>
          <a:p>
            <a:pPr algn="ctr"/>
            <a:r>
              <a:rPr lang="it-IT" sz="3200" dirty="0"/>
              <a:t>Il Codice del Terzo settore</a:t>
            </a:r>
          </a:p>
        </p:txBody>
      </p:sp>
      <p:sp>
        <p:nvSpPr>
          <p:cNvPr id="5" name="Segnaposto piè di pagina 4"/>
          <p:cNvSpPr>
            <a:spLocks noGrp="1"/>
          </p:cNvSpPr>
          <p:nvPr>
            <p:ph type="ftr" sz="quarter" idx="11"/>
          </p:nvPr>
        </p:nvSpPr>
        <p:spPr/>
        <p:txBody>
          <a:bodyPr/>
          <a:lstStyle/>
          <a:p>
            <a:r>
              <a:rPr lang="it-IT"/>
              <a:t>ACTA - tutti di diritti sono riservati</a:t>
            </a:r>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24</a:t>
            </a:fld>
            <a:endParaRPr lang="it-IT" dirty="0"/>
          </a:p>
        </p:txBody>
      </p:sp>
    </p:spTree>
    <p:extLst>
      <p:ext uri="{BB962C8B-B14F-4D97-AF65-F5344CB8AC3E}">
        <p14:creationId xmlns:p14="http://schemas.microsoft.com/office/powerpoint/2010/main" val="3445216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Codice del «Terzo settore»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25</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8048357"/>
          </a:xfrm>
          <a:prstGeom prst="rect">
            <a:avLst/>
          </a:prstGeom>
          <a:noFill/>
        </p:spPr>
        <p:txBody>
          <a:bodyPr wrap="square" rtlCol="0">
            <a:spAutoFit/>
          </a:bodyPr>
          <a:lstStyle/>
          <a:p>
            <a:pPr algn="just"/>
            <a:r>
              <a:rPr lang="it-IT" sz="1600" dirty="0"/>
              <a:t>Il Codice del Terzo settore (CTS) costituisce un </a:t>
            </a:r>
            <a:r>
              <a:rPr lang="it-IT" sz="1600" b="1" dirty="0"/>
              <a:t>corpo normativo organico</a:t>
            </a:r>
            <a:r>
              <a:rPr lang="it-IT" sz="1600" dirty="0"/>
              <a:t>, volto a regolare sia sul piano </a:t>
            </a:r>
            <a:r>
              <a:rPr lang="it-IT" sz="1600" b="1" dirty="0"/>
              <a:t>civilistico</a:t>
            </a:r>
            <a:r>
              <a:rPr lang="it-IT" sz="1600" dirty="0"/>
              <a:t> che sul piano </a:t>
            </a:r>
            <a:r>
              <a:rPr lang="it-IT" sz="1600" b="1" dirty="0"/>
              <a:t>tributario</a:t>
            </a:r>
            <a:r>
              <a:rPr lang="it-IT" sz="1600" dirty="0"/>
              <a:t> gli enti non lucrativi che perseguono finalità civiche, solidaristiche o di utilità sociale.</a:t>
            </a:r>
          </a:p>
          <a:p>
            <a:pPr algn="just"/>
            <a:endParaRPr lang="it-IT" sz="1600" dirty="0"/>
          </a:p>
          <a:p>
            <a:pPr algn="just"/>
            <a:r>
              <a:rPr lang="it-IT" sz="1600" dirty="0"/>
              <a:t>Il nuovo Codice, in particolare, abroga e sostituisce (con tempistiche diverse):</a:t>
            </a:r>
          </a:p>
          <a:p>
            <a:pPr algn="just"/>
            <a:endParaRPr lang="it-IT" sz="1600" dirty="0"/>
          </a:p>
          <a:p>
            <a:pPr marL="285750" indent="-285750" algn="just">
              <a:buFont typeface="Wingdings" panose="05000000000000000000" pitchFamily="2" charset="2"/>
              <a:buChar char="§"/>
            </a:pPr>
            <a:r>
              <a:rPr lang="it-IT" sz="1600" dirty="0"/>
              <a:t>La legge 266/1991 (legge quadro sul volontariato); </a:t>
            </a:r>
          </a:p>
          <a:p>
            <a:pPr marL="285750" indent="-285750" algn="just">
              <a:buFont typeface="Wingdings" panose="05000000000000000000" pitchFamily="2" charset="2"/>
              <a:buChar char="§"/>
            </a:pPr>
            <a:endParaRPr lang="it-IT" sz="1600" dirty="0"/>
          </a:p>
          <a:p>
            <a:pPr marL="285750" indent="-285750" algn="just">
              <a:buFont typeface="Wingdings" panose="05000000000000000000" pitchFamily="2" charset="2"/>
              <a:buChar char="§"/>
            </a:pPr>
            <a:r>
              <a:rPr lang="it-IT" sz="1600" dirty="0"/>
              <a:t>La legge 383/2000 (che disciplina le associazioni di promozione sociale); </a:t>
            </a:r>
          </a:p>
          <a:p>
            <a:pPr marL="285750" indent="-285750" algn="just">
              <a:buFont typeface="Wingdings" panose="05000000000000000000" pitchFamily="2" charset="2"/>
              <a:buChar char="§"/>
            </a:pPr>
            <a:endParaRPr lang="it-IT" sz="1600" dirty="0"/>
          </a:p>
          <a:p>
            <a:pPr marL="285750" indent="-285750" algn="just">
              <a:buFont typeface="Wingdings" panose="05000000000000000000" pitchFamily="2" charset="2"/>
              <a:buChar char="§"/>
            </a:pPr>
            <a:r>
              <a:rPr lang="it-IT" sz="1600" dirty="0"/>
              <a:t>La disciplina delle Onlus di cui al </a:t>
            </a:r>
            <a:r>
              <a:rPr lang="it-IT" sz="1600" dirty="0" err="1"/>
              <a:t>D.Lgs.</a:t>
            </a:r>
            <a:r>
              <a:rPr lang="it-IT" sz="1600" dirty="0"/>
              <a:t> 460/1997.</a:t>
            </a:r>
          </a:p>
          <a:p>
            <a:pPr algn="just"/>
            <a:endParaRPr lang="it-IT" sz="1600" dirty="0"/>
          </a:p>
          <a:p>
            <a:pPr algn="just"/>
            <a:r>
              <a:rPr lang="it-IT" sz="1600" dirty="0"/>
              <a:t>Le </a:t>
            </a:r>
            <a:r>
              <a:rPr lang="it-IT" sz="1600" b="1" dirty="0"/>
              <a:t>organizzazioni di volontariato </a:t>
            </a:r>
            <a:r>
              <a:rPr lang="it-IT" sz="1600" dirty="0"/>
              <a:t>e le </a:t>
            </a:r>
            <a:r>
              <a:rPr lang="it-IT" sz="1600" b="1" dirty="0"/>
              <a:t>associazioni di promozione sociale </a:t>
            </a:r>
            <a:r>
              <a:rPr lang="it-IT" sz="1600" dirty="0"/>
              <a:t>costituiscono una specifica tipologia di ente del Terzo settore (ETS) e vengono disciplinate direttamente all’interno del nuovo Codice.</a:t>
            </a:r>
          </a:p>
          <a:p>
            <a:pPr algn="just"/>
            <a:endParaRPr lang="it-IT" sz="1600" dirty="0"/>
          </a:p>
          <a:p>
            <a:pPr algn="just"/>
            <a:r>
              <a:rPr lang="it-IT" sz="1600" dirty="0"/>
              <a:t>La qualifica di </a:t>
            </a:r>
            <a:r>
              <a:rPr lang="it-IT" sz="1600" b="1" dirty="0"/>
              <a:t>Onlus</a:t>
            </a:r>
            <a:r>
              <a:rPr lang="it-IT" sz="1600" dirty="0"/>
              <a:t> verrà definitivamente abrogata a partire dal periodo d’imposta successivo a quello in cui la Commissione europea avrà autorizzato le norme del Codice sottoposte al suo vaglio e, in ogni caso, sarà entrato in funzione  il Registro unico nazionale del Terzo settore (RUNTS). Gli enti che si avvalgono di questa qualifica dovranno valutare se iscriversi al Registro unico ed in quale </a:t>
            </a:r>
            <a:r>
              <a:rPr lang="it-IT" sz="1600" b="1" dirty="0"/>
              <a:t>sezione</a:t>
            </a:r>
            <a:r>
              <a:rPr lang="it-IT" sz="1600" dirty="0"/>
              <a:t> collocarsi.</a:t>
            </a:r>
          </a:p>
          <a:p>
            <a:pPr algn="just"/>
            <a:endParaRPr lang="it-IT" sz="2000" dirty="0"/>
          </a:p>
          <a:p>
            <a:pPr algn="just"/>
            <a:endParaRPr lang="it-IT" sz="1600" dirty="0"/>
          </a:p>
          <a:p>
            <a:pPr algn="just"/>
            <a:endParaRPr lang="it-IT" sz="1600" dirty="0"/>
          </a:p>
          <a:p>
            <a:pPr algn="just"/>
            <a:endParaRPr lang="it-IT" sz="2000" dirty="0"/>
          </a:p>
          <a:p>
            <a:pPr algn="just"/>
            <a:endParaRPr lang="it-IT" sz="2000" dirty="0"/>
          </a:p>
          <a:p>
            <a:pPr algn="just"/>
            <a:endParaRPr lang="it-IT" sz="20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1895864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rPr>
              <a:t>Gli elementi che qualificano gli ETS</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26</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6940361"/>
          </a:xfrm>
          <a:prstGeom prst="rect">
            <a:avLst/>
          </a:prstGeom>
          <a:noFill/>
        </p:spPr>
        <p:txBody>
          <a:bodyPr wrap="square" rtlCol="0">
            <a:spAutoFit/>
          </a:bodyPr>
          <a:lstStyle/>
          <a:p>
            <a:pPr algn="just"/>
            <a:r>
              <a:rPr lang="it-IT" sz="2000" dirty="0"/>
              <a:t>I principali elementi che qualificano gli enti del Terzo settore sono:</a:t>
            </a:r>
          </a:p>
          <a:p>
            <a:pPr algn="just"/>
            <a:endParaRPr lang="it-IT" sz="2000" dirty="0"/>
          </a:p>
          <a:p>
            <a:pPr marL="342900" indent="-342900" algn="just">
              <a:buFont typeface="Wingdings" panose="05000000000000000000" pitchFamily="2" charset="2"/>
              <a:buChar char="§"/>
            </a:pPr>
            <a:r>
              <a:rPr lang="it-IT" sz="2000" dirty="0"/>
              <a:t>Il carattere privato;</a:t>
            </a:r>
          </a:p>
          <a:p>
            <a:pPr marL="342900" indent="-342900" algn="just">
              <a:buFont typeface="Wingdings" panose="05000000000000000000" pitchFamily="2" charset="2"/>
              <a:buChar char="§"/>
            </a:pPr>
            <a:endParaRPr lang="it-IT" sz="2000" dirty="0"/>
          </a:p>
          <a:p>
            <a:pPr marL="342900" indent="-342900" algn="just">
              <a:buFont typeface="Wingdings" panose="05000000000000000000" pitchFamily="2" charset="2"/>
              <a:buChar char="§"/>
            </a:pPr>
            <a:r>
              <a:rPr lang="it-IT" sz="2000" dirty="0"/>
              <a:t>L’assenza di scopo di lucro;</a:t>
            </a:r>
          </a:p>
          <a:p>
            <a:pPr marL="342900" indent="-342900" algn="just">
              <a:buFont typeface="Wingdings" panose="05000000000000000000" pitchFamily="2" charset="2"/>
              <a:buChar char="§"/>
            </a:pPr>
            <a:endParaRPr lang="it-IT" sz="2000" dirty="0"/>
          </a:p>
          <a:p>
            <a:pPr marL="342900" indent="-342900" algn="just">
              <a:buFont typeface="Wingdings" panose="05000000000000000000" pitchFamily="2" charset="2"/>
              <a:buChar char="§"/>
            </a:pPr>
            <a:r>
              <a:rPr lang="it-IT" sz="2000" dirty="0"/>
              <a:t>Il perseguimento di finalità civiche, solidaristiche e di utilità sociale;</a:t>
            </a:r>
          </a:p>
          <a:p>
            <a:pPr marL="342900" indent="-342900" algn="just">
              <a:buFont typeface="Wingdings" panose="05000000000000000000" pitchFamily="2" charset="2"/>
              <a:buChar char="§"/>
            </a:pPr>
            <a:endParaRPr lang="it-IT" sz="2000" b="1" dirty="0"/>
          </a:p>
          <a:p>
            <a:pPr marL="342900" indent="-342900" algn="just">
              <a:buFont typeface="Wingdings" panose="05000000000000000000" pitchFamily="2" charset="2"/>
              <a:buChar char="§"/>
            </a:pPr>
            <a:r>
              <a:rPr lang="it-IT" sz="2000" dirty="0"/>
              <a:t>Lo svolgimento dell’attività in via esclusiva o prevalente in uno (o più) dei settori di interesse generale elencati dall’art. 5 del CTS;</a:t>
            </a:r>
          </a:p>
          <a:p>
            <a:pPr marL="342900" indent="-342900" algn="just">
              <a:buFont typeface="Wingdings" panose="05000000000000000000" pitchFamily="2" charset="2"/>
              <a:buChar char="§"/>
            </a:pPr>
            <a:endParaRPr lang="it-IT" sz="2000" dirty="0"/>
          </a:p>
          <a:p>
            <a:pPr marL="342900" indent="-342900" algn="just">
              <a:buFont typeface="Wingdings" panose="05000000000000000000" pitchFamily="2" charset="2"/>
              <a:buChar char="§"/>
            </a:pPr>
            <a:r>
              <a:rPr lang="it-IT" sz="2000" dirty="0"/>
              <a:t>La regolare iscrizione in una delle sezioni del Registro unico nazionale del Terzo settore.</a:t>
            </a:r>
          </a:p>
          <a:p>
            <a:pPr marL="342900" indent="-342900" algn="just">
              <a:buFont typeface="Wingdings" panose="05000000000000000000" pitchFamily="2" charset="2"/>
              <a:buChar char="§"/>
            </a:pPr>
            <a:endParaRPr lang="it-IT" sz="1600" b="1" dirty="0"/>
          </a:p>
          <a:p>
            <a:pPr marL="342900" indent="-342900" algn="just">
              <a:buFont typeface="Wingdings" panose="05000000000000000000" pitchFamily="2" charset="2"/>
              <a:buChar char="§"/>
            </a:pPr>
            <a:endParaRPr lang="it-IT" sz="1900" b="1" dirty="0"/>
          </a:p>
          <a:p>
            <a:pPr algn="just"/>
            <a:endParaRPr lang="it-IT" sz="1900" b="1" dirty="0"/>
          </a:p>
          <a:p>
            <a:pPr algn="just"/>
            <a:endParaRPr lang="it-IT" sz="1900" b="1" dirty="0"/>
          </a:p>
          <a:p>
            <a:pPr algn="just"/>
            <a:endParaRPr lang="it-IT" sz="1900" b="1"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30733080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rPr>
              <a:t>Gli elementi che qualificano gli ETS</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27</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7001917"/>
          </a:xfrm>
          <a:prstGeom prst="rect">
            <a:avLst/>
          </a:prstGeom>
          <a:noFill/>
        </p:spPr>
        <p:txBody>
          <a:bodyPr wrap="square" rtlCol="0">
            <a:spAutoFit/>
          </a:bodyPr>
          <a:lstStyle/>
          <a:p>
            <a:pPr algn="just"/>
            <a:r>
              <a:rPr lang="it-IT" sz="1600" dirty="0"/>
              <a:t>Potranno quindi rientrare </a:t>
            </a:r>
            <a:r>
              <a:rPr lang="it-IT" sz="1600" b="1" dirty="0"/>
              <a:t>tra gli enti del Terzo settore</a:t>
            </a:r>
            <a:r>
              <a:rPr lang="it-IT" sz="1600" dirty="0"/>
              <a:t>, ad esempio:</a:t>
            </a:r>
          </a:p>
          <a:p>
            <a:pPr algn="just"/>
            <a:endParaRPr lang="it-IT" sz="1600" b="1" dirty="0"/>
          </a:p>
          <a:p>
            <a:pPr marL="285750" indent="-285750" algn="just">
              <a:buFont typeface="Wingdings" panose="05000000000000000000" pitchFamily="2" charset="2"/>
              <a:buChar char="§"/>
            </a:pPr>
            <a:r>
              <a:rPr lang="it-IT" sz="1600" dirty="0"/>
              <a:t>una organizzazione di volontariato che svolga con i bambini attività di dopo-scuola, finalizzate a prevenire la dispersione scolastica (attività di </a:t>
            </a:r>
            <a:r>
              <a:rPr lang="it-IT" sz="1600" b="1" dirty="0"/>
              <a:t>formazione extra-scolastica </a:t>
            </a:r>
            <a:r>
              <a:rPr lang="it-IT" sz="1600" dirty="0"/>
              <a:t>di cui all’art. 5, comma 1, lettera l) del CTS);</a:t>
            </a:r>
          </a:p>
          <a:p>
            <a:pPr marL="285750" indent="-285750" algn="just">
              <a:buFont typeface="Wingdings" panose="05000000000000000000" pitchFamily="2" charset="2"/>
              <a:buChar char="§"/>
            </a:pPr>
            <a:endParaRPr lang="it-IT" sz="1600" dirty="0"/>
          </a:p>
          <a:p>
            <a:pPr marL="285750" indent="-285750" algn="just">
              <a:buFont typeface="Wingdings" panose="05000000000000000000" pitchFamily="2" charset="2"/>
              <a:buChar char="§"/>
            </a:pPr>
            <a:r>
              <a:rPr lang="it-IT" sz="1600" dirty="0"/>
              <a:t>una associazione di promozione sociale che svolga, a favore dei propri associati e di terzi, iniziative e campagne di sensibilizzazione volte alla riduzione degli sprechi (interventi e servizi finalizzati alla </a:t>
            </a:r>
            <a:r>
              <a:rPr lang="it-IT" sz="1600" b="1" dirty="0"/>
              <a:t>salvaguardia e al miglioramento delle condizioni dell’ambiente e all’utilizzazione accorta e razionale delle risorse naturali</a:t>
            </a:r>
            <a:r>
              <a:rPr lang="it-IT" sz="1600" dirty="0"/>
              <a:t>, di cui all’art. 5, comma 1, lettera e) del CTS);</a:t>
            </a:r>
          </a:p>
          <a:p>
            <a:pPr marL="285750" indent="-285750" algn="just">
              <a:buFont typeface="Wingdings" panose="05000000000000000000" pitchFamily="2" charset="2"/>
              <a:buChar char="§"/>
            </a:pPr>
            <a:endParaRPr lang="it-IT" sz="1600" b="1" dirty="0"/>
          </a:p>
          <a:p>
            <a:pPr marL="285750" indent="-285750" algn="just">
              <a:buFont typeface="Wingdings" panose="05000000000000000000" pitchFamily="2" charset="2"/>
              <a:buChar char="§"/>
            </a:pPr>
            <a:r>
              <a:rPr lang="it-IT" sz="1600" dirty="0"/>
              <a:t>una associazione ex-</a:t>
            </a:r>
            <a:r>
              <a:rPr lang="it-IT" sz="1600" dirty="0" err="1"/>
              <a:t>Onlus</a:t>
            </a:r>
            <a:r>
              <a:rPr lang="it-IT" sz="1600" dirty="0"/>
              <a:t> che organizzi corsi di teatro indirizzati a persone detenute (attività </a:t>
            </a:r>
            <a:r>
              <a:rPr lang="it-IT" sz="1600" b="1" dirty="0"/>
              <a:t>culturale artistica o ricreativa di interesse sociale </a:t>
            </a:r>
            <a:r>
              <a:rPr lang="it-IT" sz="1600" dirty="0"/>
              <a:t>di cui all’art. 5, comma 1, lettera i) del CTS); </a:t>
            </a:r>
          </a:p>
          <a:p>
            <a:pPr marL="285750" indent="-285750" algn="just">
              <a:buFont typeface="Wingdings" panose="05000000000000000000" pitchFamily="2" charset="2"/>
              <a:buChar char="§"/>
            </a:pPr>
            <a:endParaRPr lang="it-IT" sz="1600" dirty="0"/>
          </a:p>
          <a:p>
            <a:pPr marL="285750" indent="-285750" algn="just">
              <a:buFont typeface="Wingdings" panose="05000000000000000000" pitchFamily="2" charset="2"/>
              <a:buChar char="§"/>
            </a:pPr>
            <a:r>
              <a:rPr lang="it-IT" sz="1600" dirty="0"/>
              <a:t>Una fondazione senza scopo di lucro non rientrante nel regime </a:t>
            </a:r>
            <a:r>
              <a:rPr lang="it-IT" sz="1600" dirty="0" err="1"/>
              <a:t>Onlus</a:t>
            </a:r>
            <a:r>
              <a:rPr lang="it-IT" sz="1600" dirty="0"/>
              <a:t> che sostenga e promuova iniziative rientranti nell’ambito del </a:t>
            </a:r>
            <a:r>
              <a:rPr lang="it-IT" sz="1600" b="1" dirty="0"/>
              <a:t>commercio equo e solidale </a:t>
            </a:r>
            <a:r>
              <a:rPr lang="it-IT" sz="1600" dirty="0"/>
              <a:t>(art. 5, comma 1, lettera o) del CTS).</a:t>
            </a:r>
          </a:p>
          <a:p>
            <a:pPr marL="342900" indent="-342900" algn="just">
              <a:buFont typeface="Wingdings" panose="05000000000000000000" pitchFamily="2" charset="2"/>
              <a:buChar char="§"/>
            </a:pPr>
            <a:endParaRPr lang="it-IT" sz="1900" b="1" dirty="0"/>
          </a:p>
          <a:p>
            <a:pPr algn="just"/>
            <a:endParaRPr lang="it-IT" sz="1900" b="1" dirty="0"/>
          </a:p>
          <a:p>
            <a:pPr algn="just"/>
            <a:endParaRPr lang="it-IT" sz="1900" b="1" dirty="0"/>
          </a:p>
          <a:p>
            <a:pPr algn="just"/>
            <a:endParaRPr lang="it-IT" sz="1900" b="1"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3333319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Gli enti che possono assumere la qualifica di ETS</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28</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6078587"/>
          </a:xfrm>
          <a:prstGeom prst="rect">
            <a:avLst/>
          </a:prstGeom>
          <a:noFill/>
        </p:spPr>
        <p:txBody>
          <a:bodyPr wrap="square" rtlCol="0">
            <a:spAutoFit/>
          </a:bodyPr>
          <a:lstStyle/>
          <a:p>
            <a:pPr algn="just"/>
            <a:r>
              <a:rPr lang="it-IT" sz="1700" dirty="0"/>
              <a:t>L’art. 4, comma 1 del CTS specifica che possono assumere la qualifica di ETS (nel rispetto degli altri requisiti stabiliti dal Codice):</a:t>
            </a:r>
          </a:p>
          <a:p>
            <a:pPr algn="just"/>
            <a:endParaRPr lang="it-IT" sz="1700" b="1" dirty="0"/>
          </a:p>
          <a:p>
            <a:pPr marL="285750" indent="-285750" algn="just">
              <a:buFont typeface="Wingdings" panose="05000000000000000000" pitchFamily="2" charset="2"/>
              <a:buChar char="§"/>
            </a:pPr>
            <a:r>
              <a:rPr lang="it-IT" sz="1700" dirty="0"/>
              <a:t>organizzazioni di volontariato (ODV);</a:t>
            </a:r>
          </a:p>
          <a:p>
            <a:pPr algn="just"/>
            <a:endParaRPr lang="it-IT" sz="1700" dirty="0"/>
          </a:p>
          <a:p>
            <a:pPr marL="285750" indent="-285750" algn="just">
              <a:buFont typeface="Wingdings" panose="05000000000000000000" pitchFamily="2" charset="2"/>
              <a:buChar char="§"/>
            </a:pPr>
            <a:r>
              <a:rPr lang="it-IT" sz="1700" dirty="0"/>
              <a:t>associazioni di promozione sociale (APS);</a:t>
            </a:r>
          </a:p>
          <a:p>
            <a:pPr algn="just"/>
            <a:endParaRPr lang="it-IT" sz="1700" dirty="0"/>
          </a:p>
          <a:p>
            <a:pPr marL="285750" indent="-285750" algn="just">
              <a:buFont typeface="Wingdings" panose="05000000000000000000" pitchFamily="2" charset="2"/>
              <a:buChar char="§"/>
            </a:pPr>
            <a:r>
              <a:rPr lang="it-IT" sz="1700" dirty="0"/>
              <a:t>enti filantropici;</a:t>
            </a:r>
          </a:p>
          <a:p>
            <a:pPr algn="just"/>
            <a:endParaRPr lang="it-IT" sz="1700" dirty="0"/>
          </a:p>
          <a:p>
            <a:pPr marL="285750" indent="-285750" algn="just">
              <a:buFont typeface="Wingdings" panose="05000000000000000000" pitchFamily="2" charset="2"/>
              <a:buChar char="§"/>
            </a:pPr>
            <a:r>
              <a:rPr lang="it-IT" sz="1700" dirty="0"/>
              <a:t>imprese sociali, incluse le cooperative sociali;</a:t>
            </a:r>
          </a:p>
          <a:p>
            <a:pPr algn="just"/>
            <a:endParaRPr lang="it-IT" sz="1700" dirty="0"/>
          </a:p>
          <a:p>
            <a:pPr marL="285750" indent="-285750" algn="just">
              <a:buFont typeface="Wingdings" panose="05000000000000000000" pitchFamily="2" charset="2"/>
              <a:buChar char="§"/>
            </a:pPr>
            <a:r>
              <a:rPr lang="it-IT" sz="1700" dirty="0"/>
              <a:t>reti associative;</a:t>
            </a:r>
          </a:p>
          <a:p>
            <a:pPr algn="just"/>
            <a:endParaRPr lang="it-IT" sz="1700" dirty="0"/>
          </a:p>
          <a:p>
            <a:pPr marL="285750" indent="-285750" algn="just">
              <a:buFont typeface="Wingdings" panose="05000000000000000000" pitchFamily="2" charset="2"/>
              <a:buChar char="§"/>
            </a:pPr>
            <a:r>
              <a:rPr lang="it-IT" sz="1700" dirty="0"/>
              <a:t>società di mutuo soccorso;</a:t>
            </a:r>
          </a:p>
          <a:p>
            <a:pPr algn="just"/>
            <a:endParaRPr lang="it-IT" sz="1700" dirty="0"/>
          </a:p>
          <a:p>
            <a:pPr marL="285750" indent="-285750" algn="just">
              <a:buFont typeface="Wingdings" panose="05000000000000000000" pitchFamily="2" charset="2"/>
              <a:buChar char="§"/>
            </a:pPr>
            <a:r>
              <a:rPr lang="it-IT" sz="1700" dirty="0"/>
              <a:t>associazioni, riconosciute o non riconosciute;</a:t>
            </a:r>
          </a:p>
          <a:p>
            <a:pPr algn="just"/>
            <a:endParaRPr lang="it-IT" sz="1700" dirty="0"/>
          </a:p>
          <a:p>
            <a:pPr marL="285750" indent="-285750" algn="just">
              <a:buFont typeface="Wingdings" panose="05000000000000000000" pitchFamily="2" charset="2"/>
              <a:buChar char="§"/>
            </a:pPr>
            <a:r>
              <a:rPr lang="it-IT" sz="1700" dirty="0"/>
              <a:t>fondazioni;</a:t>
            </a:r>
          </a:p>
          <a:p>
            <a:pPr algn="just"/>
            <a:endParaRPr lang="it-IT" sz="1700" dirty="0"/>
          </a:p>
          <a:p>
            <a:pPr marL="285750" indent="-285750" algn="just">
              <a:buFont typeface="Wingdings" panose="05000000000000000000" pitchFamily="2" charset="2"/>
              <a:buChar char="§"/>
            </a:pPr>
            <a:r>
              <a:rPr lang="it-IT" sz="1700" dirty="0"/>
              <a:t>altri enti di carattere privato, diversi dalle società.</a:t>
            </a:r>
          </a:p>
          <a:p>
            <a:pPr marL="285750" indent="-285750" algn="just">
              <a:buFont typeface="Wingdings" panose="05000000000000000000" pitchFamily="2" charset="2"/>
              <a:buChar char="§"/>
            </a:pPr>
            <a:endParaRPr lang="it-IT" sz="1600" dirty="0"/>
          </a:p>
          <a:p>
            <a:pPr algn="just"/>
            <a:endParaRPr lang="it-IT" sz="2000" dirty="0"/>
          </a:p>
          <a:p>
            <a:pPr algn="just"/>
            <a:endParaRPr lang="it-IT" sz="1300" dirty="0"/>
          </a:p>
        </p:txBody>
      </p:sp>
    </p:spTree>
    <p:extLst>
      <p:ext uri="{BB962C8B-B14F-4D97-AF65-F5344CB8AC3E}">
        <p14:creationId xmlns:p14="http://schemas.microsoft.com/office/powerpoint/2010/main" val="2531071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Gli enti che possono assumere la qualifica di ETS</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29</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6032421"/>
          </a:xfrm>
          <a:prstGeom prst="rect">
            <a:avLst/>
          </a:prstGeom>
          <a:noFill/>
        </p:spPr>
        <p:txBody>
          <a:bodyPr wrap="square" rtlCol="0">
            <a:spAutoFit/>
          </a:bodyPr>
          <a:lstStyle/>
          <a:p>
            <a:pPr algn="just"/>
            <a:r>
              <a:rPr lang="it-IT" sz="2000" dirty="0"/>
              <a:t>In parallelo, l’art. 46 del CTS stabilisce che il Registro unico nazionale del Terzo settore è composto da:</a:t>
            </a:r>
          </a:p>
          <a:p>
            <a:pPr algn="just"/>
            <a:endParaRPr lang="it-IT" sz="2000" dirty="0"/>
          </a:p>
          <a:p>
            <a:pPr marL="285750" indent="-285750" algn="just">
              <a:buFont typeface="Wingdings" panose="05000000000000000000" pitchFamily="2" charset="2"/>
              <a:buChar char="§"/>
            </a:pPr>
            <a:r>
              <a:rPr lang="it-IT" sz="2000" b="1" dirty="0"/>
              <a:t>sei sezioni </a:t>
            </a:r>
            <a:r>
              <a:rPr lang="it-IT" sz="2000" dirty="0"/>
              <a:t>dedicate a </a:t>
            </a:r>
            <a:r>
              <a:rPr lang="it-IT" sz="2000" b="1" dirty="0"/>
              <a:t>particolari tipologie di enti del Terzo settore </a:t>
            </a:r>
            <a:r>
              <a:rPr lang="it-IT" sz="2000" dirty="0"/>
              <a:t>(organizzazioni di volontariato, associazioni di promozione sociale, enti filantropici, imprese sociali, società di mutuo soccorso e reti associative);</a:t>
            </a:r>
          </a:p>
          <a:p>
            <a:pPr marL="285750" indent="-285750" algn="just">
              <a:buFont typeface="Wingdings" panose="05000000000000000000" pitchFamily="2" charset="2"/>
              <a:buChar char="§"/>
            </a:pPr>
            <a:endParaRPr lang="it-IT" sz="2000" dirty="0"/>
          </a:p>
          <a:p>
            <a:pPr marL="285750" indent="-285750" algn="just">
              <a:buFont typeface="Wingdings" panose="05000000000000000000" pitchFamily="2" charset="2"/>
              <a:buChar char="§"/>
            </a:pPr>
            <a:r>
              <a:rPr lang="it-IT" sz="2000" b="1" dirty="0"/>
              <a:t>una sezione residuale </a:t>
            </a:r>
            <a:r>
              <a:rPr lang="it-IT" sz="2000" dirty="0"/>
              <a:t>dedicata agli </a:t>
            </a:r>
            <a:r>
              <a:rPr lang="it-IT" sz="2000" b="1" dirty="0"/>
              <a:t>«altri enti del Terzo settore».</a:t>
            </a:r>
          </a:p>
          <a:p>
            <a:pPr algn="just"/>
            <a:endParaRPr lang="it-IT" sz="2000" b="1" dirty="0"/>
          </a:p>
          <a:p>
            <a:pPr algn="just"/>
            <a:r>
              <a:rPr lang="it-IT" sz="2000" dirty="0"/>
              <a:t>Nella sezione dedicata agli «</a:t>
            </a:r>
            <a:r>
              <a:rPr lang="it-IT" sz="2000" b="1" dirty="0"/>
              <a:t>altri enti del Terzo settore</a:t>
            </a:r>
            <a:r>
              <a:rPr lang="it-IT" sz="2000" dirty="0"/>
              <a:t>» potranno iscriversi, ad esempio, le associazioni (riconosciute e non) e le fondazioni non classificate nelle precedenti categorie, nonché «gli altri enti di carattere privato diversi dalle società» di cui all’art. 4 del Codice.</a:t>
            </a:r>
          </a:p>
          <a:p>
            <a:pPr algn="just"/>
            <a:endParaRPr lang="it-IT" sz="1700" dirty="0"/>
          </a:p>
          <a:p>
            <a:pPr marL="285750" indent="-285750" algn="just">
              <a:buFont typeface="Wingdings" panose="05000000000000000000" pitchFamily="2" charset="2"/>
              <a:buChar char="§"/>
            </a:pPr>
            <a:endParaRPr lang="it-IT" sz="1600" dirty="0"/>
          </a:p>
          <a:p>
            <a:pPr algn="just"/>
            <a:endParaRPr lang="it-IT" sz="2000" dirty="0"/>
          </a:p>
          <a:p>
            <a:pPr algn="just"/>
            <a:endParaRPr lang="it-IT" sz="1300" dirty="0"/>
          </a:p>
        </p:txBody>
      </p:sp>
    </p:spTree>
    <p:extLst>
      <p:ext uri="{BB962C8B-B14F-4D97-AF65-F5344CB8AC3E}">
        <p14:creationId xmlns:p14="http://schemas.microsoft.com/office/powerpoint/2010/main" val="4115387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Gli enti che possono assumere la qualifica di ETS</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30</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15559" y="1075126"/>
            <a:ext cx="7704856" cy="4801314"/>
          </a:xfrm>
          <a:prstGeom prst="rect">
            <a:avLst/>
          </a:prstGeom>
          <a:noFill/>
        </p:spPr>
        <p:txBody>
          <a:bodyPr wrap="square" rtlCol="0">
            <a:spAutoFit/>
          </a:bodyPr>
          <a:lstStyle/>
          <a:p>
            <a:pPr algn="just"/>
            <a:r>
              <a:rPr lang="it-IT" dirty="0"/>
              <a:t>Tra gli enti che possono assumere la qualifica di ETS, l’art. 4, comma 1 del Codice menziona le </a:t>
            </a:r>
            <a:r>
              <a:rPr lang="it-IT" b="1" dirty="0"/>
              <a:t>fondazioni e le associazioni </a:t>
            </a:r>
            <a:r>
              <a:rPr lang="it-IT" dirty="0"/>
              <a:t>(riconosciute e non riconosciute).</a:t>
            </a:r>
          </a:p>
          <a:p>
            <a:pPr algn="just"/>
            <a:endParaRPr lang="it-IT" dirty="0"/>
          </a:p>
          <a:p>
            <a:pPr algn="just"/>
            <a:r>
              <a:rPr lang="it-IT" dirty="0"/>
              <a:t>Tali enti sono disciplinati all’interno del Libro I del  codice civile e, pertanto, sono </a:t>
            </a:r>
            <a:r>
              <a:rPr lang="it-IT" b="1" dirty="0"/>
              <a:t>già dotati di una propria identità giuridica</a:t>
            </a:r>
            <a:r>
              <a:rPr lang="it-IT" dirty="0"/>
              <a:t> (a prescindere dall’iscrizione nel Registro unico del Terzo settore).</a:t>
            </a:r>
          </a:p>
          <a:p>
            <a:pPr algn="just"/>
            <a:endParaRPr lang="it-IT" dirty="0"/>
          </a:p>
          <a:p>
            <a:pPr algn="just"/>
            <a:r>
              <a:rPr lang="it-IT" dirty="0"/>
              <a:t>Alle </a:t>
            </a:r>
            <a:r>
              <a:rPr lang="it-IT" b="1" dirty="0"/>
              <a:t>fondazioni e alle associazioni che assumono la qualifica di ETS </a:t>
            </a:r>
            <a:r>
              <a:rPr lang="it-IT" dirty="0"/>
              <a:t>il Codice dedica </a:t>
            </a:r>
            <a:r>
              <a:rPr lang="it-IT" b="1" dirty="0"/>
              <a:t>specifiche disposizioni </a:t>
            </a:r>
            <a:r>
              <a:rPr lang="it-IT" dirty="0"/>
              <a:t>in materia di </a:t>
            </a:r>
            <a:r>
              <a:rPr lang="it-IT" i="1" dirty="0" err="1"/>
              <a:t>governance</a:t>
            </a:r>
            <a:r>
              <a:rPr lang="it-IT" i="1" dirty="0"/>
              <a:t>, </a:t>
            </a:r>
            <a:r>
              <a:rPr lang="it-IT" dirty="0"/>
              <a:t>acquisto della personalità giuridica, controlli, conflitto d’interessi e responsabilità degli amministratori (contenute nel Titolo IV del Codice del Terzo settore).</a:t>
            </a:r>
          </a:p>
          <a:p>
            <a:pPr algn="just"/>
            <a:endParaRPr lang="it-IT" dirty="0"/>
          </a:p>
          <a:p>
            <a:pPr algn="just"/>
            <a:r>
              <a:rPr lang="it-IT" dirty="0"/>
              <a:t>Per le associazioni e fondazioni che adottano la qualifica di ETS, tali disposizioni si pongono come norme speciali rispetto a quelle contenute nel Libro I del codice civile.</a:t>
            </a:r>
          </a:p>
        </p:txBody>
      </p:sp>
    </p:spTree>
    <p:extLst>
      <p:ext uri="{BB962C8B-B14F-4D97-AF65-F5344CB8AC3E}">
        <p14:creationId xmlns:p14="http://schemas.microsoft.com/office/powerpoint/2010/main" val="326961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Gli enti che possono assumere la qualifica di ETS</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31</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15559" y="1075126"/>
            <a:ext cx="7704856" cy="4708981"/>
          </a:xfrm>
          <a:prstGeom prst="rect">
            <a:avLst/>
          </a:prstGeom>
          <a:noFill/>
        </p:spPr>
        <p:txBody>
          <a:bodyPr wrap="square" rtlCol="0">
            <a:spAutoFit/>
          </a:bodyPr>
          <a:lstStyle/>
          <a:p>
            <a:pPr algn="just"/>
            <a:r>
              <a:rPr lang="it-IT" sz="2000" dirty="0"/>
              <a:t>L’art. 4, comma 1 menziona espressamente tra gli enti che assumono la qualifica di ETS le </a:t>
            </a:r>
            <a:r>
              <a:rPr lang="it-IT" sz="2000" b="1" dirty="0"/>
              <a:t>organizzazioni</a:t>
            </a:r>
            <a:r>
              <a:rPr lang="it-IT" sz="2000" dirty="0"/>
              <a:t> </a:t>
            </a:r>
            <a:r>
              <a:rPr lang="it-IT" sz="2000" b="1" dirty="0"/>
              <a:t>di volontariato </a:t>
            </a:r>
            <a:r>
              <a:rPr lang="it-IT" sz="2000" dirty="0"/>
              <a:t>e le </a:t>
            </a:r>
            <a:r>
              <a:rPr lang="it-IT" sz="2000" b="1" dirty="0"/>
              <a:t>associazioni di promozione sociale</a:t>
            </a:r>
            <a:r>
              <a:rPr lang="it-IT" sz="2000" dirty="0"/>
              <a:t> (disciplinate nel sistema ante-riforma, rispettivamente dalla legge 266/1991 e dalla legge 383/2000).</a:t>
            </a:r>
          </a:p>
          <a:p>
            <a:pPr algn="just"/>
            <a:endParaRPr lang="it-IT" sz="2000" dirty="0"/>
          </a:p>
          <a:p>
            <a:pPr algn="just"/>
            <a:r>
              <a:rPr lang="it-IT" sz="2000" dirty="0"/>
              <a:t>Con la riforma, vengono </a:t>
            </a:r>
            <a:r>
              <a:rPr lang="it-IT" sz="2000" b="1" dirty="0"/>
              <a:t>abrogate le legislazioni di settore </a:t>
            </a:r>
            <a:r>
              <a:rPr lang="it-IT" sz="2000" dirty="0"/>
              <a:t>indirizzate  a tali enti, che vengono </a:t>
            </a:r>
            <a:r>
              <a:rPr lang="it-IT" sz="2000" b="1" dirty="0"/>
              <a:t>ora disciplinati all’interno del Titolo V del Codice</a:t>
            </a:r>
            <a:r>
              <a:rPr lang="it-IT" sz="2000" dirty="0"/>
              <a:t>, tra le particolari categorie di enti del Terzo settore.</a:t>
            </a:r>
          </a:p>
          <a:p>
            <a:pPr algn="just"/>
            <a:endParaRPr lang="it-IT" sz="2000" dirty="0"/>
          </a:p>
          <a:p>
            <a:pPr algn="just"/>
            <a:r>
              <a:rPr lang="it-IT" sz="2000" dirty="0"/>
              <a:t>Le qualifiche di organizzazione di volontariato (ODV) e di associazione di promozione sociale (APS) potranno quindi essere adottate, a regime, </a:t>
            </a:r>
            <a:r>
              <a:rPr lang="it-IT" sz="2000" b="1" dirty="0"/>
              <a:t>solo dagli enti che si iscriveranno nelle apposite sezioni speciali del Registro unico nazionale</a:t>
            </a:r>
            <a:r>
              <a:rPr lang="it-IT" sz="2000" dirty="0"/>
              <a:t>.</a:t>
            </a:r>
          </a:p>
        </p:txBody>
      </p:sp>
    </p:spTree>
    <p:extLst>
      <p:ext uri="{BB962C8B-B14F-4D97-AF65-F5344CB8AC3E}">
        <p14:creationId xmlns:p14="http://schemas.microsoft.com/office/powerpoint/2010/main" val="1857447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Gli enti religiosi civilmente riconosciuti</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32</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663089"/>
          </a:xfrm>
          <a:prstGeom prst="rect">
            <a:avLst/>
          </a:prstGeom>
          <a:noFill/>
        </p:spPr>
        <p:txBody>
          <a:bodyPr wrap="square" rtlCol="0">
            <a:spAutoFit/>
          </a:bodyPr>
          <a:lstStyle/>
          <a:p>
            <a:pPr algn="just"/>
            <a:r>
              <a:rPr lang="it-IT" sz="2000" dirty="0"/>
              <a:t>Agli </a:t>
            </a:r>
            <a:r>
              <a:rPr lang="it-IT" sz="2000" b="1" dirty="0"/>
              <a:t>enti religiosi civilmente riconosciuti </a:t>
            </a:r>
            <a:r>
              <a:rPr lang="it-IT" sz="2000" dirty="0"/>
              <a:t>le  norme  del CTS si applicano </a:t>
            </a:r>
            <a:r>
              <a:rPr lang="it-IT" sz="2000" b="1" dirty="0"/>
              <a:t>limitatamente allo svolgimento delle  attività  di interesse generale</a:t>
            </a:r>
            <a:r>
              <a:rPr lang="it-IT" sz="2000" dirty="0"/>
              <a:t> di  cui all'articolo 5, a condizione che per tali attività gli enti:</a:t>
            </a:r>
          </a:p>
          <a:p>
            <a:pPr algn="just"/>
            <a:endParaRPr lang="it-IT" sz="2000" dirty="0"/>
          </a:p>
          <a:p>
            <a:pPr marL="285750" indent="-285750" algn="just">
              <a:buFont typeface="Wingdings" panose="05000000000000000000" pitchFamily="2" charset="2"/>
              <a:buChar char="§"/>
            </a:pPr>
            <a:r>
              <a:rPr lang="it-IT" sz="2000" dirty="0"/>
              <a:t>adottino un  regolamento, in forma di atto pubblico o scrittura  privata  autenticata  che - ove non diversamente previsto ed in ogni caso nel rispetto della struttura e della finalità di tali enti - recepisca  le  norme  del  CTS e  sia depositato  nel  Registro  unico  nazionale  del  Terzo  settore;</a:t>
            </a:r>
          </a:p>
          <a:p>
            <a:pPr marL="285750" indent="-285750" algn="just">
              <a:buFont typeface="Wingdings" panose="05000000000000000000" pitchFamily="2" charset="2"/>
              <a:buChar char="§"/>
            </a:pPr>
            <a:endParaRPr lang="it-IT" sz="2000" dirty="0"/>
          </a:p>
          <a:p>
            <a:pPr marL="285750" indent="-285750" algn="just">
              <a:buFont typeface="Wingdings" panose="05000000000000000000" pitchFamily="2" charset="2"/>
              <a:buChar char="§"/>
            </a:pPr>
            <a:r>
              <a:rPr lang="it-IT" sz="2000" dirty="0"/>
              <a:t>costituiscano un patrimonio destinato;</a:t>
            </a:r>
          </a:p>
          <a:p>
            <a:pPr marL="285750" indent="-285750" algn="just">
              <a:buFont typeface="Wingdings" panose="05000000000000000000" pitchFamily="2" charset="2"/>
              <a:buChar char="§"/>
            </a:pPr>
            <a:endParaRPr lang="it-IT" sz="2000" dirty="0"/>
          </a:p>
          <a:p>
            <a:pPr marL="285750" indent="-285750" algn="just">
              <a:buFont typeface="Wingdings" panose="05000000000000000000" pitchFamily="2" charset="2"/>
              <a:buChar char="§"/>
            </a:pPr>
            <a:r>
              <a:rPr lang="it-IT" sz="2000" dirty="0"/>
              <a:t>tengano separatamente le scritture contabili.</a:t>
            </a:r>
          </a:p>
          <a:p>
            <a:pPr marL="285750" indent="-285750" algn="just">
              <a:buFont typeface="Wingdings" panose="05000000000000000000" pitchFamily="2" charset="2"/>
              <a:buChar char="§"/>
            </a:pPr>
            <a:endParaRPr lang="it-IT" sz="1700" dirty="0"/>
          </a:p>
          <a:p>
            <a:pPr algn="just"/>
            <a:endParaRPr lang="it-IT" sz="1600" dirty="0"/>
          </a:p>
          <a:p>
            <a:pPr algn="just"/>
            <a:r>
              <a:rPr lang="it-IT" sz="1600" dirty="0"/>
              <a:t>  </a:t>
            </a:r>
          </a:p>
          <a:p>
            <a:pPr algn="just"/>
            <a:endParaRPr lang="it-IT" sz="2000" dirty="0"/>
          </a:p>
          <a:p>
            <a:pPr algn="just"/>
            <a:endParaRPr lang="it-IT" sz="1300" dirty="0"/>
          </a:p>
        </p:txBody>
      </p:sp>
    </p:spTree>
    <p:extLst>
      <p:ext uri="{BB962C8B-B14F-4D97-AF65-F5344CB8AC3E}">
        <p14:creationId xmlns:p14="http://schemas.microsoft.com/office/powerpoint/2010/main" val="36959820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Gli enti esclusi dal Registro</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33</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555367"/>
          </a:xfrm>
          <a:prstGeom prst="rect">
            <a:avLst/>
          </a:prstGeom>
          <a:noFill/>
        </p:spPr>
        <p:txBody>
          <a:bodyPr wrap="square" rtlCol="0">
            <a:spAutoFit/>
          </a:bodyPr>
          <a:lstStyle/>
          <a:p>
            <a:pPr algn="just"/>
            <a:r>
              <a:rPr lang="it-IT" sz="1700" b="1" dirty="0"/>
              <a:t>Non</a:t>
            </a:r>
            <a:r>
              <a:rPr lang="it-IT" sz="1700" dirty="0"/>
              <a:t> </a:t>
            </a:r>
            <a:r>
              <a:rPr lang="it-IT" sz="1700" b="1" dirty="0"/>
              <a:t>possono assumere la qualifica di enti del Terzo settore </a:t>
            </a:r>
            <a:r>
              <a:rPr lang="it-IT" sz="1700" dirty="0"/>
              <a:t>(art. 4, comma 2  del CTS):</a:t>
            </a:r>
          </a:p>
          <a:p>
            <a:pPr algn="just"/>
            <a:endParaRPr lang="it-IT" sz="1700" dirty="0"/>
          </a:p>
          <a:p>
            <a:pPr marL="342900" indent="-342900" algn="just">
              <a:buFont typeface="Wingdings" panose="05000000000000000000" pitchFamily="2" charset="2"/>
              <a:buChar char="§"/>
            </a:pPr>
            <a:r>
              <a:rPr lang="it-IT" sz="1700" dirty="0"/>
              <a:t>le amministrazioni pubbliche; </a:t>
            </a:r>
          </a:p>
          <a:p>
            <a:pPr marL="342900" indent="-342900" algn="just">
              <a:buFont typeface="Wingdings" panose="05000000000000000000" pitchFamily="2" charset="2"/>
              <a:buChar char="§"/>
            </a:pPr>
            <a:endParaRPr lang="it-IT" sz="1700" dirty="0"/>
          </a:p>
          <a:p>
            <a:pPr marL="342900" indent="-342900" algn="just">
              <a:buFont typeface="Wingdings" panose="05000000000000000000" pitchFamily="2" charset="2"/>
              <a:buChar char="§"/>
            </a:pPr>
            <a:r>
              <a:rPr lang="it-IT" sz="1700" dirty="0"/>
              <a:t>le formazioni  e  le  associazioni  politiche;</a:t>
            </a:r>
          </a:p>
          <a:p>
            <a:pPr marL="342900" indent="-342900" algn="just">
              <a:buFont typeface="Wingdings" panose="05000000000000000000" pitchFamily="2" charset="2"/>
              <a:buChar char="§"/>
            </a:pPr>
            <a:endParaRPr lang="it-IT" sz="1700" dirty="0"/>
          </a:p>
          <a:p>
            <a:pPr marL="342900" indent="-342900" algn="just">
              <a:buFont typeface="Wingdings" panose="05000000000000000000" pitchFamily="2" charset="2"/>
              <a:buChar char="§"/>
            </a:pPr>
            <a:r>
              <a:rPr lang="it-IT" sz="1700" dirty="0"/>
              <a:t>i  sindacati;</a:t>
            </a:r>
          </a:p>
          <a:p>
            <a:pPr marL="342900" indent="-342900" algn="just">
              <a:buFont typeface="Wingdings" panose="05000000000000000000" pitchFamily="2" charset="2"/>
              <a:buChar char="§"/>
            </a:pPr>
            <a:endParaRPr lang="it-IT" sz="1700" dirty="0"/>
          </a:p>
          <a:p>
            <a:pPr marL="342900" indent="-342900" algn="just">
              <a:buFont typeface="Wingdings" panose="05000000000000000000" pitchFamily="2" charset="2"/>
              <a:buChar char="§"/>
            </a:pPr>
            <a:r>
              <a:rPr lang="it-IT" sz="1700" dirty="0"/>
              <a:t>le  associazioni professionali e di rappresentanza di categorie economiche;</a:t>
            </a:r>
          </a:p>
          <a:p>
            <a:pPr marL="342900" indent="-342900" algn="just">
              <a:buFont typeface="Wingdings" panose="05000000000000000000" pitchFamily="2" charset="2"/>
              <a:buChar char="§"/>
            </a:pPr>
            <a:endParaRPr lang="it-IT" sz="1700" dirty="0"/>
          </a:p>
          <a:p>
            <a:pPr marL="342900" indent="-342900" algn="just">
              <a:buFont typeface="Wingdings" panose="05000000000000000000" pitchFamily="2" charset="2"/>
              <a:buChar char="§"/>
            </a:pPr>
            <a:r>
              <a:rPr lang="it-IT" sz="1700" dirty="0"/>
              <a:t>le  associazioni di datori di lavoro;</a:t>
            </a:r>
          </a:p>
          <a:p>
            <a:pPr marL="342900" indent="-342900" algn="just">
              <a:buFont typeface="Wingdings" panose="05000000000000000000" pitchFamily="2" charset="2"/>
              <a:buChar char="§"/>
            </a:pPr>
            <a:endParaRPr lang="it-IT" sz="1700" dirty="0"/>
          </a:p>
          <a:p>
            <a:pPr marL="342900" indent="-342900" algn="just">
              <a:buFont typeface="Wingdings" panose="05000000000000000000" pitchFamily="2" charset="2"/>
              <a:buChar char="§"/>
            </a:pPr>
            <a:r>
              <a:rPr lang="it-IT" sz="1700" dirty="0"/>
              <a:t>gli enti sottoposti a direzione e coordinamento o controllati dai suddetti enti, ad esclusione degli enti operanti nel settore della protezione civile (che possono assumere la qualifica di ETS anche se controllati dai predetti enti).</a:t>
            </a:r>
            <a:endParaRPr lang="it-IT" sz="1600" dirty="0"/>
          </a:p>
          <a:p>
            <a:pPr algn="just"/>
            <a:r>
              <a:rPr lang="it-IT" sz="1600" dirty="0"/>
              <a:t>  </a:t>
            </a:r>
          </a:p>
          <a:p>
            <a:pPr algn="just"/>
            <a:endParaRPr lang="it-IT" sz="2000" dirty="0"/>
          </a:p>
          <a:p>
            <a:pPr algn="just"/>
            <a:endParaRPr lang="it-IT" sz="1300" dirty="0"/>
          </a:p>
        </p:txBody>
      </p:sp>
    </p:spTree>
    <p:extLst>
      <p:ext uri="{BB962C8B-B14F-4D97-AF65-F5344CB8AC3E}">
        <p14:creationId xmlns:p14="http://schemas.microsoft.com/office/powerpoint/2010/main" val="3953005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Enti operanti nel settore della protezione civile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34</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4724370"/>
          </a:xfrm>
          <a:prstGeom prst="rect">
            <a:avLst/>
          </a:prstGeom>
          <a:noFill/>
        </p:spPr>
        <p:txBody>
          <a:bodyPr wrap="square" rtlCol="0">
            <a:spAutoFit/>
          </a:bodyPr>
          <a:lstStyle/>
          <a:p>
            <a:pPr algn="just"/>
            <a:r>
              <a:rPr lang="it-IT" dirty="0"/>
              <a:t>In particolare, gli enti del Terzo settore che operano nel </a:t>
            </a:r>
            <a:r>
              <a:rPr lang="it-IT" b="1" dirty="0"/>
              <a:t>settore della protezione civile</a:t>
            </a:r>
            <a:r>
              <a:rPr lang="it-IT" dirty="0"/>
              <a:t>, ricompreso tra le attività di interesse generale individuate dal CTS (art. 5, lettera y)) dovranno essere iscritti, oltre che nel Registro unico nazionale del Terzo settore, all</a:t>
            </a:r>
            <a:r>
              <a:rPr lang="it-IT" b="1" dirty="0"/>
              <a:t>’Elenco nazionale del volontariato di protezione civile</a:t>
            </a:r>
            <a:r>
              <a:rPr lang="it-IT" dirty="0"/>
              <a:t>.</a:t>
            </a:r>
          </a:p>
          <a:p>
            <a:pPr algn="just"/>
            <a:endParaRPr lang="it-IT" dirty="0"/>
          </a:p>
          <a:p>
            <a:pPr algn="just"/>
            <a:r>
              <a:rPr lang="it-IT" dirty="0"/>
              <a:t>A tal fine, con il provvedimento volto a disciplinare il funzionamento del Registro unico (ai sensi dell’art. 53 del CTS) dovranno essere previste, sentito il Dipartimento della protezione civile, </a:t>
            </a:r>
            <a:r>
              <a:rPr lang="it-IT" b="1" dirty="0"/>
              <a:t>forme di coordinamento </a:t>
            </a:r>
            <a:r>
              <a:rPr lang="it-IT" dirty="0"/>
              <a:t>tra la disciplina dell'iscrizione nel Registro unico e quella dell'iscrizione nell'Elenco nazionale del volontariato di protezione civile.</a:t>
            </a:r>
          </a:p>
          <a:p>
            <a:endParaRPr lang="it-IT" dirty="0"/>
          </a:p>
          <a:p>
            <a:pPr algn="just"/>
            <a:r>
              <a:rPr lang="it-IT" dirty="0"/>
              <a:t>Le funzioni di vigilanza, monitoraggio e controllo pubblico sugli ETS operanti in questo specifico settore  verranno esercitate in collaborazione con il Dipartimento della protezione civile e con le strutture di protezione civile delle Regioni e delle Province autonome.</a:t>
            </a:r>
          </a:p>
          <a:p>
            <a:pPr algn="just"/>
            <a:endParaRPr lang="it-IT" sz="1300" dirty="0"/>
          </a:p>
        </p:txBody>
      </p:sp>
    </p:spTree>
    <p:extLst>
      <p:ext uri="{BB962C8B-B14F-4D97-AF65-F5344CB8AC3E}">
        <p14:creationId xmlns:p14="http://schemas.microsoft.com/office/powerpoint/2010/main" val="37141863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Gli enti che rimarranno al di fuori del Terzo settore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35</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216813"/>
          </a:xfrm>
          <a:prstGeom prst="rect">
            <a:avLst/>
          </a:prstGeom>
          <a:noFill/>
        </p:spPr>
        <p:txBody>
          <a:bodyPr wrap="square" rtlCol="0">
            <a:spAutoFit/>
          </a:bodyPr>
          <a:lstStyle/>
          <a:p>
            <a:pPr algn="just"/>
            <a:r>
              <a:rPr lang="it-IT" sz="1600" dirty="0"/>
              <a:t>Accanto agli ETS continueranno ad esistere enti senza  scopo di lucro che, per mancanza dei requisiti dettati dal CTS, non si iscriveranno al RUNTS.</a:t>
            </a:r>
          </a:p>
          <a:p>
            <a:pPr algn="just"/>
            <a:endParaRPr lang="it-IT" sz="1600" dirty="0"/>
          </a:p>
          <a:p>
            <a:pPr algn="just"/>
            <a:r>
              <a:rPr lang="it-IT" sz="1600" dirty="0"/>
              <a:t>Tali enti rimarranno al di fuori del Terzo settore e continueranno ad essere disciplinati dal Codice civile o dalle leggi speciali loro applicabili.</a:t>
            </a:r>
          </a:p>
          <a:p>
            <a:pPr algn="just"/>
            <a:endParaRPr lang="it-IT" sz="1600" dirty="0"/>
          </a:p>
          <a:p>
            <a:pPr algn="just"/>
            <a:r>
              <a:rPr lang="it-IT" sz="1600" dirty="0"/>
              <a:t>Può trattarsi, ad esempio, di enti che non svolgono in via principale o esclusiva una o più delle attività di interesse generale di cui all’art. 5 del  CTS o che svolgono tali attività con finalità diverse da quelle civiche, solidaristiche e di utilità sociale.</a:t>
            </a:r>
          </a:p>
          <a:p>
            <a:pPr marL="285750" indent="-285750" algn="just">
              <a:buFont typeface="Wingdings" panose="05000000000000000000" pitchFamily="2" charset="2"/>
              <a:buChar char="§"/>
            </a:pPr>
            <a:endParaRPr lang="it-IT" sz="1600" dirty="0"/>
          </a:p>
          <a:p>
            <a:pPr algn="just"/>
            <a:r>
              <a:rPr lang="it-IT" sz="1600" dirty="0"/>
              <a:t>È importante sottolineare che l’iscrizione al RUNTS rappresenta una facoltà. Gli enti </a:t>
            </a:r>
            <a:r>
              <a:rPr lang="it-IT" sz="1600" i="1" dirty="0"/>
              <a:t>no profit, </a:t>
            </a:r>
            <a:r>
              <a:rPr lang="it-IT" sz="1600" dirty="0"/>
              <a:t>dunque potranno </a:t>
            </a:r>
            <a:r>
              <a:rPr lang="it-IT" sz="1600" b="1" dirty="0"/>
              <a:t>scegliere</a:t>
            </a:r>
            <a:r>
              <a:rPr lang="it-IT" sz="1600" dirty="0"/>
              <a:t> (pur essendo astrattamente in possesso dei requisiti per l’adozione della qualifica di ETS) di non iscriversi al Registro unico.</a:t>
            </a:r>
          </a:p>
          <a:p>
            <a:pPr algn="just"/>
            <a:endParaRPr lang="it-IT" sz="1600" dirty="0"/>
          </a:p>
          <a:p>
            <a:pPr algn="just"/>
            <a:r>
              <a:rPr lang="it-IT" sz="1600" dirty="0"/>
              <a:t>Tale scelta potrebbe essere dettata, ad esempio, dalla volontà di evitare gli oneri  organizzativi  e  amministrativi connessi all’iscrizione (oltre  che  il  controllo  da  parte  degli uffici competenti). </a:t>
            </a:r>
          </a:p>
          <a:p>
            <a:pPr algn="just"/>
            <a:endParaRPr lang="it-IT" sz="1600" dirty="0"/>
          </a:p>
          <a:p>
            <a:pPr algn="just"/>
            <a:r>
              <a:rPr lang="it-IT" sz="1600" dirty="0"/>
              <a:t>Tuttavia, la mancata iscrizione al Registro unico farà venir meno la possibilità di fruire dei vantaggi (fiscali e di altra natura) previsti dal Codice.</a:t>
            </a:r>
          </a:p>
          <a:p>
            <a:pPr algn="just"/>
            <a:endParaRPr lang="it-IT" sz="1300" dirty="0"/>
          </a:p>
        </p:txBody>
      </p:sp>
    </p:spTree>
    <p:extLst>
      <p:ext uri="{BB962C8B-B14F-4D97-AF65-F5344CB8AC3E}">
        <p14:creationId xmlns:p14="http://schemas.microsoft.com/office/powerpoint/2010/main" val="1377567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Gli enti che rimarranno al di fuori del Terzo settore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36</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893921"/>
          </a:xfrm>
          <a:prstGeom prst="rect">
            <a:avLst/>
          </a:prstGeom>
          <a:noFill/>
        </p:spPr>
        <p:txBody>
          <a:bodyPr wrap="square" rtlCol="0">
            <a:spAutoFit/>
          </a:bodyPr>
          <a:lstStyle/>
          <a:p>
            <a:pPr algn="just"/>
            <a:r>
              <a:rPr lang="it-IT" sz="1700" dirty="0"/>
              <a:t>La scelta di un ente </a:t>
            </a:r>
            <a:r>
              <a:rPr lang="it-IT" sz="1700" i="1" dirty="0"/>
              <a:t>no profit </a:t>
            </a:r>
            <a:r>
              <a:rPr lang="it-IT" sz="1700" dirty="0"/>
              <a:t>di non iscriversi al Registro unico potrebbe essere dettata dalla volontà di continuare ad avvalersi di </a:t>
            </a:r>
            <a:r>
              <a:rPr lang="it-IT" sz="1700" b="1" dirty="0"/>
              <a:t>un diverso regime fiscale</a:t>
            </a:r>
            <a:r>
              <a:rPr lang="it-IT" sz="1700" dirty="0"/>
              <a:t>. È il caso, ad esempio, delle </a:t>
            </a:r>
            <a:r>
              <a:rPr lang="it-IT" sz="1700" b="1" dirty="0"/>
              <a:t>Associazioni sportive dilettantistiche (ASD)</a:t>
            </a:r>
            <a:r>
              <a:rPr lang="it-IT" sz="1700" dirty="0"/>
              <a:t> le quali, con l’applicazione a regime della riforma (ossia dal periodo d’imposta successivo alla piena operatività del RUNTS) dovranno scegliere:</a:t>
            </a:r>
          </a:p>
          <a:p>
            <a:pPr algn="just"/>
            <a:endParaRPr lang="it-IT" sz="1700" dirty="0"/>
          </a:p>
          <a:p>
            <a:pPr marL="285750" indent="-285750" algn="just">
              <a:buFont typeface="Wingdings" panose="05000000000000000000" pitchFamily="2" charset="2"/>
              <a:buChar char="§"/>
            </a:pPr>
            <a:r>
              <a:rPr lang="it-IT" sz="1700" dirty="0"/>
              <a:t>se qualificarsi come enti del Terzo settore, beneficiando delle misure di sostegno e delle disposizioni fiscali previste dal Codice (l’organizzazione e gestione di attività sportive dilettantistiche rientra infatti, ai sensi dell’art. 5, comma 1, lettera t) del Codice, tra le attività di interesse generale esercitabili dagli ETS);</a:t>
            </a:r>
          </a:p>
          <a:p>
            <a:pPr marL="285750" indent="-285750" algn="just">
              <a:buFont typeface="Wingdings" panose="05000000000000000000" pitchFamily="2" charset="2"/>
              <a:buChar char="§"/>
            </a:pPr>
            <a:endParaRPr lang="it-IT" sz="1700" dirty="0"/>
          </a:p>
          <a:p>
            <a:pPr marL="285750" indent="-285750" algn="just">
              <a:buFont typeface="Wingdings" panose="05000000000000000000" pitchFamily="2" charset="2"/>
              <a:buChar char="§"/>
            </a:pPr>
            <a:r>
              <a:rPr lang="it-IT" sz="1700" dirty="0"/>
              <a:t>oppure se rimanere al di fuori del RUNTS, mantenendo così la possibilità fruire dello speciale regime fiscale loro applicabile ai sensi della L. 398/1991.</a:t>
            </a:r>
          </a:p>
          <a:p>
            <a:pPr algn="just"/>
            <a:endParaRPr lang="it-IT" sz="1700" dirty="0"/>
          </a:p>
          <a:p>
            <a:pPr algn="just"/>
            <a:r>
              <a:rPr lang="it-IT" sz="1700" dirty="0"/>
              <a:t>A seguito delle modifiche introdotte dal CTS, infatti, permane la possibilità per le ASD di applicare le disposizioni di cui alla L 398/1991. L’art. 89, comma 1, lett. c) del CTS, tuttavia, disapplica tale regime per i soggetti iscritti al Registro unico del Terzo settore.</a:t>
            </a:r>
          </a:p>
          <a:p>
            <a:pPr algn="just"/>
            <a:endParaRPr lang="it-IT" sz="2000" dirty="0"/>
          </a:p>
        </p:txBody>
      </p:sp>
    </p:spTree>
    <p:extLst>
      <p:ext uri="{BB962C8B-B14F-4D97-AF65-F5344CB8AC3E}">
        <p14:creationId xmlns:p14="http://schemas.microsoft.com/office/powerpoint/2010/main" val="15961112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Gli enti che rimarranno al di fuori del Terzo settore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37</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293757"/>
          </a:xfrm>
          <a:prstGeom prst="rect">
            <a:avLst/>
          </a:prstGeom>
          <a:noFill/>
        </p:spPr>
        <p:txBody>
          <a:bodyPr wrap="square" rtlCol="0">
            <a:spAutoFit/>
          </a:bodyPr>
          <a:lstStyle/>
          <a:p>
            <a:pPr algn="just"/>
            <a:r>
              <a:rPr lang="it-IT" dirty="0"/>
              <a:t>Si consideri, ad esempio, una attuale Onlus che svolga la propria attività finanziandosi prevalentemente tramite donazioni di soggetti terzi. </a:t>
            </a:r>
          </a:p>
          <a:p>
            <a:pPr algn="just"/>
            <a:endParaRPr lang="it-IT" dirty="0"/>
          </a:p>
          <a:p>
            <a:pPr algn="just"/>
            <a:r>
              <a:rPr lang="it-IT" dirty="0"/>
              <a:t>In caso di mancata iscrizione al RUNTS, tale ente non potrà accedere ai vantaggi tributari né alle altre misure di sostegno previste dal Codice e, inoltre, non potrà presentarsi al pubblico nella veste di ETS, ma applicherà le norme del TUIR. </a:t>
            </a:r>
          </a:p>
          <a:p>
            <a:pPr algn="just"/>
            <a:endParaRPr lang="it-IT" dirty="0"/>
          </a:p>
          <a:p>
            <a:pPr algn="just"/>
            <a:r>
              <a:rPr lang="it-IT" dirty="0"/>
              <a:t>In caso di </a:t>
            </a:r>
            <a:r>
              <a:rPr lang="it-IT" b="1" dirty="0"/>
              <a:t>mancata iscrizione al RUNTS</a:t>
            </a:r>
            <a:r>
              <a:rPr lang="it-IT" dirty="0"/>
              <a:t>, l’ente perderà la qualifica di ONLUS, con conseguente </a:t>
            </a:r>
            <a:r>
              <a:rPr lang="it-IT" b="1" dirty="0"/>
              <a:t>obbligo di devoluzione del patrimonio a  fini  di  pubblica  utilità</a:t>
            </a:r>
            <a:r>
              <a:rPr lang="it-IT" dirty="0"/>
              <a:t>.</a:t>
            </a:r>
          </a:p>
          <a:p>
            <a:pPr algn="just"/>
            <a:endParaRPr lang="it-IT" dirty="0"/>
          </a:p>
          <a:p>
            <a:pPr algn="just"/>
            <a:r>
              <a:rPr lang="it-IT" dirty="0"/>
              <a:t>Al contrario, la perdita della qualifica a seguito di iscrizione al RUNTS, </a:t>
            </a:r>
            <a:r>
              <a:rPr lang="it-IT" b="1" dirty="0"/>
              <a:t>non costituirà</a:t>
            </a:r>
            <a:r>
              <a:rPr lang="it-IT" dirty="0"/>
              <a:t> un’ipotesi di scioglimento dell’ente e non comporterà l’obbligo di devoluzione del patrimonio (ai sensi dell’art. 101, comma 8 del CTS)</a:t>
            </a:r>
          </a:p>
          <a:p>
            <a:pPr algn="just"/>
            <a:endParaRPr lang="it-IT" sz="1700" dirty="0"/>
          </a:p>
          <a:p>
            <a:pPr algn="just"/>
            <a:endParaRPr lang="it-IT" sz="2000" dirty="0"/>
          </a:p>
          <a:p>
            <a:pPr algn="just"/>
            <a:endParaRPr lang="it-IT" sz="1300" dirty="0"/>
          </a:p>
        </p:txBody>
      </p:sp>
    </p:spTree>
    <p:extLst>
      <p:ext uri="{BB962C8B-B14F-4D97-AF65-F5344CB8AC3E}">
        <p14:creationId xmlns:p14="http://schemas.microsoft.com/office/powerpoint/2010/main" val="2227926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ctrTitle"/>
          </p:nvPr>
        </p:nvSpPr>
        <p:spPr>
          <a:xfrm>
            <a:off x="2339752" y="2780928"/>
            <a:ext cx="6172200" cy="1894362"/>
          </a:xfrm>
        </p:spPr>
        <p:txBody>
          <a:bodyPr>
            <a:normAutofit fontScale="90000"/>
          </a:bodyPr>
          <a:lstStyle/>
          <a:p>
            <a:pPr algn="ctr"/>
            <a:r>
              <a:rPr lang="it-IT" sz="3200" dirty="0"/>
              <a:t>L’architettura del nuovo Registro unico nazionale del Terzo settore (RUNTS)</a:t>
            </a:r>
          </a:p>
        </p:txBody>
      </p:sp>
      <p:sp>
        <p:nvSpPr>
          <p:cNvPr id="5" name="Segnaposto piè di pagina 4"/>
          <p:cNvSpPr>
            <a:spLocks noGrp="1"/>
          </p:cNvSpPr>
          <p:nvPr>
            <p:ph type="ftr" sz="quarter" idx="11"/>
          </p:nvPr>
        </p:nvSpPr>
        <p:spPr/>
        <p:txBody>
          <a:bodyPr/>
          <a:lstStyle/>
          <a:p>
            <a:r>
              <a:rPr lang="it-IT"/>
              <a:t>ACTA - tutti di diritti sono riservati</a:t>
            </a:r>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38</a:t>
            </a:fld>
            <a:endParaRPr lang="it-IT" dirty="0"/>
          </a:p>
        </p:txBody>
      </p:sp>
    </p:spTree>
    <p:extLst>
      <p:ext uri="{BB962C8B-B14F-4D97-AF65-F5344CB8AC3E}">
        <p14:creationId xmlns:p14="http://schemas.microsoft.com/office/powerpoint/2010/main" val="11329173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Il Registro unico nazionale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39</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6924973"/>
          </a:xfrm>
          <a:prstGeom prst="rect">
            <a:avLst/>
          </a:prstGeom>
          <a:noFill/>
        </p:spPr>
        <p:txBody>
          <a:bodyPr wrap="square" rtlCol="0">
            <a:spAutoFit/>
          </a:bodyPr>
          <a:lstStyle/>
          <a:p>
            <a:pPr algn="just">
              <a:spcAft>
                <a:spcPts val="1200"/>
              </a:spcAft>
            </a:pPr>
            <a:r>
              <a:rPr lang="it-IT" sz="1700" dirty="0"/>
              <a:t>Un importante aspetto della riforma è l’istituzione del </a:t>
            </a:r>
            <a:r>
              <a:rPr lang="it-IT" sz="1700" b="1" dirty="0"/>
              <a:t>Registro unico nazionale del Terzo settore, </a:t>
            </a:r>
            <a:r>
              <a:rPr lang="it-IT" sz="1700" dirty="0"/>
              <a:t>che andrà a sostituire i diversi registri speciali</a:t>
            </a:r>
            <a:r>
              <a:rPr lang="it-IT" sz="1700" b="1" dirty="0"/>
              <a:t> </a:t>
            </a:r>
            <a:r>
              <a:rPr lang="it-IT" sz="1700" dirty="0"/>
              <a:t>attualmente esistenti (Anagrafe delle Onlus, registri regionali del volontariato, registri regionali e  provinciali delle </a:t>
            </a:r>
            <a:r>
              <a:rPr lang="it-IT" sz="1700" dirty="0" err="1"/>
              <a:t>Aps</a:t>
            </a:r>
            <a:r>
              <a:rPr lang="it-IT" sz="1700" dirty="0"/>
              <a:t>)</a:t>
            </a:r>
          </a:p>
          <a:p>
            <a:pPr algn="just">
              <a:spcAft>
                <a:spcPts val="1200"/>
              </a:spcAft>
            </a:pPr>
            <a:r>
              <a:rPr lang="it-IT" sz="1700" dirty="0"/>
              <a:t>Il Registro sarà strutturato in apposite sezioni, che daranno evidenza delle singole categorie nelle quali gli ETS potranno scegliere di inquadrarsi e renderà pubblicamente accessibili le informazioni relative agli enti (ad es. bilanci)</a:t>
            </a:r>
          </a:p>
          <a:p>
            <a:pPr algn="just">
              <a:spcAft>
                <a:spcPts val="1200"/>
              </a:spcAft>
            </a:pPr>
            <a:r>
              <a:rPr lang="it-IT" sz="1700" dirty="0"/>
              <a:t>Sono previste, in particolare, le seguenti sezioni:</a:t>
            </a:r>
          </a:p>
          <a:p>
            <a:pPr marL="342900" indent="-342900" algn="just">
              <a:buFont typeface="+mj-lt"/>
              <a:buAutoNum type="alphaLcParenR"/>
            </a:pPr>
            <a:r>
              <a:rPr lang="it-IT" sz="1700" dirty="0"/>
              <a:t>Organizzazioni di volontariato;</a:t>
            </a:r>
          </a:p>
          <a:p>
            <a:pPr marL="342900" indent="-342900" algn="just">
              <a:buFont typeface="+mj-lt"/>
              <a:buAutoNum type="alphaLcParenR"/>
            </a:pPr>
            <a:r>
              <a:rPr lang="it-IT" sz="1700" dirty="0"/>
              <a:t>Associazioni di promozione sociale;</a:t>
            </a:r>
          </a:p>
          <a:p>
            <a:pPr marL="342900" indent="-342900" algn="just">
              <a:buFont typeface="+mj-lt"/>
              <a:buAutoNum type="alphaLcParenR"/>
            </a:pPr>
            <a:r>
              <a:rPr lang="it-IT" sz="1700" dirty="0"/>
              <a:t>Enti filantropici;</a:t>
            </a:r>
          </a:p>
          <a:p>
            <a:pPr marL="342900" indent="-342900" algn="just">
              <a:buFont typeface="+mj-lt"/>
              <a:buAutoNum type="alphaLcParenR"/>
            </a:pPr>
            <a:r>
              <a:rPr lang="it-IT" sz="1700" dirty="0"/>
              <a:t>Imprese sociali, incluse le cooperative sociali;</a:t>
            </a:r>
          </a:p>
          <a:p>
            <a:pPr marL="342900" indent="-342900" algn="just">
              <a:buFont typeface="+mj-lt"/>
              <a:buAutoNum type="alphaLcParenR"/>
            </a:pPr>
            <a:r>
              <a:rPr lang="it-IT" sz="1700" dirty="0"/>
              <a:t>Reti associative;</a:t>
            </a:r>
          </a:p>
          <a:p>
            <a:pPr marL="342900" indent="-342900" algn="just">
              <a:buFont typeface="+mj-lt"/>
              <a:buAutoNum type="alphaLcParenR"/>
            </a:pPr>
            <a:r>
              <a:rPr lang="it-IT" sz="1700" dirty="0"/>
              <a:t>Società di mutuo soccorso;</a:t>
            </a:r>
          </a:p>
          <a:p>
            <a:pPr marL="342900" indent="-342900" algn="just">
              <a:buFont typeface="+mj-lt"/>
              <a:buAutoNum type="alphaLcParenR"/>
            </a:pPr>
            <a:r>
              <a:rPr lang="it-IT" sz="1700" dirty="0"/>
              <a:t>Altri enti del Terzo settore.</a:t>
            </a:r>
          </a:p>
          <a:p>
            <a:pPr algn="just"/>
            <a:endParaRPr lang="it-IT" sz="1700" dirty="0"/>
          </a:p>
          <a:p>
            <a:pPr algn="just"/>
            <a:r>
              <a:rPr lang="it-IT" sz="1700" dirty="0"/>
              <a:t>Gli ETS (ad  eccezione delle reti associative) non possono essere  contemporaneamente iscritti in due o più sezioni.</a:t>
            </a:r>
          </a:p>
          <a:p>
            <a:pPr algn="just"/>
            <a:endParaRPr lang="it-IT" sz="1900"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8614007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Il Registro unico nazionale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40</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7848302"/>
          </a:xfrm>
          <a:prstGeom prst="rect">
            <a:avLst/>
          </a:prstGeom>
          <a:noFill/>
        </p:spPr>
        <p:txBody>
          <a:bodyPr wrap="square" rtlCol="0">
            <a:spAutoFit/>
          </a:bodyPr>
          <a:lstStyle/>
          <a:p>
            <a:pPr algn="just"/>
            <a:r>
              <a:rPr lang="it-IT" sz="1700" dirty="0"/>
              <a:t>Dal punto di vista operativo, il Registro unico sarà gestito su </a:t>
            </a:r>
            <a:r>
              <a:rPr lang="it-IT" sz="1700" b="1" dirty="0"/>
              <a:t>base territoriale </a:t>
            </a:r>
            <a:r>
              <a:rPr lang="it-IT" sz="1700" dirty="0"/>
              <a:t>in collaborazione con le Regioni e le Province autonome, attraverso </a:t>
            </a:r>
            <a:r>
              <a:rPr lang="it-IT" sz="1700" b="1" dirty="0"/>
              <a:t>modalità informatiche.</a:t>
            </a:r>
          </a:p>
          <a:p>
            <a:pPr algn="just"/>
            <a:endParaRPr lang="it-IT" sz="1700" b="1" dirty="0"/>
          </a:p>
          <a:p>
            <a:pPr algn="just"/>
            <a:r>
              <a:rPr lang="it-IT" sz="1700" dirty="0"/>
              <a:t>A tal fine, le Regioni e le Province autonome individuano apposite strutture competenti (Uffici regionali o provinciali del Registro unico nazionale del Terzo settore). Presso il Ministero del Lavoro è istituito, invece, l’Ufficio statale del Registro unico nazionale del Terzo settore.</a:t>
            </a:r>
          </a:p>
          <a:p>
            <a:pPr algn="just"/>
            <a:endParaRPr lang="it-IT" sz="1700" dirty="0"/>
          </a:p>
          <a:p>
            <a:pPr algn="just"/>
            <a:r>
              <a:rPr lang="it-IT" sz="1700" dirty="0"/>
              <a:t>Il Registro sarà </a:t>
            </a:r>
            <a:r>
              <a:rPr lang="it-IT" sz="1700" b="1" dirty="0"/>
              <a:t>pubblico</a:t>
            </a:r>
            <a:r>
              <a:rPr lang="it-IT" sz="1700" dirty="0"/>
              <a:t> e </a:t>
            </a:r>
            <a:r>
              <a:rPr lang="it-IT" sz="1700" b="1" dirty="0"/>
              <a:t>reso accessibile a tutti gli interessati in modalità telematica.</a:t>
            </a:r>
          </a:p>
          <a:p>
            <a:pPr algn="just"/>
            <a:endParaRPr lang="it-IT" sz="1700" dirty="0"/>
          </a:p>
          <a:p>
            <a:pPr algn="just"/>
            <a:r>
              <a:rPr lang="it-IT" sz="1700" dirty="0"/>
              <a:t>Il nuovo Registro unico sostituirà l’Anagrafe delle </a:t>
            </a:r>
            <a:r>
              <a:rPr lang="it-IT" sz="1700" dirty="0" err="1"/>
              <a:t>Onlus</a:t>
            </a:r>
            <a:r>
              <a:rPr lang="it-IT" sz="1700" dirty="0"/>
              <a:t> e i Registri regionali delle ODV ed APS e l’iscrizione al suo interno </a:t>
            </a:r>
            <a:r>
              <a:rPr lang="it-IT" sz="1700" b="1" dirty="0"/>
              <a:t>costituirà condizione per l’applicazione di tutte le disposizioni (comprese le misure di sostegno e le agevolazioni fiscali) introdotte dalla riforma. </a:t>
            </a:r>
          </a:p>
          <a:p>
            <a:pPr algn="just"/>
            <a:endParaRPr lang="it-IT" sz="1700" b="1" dirty="0"/>
          </a:p>
          <a:p>
            <a:pPr algn="just"/>
            <a:r>
              <a:rPr lang="it-IT" sz="1700" dirty="0"/>
              <a:t>L’istituzione di un unico Registro per tutti gli ETS consentirà una </a:t>
            </a:r>
            <a:r>
              <a:rPr lang="it-IT" sz="1700" b="1" dirty="0"/>
              <a:t>riduzione</a:t>
            </a:r>
            <a:r>
              <a:rPr lang="it-IT" sz="1700" dirty="0"/>
              <a:t> e </a:t>
            </a:r>
            <a:r>
              <a:rPr lang="it-IT" sz="1700" b="1" dirty="0"/>
              <a:t>semplificazione</a:t>
            </a:r>
            <a:r>
              <a:rPr lang="it-IT" sz="1700" dirty="0"/>
              <a:t> degli adempimenti (e dei relativi controlli).</a:t>
            </a:r>
          </a:p>
          <a:p>
            <a:pPr algn="just"/>
            <a:endParaRPr lang="it-IT" sz="1600" dirty="0"/>
          </a:p>
          <a:p>
            <a:pPr algn="just"/>
            <a:endParaRPr lang="it-IT" sz="1900" dirty="0"/>
          </a:p>
          <a:p>
            <a:pPr algn="just"/>
            <a:endParaRPr lang="it-IT" sz="1900" dirty="0"/>
          </a:p>
          <a:p>
            <a:pPr algn="just"/>
            <a:endParaRPr lang="it-IT" sz="1900" dirty="0"/>
          </a:p>
          <a:p>
            <a:pPr algn="just"/>
            <a:endParaRPr lang="it-IT" sz="1900"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2393003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Iscrizione al Registro unico</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41</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216813"/>
          </a:xfrm>
          <a:prstGeom prst="rect">
            <a:avLst/>
          </a:prstGeom>
          <a:noFill/>
        </p:spPr>
        <p:txBody>
          <a:bodyPr wrap="square" rtlCol="0">
            <a:spAutoFit/>
          </a:bodyPr>
          <a:lstStyle/>
          <a:p>
            <a:pPr algn="just"/>
            <a:r>
              <a:rPr lang="it-IT" sz="1600" dirty="0"/>
              <a:t>La domanda di iscrizione al RUNTS dovrà essere presentata dal rappresentante legale dell’ente all’Ufficio del Registro della Regione o della Provincia autonoma nella quale l’ente ha la sede legale.</a:t>
            </a:r>
          </a:p>
          <a:p>
            <a:pPr algn="just"/>
            <a:endParaRPr lang="it-IT" sz="1600" dirty="0"/>
          </a:p>
          <a:p>
            <a:pPr algn="just"/>
            <a:r>
              <a:rPr lang="it-IT" sz="1600" dirty="0"/>
              <a:t>L’Ufficio competente (una volta verificata la sussistenza dei requisiti per l’iscrizione nella sezione richiesta) entro 60 giorni dalla presentazione della domanda:</a:t>
            </a:r>
          </a:p>
          <a:p>
            <a:pPr marL="285750" indent="-285750" algn="just">
              <a:buFont typeface="Wingdings" panose="05000000000000000000" pitchFamily="2" charset="2"/>
              <a:buChar char="§"/>
            </a:pPr>
            <a:r>
              <a:rPr lang="it-IT" sz="1600" b="1" dirty="0"/>
              <a:t>Iscrive</a:t>
            </a:r>
            <a:r>
              <a:rPr lang="it-IT" sz="1600" dirty="0"/>
              <a:t> l’ente;</a:t>
            </a:r>
          </a:p>
          <a:p>
            <a:pPr marL="285750" indent="-285750" algn="just">
              <a:buFont typeface="Wingdings" panose="05000000000000000000" pitchFamily="2" charset="2"/>
              <a:buChar char="§"/>
            </a:pPr>
            <a:r>
              <a:rPr lang="it-IT" sz="1600" b="1" dirty="0"/>
              <a:t>Rifiuta l’iscrizione </a:t>
            </a:r>
            <a:r>
              <a:rPr lang="it-IT" sz="1600" dirty="0"/>
              <a:t>con </a:t>
            </a:r>
            <a:r>
              <a:rPr lang="it-IT" sz="1600" b="1" dirty="0"/>
              <a:t>provvedimento mot</a:t>
            </a:r>
            <a:r>
              <a:rPr lang="it-IT" sz="1600" dirty="0"/>
              <a:t>ivato;</a:t>
            </a:r>
          </a:p>
          <a:p>
            <a:pPr marL="285750" indent="-285750" algn="just">
              <a:buFont typeface="Wingdings" panose="05000000000000000000" pitchFamily="2" charset="2"/>
              <a:buChar char="§"/>
            </a:pPr>
            <a:r>
              <a:rPr lang="it-IT" sz="1600" dirty="0"/>
              <a:t>Invita l’ente a </a:t>
            </a:r>
            <a:r>
              <a:rPr lang="it-IT" sz="1600" b="1" dirty="0"/>
              <a:t>completare/rettificare</a:t>
            </a:r>
            <a:r>
              <a:rPr lang="it-IT" sz="1600" dirty="0"/>
              <a:t> la domanda o ad integrare la documentazione.</a:t>
            </a:r>
          </a:p>
          <a:p>
            <a:pPr algn="just"/>
            <a:r>
              <a:rPr lang="it-IT" sz="1600" dirty="0"/>
              <a:t>Decorsi 60 giorni dalla presentazione della documentazione (o dalle eventuali rettifiche o integrazioni) la domanda di iscrizione si intende accolta. </a:t>
            </a:r>
          </a:p>
          <a:p>
            <a:pPr algn="just"/>
            <a:endParaRPr lang="it-IT" sz="1600" dirty="0"/>
          </a:p>
          <a:p>
            <a:pPr algn="just"/>
            <a:r>
              <a:rPr lang="it-IT" sz="1600" dirty="0"/>
              <a:t>Se l’atto costitutivo o lo statuto dell’ente sono redatti secondo modelli standard tipizzati, l’Ufficio  verifica la regolarità formale della documentazione ed iscrive l’ente entro 30 giorni dalla presentazione della domanda.</a:t>
            </a:r>
          </a:p>
          <a:p>
            <a:pPr algn="just"/>
            <a:endParaRPr lang="it-IT" sz="1600" dirty="0"/>
          </a:p>
          <a:p>
            <a:pPr algn="just"/>
            <a:r>
              <a:rPr lang="it-IT" sz="1600" dirty="0"/>
              <a:t>Avverso il diniego di iscrizione è ammesso il ricorso dinanzi al tribunale amministrativo.</a:t>
            </a:r>
          </a:p>
          <a:p>
            <a:pPr algn="just"/>
            <a:endParaRPr lang="it-IT" sz="1300" dirty="0"/>
          </a:p>
        </p:txBody>
      </p:sp>
    </p:spTree>
    <p:extLst>
      <p:ext uri="{BB962C8B-B14F-4D97-AF65-F5344CB8AC3E}">
        <p14:creationId xmlns:p14="http://schemas.microsoft.com/office/powerpoint/2010/main" val="32802276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Il Registro unico nazionale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42</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4524315"/>
          </a:xfrm>
          <a:prstGeom prst="rect">
            <a:avLst/>
          </a:prstGeom>
          <a:noFill/>
        </p:spPr>
        <p:txBody>
          <a:bodyPr wrap="square" rtlCol="0">
            <a:spAutoFit/>
          </a:bodyPr>
          <a:lstStyle/>
          <a:p>
            <a:pPr algn="just"/>
            <a:r>
              <a:rPr lang="it-IT" sz="1700" dirty="0"/>
              <a:t>Nel dettaglio, la procedura per l’</a:t>
            </a:r>
            <a:r>
              <a:rPr lang="it-IT" sz="1700" b="1" dirty="0"/>
              <a:t>iscrizione</a:t>
            </a:r>
            <a:r>
              <a:rPr lang="it-IT" sz="1700" dirty="0"/>
              <a:t> nel Registro unico e le sue modalità di </a:t>
            </a:r>
            <a:r>
              <a:rPr lang="it-IT" sz="1700" b="1" dirty="0"/>
              <a:t>gestione</a:t>
            </a:r>
            <a:r>
              <a:rPr lang="it-IT" sz="1700" dirty="0"/>
              <a:t> saranno definite con apposito decreto ministeriale.</a:t>
            </a:r>
          </a:p>
          <a:p>
            <a:pPr algn="just"/>
            <a:endParaRPr lang="it-IT" sz="1700" dirty="0"/>
          </a:p>
          <a:p>
            <a:pPr algn="just"/>
            <a:r>
              <a:rPr lang="it-IT" sz="1700" dirty="0"/>
              <a:t>Tale decreto dovrà individuare, in particolare (art. 53, comma 1 del CTS):</a:t>
            </a:r>
          </a:p>
          <a:p>
            <a:pPr algn="just"/>
            <a:endParaRPr lang="it-IT" sz="1700" dirty="0"/>
          </a:p>
          <a:p>
            <a:pPr marL="285750" indent="-285750" algn="just">
              <a:buFont typeface="Wingdings" panose="05000000000000000000" pitchFamily="2" charset="2"/>
              <a:buChar char="§"/>
            </a:pPr>
            <a:r>
              <a:rPr lang="it-IT" sz="1700" dirty="0"/>
              <a:t>i documenti da presentare per l’iscrizione, le modalità di deposito degli atti da inserire o aggiornare nel Registro;</a:t>
            </a:r>
          </a:p>
          <a:p>
            <a:pPr marL="285750" indent="-285750" algn="just">
              <a:buFont typeface="Wingdings" panose="05000000000000000000" pitchFamily="2" charset="2"/>
              <a:buChar char="§"/>
            </a:pPr>
            <a:endParaRPr lang="it-IT" sz="1700" dirty="0"/>
          </a:p>
          <a:p>
            <a:pPr marL="285750" indent="-285750" algn="just">
              <a:buFont typeface="Wingdings" panose="05000000000000000000" pitchFamily="2" charset="2"/>
              <a:buChar char="§"/>
            </a:pPr>
            <a:r>
              <a:rPr lang="it-IT" sz="1700" dirty="0"/>
              <a:t>le regole per la predisposizione, la tenuta, la conservazione, e la gestione nel Registro, finalizzate ad assicurare l’omogeneità degli elementi informativi sul territorio nazionale;</a:t>
            </a:r>
          </a:p>
          <a:p>
            <a:pPr marL="285750" indent="-285750" algn="just">
              <a:buFont typeface="Wingdings" panose="05000000000000000000" pitchFamily="2" charset="2"/>
              <a:buChar char="§"/>
            </a:pPr>
            <a:endParaRPr lang="it-IT" sz="1700" dirty="0"/>
          </a:p>
          <a:p>
            <a:pPr marL="285750" indent="-285750" algn="just">
              <a:buFont typeface="Wingdings" panose="05000000000000000000" pitchFamily="2" charset="2"/>
              <a:buChar char="§"/>
            </a:pPr>
            <a:r>
              <a:rPr lang="it-IT" sz="1700" dirty="0"/>
              <a:t>le modalità con le quali è garantita la comunicazione dei dati tra il Registro delle Imprese e il Registro unico (con riferimento alle imprese sociali e agli altri ETS iscritti nel Registro Imprese)</a:t>
            </a:r>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12933768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Trasmigrazione dai registri esistenti</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43</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7602081"/>
          </a:xfrm>
          <a:prstGeom prst="rect">
            <a:avLst/>
          </a:prstGeom>
          <a:noFill/>
        </p:spPr>
        <p:txBody>
          <a:bodyPr wrap="square" rtlCol="0">
            <a:spAutoFit/>
          </a:bodyPr>
          <a:lstStyle/>
          <a:p>
            <a:pPr algn="just"/>
            <a:r>
              <a:rPr lang="it-IT" sz="1700" dirty="0"/>
              <a:t>Per le ODV e le APS è previsto un meccanismo automatico di </a:t>
            </a:r>
            <a:r>
              <a:rPr lang="it-IT" sz="1700" b="1" dirty="0"/>
              <a:t>trasmigrazione </a:t>
            </a:r>
            <a:r>
              <a:rPr lang="it-IT" sz="1700" dirty="0"/>
              <a:t>dai registri attualmente esistenti al Registro unico nazionale.</a:t>
            </a:r>
          </a:p>
          <a:p>
            <a:pPr algn="just"/>
            <a:endParaRPr lang="it-IT" sz="1700" dirty="0"/>
          </a:p>
          <a:p>
            <a:pPr algn="just"/>
            <a:r>
              <a:rPr lang="it-IT" sz="1700" dirty="0"/>
              <a:t>In particolare, l’art. 54 del CTS prevede che gli enti pubblici territoriali comunichino al Registro unico nazionale i dati in loro possesso in merito alle ODV e alle APS iscritte nei rispettivi registri speciali (con modalità che saranno definite dal decreto ministeriale volto a regolare il funzionamento del RUNTS).</a:t>
            </a:r>
          </a:p>
          <a:p>
            <a:pPr algn="just"/>
            <a:endParaRPr lang="it-IT" sz="1700" dirty="0"/>
          </a:p>
          <a:p>
            <a:pPr algn="just"/>
            <a:r>
              <a:rPr lang="it-IT" sz="1700" dirty="0"/>
              <a:t>Una volta ricevute queste informazioni, gli uffici del Registro unico nazionale, nel termine di 180 giorni, dovranno verificare la sussistenza dei requisiti per l’iscrizione, richiedendo agli enti eventuali informazioni e documenti mancanti.</a:t>
            </a:r>
          </a:p>
          <a:p>
            <a:pPr algn="just"/>
            <a:endParaRPr lang="it-IT" sz="1700" dirty="0"/>
          </a:p>
          <a:p>
            <a:pPr algn="just"/>
            <a:r>
              <a:rPr lang="it-IT" sz="1700" dirty="0"/>
              <a:t>L’omessa trasmissione delle informazioni e dei documenti richiesti nel successivo termine di 60 giorni comporterà la mancata iscrizione nel Registro unico. </a:t>
            </a:r>
          </a:p>
          <a:p>
            <a:pPr algn="just"/>
            <a:endParaRPr lang="it-IT" sz="1700" dirty="0"/>
          </a:p>
          <a:p>
            <a:pPr algn="just"/>
            <a:endParaRPr lang="it-IT" sz="1900" dirty="0"/>
          </a:p>
          <a:p>
            <a:pPr algn="just"/>
            <a:endParaRPr lang="it-IT" sz="1900" dirty="0"/>
          </a:p>
          <a:p>
            <a:pPr algn="just"/>
            <a:endParaRPr lang="it-IT" sz="1900" dirty="0"/>
          </a:p>
          <a:p>
            <a:pPr algn="just"/>
            <a:endParaRPr lang="it-IT" sz="1900"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31772978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Trasmigrazione dai registri esistenti</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44</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278368"/>
          </a:xfrm>
          <a:prstGeom prst="rect">
            <a:avLst/>
          </a:prstGeom>
          <a:noFill/>
        </p:spPr>
        <p:txBody>
          <a:bodyPr wrap="square" rtlCol="0">
            <a:spAutoFit/>
          </a:bodyPr>
          <a:lstStyle/>
          <a:p>
            <a:pPr algn="just"/>
            <a:r>
              <a:rPr lang="it-IT" dirty="0"/>
              <a:t>Per le </a:t>
            </a:r>
            <a:r>
              <a:rPr lang="it-IT" b="1" dirty="0" err="1"/>
              <a:t>Onlus</a:t>
            </a:r>
            <a:r>
              <a:rPr lang="it-IT" dirty="0"/>
              <a:t> </a:t>
            </a:r>
            <a:r>
              <a:rPr lang="it-IT" u="sng" dirty="0"/>
              <a:t>non è previsto un meccanismo di trasmigrazione automatica</a:t>
            </a:r>
            <a:r>
              <a:rPr lang="it-IT" dirty="0"/>
              <a:t> dalla relativa anagrafe (tenuta presso le direzioni regionali dell’agenzia delle entrate).</a:t>
            </a:r>
          </a:p>
          <a:p>
            <a:pPr algn="just"/>
            <a:endParaRPr lang="it-IT" dirty="0"/>
          </a:p>
          <a:p>
            <a:pPr algn="just"/>
            <a:r>
              <a:rPr lang="it-IT" dirty="0"/>
              <a:t>Per conoscere la concreta procedura di iscrizione bisognerà attendere il decreto attuativo. Tuttavia, posto che a differenza di ODV e APS per le ONLUS non c’è una sezione dedicata nel RUNTS, si potrebbero immaginare due alternative:</a:t>
            </a:r>
          </a:p>
          <a:p>
            <a:pPr algn="just"/>
            <a:endParaRPr lang="it-IT" dirty="0"/>
          </a:p>
          <a:p>
            <a:pPr marL="285750" indent="-285750" algn="just">
              <a:buFont typeface="Arial" panose="020B0604020202020204" pitchFamily="34" charset="0"/>
              <a:buChar char="•"/>
            </a:pPr>
            <a:r>
              <a:rPr lang="it-IT" dirty="0"/>
              <a:t>passaggio automatico nella sezione residuale riservata agli altri ETS, salvo poi migrare successivamente in una sezione diversa, a seconda delle esigenze; </a:t>
            </a:r>
          </a:p>
          <a:p>
            <a:pPr marL="285750" indent="-285750" algn="just">
              <a:buFont typeface="Arial" panose="020B0604020202020204" pitchFamily="34" charset="0"/>
              <a:buChar char="•"/>
            </a:pPr>
            <a:endParaRPr lang="it-IT" dirty="0"/>
          </a:p>
          <a:p>
            <a:pPr marL="285750" indent="-285750" algn="just">
              <a:buFont typeface="Arial" panose="020B0604020202020204" pitchFamily="34" charset="0"/>
              <a:buChar char="•"/>
            </a:pPr>
            <a:r>
              <a:rPr lang="it-IT" dirty="0"/>
              <a:t>oppure, iscrizione su richiesta dell’ente, che potrà scegliere la soluzione più congeniale in base alla struttura (anche in considerazione del fatto che molte </a:t>
            </a:r>
            <a:r>
              <a:rPr lang="it-IT" dirty="0" err="1"/>
              <a:t>Onlus</a:t>
            </a:r>
            <a:r>
              <a:rPr lang="it-IT" dirty="0"/>
              <a:t> potrebbero preferire la veste dell’impresa sociale e richiedere l’iscrizione al Registro delle Imprese). </a:t>
            </a:r>
          </a:p>
          <a:p>
            <a:pPr algn="just"/>
            <a:endParaRPr lang="it-IT" sz="1300" dirty="0"/>
          </a:p>
        </p:txBody>
      </p:sp>
    </p:spTree>
    <p:extLst>
      <p:ext uri="{BB962C8B-B14F-4D97-AF65-F5344CB8AC3E}">
        <p14:creationId xmlns:p14="http://schemas.microsoft.com/office/powerpoint/2010/main" val="33762982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Trasmigrazione dai registri esistenti</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45</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77888" y="1289144"/>
            <a:ext cx="7704856" cy="4678204"/>
          </a:xfrm>
          <a:prstGeom prst="rect">
            <a:avLst/>
          </a:prstGeom>
          <a:noFill/>
        </p:spPr>
        <p:txBody>
          <a:bodyPr wrap="square" rtlCol="0">
            <a:spAutoFit/>
          </a:bodyPr>
          <a:lstStyle/>
          <a:p>
            <a:pPr algn="just"/>
            <a:r>
              <a:rPr lang="it-IT" sz="1900" dirty="0"/>
              <a:t>In caso di </a:t>
            </a:r>
            <a:r>
              <a:rPr lang="it-IT" sz="1900" b="1" dirty="0"/>
              <a:t>mancata iscrizione al RUNTS</a:t>
            </a:r>
            <a:r>
              <a:rPr lang="it-IT" sz="1900" dirty="0"/>
              <a:t>,  le ONLUS:</a:t>
            </a:r>
          </a:p>
          <a:p>
            <a:pPr algn="just"/>
            <a:endParaRPr lang="it-IT" sz="1900" dirty="0"/>
          </a:p>
          <a:p>
            <a:pPr marL="285750" indent="-285750" algn="just">
              <a:buFont typeface="Arial" panose="020B0604020202020204" pitchFamily="34" charset="0"/>
              <a:buChar char="•"/>
            </a:pPr>
            <a:r>
              <a:rPr lang="it-IT" sz="1900" dirty="0"/>
              <a:t>non potranno continuare ad utilizzare la qualifica di ONLUS (la relativa disciplina verrà abrogata a decorrere dal periodo d’imposta successivo all’autorizzazione europea);</a:t>
            </a:r>
          </a:p>
          <a:p>
            <a:pPr marL="285750" indent="-285750" algn="just">
              <a:buFont typeface="Arial" panose="020B0604020202020204" pitchFamily="34" charset="0"/>
              <a:buChar char="•"/>
            </a:pPr>
            <a:endParaRPr lang="it-IT" sz="1900" dirty="0"/>
          </a:p>
          <a:p>
            <a:pPr marL="285750" indent="-285750" algn="just">
              <a:buFont typeface="Arial" panose="020B0604020202020204" pitchFamily="34" charset="0"/>
              <a:buChar char="•"/>
            </a:pPr>
            <a:r>
              <a:rPr lang="it-IT" sz="1900" dirty="0"/>
              <a:t>saranno obbligate a devolvere il patrimonio, in quanto l’abrogazione dell’art. 10 del </a:t>
            </a:r>
            <a:r>
              <a:rPr lang="it-IT" sz="1900" dirty="0" err="1"/>
              <a:t>D.Lgs.</a:t>
            </a:r>
            <a:r>
              <a:rPr lang="it-IT" sz="1900" dirty="0"/>
              <a:t> 460/1997 farebbe venir meno le garanzie di non </a:t>
            </a:r>
            <a:r>
              <a:rPr lang="it-IT" sz="1900" dirty="0" err="1"/>
              <a:t>lucratività</a:t>
            </a:r>
            <a:r>
              <a:rPr lang="it-IT" sz="1900" dirty="0"/>
              <a:t> connesse all’adozione di tale qualifica (l’obbligo di devoluzione dovrebbe riguardare solo il patrimonio incrementale - Circ. 59/E/2007 e Circ. 168/E/1998).</a:t>
            </a:r>
          </a:p>
          <a:p>
            <a:pPr algn="just"/>
            <a:endParaRPr lang="it-IT" sz="1900" dirty="0"/>
          </a:p>
          <a:p>
            <a:pPr algn="just"/>
            <a:r>
              <a:rPr lang="it-IT" sz="1900" dirty="0"/>
              <a:t>La devoluzione del patrimonio della </a:t>
            </a:r>
            <a:r>
              <a:rPr lang="it-IT" sz="1900" dirty="0" err="1"/>
              <a:t>Onlus</a:t>
            </a:r>
            <a:r>
              <a:rPr lang="it-IT" sz="1900" dirty="0"/>
              <a:t> è espressamente esclusa, invece, in caso di iscrizione al RUNTS come ETS (art. 101, comma 8 del CTS).</a:t>
            </a:r>
          </a:p>
          <a:p>
            <a:pPr algn="just"/>
            <a:endParaRPr lang="it-IT" sz="1300" dirty="0"/>
          </a:p>
        </p:txBody>
      </p:sp>
    </p:spTree>
    <p:extLst>
      <p:ext uri="{BB962C8B-B14F-4D97-AF65-F5344CB8AC3E}">
        <p14:creationId xmlns:p14="http://schemas.microsoft.com/office/powerpoint/2010/main" val="42598331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Cancellazione dal RUNTS</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46</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001369"/>
          </a:xfrm>
          <a:prstGeom prst="rect">
            <a:avLst/>
          </a:prstGeom>
          <a:noFill/>
        </p:spPr>
        <p:txBody>
          <a:bodyPr wrap="square" rtlCol="0">
            <a:spAutoFit/>
          </a:bodyPr>
          <a:lstStyle/>
          <a:p>
            <a:pPr algn="just"/>
            <a:r>
              <a:rPr lang="it-IT" sz="1700" dirty="0"/>
              <a:t>La </a:t>
            </a:r>
            <a:r>
              <a:rPr lang="it-IT" sz="1700" b="1" dirty="0"/>
              <a:t>cancellazione</a:t>
            </a:r>
            <a:r>
              <a:rPr lang="it-IT" sz="1700" dirty="0"/>
              <a:t> di un ente dal Registro unico nazionale del Terzo settore potrà avvenire a seguito di </a:t>
            </a:r>
            <a:r>
              <a:rPr lang="it-IT" sz="1700" b="1" dirty="0"/>
              <a:t>istanza</a:t>
            </a:r>
            <a:r>
              <a:rPr lang="it-IT" sz="1700" dirty="0"/>
              <a:t> da parte dell’ente stesso o a seguito di accertamento </a:t>
            </a:r>
            <a:r>
              <a:rPr lang="it-IT" sz="1700" b="1" dirty="0"/>
              <a:t>d’ufficio</a:t>
            </a:r>
            <a:r>
              <a:rPr lang="it-IT" sz="1700" dirty="0"/>
              <a:t> dello scioglimento dell’ente o della carenza dei requisiti necessari per la permanenza nel Registro.</a:t>
            </a:r>
          </a:p>
          <a:p>
            <a:pPr algn="just"/>
            <a:endParaRPr lang="it-IT" sz="1700" dirty="0"/>
          </a:p>
          <a:p>
            <a:pPr algn="just"/>
            <a:r>
              <a:rPr lang="it-IT" sz="1700" dirty="0"/>
              <a:t>I controlli sulla permanenza di tali requisiti verranno svolti dagli Uffici del Registro (art. 93 del CTS) e potranno essere eseguiti attraverso l’esame di documentazione e/o tramite visite ed ispezioni.</a:t>
            </a:r>
          </a:p>
          <a:p>
            <a:pPr algn="just"/>
            <a:endParaRPr lang="it-IT" sz="1700" dirty="0"/>
          </a:p>
          <a:p>
            <a:pPr algn="just"/>
            <a:r>
              <a:rPr lang="it-IT" sz="1700" dirty="0"/>
              <a:t>Nelle ipotesi di mancato aggiornamento delle informazioni che devono risultare obbligatoriamente nel Registro o di mancato o incompleto deposito di atti (come rendiconti o bilanci) è prevista una procedura di </a:t>
            </a:r>
            <a:r>
              <a:rPr lang="it-IT" sz="1700" b="1" dirty="0"/>
              <a:t>diffida</a:t>
            </a:r>
            <a:r>
              <a:rPr lang="it-IT" sz="1700" dirty="0"/>
              <a:t> (art. 48, comma 4, del CTS) in base alla quale l’ufficio del Registro, prima di procedere alla cancellazione, assegna all’ente un termine non superiore a 180 giorni per regolarizzare l’adempimento.</a:t>
            </a:r>
          </a:p>
          <a:p>
            <a:pPr algn="just"/>
            <a:endParaRPr lang="it-IT" sz="1700" dirty="0"/>
          </a:p>
          <a:p>
            <a:pPr algn="just"/>
            <a:r>
              <a:rPr lang="it-IT" sz="1700" dirty="0"/>
              <a:t>Avverso il provvedimento di cancellazione è ammesso il ricorso dinanzi al tribunale amministrativo.</a:t>
            </a:r>
          </a:p>
          <a:p>
            <a:pPr algn="just"/>
            <a:endParaRPr lang="it-IT" sz="1300" dirty="0"/>
          </a:p>
        </p:txBody>
      </p:sp>
    </p:spTree>
    <p:extLst>
      <p:ext uri="{BB962C8B-B14F-4D97-AF65-F5344CB8AC3E}">
        <p14:creationId xmlns:p14="http://schemas.microsoft.com/office/powerpoint/2010/main" val="10001450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1800" b="1" cap="none" dirty="0">
                <a:solidFill>
                  <a:srgbClr val="1F497D"/>
                </a:solidFill>
              </a:rPr>
              <a:t>Migrazione da una sezione all’altra</a:t>
            </a:r>
            <a:r>
              <a:rPr lang="it-IT" sz="1600" b="1" cap="none" dirty="0">
                <a:solidFill>
                  <a:srgbClr val="1F497D"/>
                </a:solidFill>
              </a:rPr>
              <a:t/>
            </a:r>
            <a:br>
              <a:rPr lang="it-IT" sz="1600" b="1" cap="none" dirty="0">
                <a:solidFill>
                  <a:srgbClr val="1F497D"/>
                </a:solidFill>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47</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4278094"/>
          </a:xfrm>
          <a:prstGeom prst="rect">
            <a:avLst/>
          </a:prstGeom>
          <a:noFill/>
        </p:spPr>
        <p:txBody>
          <a:bodyPr wrap="square" rtlCol="0">
            <a:spAutoFit/>
          </a:bodyPr>
          <a:lstStyle/>
          <a:p>
            <a:pPr algn="just"/>
            <a:r>
              <a:rPr lang="it-IT" sz="1700" dirty="0"/>
              <a:t>Gli ETS avranno, a regime, la possibilità di </a:t>
            </a:r>
            <a:r>
              <a:rPr lang="it-IT" sz="1700" b="1" dirty="0"/>
              <a:t>migrare</a:t>
            </a:r>
            <a:r>
              <a:rPr lang="it-IT" sz="1700" dirty="0"/>
              <a:t> attraverso le varie sezioni del Registro unico senza che ciò comporti lo scioglimento dell’ente o la devoluzione del patrimonio (art. 50 del CTS).</a:t>
            </a:r>
          </a:p>
          <a:p>
            <a:pPr algn="just"/>
            <a:endParaRPr lang="it-IT" sz="1700" dirty="0"/>
          </a:p>
          <a:p>
            <a:pPr algn="just"/>
            <a:r>
              <a:rPr lang="it-IT" sz="1700" dirty="0"/>
              <a:t>In tal caso, la richiesta di migrazione dovrà essere approvata con le modalità e nei termini previsti per l’iscrizione nel Registro.</a:t>
            </a:r>
          </a:p>
          <a:p>
            <a:pPr algn="just"/>
            <a:endParaRPr lang="it-IT" sz="1700" dirty="0"/>
          </a:p>
          <a:p>
            <a:pPr algn="just"/>
            <a:r>
              <a:rPr lang="it-IT" sz="1700" dirty="0"/>
              <a:t>Ad esempio l’ETS non commerciale che, in concreto, vede incrementarsi i ricavi di natura commerciale potrà valutare se riqualificarsi come impresa sociale (e viceversa)</a:t>
            </a:r>
          </a:p>
          <a:p>
            <a:pPr algn="just"/>
            <a:endParaRPr lang="it-IT" sz="1700" dirty="0"/>
          </a:p>
          <a:p>
            <a:pPr algn="just"/>
            <a:r>
              <a:rPr lang="it-IT" sz="1700" dirty="0"/>
              <a:t>Allo stato attuale, un soggetto che perde la qualifica fiscale di </a:t>
            </a:r>
            <a:r>
              <a:rPr lang="it-IT" sz="1700" dirty="0" err="1"/>
              <a:t>Onlus</a:t>
            </a:r>
            <a:r>
              <a:rPr lang="it-IT" sz="1700" dirty="0"/>
              <a:t> e che continua comunque ad operare (come ente non commerciale ovvero come ente commerciale) è invece tenuto a devolvere gli incrementi patrimoniali realizzati nei periodi di imposta nei quali si è avvalso della qualifica (cfr. Circ. 59/E/2007 e, in generale, la Circ. 168/E/1998).</a:t>
            </a:r>
            <a:endParaRPr lang="it-IT" sz="1300" dirty="0"/>
          </a:p>
        </p:txBody>
      </p:sp>
    </p:spTree>
    <p:extLst>
      <p:ext uri="{BB962C8B-B14F-4D97-AF65-F5344CB8AC3E}">
        <p14:creationId xmlns:p14="http://schemas.microsoft.com/office/powerpoint/2010/main" val="6445120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1800" b="1" cap="none" dirty="0">
                <a:solidFill>
                  <a:srgbClr val="1F497D"/>
                </a:solidFill>
              </a:rPr>
              <a:t>Gli effetti dell’iscrizione nel RUNTS</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48</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10018127"/>
          </a:xfrm>
          <a:prstGeom prst="rect">
            <a:avLst/>
          </a:prstGeom>
          <a:noFill/>
        </p:spPr>
        <p:txBody>
          <a:bodyPr wrap="square" rtlCol="0">
            <a:spAutoFit/>
          </a:bodyPr>
          <a:lstStyle/>
          <a:p>
            <a:pPr algn="just"/>
            <a:r>
              <a:rPr lang="it-IT" sz="1600" dirty="0"/>
              <a:t>L’iscrizione  al  Registro unico nazionale del Terzo settore (e la conseguente adozione della qualifica di ETS) è  facoltativa.</a:t>
            </a:r>
          </a:p>
          <a:p>
            <a:pPr algn="just"/>
            <a:endParaRPr lang="it-IT" sz="1600" dirty="0"/>
          </a:p>
          <a:p>
            <a:pPr algn="just"/>
            <a:r>
              <a:rPr lang="it-IT" sz="1600" dirty="0"/>
              <a:t>Essa, tuttavia, costituisce </a:t>
            </a:r>
            <a:r>
              <a:rPr lang="it-IT" sz="1600" b="1" dirty="0"/>
              <a:t>presupposto necessario </a:t>
            </a:r>
            <a:r>
              <a:rPr lang="it-IT" sz="1600" dirty="0"/>
              <a:t>per fruire delle agevolazioni fiscali (detrazioni e deduzioni per i donatori, agevolazioni in materia di imposte indirette e tributi locali, possibilità di autofinanziarsi attraverso attività commerciali secondarie tassate con regimi semplificati, eccetera) e delle altre misure di sostegno connesse all’adozione della qualifica di ETS (come, ad esempio, l’accesso a bandi pubblici o a fondi riservati al Terzo settore). </a:t>
            </a:r>
          </a:p>
          <a:p>
            <a:pPr algn="just"/>
            <a:endParaRPr lang="it-IT" sz="1600" dirty="0"/>
          </a:p>
          <a:p>
            <a:pPr algn="just"/>
            <a:r>
              <a:rPr lang="it-IT" sz="1600" dirty="0"/>
              <a:t>L’iscrizione, inoltre consente all’ente di </a:t>
            </a:r>
            <a:r>
              <a:rPr lang="it-IT" sz="1600" b="1" dirty="0"/>
              <a:t>qualificarsi come ETS </a:t>
            </a:r>
            <a:r>
              <a:rPr lang="it-IT" sz="1600" dirty="0"/>
              <a:t>nei rapporti con i terzi. </a:t>
            </a:r>
          </a:p>
          <a:p>
            <a:pPr algn="just"/>
            <a:endParaRPr lang="it-IT" sz="1600" dirty="0"/>
          </a:p>
          <a:p>
            <a:pPr algn="just"/>
            <a:r>
              <a:rPr lang="it-IT" sz="1600" dirty="0"/>
              <a:t>Dall’iscrizione nel Registro, d’altra parte, deriva l’obbligo di </a:t>
            </a:r>
            <a:r>
              <a:rPr lang="it-IT" sz="1600" b="1" dirty="0"/>
              <a:t>adeguarsi</a:t>
            </a:r>
            <a:r>
              <a:rPr lang="it-IT" sz="1600" dirty="0"/>
              <a:t> agli obblighi in materia di trasparenza e agli altri adempimenti previsti dal Codice.</a:t>
            </a:r>
          </a:p>
          <a:p>
            <a:pPr algn="just"/>
            <a:endParaRPr lang="it-IT" sz="1600" dirty="0"/>
          </a:p>
          <a:p>
            <a:pPr algn="just"/>
            <a:r>
              <a:rPr lang="it-IT" sz="1600" dirty="0"/>
              <a:t>Gli enti iscritti nel Registro, inoltre, potranno essere sottoposti ai </a:t>
            </a:r>
            <a:r>
              <a:rPr lang="it-IT" sz="1600" b="1" dirty="0"/>
              <a:t>controlli</a:t>
            </a:r>
            <a:r>
              <a:rPr lang="it-IT" sz="1600" dirty="0"/>
              <a:t> in merito ai requisiti necessari all’adozione della qualifica di ETS (svolti dagli uffici del Registro) e a quelli sulla corretta applicazione delle relative misure fiscali (svolti dall’amministrazione finanziaria).</a:t>
            </a:r>
          </a:p>
          <a:p>
            <a:pPr algn="just"/>
            <a:endParaRPr lang="it-IT" sz="1700" dirty="0"/>
          </a:p>
          <a:p>
            <a:pPr marL="285750" indent="-285750" algn="just">
              <a:buFont typeface="Wingdings" panose="05000000000000000000" pitchFamily="2" charset="2"/>
              <a:buChar char="§"/>
            </a:pPr>
            <a:endParaRPr lang="it-IT" sz="1700" dirty="0"/>
          </a:p>
          <a:p>
            <a:pPr algn="just"/>
            <a:endParaRPr lang="it-IT" sz="1700" dirty="0"/>
          </a:p>
          <a:p>
            <a:pPr algn="just"/>
            <a:endParaRPr lang="it-IT" dirty="0"/>
          </a:p>
          <a:p>
            <a:pPr algn="just"/>
            <a:endParaRPr lang="it-IT" dirty="0"/>
          </a:p>
          <a:p>
            <a:pPr algn="just"/>
            <a:endParaRPr lang="it-IT" sz="1900" b="1" dirty="0"/>
          </a:p>
          <a:p>
            <a:pPr algn="just"/>
            <a:endParaRPr lang="it-IT" sz="1900" b="1" dirty="0"/>
          </a:p>
          <a:p>
            <a:pPr algn="just"/>
            <a:endParaRPr lang="it-IT" sz="1900" dirty="0"/>
          </a:p>
          <a:p>
            <a:pPr algn="just"/>
            <a:endParaRPr lang="it-IT" sz="1900" dirty="0"/>
          </a:p>
          <a:p>
            <a:pPr algn="just"/>
            <a:endParaRPr lang="it-IT" sz="1900" b="1" dirty="0"/>
          </a:p>
          <a:p>
            <a:pPr algn="just"/>
            <a:endParaRPr lang="it-IT" sz="1900" b="1" dirty="0"/>
          </a:p>
          <a:p>
            <a:pPr algn="just"/>
            <a:endParaRPr lang="it-IT" sz="1900" b="1" dirty="0"/>
          </a:p>
          <a:p>
            <a:pPr algn="just"/>
            <a:endParaRPr lang="it-IT" sz="1900" dirty="0"/>
          </a:p>
          <a:p>
            <a:pPr algn="just"/>
            <a:endParaRPr lang="it-IT" sz="1700" b="1" u="sng" dirty="0"/>
          </a:p>
          <a:p>
            <a:pPr marL="342900" indent="-342900" algn="just">
              <a:buFont typeface="Wingdings" panose="05000000000000000000" pitchFamily="2" charset="2"/>
              <a:buChar char="§"/>
            </a:pPr>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32880869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1900" b="1" cap="none" dirty="0">
                <a:solidFill>
                  <a:srgbClr val="1F497D"/>
                </a:solidFill>
              </a:rPr>
              <a:t>Gli effetti dell’iscrizione nel Registro unico</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49</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7956024"/>
          </a:xfrm>
          <a:prstGeom prst="rect">
            <a:avLst/>
          </a:prstGeom>
          <a:noFill/>
        </p:spPr>
        <p:txBody>
          <a:bodyPr wrap="square" rtlCol="0">
            <a:spAutoFit/>
          </a:bodyPr>
          <a:lstStyle/>
          <a:p>
            <a:pPr algn="just"/>
            <a:r>
              <a:rPr lang="it-IT" sz="1700" dirty="0"/>
              <a:t>L’istituzione del Registro unico nazionale comporta importanti novità sul versante della </a:t>
            </a:r>
            <a:r>
              <a:rPr lang="it-IT" sz="1700" b="1" dirty="0"/>
              <a:t>trasparenza e degli adempimenti. </a:t>
            </a:r>
            <a:r>
              <a:rPr lang="it-IT" sz="1700" dirty="0"/>
              <a:t>Infatti:</a:t>
            </a:r>
          </a:p>
          <a:p>
            <a:pPr algn="just"/>
            <a:endParaRPr lang="it-IT" sz="1700" dirty="0"/>
          </a:p>
          <a:p>
            <a:pPr marL="342900" indent="-342900" algn="just">
              <a:buFont typeface="Wingdings" panose="05000000000000000000" pitchFamily="2" charset="2"/>
              <a:buChar char="§"/>
            </a:pPr>
            <a:r>
              <a:rPr lang="it-IT" sz="1700" dirty="0"/>
              <a:t>gli ETS sono tenuti a specifici obblighi di </a:t>
            </a:r>
            <a:r>
              <a:rPr lang="it-IT" sz="1700" b="1" dirty="0"/>
              <a:t>trasparenza</a:t>
            </a:r>
            <a:r>
              <a:rPr lang="it-IT" sz="1700" dirty="0"/>
              <a:t> e </a:t>
            </a:r>
            <a:r>
              <a:rPr lang="it-IT" sz="1700" b="1" dirty="0"/>
              <a:t>pubblicità </a:t>
            </a:r>
            <a:r>
              <a:rPr lang="it-IT" sz="1700" dirty="0"/>
              <a:t>(in particolare, in base alla dimensione, gli ETS avranno l’obbligo di pubblicare sul sito internet il bilancio sociale e gli eventuali emolumenti, corrispettivi o compensi attribuiti agli organi di amministrazione e controllo, ai dirigenti e agli associati);</a:t>
            </a:r>
          </a:p>
          <a:p>
            <a:pPr marL="342900" indent="-342900" algn="just">
              <a:buFont typeface="Wingdings" panose="05000000000000000000" pitchFamily="2" charset="2"/>
              <a:buChar char="§"/>
            </a:pPr>
            <a:endParaRPr lang="it-IT" sz="1700" dirty="0"/>
          </a:p>
          <a:p>
            <a:pPr marL="342900" indent="-342900" algn="just">
              <a:buFont typeface="Wingdings" panose="05000000000000000000" pitchFamily="2" charset="2"/>
              <a:buChar char="§"/>
            </a:pPr>
            <a:r>
              <a:rPr lang="it-IT" sz="1700" dirty="0"/>
              <a:t>il nuovo codice prevede </a:t>
            </a:r>
            <a:r>
              <a:rPr lang="it-IT" sz="1700" b="1" dirty="0"/>
              <a:t>obblighi contabili e amministrativi </a:t>
            </a:r>
            <a:r>
              <a:rPr lang="it-IT" sz="1700" dirty="0"/>
              <a:t>che variano in base alla tipologia e alle dimensioni dell’ente;</a:t>
            </a:r>
          </a:p>
          <a:p>
            <a:pPr marL="342900" indent="-342900" algn="just">
              <a:buFont typeface="Wingdings" panose="05000000000000000000" pitchFamily="2" charset="2"/>
              <a:buChar char="§"/>
            </a:pPr>
            <a:endParaRPr lang="it-IT" sz="1700" dirty="0"/>
          </a:p>
          <a:p>
            <a:pPr marL="342900" indent="-342900" algn="just">
              <a:buFont typeface="Wingdings" panose="05000000000000000000" pitchFamily="2" charset="2"/>
              <a:buChar char="§"/>
            </a:pPr>
            <a:r>
              <a:rPr lang="it-IT" sz="1700" dirty="0"/>
              <a:t>gli ETS saranno sottoposti a specifiche </a:t>
            </a:r>
            <a:r>
              <a:rPr lang="it-IT" sz="1700" b="1" dirty="0"/>
              <a:t>verifiche</a:t>
            </a:r>
            <a:r>
              <a:rPr lang="it-IT" sz="1700" dirty="0"/>
              <a:t> e </a:t>
            </a:r>
            <a:r>
              <a:rPr lang="it-IT" sz="1700" b="1" dirty="0"/>
              <a:t>controlli</a:t>
            </a:r>
            <a:r>
              <a:rPr lang="it-IT" sz="1700" dirty="0"/>
              <a:t> da parte delle amministrazioni pubbliche (sia al fine dell’iscrizione e della permanenza nel Registro unico, sia al fine dell’applicazione delle misure fiscali). </a:t>
            </a:r>
          </a:p>
          <a:p>
            <a:pPr algn="just"/>
            <a:endParaRPr lang="it-IT" sz="1900" b="1" dirty="0"/>
          </a:p>
          <a:p>
            <a:pPr algn="just"/>
            <a:endParaRPr lang="it-IT" sz="1900" b="1" dirty="0"/>
          </a:p>
          <a:p>
            <a:pPr algn="just"/>
            <a:endParaRPr lang="it-IT" sz="1900" dirty="0"/>
          </a:p>
          <a:p>
            <a:pPr algn="just"/>
            <a:endParaRPr lang="it-IT" sz="1900" dirty="0"/>
          </a:p>
          <a:p>
            <a:pPr algn="just"/>
            <a:endParaRPr lang="it-IT" sz="1900" b="1" dirty="0"/>
          </a:p>
          <a:p>
            <a:pPr algn="just"/>
            <a:endParaRPr lang="it-IT" sz="1900" b="1" dirty="0"/>
          </a:p>
          <a:p>
            <a:pPr algn="just"/>
            <a:endParaRPr lang="it-IT" sz="1900" b="1" dirty="0"/>
          </a:p>
          <a:p>
            <a:pPr algn="just"/>
            <a:endParaRPr lang="it-IT" sz="1900" dirty="0"/>
          </a:p>
          <a:p>
            <a:pPr algn="just"/>
            <a:endParaRPr lang="it-IT" sz="1700" b="1" u="sng" dirty="0"/>
          </a:p>
          <a:p>
            <a:pPr marL="342900" indent="-342900" algn="just">
              <a:buFont typeface="Wingdings" panose="05000000000000000000" pitchFamily="2" charset="2"/>
              <a:buChar char="§"/>
            </a:pPr>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17668126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ctrTitle"/>
          </p:nvPr>
        </p:nvSpPr>
        <p:spPr>
          <a:xfrm>
            <a:off x="2123728" y="2204864"/>
            <a:ext cx="6172200" cy="1894362"/>
          </a:xfrm>
        </p:spPr>
        <p:txBody>
          <a:bodyPr>
            <a:normAutofit/>
          </a:bodyPr>
          <a:lstStyle/>
          <a:p>
            <a:pPr algn="ctr"/>
            <a:r>
              <a:rPr lang="it-IT" sz="3200" dirty="0"/>
              <a:t>Il riconoscimento giuridico dell’ente</a:t>
            </a:r>
          </a:p>
        </p:txBody>
      </p:sp>
      <p:sp>
        <p:nvSpPr>
          <p:cNvPr id="5" name="Segnaposto piè di pagina 4"/>
          <p:cNvSpPr>
            <a:spLocks noGrp="1"/>
          </p:cNvSpPr>
          <p:nvPr>
            <p:ph type="ftr" sz="quarter" idx="11"/>
          </p:nvPr>
        </p:nvSpPr>
        <p:spPr/>
        <p:txBody>
          <a:bodyPr/>
          <a:lstStyle/>
          <a:p>
            <a:r>
              <a:rPr lang="it-IT"/>
              <a:t>ACTA - tutti di diritti sono riservati</a:t>
            </a:r>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50</a:t>
            </a:fld>
            <a:endParaRPr lang="it-IT" dirty="0"/>
          </a:p>
        </p:txBody>
      </p:sp>
    </p:spTree>
    <p:extLst>
      <p:ext uri="{BB962C8B-B14F-4D97-AF65-F5344CB8AC3E}">
        <p14:creationId xmlns:p14="http://schemas.microsoft.com/office/powerpoint/2010/main" val="25501813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fontScale="90000"/>
          </a:bodyPr>
          <a:lstStyle/>
          <a:p>
            <a:pPr lvl="0" algn="ctr">
              <a:spcBef>
                <a:spcPts val="600"/>
              </a:spcBef>
            </a:pPr>
            <a:r>
              <a:rPr lang="it-IT" sz="2000" b="1" cap="none" dirty="0">
                <a:solidFill>
                  <a:srgbClr val="1F497D"/>
                </a:solidFill>
                <a:ea typeface="+mn-ea"/>
                <a:cs typeface="+mn-cs"/>
              </a:rPr>
              <a:t>Adozione della personalità giuridica tramite l’iscrizione al RUNTS</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51</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4016484"/>
          </a:xfrm>
          <a:prstGeom prst="rect">
            <a:avLst/>
          </a:prstGeom>
          <a:noFill/>
        </p:spPr>
        <p:txBody>
          <a:bodyPr wrap="square" rtlCol="0">
            <a:spAutoFit/>
          </a:bodyPr>
          <a:lstStyle/>
          <a:p>
            <a:pPr algn="just"/>
            <a:r>
              <a:rPr lang="it-IT" sz="1700" dirty="0"/>
              <a:t>L’art. 22 del CTS prevede per le associazioni e le fondazioni dotate della qualifica di ETS una </a:t>
            </a:r>
            <a:r>
              <a:rPr lang="it-IT" sz="1700" b="1" dirty="0"/>
              <a:t>procedura semplificata per l’adozione della personalità giuridica.</a:t>
            </a:r>
          </a:p>
          <a:p>
            <a:pPr algn="just"/>
            <a:endParaRPr lang="it-IT" sz="1700" dirty="0">
              <a:solidFill>
                <a:srgbClr val="FF0000"/>
              </a:solidFill>
            </a:endParaRPr>
          </a:p>
          <a:p>
            <a:pPr algn="just"/>
            <a:r>
              <a:rPr lang="it-IT" sz="1700" b="1" dirty="0"/>
              <a:t>Attualmente, </a:t>
            </a:r>
            <a:r>
              <a:rPr lang="it-IT" sz="1700" dirty="0"/>
              <a:t>l’acquisizione della personalità giuridica da parte degli enti </a:t>
            </a:r>
            <a:r>
              <a:rPr lang="it-IT" sz="1700" i="1" dirty="0"/>
              <a:t>non profit </a:t>
            </a:r>
            <a:r>
              <a:rPr lang="it-IT" sz="1700" dirty="0"/>
              <a:t>è subordinata ad un </a:t>
            </a:r>
            <a:r>
              <a:rPr lang="it-IT" sz="1700" b="1" dirty="0"/>
              <a:t>controllo preventivo di Regioni e prefetture, </a:t>
            </a:r>
            <a:r>
              <a:rPr lang="it-IT" sz="1700" dirty="0"/>
              <a:t>le quali devono verificare che ricorrano le condizioni per la costituzione dell’ente e che il patrimonio sia adeguato alla realizzazione dello scopo.</a:t>
            </a:r>
          </a:p>
          <a:p>
            <a:pPr algn="just"/>
            <a:endParaRPr lang="it-IT" sz="1700" dirty="0"/>
          </a:p>
          <a:p>
            <a:pPr algn="just"/>
            <a:r>
              <a:rPr lang="it-IT" sz="1700" dirty="0"/>
              <a:t>Si tratta di un procedimento che può durare anche 180 giorni per la sua conclusione e che </a:t>
            </a:r>
            <a:r>
              <a:rPr lang="it-IT" sz="1700" b="1" dirty="0"/>
              <a:t>varia a seconda del luogo in cui ha sede l’ente</a:t>
            </a:r>
            <a:r>
              <a:rPr lang="it-IT" sz="1700" dirty="0"/>
              <a:t>. </a:t>
            </a:r>
          </a:p>
          <a:p>
            <a:pPr algn="just"/>
            <a:endParaRPr lang="it-IT" sz="1700" dirty="0"/>
          </a:p>
          <a:p>
            <a:pPr algn="just"/>
            <a:r>
              <a:rPr lang="it-IT" sz="1700" dirty="0"/>
              <a:t>Inoltre, mancando una soglia minima di patrimonio fissata per legge, </a:t>
            </a:r>
            <a:r>
              <a:rPr lang="it-IT" sz="1700" b="1" dirty="0"/>
              <a:t>ogni Regione adotta parametri diversi </a:t>
            </a:r>
            <a:r>
              <a:rPr lang="it-IT" sz="1700" dirty="0"/>
              <a:t>per il riconoscimento.</a:t>
            </a:r>
            <a:endParaRPr lang="it-IT" sz="1300" dirty="0"/>
          </a:p>
        </p:txBody>
      </p:sp>
    </p:spTree>
    <p:extLst>
      <p:ext uri="{BB962C8B-B14F-4D97-AF65-F5344CB8AC3E}">
        <p14:creationId xmlns:p14="http://schemas.microsoft.com/office/powerpoint/2010/main" val="33432139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Personalità giuridica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52</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247590"/>
          </a:xfrm>
          <a:prstGeom prst="rect">
            <a:avLst/>
          </a:prstGeom>
          <a:noFill/>
        </p:spPr>
        <p:txBody>
          <a:bodyPr wrap="square" rtlCol="0">
            <a:spAutoFit/>
          </a:bodyPr>
          <a:lstStyle/>
          <a:p>
            <a:pPr algn="just"/>
            <a:r>
              <a:rPr lang="it-IT" sz="1600" dirty="0"/>
              <a:t>L’art. 22 introduce una </a:t>
            </a:r>
            <a:r>
              <a:rPr lang="it-IT" sz="1600" b="1" dirty="0"/>
              <a:t>procedura molto più snella</a:t>
            </a:r>
            <a:r>
              <a:rPr lang="it-IT" sz="1600" dirty="0"/>
              <a:t>, vicina a quella prevista per le società. </a:t>
            </a:r>
          </a:p>
          <a:p>
            <a:pPr algn="just"/>
            <a:endParaRPr lang="it-IT" sz="1600" dirty="0"/>
          </a:p>
          <a:p>
            <a:pPr algn="just"/>
            <a:r>
              <a:rPr lang="it-IT" sz="1600" dirty="0"/>
              <a:t>Il riconoscimento, nel dettaglio, avviene </a:t>
            </a:r>
            <a:r>
              <a:rPr lang="it-IT" sz="1600" b="1" dirty="0"/>
              <a:t>in maniera automatica con l’iscrizione nel Registro</a:t>
            </a:r>
            <a:r>
              <a:rPr lang="it-IT" sz="1600" dirty="0"/>
              <a:t>, previo controllo notarile. </a:t>
            </a:r>
          </a:p>
          <a:p>
            <a:pPr algn="just"/>
            <a:endParaRPr lang="it-IT" sz="1600" dirty="0"/>
          </a:p>
          <a:p>
            <a:pPr algn="just"/>
            <a:r>
              <a:rPr lang="it-IT" sz="1600" dirty="0"/>
              <a:t>Il notaio che riceve l’atto costitutivo dell’associazione/fondazione deve accertare la sussistenza delle condizioni previste per la costituzione dell’ente e per assumere la qualifica di ETS, nonché del patrimonio minimo richiesto per il riconoscimento, che deve essere: </a:t>
            </a:r>
          </a:p>
          <a:p>
            <a:pPr algn="just"/>
            <a:endParaRPr lang="it-IT" sz="1700" dirty="0">
              <a:solidFill>
                <a:srgbClr val="FF0000"/>
              </a:solidFill>
            </a:endParaRPr>
          </a:p>
          <a:p>
            <a:pPr marL="285750" indent="-285750" algn="just">
              <a:buFont typeface="Wingdings" panose="05000000000000000000" pitchFamily="2" charset="2"/>
              <a:buChar char="§"/>
            </a:pPr>
            <a:r>
              <a:rPr lang="it-IT" sz="1600" dirty="0"/>
              <a:t>non inferiore a </a:t>
            </a:r>
            <a:r>
              <a:rPr lang="it-IT" sz="1600" b="1" dirty="0"/>
              <a:t>15.000 euro per le associazioni</a:t>
            </a:r>
            <a:r>
              <a:rPr lang="it-IT" sz="1600" dirty="0"/>
              <a:t>,</a:t>
            </a:r>
          </a:p>
          <a:p>
            <a:pPr marL="285750" indent="-285750" algn="just">
              <a:buFont typeface="Wingdings" panose="05000000000000000000" pitchFamily="2" charset="2"/>
              <a:buChar char="§"/>
            </a:pPr>
            <a:r>
              <a:rPr lang="it-IT" sz="1600" dirty="0"/>
              <a:t>non inferiore a </a:t>
            </a:r>
            <a:r>
              <a:rPr lang="it-IT" sz="1600" b="1" dirty="0"/>
              <a:t>30.000 euro per le fondazioni</a:t>
            </a:r>
            <a:r>
              <a:rPr lang="it-IT" sz="1600" dirty="0"/>
              <a:t>.</a:t>
            </a:r>
          </a:p>
          <a:p>
            <a:pPr algn="just"/>
            <a:endParaRPr lang="it-IT" sz="1700" dirty="0">
              <a:solidFill>
                <a:srgbClr val="FF0000"/>
              </a:solidFill>
            </a:endParaRPr>
          </a:p>
          <a:p>
            <a:pPr algn="just"/>
            <a:r>
              <a:rPr lang="it-IT" sz="1600" dirty="0"/>
              <a:t>In caso di esito positivo della verifica, il notaio:</a:t>
            </a:r>
          </a:p>
          <a:p>
            <a:pPr marL="285750" indent="-285750" algn="just">
              <a:buFont typeface="Wingdings" panose="05000000000000000000" pitchFamily="2" charset="2"/>
              <a:buChar char="§"/>
            </a:pPr>
            <a:r>
              <a:rPr lang="it-IT" sz="1600" dirty="0"/>
              <a:t>deposita entro 20 giorni la documentazione presso il Registro unico;</a:t>
            </a:r>
          </a:p>
          <a:p>
            <a:pPr marL="285750" indent="-285750" algn="just">
              <a:buFont typeface="Wingdings" panose="05000000000000000000" pitchFamily="2" charset="2"/>
              <a:buChar char="§"/>
            </a:pPr>
            <a:endParaRPr lang="it-IT" sz="1600" dirty="0"/>
          </a:p>
          <a:p>
            <a:pPr marL="285750" indent="-285750" algn="just">
              <a:buFont typeface="Wingdings" panose="05000000000000000000" pitchFamily="2" charset="2"/>
              <a:buChar char="§"/>
            </a:pPr>
            <a:r>
              <a:rPr lang="it-IT" sz="1600" dirty="0"/>
              <a:t>Richiede l’iscrizione dell’ente al registro (che dovrà solo verificare la regolarità formale dei documenti e procedere all’iscrizione, con la quale l’ente acquista la personalità giuridica). </a:t>
            </a:r>
          </a:p>
        </p:txBody>
      </p:sp>
    </p:spTree>
    <p:extLst>
      <p:ext uri="{BB962C8B-B14F-4D97-AF65-F5344CB8AC3E}">
        <p14:creationId xmlns:p14="http://schemas.microsoft.com/office/powerpoint/2010/main" val="23995707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Personalità giuridica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53</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3970318"/>
          </a:xfrm>
          <a:prstGeom prst="rect">
            <a:avLst/>
          </a:prstGeom>
          <a:noFill/>
        </p:spPr>
        <p:txBody>
          <a:bodyPr wrap="square" rtlCol="0">
            <a:spAutoFit/>
          </a:bodyPr>
          <a:lstStyle/>
          <a:p>
            <a:pPr algn="just"/>
            <a:r>
              <a:rPr lang="it-IT" dirty="0"/>
              <a:t>Nel caso in cui il notaio ritenga che non sono rispettate le condizioni per la costituzione, invece, la verifica competerà direttamente all’ufficio del Registro unico.</a:t>
            </a:r>
          </a:p>
          <a:p>
            <a:pPr algn="just"/>
            <a:endParaRPr lang="it-IT" dirty="0"/>
          </a:p>
          <a:p>
            <a:pPr algn="just"/>
            <a:r>
              <a:rPr lang="it-IT" dirty="0"/>
              <a:t>I fondatori, gli  amministratori o, in mancanza gli associati, potranno richiedere all’ufficio competente di disporre l’iscrizione al Registro unico.</a:t>
            </a:r>
          </a:p>
          <a:p>
            <a:pPr algn="just"/>
            <a:endParaRPr lang="it-IT" dirty="0"/>
          </a:p>
          <a:p>
            <a:pPr algn="just"/>
            <a:r>
              <a:rPr lang="it-IT" dirty="0"/>
              <a:t>L’iscrizione si intende negata se entro 60 giorni dalla domanda l’ufficio non comunica ai richiedenti il motivato diniego, non chiede documentazione integrativa o non provvede all’iscrizione.</a:t>
            </a:r>
          </a:p>
          <a:p>
            <a:pPr algn="just"/>
            <a:endParaRPr lang="it-IT" dirty="0"/>
          </a:p>
          <a:p>
            <a:pPr algn="just"/>
            <a:r>
              <a:rPr lang="it-IT" dirty="0"/>
              <a:t>Resta ferma, in ogni caso, la possibilità delle associazioni di iscriversi al Registro unico come associazioni non riconosciute.</a:t>
            </a:r>
            <a:endParaRPr lang="it-IT" sz="1300" dirty="0"/>
          </a:p>
        </p:txBody>
      </p:sp>
    </p:spTree>
    <p:extLst>
      <p:ext uri="{BB962C8B-B14F-4D97-AF65-F5344CB8AC3E}">
        <p14:creationId xmlns:p14="http://schemas.microsoft.com/office/powerpoint/2010/main" val="14917764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Personalità giuridica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54</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6786473"/>
          </a:xfrm>
          <a:prstGeom prst="rect">
            <a:avLst/>
          </a:prstGeom>
          <a:noFill/>
        </p:spPr>
        <p:txBody>
          <a:bodyPr wrap="square" rtlCol="0">
            <a:spAutoFit/>
          </a:bodyPr>
          <a:lstStyle/>
          <a:p>
            <a:pPr algn="just"/>
            <a:r>
              <a:rPr lang="it-IT" dirty="0"/>
              <a:t>Nella lettera direttoriale della Direzione Generale del Terzo settore e della responsabilità sociale delle imprese del 29 dicembre 2017 il Ministero del Lavoro e delle Politiche sociali ha precisato che questa procedura semplificata potrà essere utilizzata </a:t>
            </a:r>
            <a:r>
              <a:rPr lang="it-IT" b="1" dirty="0"/>
              <a:t>solo una volta entrato in funzione il Registro unico</a:t>
            </a:r>
            <a:r>
              <a:rPr lang="it-IT" dirty="0"/>
              <a:t>. </a:t>
            </a:r>
          </a:p>
          <a:p>
            <a:pPr algn="just"/>
            <a:endParaRPr lang="it-IT" dirty="0"/>
          </a:p>
          <a:p>
            <a:pPr algn="just"/>
            <a:r>
              <a:rPr lang="it-IT" dirty="0"/>
              <a:t>In ogni caso, ferma restando l’inapplicabilità di tale procedura fino alla messa in funzione del RUNTS, i limiti patrimoniali fissati dall’art. 22 potranno costituire nel periodo transitorio (in assenza di puntuali disposizioni normative in materia) un  parametro ai fini della valutazione discrezionale dell’organo competente in merito all’adeguatezza della dotazione patrimoniale dell’ente.</a:t>
            </a:r>
          </a:p>
          <a:p>
            <a:pPr algn="just"/>
            <a:endParaRPr lang="it-IT" sz="1700" dirty="0"/>
          </a:p>
          <a:p>
            <a:pPr algn="just"/>
            <a:endParaRPr lang="it-IT" sz="1600" dirty="0"/>
          </a:p>
          <a:p>
            <a:pPr algn="just"/>
            <a:endParaRPr lang="it-IT" sz="1900" dirty="0"/>
          </a:p>
          <a:p>
            <a:pPr algn="just"/>
            <a:endParaRPr lang="it-IT" sz="1900" dirty="0"/>
          </a:p>
          <a:p>
            <a:pPr algn="just"/>
            <a:endParaRPr lang="it-IT" sz="1900" dirty="0"/>
          </a:p>
          <a:p>
            <a:pPr algn="just"/>
            <a:endParaRPr lang="it-IT" sz="1900" dirty="0"/>
          </a:p>
          <a:p>
            <a:pPr algn="just"/>
            <a:endParaRPr lang="it-IT" sz="1900" dirty="0"/>
          </a:p>
          <a:p>
            <a:pPr algn="just"/>
            <a:endParaRPr lang="it-IT" sz="1900"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31498729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Personalità giuridica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55</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3970318"/>
          </a:xfrm>
          <a:prstGeom prst="rect">
            <a:avLst/>
          </a:prstGeom>
          <a:noFill/>
        </p:spPr>
        <p:txBody>
          <a:bodyPr wrap="square" rtlCol="0">
            <a:spAutoFit/>
          </a:bodyPr>
          <a:lstStyle/>
          <a:p>
            <a:pPr algn="just"/>
            <a:r>
              <a:rPr lang="it-IT" dirty="0"/>
              <a:t>Il decreto correttivo al CTS (</a:t>
            </a:r>
            <a:r>
              <a:rPr lang="it-IT" dirty="0" err="1"/>
              <a:t>D.Lgs.</a:t>
            </a:r>
            <a:r>
              <a:rPr lang="it-IT" dirty="0"/>
              <a:t> 105/2018) ha chiarito che, per gli enti già dotati di personalità giuridica, l’iscrizione al Registro unico nazionale del Terzo settore ai sensi dell’art. 22 del CTS sospende l’efficacia dell’iscrizione nel precedente registro delle persone giuridiche. </a:t>
            </a:r>
          </a:p>
          <a:p>
            <a:pPr algn="just"/>
            <a:endParaRPr lang="it-IT" dirty="0"/>
          </a:p>
          <a:p>
            <a:pPr algn="just"/>
            <a:r>
              <a:rPr lang="it-IT" dirty="0"/>
              <a:t>Della nuova iscrizione  verrà  data  comunicazione  alla  Prefettura  o  alla  Regione/Provincia autonoma competente e la vecchia iscrizione rimarrà “congelata” fintanto che dura la permanenza nel Registro  unico.  </a:t>
            </a:r>
          </a:p>
          <a:p>
            <a:pPr algn="just"/>
            <a:endParaRPr lang="it-IT" dirty="0"/>
          </a:p>
          <a:p>
            <a:pPr algn="just"/>
            <a:r>
              <a:rPr lang="it-IT" dirty="0"/>
              <a:t>Laddove  l’ente  poi  dovesse  essere  per  qualsiasi  ragione  cancellato  dal  Registro unico nazionale riprenderà vigore l’iscrizione originaria, senza perdita della personalità giuridica. </a:t>
            </a:r>
          </a:p>
        </p:txBody>
      </p:sp>
    </p:spTree>
    <p:extLst>
      <p:ext uri="{BB962C8B-B14F-4D97-AF65-F5344CB8AC3E}">
        <p14:creationId xmlns:p14="http://schemas.microsoft.com/office/powerpoint/2010/main" val="22743994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ctrTitle"/>
          </p:nvPr>
        </p:nvSpPr>
        <p:spPr/>
        <p:txBody>
          <a:bodyPr>
            <a:normAutofit/>
          </a:bodyPr>
          <a:lstStyle/>
          <a:p>
            <a:r>
              <a:rPr lang="it-IT" sz="2800" dirty="0"/>
              <a:t>Le attività degli ETS</a:t>
            </a:r>
          </a:p>
        </p:txBody>
      </p:sp>
      <p:sp>
        <p:nvSpPr>
          <p:cNvPr id="5" name="Segnaposto piè di pagina 4"/>
          <p:cNvSpPr>
            <a:spLocks noGrp="1"/>
          </p:cNvSpPr>
          <p:nvPr>
            <p:ph type="ftr" sz="quarter" idx="11"/>
          </p:nvPr>
        </p:nvSpPr>
        <p:spPr/>
        <p:txBody>
          <a:bodyPr/>
          <a:lstStyle/>
          <a:p>
            <a:r>
              <a:rPr lang="it-IT" dirty="0"/>
              <a:t>ACTA - tutti di diritti sono riservati</a:t>
            </a:r>
          </a:p>
        </p:txBody>
      </p:sp>
      <p:sp>
        <p:nvSpPr>
          <p:cNvPr id="6" name="Segnaposto numero diapositiva 5"/>
          <p:cNvSpPr>
            <a:spLocks noGrp="1"/>
          </p:cNvSpPr>
          <p:nvPr>
            <p:ph type="sldNum" sz="quarter" idx="12"/>
          </p:nvPr>
        </p:nvSpPr>
        <p:spPr/>
        <p:txBody>
          <a:bodyPr/>
          <a:lstStyle/>
          <a:p>
            <a:fld id="{B007B441-5312-499D-93C3-6E37886527FA}" type="slidenum">
              <a:rPr lang="it-IT" smtClean="0"/>
              <a:pPr/>
              <a:t>56</a:t>
            </a:fld>
            <a:endParaRPr lang="it-IT" dirty="0"/>
          </a:p>
        </p:txBody>
      </p:sp>
      <p:sp>
        <p:nvSpPr>
          <p:cNvPr id="2" name="Segnaposto data 1"/>
          <p:cNvSpPr>
            <a:spLocks noGrp="1"/>
          </p:cNvSpPr>
          <p:nvPr>
            <p:ph type="dt" sz="half" idx="10"/>
          </p:nvPr>
        </p:nvSpPr>
        <p:spPr/>
        <p:txBody>
          <a:bodyPr/>
          <a:lstStyle/>
          <a:p>
            <a:fld id="{5CFC0CAA-35AA-4915-BFFA-9983028340F0}" type="datetime1">
              <a:rPr lang="it-IT" smtClean="0"/>
              <a:pPr/>
              <a:t>26/03/2020</a:t>
            </a:fld>
            <a:endParaRPr lang="it-IT" dirty="0"/>
          </a:p>
        </p:txBody>
      </p:sp>
    </p:spTree>
    <p:extLst>
      <p:ext uri="{BB962C8B-B14F-4D97-AF65-F5344CB8AC3E}">
        <p14:creationId xmlns:p14="http://schemas.microsoft.com/office/powerpoint/2010/main" val="22620347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Le attività di interesse generale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57</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8125301"/>
          </a:xfrm>
          <a:prstGeom prst="rect">
            <a:avLst/>
          </a:prstGeom>
          <a:noFill/>
        </p:spPr>
        <p:txBody>
          <a:bodyPr wrap="square" rtlCol="0">
            <a:spAutoFit/>
          </a:bodyPr>
          <a:lstStyle/>
          <a:p>
            <a:pPr algn="just"/>
            <a:r>
              <a:rPr lang="it-IT" sz="2000" dirty="0"/>
              <a:t>Un elemento fondamentale della definizione normativa di ETS è costituito dall’elencazione dei </a:t>
            </a:r>
            <a:r>
              <a:rPr lang="it-IT" sz="2000" b="1" dirty="0"/>
              <a:t>settori di attività considerati di interesse generale </a:t>
            </a:r>
            <a:r>
              <a:rPr lang="it-IT" sz="2000" dirty="0"/>
              <a:t>(art. 5 del CTS).</a:t>
            </a:r>
          </a:p>
          <a:p>
            <a:pPr algn="just"/>
            <a:endParaRPr lang="it-IT" sz="2000" dirty="0"/>
          </a:p>
          <a:p>
            <a:pPr algn="just"/>
            <a:r>
              <a:rPr lang="it-IT" sz="2000" dirty="0"/>
              <a:t>L’individuazione dei settori di interesse generale tiene conto delle attività tipiche del </a:t>
            </a:r>
            <a:r>
              <a:rPr lang="it-IT" sz="2000" i="1" dirty="0"/>
              <a:t>non profit </a:t>
            </a:r>
            <a:r>
              <a:rPr lang="it-IT" sz="2000" dirty="0"/>
              <a:t>e, in particolare, gli ambiti indicati in precedenza dalla disciplina in materia di Onlus e da quella in materia di imprese sociali.</a:t>
            </a:r>
          </a:p>
          <a:p>
            <a:pPr algn="just"/>
            <a:endParaRPr lang="it-IT" sz="2000" dirty="0"/>
          </a:p>
          <a:p>
            <a:pPr algn="just"/>
            <a:r>
              <a:rPr lang="it-IT" sz="2000" dirty="0"/>
              <a:t>Tale elenco contiene anche settori di attività che non erano espressamente contemplanti nella previgente disciplina sulle </a:t>
            </a:r>
            <a:r>
              <a:rPr lang="it-IT" sz="2000" dirty="0" err="1"/>
              <a:t>Onlus</a:t>
            </a:r>
            <a:r>
              <a:rPr lang="it-IT" sz="2000" dirty="0"/>
              <a:t> (come ad esempio il commercio equo e solidale o la riqualificazione di beni immobili pubblici inutilizzati o di beni confiscati alla criminalità organizzata). </a:t>
            </a:r>
          </a:p>
          <a:p>
            <a:pPr algn="just"/>
            <a:endParaRPr lang="it-IT" sz="2000" dirty="0"/>
          </a:p>
          <a:p>
            <a:pPr algn="just"/>
            <a:r>
              <a:rPr lang="it-IT" sz="2000" dirty="0"/>
              <a:t>L’elencazione potrà essere aggiornata in futuro ricorrendo ad un procedimento legislativo semplificato (D.P.C.M.)</a:t>
            </a:r>
          </a:p>
          <a:p>
            <a:pPr algn="just"/>
            <a:endParaRPr lang="it-IT" sz="1700" dirty="0"/>
          </a:p>
          <a:p>
            <a:pPr algn="just"/>
            <a:endParaRPr lang="it-IT" sz="1700" dirty="0"/>
          </a:p>
          <a:p>
            <a:pPr algn="just"/>
            <a:endParaRPr lang="it-IT" sz="1900" dirty="0"/>
          </a:p>
          <a:p>
            <a:pPr algn="just"/>
            <a:endParaRPr lang="it-IT" sz="1900" dirty="0"/>
          </a:p>
          <a:p>
            <a:pPr algn="just"/>
            <a:endParaRPr lang="it-IT" sz="1900" i="1" dirty="0"/>
          </a:p>
          <a:p>
            <a:pPr algn="just"/>
            <a:endParaRPr lang="it-IT" sz="1900" i="1"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25078175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Le attività di interesse generale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58</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4909036"/>
          </a:xfrm>
          <a:prstGeom prst="rect">
            <a:avLst/>
          </a:prstGeom>
          <a:noFill/>
        </p:spPr>
        <p:txBody>
          <a:bodyPr wrap="square" rtlCol="0">
            <a:spAutoFit/>
          </a:bodyPr>
          <a:lstStyle/>
          <a:p>
            <a:pPr algn="just"/>
            <a:r>
              <a:rPr lang="it-IT" sz="2000" dirty="0"/>
              <a:t>Tra i settori di interesse generale, il CTS contempla espressamente anche quello educativo.</a:t>
            </a:r>
          </a:p>
          <a:p>
            <a:pPr algn="just"/>
            <a:endParaRPr lang="it-IT" sz="2000" dirty="0"/>
          </a:p>
          <a:p>
            <a:pPr algn="just"/>
            <a:r>
              <a:rPr lang="it-IT" sz="2000" dirty="0"/>
              <a:t>In particolare, il legislatore disciplina espressamente le seguenti attività:</a:t>
            </a:r>
          </a:p>
          <a:p>
            <a:pPr marL="342900" indent="-342900" algn="just">
              <a:buFont typeface="Arial" panose="020B0604020202020204" pitchFamily="34" charset="0"/>
              <a:buChar char="•"/>
            </a:pPr>
            <a:r>
              <a:rPr lang="it-IT" sz="2000" b="1" dirty="0"/>
              <a:t>educazione, istruzione e formazione  professionale</a:t>
            </a:r>
            <a:r>
              <a:rPr lang="it-IT" sz="2000" dirty="0"/>
              <a:t>,  ai  sensi della L. n. 53/2003, e ss.mm., nonché le attività culturali di interesse sociale con finalità educativa (art. 5, comma 1, </a:t>
            </a:r>
            <a:r>
              <a:rPr lang="it-IT" sz="2000" dirty="0" err="1"/>
              <a:t>lett</a:t>
            </a:r>
            <a:r>
              <a:rPr lang="it-IT" sz="2000" dirty="0"/>
              <a:t>. d) del CTS);</a:t>
            </a:r>
          </a:p>
          <a:p>
            <a:pPr marL="342900" indent="-342900" algn="just">
              <a:buFont typeface="Arial" panose="020B0604020202020204" pitchFamily="34" charset="0"/>
              <a:buChar char="•"/>
            </a:pPr>
            <a:r>
              <a:rPr lang="it-IT" sz="2000" b="1" dirty="0"/>
              <a:t>formazione</a:t>
            </a:r>
            <a:r>
              <a:rPr lang="it-IT" sz="2000" dirty="0"/>
              <a:t> universitaria e post-universitaria (art. 5, comma 1, </a:t>
            </a:r>
            <a:r>
              <a:rPr lang="it-IT" sz="2000" dirty="0" err="1"/>
              <a:t>lett</a:t>
            </a:r>
            <a:r>
              <a:rPr lang="it-IT" sz="2000" dirty="0"/>
              <a:t>. g) del CTS);</a:t>
            </a:r>
          </a:p>
          <a:p>
            <a:pPr marL="342900" indent="-342900" algn="just">
              <a:buFont typeface="Arial" panose="020B0604020202020204" pitchFamily="34" charset="0"/>
              <a:buChar char="•"/>
            </a:pPr>
            <a:r>
              <a:rPr lang="it-IT" sz="2000" b="1" dirty="0"/>
              <a:t>formazione extra-scolastica</a:t>
            </a:r>
            <a:r>
              <a:rPr lang="it-IT" sz="2000" dirty="0"/>
              <a:t>, finalizzata alla prevenzione della dispersione scolastica e al successo scolastico e formativo, alla prevenzione del bullismo e al contrasto della povertà educativa (art. 5, comma 1, </a:t>
            </a:r>
            <a:r>
              <a:rPr lang="it-IT" sz="2000" dirty="0" err="1"/>
              <a:t>lett</a:t>
            </a:r>
            <a:r>
              <a:rPr lang="it-IT" sz="2000" dirty="0"/>
              <a:t>. l) del CTS).</a:t>
            </a:r>
          </a:p>
          <a:p>
            <a:pPr algn="just"/>
            <a:endParaRPr lang="it-IT" sz="1300" dirty="0"/>
          </a:p>
        </p:txBody>
      </p:sp>
    </p:spTree>
    <p:extLst>
      <p:ext uri="{BB962C8B-B14F-4D97-AF65-F5344CB8AC3E}">
        <p14:creationId xmlns:p14="http://schemas.microsoft.com/office/powerpoint/2010/main" val="37081619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Le attività diverse da quelle di interesse generale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59</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7602081"/>
          </a:xfrm>
          <a:prstGeom prst="rect">
            <a:avLst/>
          </a:prstGeom>
          <a:noFill/>
        </p:spPr>
        <p:txBody>
          <a:bodyPr wrap="square" rtlCol="0">
            <a:spAutoFit/>
          </a:bodyPr>
          <a:lstStyle/>
          <a:p>
            <a:pPr algn="just"/>
            <a:r>
              <a:rPr lang="it-IT" sz="1700" dirty="0"/>
              <a:t>Accanto alle attività d’interesse generale, l’art. 6 del CTS prevede la possibilità per gli enti del Terzo settore di esercitare anche attività «secondarie e strumentali» a quelle di interesse generale, a condizione che lo prevedano gli statuti o atti costitutivi.</a:t>
            </a:r>
          </a:p>
          <a:p>
            <a:pPr algn="just"/>
            <a:endParaRPr lang="it-IT" sz="1700" b="1" dirty="0"/>
          </a:p>
          <a:p>
            <a:pPr algn="just"/>
            <a:r>
              <a:rPr lang="it-IT" sz="1700" dirty="0"/>
              <a:t>Tale disposizione è volta a regolare e incentivare l’</a:t>
            </a:r>
            <a:r>
              <a:rPr lang="it-IT" sz="1700" b="1" dirty="0"/>
              <a:t>autofinanziamento</a:t>
            </a:r>
            <a:r>
              <a:rPr lang="it-IT" sz="1700" dirty="0"/>
              <a:t> degli ETS tramite lo svolgimento di attività </a:t>
            </a:r>
            <a:r>
              <a:rPr lang="it-IT" sz="1700" b="1" dirty="0"/>
              <a:t>diverse</a:t>
            </a:r>
            <a:r>
              <a:rPr lang="it-IT" sz="1700" dirty="0"/>
              <a:t> da quelle di interesse generale di cui all’art. 5, reinvestendo i proventi nelle finalità istituzionali.</a:t>
            </a:r>
          </a:p>
          <a:p>
            <a:pPr algn="just"/>
            <a:endParaRPr lang="it-IT" sz="1700" dirty="0"/>
          </a:p>
          <a:p>
            <a:pPr algn="just"/>
            <a:r>
              <a:rPr lang="it-IT" sz="1700" dirty="0"/>
              <a:t>In concreto, le modalità e i limiti (qualitativi e quantitativi) per l’esercizio delle attività secondarie da parte degli ETS dovranno essere definiti da un apposito </a:t>
            </a:r>
            <a:r>
              <a:rPr lang="it-IT" sz="1700" b="1" dirty="0"/>
              <a:t>decreto ministeriale</a:t>
            </a:r>
            <a:r>
              <a:rPr lang="it-IT" sz="1700" dirty="0"/>
              <a:t>.</a:t>
            </a:r>
          </a:p>
          <a:p>
            <a:pPr algn="just"/>
            <a:endParaRPr lang="it-IT" sz="1700" dirty="0"/>
          </a:p>
          <a:p>
            <a:pPr algn="just"/>
            <a:r>
              <a:rPr lang="it-IT" sz="1700" dirty="0"/>
              <a:t>Il carattere secondario e strumentale delle attività deve essere </a:t>
            </a:r>
            <a:r>
              <a:rPr lang="it-IT" sz="1700" b="1" dirty="0"/>
              <a:t>documentato</a:t>
            </a:r>
            <a:r>
              <a:rPr lang="it-IT" sz="1700" dirty="0"/>
              <a:t> dall’organo di amministrazione nella relazione al bilancio e nella relazione di missione (art. 13, comma 6 del CTS). </a:t>
            </a:r>
          </a:p>
          <a:p>
            <a:pPr algn="just"/>
            <a:endParaRPr lang="it-IT" sz="1700" dirty="0"/>
          </a:p>
          <a:p>
            <a:pPr algn="just"/>
            <a:endParaRPr lang="it-IT" sz="1700" dirty="0"/>
          </a:p>
          <a:p>
            <a:pPr algn="just"/>
            <a:endParaRPr lang="it-IT" sz="1700" dirty="0"/>
          </a:p>
          <a:p>
            <a:pPr algn="just"/>
            <a:endParaRPr lang="it-IT" sz="1700" dirty="0"/>
          </a:p>
          <a:p>
            <a:pPr algn="just"/>
            <a:endParaRPr lang="it-IT" sz="1900" dirty="0"/>
          </a:p>
          <a:p>
            <a:pPr algn="just"/>
            <a:endParaRPr lang="it-IT" sz="1900" dirty="0"/>
          </a:p>
          <a:p>
            <a:pPr algn="just"/>
            <a:endParaRPr lang="it-IT" sz="1900" i="1" dirty="0"/>
          </a:p>
          <a:p>
            <a:pPr algn="just"/>
            <a:endParaRPr lang="it-IT" sz="1900" i="1"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7737872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Attività di raccolta fondi</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60</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9048631"/>
          </a:xfrm>
          <a:prstGeom prst="rect">
            <a:avLst/>
          </a:prstGeom>
          <a:noFill/>
        </p:spPr>
        <p:txBody>
          <a:bodyPr wrap="square" rtlCol="0">
            <a:spAutoFit/>
          </a:bodyPr>
          <a:lstStyle/>
          <a:p>
            <a:pPr algn="just"/>
            <a:r>
              <a:rPr lang="it-IT" sz="1600" dirty="0"/>
              <a:t>Per finanziare le attività di interesse generale gli ETS possono inoltre esercitare, in base a quanto disposto dall’art. 7 del CTS, attività di </a:t>
            </a:r>
            <a:r>
              <a:rPr lang="it-IT" sz="1600" b="1" dirty="0"/>
              <a:t>raccolta fondi.</a:t>
            </a:r>
          </a:p>
          <a:p>
            <a:pPr algn="just"/>
            <a:endParaRPr lang="it-IT" sz="1600" b="1" dirty="0"/>
          </a:p>
          <a:p>
            <a:pPr algn="just"/>
            <a:r>
              <a:rPr lang="it-IT" sz="1600" dirty="0"/>
              <a:t>L’art. 7 specifica che tale attività può essere svolta anche in forma organizzata e continuativa, sia impiegando risorse dell’ente (come volontari o dipendenti) sia impiegando risorse di terzi, nel rispetto dei principi di trasparenza e correttezza nei confronti dei sostenitori.</a:t>
            </a:r>
          </a:p>
          <a:p>
            <a:pPr algn="just"/>
            <a:endParaRPr lang="it-IT" sz="1600" dirty="0"/>
          </a:p>
          <a:p>
            <a:pPr algn="just"/>
            <a:r>
              <a:rPr lang="it-IT" sz="1600" dirty="0"/>
              <a:t>Le raccolte fondi dovranno essere svolte in conformità a specifiche linee guida, che saranno dettate con decreto ministeriale.</a:t>
            </a:r>
          </a:p>
          <a:p>
            <a:pPr algn="just"/>
            <a:endParaRPr lang="it-IT" sz="1600" dirty="0"/>
          </a:p>
          <a:p>
            <a:pPr algn="just"/>
            <a:r>
              <a:rPr lang="it-IT" sz="1600" dirty="0"/>
              <a:t>In relazione alle raccolte pubbliche di fondi deve essere predisposto un </a:t>
            </a:r>
            <a:r>
              <a:rPr lang="it-IT" sz="1600" b="1" dirty="0"/>
              <a:t>rendiconto specifico delle entrate e delle spese </a:t>
            </a:r>
            <a:r>
              <a:rPr lang="it-IT" sz="1600" dirty="0"/>
              <a:t>relative a ciascun evento (art. 87, comma 6, del CTS).</a:t>
            </a:r>
          </a:p>
          <a:p>
            <a:pPr algn="just"/>
            <a:endParaRPr lang="it-IT" sz="1600" dirty="0"/>
          </a:p>
          <a:p>
            <a:pPr algn="just"/>
            <a:r>
              <a:rPr lang="it-IT" sz="1600" dirty="0"/>
              <a:t>In base all’art. 79, comma 4 del CTS i fondi pervenuti a seguito delle raccolte pubbliche effettuate </a:t>
            </a:r>
            <a:r>
              <a:rPr lang="it-IT" sz="1600" b="1" dirty="0"/>
              <a:t>occasionalmente</a:t>
            </a:r>
            <a:r>
              <a:rPr lang="it-IT" sz="1600" dirty="0"/>
              <a:t> non concorrono, in ogni caso, alla formazione del reddito </a:t>
            </a:r>
            <a:r>
              <a:rPr lang="it-IT" sz="1600" b="1" dirty="0"/>
              <a:t>degli ETS non commerciali</a:t>
            </a:r>
            <a:r>
              <a:rPr lang="it-IT" sz="1600" dirty="0"/>
              <a:t>.</a:t>
            </a:r>
          </a:p>
          <a:p>
            <a:pPr algn="just"/>
            <a:endParaRPr lang="it-IT" sz="1600" dirty="0"/>
          </a:p>
          <a:p>
            <a:pPr algn="just"/>
            <a:r>
              <a:rPr lang="it-IT" sz="1600" dirty="0"/>
              <a:t>In base all’art. 89, comma 18 del CTS, inoltre, la raccolta fondi svolta con tali modalità, è esclusa dall’IVA ed è esente da ogni altro tributo.</a:t>
            </a:r>
          </a:p>
          <a:p>
            <a:pPr algn="just"/>
            <a:endParaRPr lang="it-IT" sz="1600" dirty="0"/>
          </a:p>
          <a:p>
            <a:pPr algn="just"/>
            <a:endParaRPr lang="it-IT" sz="1600" b="1" dirty="0"/>
          </a:p>
          <a:p>
            <a:pPr algn="just"/>
            <a:endParaRPr lang="it-IT" sz="1600" b="1" dirty="0"/>
          </a:p>
          <a:p>
            <a:pPr algn="just"/>
            <a:endParaRPr lang="it-IT" sz="1700" dirty="0"/>
          </a:p>
          <a:p>
            <a:pPr algn="just"/>
            <a:endParaRPr lang="it-IT" sz="1700" dirty="0"/>
          </a:p>
          <a:p>
            <a:pPr algn="just"/>
            <a:endParaRPr lang="it-IT" sz="1900" dirty="0"/>
          </a:p>
          <a:p>
            <a:pPr algn="just"/>
            <a:endParaRPr lang="it-IT" sz="1900" dirty="0"/>
          </a:p>
          <a:p>
            <a:pPr algn="just"/>
            <a:endParaRPr lang="it-IT" sz="1900" i="1" dirty="0"/>
          </a:p>
          <a:p>
            <a:pPr algn="just"/>
            <a:endParaRPr lang="it-IT" sz="1900" i="1"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11971466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Attività di raccolta fondi</a:t>
            </a:r>
            <a:r>
              <a:rPr lang="it-IT" sz="1800" b="1" cap="none" dirty="0">
                <a:solidFill>
                  <a:srgbClr val="FF0000"/>
                </a:solidFill>
                <a:ea typeface="+mn-ea"/>
                <a:cs typeface="+mn-cs"/>
              </a:rPr>
              <a:t/>
            </a:r>
            <a:br>
              <a:rPr lang="it-IT" sz="1800" b="1" cap="none" dirty="0">
                <a:solidFill>
                  <a:srgbClr val="FF0000"/>
                </a:solidFill>
                <a:ea typeface="+mn-ea"/>
                <a:cs typeface="+mn-cs"/>
              </a:rPr>
            </a:br>
            <a:endParaRPr lang="it-IT" sz="1600" i="1" dirty="0">
              <a:solidFill>
                <a:srgbClr val="FF0000"/>
              </a:solidFill>
            </a:endParaRPr>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61</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6401753"/>
          </a:xfrm>
          <a:prstGeom prst="rect">
            <a:avLst/>
          </a:prstGeom>
          <a:noFill/>
        </p:spPr>
        <p:txBody>
          <a:bodyPr wrap="square" rtlCol="0">
            <a:spAutoFit/>
          </a:bodyPr>
          <a:lstStyle/>
          <a:p>
            <a:pPr algn="just"/>
            <a:r>
              <a:rPr lang="it-IT" sz="2000" dirty="0"/>
              <a:t>Viene incoraggiata, in tal modo, l’attività di </a:t>
            </a:r>
            <a:r>
              <a:rPr lang="it-IT" sz="2000" b="1" i="1" dirty="0" err="1"/>
              <a:t>fundraising</a:t>
            </a:r>
            <a:r>
              <a:rPr lang="it-IT" sz="2000" dirty="0"/>
              <a:t> da parte degli ETS, prevedendone lo svolgimento in maniera </a:t>
            </a:r>
            <a:r>
              <a:rPr lang="it-IT" sz="2000" b="1" dirty="0"/>
              <a:t>sistematica</a:t>
            </a:r>
            <a:r>
              <a:rPr lang="it-IT" sz="2000" dirty="0"/>
              <a:t> e formalizzando il ruolo dei soggetti che si occupano della raccolta, siano essi volontari o dipendenti (ammettendo così anche la possibilità di ricorrere a </a:t>
            </a:r>
            <a:r>
              <a:rPr lang="it-IT" sz="2000" b="1" dirty="0"/>
              <a:t>figure professionali </a:t>
            </a:r>
            <a:r>
              <a:rPr lang="it-IT" sz="2000" dirty="0"/>
              <a:t>e </a:t>
            </a:r>
            <a:r>
              <a:rPr lang="it-IT" sz="2000" b="1" dirty="0"/>
              <a:t>qualificate</a:t>
            </a:r>
            <a:r>
              <a:rPr lang="it-IT" sz="2000" dirty="0"/>
              <a:t>).</a:t>
            </a:r>
          </a:p>
          <a:p>
            <a:pPr algn="just"/>
            <a:endParaRPr lang="it-IT" sz="2000" dirty="0"/>
          </a:p>
          <a:p>
            <a:pPr algn="just"/>
            <a:r>
              <a:rPr lang="it-IT" sz="2000" dirty="0"/>
              <a:t>Parallelamente, al fine di </a:t>
            </a:r>
            <a:r>
              <a:rPr lang="it-IT" sz="2000" b="1" dirty="0"/>
              <a:t>tutelare i soggetti terzi </a:t>
            </a:r>
            <a:r>
              <a:rPr lang="it-IT" sz="2000" dirty="0"/>
              <a:t>gli ETS sono tenuti a redigere appositi rendiconti, dal quale dovranno risultare in modo chiaro e trasparente le entrate e le spese relative a ciascuna delle celebrazioni, ricorrenze o campagne di sensibilizzazione.</a:t>
            </a:r>
          </a:p>
          <a:p>
            <a:pPr algn="just"/>
            <a:endParaRPr lang="it-IT" sz="2000" b="1" dirty="0"/>
          </a:p>
          <a:p>
            <a:pPr algn="just"/>
            <a:r>
              <a:rPr lang="it-IT" sz="2000" dirty="0"/>
              <a:t>In analogia a quanto già previsto dall’</a:t>
            </a:r>
            <a:r>
              <a:rPr lang="it-IT" sz="2000" b="1" dirty="0"/>
              <a:t>art. 143, comma 3 del TUIR </a:t>
            </a:r>
            <a:r>
              <a:rPr lang="it-IT" sz="2000" dirty="0"/>
              <a:t>per gli enti non commerciali, inoltre, è prevista la </a:t>
            </a:r>
            <a:r>
              <a:rPr lang="it-IT" sz="2000" b="1" dirty="0"/>
              <a:t>non imponibilità </a:t>
            </a:r>
            <a:r>
              <a:rPr lang="it-IT" sz="2000" dirty="0"/>
              <a:t>dei fondi pervenuti a seguito </a:t>
            </a:r>
            <a:r>
              <a:rPr lang="it-IT" sz="2000" b="1" dirty="0"/>
              <a:t>delle sole raccolte pubbliche effettuate occasionalmente</a:t>
            </a:r>
            <a:r>
              <a:rPr lang="it-IT" sz="2000" dirty="0"/>
              <a:t>.</a:t>
            </a:r>
          </a:p>
          <a:p>
            <a:pPr algn="just"/>
            <a:endParaRPr lang="it-IT" sz="1900" i="1" dirty="0"/>
          </a:p>
          <a:p>
            <a:pPr algn="just"/>
            <a:endParaRPr lang="it-IT" sz="1900" i="1"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35310733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Art. 5 del CTS e art. 2 del </a:t>
            </a:r>
            <a:r>
              <a:rPr lang="it-IT" sz="2000" b="1" cap="none" dirty="0" err="1">
                <a:solidFill>
                  <a:srgbClr val="1F497D"/>
                </a:solidFill>
                <a:ea typeface="+mn-ea"/>
                <a:cs typeface="+mn-cs"/>
              </a:rPr>
              <a:t>D.Lgs.</a:t>
            </a:r>
            <a:r>
              <a:rPr lang="it-IT" sz="2000" b="1" cap="none" dirty="0">
                <a:solidFill>
                  <a:srgbClr val="1F497D"/>
                </a:solidFill>
                <a:ea typeface="+mn-ea"/>
                <a:cs typeface="+mn-cs"/>
              </a:rPr>
              <a:t> 112/2017 - Differenze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62</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8063746"/>
          </a:xfrm>
          <a:prstGeom prst="rect">
            <a:avLst/>
          </a:prstGeom>
          <a:noFill/>
        </p:spPr>
        <p:txBody>
          <a:bodyPr wrap="square" rtlCol="0">
            <a:spAutoFit/>
          </a:bodyPr>
          <a:lstStyle/>
          <a:p>
            <a:pPr algn="just"/>
            <a:r>
              <a:rPr lang="it-IT" sz="1600" dirty="0"/>
              <a:t>Il decreto di riforma della disciplina sull’impresa sociale contiene un analogo elenco di </a:t>
            </a:r>
            <a:r>
              <a:rPr lang="it-IT" sz="1600" b="1" dirty="0"/>
              <a:t>attività di impresa di interesse generale </a:t>
            </a:r>
            <a:r>
              <a:rPr lang="it-IT" sz="1600" dirty="0"/>
              <a:t>(art. 2 del </a:t>
            </a:r>
            <a:r>
              <a:rPr lang="it-IT" sz="1600" dirty="0" err="1"/>
              <a:t>D.Lgs.</a:t>
            </a:r>
            <a:r>
              <a:rPr lang="it-IT" sz="1600" dirty="0"/>
              <a:t> n. 112/2017). Tali settori sono in gran parte analoghi a quelli elencati nell’art. 5 del CTS, con </a:t>
            </a:r>
            <a:r>
              <a:rPr lang="it-IT" sz="1600" b="1" dirty="0"/>
              <a:t>alcune differenze.</a:t>
            </a:r>
          </a:p>
          <a:p>
            <a:pPr algn="just"/>
            <a:endParaRPr lang="it-IT" sz="1600" dirty="0"/>
          </a:p>
          <a:p>
            <a:pPr algn="just"/>
            <a:r>
              <a:rPr lang="it-IT" sz="1600" b="1" dirty="0"/>
              <a:t>Non rientrano </a:t>
            </a:r>
            <a:r>
              <a:rPr lang="it-IT" sz="1600" dirty="0"/>
              <a:t>tra le attività di interesse generale esercitabili in forma di impresa sociale, ad esempio, la beneficenza, la promozione della cultura e della legalità, della pace tra i popoli e della nonviolenza, la cura di procedure di adozione internazionale e la protezione civile. Tali attività sono quindi riservate agli ETS diversi dalle imprese sociali.</a:t>
            </a:r>
          </a:p>
          <a:p>
            <a:pPr algn="just"/>
            <a:endParaRPr lang="it-IT" sz="1600" dirty="0"/>
          </a:p>
          <a:p>
            <a:pPr algn="just"/>
            <a:r>
              <a:rPr lang="it-IT" sz="1600" dirty="0"/>
              <a:t>Sono comprese, invece, tra le attività esercitabili dalle imprese sociali </a:t>
            </a:r>
            <a:r>
              <a:rPr lang="it-IT" sz="1600" b="1" dirty="0"/>
              <a:t>ma non tra quelle esercitabili dagli ETS, </a:t>
            </a:r>
            <a:r>
              <a:rPr lang="it-IT" sz="1600" dirty="0"/>
              <a:t>ad esempio:</a:t>
            </a:r>
          </a:p>
          <a:p>
            <a:pPr marL="285750" indent="-285750" algn="just">
              <a:buFont typeface="Wingdings" panose="05000000000000000000" pitchFamily="2" charset="2"/>
              <a:buChar char="§"/>
            </a:pPr>
            <a:r>
              <a:rPr lang="it-IT" sz="1600" dirty="0"/>
              <a:t>il </a:t>
            </a:r>
            <a:r>
              <a:rPr lang="it-IT" sz="1600" dirty="0" err="1"/>
              <a:t>microcredito</a:t>
            </a:r>
            <a:r>
              <a:rPr lang="it-IT" sz="1600" dirty="0"/>
              <a:t> ai sensi dell’art. 111 del </a:t>
            </a:r>
            <a:r>
              <a:rPr lang="it-IT" sz="1600" dirty="0" err="1"/>
              <a:t>D.Lgs.</a:t>
            </a:r>
            <a:r>
              <a:rPr lang="it-IT" sz="1600" dirty="0"/>
              <a:t> n. 385/2003;</a:t>
            </a:r>
          </a:p>
          <a:p>
            <a:pPr marL="285750" indent="-285750" algn="just">
              <a:buFont typeface="Wingdings" panose="05000000000000000000" pitchFamily="2" charset="2"/>
              <a:buChar char="§"/>
            </a:pPr>
            <a:r>
              <a:rPr lang="it-IT" sz="1600" dirty="0"/>
              <a:t>lo svolgimento di attività d’impresa (diverse da quelle definite di per sé di interesse generale) nelle quali siano occupati lavoratori molto svantaggiati, persone svantaggiate o con disabilità, persone beneficiarie di protezione internazionale e persone senza fissa dimora, in misura non inferiore al 30% dei lavoratori (sia le imprese sociali che gli altri ETS possono svolgere servizi finalizzati all’inserimento o al reinserimento lavorativo di questi soggetti). </a:t>
            </a:r>
            <a:endParaRPr lang="it-IT" sz="1600" b="1" dirty="0"/>
          </a:p>
          <a:p>
            <a:pPr algn="just"/>
            <a:endParaRPr lang="it-IT" sz="1700" dirty="0"/>
          </a:p>
          <a:p>
            <a:pPr algn="just"/>
            <a:endParaRPr lang="it-IT" sz="1700" dirty="0"/>
          </a:p>
          <a:p>
            <a:pPr algn="just"/>
            <a:endParaRPr lang="it-IT" sz="1900" dirty="0"/>
          </a:p>
          <a:p>
            <a:pPr algn="just"/>
            <a:endParaRPr lang="it-IT" sz="1900" dirty="0"/>
          </a:p>
          <a:p>
            <a:pPr algn="just"/>
            <a:endParaRPr lang="it-IT" sz="1900" i="1" dirty="0"/>
          </a:p>
          <a:p>
            <a:pPr algn="just"/>
            <a:endParaRPr lang="it-IT" sz="1900" i="1"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6733993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Le attività diverse  delle imprese sociali</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63</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7078861"/>
          </a:xfrm>
          <a:prstGeom prst="rect">
            <a:avLst/>
          </a:prstGeom>
          <a:noFill/>
        </p:spPr>
        <p:txBody>
          <a:bodyPr wrap="square" rtlCol="0">
            <a:spAutoFit/>
          </a:bodyPr>
          <a:lstStyle/>
          <a:p>
            <a:pPr algn="just"/>
            <a:r>
              <a:rPr lang="it-IT" sz="1700" dirty="0"/>
              <a:t>L’impresa sociale deve svolgere la propria attività in via </a:t>
            </a:r>
            <a:r>
              <a:rPr lang="it-IT" sz="1700" b="1" dirty="0"/>
              <a:t>stabile e principale </a:t>
            </a:r>
            <a:r>
              <a:rPr lang="it-IT" sz="1700" dirty="0"/>
              <a:t>in uno dei settori di interesse generale individuati dall’art. 2 del </a:t>
            </a:r>
            <a:r>
              <a:rPr lang="it-IT" sz="1700" dirty="0" err="1"/>
              <a:t>D.Lgs.</a:t>
            </a:r>
            <a:r>
              <a:rPr lang="it-IT" sz="1700" dirty="0"/>
              <a:t> n. 112/2017.</a:t>
            </a:r>
          </a:p>
          <a:p>
            <a:pPr algn="just"/>
            <a:endParaRPr lang="it-IT" sz="1700" dirty="0"/>
          </a:p>
          <a:p>
            <a:pPr algn="just"/>
            <a:r>
              <a:rPr lang="it-IT" sz="1700" dirty="0"/>
              <a:t>In base a quanto specificato dall’art. 2, comma 3 del </a:t>
            </a:r>
            <a:r>
              <a:rPr lang="it-IT" sz="1700" dirty="0" err="1"/>
              <a:t>D.Lgs.</a:t>
            </a:r>
            <a:r>
              <a:rPr lang="it-IT" sz="1700" dirty="0"/>
              <a:t> n. 112/2017 si intende esercitata in via principale dall’impresa sociale l’attività per la quale i relativi ricavi siano superiori  al  70% dei  ricavi  complessivi.</a:t>
            </a:r>
          </a:p>
          <a:p>
            <a:pPr algn="just"/>
            <a:endParaRPr lang="it-IT" sz="1700" dirty="0"/>
          </a:p>
          <a:p>
            <a:pPr algn="just"/>
            <a:r>
              <a:rPr lang="it-IT" sz="1700" dirty="0"/>
              <a:t>E’ quindi consentito all’impresa sociale lo svolgimento di </a:t>
            </a:r>
            <a:r>
              <a:rPr lang="it-IT" sz="1700" b="1" dirty="0"/>
              <a:t>attività diverse </a:t>
            </a:r>
            <a:r>
              <a:rPr lang="it-IT" sz="1700" dirty="0"/>
              <a:t>da quelle di interesse generale, </a:t>
            </a:r>
            <a:r>
              <a:rPr lang="it-IT" sz="1700" b="1" dirty="0"/>
              <a:t>nei limiti del 30% dei ricavi complessivi.</a:t>
            </a:r>
          </a:p>
          <a:p>
            <a:pPr algn="just"/>
            <a:endParaRPr lang="it-IT" sz="1700" dirty="0"/>
          </a:p>
          <a:p>
            <a:pPr algn="just"/>
            <a:r>
              <a:rPr lang="it-IT" sz="1700" dirty="0"/>
              <a:t>I relativi </a:t>
            </a:r>
            <a:r>
              <a:rPr lang="it-IT" sz="1700" b="1" dirty="0"/>
              <a:t>criteri di computo </a:t>
            </a:r>
            <a:r>
              <a:rPr lang="it-IT" sz="1700" dirty="0"/>
              <a:t>dovranno essere definiti da un successivo decreto del Ministro dello Sviluppo economico, di concerto con il Ministro del lavoro e delle politiche sociali.</a:t>
            </a:r>
          </a:p>
          <a:p>
            <a:pPr algn="just"/>
            <a:endParaRPr lang="it-IT" sz="1700" dirty="0"/>
          </a:p>
          <a:p>
            <a:pPr algn="just"/>
            <a:endParaRPr lang="it-IT" sz="1700" dirty="0"/>
          </a:p>
          <a:p>
            <a:pPr algn="just"/>
            <a:endParaRPr lang="it-IT" sz="1900" dirty="0"/>
          </a:p>
          <a:p>
            <a:pPr algn="just"/>
            <a:endParaRPr lang="it-IT" sz="1900" dirty="0"/>
          </a:p>
          <a:p>
            <a:pPr algn="just"/>
            <a:endParaRPr lang="it-IT" sz="1900" i="1" dirty="0"/>
          </a:p>
          <a:p>
            <a:pPr algn="just"/>
            <a:endParaRPr lang="it-IT" sz="1900" i="1"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8779122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Confronto con il regime ante-riforma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64</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5755422"/>
          </a:xfrm>
          <a:prstGeom prst="rect">
            <a:avLst/>
          </a:prstGeom>
          <a:noFill/>
        </p:spPr>
        <p:txBody>
          <a:bodyPr wrap="square" rtlCol="0">
            <a:spAutoFit/>
          </a:bodyPr>
          <a:lstStyle/>
          <a:p>
            <a:pPr algn="just"/>
            <a:r>
              <a:rPr lang="it-IT" sz="2000" dirty="0"/>
              <a:t>Rispetto al regime ante-riforma, con l’individuazione delle attività di interesse generale viene meno la distinzione, che ha caratterizzato il regime Onlus, tra settori a solidarietà «immanente» e settori a solidarietà «condizionata» alla situazione di svantaggio dei destinatari</a:t>
            </a:r>
          </a:p>
          <a:p>
            <a:pPr algn="just"/>
            <a:endParaRPr lang="it-IT" sz="2000" dirty="0"/>
          </a:p>
          <a:p>
            <a:pPr algn="just"/>
            <a:r>
              <a:rPr lang="it-IT" sz="2000" dirty="0"/>
              <a:t>Ai fini dell’adozione della </a:t>
            </a:r>
            <a:r>
              <a:rPr lang="it-IT" sz="2000" b="1" dirty="0"/>
              <a:t>qualifica di ETS</a:t>
            </a:r>
            <a:r>
              <a:rPr lang="it-IT" sz="2000" dirty="0"/>
              <a:t>, infatti, rileva l’esercizio in via principale - senza scopo di lucro e con finalità civiche solidaristiche, o di utilità sociale – di una o più delle attività di interesse generale di cui all’art. 5 del CTS (o, per le imprese sociali, delle attività di interesse generale di cui all’art. 2 del </a:t>
            </a:r>
            <a:r>
              <a:rPr lang="it-IT" sz="2000" dirty="0" err="1"/>
              <a:t>D.Lgs.</a:t>
            </a:r>
            <a:r>
              <a:rPr lang="it-IT" sz="2000" dirty="0"/>
              <a:t> 112/2017). </a:t>
            </a:r>
          </a:p>
          <a:p>
            <a:pPr algn="just"/>
            <a:endParaRPr lang="it-IT" sz="2000" dirty="0"/>
          </a:p>
          <a:p>
            <a:pPr algn="just"/>
            <a:r>
              <a:rPr lang="it-IT" sz="2000" dirty="0"/>
              <a:t>Il </a:t>
            </a:r>
            <a:r>
              <a:rPr lang="it-IT" sz="2000" b="1" dirty="0"/>
              <a:t>regime di tassazione </a:t>
            </a:r>
            <a:r>
              <a:rPr lang="it-IT" sz="2000" dirty="0"/>
              <a:t>dipenderà, invece, dalle concrete modalità operative dell’ente.</a:t>
            </a:r>
          </a:p>
          <a:p>
            <a:pPr algn="just"/>
            <a:endParaRPr lang="it-IT" dirty="0"/>
          </a:p>
          <a:p>
            <a:pPr algn="just"/>
            <a:endParaRPr lang="it-IT" sz="1600" dirty="0">
              <a:solidFill>
                <a:srgbClr val="FF0000"/>
              </a:solidFill>
            </a:endParaRPr>
          </a:p>
          <a:p>
            <a:pPr algn="just"/>
            <a:endParaRPr lang="it-IT" sz="1700" dirty="0"/>
          </a:p>
          <a:p>
            <a:pPr algn="just"/>
            <a:endParaRPr lang="it-IT" sz="1700" dirty="0"/>
          </a:p>
        </p:txBody>
      </p:sp>
    </p:spTree>
    <p:extLst>
      <p:ext uri="{BB962C8B-B14F-4D97-AF65-F5344CB8AC3E}">
        <p14:creationId xmlns:p14="http://schemas.microsoft.com/office/powerpoint/2010/main" val="19221181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fontScale="90000"/>
          </a:bodyPr>
          <a:lstStyle/>
          <a:p>
            <a:pPr lvl="0" algn="ctr">
              <a:spcBef>
                <a:spcPts val="600"/>
              </a:spcBef>
            </a:pPr>
            <a:r>
              <a:rPr lang="it-IT" sz="2000" b="1" cap="none" dirty="0">
                <a:solidFill>
                  <a:srgbClr val="1F497D"/>
                </a:solidFill>
                <a:ea typeface="+mn-ea"/>
                <a:cs typeface="+mn-cs"/>
              </a:rPr>
              <a:t>Attività di interesse generale e non commercialità degli ETS</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65</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6155531"/>
          </a:xfrm>
          <a:prstGeom prst="rect">
            <a:avLst/>
          </a:prstGeom>
          <a:noFill/>
        </p:spPr>
        <p:txBody>
          <a:bodyPr wrap="square" rtlCol="0">
            <a:spAutoFit/>
          </a:bodyPr>
          <a:lstStyle/>
          <a:p>
            <a:pPr algn="just"/>
            <a:r>
              <a:rPr lang="it-IT" dirty="0"/>
              <a:t>In sostanza, il codice </a:t>
            </a:r>
            <a:r>
              <a:rPr lang="it-IT" b="1" dirty="0"/>
              <a:t>valorizza</a:t>
            </a:r>
            <a:r>
              <a:rPr lang="it-IT" dirty="0"/>
              <a:t> l’esercizio senza scopo di lucro di </a:t>
            </a:r>
            <a:r>
              <a:rPr lang="it-IT" b="1" dirty="0"/>
              <a:t>attività di interesse generale</a:t>
            </a:r>
            <a:r>
              <a:rPr lang="it-IT" dirty="0"/>
              <a:t> (sia da parte di enti prevalentemente </a:t>
            </a:r>
            <a:r>
              <a:rPr lang="it-IT" b="1" dirty="0"/>
              <a:t>erogativi</a:t>
            </a:r>
            <a:r>
              <a:rPr lang="it-IT" dirty="0"/>
              <a:t> sia da parte di enti che, invece, operano secondo schemi </a:t>
            </a:r>
            <a:r>
              <a:rPr lang="it-IT" b="1" dirty="0"/>
              <a:t>imprenditoriali</a:t>
            </a:r>
            <a:r>
              <a:rPr lang="it-IT" dirty="0"/>
              <a:t>) calibrando i modelli impositivi in base alle effettive caratteristiche operative.</a:t>
            </a:r>
          </a:p>
          <a:p>
            <a:pPr algn="just"/>
            <a:endParaRPr lang="it-IT" dirty="0"/>
          </a:p>
          <a:p>
            <a:pPr algn="just"/>
            <a:r>
              <a:rPr lang="it-IT" dirty="0"/>
              <a:t>A tal fine, il Codice identifica gli ETS aventi natura fiscalmente </a:t>
            </a:r>
            <a:r>
              <a:rPr lang="it-IT" b="1" dirty="0"/>
              <a:t>non commerciale</a:t>
            </a:r>
            <a:r>
              <a:rPr lang="it-IT" dirty="0"/>
              <a:t> in base ad un criterio quantitativo, </a:t>
            </a:r>
            <a:r>
              <a:rPr lang="it-IT" b="1" dirty="0"/>
              <a:t>basato sulla prevalenza</a:t>
            </a:r>
            <a:r>
              <a:rPr lang="it-IT" dirty="0"/>
              <a:t> delle attività svolte con modalità non commerciali.</a:t>
            </a:r>
          </a:p>
          <a:p>
            <a:pPr algn="just"/>
            <a:endParaRPr lang="it-IT" dirty="0"/>
          </a:p>
          <a:p>
            <a:pPr algn="just"/>
            <a:r>
              <a:rPr lang="it-IT" dirty="0"/>
              <a:t>L’art. 79, comma 5 del CTS, infatti, stabilisce che l’ETS può considerarsi </a:t>
            </a:r>
            <a:r>
              <a:rPr lang="it-IT" b="1" dirty="0"/>
              <a:t>non commerciale </a:t>
            </a:r>
            <a:r>
              <a:rPr lang="it-IT" dirty="0"/>
              <a:t>solo laddove le attività di </a:t>
            </a:r>
            <a:r>
              <a:rPr lang="it-IT" u="sng" dirty="0"/>
              <a:t>interesse generale</a:t>
            </a:r>
            <a:r>
              <a:rPr lang="it-IT" dirty="0"/>
              <a:t> svolte con modalità </a:t>
            </a:r>
            <a:r>
              <a:rPr lang="it-IT" u="sng" dirty="0"/>
              <a:t>non commerciali</a:t>
            </a:r>
            <a:r>
              <a:rPr lang="it-IT" dirty="0"/>
              <a:t> </a:t>
            </a:r>
            <a:r>
              <a:rPr lang="it-IT" b="1" dirty="0"/>
              <a:t>prevalgano</a:t>
            </a:r>
            <a:r>
              <a:rPr lang="it-IT" dirty="0"/>
              <a:t> sulle attività istituzionali esercitate con modalità commerciali e sulle attività secondarie/strumentali. </a:t>
            </a:r>
          </a:p>
          <a:p>
            <a:pPr algn="just"/>
            <a:endParaRPr lang="it-IT" dirty="0"/>
          </a:p>
          <a:p>
            <a:pPr algn="just"/>
            <a:r>
              <a:rPr lang="it-IT" dirty="0"/>
              <a:t>Tale qualificazione assume rilevanza fondamentale ai fini classificatori ed in quanto gli ETS non commerciali hanno la possibilità di optare per il regime forfetario per la tassazione dei redditi d’impresa di cui all’art. 80.</a:t>
            </a:r>
          </a:p>
          <a:p>
            <a:pPr algn="just"/>
            <a:endParaRPr lang="it-IT" dirty="0">
              <a:solidFill>
                <a:srgbClr val="0070C0"/>
              </a:solidFill>
            </a:endParaRPr>
          </a:p>
          <a:p>
            <a:pPr algn="just"/>
            <a:endParaRPr lang="it-IT" sz="1600" dirty="0">
              <a:solidFill>
                <a:srgbClr val="FF0000"/>
              </a:solidFill>
            </a:endParaRPr>
          </a:p>
        </p:txBody>
      </p:sp>
    </p:spTree>
    <p:extLst>
      <p:ext uri="{BB962C8B-B14F-4D97-AF65-F5344CB8AC3E}">
        <p14:creationId xmlns:p14="http://schemas.microsoft.com/office/powerpoint/2010/main" val="3300839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fontScale="90000"/>
          </a:bodyPr>
          <a:lstStyle/>
          <a:p>
            <a:pPr lvl="0" algn="ctr">
              <a:spcBef>
                <a:spcPts val="600"/>
              </a:spcBef>
            </a:pPr>
            <a:r>
              <a:rPr lang="it-IT" sz="2000" b="1" cap="none" dirty="0">
                <a:solidFill>
                  <a:srgbClr val="1F497D"/>
                </a:solidFill>
                <a:ea typeface="+mn-ea"/>
                <a:cs typeface="+mn-cs"/>
              </a:rPr>
              <a:t>Attività di interesse generale e non commercialità degli ETS</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66</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5755422"/>
          </a:xfrm>
          <a:prstGeom prst="rect">
            <a:avLst/>
          </a:prstGeom>
          <a:noFill/>
        </p:spPr>
        <p:txBody>
          <a:bodyPr wrap="square" rtlCol="0">
            <a:spAutoFit/>
          </a:bodyPr>
          <a:lstStyle/>
          <a:p>
            <a:pPr algn="just"/>
            <a:r>
              <a:rPr lang="it-IT" sz="2000" dirty="0"/>
              <a:t>I criteri per individuare la </a:t>
            </a:r>
            <a:r>
              <a:rPr lang="it-IT" sz="2000" b="1" dirty="0"/>
              <a:t>non commercialità </a:t>
            </a:r>
            <a:r>
              <a:rPr lang="it-IT" sz="2000" dirty="0"/>
              <a:t>delle attività svolte dagli ETS sono individuati dal medesimo art. 79 del CTS.</a:t>
            </a:r>
          </a:p>
          <a:p>
            <a:pPr algn="just"/>
            <a:endParaRPr lang="it-IT" sz="2000" dirty="0"/>
          </a:p>
          <a:p>
            <a:pPr algn="just"/>
            <a:r>
              <a:rPr lang="it-IT" sz="2000" dirty="0"/>
              <a:t>Si considerano attività non commerciali:</a:t>
            </a:r>
          </a:p>
          <a:p>
            <a:pPr algn="just"/>
            <a:endParaRPr lang="it-IT" sz="2000" dirty="0"/>
          </a:p>
          <a:p>
            <a:pPr marL="285750" indent="-285750" algn="just">
              <a:buFont typeface="Wingdings" panose="05000000000000000000" pitchFamily="2" charset="2"/>
              <a:buChar char="§"/>
            </a:pPr>
            <a:r>
              <a:rPr lang="it-IT" sz="2000" dirty="0"/>
              <a:t>le attività di interesse generale svolte dall’ETS a titolo gratuito o dietro versamento di corrispettivi che non superano i costi effettivi (tenuto conto anche degli apporti della pubblica amministrazione e di eventuali importi di partecipazione alla spesa previsti dall’ordinamento);</a:t>
            </a:r>
          </a:p>
          <a:p>
            <a:pPr marL="285750" indent="-285750" algn="just">
              <a:buFont typeface="Wingdings" panose="05000000000000000000" pitchFamily="2" charset="2"/>
              <a:buChar char="§"/>
            </a:pPr>
            <a:r>
              <a:rPr lang="it-IT" sz="2000" dirty="0"/>
              <a:t>le attività di ricerca scientifica di particolare interesse sociale con reinvestimenti degli utili nell’attività;</a:t>
            </a:r>
          </a:p>
          <a:p>
            <a:pPr marL="285750" indent="-285750" algn="just">
              <a:buFont typeface="Wingdings" panose="05000000000000000000" pitchFamily="2" charset="2"/>
              <a:buChar char="§"/>
            </a:pPr>
            <a:r>
              <a:rPr lang="it-IT" sz="2000" dirty="0"/>
              <a:t>le attività di raccolte pubbliche occasionali di fondi (vendita di beni di modico valore, celebrazioni e campagne di sensibilizzazione);</a:t>
            </a:r>
          </a:p>
          <a:p>
            <a:pPr algn="just"/>
            <a:endParaRPr lang="it-IT" dirty="0">
              <a:solidFill>
                <a:srgbClr val="0070C0"/>
              </a:solidFill>
            </a:endParaRPr>
          </a:p>
          <a:p>
            <a:pPr algn="just"/>
            <a:endParaRPr lang="it-IT" sz="1600" dirty="0">
              <a:solidFill>
                <a:srgbClr val="FF0000"/>
              </a:solidFill>
            </a:endParaRPr>
          </a:p>
          <a:p>
            <a:pPr algn="just"/>
            <a:endParaRPr lang="it-IT" sz="1700" dirty="0"/>
          </a:p>
          <a:p>
            <a:pPr algn="just"/>
            <a:endParaRPr lang="it-IT" sz="1700" dirty="0"/>
          </a:p>
        </p:txBody>
      </p:sp>
    </p:spTree>
    <p:extLst>
      <p:ext uri="{BB962C8B-B14F-4D97-AF65-F5344CB8AC3E}">
        <p14:creationId xmlns:p14="http://schemas.microsoft.com/office/powerpoint/2010/main" val="42126919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fontScale="90000"/>
          </a:bodyPr>
          <a:lstStyle/>
          <a:p>
            <a:pPr lvl="0" algn="ctr">
              <a:spcBef>
                <a:spcPts val="600"/>
              </a:spcBef>
            </a:pPr>
            <a:r>
              <a:rPr lang="it-IT" sz="2000" b="1" cap="none" dirty="0">
                <a:solidFill>
                  <a:srgbClr val="1F497D"/>
                </a:solidFill>
                <a:ea typeface="+mn-ea"/>
                <a:cs typeface="+mn-cs"/>
              </a:rPr>
              <a:t>Attività di interesse generale e non commercialità degli ETS</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67</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7340471"/>
          </a:xfrm>
          <a:prstGeom prst="rect">
            <a:avLst/>
          </a:prstGeom>
          <a:noFill/>
        </p:spPr>
        <p:txBody>
          <a:bodyPr wrap="square" rtlCol="0">
            <a:spAutoFit/>
          </a:bodyPr>
          <a:lstStyle/>
          <a:p>
            <a:pPr algn="just"/>
            <a:r>
              <a:rPr lang="it-IT" sz="1600" dirty="0"/>
              <a:t>Come già accennato, lo schema delineato dall’art. 79 del Codice permette di graduare i modelli impositivi in base alle caratteristiche operative dei diversi ETS. Infatti:</a:t>
            </a:r>
          </a:p>
          <a:p>
            <a:pPr algn="just"/>
            <a:endParaRPr lang="it-IT" sz="1600" dirty="0"/>
          </a:p>
          <a:p>
            <a:pPr marL="285750" indent="-285750" algn="just">
              <a:buFont typeface="Wingdings" panose="05000000000000000000" pitchFamily="2" charset="2"/>
              <a:buChar char="§"/>
            </a:pPr>
            <a:r>
              <a:rPr lang="it-IT" sz="1600" dirty="0"/>
              <a:t>un ETS che svolge la propria attività istituzionale a titolo </a:t>
            </a:r>
            <a:r>
              <a:rPr lang="it-IT" sz="1600" b="1" dirty="0"/>
              <a:t>prevalentemente gratuito </a:t>
            </a:r>
            <a:r>
              <a:rPr lang="it-IT" sz="1600" dirty="0"/>
              <a:t>o </a:t>
            </a:r>
            <a:r>
              <a:rPr lang="it-IT" sz="1600" b="1" dirty="0"/>
              <a:t>con copertura dei costi effettivi </a:t>
            </a:r>
            <a:r>
              <a:rPr lang="it-IT" sz="1600" dirty="0"/>
              <a:t>potrà qualificarsi come </a:t>
            </a:r>
            <a:r>
              <a:rPr lang="it-IT" sz="1600" b="1" u="sng" dirty="0"/>
              <a:t>ETS non commerciale</a:t>
            </a:r>
            <a:r>
              <a:rPr lang="it-IT" sz="1600" dirty="0"/>
              <a:t>, con possibilità di tassare gli eventuali redditi d’impresa (derivanti dalle attività istituzionali svolte con modalità commerciali o da attività secondarie) con il regime forfetario di cui all’art. 80 del CTS.</a:t>
            </a:r>
          </a:p>
          <a:p>
            <a:pPr marL="285750" indent="-285750" algn="just">
              <a:buFont typeface="Wingdings" panose="05000000000000000000" pitchFamily="2" charset="2"/>
              <a:buChar char="§"/>
            </a:pPr>
            <a:endParaRPr lang="it-IT" sz="1600" dirty="0"/>
          </a:p>
          <a:p>
            <a:pPr marL="285750" indent="-285750" algn="just">
              <a:buFont typeface="Wingdings" panose="05000000000000000000" pitchFamily="2" charset="2"/>
              <a:buChar char="§"/>
            </a:pPr>
            <a:r>
              <a:rPr lang="it-IT" sz="1600" dirty="0"/>
              <a:t>Gli ETS che operano secondo schemi imprenditoriali, conseguendo  proventi di natura commerciale in misura superiore alle entrate di carattere non sinallagmatico, non potranno qualificarsi come ETS non commerciali e non potranno usufruire del regime di tassazione agevolato di cui all’art. 80. Tali ETS potrebbero valutare la possibilità di assumere la qualifica di </a:t>
            </a:r>
            <a:r>
              <a:rPr lang="it-IT" sz="1600" b="1" u="sng" dirty="0"/>
              <a:t>impresa sociale</a:t>
            </a:r>
            <a:r>
              <a:rPr lang="it-IT" sz="1600" dirty="0"/>
              <a:t>, beneficiando della detassazione degli utili effettivamente reinvestiti nell’attività d’impresa di interesse generale (art. 18 del </a:t>
            </a:r>
            <a:r>
              <a:rPr lang="it-IT" sz="1600" dirty="0" err="1"/>
              <a:t>D.Lgs.</a:t>
            </a:r>
            <a:r>
              <a:rPr lang="it-IT" sz="1600" dirty="0"/>
              <a:t> 112/2017);</a:t>
            </a:r>
          </a:p>
          <a:p>
            <a:pPr marL="285750" indent="-285750" algn="just">
              <a:buFont typeface="Wingdings" panose="05000000000000000000" pitchFamily="2" charset="2"/>
              <a:buChar char="§"/>
            </a:pPr>
            <a:endParaRPr lang="it-IT" sz="1700" dirty="0"/>
          </a:p>
          <a:p>
            <a:pPr marL="285750" indent="-285750" algn="just">
              <a:buFont typeface="Wingdings" panose="05000000000000000000" pitchFamily="2" charset="2"/>
              <a:buChar char="§"/>
            </a:pPr>
            <a:r>
              <a:rPr lang="it-IT" sz="1600" dirty="0"/>
              <a:t>Gli enti che si qualificano come </a:t>
            </a:r>
            <a:r>
              <a:rPr lang="it-IT" sz="1600" b="1" u="sng" dirty="0"/>
              <a:t>ODV e APS</a:t>
            </a:r>
            <a:r>
              <a:rPr lang="it-IT" sz="1600" b="1" dirty="0"/>
              <a:t> </a:t>
            </a:r>
            <a:r>
              <a:rPr lang="it-IT" sz="1600" dirty="0"/>
              <a:t>potranno beneficiare, in ragione delle finalità particolarmente meritevoli perseguite, di specifiche ipotesi di </a:t>
            </a:r>
            <a:r>
              <a:rPr lang="it-IT" sz="1600" dirty="0" err="1"/>
              <a:t>decommercializzazione</a:t>
            </a:r>
            <a:r>
              <a:rPr lang="it-IT" sz="1600" dirty="0"/>
              <a:t> delle attività svolte (artt. 84 e 85 del CTS), oltre che degli speciali regimi di tassazione forfetaria di cui all’art. 86 del CTS.</a:t>
            </a:r>
          </a:p>
          <a:p>
            <a:pPr algn="just"/>
            <a:endParaRPr lang="it-IT" sz="1700" dirty="0">
              <a:solidFill>
                <a:srgbClr val="0070C0"/>
              </a:solidFill>
            </a:endParaRPr>
          </a:p>
          <a:p>
            <a:pPr algn="just"/>
            <a:endParaRPr lang="it-IT" sz="1700" dirty="0">
              <a:solidFill>
                <a:srgbClr val="0070C0"/>
              </a:solidFill>
            </a:endParaRPr>
          </a:p>
          <a:p>
            <a:pPr algn="just"/>
            <a:endParaRPr lang="it-IT" dirty="0">
              <a:solidFill>
                <a:srgbClr val="0070C0"/>
              </a:solidFill>
            </a:endParaRPr>
          </a:p>
          <a:p>
            <a:pPr algn="just"/>
            <a:endParaRPr lang="it-IT" sz="1600" dirty="0">
              <a:solidFill>
                <a:srgbClr val="FF0000"/>
              </a:solidFill>
            </a:endParaRPr>
          </a:p>
          <a:p>
            <a:pPr algn="just"/>
            <a:endParaRPr lang="it-IT" sz="1700" dirty="0"/>
          </a:p>
          <a:p>
            <a:pPr algn="just"/>
            <a:endParaRPr lang="it-IT" sz="1700" dirty="0"/>
          </a:p>
        </p:txBody>
      </p:sp>
    </p:spTree>
    <p:extLst>
      <p:ext uri="{BB962C8B-B14F-4D97-AF65-F5344CB8AC3E}">
        <p14:creationId xmlns:p14="http://schemas.microsoft.com/office/powerpoint/2010/main" val="4849479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Confronto con il regime ante-riforma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68</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5832366"/>
          </a:xfrm>
          <a:prstGeom prst="rect">
            <a:avLst/>
          </a:prstGeom>
          <a:noFill/>
        </p:spPr>
        <p:txBody>
          <a:bodyPr wrap="square" rtlCol="0">
            <a:spAutoFit/>
          </a:bodyPr>
          <a:lstStyle/>
          <a:p>
            <a:pPr algn="just"/>
            <a:r>
              <a:rPr lang="it-IT" dirty="0"/>
              <a:t>Il nuovo criterio di cui all’art. 79, comma 5 del CTS  consente di superare gli aspetti problematici legati alle normative di settore ante-riforma, che prevedevano </a:t>
            </a:r>
            <a:r>
              <a:rPr lang="it-IT" b="1" dirty="0"/>
              <a:t>criteri eterogenei </a:t>
            </a:r>
            <a:r>
              <a:rPr lang="it-IT" dirty="0"/>
              <a:t>in merito alla prevalenza delle attività (ad esempio per le </a:t>
            </a:r>
            <a:r>
              <a:rPr lang="it-IT" dirty="0" err="1"/>
              <a:t>Onlus</a:t>
            </a:r>
            <a:r>
              <a:rPr lang="it-IT" dirty="0"/>
              <a:t> è previsto un divieto assoluto di svolgere attività diverse da quelle ammesse ai sensi dell’art. 10 del D.lgs. n. 460/1997, salvo gli stretti limiti concessi per lo svolgimento di attività “connesse”).</a:t>
            </a:r>
          </a:p>
          <a:p>
            <a:pPr algn="just"/>
            <a:endParaRPr lang="it-IT" dirty="0"/>
          </a:p>
          <a:p>
            <a:pPr algn="just"/>
            <a:r>
              <a:rPr lang="it-IT" dirty="0"/>
              <a:t>Inoltre, tale criterio risulta in linea con le indicazioni fornite a livello comunitario in base alle quali, al fine di tutelare la concorrenza tra imprese, gli  incentivi fiscali devono essere correlati soprattutto alle </a:t>
            </a:r>
            <a:r>
              <a:rPr lang="it-IT" b="1" dirty="0"/>
              <a:t>modalità effettive di svolgimento delle attività </a:t>
            </a:r>
            <a:r>
              <a:rPr lang="it-IT" dirty="0"/>
              <a:t>e non ai soli scopi perseguiti dall’ente (cfr., di recente, la </a:t>
            </a:r>
            <a:r>
              <a:rPr lang="it-IT" dirty="0" err="1"/>
              <a:t>Sent</a:t>
            </a:r>
            <a:r>
              <a:rPr lang="it-IT" dirty="0"/>
              <a:t>. Corte di Giustizia Europea 27 giugno 2017, Causa C-74/16 sull’esenzione dall’imposta comunale spagnola sulle costruzioni accordata alle istituzioni ecclesiastiche, nonché le criticità relative alla nostra IMU, risolte dal D.M. 200/2012 in adesione agli orientamenti comunitari).</a:t>
            </a:r>
          </a:p>
          <a:p>
            <a:pPr algn="just"/>
            <a:endParaRPr lang="it-IT" sz="1700" dirty="0">
              <a:solidFill>
                <a:srgbClr val="0070C0"/>
              </a:solidFill>
            </a:endParaRPr>
          </a:p>
          <a:p>
            <a:pPr algn="just"/>
            <a:endParaRPr lang="it-IT" dirty="0">
              <a:solidFill>
                <a:srgbClr val="0070C0"/>
              </a:solidFill>
            </a:endParaRPr>
          </a:p>
          <a:p>
            <a:pPr algn="just"/>
            <a:endParaRPr lang="it-IT" sz="1600" dirty="0">
              <a:solidFill>
                <a:srgbClr val="FF0000"/>
              </a:solidFill>
            </a:endParaRPr>
          </a:p>
          <a:p>
            <a:pPr algn="just"/>
            <a:endParaRPr lang="it-IT" sz="1700" dirty="0"/>
          </a:p>
          <a:p>
            <a:pPr algn="just"/>
            <a:endParaRPr lang="it-IT" sz="1700" dirty="0"/>
          </a:p>
        </p:txBody>
      </p:sp>
    </p:spTree>
    <p:extLst>
      <p:ext uri="{BB962C8B-B14F-4D97-AF65-F5344CB8AC3E}">
        <p14:creationId xmlns:p14="http://schemas.microsoft.com/office/powerpoint/2010/main" val="35100415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Confronto con il regime ante-riforma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69</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8402300"/>
          </a:xfrm>
          <a:prstGeom prst="rect">
            <a:avLst/>
          </a:prstGeom>
          <a:noFill/>
        </p:spPr>
        <p:txBody>
          <a:bodyPr wrap="square" rtlCol="0">
            <a:spAutoFit/>
          </a:bodyPr>
          <a:lstStyle/>
          <a:p>
            <a:pPr algn="just"/>
            <a:r>
              <a:rPr lang="it-IT" dirty="0"/>
              <a:t>Rispetto al regime Onlus, inoltre, i decreti attuativi della riforma consentono ai nuovi ETS una maggiore libertà di azione nell’esercizio di attività diverse da quelle istituzionali.</a:t>
            </a:r>
          </a:p>
          <a:p>
            <a:pPr algn="just"/>
            <a:endParaRPr lang="it-IT" dirty="0"/>
          </a:p>
          <a:p>
            <a:pPr algn="just"/>
            <a:r>
              <a:rPr lang="it-IT" dirty="0"/>
              <a:t>L’art. 6 del CTS ammette l’esercizio di attività «secondarie e strumentali» a quelle di interesse generale (con una formulazione più ampia rispetto al regime </a:t>
            </a:r>
            <a:r>
              <a:rPr lang="it-IT" dirty="0" err="1"/>
              <a:t>Onlus</a:t>
            </a:r>
            <a:r>
              <a:rPr lang="it-IT" dirty="0"/>
              <a:t>, che ammette solo lo svolgimento di attività «direttamente connesse» a quelle istituzionali).</a:t>
            </a:r>
          </a:p>
          <a:p>
            <a:pPr algn="just"/>
            <a:endParaRPr lang="it-IT" dirty="0"/>
          </a:p>
          <a:p>
            <a:pPr algn="just"/>
            <a:r>
              <a:rPr lang="it-IT" dirty="0"/>
              <a:t>La secondarietà e strumentalità dell’attività dovrà essere valutata tenendo conto delle risorse impiegate (anche gratuite e volontarie) in tali attività rispetto a quelle impiegate nelle attività di interesse generale. </a:t>
            </a:r>
          </a:p>
          <a:p>
            <a:pPr algn="just"/>
            <a:endParaRPr lang="it-IT" dirty="0"/>
          </a:p>
          <a:p>
            <a:pPr algn="just"/>
            <a:r>
              <a:rPr lang="it-IT" dirty="0"/>
              <a:t>Per conoscere quali saranno gli </a:t>
            </a:r>
            <a:r>
              <a:rPr lang="it-IT" b="1" dirty="0"/>
              <a:t>effettivi limiti </a:t>
            </a:r>
            <a:r>
              <a:rPr lang="it-IT" dirty="0"/>
              <a:t>di esercizio di tali attività secondarie, tuttavia, è necessario attendere l’emanazione degli appositi decreti ministeriali attuativi.</a:t>
            </a:r>
          </a:p>
          <a:p>
            <a:pPr algn="just"/>
            <a:endParaRPr lang="it-IT" dirty="0"/>
          </a:p>
          <a:p>
            <a:pPr algn="just"/>
            <a:endParaRPr lang="it-IT" dirty="0"/>
          </a:p>
          <a:p>
            <a:pPr algn="just"/>
            <a:endParaRPr lang="it-IT" sz="1600" dirty="0">
              <a:solidFill>
                <a:srgbClr val="FF0000"/>
              </a:solidFill>
            </a:endParaRPr>
          </a:p>
          <a:p>
            <a:pPr algn="just"/>
            <a:endParaRPr lang="it-IT" sz="1700" dirty="0"/>
          </a:p>
          <a:p>
            <a:pPr algn="just"/>
            <a:endParaRPr lang="it-IT" sz="1700" dirty="0"/>
          </a:p>
          <a:p>
            <a:pPr algn="just"/>
            <a:endParaRPr lang="it-IT" sz="1900" dirty="0"/>
          </a:p>
          <a:p>
            <a:pPr algn="just"/>
            <a:endParaRPr lang="it-IT" sz="1900" dirty="0"/>
          </a:p>
          <a:p>
            <a:pPr algn="just"/>
            <a:endParaRPr lang="it-IT" sz="1900" i="1" dirty="0"/>
          </a:p>
          <a:p>
            <a:pPr algn="just"/>
            <a:endParaRPr lang="it-IT" sz="1900" i="1"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5831235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Le attività connesse nel regime Onlus</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70</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8802410"/>
          </a:xfrm>
          <a:prstGeom prst="rect">
            <a:avLst/>
          </a:prstGeom>
          <a:noFill/>
        </p:spPr>
        <p:txBody>
          <a:bodyPr wrap="square" rtlCol="0">
            <a:spAutoFit/>
          </a:bodyPr>
          <a:lstStyle/>
          <a:p>
            <a:pPr algn="just"/>
            <a:r>
              <a:rPr lang="it-IT" sz="1700" dirty="0"/>
              <a:t>L’esercizio delle attività connesse da parte della ONLUS è consentito a condizione che, in ciascun esercizio e nell’ambito di ciascun settore di attività, le stesse non siano prevalenti rispetto a quelle istituzionali e che i proventi derivanti dalle attività connesse non superino il 66% delle spese complessive dell’organizzazione.</a:t>
            </a:r>
          </a:p>
          <a:p>
            <a:pPr algn="just"/>
            <a:endParaRPr lang="it-IT" sz="1700" dirty="0"/>
          </a:p>
          <a:p>
            <a:pPr algn="just"/>
            <a:r>
              <a:rPr lang="it-IT" sz="1700" dirty="0"/>
              <a:t>L’art. 10, comma 5 del decreto </a:t>
            </a:r>
            <a:r>
              <a:rPr lang="it-IT" sz="1700" dirty="0" err="1"/>
              <a:t>Onlus</a:t>
            </a:r>
            <a:r>
              <a:rPr lang="it-IT" sz="1700" dirty="0"/>
              <a:t> distingue le attività connesse a quelle istituzionali in due categorie:</a:t>
            </a:r>
          </a:p>
          <a:p>
            <a:pPr algn="just"/>
            <a:endParaRPr lang="it-IT" sz="1700" dirty="0"/>
          </a:p>
          <a:p>
            <a:pPr marL="285750" indent="-285750" algn="just">
              <a:buFont typeface="Wingdings" panose="05000000000000000000" pitchFamily="2" charset="2"/>
              <a:buChar char="§"/>
            </a:pPr>
            <a:r>
              <a:rPr lang="it-IT" sz="1700" dirty="0"/>
              <a:t>Attività </a:t>
            </a:r>
            <a:r>
              <a:rPr lang="it-IT" sz="1700" b="1" dirty="0"/>
              <a:t>analoghe</a:t>
            </a:r>
            <a:r>
              <a:rPr lang="it-IT" sz="1700" dirty="0"/>
              <a:t> a quelle statutarie per le quali le finalità di solidarietà sociale si intendono perseguite solo se dirette a persone svantaggiate (assistenza sanitaria, istruzione, formazione, sport dilettantistico, promozione della cultura e dell’arte  e tutela dei diritti civili), </a:t>
            </a:r>
            <a:r>
              <a:rPr lang="it-IT" sz="1700" b="1" dirty="0"/>
              <a:t>svolte nei confronti di soggetti che non si trovano in tali condizioni di svantaggio</a:t>
            </a:r>
            <a:r>
              <a:rPr lang="it-IT" sz="1700" dirty="0"/>
              <a:t>;</a:t>
            </a:r>
          </a:p>
          <a:p>
            <a:pPr marL="285750" indent="-285750" algn="just">
              <a:buFont typeface="Wingdings" panose="05000000000000000000" pitchFamily="2" charset="2"/>
              <a:buChar char="§"/>
            </a:pPr>
            <a:endParaRPr lang="it-IT" sz="1700" dirty="0"/>
          </a:p>
          <a:p>
            <a:pPr marL="285750" indent="-285750" algn="just">
              <a:buFont typeface="Wingdings" panose="05000000000000000000" pitchFamily="2" charset="2"/>
              <a:buChar char="§"/>
            </a:pPr>
            <a:r>
              <a:rPr lang="it-IT" sz="1700" dirty="0"/>
              <a:t>Attività </a:t>
            </a:r>
            <a:r>
              <a:rPr lang="it-IT" sz="1700" b="1" dirty="0"/>
              <a:t>accessorie per natura </a:t>
            </a:r>
            <a:r>
              <a:rPr lang="it-IT" sz="1700" dirty="0"/>
              <a:t>a quelle istituzionali, in quanto integrative delle stesse (in questa categoria rientrano, ad esempio, la vendita dei </a:t>
            </a:r>
            <a:r>
              <a:rPr lang="it-IT" sz="1700" dirty="0" err="1"/>
              <a:t>depliants</a:t>
            </a:r>
            <a:r>
              <a:rPr lang="it-IT" sz="1700" dirty="0"/>
              <a:t> nei botteghini dei musei o di magliette pubblicitarie e altri oggetti di modico valore in occasione di campagne di sensibilizzazione, Cfr. Circolare n. 168/E del 1998).</a:t>
            </a:r>
          </a:p>
          <a:p>
            <a:pPr marL="285750" indent="-285750" algn="just">
              <a:buFont typeface="Wingdings" panose="05000000000000000000" pitchFamily="2" charset="2"/>
              <a:buChar char="§"/>
            </a:pPr>
            <a:endParaRPr lang="it-IT" sz="1600" dirty="0"/>
          </a:p>
          <a:p>
            <a:pPr algn="just"/>
            <a:endParaRPr lang="it-IT" sz="1600" dirty="0"/>
          </a:p>
          <a:p>
            <a:pPr algn="just"/>
            <a:endParaRPr lang="it-IT" sz="1700" dirty="0"/>
          </a:p>
          <a:p>
            <a:pPr algn="just"/>
            <a:endParaRPr lang="it-IT" sz="1700" dirty="0"/>
          </a:p>
          <a:p>
            <a:pPr algn="just"/>
            <a:endParaRPr lang="it-IT" sz="1900" dirty="0"/>
          </a:p>
          <a:p>
            <a:pPr algn="just"/>
            <a:endParaRPr lang="it-IT" sz="1900" dirty="0"/>
          </a:p>
          <a:p>
            <a:pPr algn="just"/>
            <a:endParaRPr lang="it-IT" sz="1900" i="1" dirty="0"/>
          </a:p>
          <a:p>
            <a:pPr algn="just"/>
            <a:endParaRPr lang="it-IT" sz="1900" i="1"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23829940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Attività connesse nel regime Onlus - Casistica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71</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8556188"/>
          </a:xfrm>
          <a:prstGeom prst="rect">
            <a:avLst/>
          </a:prstGeom>
          <a:noFill/>
        </p:spPr>
        <p:txBody>
          <a:bodyPr wrap="square" rtlCol="0" anchor="t">
            <a:spAutoFit/>
          </a:bodyPr>
          <a:lstStyle/>
          <a:p>
            <a:pPr algn="just"/>
            <a:r>
              <a:rPr lang="it-IT" sz="1600" dirty="0"/>
              <a:t>L’individuazione, in concreto, delle attività connesse esercitabili dalle Onlus ha generato orientamenti contrastanti nella prassi e nella giurisprudenza.</a:t>
            </a:r>
          </a:p>
          <a:p>
            <a:pPr algn="just"/>
            <a:endParaRPr lang="it-IT" sz="1600" dirty="0"/>
          </a:p>
          <a:p>
            <a:pPr algn="just"/>
            <a:r>
              <a:rPr lang="it-IT" sz="1600" dirty="0"/>
              <a:t>Nella prassi sono state considerate connesse le seguenti attività:</a:t>
            </a:r>
          </a:p>
          <a:p>
            <a:pPr marL="285750" indent="-285750" algn="just">
              <a:buFont typeface="Wingdings" panose="05000000000000000000" pitchFamily="2" charset="2"/>
              <a:buChar char="§"/>
            </a:pPr>
            <a:r>
              <a:rPr lang="it-IT" sz="1600" b="1" dirty="0" err="1"/>
              <a:t>Ris</a:t>
            </a:r>
            <a:r>
              <a:rPr lang="it-IT" sz="1600" b="1" dirty="0"/>
              <a:t>. 10/E/2015</a:t>
            </a:r>
            <a:r>
              <a:rPr lang="it-IT" sz="1600" dirty="0"/>
              <a:t>: interventi eseguiti da un consultorio (a carico del paziente ed a prezzi calmierati) necessari a garantire l’efficacia delle terapie in corso (non a carico del paziente, ma coperte dal servizio sanitario regionale) </a:t>
            </a:r>
          </a:p>
          <a:p>
            <a:pPr marL="285750" indent="-285750" algn="just">
              <a:buFont typeface="Wingdings" panose="05000000000000000000" pitchFamily="2" charset="2"/>
              <a:buChar char="§"/>
            </a:pPr>
            <a:r>
              <a:rPr lang="it-IT" sz="1600" b="1" dirty="0" err="1"/>
              <a:t>Ris</a:t>
            </a:r>
            <a:r>
              <a:rPr lang="it-IT" sz="1600" b="1" dirty="0"/>
              <a:t>. 123/E/2004</a:t>
            </a:r>
            <a:r>
              <a:rPr lang="it-IT" sz="1600" dirty="0"/>
              <a:t>: ricerca scientifica in convenzione con aziende farmaceutiche, cui è trasferita la titolarità dei risultati della ricerca, nell’ambito dello stesso settore di ricerca in cui la Onlus opera in via istituzionale e principale, mantenendo la titolarità dei risultati della ricerca (in tutti e due i casi, detti risultati sono divulgati presso la comunità scientifica)</a:t>
            </a:r>
          </a:p>
          <a:p>
            <a:pPr marL="285750" indent="-285750" algn="just">
              <a:buFont typeface="Wingdings" panose="05000000000000000000" pitchFamily="2" charset="2"/>
              <a:buChar char="§"/>
            </a:pPr>
            <a:r>
              <a:rPr lang="it-IT" sz="1600" b="1" dirty="0"/>
              <a:t>Circ. 48/E/2004: </a:t>
            </a:r>
            <a:r>
              <a:rPr lang="it-IT" sz="1600" dirty="0"/>
              <a:t>attività delle case di riposo, quando a carico degli ospiti resta più della metà della retta </a:t>
            </a:r>
          </a:p>
          <a:p>
            <a:pPr marL="285750" indent="-285750" algn="just">
              <a:buFont typeface="Wingdings" panose="05000000000000000000" pitchFamily="2" charset="2"/>
              <a:buChar char="§"/>
            </a:pPr>
            <a:r>
              <a:rPr lang="it-IT" sz="1600" b="1" dirty="0"/>
              <a:t>Circ. 168/E/1998: </a:t>
            </a:r>
            <a:r>
              <a:rPr lang="it-IT" sz="1600" dirty="0"/>
              <a:t>vendita di </a:t>
            </a:r>
            <a:r>
              <a:rPr lang="it-IT" sz="1600" dirty="0" err="1"/>
              <a:t>depliant</a:t>
            </a:r>
            <a:r>
              <a:rPr lang="it-IT" sz="1600" dirty="0"/>
              <a:t> nei botteghini dei musei o di magliette pubblicitarie e altri oggetti di modico valore in occasione di campagne di sensibilizzazione</a:t>
            </a:r>
          </a:p>
          <a:p>
            <a:pPr algn="just"/>
            <a:endParaRPr lang="it-IT" sz="1600" dirty="0"/>
          </a:p>
          <a:p>
            <a:pPr algn="just"/>
            <a:r>
              <a:rPr lang="it-IT" sz="1600" b="1" u="sng" dirty="0"/>
              <a:t>Non</a:t>
            </a:r>
            <a:r>
              <a:rPr lang="it-IT" sz="1600" dirty="0"/>
              <a:t> è stata invece considerata connessa l’attività di asilo nido esercitata da una Fondazione Onlus che gestiva in via principale una casa di riposo per anziani (</a:t>
            </a:r>
            <a:r>
              <a:rPr lang="it-IT" sz="1600" dirty="0" err="1"/>
              <a:t>Ris</a:t>
            </a:r>
            <a:r>
              <a:rPr lang="it-IT" sz="1600" dirty="0"/>
              <a:t>. n. 75/E/2001)</a:t>
            </a:r>
          </a:p>
          <a:p>
            <a:pPr algn="just"/>
            <a:endParaRPr lang="it-IT" sz="1700" dirty="0"/>
          </a:p>
          <a:p>
            <a:pPr algn="just"/>
            <a:endParaRPr lang="it-IT" sz="1700" dirty="0"/>
          </a:p>
          <a:p>
            <a:pPr algn="just"/>
            <a:endParaRPr lang="it-IT" sz="1900" dirty="0"/>
          </a:p>
          <a:p>
            <a:pPr algn="just"/>
            <a:endParaRPr lang="it-IT" sz="1900" dirty="0"/>
          </a:p>
          <a:p>
            <a:pPr algn="just"/>
            <a:endParaRPr lang="it-IT" sz="1900" i="1" dirty="0"/>
          </a:p>
          <a:p>
            <a:pPr algn="just"/>
            <a:endParaRPr lang="it-IT" sz="1900" i="1"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2474067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Attività connesse nel regime Onlus - Casistica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72</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8109912"/>
          </a:xfrm>
          <a:prstGeom prst="rect">
            <a:avLst/>
          </a:prstGeom>
          <a:noFill/>
        </p:spPr>
        <p:txBody>
          <a:bodyPr wrap="square" rtlCol="0">
            <a:spAutoFit/>
          </a:bodyPr>
          <a:lstStyle/>
          <a:p>
            <a:pPr algn="just"/>
            <a:r>
              <a:rPr lang="it-IT" sz="1700" dirty="0"/>
              <a:t>Per quanto riguarda la </a:t>
            </a:r>
            <a:r>
              <a:rPr lang="it-IT" sz="1700" b="1" dirty="0"/>
              <a:t>gestione di case di riposo</a:t>
            </a:r>
            <a:r>
              <a:rPr lang="it-IT" sz="1700" dirty="0"/>
              <a:t>, tuttavia, le </a:t>
            </a:r>
            <a:r>
              <a:rPr lang="it-IT" sz="1700" b="1" dirty="0"/>
              <a:t>Sezioni Unite della Corte di Cassazione</a:t>
            </a:r>
            <a:r>
              <a:rPr lang="it-IT" sz="1700" dirty="0"/>
              <a:t> nella sentenza 9 ottobre 2008, n. 24883  hanno ritenuto l’interpretazione della Circolare </a:t>
            </a:r>
            <a:r>
              <a:rPr lang="it-IT" sz="1700" b="1" dirty="0"/>
              <a:t>48/E/2004 </a:t>
            </a:r>
            <a:r>
              <a:rPr lang="it-IT" sz="1700" dirty="0"/>
              <a:t>(secondo la quale l’attività si considera connessa</a:t>
            </a:r>
            <a:r>
              <a:rPr lang="it-IT" sz="1700" b="1" dirty="0"/>
              <a:t> </a:t>
            </a:r>
            <a:r>
              <a:rPr lang="it-IT" sz="1700" dirty="0"/>
              <a:t>quando a carico degli ospiti resta più della metà della retta) </a:t>
            </a:r>
            <a:r>
              <a:rPr lang="it-IT" sz="1700" i="1" dirty="0"/>
              <a:t>«in contrasto con il chiaro dettato legislativo, in forza  del  quale  si  intende  che  vengono  perseguite  finalità  di  solidarietà sociale quando le cessioni di beni e le prestazioni di servizi siano dirette ad  arrecare  benefici  a  persone  svantaggiate  in  ragione  di  condizioni fisiche,  psichiche,  economiche,  sociali  o  familiari  (...)  Quindi,  le  attività possono  essere  considerate  rientranti  tra  quelle  aventi  finalità  di solidarietà  sociale  anche  </a:t>
            </a:r>
            <a:r>
              <a:rPr lang="it-IT" sz="1700" b="1" i="1" dirty="0"/>
              <a:t>a  prescindere  dalla  sussistenza  di  una situazione  di  svantaggio  economico  del  beneficiario.  </a:t>
            </a:r>
            <a:r>
              <a:rPr lang="it-IT" sz="1700" i="1" dirty="0"/>
              <a:t>Tale  situazione  di svantaggio  è  soltanto  una  tra  quelle  previste  dal  legislatore  in  via alternativa e la ricorrente non contesta che i destinatari delle prestazioni potessero versare in condizioni di svantaggio di altro tipo».</a:t>
            </a:r>
          </a:p>
          <a:p>
            <a:pPr algn="just"/>
            <a:endParaRPr lang="it-IT" sz="1700" i="1" dirty="0"/>
          </a:p>
          <a:p>
            <a:pPr algn="just"/>
            <a:r>
              <a:rPr lang="it-IT" sz="1700" dirty="0"/>
              <a:t>Questo orientamento è stato confermato nelle sentenze Cass.,  SS.UU.,  n.  9661/2009,  Cass.  civ.,  Sez.  </a:t>
            </a:r>
            <a:r>
              <a:rPr lang="it-IT" sz="1700" dirty="0" err="1"/>
              <a:t>trib</a:t>
            </a:r>
            <a:r>
              <a:rPr lang="it-IT" sz="1700" dirty="0"/>
              <a:t>.,  n. 1072/2011 e Cass., Sez. V, n. 21562/2013.</a:t>
            </a:r>
          </a:p>
          <a:p>
            <a:pPr algn="just"/>
            <a:endParaRPr lang="it-IT" sz="1600" dirty="0"/>
          </a:p>
          <a:p>
            <a:pPr algn="just"/>
            <a:endParaRPr lang="it-IT" sz="1700" dirty="0"/>
          </a:p>
          <a:p>
            <a:pPr algn="just"/>
            <a:endParaRPr lang="it-IT" sz="1700" dirty="0"/>
          </a:p>
          <a:p>
            <a:pPr algn="just"/>
            <a:endParaRPr lang="it-IT" sz="1900" dirty="0"/>
          </a:p>
          <a:p>
            <a:pPr algn="just"/>
            <a:endParaRPr lang="it-IT" sz="1900" dirty="0"/>
          </a:p>
          <a:p>
            <a:pPr algn="just"/>
            <a:endParaRPr lang="it-IT" sz="1900" i="1" dirty="0"/>
          </a:p>
          <a:p>
            <a:pPr algn="just"/>
            <a:endParaRPr lang="it-IT" sz="1900" i="1"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14744838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Attività connesse nel regime Onlus - Casistica</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73</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6278642"/>
          </a:xfrm>
          <a:prstGeom prst="rect">
            <a:avLst/>
          </a:prstGeom>
          <a:noFill/>
        </p:spPr>
        <p:txBody>
          <a:bodyPr wrap="square" rtlCol="0">
            <a:spAutoFit/>
          </a:bodyPr>
          <a:lstStyle/>
          <a:p>
            <a:pPr algn="just"/>
            <a:r>
              <a:rPr lang="it-IT" sz="1700" dirty="0"/>
              <a:t>Nella sentenza n. 8637 del 2015, invece, la Corte di Cassazione, in un caso riguardante la cancellazione dall’Anagrafe ONLUS di una casa di riposo per anziani,  ha accolto il ricorso  proposto dall’Agenzia delle Entrate, affermando che </a:t>
            </a:r>
            <a:r>
              <a:rPr lang="it-IT" sz="1700" i="1" dirty="0"/>
              <a:t>«I giudici d'appello si sono limitati ad affermare che l'attività svolta dall'associazione era conforme a quanto previsto dallo Statuto, </a:t>
            </a:r>
            <a:r>
              <a:rPr lang="it-IT" sz="1700" b="1" i="1" dirty="0"/>
              <a:t>senza accertare </a:t>
            </a:r>
            <a:r>
              <a:rPr lang="it-IT" sz="1700" i="1" dirty="0"/>
              <a:t>se, come contestato dall'Agenzia delle Entrate, </a:t>
            </a:r>
            <a:r>
              <a:rPr lang="it-IT" sz="1700" b="1" i="1" dirty="0"/>
              <a:t>le prestazioni fossero rese a favore di qualunque individuo anziano </a:t>
            </a:r>
            <a:r>
              <a:rPr lang="it-IT" sz="1700" i="1" dirty="0"/>
              <a:t>e non </a:t>
            </a:r>
            <a:r>
              <a:rPr lang="it-IT" sz="1700" b="1" i="1" dirty="0"/>
              <a:t>esclusivamente o prevalentemente a favore di soggetti in concreta situazione di non autosufficienza e di disagio</a:t>
            </a:r>
            <a:r>
              <a:rPr lang="it-IT" sz="1700" i="1" dirty="0"/>
              <a:t> (fisico, psichico, economico, sociale, familiare), così da giustificare il fine solidaristico e di beneficenza dichiarato nello Statuto e tutelato dal legislatore».</a:t>
            </a:r>
          </a:p>
          <a:p>
            <a:pPr algn="just"/>
            <a:endParaRPr lang="it-IT" sz="1600" dirty="0"/>
          </a:p>
          <a:p>
            <a:pPr algn="just"/>
            <a:endParaRPr lang="it-IT" sz="1700" dirty="0"/>
          </a:p>
          <a:p>
            <a:pPr algn="just"/>
            <a:endParaRPr lang="it-IT" sz="1700" dirty="0"/>
          </a:p>
          <a:p>
            <a:pPr algn="just"/>
            <a:endParaRPr lang="it-IT" sz="1900" dirty="0"/>
          </a:p>
          <a:p>
            <a:pPr algn="just"/>
            <a:endParaRPr lang="it-IT" sz="1900" dirty="0"/>
          </a:p>
          <a:p>
            <a:pPr algn="just"/>
            <a:endParaRPr lang="it-IT" sz="1900" i="1" dirty="0"/>
          </a:p>
          <a:p>
            <a:pPr algn="just"/>
            <a:endParaRPr lang="it-IT" sz="1900" i="1"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42267925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Attività commerciali e produttive marginali</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74</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424160" y="1110754"/>
            <a:ext cx="7704856" cy="8109912"/>
          </a:xfrm>
          <a:prstGeom prst="rect">
            <a:avLst/>
          </a:prstGeom>
          <a:noFill/>
        </p:spPr>
        <p:txBody>
          <a:bodyPr wrap="square" rtlCol="0">
            <a:spAutoFit/>
          </a:bodyPr>
          <a:lstStyle/>
          <a:p>
            <a:pPr algn="just"/>
            <a:r>
              <a:rPr lang="it-IT" sz="1700" dirty="0"/>
              <a:t>Criteri diversi e non coordinati venivano seguiti da altri regimi settoriali</a:t>
            </a:r>
          </a:p>
          <a:p>
            <a:pPr algn="just"/>
            <a:endParaRPr lang="it-IT" sz="1700" dirty="0"/>
          </a:p>
          <a:p>
            <a:pPr algn="just"/>
            <a:r>
              <a:rPr lang="it-IT" sz="1700" dirty="0"/>
              <a:t>Ad esempio per le ODV (qualificate contestualmente come Onlus «di diritto») sussisteva una specifica elencazione delle attività commerciali e produttive </a:t>
            </a:r>
            <a:r>
              <a:rPr lang="it-IT" sz="1700" b="1" dirty="0"/>
              <a:t>marginali</a:t>
            </a:r>
            <a:r>
              <a:rPr lang="it-IT" sz="1700" dirty="0"/>
              <a:t>, volte a sostenere le finalità istituzionali ed eseguite senza l'impiego di mezzi organizzati professionalmente per fini di concorrenzialità sul mercato (cfr. decreto 25 maggio 1995)</a:t>
            </a:r>
          </a:p>
          <a:p>
            <a:pPr algn="just"/>
            <a:endParaRPr lang="it-IT" sz="1700" dirty="0"/>
          </a:p>
          <a:p>
            <a:pPr algn="just"/>
            <a:r>
              <a:rPr lang="it-IT" sz="1700" dirty="0"/>
              <a:t>In proposito, tuttavia, non sono stati forniti </a:t>
            </a:r>
            <a:r>
              <a:rPr lang="it-IT" sz="1700" b="1" dirty="0"/>
              <a:t>rigidi criteri di prevalenza</a:t>
            </a:r>
            <a:r>
              <a:rPr lang="it-IT" sz="1700" dirty="0"/>
              <a:t>, come attestato dalla Circ. 3 del 25 febbraio 1992 secondo cui </a:t>
            </a:r>
            <a:r>
              <a:rPr lang="it-IT" sz="1700" i="1" dirty="0"/>
              <a:t>“per ciò che concerne l‘«entità» delle attività, pur non essendo questa ancorata ad una specifica percentuale delle entrate dell'organizzazione, dovrà essere individuata sulla base di parametri correlati a diverse situazioni di fatto quali, a titolo esemplificativo, l'occasionalità dell'attività, la non </a:t>
            </a:r>
            <a:r>
              <a:rPr lang="it-IT" sz="1700" i="1" dirty="0" err="1"/>
              <a:t>concorrenzionalità</a:t>
            </a:r>
            <a:r>
              <a:rPr lang="it-IT" sz="1700" i="1" dirty="0"/>
              <a:t> (che può essere anche ricondotta a radicate tradizioni locali che riservino al volontariato determinati servizi in favore della comunità locale) dell'attività sul mercato, il rapporto tra risorse impiegate e ricavi, il rapporto tra i ricavi dell'attività e i servizi resi dall'organizzazione”</a:t>
            </a:r>
          </a:p>
          <a:p>
            <a:pPr algn="just"/>
            <a:endParaRPr lang="it-IT" sz="1600" dirty="0"/>
          </a:p>
          <a:p>
            <a:pPr algn="just"/>
            <a:endParaRPr lang="it-IT" sz="1700" dirty="0"/>
          </a:p>
          <a:p>
            <a:pPr algn="just"/>
            <a:endParaRPr lang="it-IT" sz="1700" dirty="0"/>
          </a:p>
          <a:p>
            <a:pPr algn="just"/>
            <a:endParaRPr lang="it-IT" sz="1900" dirty="0"/>
          </a:p>
          <a:p>
            <a:pPr algn="just"/>
            <a:endParaRPr lang="it-IT" sz="1900" dirty="0"/>
          </a:p>
          <a:p>
            <a:pPr algn="just"/>
            <a:endParaRPr lang="it-IT" sz="1900" i="1" dirty="0"/>
          </a:p>
          <a:p>
            <a:pPr algn="just"/>
            <a:endParaRPr lang="it-IT" sz="1900" i="1"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16265502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Assenza di scopo di lucro</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75</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062924"/>
          </a:xfrm>
          <a:prstGeom prst="rect">
            <a:avLst/>
          </a:prstGeom>
          <a:noFill/>
        </p:spPr>
        <p:txBody>
          <a:bodyPr wrap="square" rtlCol="0">
            <a:spAutoFit/>
          </a:bodyPr>
          <a:lstStyle/>
          <a:p>
            <a:pPr algn="just"/>
            <a:r>
              <a:rPr lang="it-IT" sz="1700" dirty="0"/>
              <a:t>L’attività degli ETS non può essere finalizzata alla distribuzione di utili, neppure in forma indiretta (non sono ammesse, cioè, finalità di </a:t>
            </a:r>
            <a:r>
              <a:rPr lang="it-IT" sz="1700" b="1" dirty="0"/>
              <a:t>lucro soggettivo</a:t>
            </a:r>
            <a:r>
              <a:rPr lang="it-IT" sz="1700" dirty="0"/>
              <a:t>).</a:t>
            </a:r>
          </a:p>
          <a:p>
            <a:pPr algn="just"/>
            <a:endParaRPr lang="it-IT" sz="1700" dirty="0"/>
          </a:p>
          <a:p>
            <a:pPr algn="just"/>
            <a:r>
              <a:rPr lang="it-IT" sz="1700" dirty="0"/>
              <a:t>Ma ciò non esclude la possibilità dell’ETS di organizzare la propria attività secondo schemi imprenditoriali, reinvestendo i propri utili nelle finalità istituzionali di interesse generale (</a:t>
            </a:r>
            <a:r>
              <a:rPr lang="it-IT" sz="1700" b="1" dirty="0"/>
              <a:t>lucro oggettivo</a:t>
            </a:r>
            <a:r>
              <a:rPr lang="it-IT" sz="1700" dirty="0"/>
              <a:t>).</a:t>
            </a:r>
          </a:p>
          <a:p>
            <a:pPr algn="just"/>
            <a:endParaRPr lang="it-IT" sz="1700" dirty="0"/>
          </a:p>
          <a:p>
            <a:pPr algn="just"/>
            <a:r>
              <a:rPr lang="it-IT" sz="1700" dirty="0"/>
              <a:t>Pertanto, il patrimonio ed eventuali utili o avanzi di gestione devono essere </a:t>
            </a:r>
            <a:r>
              <a:rPr lang="it-IT" sz="1700" b="1" dirty="0"/>
              <a:t>usati esclusivamente per lo svolgimento delle attività dell’ETS, nel perseguimento di finalità civiche, solidaristiche e di utilità sociale </a:t>
            </a:r>
            <a:r>
              <a:rPr lang="it-IT" sz="1700" dirty="0"/>
              <a:t>(in conformità alle regole dettate dagli artt. 8 e 9 del CTS).</a:t>
            </a:r>
          </a:p>
          <a:p>
            <a:pPr algn="just"/>
            <a:endParaRPr lang="it-IT" sz="1700" dirty="0"/>
          </a:p>
          <a:p>
            <a:pPr algn="just"/>
            <a:r>
              <a:rPr lang="it-IT" sz="1700" dirty="0"/>
              <a:t>La violazione delle disposizioni del CTS in materia di assenza di scopo di lucro (che può essere accertata a seguito dei controlli svolti dall’Ufficio del Registro unico ai sensi dell’art. 93 o dall’Amministrazione finanziaria ai sensi dell’art. 94) comporta </a:t>
            </a:r>
            <a:r>
              <a:rPr lang="it-IT" sz="1700" b="1" dirty="0"/>
              <a:t>la cancellazione dal Registro unico </a:t>
            </a:r>
            <a:r>
              <a:rPr lang="it-IT" sz="1700" dirty="0"/>
              <a:t>(art. 50 del CTS), oltre che </a:t>
            </a:r>
            <a:r>
              <a:rPr lang="it-IT" sz="1700" b="1" dirty="0"/>
              <a:t>il disconoscimento delle agevolazioni fiscali</a:t>
            </a:r>
            <a:r>
              <a:rPr lang="it-IT" sz="1700" dirty="0"/>
              <a:t> del quale l’ente ha beneficiato in virtù  della qualifica di ETS.</a:t>
            </a:r>
          </a:p>
        </p:txBody>
      </p:sp>
    </p:spTree>
    <p:extLst>
      <p:ext uri="{BB962C8B-B14F-4D97-AF65-F5344CB8AC3E}">
        <p14:creationId xmlns:p14="http://schemas.microsoft.com/office/powerpoint/2010/main" val="8367040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Assenza di scopo di lucro</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76</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6694140"/>
          </a:xfrm>
          <a:prstGeom prst="rect">
            <a:avLst/>
          </a:prstGeom>
          <a:noFill/>
        </p:spPr>
        <p:txBody>
          <a:bodyPr wrap="square" rtlCol="0">
            <a:spAutoFit/>
          </a:bodyPr>
          <a:lstStyle/>
          <a:p>
            <a:pPr algn="just"/>
            <a:r>
              <a:rPr lang="it-IT" sz="1700" dirty="0"/>
              <a:t>L’art. 8 del CTS specifica che si considerano, in ogni caso, ipotesi si </a:t>
            </a:r>
            <a:r>
              <a:rPr lang="it-IT" sz="1700" b="1" dirty="0"/>
              <a:t>distribuzione indiretta </a:t>
            </a:r>
            <a:r>
              <a:rPr lang="it-IT" sz="1700" dirty="0"/>
              <a:t>di utili:</a:t>
            </a:r>
          </a:p>
          <a:p>
            <a:pPr algn="just"/>
            <a:endParaRPr lang="it-IT" sz="1700" dirty="0"/>
          </a:p>
          <a:p>
            <a:pPr marL="285750" indent="-285750" algn="just">
              <a:buFont typeface="Wingdings" panose="05000000000000000000" pitchFamily="2" charset="2"/>
              <a:buChar char="§"/>
            </a:pPr>
            <a:r>
              <a:rPr lang="it-IT" sz="1700" dirty="0"/>
              <a:t>La corresponsione di compensi non proporzionati all’attività svolta a chi riveste cariche sociali nell’ente;</a:t>
            </a:r>
          </a:p>
          <a:p>
            <a:pPr marL="285750" indent="-285750" algn="just">
              <a:buFont typeface="Wingdings" panose="05000000000000000000" pitchFamily="2" charset="2"/>
              <a:buChar char="§"/>
            </a:pPr>
            <a:endParaRPr lang="it-IT" sz="1700" dirty="0"/>
          </a:p>
          <a:p>
            <a:pPr marL="285750" indent="-285750" algn="just">
              <a:buFont typeface="Wingdings" panose="05000000000000000000" pitchFamily="2" charset="2"/>
              <a:buChar char="§"/>
            </a:pPr>
            <a:r>
              <a:rPr lang="it-IT" sz="1700" dirty="0"/>
              <a:t>Il pagamento ai lavoratori subordinati o autonomi di compensi superiori al 40% rispetto a quelli previsti dai contratti collettivi per le medesime qualifiche (salvo competenze specifiche);</a:t>
            </a:r>
          </a:p>
          <a:p>
            <a:pPr marL="285750" indent="-285750" algn="just">
              <a:buFont typeface="Wingdings" panose="05000000000000000000" pitchFamily="2" charset="2"/>
              <a:buChar char="§"/>
            </a:pPr>
            <a:endParaRPr lang="it-IT" sz="1700" dirty="0"/>
          </a:p>
          <a:p>
            <a:pPr marL="285750" indent="-285750" algn="just">
              <a:buFont typeface="Wingdings" panose="05000000000000000000" pitchFamily="2" charset="2"/>
              <a:buChar char="§"/>
            </a:pPr>
            <a:r>
              <a:rPr lang="it-IT" sz="1700" dirty="0"/>
              <a:t>L’acquisto di beni o servizi a prezzi superiori al valore normale senza valide ragioni economiche;</a:t>
            </a:r>
          </a:p>
          <a:p>
            <a:pPr marL="285750" indent="-285750" algn="just">
              <a:buFont typeface="Wingdings" panose="05000000000000000000" pitchFamily="2" charset="2"/>
              <a:buChar char="§"/>
            </a:pPr>
            <a:endParaRPr lang="it-IT" sz="1700" dirty="0"/>
          </a:p>
          <a:p>
            <a:pPr marL="285750" indent="-285750" algn="just">
              <a:buFont typeface="Wingdings" panose="05000000000000000000" pitchFamily="2" charset="2"/>
              <a:buChar char="§"/>
            </a:pPr>
            <a:r>
              <a:rPr lang="it-IT" sz="1700" dirty="0"/>
              <a:t>Le cessioni di beni e le prestazioni di servizi a coloro che a qualsiasi titolo operino nell’ente a condizioni più favorevoli a quelle di mercato;</a:t>
            </a:r>
          </a:p>
          <a:p>
            <a:pPr marL="285750" indent="-285750" algn="just">
              <a:buFont typeface="Wingdings" panose="05000000000000000000" pitchFamily="2" charset="2"/>
              <a:buChar char="§"/>
            </a:pPr>
            <a:endParaRPr lang="it-IT" sz="1700" dirty="0"/>
          </a:p>
          <a:p>
            <a:pPr marL="285750" indent="-285750" algn="just">
              <a:buFont typeface="Wingdings" panose="05000000000000000000" pitchFamily="2" charset="2"/>
              <a:buChar char="§"/>
            </a:pPr>
            <a:r>
              <a:rPr lang="it-IT" sz="1700" dirty="0"/>
              <a:t>La corresponsione di interessi passivi superiori di quattro punti al tasso annuo di riferimento a soggetti diversi da banche e intermediari finanziari autorizzati.</a:t>
            </a:r>
          </a:p>
          <a:p>
            <a:pPr algn="just"/>
            <a:endParaRPr lang="it-IT" sz="1700" dirty="0">
              <a:solidFill>
                <a:srgbClr val="FF0000"/>
              </a:solidFill>
            </a:endParaRPr>
          </a:p>
          <a:p>
            <a:pPr algn="just"/>
            <a:endParaRPr lang="it-IT" sz="1700"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23873628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Assenza di scopo di lucro</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77</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6955750"/>
          </a:xfrm>
          <a:prstGeom prst="rect">
            <a:avLst/>
          </a:prstGeom>
          <a:noFill/>
        </p:spPr>
        <p:txBody>
          <a:bodyPr wrap="square" rtlCol="0">
            <a:spAutoFit/>
          </a:bodyPr>
          <a:lstStyle/>
          <a:p>
            <a:pPr algn="just"/>
            <a:r>
              <a:rPr lang="it-IT" dirty="0"/>
              <a:t>L’assenza di scopo di lucro rappresenta un </a:t>
            </a:r>
            <a:r>
              <a:rPr lang="it-IT" b="1" dirty="0"/>
              <a:t>requisito essenziale </a:t>
            </a:r>
            <a:r>
              <a:rPr lang="it-IT" dirty="0"/>
              <a:t>degli enti del Terzo settore.</a:t>
            </a:r>
          </a:p>
          <a:p>
            <a:pPr algn="just"/>
            <a:endParaRPr lang="it-IT" dirty="0"/>
          </a:p>
          <a:p>
            <a:pPr algn="just"/>
            <a:r>
              <a:rPr lang="it-IT" dirty="0"/>
              <a:t>In caso di scioglimento o estinzione dell’ETS, pertanto, il patrimonio residuo </a:t>
            </a:r>
            <a:r>
              <a:rPr lang="it-IT" b="1" dirty="0"/>
              <a:t>deve essere devoluto ad altri ETS</a:t>
            </a:r>
            <a:r>
              <a:rPr lang="it-IT" dirty="0"/>
              <a:t>, secondo le disposizioni  statutarie o dell’organo sociale competente o, in mancanza, alla Fondazione Italia Sociale (costituita con lo scopo di sostenere, mediante l'apporto di risorse finanziarie e di competenze gestionali, la realizzazione e lo sviluppo di </a:t>
            </a:r>
            <a:r>
              <a:rPr lang="it-IT" b="1" dirty="0"/>
              <a:t>interventi innovativi </a:t>
            </a:r>
            <a:r>
              <a:rPr lang="it-IT" dirty="0"/>
              <a:t>da parte degli ETS).</a:t>
            </a:r>
          </a:p>
          <a:p>
            <a:pPr algn="just"/>
            <a:endParaRPr lang="it-IT" dirty="0"/>
          </a:p>
          <a:p>
            <a:pPr algn="just"/>
            <a:r>
              <a:rPr lang="it-IT" dirty="0"/>
              <a:t>Ai fini della devoluzione del patrimonio, è necessario il parere positivo da parte dell’Ufficio del Registro unico nazionale (pena la nullità degli atti devolutivi)</a:t>
            </a:r>
          </a:p>
          <a:p>
            <a:pPr algn="just"/>
            <a:endParaRPr lang="it-IT" dirty="0"/>
          </a:p>
          <a:p>
            <a:pPr algn="just"/>
            <a:r>
              <a:rPr lang="it-IT" dirty="0"/>
              <a:t>Tale parere deve essere reso entro 30 giorni dalla richiesta da parte dell’ente interessato (che deve essere inviata all’Ufficio tramite raccomandata a/r), trascorsi i quali il parere si intende reso positivamente</a:t>
            </a:r>
          </a:p>
          <a:p>
            <a:pPr algn="just"/>
            <a:endParaRPr lang="it-IT" sz="1700" dirty="0">
              <a:solidFill>
                <a:srgbClr val="0070C0"/>
              </a:solidFill>
            </a:endParaRPr>
          </a:p>
          <a:p>
            <a:pPr algn="just"/>
            <a:endParaRPr lang="it-IT" sz="1700" dirty="0">
              <a:solidFill>
                <a:srgbClr val="0070C0"/>
              </a:solidFill>
            </a:endParaRPr>
          </a:p>
          <a:p>
            <a:pPr algn="just"/>
            <a:endParaRPr lang="it-IT" sz="1700" dirty="0">
              <a:solidFill>
                <a:srgbClr val="FF0000"/>
              </a:solidFill>
            </a:endParaRPr>
          </a:p>
          <a:p>
            <a:pPr algn="just"/>
            <a:endParaRPr lang="it-IT" sz="1700"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30844952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ctrTitle"/>
          </p:nvPr>
        </p:nvSpPr>
        <p:spPr>
          <a:xfrm>
            <a:off x="2339752" y="2420888"/>
            <a:ext cx="6172200" cy="2309642"/>
          </a:xfrm>
        </p:spPr>
        <p:txBody>
          <a:bodyPr>
            <a:normAutofit/>
          </a:bodyPr>
          <a:lstStyle/>
          <a:p>
            <a:pPr algn="r"/>
            <a:r>
              <a:rPr lang="it-IT" dirty="0"/>
              <a:t>LA DONAZIONE </a:t>
            </a:r>
            <a:br>
              <a:rPr lang="it-IT" dirty="0"/>
            </a:br>
            <a:r>
              <a:rPr lang="it-IT" dirty="0"/>
              <a:t>NELLA RIFORMA DEL TERZO SETTORE</a:t>
            </a:r>
            <a:br>
              <a:rPr lang="it-IT" dirty="0"/>
            </a:br>
            <a:endParaRPr lang="it-IT" dirty="0"/>
          </a:p>
        </p:txBody>
      </p:sp>
      <p:sp>
        <p:nvSpPr>
          <p:cNvPr id="5" name="Segnaposto piè di pagina 4"/>
          <p:cNvSpPr>
            <a:spLocks noGrp="1"/>
          </p:cNvSpPr>
          <p:nvPr>
            <p:ph type="ftr" sz="quarter" idx="11"/>
          </p:nvPr>
        </p:nvSpPr>
        <p:spPr/>
        <p:txBody>
          <a:bodyPr/>
          <a:lstStyle/>
          <a:p>
            <a:r>
              <a:rPr lang="it-IT" dirty="0"/>
              <a:t>ACTA - tutti di diritti sono riservati</a:t>
            </a:r>
          </a:p>
        </p:txBody>
      </p:sp>
      <p:sp>
        <p:nvSpPr>
          <p:cNvPr id="6" name="Segnaposto numero diapositiva 5"/>
          <p:cNvSpPr>
            <a:spLocks noGrp="1"/>
          </p:cNvSpPr>
          <p:nvPr>
            <p:ph type="sldNum" sz="quarter" idx="12"/>
          </p:nvPr>
        </p:nvSpPr>
        <p:spPr/>
        <p:txBody>
          <a:bodyPr/>
          <a:lstStyle/>
          <a:p>
            <a:fld id="{B007B441-5312-499D-93C3-6E37886527FA}" type="slidenum">
              <a:rPr lang="it-IT" smtClean="0"/>
              <a:pPr/>
              <a:t>78</a:t>
            </a:fld>
            <a:endParaRPr lang="it-IT" dirty="0"/>
          </a:p>
        </p:txBody>
      </p:sp>
    </p:spTree>
    <p:extLst>
      <p:ext uri="{BB962C8B-B14F-4D97-AF65-F5344CB8AC3E}">
        <p14:creationId xmlns:p14="http://schemas.microsoft.com/office/powerpoint/2010/main" val="732722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50976" y="116632"/>
            <a:ext cx="7715200" cy="778098"/>
          </a:xfrm>
        </p:spPr>
        <p:txBody>
          <a:bodyPr>
            <a:normAutofit/>
          </a:bodyPr>
          <a:lstStyle/>
          <a:p>
            <a:pPr lvl="0" algn="ctr">
              <a:spcBef>
                <a:spcPts val="600"/>
              </a:spcBef>
            </a:pPr>
            <a:r>
              <a:rPr lang="it-IT" sz="1900" b="1" cap="none" dirty="0">
                <a:solidFill>
                  <a:srgbClr val="1F497D"/>
                </a:solidFill>
                <a:ea typeface="+mn-ea"/>
                <a:cs typeface="+mn-cs"/>
              </a:rPr>
              <a:t>La disciplina delle donazioni nel CTS</a:t>
            </a: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79</a:t>
            </a:fld>
            <a:endParaRPr lang="it-IT" dirty="0"/>
          </a:p>
        </p:txBody>
      </p:sp>
      <p:sp>
        <p:nvSpPr>
          <p:cNvPr id="6" name="Segnaposto piè di pagina 5"/>
          <p:cNvSpPr>
            <a:spLocks noGrp="1"/>
          </p:cNvSpPr>
          <p:nvPr>
            <p:ph type="ftr" sz="quarter" idx="12"/>
          </p:nvPr>
        </p:nvSpPr>
        <p:spPr/>
        <p:txBody>
          <a:bodyPr/>
          <a:lstStyle/>
          <a:p>
            <a:r>
              <a:rPr lang="it-IT" dirty="0"/>
              <a:t>ACTA - tutti di diritti sono riservati</a:t>
            </a:r>
          </a:p>
        </p:txBody>
      </p:sp>
      <p:sp>
        <p:nvSpPr>
          <p:cNvPr id="3" name="CasellaDiTesto 2"/>
          <p:cNvSpPr txBox="1"/>
          <p:nvPr/>
        </p:nvSpPr>
        <p:spPr>
          <a:xfrm>
            <a:off x="424160" y="1412776"/>
            <a:ext cx="7704856" cy="3416320"/>
          </a:xfrm>
          <a:prstGeom prst="rect">
            <a:avLst/>
          </a:prstGeom>
          <a:noFill/>
        </p:spPr>
        <p:txBody>
          <a:bodyPr wrap="square" rtlCol="0">
            <a:spAutoFit/>
          </a:bodyPr>
          <a:lstStyle/>
          <a:p>
            <a:pPr algn="just"/>
            <a:r>
              <a:rPr lang="it-IT" dirty="0"/>
              <a:t>In materia di erogazioni liberali, il legislatore della riforma regola una delle principali agevolazioni fiscali previste dalla riforma, introducendo all’art. 83 del CTS una </a:t>
            </a:r>
            <a:r>
              <a:rPr lang="it-IT" b="1" dirty="0"/>
              <a:t>disciplina unitaria in materia di deduzioni e detrazioni d’imposta per chi sceglie di sostenere finanziariamente, mediante erogazioni liberali, gli enti del Terzo settore</a:t>
            </a:r>
            <a:r>
              <a:rPr lang="it-IT" dirty="0"/>
              <a:t>.</a:t>
            </a:r>
          </a:p>
          <a:p>
            <a:pPr algn="just"/>
            <a:endParaRPr lang="it-IT" dirty="0"/>
          </a:p>
          <a:p>
            <a:pPr algn="just"/>
            <a:r>
              <a:rPr lang="it-IT" dirty="0"/>
              <a:t>Si tratta di un nuovo impianto che si va ad innestare ad un frammentario sistema di incentivi fiscali in tema di detrazioni e deduzioni d’imposta per chi effettua erogazioni liberali al Terzo settore e che risulta </a:t>
            </a:r>
            <a:r>
              <a:rPr lang="it-IT" b="1" dirty="0"/>
              <a:t>efficace a partire dal 1 gennaio 2018 per </a:t>
            </a:r>
            <a:r>
              <a:rPr lang="it-IT" b="1" dirty="0" err="1"/>
              <a:t>Onlus</a:t>
            </a:r>
            <a:r>
              <a:rPr lang="it-IT" b="1" dirty="0"/>
              <a:t>, ODV e APS </a:t>
            </a:r>
            <a:r>
              <a:rPr lang="it-IT" dirty="0"/>
              <a:t>iscritte nei relativi registri di settore.</a:t>
            </a:r>
          </a:p>
        </p:txBody>
      </p:sp>
    </p:spTree>
    <p:extLst>
      <p:ext uri="{BB962C8B-B14F-4D97-AF65-F5344CB8AC3E}">
        <p14:creationId xmlns:p14="http://schemas.microsoft.com/office/powerpoint/2010/main" val="3642639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188640"/>
            <a:ext cx="7715200" cy="778098"/>
          </a:xfrm>
        </p:spPr>
        <p:txBody>
          <a:bodyPr>
            <a:normAutofit/>
          </a:bodyPr>
          <a:lstStyle/>
          <a:p>
            <a:pPr lvl="0" algn="ctr">
              <a:spcBef>
                <a:spcPts val="600"/>
              </a:spcBef>
            </a:pPr>
            <a:r>
              <a:rPr lang="it-IT" sz="1900" b="1" cap="none" dirty="0">
                <a:solidFill>
                  <a:srgbClr val="1F497D"/>
                </a:solidFill>
              </a:rPr>
              <a:t>La disciplina delle donazioni nel CTS</a:t>
            </a: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80</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016758"/>
          </a:xfrm>
          <a:prstGeom prst="rect">
            <a:avLst/>
          </a:prstGeom>
          <a:noFill/>
        </p:spPr>
        <p:txBody>
          <a:bodyPr wrap="square" rtlCol="0">
            <a:spAutoFit/>
          </a:bodyPr>
          <a:lstStyle/>
          <a:p>
            <a:pPr algn="just"/>
            <a:r>
              <a:rPr lang="it-IT" sz="2000" dirty="0"/>
              <a:t>L’art. 83 del CTS contiene una disciplina </a:t>
            </a:r>
            <a:r>
              <a:rPr lang="it-IT" sz="2000" b="1" dirty="0"/>
              <a:t>unitaria</a:t>
            </a:r>
            <a:r>
              <a:rPr lang="it-IT" sz="2000" dirty="0"/>
              <a:t> sulle erogazioni liberali che, rispetto alla normativa ante-riforma, si caratterizza</a:t>
            </a:r>
          </a:p>
          <a:p>
            <a:pPr algn="just"/>
            <a:endParaRPr lang="it-IT" sz="2000" dirty="0"/>
          </a:p>
          <a:p>
            <a:pPr marL="342900" indent="-342900" algn="just">
              <a:buFont typeface="Arial" panose="020B0604020202020204" pitchFamily="34" charset="0"/>
              <a:buChar char="•"/>
            </a:pPr>
            <a:r>
              <a:rPr lang="it-IT" sz="2000" dirty="0"/>
              <a:t>Per una maggiore </a:t>
            </a:r>
            <a:r>
              <a:rPr lang="it-IT" sz="2000" b="1" dirty="0"/>
              <a:t>organicità</a:t>
            </a:r>
            <a:r>
              <a:rPr lang="it-IT" sz="2000" dirty="0"/>
              <a:t>, poiché all’interno di un’unica disposizione vengono riunite norme agevolative che, prima, andavano rivenute in molteplici atti legislativi</a:t>
            </a:r>
          </a:p>
          <a:p>
            <a:pPr marL="342900" indent="-342900" algn="just">
              <a:buFont typeface="Arial" panose="020B0604020202020204" pitchFamily="34" charset="0"/>
              <a:buChar char="•"/>
            </a:pPr>
            <a:endParaRPr lang="it-IT" sz="2000" dirty="0"/>
          </a:p>
          <a:p>
            <a:pPr marL="342900" indent="-342900" algn="just">
              <a:buFont typeface="Arial" panose="020B0604020202020204" pitchFamily="34" charset="0"/>
              <a:buChar char="•"/>
            </a:pPr>
            <a:r>
              <a:rPr lang="it-IT" sz="2000" dirty="0"/>
              <a:t>Per un più vasto ambito di applicazione </a:t>
            </a:r>
            <a:r>
              <a:rPr lang="it-IT" sz="2000" b="1" dirty="0"/>
              <a:t>soggettivo</a:t>
            </a:r>
            <a:r>
              <a:rPr lang="it-IT" sz="2000" dirty="0"/>
              <a:t>, poiché le erogazioni liberali possono essere effettuate a favore di tutti gli ETS e delle imprese sociali costituite in forma non societaria (salvo si tratti di cooperative sociali)</a:t>
            </a:r>
          </a:p>
          <a:p>
            <a:pPr marL="342900" indent="-342900" algn="just">
              <a:buFont typeface="Arial" panose="020B0604020202020204" pitchFamily="34" charset="0"/>
              <a:buChar char="•"/>
            </a:pPr>
            <a:endParaRPr lang="it-IT" sz="2000" dirty="0">
              <a:effectLst>
                <a:outerShdw blurRad="38100" dist="38100" dir="2700000" algn="tl">
                  <a:srgbClr val="000000">
                    <a:alpha val="43137"/>
                  </a:srgbClr>
                </a:outerShdw>
              </a:effectLst>
            </a:endParaRPr>
          </a:p>
          <a:p>
            <a:pPr marL="342900" indent="-342900" algn="just">
              <a:buFont typeface="Arial" panose="020B0604020202020204" pitchFamily="34" charset="0"/>
              <a:buChar char="•"/>
            </a:pPr>
            <a:r>
              <a:rPr lang="it-IT" sz="2000" dirty="0"/>
              <a:t>Per un rafforzamento degli incentivi anche dal punto di vista </a:t>
            </a:r>
            <a:r>
              <a:rPr lang="it-IT" sz="2000" b="1" dirty="0"/>
              <a:t>oggettivo</a:t>
            </a:r>
          </a:p>
          <a:p>
            <a:pPr algn="just"/>
            <a:endParaRPr lang="it-IT" sz="2000" b="1" dirty="0"/>
          </a:p>
        </p:txBody>
      </p:sp>
    </p:spTree>
    <p:extLst>
      <p:ext uri="{BB962C8B-B14F-4D97-AF65-F5344CB8AC3E}">
        <p14:creationId xmlns:p14="http://schemas.microsoft.com/office/powerpoint/2010/main" val="23932526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1900" b="1" cap="none" dirty="0">
                <a:solidFill>
                  <a:srgbClr val="1F497D"/>
                </a:solidFill>
              </a:rPr>
              <a:t>La disciplina delle donazioni nel CTS</a:t>
            </a: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81</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632311"/>
          </a:xfrm>
          <a:prstGeom prst="rect">
            <a:avLst/>
          </a:prstGeom>
          <a:noFill/>
        </p:spPr>
        <p:txBody>
          <a:bodyPr wrap="square" rtlCol="0">
            <a:spAutoFit/>
          </a:bodyPr>
          <a:lstStyle/>
          <a:p>
            <a:pPr algn="just"/>
            <a:r>
              <a:rPr lang="it-IT" sz="2000" dirty="0"/>
              <a:t>Sotto il profilo soggettivo, il nuovo regime di deducibilità o detrazione delle erogazioni liberali effettuate è, in via generale, riconosciuto unicamente qualora dette liberalità siano rese a favore di </a:t>
            </a:r>
            <a:r>
              <a:rPr lang="it-IT" sz="2000" b="1" dirty="0"/>
              <a:t>ETS non commerciali </a:t>
            </a:r>
            <a:r>
              <a:rPr lang="it-IT" sz="2000" dirty="0"/>
              <a:t>(così come qualificati ai sensi di quanto disposto dal comma 5 dell'art. 79 del D.gs. n. 117 del 2017), con particolari e </a:t>
            </a:r>
            <a:r>
              <a:rPr lang="it-IT" sz="2000" b="1" dirty="0"/>
              <a:t>ulteriori vantaggi qualora l'ente beneficiario sia un'organizzazione di volontariato</a:t>
            </a:r>
            <a:r>
              <a:rPr lang="it-IT" sz="2000" dirty="0"/>
              <a:t>.</a:t>
            </a:r>
          </a:p>
          <a:p>
            <a:pPr algn="just"/>
            <a:endParaRPr lang="it-IT" sz="2000" dirty="0"/>
          </a:p>
          <a:p>
            <a:pPr algn="just"/>
            <a:r>
              <a:rPr lang="it-IT" sz="2000" dirty="0"/>
              <a:t>Il medesimo regime, tuttavia, può trovare applicazione anche nei confronti delle erogazioni effettuate a favore </a:t>
            </a:r>
            <a:r>
              <a:rPr lang="it-IT" sz="2000" b="1" dirty="0"/>
              <a:t>di ETS commerciali, di cooperative sociali e di imprese sociali (non costituite in forma societaria) </a:t>
            </a:r>
            <a:r>
              <a:rPr lang="it-IT" sz="2000" dirty="0"/>
              <a:t>a condizione che le liberalità ricevute siano utilizzate per lo svolgimento dell'attività statutaria, ai fini dell'esclusivo perseguimento di finalità civiche, solidaristiche e di utilità sociale (art. 83, comma 6, del </a:t>
            </a:r>
            <a:r>
              <a:rPr lang="it-IT" sz="2000" dirty="0" err="1"/>
              <a:t>D.Lgs.</a:t>
            </a:r>
            <a:r>
              <a:rPr lang="it-IT" sz="2000" dirty="0"/>
              <a:t> n. 117 del 2017).</a:t>
            </a:r>
          </a:p>
          <a:p>
            <a:pPr algn="just"/>
            <a:endParaRPr lang="it-IT" sz="2000" dirty="0"/>
          </a:p>
          <a:p>
            <a:pPr algn="just"/>
            <a:endParaRPr lang="it-IT" sz="2000" b="1" dirty="0"/>
          </a:p>
        </p:txBody>
      </p:sp>
    </p:spTree>
    <p:extLst>
      <p:ext uri="{BB962C8B-B14F-4D97-AF65-F5344CB8AC3E}">
        <p14:creationId xmlns:p14="http://schemas.microsoft.com/office/powerpoint/2010/main" val="42919073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1900" b="1" cap="none" dirty="0">
                <a:solidFill>
                  <a:srgbClr val="1F497D"/>
                </a:solidFill>
                <a:ea typeface="+mn-ea"/>
                <a:cs typeface="+mn-cs"/>
              </a:rPr>
              <a:t>Raffronto con le attuali norme </a:t>
            </a:r>
            <a:r>
              <a:rPr lang="it-IT" sz="1900" b="1" cap="none" dirty="0" err="1">
                <a:solidFill>
                  <a:srgbClr val="1F497D"/>
                </a:solidFill>
                <a:ea typeface="+mn-ea"/>
                <a:cs typeface="+mn-cs"/>
              </a:rPr>
              <a:t>Onlus</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82</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4524315"/>
          </a:xfrm>
          <a:prstGeom prst="rect">
            <a:avLst/>
          </a:prstGeom>
          <a:noFill/>
        </p:spPr>
        <p:txBody>
          <a:bodyPr wrap="square" rtlCol="0">
            <a:spAutoFit/>
          </a:bodyPr>
          <a:lstStyle/>
          <a:p>
            <a:pPr marL="285750" indent="-285750" algn="just">
              <a:buFont typeface="Wingdings" panose="05000000000000000000" pitchFamily="2" charset="2"/>
              <a:buChar char="§"/>
            </a:pPr>
            <a:endParaRPr lang="it-IT" sz="2000" dirty="0"/>
          </a:p>
          <a:p>
            <a:pPr marL="285750" indent="-285750" algn="just">
              <a:buFont typeface="Wingdings" panose="05000000000000000000" pitchFamily="2" charset="2"/>
              <a:buChar char="§"/>
            </a:pPr>
            <a:r>
              <a:rPr lang="it-IT" sz="2000" b="1" dirty="0"/>
              <a:t>Donatori PF</a:t>
            </a:r>
            <a:r>
              <a:rPr lang="it-IT" sz="2000" dirty="0"/>
              <a:t>: detrazione dall’IRPEF pari al 30% (35% se il destinatario è ODV) delle erogazioni in denaro o in natura, per un importo complessivo della donazione non superiore a 30.000,00 Euro annui  </a:t>
            </a:r>
          </a:p>
          <a:p>
            <a:pPr algn="just"/>
            <a:endParaRPr lang="it-IT" sz="2000" dirty="0"/>
          </a:p>
          <a:p>
            <a:pPr marL="285750" indent="-285750" algn="just">
              <a:buFont typeface="Wingdings" panose="05000000000000000000" pitchFamily="2" charset="2"/>
              <a:buChar char="§"/>
            </a:pPr>
            <a:r>
              <a:rPr lang="it-IT" sz="2000" dirty="0"/>
              <a:t>In alternativa </a:t>
            </a:r>
            <a:r>
              <a:rPr lang="it-IT" sz="2000" b="1" dirty="0"/>
              <a:t>deduzione</a:t>
            </a:r>
            <a:r>
              <a:rPr lang="it-IT" sz="2000" dirty="0"/>
              <a:t> dal reddito complessivo netto nei limiti del 10% del dichiarato (conveniente in caso di aliquote marginali più elevate)</a:t>
            </a:r>
          </a:p>
          <a:p>
            <a:pPr algn="just"/>
            <a:endParaRPr lang="it-IT" sz="1900" b="1" dirty="0"/>
          </a:p>
          <a:p>
            <a:pPr algn="just"/>
            <a:endParaRPr lang="it-IT" sz="1900" dirty="0"/>
          </a:p>
          <a:p>
            <a:pPr algn="just"/>
            <a:endParaRPr lang="it-IT" sz="1700" b="1" u="sng" dirty="0"/>
          </a:p>
          <a:p>
            <a:pPr marL="342900" indent="-342900" algn="just">
              <a:buFont typeface="Wingdings" panose="05000000000000000000" pitchFamily="2" charset="2"/>
              <a:buChar char="§"/>
            </a:pPr>
            <a:endParaRPr lang="it-IT" sz="2000" dirty="0"/>
          </a:p>
          <a:p>
            <a:pPr algn="just"/>
            <a:endParaRPr lang="it-IT" sz="2000" dirty="0"/>
          </a:p>
          <a:p>
            <a:pPr algn="just"/>
            <a:endParaRPr lang="it-IT" sz="1300" dirty="0"/>
          </a:p>
        </p:txBody>
      </p:sp>
      <p:pic>
        <p:nvPicPr>
          <p:cNvPr id="8" name="Immagine 7"/>
          <p:cNvPicPr>
            <a:picLocks noChangeAspect="1"/>
          </p:cNvPicPr>
          <p:nvPr/>
        </p:nvPicPr>
        <p:blipFill>
          <a:blip r:embed="rId3"/>
          <a:stretch>
            <a:fillRect/>
          </a:stretch>
        </p:blipFill>
        <p:spPr>
          <a:xfrm>
            <a:off x="1130563" y="4232305"/>
            <a:ext cx="6389162" cy="1377815"/>
          </a:xfrm>
          <a:prstGeom prst="rect">
            <a:avLst/>
          </a:prstGeom>
        </p:spPr>
      </p:pic>
    </p:spTree>
    <p:extLst>
      <p:ext uri="{BB962C8B-B14F-4D97-AF65-F5344CB8AC3E}">
        <p14:creationId xmlns:p14="http://schemas.microsoft.com/office/powerpoint/2010/main" val="28065834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1900" b="1" cap="none" dirty="0">
                <a:solidFill>
                  <a:srgbClr val="1F497D"/>
                </a:solidFill>
                <a:ea typeface="+mn-ea"/>
                <a:cs typeface="+mn-cs"/>
              </a:rPr>
              <a:t>Segue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83</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6863417"/>
          </a:xfrm>
          <a:prstGeom prst="rect">
            <a:avLst/>
          </a:prstGeom>
          <a:noFill/>
        </p:spPr>
        <p:txBody>
          <a:bodyPr wrap="square" rtlCol="0">
            <a:spAutoFit/>
          </a:bodyPr>
          <a:lstStyle/>
          <a:p>
            <a:pPr marL="285750" indent="-285750" algn="just">
              <a:buFont typeface="Wingdings" panose="05000000000000000000" pitchFamily="2" charset="2"/>
              <a:buChar char="§"/>
            </a:pPr>
            <a:r>
              <a:rPr lang="it-IT" sz="2000" b="1" dirty="0"/>
              <a:t>Donatori enti e società: </a:t>
            </a:r>
            <a:r>
              <a:rPr lang="it-IT" sz="2000" dirty="0"/>
              <a:t>deduzione delle erogazioni in denaro o in natura nei limiti del 10 per cento del reddito complessivo dichiarato</a:t>
            </a:r>
          </a:p>
          <a:p>
            <a:pPr marL="285750" indent="-285750" algn="just">
              <a:buFont typeface="Wingdings" panose="05000000000000000000" pitchFamily="2" charset="2"/>
              <a:buChar char="§"/>
            </a:pPr>
            <a:endParaRPr lang="it-IT" sz="2000" dirty="0"/>
          </a:p>
          <a:p>
            <a:pPr marL="285750" indent="-285750" algn="just">
              <a:buFont typeface="Wingdings" panose="05000000000000000000" pitchFamily="2" charset="2"/>
              <a:buChar char="§"/>
            </a:pPr>
            <a:endParaRPr lang="it-IT" sz="2000" dirty="0"/>
          </a:p>
          <a:p>
            <a:pPr algn="just"/>
            <a:endParaRPr lang="it-IT" sz="2000" dirty="0"/>
          </a:p>
          <a:p>
            <a:pPr marL="285750" indent="-285750" algn="just">
              <a:buFont typeface="Wingdings" panose="05000000000000000000" pitchFamily="2" charset="2"/>
              <a:buChar char="§"/>
            </a:pPr>
            <a:endParaRPr lang="it-IT" sz="2000" dirty="0"/>
          </a:p>
          <a:p>
            <a:pPr marL="285750" indent="-285750" algn="just">
              <a:buFont typeface="Wingdings" panose="05000000000000000000" pitchFamily="2" charset="2"/>
              <a:buChar char="§"/>
            </a:pPr>
            <a:endParaRPr lang="it-IT" sz="2000" dirty="0"/>
          </a:p>
          <a:p>
            <a:pPr marL="285750" indent="-285750" algn="just">
              <a:buFont typeface="Wingdings" panose="05000000000000000000" pitchFamily="2" charset="2"/>
              <a:buChar char="§"/>
            </a:pPr>
            <a:endParaRPr lang="it-IT" sz="2000" dirty="0"/>
          </a:p>
          <a:p>
            <a:pPr algn="just"/>
            <a:endParaRPr lang="it-IT" sz="2000" dirty="0"/>
          </a:p>
          <a:p>
            <a:pPr marL="285750" indent="-285750" algn="just">
              <a:buFont typeface="Wingdings" panose="05000000000000000000" pitchFamily="2" charset="2"/>
              <a:buChar char="§"/>
            </a:pPr>
            <a:r>
              <a:rPr lang="it-IT" sz="2000" dirty="0"/>
              <a:t>Qualora la deduzione sia di ammontare superiore al reddito complessivo dichiarato, diminuito di tutte le deduzioni, </a:t>
            </a:r>
            <a:r>
              <a:rPr lang="it-IT" sz="2000" b="1" dirty="0"/>
              <a:t>l'eccedenza </a:t>
            </a:r>
            <a:r>
              <a:rPr lang="it-IT" sz="2000" dirty="0"/>
              <a:t>potrà essere computata dal donante in aumento dell'importo deducibile dal reddito complessivo dei periodi di imposta successivi, ma non oltre il quarto, fino a concorrenza del suo ammontare</a:t>
            </a:r>
          </a:p>
          <a:p>
            <a:pPr algn="just"/>
            <a:endParaRPr lang="it-IT" sz="2000" b="1" dirty="0"/>
          </a:p>
          <a:p>
            <a:pPr algn="just"/>
            <a:endParaRPr lang="it-IT" sz="2000" dirty="0"/>
          </a:p>
          <a:p>
            <a:pPr algn="just"/>
            <a:endParaRPr lang="it-IT" sz="2000" b="1" u="sng" dirty="0"/>
          </a:p>
          <a:p>
            <a:pPr marL="342900" indent="-342900" algn="just">
              <a:buFont typeface="Wingdings" panose="05000000000000000000" pitchFamily="2" charset="2"/>
              <a:buChar char="§"/>
            </a:pPr>
            <a:endParaRPr lang="it-IT" sz="2000" dirty="0"/>
          </a:p>
          <a:p>
            <a:pPr algn="just"/>
            <a:endParaRPr lang="it-IT" sz="2000" dirty="0"/>
          </a:p>
          <a:p>
            <a:pPr algn="just"/>
            <a:endParaRPr lang="it-IT" sz="2000" dirty="0"/>
          </a:p>
        </p:txBody>
      </p:sp>
      <p:pic>
        <p:nvPicPr>
          <p:cNvPr id="4" name="Immagine 3"/>
          <p:cNvPicPr>
            <a:picLocks noChangeAspect="1"/>
          </p:cNvPicPr>
          <p:nvPr/>
        </p:nvPicPr>
        <p:blipFill>
          <a:blip r:embed="rId3"/>
          <a:stretch>
            <a:fillRect/>
          </a:stretch>
        </p:blipFill>
        <p:spPr>
          <a:xfrm>
            <a:off x="956812" y="2319920"/>
            <a:ext cx="6736664" cy="1359526"/>
          </a:xfrm>
          <a:prstGeom prst="rect">
            <a:avLst/>
          </a:prstGeom>
        </p:spPr>
      </p:pic>
    </p:spTree>
    <p:extLst>
      <p:ext uri="{BB962C8B-B14F-4D97-AF65-F5344CB8AC3E}">
        <p14:creationId xmlns:p14="http://schemas.microsoft.com/office/powerpoint/2010/main" val="9303809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1900" b="1" cap="none" dirty="0">
                <a:solidFill>
                  <a:srgbClr val="1F497D"/>
                </a:solidFill>
              </a:rPr>
              <a:t>La disciplina delle donazioni nel CTS</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84</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4708981"/>
          </a:xfrm>
          <a:prstGeom prst="rect">
            <a:avLst/>
          </a:prstGeom>
          <a:noFill/>
        </p:spPr>
        <p:txBody>
          <a:bodyPr wrap="square" rtlCol="0">
            <a:spAutoFit/>
          </a:bodyPr>
          <a:lstStyle/>
          <a:p>
            <a:pPr algn="just"/>
            <a:r>
              <a:rPr lang="it-IT" sz="2000" dirty="0"/>
              <a:t>Per il </a:t>
            </a:r>
            <a:r>
              <a:rPr lang="it-IT" sz="2000" b="1" dirty="0"/>
              <a:t>periodo transitorio</a:t>
            </a:r>
            <a:r>
              <a:rPr lang="it-IT" sz="2000" dirty="0"/>
              <a:t>, intercorrente fra il 1° gennaio 2018 e il momento di operatività del Registro unico del Terzo Settore (successivamente all’intervenuta autorizzazione della Commissione europea) le introdotte agevolazioni per erogazioni liberali trovano applicazione nei confronti delle erogazioni effettuate a favore dei seguenti soggetti:</a:t>
            </a:r>
          </a:p>
          <a:p>
            <a:pPr algn="just"/>
            <a:endParaRPr lang="it-IT" sz="2000" dirty="0"/>
          </a:p>
          <a:p>
            <a:pPr marL="342900" indent="-342900" algn="just">
              <a:buFont typeface="Wingdings" panose="05000000000000000000" pitchFamily="2" charset="2"/>
              <a:buChar char="§"/>
            </a:pPr>
            <a:r>
              <a:rPr lang="it-IT" sz="2000" dirty="0"/>
              <a:t>ONLUS iscritte  negli  appositi registri;</a:t>
            </a:r>
          </a:p>
          <a:p>
            <a:pPr marL="342900" indent="-342900" algn="just">
              <a:buFont typeface="Wingdings" panose="05000000000000000000" pitchFamily="2" charset="2"/>
              <a:buChar char="§"/>
            </a:pPr>
            <a:r>
              <a:rPr lang="it-IT" sz="2000" dirty="0"/>
              <a:t>Organizzazioni di Volontariato iscritte nei registri  di  cui alla legge n. 266 del 1991;</a:t>
            </a:r>
          </a:p>
          <a:p>
            <a:pPr marL="342900" indent="-342900" algn="just">
              <a:buFont typeface="Wingdings" panose="05000000000000000000" pitchFamily="2" charset="2"/>
              <a:buChar char="§"/>
            </a:pPr>
            <a:r>
              <a:rPr lang="it-IT" sz="2000" dirty="0"/>
              <a:t>Associazioni di Promozione Sociale iscritte nei registri nazionali, regionali e  delle  provincie  autonome  di Trento e Bolzano, previsti dall'articolo 7 della legge n. 383 del 2000.</a:t>
            </a:r>
          </a:p>
          <a:p>
            <a:pPr algn="just"/>
            <a:endParaRPr lang="it-IT" sz="2000" dirty="0"/>
          </a:p>
          <a:p>
            <a:pPr algn="just"/>
            <a:endParaRPr lang="it-IT" sz="2000" b="1" dirty="0"/>
          </a:p>
        </p:txBody>
      </p:sp>
    </p:spTree>
    <p:extLst>
      <p:ext uri="{BB962C8B-B14F-4D97-AF65-F5344CB8AC3E}">
        <p14:creationId xmlns:p14="http://schemas.microsoft.com/office/powerpoint/2010/main" val="20856379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rPr>
              <a:t>Efficacia delle norme fiscali del CTS</a:t>
            </a:r>
            <a:r>
              <a:rPr lang="it-IT" sz="2000" b="1" cap="none" dirty="0">
                <a:solidFill>
                  <a:srgbClr val="1F497D"/>
                </a:solidFill>
                <a:ea typeface="+mn-ea"/>
                <a:cs typeface="+mn-cs"/>
              </a:rPr>
              <a:t/>
            </a:r>
            <a:br>
              <a:rPr lang="it-IT" sz="2000" b="1" cap="none" dirty="0">
                <a:solidFill>
                  <a:srgbClr val="1F497D"/>
                </a:solidFill>
                <a:ea typeface="+mn-ea"/>
                <a:cs typeface="+mn-cs"/>
              </a:rPr>
            </a:br>
            <a:endParaRPr lang="it-IT" sz="20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85</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4755148"/>
          </a:xfrm>
          <a:prstGeom prst="rect">
            <a:avLst/>
          </a:prstGeom>
          <a:noFill/>
        </p:spPr>
        <p:txBody>
          <a:bodyPr wrap="square" rtlCol="0">
            <a:spAutoFit/>
          </a:bodyPr>
          <a:lstStyle/>
          <a:p>
            <a:pPr algn="just"/>
            <a:r>
              <a:rPr lang="it-IT" dirty="0"/>
              <a:t>L’efficacia del regime di cui all’art. 83 del CTS è stata </a:t>
            </a:r>
            <a:r>
              <a:rPr lang="it-IT" b="1" dirty="0"/>
              <a:t>confermata</a:t>
            </a:r>
            <a:r>
              <a:rPr lang="it-IT" dirty="0"/>
              <a:t> da una norma di interpretazione autentica contenuta nel D.L. 148/2017 (c.d. “collegato fiscale alla legge di Bilancio 2018”) con la quale il legislatore ha specificato che </a:t>
            </a:r>
            <a:r>
              <a:rPr lang="it-IT" b="1" dirty="0"/>
              <a:t>le abrogazioni o modifiche</a:t>
            </a:r>
            <a:r>
              <a:rPr lang="it-IT" dirty="0"/>
              <a:t> delle disposizioni fiscali ante-riforma devono essere </a:t>
            </a:r>
            <a:r>
              <a:rPr lang="it-IT" b="1" dirty="0"/>
              <a:t>correlate all’efficacia delle norme del Codice destinate a sostituirle</a:t>
            </a:r>
            <a:r>
              <a:rPr lang="it-IT" dirty="0"/>
              <a:t>.</a:t>
            </a:r>
          </a:p>
          <a:p>
            <a:pPr algn="just"/>
            <a:endParaRPr lang="it-IT" dirty="0"/>
          </a:p>
          <a:p>
            <a:pPr algn="just"/>
            <a:r>
              <a:rPr lang="it-IT" dirty="0"/>
              <a:t>Al fine di assicurare una maggiore certezza interpretativa, in particolare, l’art. 5-</a:t>
            </a:r>
            <a:r>
              <a:rPr lang="it-IT" i="1" dirty="0"/>
              <a:t>sexies</a:t>
            </a:r>
            <a:r>
              <a:rPr lang="it-IT" dirty="0"/>
              <a:t> del D.L. n. 148/2017 ha chiarito che le disposizioni di cui all’art. 104 del CTS devono essere interpretate </a:t>
            </a:r>
            <a:r>
              <a:rPr lang="it-IT" b="1" dirty="0"/>
              <a:t>in modo da far coincidere i termini di decorrenza delle abrogazioni e delle modifiche delle norme previgenti con quelli di decorrenza delle misure di nuova introduzione</a:t>
            </a:r>
            <a:r>
              <a:rPr lang="it-IT" dirty="0"/>
              <a:t>.</a:t>
            </a:r>
          </a:p>
          <a:p>
            <a:pPr algn="just"/>
            <a:endParaRPr lang="it-IT" sz="2000" dirty="0"/>
          </a:p>
          <a:p>
            <a:pPr algn="just"/>
            <a:endParaRPr lang="it-IT" sz="1600" dirty="0"/>
          </a:p>
          <a:p>
            <a:pPr algn="just"/>
            <a:endParaRPr lang="it-IT" sz="2000" dirty="0"/>
          </a:p>
          <a:p>
            <a:pPr algn="just"/>
            <a:endParaRPr lang="it-IT" sz="1300" dirty="0"/>
          </a:p>
        </p:txBody>
      </p:sp>
    </p:spTree>
    <p:extLst>
      <p:ext uri="{BB962C8B-B14F-4D97-AF65-F5344CB8AC3E}">
        <p14:creationId xmlns:p14="http://schemas.microsoft.com/office/powerpoint/2010/main" val="27808720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rPr>
              <a:t>Efficacia dell’art. 83 del CTS</a:t>
            </a:r>
            <a:r>
              <a:rPr lang="it-IT" sz="2000" b="1" cap="none" dirty="0">
                <a:solidFill>
                  <a:srgbClr val="1F497D"/>
                </a:solidFill>
                <a:ea typeface="+mn-ea"/>
                <a:cs typeface="+mn-cs"/>
              </a:rPr>
              <a:t/>
            </a:r>
            <a:br>
              <a:rPr lang="it-IT" sz="2000" b="1" cap="none" dirty="0">
                <a:solidFill>
                  <a:srgbClr val="1F497D"/>
                </a:solidFill>
                <a:ea typeface="+mn-ea"/>
                <a:cs typeface="+mn-cs"/>
              </a:rPr>
            </a:br>
            <a:endParaRPr lang="it-IT" sz="20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86</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5586145"/>
          </a:xfrm>
          <a:prstGeom prst="rect">
            <a:avLst/>
          </a:prstGeom>
          <a:noFill/>
        </p:spPr>
        <p:txBody>
          <a:bodyPr wrap="square" rtlCol="0">
            <a:spAutoFit/>
          </a:bodyPr>
          <a:lstStyle/>
          <a:p>
            <a:pPr algn="just"/>
            <a:endParaRPr lang="it-IT" dirty="0">
              <a:solidFill>
                <a:srgbClr val="FF0000"/>
              </a:solidFill>
            </a:endParaRPr>
          </a:p>
          <a:p>
            <a:pPr algn="just"/>
            <a:r>
              <a:rPr lang="it-IT" dirty="0"/>
              <a:t>Resta da chiarire, al riguardo, la portata applicativa dell’agevolazione di cui all’art. 83 del CTS nel </a:t>
            </a:r>
            <a:r>
              <a:rPr lang="it-IT" b="1" dirty="0"/>
              <a:t>periodo</a:t>
            </a:r>
            <a:r>
              <a:rPr lang="it-IT" dirty="0"/>
              <a:t> </a:t>
            </a:r>
            <a:r>
              <a:rPr lang="it-IT" b="1" dirty="0"/>
              <a:t>intermedio</a:t>
            </a:r>
            <a:r>
              <a:rPr lang="it-IT" dirty="0"/>
              <a:t> che va </a:t>
            </a:r>
            <a:r>
              <a:rPr lang="it-IT" b="1" dirty="0"/>
              <a:t>dall’istituzione del RUNTS</a:t>
            </a:r>
            <a:r>
              <a:rPr lang="it-IT" dirty="0"/>
              <a:t> - attesa nei prossimi mesi - </a:t>
            </a:r>
            <a:r>
              <a:rPr lang="it-IT" b="1" dirty="0"/>
              <a:t>al rilascio dell’autorizzazione della Commissione europea</a:t>
            </a:r>
            <a:r>
              <a:rPr lang="it-IT" dirty="0"/>
              <a:t>, evento che completerà l’attuazione della riforma.</a:t>
            </a:r>
          </a:p>
          <a:p>
            <a:pPr algn="just"/>
            <a:endParaRPr lang="it-IT" dirty="0"/>
          </a:p>
          <a:p>
            <a:pPr algn="just"/>
            <a:r>
              <a:rPr lang="it-IT" dirty="0"/>
              <a:t>In altri termini, quale sia la sorte di quegli enti che attualmente non risultano iscritti in alcun registro di settore e che, una volta divenuto operativo il Registro unico, si iscriveranno direttamente nello stesso. </a:t>
            </a:r>
          </a:p>
          <a:p>
            <a:pPr algn="just"/>
            <a:endParaRPr lang="it-IT" dirty="0"/>
          </a:p>
          <a:p>
            <a:pPr algn="just"/>
            <a:r>
              <a:rPr lang="it-IT" dirty="0"/>
              <a:t>Al riguardo, si evidenzia che una lettura sistematica dell’art. 104, commi 1 e 2 in combinato disposto con l’art. 101, comma 10 del CTS, indurrebbe ad estendere le agevolazioni dell’art. 83 CTS alle </a:t>
            </a:r>
            <a:r>
              <a:rPr lang="it-IT" b="1" dirty="0"/>
              <a:t>erogazioni rivolte a tutti gli enti iscritti RUNTS</a:t>
            </a:r>
            <a:r>
              <a:rPr lang="it-IT" dirty="0"/>
              <a:t> (fatte salve le eccezioni sopra cennate) </a:t>
            </a:r>
            <a:r>
              <a:rPr lang="it-IT" b="1" dirty="0"/>
              <a:t>a decorrere dalla sua messa in funzione</a:t>
            </a:r>
            <a:r>
              <a:rPr lang="it-IT" dirty="0"/>
              <a:t>.</a:t>
            </a:r>
          </a:p>
          <a:p>
            <a:pPr algn="just"/>
            <a:endParaRPr lang="it-IT" sz="2000" dirty="0"/>
          </a:p>
          <a:p>
            <a:pPr algn="just"/>
            <a:endParaRPr lang="it-IT" sz="1600" dirty="0"/>
          </a:p>
          <a:p>
            <a:pPr algn="just"/>
            <a:endParaRPr lang="it-IT" sz="2000" dirty="0"/>
          </a:p>
          <a:p>
            <a:pPr algn="just"/>
            <a:endParaRPr lang="it-IT" sz="1300" dirty="0"/>
          </a:p>
        </p:txBody>
      </p:sp>
    </p:spTree>
    <p:extLst>
      <p:ext uri="{BB962C8B-B14F-4D97-AF65-F5344CB8AC3E}">
        <p14:creationId xmlns:p14="http://schemas.microsoft.com/office/powerpoint/2010/main" val="6926839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rPr>
              <a:t>Efficacia dell’art. 83 del CTS</a:t>
            </a:r>
            <a:r>
              <a:rPr lang="it-IT" sz="2000" b="1" cap="none" dirty="0">
                <a:solidFill>
                  <a:srgbClr val="1F497D"/>
                </a:solidFill>
                <a:ea typeface="+mn-ea"/>
                <a:cs typeface="+mn-cs"/>
              </a:rPr>
              <a:t/>
            </a:r>
            <a:br>
              <a:rPr lang="it-IT" sz="2000" b="1" cap="none" dirty="0">
                <a:solidFill>
                  <a:srgbClr val="1F497D"/>
                </a:solidFill>
                <a:ea typeface="+mn-ea"/>
                <a:cs typeface="+mn-cs"/>
              </a:rPr>
            </a:br>
            <a:endParaRPr lang="it-IT" sz="20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87</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44241" y="908720"/>
            <a:ext cx="7704856" cy="6124754"/>
          </a:xfrm>
          <a:prstGeom prst="rect">
            <a:avLst/>
          </a:prstGeom>
          <a:noFill/>
        </p:spPr>
        <p:txBody>
          <a:bodyPr wrap="square" rtlCol="0">
            <a:spAutoFit/>
          </a:bodyPr>
          <a:lstStyle/>
          <a:p>
            <a:pPr algn="just"/>
            <a:r>
              <a:rPr lang="it-IT" dirty="0"/>
              <a:t>Le misure fiscali di cui all’art. 83 CTS (</a:t>
            </a:r>
            <a:r>
              <a:rPr lang="it-IT" dirty="0" err="1"/>
              <a:t>oltrechè</a:t>
            </a:r>
            <a:r>
              <a:rPr lang="it-IT" dirty="0"/>
              <a:t> 81 e 82) e 83 </a:t>
            </a:r>
            <a:r>
              <a:rPr lang="it-IT" b="1" dirty="0"/>
              <a:t>non rientrano tra le disposizioni subordinate all’approvazione della Commissione europea </a:t>
            </a:r>
            <a:r>
              <a:rPr lang="it-IT" dirty="0"/>
              <a:t>e non sussisterebbe alcun elemento per negarne l’applicazione a tutti quegli enti che, seppure privi delle qualifiche di ONLUS, ODV e APS, decideranno di iscriversi nel RUNTS, una volta divenuto operativo. </a:t>
            </a:r>
          </a:p>
          <a:p>
            <a:pPr algn="just"/>
            <a:endParaRPr lang="it-IT" dirty="0"/>
          </a:p>
          <a:p>
            <a:pPr algn="just"/>
            <a:r>
              <a:rPr lang="it-IT" dirty="0"/>
              <a:t>Questa </a:t>
            </a:r>
            <a:r>
              <a:rPr lang="it-IT" dirty="0" err="1"/>
              <a:t>intepretazione</a:t>
            </a:r>
            <a:r>
              <a:rPr lang="it-IT" dirty="0"/>
              <a:t> sembrerebbe confermata dal </a:t>
            </a:r>
            <a:r>
              <a:rPr lang="it-IT" b="1" dirty="0"/>
              <a:t>D.M. 28 novembre 2019 </a:t>
            </a:r>
            <a:r>
              <a:rPr lang="it-IT" dirty="0"/>
              <a:t>che, all’art. 2, comma 2 precisa che nel periodo transitorio intercorrente tra l’operatività del RUNTS ed il </a:t>
            </a:r>
            <a:r>
              <a:rPr lang="it-IT" i="1" dirty="0"/>
              <a:t>placet</a:t>
            </a:r>
            <a:r>
              <a:rPr lang="it-IT" dirty="0"/>
              <a:t> UE «</a:t>
            </a:r>
            <a:r>
              <a:rPr lang="it-IT" i="1" dirty="0"/>
              <a:t>possono essere destinatari (delle agevolazioni) </a:t>
            </a:r>
            <a:r>
              <a:rPr lang="it-IT" b="1" i="1" dirty="0"/>
              <a:t>anche</a:t>
            </a:r>
            <a:r>
              <a:rPr lang="it-IT" i="1" dirty="0"/>
              <a:t> le ONLUS, le organizzazioni di volontariato e le associazioni di promozione sociale iscritte nei rispettivi registri</a:t>
            </a:r>
            <a:r>
              <a:rPr lang="it-IT" dirty="0"/>
              <a:t>». </a:t>
            </a:r>
          </a:p>
          <a:p>
            <a:pPr algn="just"/>
            <a:endParaRPr lang="it-IT" dirty="0"/>
          </a:p>
          <a:p>
            <a:pPr algn="just"/>
            <a:r>
              <a:rPr lang="it-IT" dirty="0"/>
              <a:t>Tale inciso sembra avvalorare la tesi secondo la quale le agevolazioni dell’art. 83 CTS (così come le altre agevolazioni in vigore dal 1° gennaio 2018) dovrebbero potersi applicarsi a tutti gli enti iscritti al RUNTS che ne abbiano i requisiti, senza dover attendere il vaglio UE.</a:t>
            </a:r>
          </a:p>
          <a:p>
            <a:pPr algn="just"/>
            <a:endParaRPr lang="it-IT" sz="1700" dirty="0"/>
          </a:p>
          <a:p>
            <a:pPr algn="just"/>
            <a:endParaRPr lang="it-IT" sz="1700" dirty="0"/>
          </a:p>
          <a:p>
            <a:pPr algn="just"/>
            <a:endParaRPr lang="it-IT" sz="1700" dirty="0"/>
          </a:p>
          <a:p>
            <a:pPr algn="just"/>
            <a:endParaRPr lang="it-IT" sz="1700" dirty="0"/>
          </a:p>
        </p:txBody>
      </p:sp>
    </p:spTree>
    <p:extLst>
      <p:ext uri="{BB962C8B-B14F-4D97-AF65-F5344CB8AC3E}">
        <p14:creationId xmlns:p14="http://schemas.microsoft.com/office/powerpoint/2010/main" val="34592173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ctrTitle"/>
          </p:nvPr>
        </p:nvSpPr>
        <p:spPr>
          <a:xfrm>
            <a:off x="2339752" y="2780928"/>
            <a:ext cx="6480720" cy="1894362"/>
          </a:xfrm>
        </p:spPr>
        <p:txBody>
          <a:bodyPr>
            <a:normAutofit/>
          </a:bodyPr>
          <a:lstStyle/>
          <a:p>
            <a:pPr algn="ctr"/>
            <a:r>
              <a:rPr lang="it-IT" sz="3200" dirty="0"/>
              <a:t>IL BILANCIO SOCIALE DEGLI ENTI DEL TERZO SETTORE</a:t>
            </a:r>
          </a:p>
        </p:txBody>
      </p:sp>
      <p:sp>
        <p:nvSpPr>
          <p:cNvPr id="5" name="Segnaposto piè di pagina 4"/>
          <p:cNvSpPr>
            <a:spLocks noGrp="1"/>
          </p:cNvSpPr>
          <p:nvPr>
            <p:ph type="ftr" sz="quarter" idx="11"/>
          </p:nvPr>
        </p:nvSpPr>
        <p:spPr/>
        <p:txBody>
          <a:bodyPr/>
          <a:lstStyle/>
          <a:p>
            <a:r>
              <a:rPr lang="it-IT" dirty="0"/>
              <a:t>ACTA - tutti di diritti sono riservati</a:t>
            </a:r>
          </a:p>
        </p:txBody>
      </p:sp>
      <p:sp>
        <p:nvSpPr>
          <p:cNvPr id="6" name="Segnaposto numero diapositiva 5"/>
          <p:cNvSpPr>
            <a:spLocks noGrp="1"/>
          </p:cNvSpPr>
          <p:nvPr>
            <p:ph type="sldNum" sz="quarter" idx="12"/>
          </p:nvPr>
        </p:nvSpPr>
        <p:spPr/>
        <p:txBody>
          <a:bodyPr/>
          <a:lstStyle/>
          <a:p>
            <a:fld id="{B007B441-5312-499D-93C3-6E37886527FA}" type="slidenum">
              <a:rPr lang="it-IT" smtClean="0"/>
              <a:pPr/>
              <a:t>88</a:t>
            </a:fld>
            <a:endParaRPr lang="it-IT" dirty="0"/>
          </a:p>
        </p:txBody>
      </p:sp>
    </p:spTree>
    <p:extLst>
      <p:ext uri="{BB962C8B-B14F-4D97-AF65-F5344CB8AC3E}">
        <p14:creationId xmlns:p14="http://schemas.microsoft.com/office/powerpoint/2010/main" val="13011407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778098"/>
          </a:xfrm>
        </p:spPr>
        <p:txBody>
          <a:bodyPr>
            <a:normAutofit/>
          </a:bodyPr>
          <a:lstStyle/>
          <a:p>
            <a:pPr lvl="0" algn="ctr">
              <a:spcBef>
                <a:spcPts val="600"/>
              </a:spcBef>
            </a:pPr>
            <a:r>
              <a:rPr lang="it-IT" sz="2000" b="1" cap="none" dirty="0">
                <a:solidFill>
                  <a:srgbClr val="1F497D"/>
                </a:solidFill>
                <a:ea typeface="+mn-ea"/>
                <a:cs typeface="+mn-cs"/>
              </a:rPr>
              <a:t>Il Bilancio degli enti del Terzo settore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89</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424160" y="1110754"/>
            <a:ext cx="7704856" cy="4524315"/>
          </a:xfrm>
          <a:prstGeom prst="rect">
            <a:avLst/>
          </a:prstGeom>
          <a:noFill/>
        </p:spPr>
        <p:txBody>
          <a:bodyPr wrap="square" rtlCol="0">
            <a:spAutoFit/>
          </a:bodyPr>
          <a:lstStyle/>
          <a:p>
            <a:pPr algn="just">
              <a:spcBef>
                <a:spcPct val="0"/>
              </a:spcBef>
              <a:buClrTx/>
              <a:buSzTx/>
              <a:buFontTx/>
              <a:buNone/>
              <a:defRPr/>
            </a:pPr>
            <a:r>
              <a:rPr lang="it-IT" altLang="it-IT" dirty="0"/>
              <a:t>Superando la mancanza di una normativa </a:t>
            </a:r>
            <a:r>
              <a:rPr lang="it-IT" altLang="it-IT" i="1" dirty="0"/>
              <a:t>ad hoc </a:t>
            </a:r>
            <a:r>
              <a:rPr lang="it-IT" altLang="it-IT" dirty="0"/>
              <a:t>con riferimento al mondo non profit, il Codice del Terzo settore introduce per la prima volta una disciplina specifica in materia di scritture contabili e bilancio.</a:t>
            </a:r>
          </a:p>
          <a:p>
            <a:pPr algn="just">
              <a:spcBef>
                <a:spcPct val="0"/>
              </a:spcBef>
              <a:buClrTx/>
              <a:buSzTx/>
              <a:buFontTx/>
              <a:buNone/>
              <a:defRPr/>
            </a:pPr>
            <a:endParaRPr lang="it-IT" altLang="it-IT" dirty="0"/>
          </a:p>
          <a:p>
            <a:pPr algn="just">
              <a:spcBef>
                <a:spcPct val="0"/>
              </a:spcBef>
              <a:buClrTx/>
              <a:buSzTx/>
              <a:buFontTx/>
              <a:buNone/>
              <a:defRPr/>
            </a:pPr>
            <a:r>
              <a:rPr lang="it-IT" altLang="it-IT" dirty="0"/>
              <a:t>In particolare, tre sono le disposizioni rilevanti in materia:</a:t>
            </a:r>
          </a:p>
          <a:p>
            <a:pPr marL="285750" indent="-285750" algn="just">
              <a:spcBef>
                <a:spcPct val="0"/>
              </a:spcBef>
              <a:buClrTx/>
              <a:buSzTx/>
              <a:buFont typeface="Arial" panose="020B0604020202020204" pitchFamily="34" charset="0"/>
              <a:buChar char="•"/>
              <a:defRPr/>
            </a:pPr>
            <a:endParaRPr lang="it-IT" altLang="it-IT" dirty="0"/>
          </a:p>
          <a:p>
            <a:pPr marL="285750" indent="-285750" algn="just">
              <a:spcBef>
                <a:spcPct val="0"/>
              </a:spcBef>
              <a:buClrTx/>
              <a:buSzTx/>
              <a:buFont typeface="Arial" panose="020B0604020202020204" pitchFamily="34" charset="0"/>
              <a:buChar char="•"/>
              <a:defRPr/>
            </a:pPr>
            <a:r>
              <a:rPr lang="it-IT" altLang="it-IT" b="1" dirty="0"/>
              <a:t>Bilancio di esercizio </a:t>
            </a:r>
            <a:r>
              <a:rPr lang="it-IT" altLang="it-IT" dirty="0"/>
              <a:t>degli ETS (art. 13 CTS);</a:t>
            </a:r>
          </a:p>
          <a:p>
            <a:pPr marL="285750" indent="-285750" algn="just">
              <a:spcBef>
                <a:spcPct val="0"/>
              </a:spcBef>
              <a:buClrTx/>
              <a:buSzTx/>
              <a:buFont typeface="Arial" panose="020B0604020202020204" pitchFamily="34" charset="0"/>
              <a:buChar char="•"/>
              <a:defRPr/>
            </a:pPr>
            <a:endParaRPr lang="it-IT" altLang="it-IT" dirty="0"/>
          </a:p>
          <a:p>
            <a:pPr marL="285750" indent="-285750" algn="just">
              <a:spcBef>
                <a:spcPct val="0"/>
              </a:spcBef>
              <a:buClrTx/>
              <a:buSzTx/>
              <a:buFont typeface="Arial" panose="020B0604020202020204" pitchFamily="34" charset="0"/>
              <a:buChar char="•"/>
              <a:defRPr/>
            </a:pPr>
            <a:r>
              <a:rPr lang="it-IT" altLang="it-IT" b="1" dirty="0"/>
              <a:t>Bilancio sociale </a:t>
            </a:r>
            <a:r>
              <a:rPr lang="it-IT" altLang="it-IT" dirty="0"/>
              <a:t>(art. 14 CTS);</a:t>
            </a:r>
          </a:p>
          <a:p>
            <a:pPr marL="285750" indent="-285750" algn="just">
              <a:spcBef>
                <a:spcPct val="0"/>
              </a:spcBef>
              <a:buClrTx/>
              <a:buSzTx/>
              <a:buFont typeface="Arial" panose="020B0604020202020204" pitchFamily="34" charset="0"/>
              <a:buChar char="•"/>
              <a:defRPr/>
            </a:pPr>
            <a:endParaRPr lang="it-IT" altLang="it-IT" dirty="0"/>
          </a:p>
          <a:p>
            <a:pPr marL="285750" indent="-285750" algn="just">
              <a:spcBef>
                <a:spcPct val="0"/>
              </a:spcBef>
              <a:buClrTx/>
              <a:buSzTx/>
              <a:buFont typeface="Arial" panose="020B0604020202020204" pitchFamily="34" charset="0"/>
              <a:buChar char="•"/>
              <a:defRPr/>
            </a:pPr>
            <a:r>
              <a:rPr lang="it-IT" altLang="it-IT" b="1" dirty="0"/>
              <a:t>Libri sociali obbligatori </a:t>
            </a:r>
            <a:r>
              <a:rPr lang="it-IT" altLang="it-IT" dirty="0"/>
              <a:t>(art. 15 CTS). </a:t>
            </a:r>
            <a:endParaRPr lang="it-IT" dirty="0"/>
          </a:p>
          <a:p>
            <a:pPr algn="just"/>
            <a:endParaRPr lang="it-IT" sz="1900" dirty="0"/>
          </a:p>
          <a:p>
            <a:pPr algn="just"/>
            <a:endParaRPr lang="it-IT" sz="2000" dirty="0"/>
          </a:p>
          <a:p>
            <a:pPr algn="just"/>
            <a:endParaRPr lang="it-IT" sz="2000" dirty="0"/>
          </a:p>
          <a:p>
            <a:pPr algn="just"/>
            <a:endParaRPr lang="it-IT" sz="1300" dirty="0"/>
          </a:p>
        </p:txBody>
      </p:sp>
    </p:spTree>
    <p:extLst>
      <p:ext uri="{BB962C8B-B14F-4D97-AF65-F5344CB8AC3E}">
        <p14:creationId xmlns:p14="http://schemas.microsoft.com/office/powerpoint/2010/main" val="5055183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4160" y="188640"/>
            <a:ext cx="7715200" cy="778098"/>
          </a:xfrm>
        </p:spPr>
        <p:txBody>
          <a:bodyPr>
            <a:normAutofit/>
          </a:bodyPr>
          <a:lstStyle/>
          <a:p>
            <a:pPr lvl="0" algn="ctr">
              <a:spcBef>
                <a:spcPts val="600"/>
              </a:spcBef>
            </a:pPr>
            <a:r>
              <a:rPr lang="it-IT" sz="2000" b="1" cap="none" dirty="0">
                <a:solidFill>
                  <a:srgbClr val="1F497D"/>
                </a:solidFill>
                <a:ea typeface="+mn-ea"/>
                <a:cs typeface="+mn-cs"/>
              </a:rPr>
              <a:t>Bilancio sociale</a:t>
            </a: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90</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323528" y="1125701"/>
            <a:ext cx="7704856" cy="6552563"/>
          </a:xfrm>
          <a:prstGeom prst="rect">
            <a:avLst/>
          </a:prstGeom>
          <a:noFill/>
        </p:spPr>
        <p:txBody>
          <a:bodyPr wrap="square" rtlCol="0">
            <a:spAutoFit/>
          </a:bodyPr>
          <a:lstStyle/>
          <a:p>
            <a:pPr algn="just" defTabSz="569213">
              <a:spcBef>
                <a:spcPts val="300"/>
              </a:spcBef>
              <a:buSzTx/>
              <a:buFont typeface="Wingdings" panose="05000000000000000000" pitchFamily="2" charset="2"/>
              <a:buNone/>
              <a:defRPr sz="1660"/>
            </a:pPr>
            <a:r>
              <a:rPr lang="it-IT" dirty="0"/>
              <a:t>Secondo quanto previsto all’art. 14 del CTS, gli ETS con </a:t>
            </a:r>
            <a:r>
              <a:rPr lang="it-IT" b="1" dirty="0"/>
              <a:t>ricavi, vendite, proventi o entrate comunque denominate superiori a 1 milione di euro </a:t>
            </a:r>
            <a:r>
              <a:rPr lang="it-IT" dirty="0"/>
              <a:t>devono:</a:t>
            </a:r>
          </a:p>
          <a:p>
            <a:pPr marL="285750" indent="-285750" algn="just" defTabSz="569213">
              <a:spcBef>
                <a:spcPts val="300"/>
              </a:spcBef>
              <a:buSzTx/>
              <a:buFontTx/>
              <a:buChar char="-"/>
              <a:defRPr sz="1660"/>
            </a:pPr>
            <a:r>
              <a:rPr lang="it-IT" dirty="0"/>
              <a:t>depositare il bilancio sociale presso il RUNTS;</a:t>
            </a:r>
          </a:p>
          <a:p>
            <a:pPr marL="285750" indent="-285750" algn="just" defTabSz="569213">
              <a:spcBef>
                <a:spcPts val="300"/>
              </a:spcBef>
              <a:buSzTx/>
              <a:buFontTx/>
              <a:buChar char="-"/>
              <a:defRPr sz="1660"/>
            </a:pPr>
            <a:r>
              <a:rPr lang="it-IT" dirty="0"/>
              <a:t>pubblicare nel proprio sito </a:t>
            </a:r>
            <a:r>
              <a:rPr lang="it-IT" i="1" dirty="0"/>
              <a:t>web</a:t>
            </a:r>
            <a:r>
              <a:rPr lang="it-IT" dirty="0"/>
              <a:t>, il bilancio sociale redatto secondo le linee guida adottate con apposito decreto del Ministero del lavoro, sentiti la Cabina di regia e il Consiglio nazionale del Terzo settore.</a:t>
            </a:r>
          </a:p>
          <a:p>
            <a:pPr marL="285750" indent="-285750" algn="just" defTabSz="569213">
              <a:spcBef>
                <a:spcPts val="300"/>
              </a:spcBef>
              <a:buSzTx/>
              <a:buFontTx/>
              <a:buChar char="-"/>
              <a:defRPr sz="1660"/>
            </a:pPr>
            <a:endParaRPr lang="it-IT" dirty="0"/>
          </a:p>
          <a:p>
            <a:pPr algn="just" defTabSz="569213">
              <a:spcBef>
                <a:spcPts val="300"/>
              </a:spcBef>
              <a:buSzTx/>
              <a:buFont typeface="Wingdings" panose="05000000000000000000" pitchFamily="2" charset="2"/>
              <a:buNone/>
              <a:defRPr sz="1660"/>
            </a:pPr>
            <a:r>
              <a:rPr lang="it-IT" dirty="0"/>
              <a:t>Il bilancio sociale si propone quale strumento di rendicontazione delle responsabilità, dei comportamenti e dei risultati  sociali, ambientali ed economici delle attività svolte da un’organizzazione.</a:t>
            </a:r>
          </a:p>
          <a:p>
            <a:pPr algn="just" defTabSz="569213">
              <a:spcBef>
                <a:spcPts val="300"/>
              </a:spcBef>
              <a:buSzTx/>
              <a:buFont typeface="Wingdings" panose="05000000000000000000" pitchFamily="2" charset="2"/>
              <a:buNone/>
              <a:defRPr sz="1660"/>
            </a:pPr>
            <a:endParaRPr lang="it-IT" dirty="0"/>
          </a:p>
          <a:p>
            <a:pPr algn="just" defTabSz="569213">
              <a:spcBef>
                <a:spcPts val="300"/>
              </a:spcBef>
              <a:buSzTx/>
              <a:buFont typeface="Wingdings" panose="05000000000000000000" pitchFamily="2" charset="2"/>
              <a:buNone/>
              <a:defRPr sz="1660"/>
            </a:pPr>
            <a:r>
              <a:rPr lang="it-IT" dirty="0"/>
              <a:t>Tale disposizione è specularmente prevista anche all’art. 9 comma 2 del d.lgs. 112/2017 (nuova disciplina in materia di impresa sociale), ai sensi del quale sono previsti simili obblighi di pubblicazione e deposito per tutte le imprese sociali. In particolare, l’impresa sociale deve:</a:t>
            </a:r>
          </a:p>
          <a:p>
            <a:pPr marL="285750" indent="-285750" algn="just" defTabSz="569213">
              <a:spcBef>
                <a:spcPts val="300"/>
              </a:spcBef>
              <a:buSzTx/>
              <a:buFontTx/>
              <a:buChar char="-"/>
              <a:defRPr sz="1660"/>
            </a:pPr>
            <a:r>
              <a:rPr lang="it-IT" dirty="0"/>
              <a:t>depositare il bilancio sociale presso il Registro delle imprese;</a:t>
            </a:r>
          </a:p>
          <a:p>
            <a:pPr marL="285750" indent="-285750" algn="just" defTabSz="569213">
              <a:spcBef>
                <a:spcPts val="300"/>
              </a:spcBef>
              <a:buSzTx/>
              <a:buFontTx/>
              <a:buChar char="-"/>
              <a:defRPr sz="1660"/>
            </a:pPr>
            <a:r>
              <a:rPr lang="it-IT" dirty="0"/>
              <a:t>pubblicare il bilancio sul proprio sito </a:t>
            </a:r>
            <a:r>
              <a:rPr lang="it-IT" i="1" dirty="0"/>
              <a:t>web</a:t>
            </a:r>
            <a:r>
              <a:rPr lang="it-IT" dirty="0"/>
              <a:t>.</a:t>
            </a:r>
          </a:p>
          <a:p>
            <a:pPr algn="just"/>
            <a:endParaRPr lang="it-IT" sz="1700" dirty="0">
              <a:solidFill>
                <a:srgbClr val="FF0000"/>
              </a:solidFill>
            </a:endParaRPr>
          </a:p>
          <a:p>
            <a:pPr algn="just"/>
            <a:endParaRPr lang="it-IT" sz="1700" dirty="0"/>
          </a:p>
          <a:p>
            <a:pPr algn="just"/>
            <a:endParaRPr lang="it-IT" sz="1700" dirty="0"/>
          </a:p>
          <a:p>
            <a:pPr algn="just"/>
            <a:endParaRPr lang="it-IT" sz="1700" dirty="0"/>
          </a:p>
          <a:p>
            <a:pPr algn="just"/>
            <a:endParaRPr lang="it-IT" sz="2000" dirty="0"/>
          </a:p>
          <a:p>
            <a:pPr algn="just"/>
            <a:endParaRPr lang="it-IT" sz="1300" dirty="0"/>
          </a:p>
        </p:txBody>
      </p:sp>
    </p:spTree>
    <p:extLst>
      <p:ext uri="{BB962C8B-B14F-4D97-AF65-F5344CB8AC3E}">
        <p14:creationId xmlns:p14="http://schemas.microsoft.com/office/powerpoint/2010/main" val="13420043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4160" y="188640"/>
            <a:ext cx="7715200" cy="778098"/>
          </a:xfrm>
        </p:spPr>
        <p:txBody>
          <a:bodyPr>
            <a:normAutofit/>
          </a:bodyPr>
          <a:lstStyle/>
          <a:p>
            <a:pPr lvl="0" algn="ctr">
              <a:spcBef>
                <a:spcPts val="600"/>
              </a:spcBef>
            </a:pPr>
            <a:r>
              <a:rPr lang="it-IT" sz="2000" b="1" cap="none" dirty="0">
                <a:solidFill>
                  <a:srgbClr val="1F497D"/>
                </a:solidFill>
                <a:ea typeface="+mn-ea"/>
                <a:cs typeface="+mn-cs"/>
              </a:rPr>
              <a:t>Bilancio sociale</a:t>
            </a: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91</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323528" y="1125701"/>
            <a:ext cx="7704856" cy="6978834"/>
          </a:xfrm>
          <a:prstGeom prst="rect">
            <a:avLst/>
          </a:prstGeom>
          <a:noFill/>
        </p:spPr>
        <p:txBody>
          <a:bodyPr wrap="square" rtlCol="0">
            <a:spAutoFit/>
          </a:bodyPr>
          <a:lstStyle/>
          <a:p>
            <a:pPr algn="just">
              <a:spcBef>
                <a:spcPts val="300"/>
              </a:spcBef>
              <a:buSzTx/>
              <a:buFont typeface="Wingdings" pitchFamily="2" charset="2"/>
              <a:buNone/>
            </a:pPr>
            <a:r>
              <a:rPr lang="it-IT" altLang="it-IT" dirty="0"/>
              <a:t>Sempre obbligati alla redazione del bilancio sociale (a prescindere dall’ammontare di ricavi) sono:</a:t>
            </a:r>
          </a:p>
          <a:p>
            <a:pPr algn="just">
              <a:spcBef>
                <a:spcPts val="300"/>
              </a:spcBef>
              <a:buSzTx/>
              <a:buFont typeface="Wingdings" pitchFamily="2" charset="2"/>
              <a:buNone/>
            </a:pPr>
            <a:r>
              <a:rPr lang="it-IT" altLang="it-IT" dirty="0"/>
              <a:t>- i </a:t>
            </a:r>
            <a:r>
              <a:rPr lang="it-IT" altLang="it-IT" b="1" dirty="0"/>
              <a:t>centri di servizio per il volontariato </a:t>
            </a:r>
            <a:r>
              <a:rPr lang="it-IT" altLang="it-IT" dirty="0"/>
              <a:t>(CSV);</a:t>
            </a:r>
          </a:p>
          <a:p>
            <a:pPr algn="just">
              <a:spcBef>
                <a:spcPts val="300"/>
              </a:spcBef>
              <a:buSzTx/>
              <a:buFont typeface="Wingdings" pitchFamily="2" charset="2"/>
              <a:buNone/>
            </a:pPr>
            <a:r>
              <a:rPr lang="it-IT" altLang="it-IT" dirty="0"/>
              <a:t>- le </a:t>
            </a:r>
            <a:r>
              <a:rPr lang="it-IT" altLang="it-IT" b="1" dirty="0"/>
              <a:t>imprese sociali</a:t>
            </a:r>
            <a:r>
              <a:rPr lang="it-IT" altLang="it-IT" dirty="0"/>
              <a:t>;</a:t>
            </a:r>
          </a:p>
          <a:p>
            <a:pPr algn="just">
              <a:spcBef>
                <a:spcPts val="300"/>
              </a:spcBef>
              <a:buSzTx/>
              <a:buFont typeface="Wingdings" pitchFamily="2" charset="2"/>
              <a:buNone/>
            </a:pPr>
            <a:r>
              <a:rPr lang="it-IT" altLang="it-IT" dirty="0"/>
              <a:t>- i </a:t>
            </a:r>
            <a:r>
              <a:rPr lang="it-IT" altLang="it-IT" b="1" dirty="0"/>
              <a:t>gruppi di imprese sociali</a:t>
            </a:r>
            <a:r>
              <a:rPr lang="it-IT" altLang="it-IT" dirty="0"/>
              <a:t>.</a:t>
            </a:r>
          </a:p>
          <a:p>
            <a:pPr algn="just">
              <a:spcBef>
                <a:spcPts val="300"/>
              </a:spcBef>
              <a:buSzTx/>
              <a:buFont typeface="Wingdings" pitchFamily="2" charset="2"/>
              <a:buNone/>
            </a:pPr>
            <a:endParaRPr lang="it-IT" altLang="it-IT" dirty="0"/>
          </a:p>
          <a:p>
            <a:pPr algn="just">
              <a:spcBef>
                <a:spcPts val="300"/>
              </a:spcBef>
              <a:buSzTx/>
              <a:buFont typeface="Wingdings" pitchFamily="2" charset="2"/>
              <a:buNone/>
            </a:pPr>
            <a:r>
              <a:rPr lang="it-IT" altLang="it-IT" dirty="0"/>
              <a:t>L’obbligo di redazione, deposito e pubblicazione del bilancio sociale si ritiene applicabile alle cooperative sociali, in quanto non emergono profili di incompatibilità tra l’onere in questione e la natura dell’ente (Ministero del lavoro – Circ. 22 febbraio 2018).</a:t>
            </a:r>
          </a:p>
          <a:p>
            <a:pPr algn="just">
              <a:spcBef>
                <a:spcPts val="300"/>
              </a:spcBef>
              <a:buSzTx/>
              <a:buFont typeface="Wingdings" pitchFamily="2" charset="2"/>
              <a:buNone/>
            </a:pPr>
            <a:endParaRPr lang="it-IT" altLang="it-IT" dirty="0"/>
          </a:p>
          <a:p>
            <a:pPr algn="just">
              <a:spcBef>
                <a:spcPts val="300"/>
              </a:spcBef>
              <a:buSzTx/>
              <a:buFont typeface="Wingdings" pitchFamily="2" charset="2"/>
              <a:buNone/>
            </a:pPr>
            <a:r>
              <a:rPr lang="it-IT" altLang="it-IT" dirty="0"/>
              <a:t>Per le </a:t>
            </a:r>
            <a:r>
              <a:rPr lang="it-IT" altLang="it-IT" b="1" dirty="0"/>
              <a:t>cooperative sociali </a:t>
            </a:r>
            <a:r>
              <a:rPr lang="it-IT" altLang="it-IT" dirty="0"/>
              <a:t>l’obbligo scatta dal prossimo anno  (salvo per quelle che erano già tenute a questo adempimento in base a legislazioni regionali).</a:t>
            </a:r>
          </a:p>
          <a:p>
            <a:pPr algn="just">
              <a:spcBef>
                <a:spcPts val="300"/>
              </a:spcBef>
              <a:buSzTx/>
              <a:buFont typeface="Wingdings" pitchFamily="2" charset="2"/>
              <a:buNone/>
            </a:pPr>
            <a:endParaRPr lang="it-IT" altLang="it-IT" dirty="0"/>
          </a:p>
          <a:p>
            <a:pPr algn="just">
              <a:spcBef>
                <a:spcPts val="300"/>
              </a:spcBef>
              <a:buSzTx/>
              <a:buFont typeface="Wingdings" pitchFamily="2" charset="2"/>
              <a:buNone/>
            </a:pPr>
            <a:r>
              <a:rPr lang="it-IT" altLang="it-IT" dirty="0"/>
              <a:t>Per le </a:t>
            </a:r>
            <a:r>
              <a:rPr lang="it-IT" altLang="it-IT" b="1" dirty="0"/>
              <a:t>imprese sociali</a:t>
            </a:r>
            <a:r>
              <a:rPr lang="it-IT" altLang="it-IT" dirty="0"/>
              <a:t>, invece, l’obbligo è già operativo (in quanto già previsto dal precedente D.lgs. 155/2006) e, fino a quest’anno, è stato possibile utilizzare come riferimento le linee guida precedenti.</a:t>
            </a:r>
          </a:p>
          <a:p>
            <a:pPr algn="just"/>
            <a:endParaRPr lang="it-IT" sz="1700" dirty="0">
              <a:solidFill>
                <a:srgbClr val="FF0000"/>
              </a:solidFill>
            </a:endParaRPr>
          </a:p>
          <a:p>
            <a:pPr algn="just"/>
            <a:endParaRPr lang="it-IT" sz="1700" dirty="0"/>
          </a:p>
          <a:p>
            <a:pPr algn="just"/>
            <a:endParaRPr lang="it-IT" sz="1700" dirty="0"/>
          </a:p>
          <a:p>
            <a:pPr algn="just"/>
            <a:endParaRPr lang="it-IT" sz="1700" dirty="0"/>
          </a:p>
          <a:p>
            <a:pPr algn="just"/>
            <a:endParaRPr lang="it-IT" sz="2000" dirty="0"/>
          </a:p>
          <a:p>
            <a:pPr algn="just"/>
            <a:endParaRPr lang="it-IT" sz="1300" dirty="0"/>
          </a:p>
        </p:txBody>
      </p:sp>
    </p:spTree>
    <p:extLst>
      <p:ext uri="{BB962C8B-B14F-4D97-AF65-F5344CB8AC3E}">
        <p14:creationId xmlns:p14="http://schemas.microsoft.com/office/powerpoint/2010/main" val="40853834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4160" y="188640"/>
            <a:ext cx="7715200" cy="778098"/>
          </a:xfrm>
        </p:spPr>
        <p:txBody>
          <a:bodyPr>
            <a:normAutofit/>
          </a:bodyPr>
          <a:lstStyle/>
          <a:p>
            <a:pPr lvl="0" algn="ctr">
              <a:spcBef>
                <a:spcPts val="600"/>
              </a:spcBef>
            </a:pPr>
            <a:r>
              <a:rPr lang="it-IT" sz="2000" b="1" cap="none" dirty="0">
                <a:solidFill>
                  <a:srgbClr val="1F497D"/>
                </a:solidFill>
                <a:ea typeface="+mn-ea"/>
                <a:cs typeface="+mn-cs"/>
              </a:rPr>
              <a:t>Bilancio sociale</a:t>
            </a: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92</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323528" y="1125701"/>
            <a:ext cx="7704856" cy="5786199"/>
          </a:xfrm>
          <a:prstGeom prst="rect">
            <a:avLst/>
          </a:prstGeom>
          <a:noFill/>
        </p:spPr>
        <p:txBody>
          <a:bodyPr wrap="square" rtlCol="0">
            <a:spAutoFit/>
          </a:bodyPr>
          <a:lstStyle/>
          <a:p>
            <a:pPr algn="just" defTabSz="569213">
              <a:spcBef>
                <a:spcPts val="300"/>
              </a:spcBef>
              <a:buSzTx/>
              <a:buFont typeface="Wingdings" panose="05000000000000000000" pitchFamily="2" charset="2"/>
              <a:buNone/>
              <a:defRPr sz="1660"/>
            </a:pPr>
            <a:r>
              <a:rPr lang="it-IT" dirty="0"/>
              <a:t>Il </a:t>
            </a:r>
            <a:r>
              <a:rPr lang="it-IT" b="1" dirty="0"/>
              <a:t>bilancio sociale </a:t>
            </a:r>
            <a:r>
              <a:rPr lang="it-IT" dirty="0"/>
              <a:t>è per sua natura un documento pubblico rivolto a tutti gli interessati a reperire informazioni sull’ente che lo ha redatto.</a:t>
            </a:r>
          </a:p>
          <a:p>
            <a:pPr algn="just" defTabSz="569213">
              <a:spcBef>
                <a:spcPts val="300"/>
              </a:spcBef>
              <a:buSzTx/>
              <a:buFont typeface="Wingdings" panose="05000000000000000000" pitchFamily="2" charset="2"/>
              <a:buNone/>
              <a:defRPr sz="1660"/>
            </a:pPr>
            <a:endParaRPr lang="it-IT" dirty="0"/>
          </a:p>
          <a:p>
            <a:pPr algn="just" defTabSz="569213">
              <a:spcBef>
                <a:spcPts val="300"/>
              </a:spcBef>
              <a:buSzTx/>
              <a:buFont typeface="Wingdings" panose="05000000000000000000" pitchFamily="2" charset="2"/>
              <a:buNone/>
              <a:defRPr sz="1660"/>
            </a:pPr>
            <a:r>
              <a:rPr lang="it-IT" dirty="0"/>
              <a:t>L’art. 4, comma 1, </a:t>
            </a:r>
            <a:r>
              <a:rPr lang="it-IT" dirty="0" err="1"/>
              <a:t>lett</a:t>
            </a:r>
            <a:r>
              <a:rPr lang="it-IT" dirty="0"/>
              <a:t>. g) della legge delega (L. 106/2016) individua tra i soggetti destinatari anche gli associati e i lavoratori.</a:t>
            </a:r>
          </a:p>
          <a:p>
            <a:pPr algn="just" defTabSz="569213">
              <a:spcBef>
                <a:spcPts val="300"/>
              </a:spcBef>
              <a:buSzTx/>
              <a:buFont typeface="Wingdings" panose="05000000000000000000" pitchFamily="2" charset="2"/>
              <a:buNone/>
              <a:defRPr sz="1660"/>
            </a:pPr>
            <a:endParaRPr lang="it-IT" dirty="0"/>
          </a:p>
          <a:p>
            <a:pPr algn="just" defTabSz="569213">
              <a:spcBef>
                <a:spcPts val="300"/>
              </a:spcBef>
              <a:buSzTx/>
              <a:buFont typeface="Wingdings" panose="05000000000000000000" pitchFamily="2" charset="2"/>
              <a:buNone/>
              <a:defRPr sz="1660"/>
            </a:pPr>
            <a:r>
              <a:rPr lang="it-IT" dirty="0"/>
              <a:t>La lettura del bilancio sociale dovrebbe consentire:</a:t>
            </a:r>
          </a:p>
          <a:p>
            <a:pPr marL="285750" indent="-285750" algn="just" defTabSz="569213">
              <a:spcBef>
                <a:spcPts val="300"/>
              </a:spcBef>
              <a:buClrTx/>
              <a:buSzTx/>
              <a:buFont typeface="Wingdings" panose="05000000000000000000" pitchFamily="2" charset="2"/>
              <a:buChar char="§"/>
              <a:defRPr sz="1660"/>
            </a:pPr>
            <a:r>
              <a:rPr lang="it-IT" dirty="0"/>
              <a:t>agli associati di comprendere se le strategie dell’ente siano state formulate correttamente e di adattarle ad un eventuale cambio del contesto esterno;</a:t>
            </a:r>
          </a:p>
          <a:p>
            <a:pPr marL="285750" indent="-285750" algn="just" defTabSz="569213">
              <a:spcBef>
                <a:spcPts val="300"/>
              </a:spcBef>
              <a:buClrTx/>
              <a:buSzTx/>
              <a:buFont typeface="Wingdings" panose="05000000000000000000" pitchFamily="2" charset="2"/>
              <a:buChar char="§"/>
              <a:defRPr sz="1660"/>
            </a:pPr>
            <a:r>
              <a:rPr lang="it-IT" dirty="0"/>
              <a:t>agli amministratori di correggere o riprogrammare le attività;</a:t>
            </a:r>
          </a:p>
          <a:p>
            <a:pPr marL="285750" indent="-285750" algn="just" defTabSz="569213">
              <a:spcBef>
                <a:spcPts val="300"/>
              </a:spcBef>
              <a:buClrTx/>
              <a:buSzTx/>
              <a:buFont typeface="Wingdings" panose="05000000000000000000" pitchFamily="2" charset="2"/>
              <a:buChar char="§"/>
              <a:defRPr sz="1660"/>
            </a:pPr>
            <a:r>
              <a:rPr lang="it-IT" dirty="0"/>
              <a:t>alle istituzioni di acquisire informazioni sulla platea degli enti in vista di eventuali finanziamenti;</a:t>
            </a:r>
          </a:p>
          <a:p>
            <a:pPr marL="285750" indent="-285750" algn="just" defTabSz="569213">
              <a:spcBef>
                <a:spcPts val="300"/>
              </a:spcBef>
              <a:buClrTx/>
              <a:buSzTx/>
              <a:buFont typeface="Wingdings" panose="05000000000000000000" pitchFamily="2" charset="2"/>
              <a:buChar char="§"/>
              <a:defRPr sz="1660"/>
            </a:pPr>
            <a:r>
              <a:rPr lang="it-IT" dirty="0"/>
              <a:t>ai donatori di individuare, in maniera attendibile e trasparente, un ente e sia meritevole cui devolvere risorse.</a:t>
            </a:r>
          </a:p>
          <a:p>
            <a:pPr algn="just"/>
            <a:endParaRPr lang="it-IT" sz="1700" dirty="0"/>
          </a:p>
          <a:p>
            <a:pPr algn="just"/>
            <a:endParaRPr lang="it-IT" sz="1700" dirty="0"/>
          </a:p>
          <a:p>
            <a:pPr algn="just"/>
            <a:endParaRPr lang="it-IT" sz="1700" dirty="0"/>
          </a:p>
          <a:p>
            <a:pPr algn="just"/>
            <a:endParaRPr lang="it-IT" sz="1700" dirty="0"/>
          </a:p>
          <a:p>
            <a:pPr algn="just"/>
            <a:endParaRPr lang="it-IT" sz="2000" dirty="0"/>
          </a:p>
          <a:p>
            <a:pPr algn="just"/>
            <a:endParaRPr lang="it-IT" sz="1300" dirty="0"/>
          </a:p>
        </p:txBody>
      </p:sp>
    </p:spTree>
    <p:extLst>
      <p:ext uri="{BB962C8B-B14F-4D97-AF65-F5344CB8AC3E}">
        <p14:creationId xmlns:p14="http://schemas.microsoft.com/office/powerpoint/2010/main" val="32798039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4160" y="188640"/>
            <a:ext cx="7715200" cy="778098"/>
          </a:xfrm>
        </p:spPr>
        <p:txBody>
          <a:bodyPr>
            <a:normAutofit/>
          </a:bodyPr>
          <a:lstStyle/>
          <a:p>
            <a:pPr lvl="0" algn="ctr">
              <a:spcBef>
                <a:spcPts val="600"/>
              </a:spcBef>
            </a:pPr>
            <a:r>
              <a:rPr lang="it-IT" sz="2000" b="1" cap="none" dirty="0">
                <a:solidFill>
                  <a:srgbClr val="1F497D"/>
                </a:solidFill>
                <a:ea typeface="+mn-ea"/>
                <a:cs typeface="+mn-cs"/>
              </a:rPr>
              <a:t>Bilancio sociale</a:t>
            </a: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93</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323528" y="1125701"/>
            <a:ext cx="7704856" cy="7217360"/>
          </a:xfrm>
          <a:prstGeom prst="rect">
            <a:avLst/>
          </a:prstGeom>
          <a:noFill/>
        </p:spPr>
        <p:txBody>
          <a:bodyPr wrap="square" rtlCol="0">
            <a:spAutoFit/>
          </a:bodyPr>
          <a:lstStyle/>
          <a:p>
            <a:pPr algn="just">
              <a:spcBef>
                <a:spcPts val="300"/>
              </a:spcBef>
              <a:buSzTx/>
              <a:buFont typeface="Wingdings" pitchFamily="2" charset="2"/>
              <a:buNone/>
            </a:pPr>
            <a:r>
              <a:rPr lang="it-IT" altLang="it-IT" dirty="0"/>
              <a:t>Stando alle linee guida, pubblicate in Gazzetta Ufficiale il 9 agosto 2019, il bilancio sociale dovrebbe attenersi ai seguenti principi: </a:t>
            </a:r>
          </a:p>
          <a:p>
            <a:pPr algn="just">
              <a:spcBef>
                <a:spcPts val="300"/>
              </a:spcBef>
              <a:buSzTx/>
              <a:buFont typeface="Wingdings" pitchFamily="2" charset="2"/>
              <a:buNone/>
            </a:pPr>
            <a:endParaRPr lang="it-IT" altLang="it-IT" dirty="0"/>
          </a:p>
          <a:p>
            <a:pPr algn="just">
              <a:spcBef>
                <a:spcPts val="300"/>
              </a:spcBef>
              <a:buSzTx/>
              <a:buFont typeface="Wingdings" pitchFamily="2" charset="2"/>
              <a:buNone/>
            </a:pPr>
            <a:r>
              <a:rPr lang="it-IT" altLang="it-IT" dirty="0"/>
              <a:t>a) </a:t>
            </a:r>
            <a:r>
              <a:rPr lang="it-IT" altLang="it-IT" b="1" dirty="0"/>
              <a:t>rilevanza</a:t>
            </a:r>
            <a:r>
              <a:rPr lang="it-IT" altLang="it-IT" dirty="0"/>
              <a:t>: nel bilancio sociale dovrebbero essere riportate le informazioni rilevanti per la comprensione della situazione e dell’andamento dell’ente e degli impatti economici, sociali e ambientali della sua attività, o che comunque potrebbero influenzare le valutazioni e le decisioni degli stakeholder; </a:t>
            </a:r>
          </a:p>
          <a:p>
            <a:pPr algn="just">
              <a:spcBef>
                <a:spcPts val="300"/>
              </a:spcBef>
              <a:buSzTx/>
              <a:buFont typeface="Wingdings" pitchFamily="2" charset="2"/>
              <a:buNone/>
            </a:pPr>
            <a:endParaRPr lang="it-IT" altLang="it-IT" dirty="0"/>
          </a:p>
          <a:p>
            <a:pPr algn="just">
              <a:spcBef>
                <a:spcPts val="300"/>
              </a:spcBef>
              <a:buSzTx/>
              <a:buFont typeface="Wingdings" pitchFamily="2" charset="2"/>
              <a:buNone/>
            </a:pPr>
            <a:r>
              <a:rPr lang="it-IT" altLang="it-IT" dirty="0"/>
              <a:t>b) </a:t>
            </a:r>
            <a:r>
              <a:rPr lang="it-IT" altLang="it-IT" b="1" dirty="0"/>
              <a:t>completezza</a:t>
            </a:r>
            <a:r>
              <a:rPr lang="it-IT" altLang="it-IT" dirty="0"/>
              <a:t>: dovrebbero essere fornite informazioni complete e utili agli stakeholder per valutare i risultati sociali, economici e ambientali dell’ente; </a:t>
            </a:r>
          </a:p>
          <a:p>
            <a:pPr algn="just">
              <a:spcBef>
                <a:spcPts val="300"/>
              </a:spcBef>
              <a:buSzTx/>
              <a:buFont typeface="Wingdings" pitchFamily="2" charset="2"/>
              <a:buNone/>
            </a:pPr>
            <a:endParaRPr lang="it-IT" altLang="it-IT" dirty="0"/>
          </a:p>
          <a:p>
            <a:pPr algn="just">
              <a:spcBef>
                <a:spcPts val="300"/>
              </a:spcBef>
              <a:buSzTx/>
              <a:buFont typeface="Wingdings" pitchFamily="2" charset="2"/>
              <a:buNone/>
            </a:pPr>
            <a:r>
              <a:rPr lang="it-IT" altLang="it-IT" dirty="0"/>
              <a:t>c) </a:t>
            </a:r>
            <a:r>
              <a:rPr lang="it-IT" altLang="it-IT" b="1" dirty="0"/>
              <a:t>trasparenza</a:t>
            </a:r>
            <a:r>
              <a:rPr lang="it-IT" altLang="it-IT" dirty="0"/>
              <a:t>: il procedimento logico seguito per rilevare e classificare le informazioni dovrebbe essere chiaro; </a:t>
            </a:r>
          </a:p>
          <a:p>
            <a:pPr algn="just">
              <a:spcBef>
                <a:spcPts val="300"/>
              </a:spcBef>
              <a:buSzTx/>
              <a:buFont typeface="Wingdings" pitchFamily="2" charset="2"/>
              <a:buNone/>
            </a:pPr>
            <a:endParaRPr lang="it-IT" altLang="it-IT" dirty="0"/>
          </a:p>
          <a:p>
            <a:pPr algn="just">
              <a:spcBef>
                <a:spcPts val="300"/>
              </a:spcBef>
              <a:buSzTx/>
              <a:buFont typeface="Wingdings" pitchFamily="2" charset="2"/>
              <a:buNone/>
            </a:pPr>
            <a:r>
              <a:rPr lang="it-IT" altLang="it-IT" dirty="0"/>
              <a:t>d) </a:t>
            </a:r>
            <a:r>
              <a:rPr lang="it-IT" altLang="it-IT" b="1" dirty="0"/>
              <a:t>neutralità</a:t>
            </a:r>
            <a:r>
              <a:rPr lang="it-IT" altLang="it-IT" dirty="0"/>
              <a:t>: le informazioni dovrebbero essere rappresentate in maniera imparziale, indipendente e completa, e riguardare tutti gli aspetti della gestione (sia positivi che negativi);</a:t>
            </a:r>
          </a:p>
          <a:p>
            <a:pPr algn="just"/>
            <a:endParaRPr lang="it-IT" sz="1700" dirty="0">
              <a:solidFill>
                <a:srgbClr val="FF0000"/>
              </a:solidFill>
            </a:endParaRPr>
          </a:p>
          <a:p>
            <a:pPr algn="just"/>
            <a:endParaRPr lang="it-IT" sz="1700" dirty="0"/>
          </a:p>
          <a:p>
            <a:pPr algn="just"/>
            <a:endParaRPr lang="it-IT" sz="1700" dirty="0"/>
          </a:p>
          <a:p>
            <a:pPr algn="just"/>
            <a:endParaRPr lang="it-IT" sz="1700" dirty="0"/>
          </a:p>
          <a:p>
            <a:pPr algn="just"/>
            <a:endParaRPr lang="it-IT" sz="2000" dirty="0"/>
          </a:p>
          <a:p>
            <a:pPr algn="just"/>
            <a:endParaRPr lang="it-IT" sz="1300" dirty="0"/>
          </a:p>
        </p:txBody>
      </p:sp>
    </p:spTree>
    <p:extLst>
      <p:ext uri="{BB962C8B-B14F-4D97-AF65-F5344CB8AC3E}">
        <p14:creationId xmlns:p14="http://schemas.microsoft.com/office/powerpoint/2010/main" val="23408991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7715200" cy="778098"/>
          </a:xfrm>
        </p:spPr>
        <p:txBody>
          <a:bodyPr>
            <a:normAutofit/>
          </a:bodyPr>
          <a:lstStyle/>
          <a:p>
            <a:pPr lvl="0" algn="ctr">
              <a:spcBef>
                <a:spcPts val="600"/>
              </a:spcBef>
            </a:pPr>
            <a:r>
              <a:rPr lang="it-IT" sz="2000" b="1" cap="none" dirty="0">
                <a:solidFill>
                  <a:srgbClr val="1F497D"/>
                </a:solidFill>
                <a:ea typeface="+mn-ea"/>
                <a:cs typeface="+mn-cs"/>
              </a:rPr>
              <a:t>Bilancio sociale</a:t>
            </a: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94</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310141" y="764704"/>
            <a:ext cx="7704856" cy="7571303"/>
          </a:xfrm>
          <a:prstGeom prst="rect">
            <a:avLst/>
          </a:prstGeom>
          <a:noFill/>
        </p:spPr>
        <p:txBody>
          <a:bodyPr wrap="square" rtlCol="0">
            <a:spAutoFit/>
          </a:bodyPr>
          <a:lstStyle/>
          <a:p>
            <a:pPr algn="just">
              <a:spcBef>
                <a:spcPts val="300"/>
              </a:spcBef>
              <a:buSzTx/>
              <a:buFont typeface="Wingdings" pitchFamily="2" charset="2"/>
              <a:buNone/>
            </a:pPr>
            <a:r>
              <a:rPr lang="it-IT" altLang="it-IT" dirty="0"/>
              <a:t>e) </a:t>
            </a:r>
            <a:r>
              <a:rPr lang="it-IT" altLang="it-IT" b="1" dirty="0"/>
              <a:t>competenza di periodo</a:t>
            </a:r>
            <a:r>
              <a:rPr lang="it-IT" altLang="it-IT" dirty="0"/>
              <a:t>: anche il bilancio sociale dovrebbe essere un bilancio di competenza, indicando le attività e i risultati sociali dell’anno di riferimento; </a:t>
            </a:r>
          </a:p>
          <a:p>
            <a:pPr algn="just">
              <a:spcBef>
                <a:spcPts val="300"/>
              </a:spcBef>
              <a:buSzTx/>
              <a:buFont typeface="Wingdings" pitchFamily="2" charset="2"/>
              <a:buNone/>
            </a:pPr>
            <a:endParaRPr lang="it-IT" altLang="it-IT" dirty="0"/>
          </a:p>
          <a:p>
            <a:pPr algn="just">
              <a:spcBef>
                <a:spcPts val="300"/>
              </a:spcBef>
              <a:buSzTx/>
              <a:buFont typeface="Wingdings" pitchFamily="2" charset="2"/>
              <a:buNone/>
            </a:pPr>
            <a:r>
              <a:rPr lang="it-IT" altLang="it-IT" dirty="0"/>
              <a:t>f) </a:t>
            </a:r>
            <a:r>
              <a:rPr lang="it-IT" altLang="it-IT" b="1" dirty="0"/>
              <a:t>comparabilità</a:t>
            </a:r>
            <a:r>
              <a:rPr lang="it-IT" altLang="it-IT" dirty="0"/>
              <a:t>: l’esposizione dovrebbe rendere possibile il confronto sia rispetto ai risultati dello stesso ente in periodi precedenti, sia rispetto ad altri ETS;</a:t>
            </a:r>
          </a:p>
          <a:p>
            <a:pPr algn="just">
              <a:spcBef>
                <a:spcPts val="300"/>
              </a:spcBef>
              <a:buSzTx/>
              <a:buFont typeface="Wingdings" pitchFamily="2" charset="2"/>
              <a:buNone/>
            </a:pPr>
            <a:endParaRPr lang="it-IT" altLang="it-IT" dirty="0"/>
          </a:p>
          <a:p>
            <a:pPr algn="just">
              <a:spcBef>
                <a:spcPts val="300"/>
              </a:spcBef>
              <a:buSzTx/>
              <a:buFont typeface="Wingdings" pitchFamily="2" charset="2"/>
              <a:buNone/>
            </a:pPr>
            <a:r>
              <a:rPr lang="it-IT" altLang="it-IT" dirty="0"/>
              <a:t>g) </a:t>
            </a:r>
            <a:r>
              <a:rPr lang="it-IT" altLang="it-IT" b="1" dirty="0"/>
              <a:t>chiarezza</a:t>
            </a:r>
            <a:r>
              <a:rPr lang="it-IT" altLang="it-IT" dirty="0"/>
              <a:t>: le informazioni dovrebbero essere esposte in maniera chiara e comprensibile, come previsto per il bilancio di esercizio;</a:t>
            </a:r>
          </a:p>
          <a:p>
            <a:pPr algn="just">
              <a:spcBef>
                <a:spcPts val="300"/>
              </a:spcBef>
              <a:buSzTx/>
              <a:buFont typeface="Wingdings" pitchFamily="2" charset="2"/>
              <a:buNone/>
            </a:pPr>
            <a:endParaRPr lang="it-IT" altLang="it-IT" dirty="0"/>
          </a:p>
          <a:p>
            <a:pPr algn="just">
              <a:spcBef>
                <a:spcPts val="300"/>
              </a:spcBef>
              <a:buSzTx/>
              <a:buFont typeface="Wingdings" pitchFamily="2" charset="2"/>
              <a:buNone/>
            </a:pPr>
            <a:r>
              <a:rPr lang="it-IT" altLang="it-IT" dirty="0"/>
              <a:t>h) </a:t>
            </a:r>
            <a:r>
              <a:rPr lang="it-IT" altLang="it-IT" b="1" dirty="0"/>
              <a:t>veridicità</a:t>
            </a:r>
            <a:r>
              <a:rPr lang="it-IT" altLang="it-IT" dirty="0"/>
              <a:t>: i dati riportati dovrebbero essere veritieri e verificabili;</a:t>
            </a:r>
          </a:p>
          <a:p>
            <a:pPr algn="just">
              <a:spcBef>
                <a:spcPts val="300"/>
              </a:spcBef>
              <a:buSzTx/>
              <a:buFont typeface="Wingdings" pitchFamily="2" charset="2"/>
              <a:buNone/>
            </a:pPr>
            <a:endParaRPr lang="it-IT" altLang="it-IT" dirty="0"/>
          </a:p>
          <a:p>
            <a:pPr algn="just">
              <a:spcBef>
                <a:spcPts val="300"/>
              </a:spcBef>
              <a:buSzTx/>
              <a:buFont typeface="Wingdings" pitchFamily="2" charset="2"/>
              <a:buNone/>
            </a:pPr>
            <a:r>
              <a:rPr lang="it-IT" altLang="it-IT" dirty="0"/>
              <a:t>i) </a:t>
            </a:r>
            <a:r>
              <a:rPr lang="it-IT" altLang="it-IT" b="1" dirty="0"/>
              <a:t>attendibilità</a:t>
            </a:r>
            <a:r>
              <a:rPr lang="it-IT" altLang="it-IT" dirty="0"/>
              <a:t>: i dati riportati dovrebbero essere sempre forniti in maniera oggettiva, senza sovrastimare i risultati o sottostimare i rischi;</a:t>
            </a:r>
          </a:p>
          <a:p>
            <a:pPr algn="just">
              <a:spcBef>
                <a:spcPts val="300"/>
              </a:spcBef>
              <a:buSzTx/>
              <a:buFont typeface="Wingdings" pitchFamily="2" charset="2"/>
              <a:buNone/>
            </a:pPr>
            <a:endParaRPr lang="it-IT" altLang="it-IT" dirty="0"/>
          </a:p>
          <a:p>
            <a:pPr algn="just">
              <a:spcBef>
                <a:spcPts val="300"/>
              </a:spcBef>
              <a:buSzTx/>
              <a:buFont typeface="Wingdings" pitchFamily="2" charset="2"/>
              <a:buNone/>
            </a:pPr>
            <a:r>
              <a:rPr lang="it-IT" altLang="it-IT" dirty="0"/>
              <a:t>l) </a:t>
            </a:r>
            <a:r>
              <a:rPr lang="it-IT" altLang="it-IT" b="1" dirty="0"/>
              <a:t>autonomia delle terze parti</a:t>
            </a:r>
            <a:r>
              <a:rPr lang="it-IT" altLang="it-IT" dirty="0"/>
              <a:t>: ove terze parti siano incaricate di trattare specifici aspetti del bilancio sociale dovrebbe essere garantita la loro autonomia e indipendenza di giudizio.</a:t>
            </a:r>
          </a:p>
          <a:p>
            <a:pPr algn="just"/>
            <a:endParaRPr lang="it-IT" sz="1700" dirty="0">
              <a:solidFill>
                <a:srgbClr val="FF0000"/>
              </a:solidFill>
            </a:endParaRPr>
          </a:p>
          <a:p>
            <a:pPr algn="just"/>
            <a:endParaRPr lang="it-IT" sz="1700" dirty="0"/>
          </a:p>
          <a:p>
            <a:pPr algn="just"/>
            <a:endParaRPr lang="it-IT" sz="1700" dirty="0"/>
          </a:p>
          <a:p>
            <a:pPr algn="just"/>
            <a:endParaRPr lang="it-IT" sz="1700" dirty="0"/>
          </a:p>
          <a:p>
            <a:pPr algn="just"/>
            <a:endParaRPr lang="it-IT" sz="2000" dirty="0"/>
          </a:p>
          <a:p>
            <a:pPr algn="just"/>
            <a:endParaRPr lang="it-IT" sz="1300" dirty="0"/>
          </a:p>
        </p:txBody>
      </p:sp>
    </p:spTree>
    <p:extLst>
      <p:ext uri="{BB962C8B-B14F-4D97-AF65-F5344CB8AC3E}">
        <p14:creationId xmlns:p14="http://schemas.microsoft.com/office/powerpoint/2010/main" val="10979365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7715200" cy="778098"/>
          </a:xfrm>
        </p:spPr>
        <p:txBody>
          <a:bodyPr>
            <a:normAutofit/>
          </a:bodyPr>
          <a:lstStyle/>
          <a:p>
            <a:pPr lvl="0" algn="ctr">
              <a:spcBef>
                <a:spcPts val="600"/>
              </a:spcBef>
            </a:pPr>
            <a:r>
              <a:rPr lang="it-IT" sz="2000" b="1" cap="none" dirty="0">
                <a:solidFill>
                  <a:srgbClr val="1F497D"/>
                </a:solidFill>
                <a:ea typeface="+mn-ea"/>
                <a:cs typeface="+mn-cs"/>
              </a:rPr>
              <a:t>Bilancio sociale</a:t>
            </a: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95</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310141" y="764704"/>
            <a:ext cx="7704856" cy="6347892"/>
          </a:xfrm>
          <a:prstGeom prst="rect">
            <a:avLst/>
          </a:prstGeom>
          <a:noFill/>
        </p:spPr>
        <p:txBody>
          <a:bodyPr wrap="square" rtlCol="0">
            <a:spAutoFit/>
          </a:bodyPr>
          <a:lstStyle/>
          <a:p>
            <a:pPr algn="just">
              <a:spcBef>
                <a:spcPts val="300"/>
              </a:spcBef>
              <a:buSzTx/>
              <a:buFont typeface="Wingdings" pitchFamily="2" charset="2"/>
              <a:buNone/>
            </a:pPr>
            <a:r>
              <a:rPr lang="it-IT" altLang="it-IT" dirty="0"/>
              <a:t>Per gli enti di Terzo settore tenuti alla redazione ai sensi dell’art. 14 del CTS, il bilancio sociale dovrà contenere dettagliate informazioni come indicate dalle linee guida, suddivise in sezioni a seconda della dimensione dell’ente oggetto di analisi. </a:t>
            </a:r>
          </a:p>
          <a:p>
            <a:pPr algn="just">
              <a:spcBef>
                <a:spcPts val="300"/>
              </a:spcBef>
              <a:buSzTx/>
              <a:buFont typeface="Wingdings" pitchFamily="2" charset="2"/>
              <a:buNone/>
            </a:pPr>
            <a:endParaRPr lang="it-IT" altLang="it-IT" dirty="0"/>
          </a:p>
          <a:p>
            <a:pPr algn="just">
              <a:spcBef>
                <a:spcPts val="300"/>
              </a:spcBef>
              <a:buSzTx/>
              <a:buFont typeface="Wingdings" pitchFamily="2" charset="2"/>
              <a:buNone/>
            </a:pPr>
            <a:r>
              <a:rPr lang="it-IT" altLang="it-IT" dirty="0"/>
              <a:t>In caso di omissione di una o più sezioni l’ente è tenuto a illustrate le ragioni che hanno condotto alla mancata esposizione dell’informazione.</a:t>
            </a:r>
          </a:p>
          <a:p>
            <a:pPr algn="just">
              <a:spcBef>
                <a:spcPts val="300"/>
              </a:spcBef>
              <a:buSzTx/>
              <a:buFont typeface="Wingdings" pitchFamily="2" charset="2"/>
              <a:buNone/>
            </a:pPr>
            <a:endParaRPr lang="it-IT" altLang="it-IT" dirty="0"/>
          </a:p>
          <a:p>
            <a:pPr algn="just">
              <a:spcBef>
                <a:spcPts val="300"/>
              </a:spcBef>
              <a:buSzTx/>
              <a:buFont typeface="Wingdings" pitchFamily="2" charset="2"/>
              <a:buNone/>
            </a:pPr>
            <a:r>
              <a:rPr lang="it-IT" altLang="it-IT" dirty="0"/>
              <a:t>In particolare dovrà essere indicato:</a:t>
            </a:r>
          </a:p>
          <a:p>
            <a:pPr marL="285750" indent="-285750" algn="just">
              <a:spcBef>
                <a:spcPts val="300"/>
              </a:spcBef>
              <a:buSzTx/>
              <a:buFont typeface="Arial" panose="020B0604020202020204" pitchFamily="34" charset="0"/>
              <a:buChar char="•"/>
            </a:pPr>
            <a:r>
              <a:rPr lang="it-IT" altLang="it-IT" dirty="0"/>
              <a:t>la metodologia adottata per la redazione del bilancio (i.e. eventuali standard di rendicontazione e cambiamenti significativi di metodo di misurazione rispetto al periodo precedente di rendicontazione);</a:t>
            </a:r>
          </a:p>
          <a:p>
            <a:pPr marL="285750" indent="-285750" algn="just">
              <a:spcBef>
                <a:spcPts val="300"/>
              </a:spcBef>
              <a:buSzTx/>
              <a:buFont typeface="Arial" panose="020B0604020202020204" pitchFamily="34" charset="0"/>
              <a:buChar char="•"/>
            </a:pPr>
            <a:r>
              <a:rPr lang="it-IT" altLang="it-IT" dirty="0"/>
              <a:t>informazioni generali sull’ente (i.e. denominazione sociale, codice fiscale, partita IVA, valori e finalità perseguite);</a:t>
            </a:r>
          </a:p>
          <a:p>
            <a:pPr marL="285750" indent="-285750" algn="just">
              <a:spcBef>
                <a:spcPts val="300"/>
              </a:spcBef>
              <a:buSzTx/>
              <a:buFont typeface="Arial" panose="020B0604020202020204" pitchFamily="34" charset="0"/>
              <a:buChar char="•"/>
            </a:pPr>
            <a:r>
              <a:rPr lang="it-IT" altLang="it-IT" dirty="0"/>
              <a:t>forma giuridica e qualificazione in virtù del CTS, indirizzo della sede legale.</a:t>
            </a:r>
          </a:p>
          <a:p>
            <a:pPr algn="just"/>
            <a:endParaRPr lang="it-IT" sz="1700" dirty="0"/>
          </a:p>
          <a:p>
            <a:pPr algn="just"/>
            <a:endParaRPr lang="it-IT" sz="1700" dirty="0"/>
          </a:p>
          <a:p>
            <a:pPr algn="just"/>
            <a:endParaRPr lang="it-IT" sz="1700" dirty="0"/>
          </a:p>
          <a:p>
            <a:pPr algn="just"/>
            <a:endParaRPr lang="it-IT" sz="1700" dirty="0"/>
          </a:p>
          <a:p>
            <a:pPr algn="just"/>
            <a:endParaRPr lang="it-IT" sz="2000" dirty="0"/>
          </a:p>
          <a:p>
            <a:pPr algn="just"/>
            <a:endParaRPr lang="it-IT" sz="1300" dirty="0"/>
          </a:p>
        </p:txBody>
      </p:sp>
    </p:spTree>
    <p:extLst>
      <p:ext uri="{BB962C8B-B14F-4D97-AF65-F5344CB8AC3E}">
        <p14:creationId xmlns:p14="http://schemas.microsoft.com/office/powerpoint/2010/main" val="9760459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7715200" cy="778098"/>
          </a:xfrm>
        </p:spPr>
        <p:txBody>
          <a:bodyPr>
            <a:normAutofit/>
          </a:bodyPr>
          <a:lstStyle/>
          <a:p>
            <a:pPr lvl="0" algn="ctr">
              <a:spcBef>
                <a:spcPts val="600"/>
              </a:spcBef>
            </a:pPr>
            <a:r>
              <a:rPr lang="it-IT" sz="2000" b="1" cap="none" dirty="0">
                <a:solidFill>
                  <a:srgbClr val="1F497D"/>
                </a:solidFill>
                <a:ea typeface="+mn-ea"/>
                <a:cs typeface="+mn-cs"/>
              </a:rPr>
              <a:t>Bilancio sociale</a:t>
            </a:r>
            <a:endParaRPr lang="it-IT" sz="1600" i="1"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96</a:t>
            </a:fld>
            <a:endParaRPr lang="it-IT" dirty="0"/>
          </a:p>
        </p:txBody>
      </p:sp>
      <p:sp>
        <p:nvSpPr>
          <p:cNvPr id="6" name="Segnaposto piè di pagina 5"/>
          <p:cNvSpPr>
            <a:spLocks noGrp="1"/>
          </p:cNvSpPr>
          <p:nvPr>
            <p:ph type="ftr" sz="quarter" idx="12"/>
          </p:nvPr>
        </p:nvSpPr>
        <p:spPr/>
        <p:txBody>
          <a:bodyPr/>
          <a:lstStyle/>
          <a:p>
            <a:r>
              <a:rPr lang="it-IT"/>
              <a:t>ACTA - tutti di diritti sono riservati</a:t>
            </a:r>
            <a:endParaRPr lang="it-IT" dirty="0"/>
          </a:p>
        </p:txBody>
      </p:sp>
      <p:sp>
        <p:nvSpPr>
          <p:cNvPr id="3" name="CasellaDiTesto 2"/>
          <p:cNvSpPr txBox="1"/>
          <p:nvPr/>
        </p:nvSpPr>
        <p:spPr>
          <a:xfrm>
            <a:off x="310141" y="764704"/>
            <a:ext cx="7704856" cy="7186583"/>
          </a:xfrm>
          <a:prstGeom prst="rect">
            <a:avLst/>
          </a:prstGeom>
          <a:noFill/>
        </p:spPr>
        <p:txBody>
          <a:bodyPr wrap="square" rtlCol="0">
            <a:spAutoFit/>
          </a:bodyPr>
          <a:lstStyle/>
          <a:p>
            <a:pPr algn="just" defTabSz="507491">
              <a:spcBef>
                <a:spcPts val="300"/>
              </a:spcBef>
              <a:buSzTx/>
              <a:defRPr sz="1554"/>
            </a:pPr>
            <a:r>
              <a:rPr lang="it-IT" altLang="it-IT" sz="1700" dirty="0"/>
              <a:t>(segue)</a:t>
            </a:r>
          </a:p>
          <a:p>
            <a:pPr algn="just" defTabSz="507491">
              <a:spcBef>
                <a:spcPts val="300"/>
              </a:spcBef>
              <a:buSzTx/>
              <a:defRPr sz="1554"/>
            </a:pPr>
            <a:endParaRPr lang="it-IT" altLang="it-IT" sz="1700" dirty="0"/>
          </a:p>
          <a:p>
            <a:pPr marL="285750" indent="-285750" algn="just" defTabSz="507491">
              <a:spcBef>
                <a:spcPts val="300"/>
              </a:spcBef>
              <a:buClrTx/>
              <a:buSzTx/>
              <a:buFont typeface="Arial" panose="020B0604020202020204" pitchFamily="34" charset="0"/>
              <a:buChar char="•"/>
              <a:defRPr sz="1554"/>
            </a:pPr>
            <a:r>
              <a:rPr lang="it-IT" altLang="it-IT" sz="1700" dirty="0"/>
              <a:t>altre sedi; aree territoriali di operatività; valori e finalità perseguite; oggetto sociale; </a:t>
            </a:r>
          </a:p>
          <a:p>
            <a:pPr marL="285750" indent="-285750" algn="just" defTabSz="507491">
              <a:spcBef>
                <a:spcPts val="300"/>
              </a:spcBef>
              <a:buClrTx/>
              <a:buSzTx/>
              <a:buFont typeface="Arial" panose="020B0604020202020204" pitchFamily="34" charset="0"/>
              <a:buChar char="•"/>
              <a:defRPr sz="1554"/>
            </a:pPr>
            <a:r>
              <a:rPr lang="it-IT" altLang="it-IT" sz="1700" dirty="0"/>
              <a:t>sistema di governo e controllo, articolazione, responsabilità e composizione degli organi (indicando in ogni caso nominativi degli amministratori e degli altri soggetti che ricoprono cariche istituzionali, data di prima nomina, periodo per il quale rimangono in carica, nonché eventuali cariche o incaricati espressione di specifiche categorie di soci o associati);</a:t>
            </a:r>
          </a:p>
          <a:p>
            <a:pPr marL="285750" indent="-285750" algn="just" defTabSz="507491">
              <a:spcBef>
                <a:spcPts val="300"/>
              </a:spcBef>
              <a:buClrTx/>
              <a:buSzTx/>
              <a:buFont typeface="Arial" panose="020B0604020202020204" pitchFamily="34" charset="0"/>
              <a:buChar char="•"/>
              <a:defRPr sz="1554"/>
            </a:pPr>
            <a:r>
              <a:rPr lang="it-IT" altLang="it-IT" sz="1700" dirty="0"/>
              <a:t>persone che operano per l’ente: tipologie, consistenza, composizione del personale che ha effettivamente operato per l’ente con una retribuzione o a titolo di volontariato, contratto applicato ai dipendenti;</a:t>
            </a:r>
          </a:p>
          <a:p>
            <a:pPr marL="285750" indent="-285750" algn="just" defTabSz="507491">
              <a:spcBef>
                <a:spcPts val="300"/>
              </a:spcBef>
              <a:buClrTx/>
              <a:buSzTx/>
              <a:buFont typeface="Arial" panose="020B0604020202020204" pitchFamily="34" charset="0"/>
              <a:buChar char="•"/>
              <a:defRPr sz="1554"/>
            </a:pPr>
            <a:r>
              <a:rPr lang="it-IT" altLang="it-IT" sz="1700" dirty="0"/>
              <a:t>obiettivi e attività: informazioni qualitative e quantitative sulle azioni realizzate, sui beneficiari diretti ed indiretti, sugli output ;</a:t>
            </a:r>
          </a:p>
          <a:p>
            <a:pPr marL="285750" indent="-285750" algn="just" defTabSz="507491">
              <a:spcBef>
                <a:spcPts val="300"/>
              </a:spcBef>
              <a:buClrTx/>
              <a:buSzTx/>
              <a:buFont typeface="Arial" panose="020B0604020202020204" pitchFamily="34" charset="0"/>
              <a:buChar char="•"/>
              <a:defRPr sz="1554"/>
            </a:pPr>
            <a:r>
              <a:rPr lang="it-IT" altLang="it-IT" sz="1700" dirty="0"/>
              <a:t>situazione economico-finanziaria;</a:t>
            </a:r>
          </a:p>
          <a:p>
            <a:pPr marL="285750" indent="-285750" algn="just" defTabSz="507491">
              <a:spcBef>
                <a:spcPts val="300"/>
              </a:spcBef>
              <a:buClrTx/>
              <a:buSzTx/>
              <a:buFont typeface="Arial" panose="020B0604020202020204" pitchFamily="34" charset="0"/>
              <a:buChar char="•"/>
              <a:defRPr sz="1554"/>
            </a:pPr>
            <a:r>
              <a:rPr lang="it-IT" altLang="it-IT" sz="1700" dirty="0"/>
              <a:t>altre informazioni  (indicazioni su contenziosi/controversie in corso che sono rilevanti ai fini della rendicontazione sociale; informazioni di ogni tipo ambientale se rilevante ai fini delle attività)</a:t>
            </a:r>
          </a:p>
          <a:p>
            <a:pPr marL="285750" indent="-285750" algn="just" defTabSz="507491">
              <a:spcBef>
                <a:spcPts val="300"/>
              </a:spcBef>
              <a:buClrTx/>
              <a:buSzTx/>
              <a:buFont typeface="Arial" panose="020B0604020202020204" pitchFamily="34" charset="0"/>
              <a:buChar char="•"/>
              <a:defRPr sz="1554"/>
            </a:pPr>
            <a:r>
              <a:rPr lang="it-IT" altLang="it-IT" sz="1700" dirty="0"/>
              <a:t>monitoraggio svolto da parte dell’Organo di controllo.</a:t>
            </a:r>
          </a:p>
          <a:p>
            <a:pPr marL="285750" indent="-285750" algn="just">
              <a:buFont typeface="Arial" panose="020B0604020202020204" pitchFamily="34" charset="0"/>
              <a:buChar char="•"/>
            </a:pPr>
            <a:endParaRPr lang="it-IT" sz="1700" dirty="0">
              <a:solidFill>
                <a:srgbClr val="FF0000"/>
              </a:solidFill>
            </a:endParaRPr>
          </a:p>
          <a:p>
            <a:pPr algn="just"/>
            <a:endParaRPr lang="it-IT" sz="1700" dirty="0"/>
          </a:p>
          <a:p>
            <a:pPr algn="just"/>
            <a:endParaRPr lang="it-IT" sz="1700" dirty="0"/>
          </a:p>
          <a:p>
            <a:pPr algn="just"/>
            <a:endParaRPr lang="it-IT" sz="1700" dirty="0"/>
          </a:p>
          <a:p>
            <a:pPr algn="just"/>
            <a:endParaRPr lang="it-IT" sz="2000" dirty="0"/>
          </a:p>
          <a:p>
            <a:pPr algn="just"/>
            <a:endParaRPr lang="it-IT" sz="1300" dirty="0"/>
          </a:p>
        </p:txBody>
      </p:sp>
    </p:spTree>
    <p:extLst>
      <p:ext uri="{BB962C8B-B14F-4D97-AF65-F5344CB8AC3E}">
        <p14:creationId xmlns:p14="http://schemas.microsoft.com/office/powerpoint/2010/main" val="163338154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ctrTitle"/>
          </p:nvPr>
        </p:nvSpPr>
        <p:spPr>
          <a:xfrm>
            <a:off x="2339752" y="2420888"/>
            <a:ext cx="6172200" cy="2309642"/>
          </a:xfrm>
        </p:spPr>
        <p:txBody>
          <a:bodyPr>
            <a:normAutofit fontScale="90000"/>
          </a:bodyPr>
          <a:lstStyle/>
          <a:p>
            <a:pPr algn="r"/>
            <a:r>
              <a:rPr lang="it-IT" dirty="0"/>
              <a:t>Le NOVITA’ DEL D</a:t>
            </a:r>
            <a:r>
              <a:rPr lang="it-IT" sz="3200" dirty="0"/>
              <a:t>ECRETO </a:t>
            </a:r>
            <a:r>
              <a:rPr lang="it-IT" dirty="0"/>
              <a:t>«CURA ITALIA» </a:t>
            </a:r>
            <a:br>
              <a:rPr lang="it-IT" dirty="0"/>
            </a:br>
            <a:r>
              <a:rPr lang="it-IT" dirty="0"/>
              <a:t>IN MATERIA DI TERZO SETTORE: EROGAZIONI LIBERALI</a:t>
            </a:r>
          </a:p>
        </p:txBody>
      </p:sp>
      <p:sp>
        <p:nvSpPr>
          <p:cNvPr id="5" name="Segnaposto piè di pagina 4"/>
          <p:cNvSpPr>
            <a:spLocks noGrp="1"/>
          </p:cNvSpPr>
          <p:nvPr>
            <p:ph type="ftr" sz="quarter" idx="11"/>
          </p:nvPr>
        </p:nvSpPr>
        <p:spPr/>
        <p:txBody>
          <a:bodyPr/>
          <a:lstStyle/>
          <a:p>
            <a:r>
              <a:rPr lang="it-IT" dirty="0"/>
              <a:t>ACTA - tutti di diritti sono riservati</a:t>
            </a:r>
          </a:p>
        </p:txBody>
      </p:sp>
      <p:sp>
        <p:nvSpPr>
          <p:cNvPr id="6" name="Segnaposto numero diapositiva 5"/>
          <p:cNvSpPr>
            <a:spLocks noGrp="1"/>
          </p:cNvSpPr>
          <p:nvPr>
            <p:ph type="sldNum" sz="quarter" idx="12"/>
          </p:nvPr>
        </p:nvSpPr>
        <p:spPr/>
        <p:txBody>
          <a:bodyPr/>
          <a:lstStyle/>
          <a:p>
            <a:fld id="{B007B441-5312-499D-93C3-6E37886527FA}" type="slidenum">
              <a:rPr lang="it-IT" smtClean="0"/>
              <a:pPr/>
              <a:t>97</a:t>
            </a:fld>
            <a:endParaRPr lang="it-IT" dirty="0"/>
          </a:p>
        </p:txBody>
      </p:sp>
    </p:spTree>
    <p:extLst>
      <p:ext uri="{BB962C8B-B14F-4D97-AF65-F5344CB8AC3E}">
        <p14:creationId xmlns:p14="http://schemas.microsoft.com/office/powerpoint/2010/main" val="42644484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1368152"/>
          </a:xfrm>
        </p:spPr>
        <p:txBody>
          <a:bodyPr>
            <a:normAutofit/>
          </a:bodyPr>
          <a:lstStyle/>
          <a:p>
            <a:pPr lvl="0" algn="ctr">
              <a:spcBef>
                <a:spcPts val="600"/>
              </a:spcBef>
            </a:pPr>
            <a:r>
              <a:rPr lang="it-IT" sz="1900" b="1" cap="none" dirty="0">
                <a:solidFill>
                  <a:srgbClr val="1F497D"/>
                </a:solidFill>
                <a:ea typeface="+mn-ea"/>
                <a:cs typeface="+mn-cs"/>
              </a:rPr>
              <a:t>Art. 66: Incentivi fiscali per erogazioni liberali in denaro e in natura a sostegno delle misure di contrasto dell’emergenza epidemiologica da COVID-19</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98</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3" name="CasellaDiTesto 2"/>
          <p:cNvSpPr txBox="1"/>
          <p:nvPr/>
        </p:nvSpPr>
        <p:spPr>
          <a:xfrm>
            <a:off x="539552" y="1628800"/>
            <a:ext cx="7704856" cy="4185761"/>
          </a:xfrm>
          <a:prstGeom prst="rect">
            <a:avLst/>
          </a:prstGeom>
          <a:noFill/>
        </p:spPr>
        <p:txBody>
          <a:bodyPr wrap="square" rtlCol="0">
            <a:spAutoFit/>
          </a:bodyPr>
          <a:lstStyle/>
          <a:p>
            <a:pPr algn="just"/>
            <a:r>
              <a:rPr lang="it-IT" sz="1900" dirty="0"/>
              <a:t>La norma introduce specifiche agevolazioni fiscali per coloro che intendono effettuare erogazioni liberali sia in denaro che in natura finalizzate a contrastare l’emergenza epidemiologica da COVID- 19. </a:t>
            </a:r>
          </a:p>
          <a:p>
            <a:pPr algn="just"/>
            <a:r>
              <a:rPr lang="it-IT" sz="1900" dirty="0"/>
              <a:t>Le disposizioni di favore variano a seconda della tipologia di soggetto donante (persona fisica, ente non commerciale, impresa) e sono applicabili alle sole erogazioni effettuate nel 2020. </a:t>
            </a:r>
          </a:p>
          <a:p>
            <a:pPr algn="just"/>
            <a:endParaRPr lang="it-IT" sz="1900" dirty="0"/>
          </a:p>
          <a:p>
            <a:pPr algn="just"/>
            <a:r>
              <a:rPr lang="it-IT" sz="1900" dirty="0"/>
              <a:t>In particolare, per i contribuenti </a:t>
            </a:r>
            <a:r>
              <a:rPr lang="it-IT" sz="1900" b="1" dirty="0"/>
              <a:t>persone fisiche ed enti non commerciali </a:t>
            </a:r>
            <a:r>
              <a:rPr lang="it-IT" sz="1900" dirty="0"/>
              <a:t>è prevista la possibilità di usufruire di una detrazione dall’imposta lorda pari al 30% dell’erogazione, calcolata su un importo non superiore a 30 mila euro, per le donazioni in natura o in denaro a favore di Stato, regioni, enti territoriali, enti o istituzioni pubbliche, fondazioni e associazioni riconosciute e senza scopo di lucro (art. 66, comma 1). </a:t>
            </a:r>
          </a:p>
        </p:txBody>
      </p:sp>
    </p:spTree>
    <p:extLst>
      <p:ext uri="{BB962C8B-B14F-4D97-AF65-F5344CB8AC3E}">
        <p14:creationId xmlns:p14="http://schemas.microsoft.com/office/powerpoint/2010/main" val="4882934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1368152"/>
          </a:xfrm>
        </p:spPr>
        <p:txBody>
          <a:bodyPr>
            <a:normAutofit/>
          </a:bodyPr>
          <a:lstStyle/>
          <a:p>
            <a:pPr lvl="0" algn="ctr">
              <a:spcBef>
                <a:spcPts val="600"/>
              </a:spcBef>
            </a:pPr>
            <a:r>
              <a:rPr lang="it-IT" sz="1900" b="1" cap="none" dirty="0">
                <a:solidFill>
                  <a:srgbClr val="1F497D"/>
                </a:solidFill>
                <a:ea typeface="+mn-ea"/>
                <a:cs typeface="+mn-cs"/>
              </a:rPr>
              <a:t>Art. 66: Incentivi fiscali per erogazioni liberali in denaro e in natura a sostegno delle misure di contrasto dell’emergenza epidemiologica da COVID-19</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99</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8" name="CasellaDiTesto 7"/>
          <p:cNvSpPr txBox="1"/>
          <p:nvPr/>
        </p:nvSpPr>
        <p:spPr>
          <a:xfrm>
            <a:off x="539552" y="1628800"/>
            <a:ext cx="7704856" cy="4770537"/>
          </a:xfrm>
          <a:prstGeom prst="rect">
            <a:avLst/>
          </a:prstGeom>
          <a:noFill/>
        </p:spPr>
        <p:txBody>
          <a:bodyPr wrap="square" rtlCol="0">
            <a:spAutoFit/>
          </a:bodyPr>
          <a:lstStyle/>
          <a:p>
            <a:pPr algn="just"/>
            <a:r>
              <a:rPr lang="it-IT" sz="1900" dirty="0"/>
              <a:t>Per le </a:t>
            </a:r>
            <a:r>
              <a:rPr lang="it-IT" sz="1900" b="1" dirty="0"/>
              <a:t>imprese</a:t>
            </a:r>
            <a:r>
              <a:rPr lang="it-IT" sz="1900" dirty="0"/>
              <a:t> si rinvia invece alle agevolazioni fiscali previste dall’art. 27 della Legge 133/1999 (già previste per le erogazioni effettuate a fronte di calamità naturali), con misure che variano a seconda che si tratti di un’erogazione in denaro o in natura (art. 66, comma 2). Nel dettaglio: </a:t>
            </a:r>
          </a:p>
          <a:p>
            <a:pPr algn="just"/>
            <a:endParaRPr lang="it-IT" sz="1900" dirty="0"/>
          </a:p>
          <a:p>
            <a:pPr marL="216000" indent="-457200" algn="just">
              <a:buFont typeface="Wingdings" pitchFamily="2" charset="2"/>
              <a:buChar char="§"/>
            </a:pPr>
            <a:r>
              <a:rPr lang="it-IT" sz="1900" dirty="0"/>
              <a:t>le erogazioni in denaro, effettuate per il tramite dei predetti soggetti, sono interamente deducibili dal reddito d’impresa; </a:t>
            </a:r>
          </a:p>
          <a:p>
            <a:pPr marL="216000" indent="-457200" algn="just"/>
            <a:endParaRPr lang="it-IT" sz="1900" dirty="0"/>
          </a:p>
          <a:p>
            <a:pPr marL="216000" indent="-457200" algn="just">
              <a:buFont typeface="Wingdings" pitchFamily="2" charset="2"/>
              <a:buChar char="§"/>
            </a:pPr>
            <a:r>
              <a:rPr lang="it-IT" sz="1900" dirty="0"/>
              <a:t>per le cessioni di beni in natura vengono invece disinnescati, ai fini IRES, gli effetti fiscali connessi alla fuoriuscita dei beni dal regime d’impresa. </a:t>
            </a:r>
          </a:p>
          <a:p>
            <a:pPr marL="216000" indent="-457200" algn="just">
              <a:buFont typeface="Wingdings" pitchFamily="2" charset="2"/>
              <a:buChar char="§"/>
            </a:pPr>
            <a:endParaRPr lang="it-IT" sz="1900" dirty="0"/>
          </a:p>
          <a:p>
            <a:pPr algn="just"/>
            <a:r>
              <a:rPr lang="it-IT" sz="1900" dirty="0"/>
              <a:t>Ai fini IRAP, le erogazioni sia in denaro che in natura sono deducibili nell’esercizio in cui sono effettuate (art. 66, comma 2 del decreto).</a:t>
            </a:r>
          </a:p>
        </p:txBody>
      </p:sp>
    </p:spTree>
    <p:extLst>
      <p:ext uri="{BB962C8B-B14F-4D97-AF65-F5344CB8AC3E}">
        <p14:creationId xmlns:p14="http://schemas.microsoft.com/office/powerpoint/2010/main" val="28322569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715200" cy="1368152"/>
          </a:xfrm>
        </p:spPr>
        <p:txBody>
          <a:bodyPr>
            <a:normAutofit/>
          </a:bodyPr>
          <a:lstStyle/>
          <a:p>
            <a:pPr lvl="0" algn="ctr">
              <a:spcBef>
                <a:spcPts val="600"/>
              </a:spcBef>
            </a:pPr>
            <a:r>
              <a:rPr lang="it-IT" sz="1900" b="1" cap="none" dirty="0">
                <a:solidFill>
                  <a:srgbClr val="1F497D"/>
                </a:solidFill>
                <a:ea typeface="+mn-ea"/>
                <a:cs typeface="+mn-cs"/>
              </a:rPr>
              <a:t>Art. 66: Incentivi fiscali per erogazioni liberali in denaro e in natura a sostegno delle misure di contrasto dell’emergenza epidemiologica da COVID-19</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100</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8" name="CasellaDiTesto 7"/>
          <p:cNvSpPr txBox="1"/>
          <p:nvPr/>
        </p:nvSpPr>
        <p:spPr>
          <a:xfrm>
            <a:off x="539552" y="1628800"/>
            <a:ext cx="7560840" cy="4693593"/>
          </a:xfrm>
          <a:prstGeom prst="rect">
            <a:avLst/>
          </a:prstGeom>
          <a:noFill/>
        </p:spPr>
        <p:txBody>
          <a:bodyPr wrap="square" rtlCol="0">
            <a:spAutoFit/>
          </a:bodyPr>
          <a:lstStyle/>
          <a:p>
            <a:pPr>
              <a:spcAft>
                <a:spcPts val="600"/>
              </a:spcAft>
            </a:pPr>
            <a:r>
              <a:rPr lang="it-IT" dirty="0"/>
              <a:t>La norma lascia qualche incertezza interpretativa in merito ai </a:t>
            </a:r>
            <a:r>
              <a:rPr lang="it-IT" b="1" dirty="0"/>
              <a:t>soggetti ai quali le imprese possono indirizzare le liberalità di cui all’art. 66 comma 2 del decreto</a:t>
            </a:r>
            <a:r>
              <a:rPr lang="it-IT" dirty="0"/>
              <a:t>: la formulazione letterale sembrerebbe rinviare ai medesimi enti contemplati dall’art. 27 della L. 133/99 (Onlus, organizzazioni internazionali, nonché altri enti, fondazioni, comitati individuati dal DPCM 20 giugno 2000). </a:t>
            </a:r>
          </a:p>
          <a:p>
            <a:pPr>
              <a:spcAft>
                <a:spcPts val="600"/>
              </a:spcAft>
            </a:pPr>
            <a:endParaRPr lang="it-IT" dirty="0"/>
          </a:p>
          <a:p>
            <a:r>
              <a:rPr lang="it-IT" dirty="0"/>
              <a:t>Va tuttavia evidenziato che l’elencazione della L. 133/99 si riferisce al sostegno nell’ambito di calamità pubbliche (anche internazionali), diverse dall’emergenza COVID-19. Sembra quindi sensato ritenere che anche le erogazioni da parte di imprese possano essere indirizzate ai soggetti indicati dal primo comma dell’art. 66 (Stato, regioni, enti territoriali, enti o istituzioni pubbliche, fondazioni e associazioni riconosciute e senza scopo di lucro). </a:t>
            </a:r>
          </a:p>
          <a:p>
            <a:endParaRPr lang="it-IT" dirty="0"/>
          </a:p>
          <a:p>
            <a:r>
              <a:rPr lang="it-IT" dirty="0"/>
              <a:t>Sarebbe tuttavia auspicabile un chiarimento di prassi sul punto</a:t>
            </a:r>
            <a:r>
              <a:rPr lang="it-IT" sz="1900" dirty="0"/>
              <a:t>.</a:t>
            </a:r>
          </a:p>
        </p:txBody>
      </p:sp>
    </p:spTree>
    <p:extLst>
      <p:ext uri="{BB962C8B-B14F-4D97-AF65-F5344CB8AC3E}">
        <p14:creationId xmlns:p14="http://schemas.microsoft.com/office/powerpoint/2010/main" val="33353722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332656"/>
            <a:ext cx="7488832" cy="1008112"/>
          </a:xfrm>
        </p:spPr>
        <p:txBody>
          <a:bodyPr>
            <a:normAutofit/>
          </a:bodyPr>
          <a:lstStyle/>
          <a:p>
            <a:pPr lvl="0" algn="ctr">
              <a:spcBef>
                <a:spcPts val="600"/>
              </a:spcBef>
            </a:pPr>
            <a:r>
              <a:rPr lang="it-IT" sz="1900" b="1" cap="none" dirty="0">
                <a:solidFill>
                  <a:srgbClr val="1F497D"/>
                </a:solidFill>
                <a:ea typeface="+mn-ea"/>
                <a:cs typeface="+mn-cs"/>
              </a:rPr>
              <a:t>Art. 99: Erogazioni liberali a sostegno del contrasto all’emergenza epidemiologica da COVID-19</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101</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8" name="CasellaDiTesto 7"/>
          <p:cNvSpPr txBox="1"/>
          <p:nvPr/>
        </p:nvSpPr>
        <p:spPr>
          <a:xfrm>
            <a:off x="539552" y="1340768"/>
            <a:ext cx="7560840" cy="4924425"/>
          </a:xfrm>
          <a:prstGeom prst="rect">
            <a:avLst/>
          </a:prstGeom>
          <a:noFill/>
        </p:spPr>
        <p:txBody>
          <a:bodyPr wrap="square" rtlCol="0">
            <a:spAutoFit/>
          </a:bodyPr>
          <a:lstStyle/>
          <a:p>
            <a:pPr>
              <a:spcAft>
                <a:spcPts val="1200"/>
              </a:spcAft>
            </a:pPr>
            <a:r>
              <a:rPr lang="it-IT" sz="1900" dirty="0"/>
              <a:t>Sempre al fine di sostenere le azioni di contrasto all’emergenza, la </a:t>
            </a:r>
            <a:r>
              <a:rPr lang="it-IT" sz="1900" b="1" dirty="0"/>
              <a:t>Protezione civile </a:t>
            </a:r>
            <a:r>
              <a:rPr lang="it-IT" sz="1900" dirty="0"/>
              <a:t>è autorizzata ad aprire uno o più </a:t>
            </a:r>
            <a:r>
              <a:rPr lang="it-IT" sz="1900" b="1" dirty="0"/>
              <a:t>conti correnti bancari dedicati </a:t>
            </a:r>
            <a:r>
              <a:rPr lang="it-IT" sz="1900" dirty="0"/>
              <a:t>in via esclusiva a raccogliere e utilizzare le donazioni liberali. Fino alla cessazione degli effetti delle ordinanze di protezione civile, sui predetti conti correnti è sospesa ogni azione esecutiva e sono privi di effetto i pignoramenti. </a:t>
            </a:r>
          </a:p>
          <a:p>
            <a:pPr>
              <a:spcAft>
                <a:spcPts val="1200"/>
              </a:spcAft>
            </a:pPr>
            <a:r>
              <a:rPr lang="it-IT" sz="1900" dirty="0"/>
              <a:t>Si introduce, inoltre, una deroga valida sino al 31 luglio 2020, alla disciplina del codice dei contratti pubblici per l’acquisizione di forniture e servizi, da parte del Sistema Sanitario Nazionale: si prevede la procedura dell’</a:t>
            </a:r>
            <a:r>
              <a:rPr lang="it-IT" sz="1900" b="1" dirty="0"/>
              <a:t>affidamento</a:t>
            </a:r>
            <a:r>
              <a:rPr lang="it-IT" sz="1900" dirty="0"/>
              <a:t> </a:t>
            </a:r>
            <a:r>
              <a:rPr lang="it-IT" sz="1900" b="1" dirty="0"/>
              <a:t>diretto </a:t>
            </a:r>
            <a:r>
              <a:rPr lang="it-IT" sz="1900" dirty="0"/>
              <a:t>laddove l’acquisto sia finanziato in via esclusiva con le donazioni effettuate da persone fisiche o giuridiche private, per importi non superiori alle soglie di cui all’art. 35 Codice dei contratti pubblici( D.lgs. n.50 del 2016), a condizione che l’affidamento sia conforme al motivo delle liberalità.</a:t>
            </a:r>
          </a:p>
        </p:txBody>
      </p:sp>
    </p:spTree>
    <p:extLst>
      <p:ext uri="{BB962C8B-B14F-4D97-AF65-F5344CB8AC3E}">
        <p14:creationId xmlns:p14="http://schemas.microsoft.com/office/powerpoint/2010/main" val="4845980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332656"/>
            <a:ext cx="7488832" cy="1008112"/>
          </a:xfrm>
        </p:spPr>
        <p:txBody>
          <a:bodyPr>
            <a:normAutofit/>
          </a:bodyPr>
          <a:lstStyle/>
          <a:p>
            <a:pPr lvl="0" algn="ctr">
              <a:spcBef>
                <a:spcPts val="600"/>
              </a:spcBef>
            </a:pPr>
            <a:r>
              <a:rPr lang="it-IT" sz="1900" b="1" cap="none" dirty="0">
                <a:solidFill>
                  <a:srgbClr val="1F497D"/>
                </a:solidFill>
                <a:ea typeface="+mn-ea"/>
                <a:cs typeface="+mn-cs"/>
              </a:rPr>
              <a:t>Art. 99: Erogazioni liberali a sostegno del contrasto all’emergenza epidemiologica da COVID-19</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102</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8" name="CasellaDiTesto 7"/>
          <p:cNvSpPr txBox="1"/>
          <p:nvPr/>
        </p:nvSpPr>
        <p:spPr>
          <a:xfrm>
            <a:off x="539552" y="1700808"/>
            <a:ext cx="7560840" cy="2877711"/>
          </a:xfrm>
          <a:prstGeom prst="rect">
            <a:avLst/>
          </a:prstGeom>
          <a:noFill/>
        </p:spPr>
        <p:txBody>
          <a:bodyPr wrap="square" rtlCol="0">
            <a:spAutoFit/>
          </a:bodyPr>
          <a:lstStyle/>
          <a:p>
            <a:pPr algn="just">
              <a:spcAft>
                <a:spcPts val="1200"/>
              </a:spcAft>
            </a:pPr>
            <a:r>
              <a:rPr lang="it-IT" sz="1900" dirty="0"/>
              <a:t>Ciascuna pubblica amministrazione beneficiaria delle suddette erogazioni liberali è tenuta ad attuare un’</a:t>
            </a:r>
            <a:r>
              <a:rPr lang="it-IT" sz="1900" b="1" dirty="0"/>
              <a:t>apposita rendicontazione </a:t>
            </a:r>
            <a:r>
              <a:rPr lang="it-IT" sz="1900" dirty="0"/>
              <a:t>separata, per la quale è autorizzata l’apertura di un conto corrente dedicato presso il proprio tesoriere, assicurandone in questo modo la completa tracciabilità. </a:t>
            </a:r>
          </a:p>
          <a:p>
            <a:pPr algn="just">
              <a:spcAft>
                <a:spcPts val="1200"/>
              </a:spcAft>
            </a:pPr>
            <a:r>
              <a:rPr lang="it-IT" sz="1900" dirty="0"/>
              <a:t>Al termine dello stato di emergenza tale rendicontazione dovrà essere pubblicata da ciascuna amministrazione sul proprio sito internet o, in assenza, su altro sito idoneo, al fine di garantire la </a:t>
            </a:r>
            <a:r>
              <a:rPr lang="it-IT" sz="1900" b="1" dirty="0"/>
              <a:t>trasparenza</a:t>
            </a:r>
            <a:r>
              <a:rPr lang="it-IT" sz="1900" dirty="0"/>
              <a:t> della fonte e dell’impiego delle liberalità. </a:t>
            </a:r>
          </a:p>
        </p:txBody>
      </p:sp>
    </p:spTree>
    <p:extLst>
      <p:ext uri="{BB962C8B-B14F-4D97-AF65-F5344CB8AC3E}">
        <p14:creationId xmlns:p14="http://schemas.microsoft.com/office/powerpoint/2010/main" val="34336994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ctrTitle"/>
          </p:nvPr>
        </p:nvSpPr>
        <p:spPr/>
        <p:txBody>
          <a:bodyPr>
            <a:normAutofit/>
          </a:bodyPr>
          <a:lstStyle/>
          <a:p>
            <a:pPr algn="r"/>
            <a:r>
              <a:rPr lang="it-IT" sz="2800" dirty="0"/>
              <a:t>Lo spostamento dei volontari nell’ambito dell’emergenza: le disposizioni del DPCM 22 marzo 2020</a:t>
            </a:r>
          </a:p>
        </p:txBody>
      </p:sp>
      <p:sp>
        <p:nvSpPr>
          <p:cNvPr id="5" name="Segnaposto piè di pagina 4"/>
          <p:cNvSpPr>
            <a:spLocks noGrp="1"/>
          </p:cNvSpPr>
          <p:nvPr>
            <p:ph type="ftr" sz="quarter" idx="11"/>
          </p:nvPr>
        </p:nvSpPr>
        <p:spPr/>
        <p:txBody>
          <a:bodyPr/>
          <a:lstStyle/>
          <a:p>
            <a:r>
              <a:rPr lang="it-IT" dirty="0"/>
              <a:t>ACTA - tutti di diritti sono riservati</a:t>
            </a:r>
          </a:p>
        </p:txBody>
      </p:sp>
      <p:sp>
        <p:nvSpPr>
          <p:cNvPr id="6" name="Segnaposto numero diapositiva 5"/>
          <p:cNvSpPr>
            <a:spLocks noGrp="1"/>
          </p:cNvSpPr>
          <p:nvPr>
            <p:ph type="sldNum" sz="quarter" idx="12"/>
          </p:nvPr>
        </p:nvSpPr>
        <p:spPr/>
        <p:txBody>
          <a:bodyPr/>
          <a:lstStyle/>
          <a:p>
            <a:fld id="{B007B441-5312-499D-93C3-6E37886527FA}" type="slidenum">
              <a:rPr lang="it-IT" smtClean="0"/>
              <a:pPr/>
              <a:t>103</a:t>
            </a:fld>
            <a:endParaRPr lang="it-IT" dirty="0"/>
          </a:p>
        </p:txBody>
      </p:sp>
      <p:sp>
        <p:nvSpPr>
          <p:cNvPr id="2" name="Segnaposto data 1"/>
          <p:cNvSpPr>
            <a:spLocks noGrp="1"/>
          </p:cNvSpPr>
          <p:nvPr>
            <p:ph type="dt" sz="half" idx="10"/>
          </p:nvPr>
        </p:nvSpPr>
        <p:spPr/>
        <p:txBody>
          <a:bodyPr/>
          <a:lstStyle/>
          <a:p>
            <a:fld id="{5CFC0CAA-35AA-4915-BFFA-9983028340F0}" type="datetime1">
              <a:rPr lang="it-IT" smtClean="0"/>
              <a:pPr/>
              <a:t>26/03/2020</a:t>
            </a:fld>
            <a:endParaRPr lang="it-IT" dirty="0"/>
          </a:p>
        </p:txBody>
      </p:sp>
    </p:spTree>
    <p:extLst>
      <p:ext uri="{BB962C8B-B14F-4D97-AF65-F5344CB8AC3E}">
        <p14:creationId xmlns:p14="http://schemas.microsoft.com/office/powerpoint/2010/main" val="233491469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332656"/>
            <a:ext cx="7488832" cy="1008112"/>
          </a:xfrm>
        </p:spPr>
        <p:txBody>
          <a:bodyPr>
            <a:normAutofit/>
          </a:bodyPr>
          <a:lstStyle/>
          <a:p>
            <a:pPr lvl="0" algn="ctr">
              <a:spcBef>
                <a:spcPts val="600"/>
              </a:spcBef>
            </a:pPr>
            <a:r>
              <a:rPr lang="it-IT" sz="1900" b="1" cap="none" dirty="0">
                <a:solidFill>
                  <a:srgbClr val="1F497D"/>
                </a:solidFill>
                <a:ea typeface="+mn-ea"/>
                <a:cs typeface="+mn-cs"/>
              </a:rPr>
              <a:t>DPCM 22 marzo 2020: Restrizioni sul fronte degli spostamenti dei volontari</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104</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13" name="Rettangolo 12"/>
          <p:cNvSpPr/>
          <p:nvPr/>
        </p:nvSpPr>
        <p:spPr>
          <a:xfrm>
            <a:off x="539552" y="1700808"/>
            <a:ext cx="7416824" cy="4785926"/>
          </a:xfrm>
          <a:prstGeom prst="rect">
            <a:avLst/>
          </a:prstGeom>
        </p:spPr>
        <p:txBody>
          <a:bodyPr wrap="square">
            <a:spAutoFit/>
          </a:bodyPr>
          <a:lstStyle/>
          <a:p>
            <a:pPr algn="just">
              <a:spcAft>
                <a:spcPts val="1200"/>
              </a:spcAft>
            </a:pPr>
            <a:r>
              <a:rPr lang="it-IT" sz="1900" dirty="0"/>
              <a:t>I decreti emanati dal Governo per contrastare l’emergenza epidemiologica hanno previsto rigide limitazioni sugli spostamenti, che incidono anche sull’attività dei volontari del Terzo settore. </a:t>
            </a:r>
          </a:p>
          <a:p>
            <a:pPr algn="just">
              <a:spcAft>
                <a:spcPts val="1200"/>
              </a:spcAft>
            </a:pPr>
            <a:r>
              <a:rPr lang="it-IT" sz="1900" dirty="0"/>
              <a:t>In particolare, a seguito delle ultime modifiche introdotte dal </a:t>
            </a:r>
            <a:r>
              <a:rPr lang="it-IT" sz="1900" b="1" dirty="0"/>
              <a:t>DPCM 22 marzo 2020</a:t>
            </a:r>
            <a:r>
              <a:rPr lang="it-IT" sz="1900" dirty="0"/>
              <a:t>:</a:t>
            </a:r>
          </a:p>
          <a:p>
            <a:pPr marL="285750" indent="-285750">
              <a:buFont typeface="Wingdings" panose="05000000000000000000" pitchFamily="2" charset="2"/>
              <a:buChar char="§"/>
            </a:pPr>
            <a:r>
              <a:rPr lang="it-IT" sz="1900" dirty="0"/>
              <a:t>è prevista </a:t>
            </a:r>
            <a:r>
              <a:rPr lang="it-IT" sz="1900" b="1" dirty="0"/>
              <a:t>la sospensione di tutte le attività non essenziali </a:t>
            </a:r>
            <a:r>
              <a:rPr lang="it-IT" sz="1900" dirty="0"/>
              <a:t>(ferma restando la possibilità di ricorrere al lavoro a distanza); . </a:t>
            </a:r>
          </a:p>
          <a:p>
            <a:pPr marL="285750" indent="-285750">
              <a:buFont typeface="Wingdings" panose="05000000000000000000" pitchFamily="2" charset="2"/>
              <a:buChar char="§"/>
            </a:pPr>
            <a:endParaRPr lang="it-IT" sz="1900" dirty="0"/>
          </a:p>
          <a:p>
            <a:pPr marL="285750" indent="-285750">
              <a:buFont typeface="Wingdings" panose="05000000000000000000" pitchFamily="2" charset="2"/>
              <a:buChar char="§"/>
            </a:pPr>
            <a:r>
              <a:rPr lang="it-IT" sz="1900" dirty="0"/>
              <a:t>è previsto il </a:t>
            </a:r>
            <a:r>
              <a:rPr lang="it-IT" sz="1900" b="1" dirty="0"/>
              <a:t>divieto trasferirsi o spostarsi </a:t>
            </a:r>
            <a:r>
              <a:rPr lang="it-IT" sz="1900" dirty="0"/>
              <a:t>in un comune diverso (neppure in caso di rientro all’abitazione o domicilio), salvo che per </a:t>
            </a:r>
            <a:r>
              <a:rPr lang="it-IT" sz="1900" b="1" dirty="0"/>
              <a:t>comprovate esigenze lavorative</a:t>
            </a:r>
            <a:r>
              <a:rPr lang="it-IT" sz="1900" dirty="0"/>
              <a:t>, di </a:t>
            </a:r>
            <a:r>
              <a:rPr lang="it-IT" sz="1900" b="1" dirty="0"/>
              <a:t>assoluta urgenza</a:t>
            </a:r>
            <a:r>
              <a:rPr lang="it-IT" sz="1900" dirty="0"/>
              <a:t> ovvero per </a:t>
            </a:r>
            <a:r>
              <a:rPr lang="it-IT" sz="1900" b="1" dirty="0"/>
              <a:t>motivi di salute. </a:t>
            </a:r>
            <a:endParaRPr lang="it-IT" sz="1900" dirty="0"/>
          </a:p>
          <a:p>
            <a:pPr algn="just">
              <a:spcAft>
                <a:spcPts val="1200"/>
              </a:spcAft>
            </a:pPr>
            <a:endParaRPr lang="it-IT" sz="1900" dirty="0"/>
          </a:p>
        </p:txBody>
      </p:sp>
    </p:spTree>
    <p:extLst>
      <p:ext uri="{BB962C8B-B14F-4D97-AF65-F5344CB8AC3E}">
        <p14:creationId xmlns:p14="http://schemas.microsoft.com/office/powerpoint/2010/main" val="122914460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332656"/>
            <a:ext cx="7488832" cy="1008112"/>
          </a:xfrm>
        </p:spPr>
        <p:txBody>
          <a:bodyPr>
            <a:normAutofit/>
          </a:bodyPr>
          <a:lstStyle/>
          <a:p>
            <a:pPr lvl="0" algn="ctr">
              <a:spcBef>
                <a:spcPts val="600"/>
              </a:spcBef>
            </a:pPr>
            <a:r>
              <a:rPr lang="it-IT" sz="1900" b="1" cap="none" dirty="0">
                <a:solidFill>
                  <a:srgbClr val="1F497D"/>
                </a:solidFill>
                <a:ea typeface="+mn-ea"/>
                <a:cs typeface="+mn-cs"/>
              </a:rPr>
              <a:t>DPCM 22 marzo 2020: Restrizioni sul fronte degli spostamenti dei volontari</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105</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13" name="Rettangolo 12"/>
          <p:cNvSpPr/>
          <p:nvPr/>
        </p:nvSpPr>
        <p:spPr>
          <a:xfrm>
            <a:off x="539552" y="1700808"/>
            <a:ext cx="7416824" cy="3785652"/>
          </a:xfrm>
          <a:prstGeom prst="rect">
            <a:avLst/>
          </a:prstGeom>
        </p:spPr>
        <p:txBody>
          <a:bodyPr wrap="square">
            <a:spAutoFit/>
          </a:bodyPr>
          <a:lstStyle/>
          <a:p>
            <a:pPr algn="just">
              <a:spcAft>
                <a:spcPts val="1200"/>
              </a:spcAft>
            </a:pPr>
            <a:r>
              <a:rPr lang="it-IT" sz="2000" dirty="0"/>
              <a:t>Queste disposizioni incidono anche sugli spostamenti dei volontari che operano per finalità di interesse generale</a:t>
            </a:r>
          </a:p>
          <a:p>
            <a:pPr algn="just">
              <a:spcAft>
                <a:spcPts val="1200"/>
              </a:spcAft>
            </a:pPr>
            <a:r>
              <a:rPr lang="it-IT" sz="2000" dirty="0"/>
              <a:t>È bene precisare che non sussistono particolari problemi per i volontari operanti nei settori considerati essenziali (allegato 1 del DPCM 22 marzo), la cui attività non è sospesa nel corso dell’emergenza (ad esempio, l’assistenza sanitaria o l’assistenza sociale). </a:t>
            </a:r>
          </a:p>
          <a:p>
            <a:pPr algn="just">
              <a:spcAft>
                <a:spcPts val="1200"/>
              </a:spcAft>
            </a:pPr>
            <a:r>
              <a:rPr lang="it-IT" sz="2000" dirty="0"/>
              <a:t>In questo caso, i volontari continueranno a potersi spostare sia nell’ambito del comune che verso comuni diversi, ovviamente a condizione che lo spostamento sia legato allo svolgimento di queste attività. </a:t>
            </a:r>
          </a:p>
        </p:txBody>
      </p:sp>
    </p:spTree>
    <p:extLst>
      <p:ext uri="{BB962C8B-B14F-4D97-AF65-F5344CB8AC3E}">
        <p14:creationId xmlns:p14="http://schemas.microsoft.com/office/powerpoint/2010/main" val="36531031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332656"/>
            <a:ext cx="7488832" cy="1008112"/>
          </a:xfrm>
        </p:spPr>
        <p:txBody>
          <a:bodyPr>
            <a:normAutofit/>
          </a:bodyPr>
          <a:lstStyle/>
          <a:p>
            <a:pPr lvl="0" algn="ctr">
              <a:spcBef>
                <a:spcPts val="600"/>
              </a:spcBef>
            </a:pPr>
            <a:r>
              <a:rPr lang="it-IT" sz="1900" b="1" cap="none" dirty="0">
                <a:solidFill>
                  <a:srgbClr val="1F497D"/>
                </a:solidFill>
                <a:ea typeface="+mn-ea"/>
                <a:cs typeface="+mn-cs"/>
              </a:rPr>
              <a:t>DPCM 22 marzo 2020: Restrizioni sul fronte degli spostamenti dei volontari</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106</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13" name="Rettangolo 12"/>
          <p:cNvSpPr/>
          <p:nvPr/>
        </p:nvSpPr>
        <p:spPr>
          <a:xfrm>
            <a:off x="539552" y="1119115"/>
            <a:ext cx="7416824" cy="3908762"/>
          </a:xfrm>
          <a:prstGeom prst="rect">
            <a:avLst/>
          </a:prstGeom>
        </p:spPr>
        <p:txBody>
          <a:bodyPr wrap="square">
            <a:spAutoFit/>
          </a:bodyPr>
          <a:lstStyle/>
          <a:p>
            <a:pPr algn="just">
              <a:spcAft>
                <a:spcPts val="1200"/>
              </a:spcAft>
            </a:pPr>
            <a:r>
              <a:rPr lang="it-IT" sz="1900" dirty="0"/>
              <a:t>Diverso il caso in cui il settore di interesse generale in cui opera l’organizzazione </a:t>
            </a:r>
            <a:r>
              <a:rPr lang="it-IT" sz="1900" i="1" dirty="0"/>
              <a:t>non profit </a:t>
            </a:r>
            <a:r>
              <a:rPr lang="it-IT" sz="1900" dirty="0"/>
              <a:t>non sia espressamente contemplato tra le attività «garantite» di cui all’Allegato 1 del decreto. </a:t>
            </a:r>
          </a:p>
          <a:p>
            <a:pPr algn="just">
              <a:spcAft>
                <a:spcPts val="1200"/>
              </a:spcAft>
            </a:pPr>
            <a:r>
              <a:rPr lang="it-IT" sz="1900" dirty="0"/>
              <a:t>In questo caso (in assenza di chiarimenti) ai volontari non dovrebbe essere consentito lo spostamento in comune diverso, che ai sensi del DPCM 22 marzo 2020 è possibile, attualmente, solo per motivi di “assoluta urgenza”, oltre che per lavoro e motivi di salute.</a:t>
            </a:r>
          </a:p>
          <a:p>
            <a:pPr algn="just">
              <a:spcAft>
                <a:spcPts val="1200"/>
              </a:spcAft>
            </a:pPr>
            <a:r>
              <a:rPr lang="it-IT" sz="1900" dirty="0"/>
              <a:t>Prima di quest’ultimo decreto, lo spostamento era invece consentito anche per ragioni «di necessità», nelle quali sarebbe potuto rientrare anche lo svolgimento dell’attività di volontariato.</a:t>
            </a:r>
          </a:p>
        </p:txBody>
      </p:sp>
    </p:spTree>
    <p:extLst>
      <p:ext uri="{BB962C8B-B14F-4D97-AF65-F5344CB8AC3E}">
        <p14:creationId xmlns:p14="http://schemas.microsoft.com/office/powerpoint/2010/main" val="32628816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ctrTitle"/>
          </p:nvPr>
        </p:nvSpPr>
        <p:spPr/>
        <p:txBody>
          <a:bodyPr>
            <a:normAutofit/>
          </a:bodyPr>
          <a:lstStyle/>
          <a:p>
            <a:pPr algn="r"/>
            <a:r>
              <a:rPr lang="it-IT" sz="2400" dirty="0"/>
              <a:t>Le novità introdotte dal </a:t>
            </a:r>
            <a:br>
              <a:rPr lang="it-IT" sz="2400" dirty="0"/>
            </a:br>
            <a:r>
              <a:rPr lang="it-IT" sz="2400" dirty="0"/>
              <a:t>Decreto Cura Italia: proroga e sospensione di adempimenti e versamenti </a:t>
            </a:r>
          </a:p>
        </p:txBody>
      </p:sp>
      <p:sp>
        <p:nvSpPr>
          <p:cNvPr id="5" name="Segnaposto piè di pagina 4"/>
          <p:cNvSpPr>
            <a:spLocks noGrp="1"/>
          </p:cNvSpPr>
          <p:nvPr>
            <p:ph type="ftr" sz="quarter" idx="11"/>
          </p:nvPr>
        </p:nvSpPr>
        <p:spPr/>
        <p:txBody>
          <a:bodyPr/>
          <a:lstStyle/>
          <a:p>
            <a:r>
              <a:rPr lang="it-IT" dirty="0"/>
              <a:t>ACTA - tutti di diritti sono riservati</a:t>
            </a:r>
          </a:p>
        </p:txBody>
      </p:sp>
      <p:sp>
        <p:nvSpPr>
          <p:cNvPr id="6" name="Segnaposto numero diapositiva 5"/>
          <p:cNvSpPr>
            <a:spLocks noGrp="1"/>
          </p:cNvSpPr>
          <p:nvPr>
            <p:ph type="sldNum" sz="quarter" idx="12"/>
          </p:nvPr>
        </p:nvSpPr>
        <p:spPr/>
        <p:txBody>
          <a:bodyPr/>
          <a:lstStyle/>
          <a:p>
            <a:fld id="{B007B441-5312-499D-93C3-6E37886527FA}" type="slidenum">
              <a:rPr lang="it-IT" smtClean="0"/>
              <a:pPr/>
              <a:t>107</a:t>
            </a:fld>
            <a:endParaRPr lang="it-IT" dirty="0"/>
          </a:p>
        </p:txBody>
      </p:sp>
      <p:sp>
        <p:nvSpPr>
          <p:cNvPr id="2" name="Segnaposto data 1"/>
          <p:cNvSpPr>
            <a:spLocks noGrp="1"/>
          </p:cNvSpPr>
          <p:nvPr>
            <p:ph type="dt" sz="half" idx="10"/>
          </p:nvPr>
        </p:nvSpPr>
        <p:spPr/>
        <p:txBody>
          <a:bodyPr/>
          <a:lstStyle/>
          <a:p>
            <a:fld id="{5CFC0CAA-35AA-4915-BFFA-9983028340F0}" type="datetime1">
              <a:rPr lang="it-IT" smtClean="0"/>
              <a:pPr/>
              <a:t>26/03/2020</a:t>
            </a:fld>
            <a:endParaRPr lang="it-IT" dirty="0"/>
          </a:p>
        </p:txBody>
      </p:sp>
    </p:spTree>
    <p:extLst>
      <p:ext uri="{BB962C8B-B14F-4D97-AF65-F5344CB8AC3E}">
        <p14:creationId xmlns:p14="http://schemas.microsoft.com/office/powerpoint/2010/main" val="69904029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332656"/>
            <a:ext cx="7488832" cy="1008112"/>
          </a:xfrm>
        </p:spPr>
        <p:txBody>
          <a:bodyPr>
            <a:normAutofit/>
          </a:bodyPr>
          <a:lstStyle/>
          <a:p>
            <a:pPr lvl="0" algn="ctr">
              <a:spcBef>
                <a:spcPts val="600"/>
              </a:spcBef>
            </a:pPr>
            <a:r>
              <a:rPr lang="it-IT" sz="1900" b="1" cap="none" dirty="0">
                <a:solidFill>
                  <a:srgbClr val="1F497D"/>
                </a:solidFill>
                <a:ea typeface="+mn-ea"/>
                <a:cs typeface="+mn-cs"/>
              </a:rPr>
              <a:t>Proroga del termine per modifiche statutarie e approvazione dei bilanci</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108</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13" name="Rettangolo 12"/>
          <p:cNvSpPr/>
          <p:nvPr/>
        </p:nvSpPr>
        <p:spPr>
          <a:xfrm>
            <a:off x="539552" y="1700808"/>
            <a:ext cx="7416824" cy="4478149"/>
          </a:xfrm>
          <a:prstGeom prst="rect">
            <a:avLst/>
          </a:prstGeom>
        </p:spPr>
        <p:txBody>
          <a:bodyPr wrap="square">
            <a:spAutoFit/>
          </a:bodyPr>
          <a:lstStyle/>
          <a:p>
            <a:pPr algn="just"/>
            <a:r>
              <a:rPr lang="it-IT" sz="1900" dirty="0"/>
              <a:t>L’art. 35 del D.L. 18/2020 </a:t>
            </a:r>
            <a:r>
              <a:rPr lang="it-IT" sz="1900" b="1" dirty="0"/>
              <a:t>proroga al 31 ottobre 2020</a:t>
            </a:r>
            <a:r>
              <a:rPr lang="it-IT" sz="1900" dirty="0"/>
              <a:t> il termine per l’</a:t>
            </a:r>
            <a:r>
              <a:rPr lang="it-IT" sz="1900" b="1" dirty="0"/>
              <a:t>adeguamento alle disposizioni introdotte dalla riforma del Terzo settore</a:t>
            </a:r>
            <a:r>
              <a:rPr lang="it-IT" sz="1900" dirty="0"/>
              <a:t> degli statuti di Onlus, organizzazioni di volontariato (ODV), associazioni di promozione sociale (APS) e imprese sociali, originariamente fissato al 30 giugno. </a:t>
            </a:r>
          </a:p>
          <a:p>
            <a:pPr algn="just"/>
            <a:endParaRPr lang="it-IT" sz="1900" dirty="0"/>
          </a:p>
          <a:p>
            <a:pPr algn="just"/>
            <a:r>
              <a:rPr lang="it-IT" sz="1900" dirty="0"/>
              <a:t>Pertanto, sarà possibile per questi enti continuare a beneficiare, entro il nuovo termine del 31 ottobre 2020, della semplificazione che consiste nell’approvazione con le </a:t>
            </a:r>
            <a:r>
              <a:rPr lang="it-IT" sz="1900" b="1" dirty="0"/>
              <a:t>maggioranze dell’assemblea ordinaria</a:t>
            </a:r>
            <a:r>
              <a:rPr lang="it-IT" sz="1900" dirty="0"/>
              <a:t> delle modifiche di “mero adeguamento” alla riforma (ossia quelle modifiche volte ad adeguare lo statuto a disposizioni inderogabili, o ad escludere l’applicazione di disposizioni derogabili con apposita clausola statutaria).</a:t>
            </a:r>
          </a:p>
        </p:txBody>
      </p:sp>
    </p:spTree>
    <p:extLst>
      <p:ext uri="{BB962C8B-B14F-4D97-AF65-F5344CB8AC3E}">
        <p14:creationId xmlns:p14="http://schemas.microsoft.com/office/powerpoint/2010/main" val="25931288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332656"/>
            <a:ext cx="7488832" cy="1008112"/>
          </a:xfrm>
        </p:spPr>
        <p:txBody>
          <a:bodyPr>
            <a:normAutofit/>
          </a:bodyPr>
          <a:lstStyle/>
          <a:p>
            <a:pPr lvl="0" algn="ctr">
              <a:spcBef>
                <a:spcPts val="600"/>
              </a:spcBef>
            </a:pPr>
            <a:r>
              <a:rPr lang="it-IT" sz="1900" b="1" cap="none" dirty="0">
                <a:solidFill>
                  <a:srgbClr val="1F497D"/>
                </a:solidFill>
                <a:ea typeface="+mn-ea"/>
                <a:cs typeface="+mn-cs"/>
              </a:rPr>
              <a:t>Proroga del termine per modifiche statutarie e approvazione dei bilanci</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109</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13" name="Rettangolo 12"/>
          <p:cNvSpPr/>
          <p:nvPr/>
        </p:nvSpPr>
        <p:spPr>
          <a:xfrm>
            <a:off x="539552" y="1700808"/>
            <a:ext cx="7416824" cy="3970318"/>
          </a:xfrm>
          <a:prstGeom prst="rect">
            <a:avLst/>
          </a:prstGeom>
        </p:spPr>
        <p:txBody>
          <a:bodyPr wrap="square">
            <a:spAutoFit/>
          </a:bodyPr>
          <a:lstStyle/>
          <a:p>
            <a:pPr algn="just"/>
            <a:r>
              <a:rPr lang="it-IT" dirty="0"/>
              <a:t>Per le medesime Onlus, ODV e APS è prorogato al 31 ottobre anche il </a:t>
            </a:r>
            <a:r>
              <a:rPr lang="it-IT" b="1" dirty="0"/>
              <a:t>termine per l’approvazione dei bilanci</a:t>
            </a:r>
            <a:r>
              <a:rPr lang="it-IT" dirty="0"/>
              <a:t>, laddove la relativa scadenza sia prevista nel periodo emergenziale (ossia nel periodo intercorrente tra il 31 gennaio 2020 e il 31 luglio 2020). </a:t>
            </a:r>
          </a:p>
          <a:p>
            <a:pPr algn="just"/>
            <a:r>
              <a:rPr lang="it-IT" dirty="0"/>
              <a:t> </a:t>
            </a:r>
          </a:p>
          <a:p>
            <a:pPr lvl="0" algn="just"/>
            <a:r>
              <a:rPr lang="it-IT" dirty="0"/>
              <a:t>Altra disposizione di interesse per gli enti non profit è l’art. 73, comma 4 del decreto, che consente alle associazioni private anche non riconosciute e alle fondazioni – per tutto il periodo di emergenza (i.e. per il periodo di sei mesi a decorrere dal 31 gennaio 2020) – di potersi riunire </a:t>
            </a:r>
            <a:r>
              <a:rPr lang="it-IT" b="1" dirty="0"/>
              <a:t>in videoconferenza </a:t>
            </a:r>
            <a:r>
              <a:rPr lang="it-IT" dirty="0"/>
              <a:t>anche se i propri statuti non lo prevedono. È richiesta, in ogni caso, un’adeguata pubblicità per le sedute nonché lo svolgimento di queste ultime nel rispetto dei criteri di trasparenza, tracciabilità, e con modalità che consentano di identificare i partecipanti.</a:t>
            </a:r>
          </a:p>
        </p:txBody>
      </p:sp>
    </p:spTree>
    <p:extLst>
      <p:ext uri="{BB962C8B-B14F-4D97-AF65-F5344CB8AC3E}">
        <p14:creationId xmlns:p14="http://schemas.microsoft.com/office/powerpoint/2010/main" val="253618355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332656"/>
            <a:ext cx="7488832" cy="1008112"/>
          </a:xfrm>
        </p:spPr>
        <p:txBody>
          <a:bodyPr>
            <a:normAutofit/>
          </a:bodyPr>
          <a:lstStyle/>
          <a:p>
            <a:pPr lvl="0" algn="ctr">
              <a:spcBef>
                <a:spcPts val="600"/>
              </a:spcBef>
            </a:pPr>
            <a:r>
              <a:rPr lang="it-IT" sz="1900" b="1" cap="none" dirty="0">
                <a:solidFill>
                  <a:srgbClr val="1F497D"/>
                </a:solidFill>
                <a:ea typeface="+mn-ea"/>
                <a:cs typeface="+mn-cs"/>
              </a:rPr>
              <a:t>Semplificazioni per la convocazione delle assemblee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110</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13" name="Rettangolo 12"/>
          <p:cNvSpPr/>
          <p:nvPr/>
        </p:nvSpPr>
        <p:spPr>
          <a:xfrm>
            <a:off x="560720" y="1447031"/>
            <a:ext cx="7416824" cy="5078313"/>
          </a:xfrm>
          <a:prstGeom prst="rect">
            <a:avLst/>
          </a:prstGeom>
        </p:spPr>
        <p:txBody>
          <a:bodyPr wrap="square">
            <a:spAutoFit/>
          </a:bodyPr>
          <a:lstStyle/>
          <a:p>
            <a:pPr algn="just"/>
            <a:r>
              <a:rPr lang="it-IT" dirty="0"/>
              <a:t>Per le </a:t>
            </a:r>
            <a:r>
              <a:rPr lang="it-IT" b="1" dirty="0"/>
              <a:t>società</a:t>
            </a:r>
            <a:r>
              <a:rPr lang="it-IT" dirty="0"/>
              <a:t>, in deroga a quanto previsto dagli artt. 2364, comma 2 e 2478-bis c.c., in ragione della situazione emergenziale l’assemblea ordinaria </a:t>
            </a:r>
            <a:r>
              <a:rPr lang="it-IT" b="1" dirty="0"/>
              <a:t>è convocata entro 180 giorni dalla chiusura dell’esercizio</a:t>
            </a:r>
            <a:r>
              <a:rPr lang="it-IT" dirty="0"/>
              <a:t>. Pertanto, in caso di esercizio sociale coincidente con l’anno solare l’assemblea dovrà essere convocata entro la di fine giugno (anziché entro la fine aprile). </a:t>
            </a:r>
          </a:p>
          <a:p>
            <a:pPr algn="just"/>
            <a:r>
              <a:rPr lang="it-IT" dirty="0"/>
              <a:t> </a:t>
            </a:r>
          </a:p>
          <a:p>
            <a:pPr algn="just"/>
            <a:r>
              <a:rPr lang="it-IT" dirty="0"/>
              <a:t>Occorre segnalare che il decreto non prevede espressamente un’analoga previsione per gli enti diversi dalle società (</a:t>
            </a:r>
            <a:r>
              <a:rPr lang="it-IT" i="1" dirty="0"/>
              <a:t>i.e. </a:t>
            </a:r>
            <a:r>
              <a:rPr lang="it-IT" dirty="0"/>
              <a:t>associazioni, riconosciute e non, e fondazioni che non rientrino nella specifica ipotesi di proroga del già citato art. 35 del decreto). </a:t>
            </a:r>
            <a:r>
              <a:rPr lang="it-IT" b="1" dirty="0"/>
              <a:t>In via interpretativa</a:t>
            </a:r>
            <a:r>
              <a:rPr lang="it-IT" dirty="0"/>
              <a:t>, tuttavia, si potrebbe estendere anche agli enti del libro I del codice civile la proroga qui in esame, prevista per le società. Tali enti, infatti, applicano generalmente per la convocazione dell’assemblea, in via di prassi, i medesimi termini previsti dalla disciplina sulle società (non essendo previsto nel codice civile un termine specifico per l’approvazione dei bilanci di associazioni e fondazioni).</a:t>
            </a:r>
          </a:p>
        </p:txBody>
      </p:sp>
    </p:spTree>
    <p:extLst>
      <p:ext uri="{BB962C8B-B14F-4D97-AF65-F5344CB8AC3E}">
        <p14:creationId xmlns:p14="http://schemas.microsoft.com/office/powerpoint/2010/main" val="22247037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332656"/>
            <a:ext cx="7488832" cy="1008112"/>
          </a:xfrm>
        </p:spPr>
        <p:txBody>
          <a:bodyPr>
            <a:normAutofit/>
          </a:bodyPr>
          <a:lstStyle/>
          <a:p>
            <a:pPr lvl="0" algn="ctr">
              <a:spcBef>
                <a:spcPts val="600"/>
              </a:spcBef>
            </a:pPr>
            <a:r>
              <a:rPr lang="it-IT" sz="1900" b="1" cap="none" dirty="0">
                <a:solidFill>
                  <a:srgbClr val="1F497D"/>
                </a:solidFill>
                <a:ea typeface="+mn-ea"/>
                <a:cs typeface="+mn-cs"/>
              </a:rPr>
              <a:t>Semplificazioni per la convocazione delle assemblee</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111</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13" name="Rettangolo 12"/>
          <p:cNvSpPr/>
          <p:nvPr/>
        </p:nvSpPr>
        <p:spPr>
          <a:xfrm>
            <a:off x="560720" y="1447031"/>
            <a:ext cx="7416824" cy="5078313"/>
          </a:xfrm>
          <a:prstGeom prst="rect">
            <a:avLst/>
          </a:prstGeom>
        </p:spPr>
        <p:txBody>
          <a:bodyPr wrap="square">
            <a:spAutoFit/>
          </a:bodyPr>
          <a:lstStyle/>
          <a:p>
            <a:pPr algn="just"/>
            <a:r>
              <a:rPr lang="it-IT" dirty="0"/>
              <a:t>Per gli enti societari, sono inoltre previste alcune semplificazioni procedurali, volte a favorire la convocazione delle assemblee in video conferenza, anche in assenza di un’espressa previsione statutaria in tal senso e a condizione che sia possibile verificare con certezza l’identità dei partecipanti, la loro partecipazione e l’esercizio del diritto di voto. </a:t>
            </a:r>
          </a:p>
          <a:p>
            <a:pPr algn="just"/>
            <a:endParaRPr lang="it-IT" dirty="0"/>
          </a:p>
          <a:p>
            <a:pPr algn="just"/>
            <a:r>
              <a:rPr lang="it-IT" dirty="0"/>
              <a:t>In deroga alla disciplina ordinaria, le adunanze tramite mezzi di telecomunicazione potranno avvenire anche senza la contestuale presenza nel medesimo luogo del presidente e del notaio (o segretario). Il decreto introduce altresì alcune disposizioni volte a semplificare le modalità di voto, consentendone l’espressione in via elettronica o per corrispondenza o, per le società a responsabilità limitata, la consultazione scritta o consenso per iscritto. </a:t>
            </a:r>
          </a:p>
          <a:p>
            <a:pPr algn="just"/>
            <a:r>
              <a:rPr lang="it-IT" dirty="0"/>
              <a:t> </a:t>
            </a:r>
          </a:p>
          <a:p>
            <a:pPr algn="just"/>
            <a:r>
              <a:rPr lang="it-IT" dirty="0"/>
              <a:t>Le disposizioni in esame si applicano alle assemblee convocate entro il 31 luglio 2020 o (se successiva) entro la data alla quale sarà in vigore lo stato di emergenza sul territorio nazionale.</a:t>
            </a:r>
          </a:p>
        </p:txBody>
      </p:sp>
    </p:spTree>
    <p:extLst>
      <p:ext uri="{BB962C8B-B14F-4D97-AF65-F5344CB8AC3E}">
        <p14:creationId xmlns:p14="http://schemas.microsoft.com/office/powerpoint/2010/main" val="28237862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332656"/>
            <a:ext cx="7488832" cy="1008112"/>
          </a:xfrm>
        </p:spPr>
        <p:txBody>
          <a:bodyPr>
            <a:normAutofit/>
          </a:bodyPr>
          <a:lstStyle/>
          <a:p>
            <a:pPr lvl="0" algn="ctr">
              <a:spcBef>
                <a:spcPts val="600"/>
              </a:spcBef>
            </a:pPr>
            <a:r>
              <a:rPr lang="it-IT" sz="1900" b="1" cap="none" dirty="0">
                <a:solidFill>
                  <a:srgbClr val="1F497D"/>
                </a:solidFill>
                <a:ea typeface="+mn-ea"/>
                <a:cs typeface="+mn-cs"/>
              </a:rPr>
              <a:t>Sospensione adempimenti tributari</a:t>
            </a:r>
            <a:r>
              <a:rPr lang="it-IT" sz="1800" b="1" cap="none" dirty="0">
                <a:solidFill>
                  <a:srgbClr val="1F497D"/>
                </a:solidFill>
                <a:ea typeface="+mn-ea"/>
                <a:cs typeface="+mn-cs"/>
              </a:rPr>
              <a:t/>
            </a:r>
            <a:br>
              <a:rPr lang="it-IT" sz="1800" b="1" cap="none" dirty="0">
                <a:solidFill>
                  <a:srgbClr val="1F497D"/>
                </a:solidFill>
                <a:ea typeface="+mn-ea"/>
                <a:cs typeface="+mn-cs"/>
              </a:rPr>
            </a:b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112</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13" name="Rettangolo 12"/>
          <p:cNvSpPr/>
          <p:nvPr/>
        </p:nvSpPr>
        <p:spPr>
          <a:xfrm>
            <a:off x="560720" y="1447031"/>
            <a:ext cx="7416824" cy="3585597"/>
          </a:xfrm>
          <a:prstGeom prst="rect">
            <a:avLst/>
          </a:prstGeom>
        </p:spPr>
        <p:txBody>
          <a:bodyPr wrap="square">
            <a:spAutoFit/>
          </a:bodyPr>
          <a:lstStyle/>
          <a:p>
            <a:pPr algn="just"/>
            <a:r>
              <a:rPr lang="it-IT" sz="1900" dirty="0"/>
              <a:t>Sul fronte tributario, in ragione della situazione di emergenza, per tutti i contribuenti che hanno il domicilio fiscale, la sede legale o la sede operativa nel territorio dello Stato sono </a:t>
            </a:r>
            <a:r>
              <a:rPr lang="it-IT" sz="1900" b="1" dirty="0"/>
              <a:t>sospesi gli adempimenti tributari diversi dai versamenti </a:t>
            </a:r>
            <a:r>
              <a:rPr lang="it-IT" sz="1900" dirty="0"/>
              <a:t>e </a:t>
            </a:r>
            <a:r>
              <a:rPr lang="it-IT" sz="1900" b="1" dirty="0"/>
              <a:t>diversi dall’effettuazione delle ritenute alla fonte e delle trattenute relative all’addizionale regionale e comunale</a:t>
            </a:r>
            <a:r>
              <a:rPr lang="it-IT" sz="1900" dirty="0"/>
              <a:t>, che scadono nel periodo compreso tra l’8 marzo 2020 e il 31 maggio 2020 (art. 62, comma 1 del decreto).</a:t>
            </a:r>
          </a:p>
          <a:p>
            <a:pPr algn="just"/>
            <a:endParaRPr lang="it-IT" sz="1900" b="1" u="sng" dirty="0"/>
          </a:p>
          <a:p>
            <a:pPr algn="just"/>
            <a:r>
              <a:rPr lang="it-IT" sz="1900" b="1" u="sng" dirty="0"/>
              <a:t>Gli adempimenti sono effettuati entro il 30 giugno 2020 senza applicazione di sanzioni.</a:t>
            </a:r>
          </a:p>
          <a:p>
            <a:pPr algn="just"/>
            <a:endParaRPr lang="it-IT" dirty="0"/>
          </a:p>
        </p:txBody>
      </p:sp>
    </p:spTree>
    <p:extLst>
      <p:ext uri="{BB962C8B-B14F-4D97-AF65-F5344CB8AC3E}">
        <p14:creationId xmlns:p14="http://schemas.microsoft.com/office/powerpoint/2010/main" val="202714915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332656"/>
            <a:ext cx="7488832" cy="936104"/>
          </a:xfrm>
        </p:spPr>
        <p:txBody>
          <a:bodyPr>
            <a:normAutofit fontScale="90000"/>
          </a:bodyPr>
          <a:lstStyle/>
          <a:p>
            <a:pPr lvl="0" algn="ctr">
              <a:spcBef>
                <a:spcPts val="600"/>
              </a:spcBef>
            </a:pPr>
            <a:r>
              <a:rPr lang="it-IT" sz="1900" b="1" cap="none" dirty="0">
                <a:solidFill>
                  <a:srgbClr val="1F497D"/>
                </a:solidFill>
                <a:ea typeface="+mn-ea"/>
                <a:cs typeface="+mn-cs"/>
              </a:rPr>
              <a:t>Art. 61: Sospensione dei versamenti delle ritenute, sei contributi previdenziali e assistenziali e dei premi per l’assicurazione obbligatoria</a:t>
            </a: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113</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13" name="Rettangolo 12"/>
          <p:cNvSpPr/>
          <p:nvPr/>
        </p:nvSpPr>
        <p:spPr>
          <a:xfrm>
            <a:off x="560720" y="1484784"/>
            <a:ext cx="7416824" cy="5155257"/>
          </a:xfrm>
          <a:prstGeom prst="rect">
            <a:avLst/>
          </a:prstGeom>
        </p:spPr>
        <p:txBody>
          <a:bodyPr wrap="square">
            <a:spAutoFit/>
          </a:bodyPr>
          <a:lstStyle/>
          <a:p>
            <a:pPr>
              <a:spcAft>
                <a:spcPts val="1200"/>
              </a:spcAft>
            </a:pPr>
            <a:r>
              <a:rPr lang="it-IT" sz="1700" dirty="0"/>
              <a:t>Il decreto prevede specifiche ipotesi di </a:t>
            </a:r>
            <a:r>
              <a:rPr lang="it-IT" sz="1700" b="1" dirty="0"/>
              <a:t>sospensione dei versamenti </a:t>
            </a:r>
            <a:r>
              <a:rPr lang="it-IT" sz="1700" dirty="0"/>
              <a:t>per alcune tipologie di enti e settori di attività. In particolare, sono sospesi i termini in scadenza fino al 30 aprile 2020 relativi ai versamenti delle ritenute per redditi da lavoro dipendente e assimilati, dei contributi previdenziali e assistenziali e dei premi per l’assicurazione obbligatoria, per i </a:t>
            </a:r>
            <a:r>
              <a:rPr lang="it-IT" sz="1700" b="1" dirty="0"/>
              <a:t>seguenti soggetti</a:t>
            </a:r>
            <a:r>
              <a:rPr lang="it-IT" sz="1700" dirty="0"/>
              <a:t>: </a:t>
            </a:r>
          </a:p>
          <a:p>
            <a:pPr marL="720000" indent="-457200">
              <a:spcAft>
                <a:spcPts val="1200"/>
              </a:spcAft>
              <a:buFont typeface="Arial" pitchFamily="34" charset="0"/>
              <a:buChar char="•"/>
            </a:pPr>
            <a:r>
              <a:rPr lang="it-IT" sz="1700" b="1" dirty="0"/>
              <a:t>federazioni sportive nazionali, enti di promozione sportiva, associazioni e società sportive, professionistiche e dilettantistiche</a:t>
            </a:r>
            <a:r>
              <a:rPr lang="it-IT" sz="1700" dirty="0"/>
              <a:t>;</a:t>
            </a:r>
          </a:p>
          <a:p>
            <a:pPr marL="720000" indent="-457200">
              <a:spcAft>
                <a:spcPts val="1200"/>
              </a:spcAft>
              <a:buFont typeface="Arial" pitchFamily="34" charset="0"/>
              <a:buChar char="•"/>
            </a:pPr>
            <a:r>
              <a:rPr lang="it-IT" sz="1700" b="1" dirty="0"/>
              <a:t>ONLUS, organizzazioni di volontariato e associazioni di promozione sociale iscritte nei rispettivi registri </a:t>
            </a:r>
            <a:r>
              <a:rPr lang="it-IT" sz="1700" dirty="0"/>
              <a:t>che esercitano, in via esclusiva o principale, una o più attività di interesse generale previste dall’art. 5 del Codice del Terzo settore;</a:t>
            </a:r>
          </a:p>
          <a:p>
            <a:pPr marL="720000" indent="-457200">
              <a:spcAft>
                <a:spcPts val="1200"/>
              </a:spcAft>
              <a:buFont typeface="Arial" pitchFamily="34" charset="0"/>
              <a:buChar char="•"/>
            </a:pPr>
            <a:r>
              <a:rPr lang="it-IT" sz="1700" dirty="0"/>
              <a:t>altri soggetti operanti nei settori di attività di cui all’art. 61 del decreto (cfr. Risoluzione n. 12/E del 2020). </a:t>
            </a:r>
          </a:p>
          <a:p>
            <a:pPr marL="720000" indent="-457200">
              <a:spcAft>
                <a:spcPts val="1200"/>
              </a:spcAft>
              <a:buFont typeface="Arial" pitchFamily="34" charset="0"/>
              <a:buChar char="•"/>
            </a:pPr>
            <a:endParaRPr lang="it-IT" sz="1700" dirty="0"/>
          </a:p>
        </p:txBody>
      </p:sp>
    </p:spTree>
    <p:extLst>
      <p:ext uri="{BB962C8B-B14F-4D97-AF65-F5344CB8AC3E}">
        <p14:creationId xmlns:p14="http://schemas.microsoft.com/office/powerpoint/2010/main" val="1832926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332656"/>
            <a:ext cx="7488832" cy="936104"/>
          </a:xfrm>
        </p:spPr>
        <p:txBody>
          <a:bodyPr>
            <a:normAutofit fontScale="90000"/>
          </a:bodyPr>
          <a:lstStyle/>
          <a:p>
            <a:pPr lvl="0" algn="ctr">
              <a:spcBef>
                <a:spcPts val="600"/>
              </a:spcBef>
            </a:pPr>
            <a:r>
              <a:rPr lang="it-IT" sz="1900" b="1" cap="none" dirty="0">
                <a:solidFill>
                  <a:srgbClr val="1F497D"/>
                </a:solidFill>
                <a:ea typeface="+mn-ea"/>
                <a:cs typeface="+mn-cs"/>
              </a:rPr>
              <a:t>Art. 61: Sospensione dei versamenti delle ritenute, sei contributi previdenziali e assistenziali e dei premi per l’assicurazione obbligatoria</a:t>
            </a: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114</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13" name="Rettangolo 12"/>
          <p:cNvSpPr/>
          <p:nvPr/>
        </p:nvSpPr>
        <p:spPr>
          <a:xfrm>
            <a:off x="405384" y="1523975"/>
            <a:ext cx="7416824" cy="5001369"/>
          </a:xfrm>
          <a:prstGeom prst="rect">
            <a:avLst/>
          </a:prstGeom>
        </p:spPr>
        <p:txBody>
          <a:bodyPr wrap="square">
            <a:spAutoFit/>
          </a:bodyPr>
          <a:lstStyle/>
          <a:p>
            <a:pPr marL="457200" indent="-457200" algn="just">
              <a:spcAft>
                <a:spcPts val="1200"/>
              </a:spcAft>
            </a:pPr>
            <a:r>
              <a:rPr lang="it-IT" sz="1700" dirty="0"/>
              <a:t>	I versamenti in questione sono effettuati, senza applicazione di sanzioni e interessi, in un’</a:t>
            </a:r>
            <a:r>
              <a:rPr lang="it-IT" sz="1700" b="1" dirty="0"/>
              <a:t>unica soluzione entro il 31 maggio 2020 </a:t>
            </a:r>
            <a:r>
              <a:rPr lang="it-IT" sz="1700" dirty="0"/>
              <a:t>o mediante </a:t>
            </a:r>
            <a:r>
              <a:rPr lang="it-IT" sz="1700" b="1" dirty="0"/>
              <a:t>rateizzazione fino a un massimo di 5 </a:t>
            </a:r>
            <a:r>
              <a:rPr lang="it-IT" sz="1700" dirty="0"/>
              <a:t>rate mensili di pari importo a decorrere dal mese di maggio 2020. </a:t>
            </a:r>
          </a:p>
          <a:p>
            <a:pPr marL="457200" indent="-457200" algn="just">
              <a:spcAft>
                <a:spcPts val="1200"/>
              </a:spcAft>
            </a:pPr>
            <a:r>
              <a:rPr lang="it-IT" sz="1700" dirty="0"/>
              <a:t>	Con le medesime modalità, sarà possibile provvedere ai versamenti IVA in scadenza a marzo.</a:t>
            </a:r>
          </a:p>
          <a:p>
            <a:pPr marL="457200" indent="-457200" algn="just">
              <a:spcAft>
                <a:spcPts val="1200"/>
              </a:spcAft>
            </a:pPr>
            <a:r>
              <a:rPr lang="it-IT" sz="1700" dirty="0"/>
              <a:t>	Per le </a:t>
            </a:r>
            <a:r>
              <a:rPr lang="it-IT" sz="1700" b="1" dirty="0"/>
              <a:t>federazioni sportive nazionali, gli enti di promozione sportiva, le associazioni e le società sportive, professionistiche e dilettantistiche</a:t>
            </a:r>
            <a:r>
              <a:rPr lang="it-IT" sz="1700" dirty="0"/>
              <a:t> la sospensione relativa a ritenute per redditi da lavoro dipendente e assimilati, contributi e premi assicurativi si applica fino al 31 maggio 2020. In questo caso, i versamenti sono effettuati, senza applicazione di sanzioni e interessi, in un’unica soluzione entro il </a:t>
            </a:r>
            <a:r>
              <a:rPr lang="it-IT" sz="1700" b="1" dirty="0"/>
              <a:t>30 giugno 2020 </a:t>
            </a:r>
            <a:r>
              <a:rPr lang="it-IT" sz="1700" dirty="0"/>
              <a:t>o mediante rateizzazione fino a un massimo di 5 rate mensili di pari importo a decorrere dal mese di giugno 2020. Non si fa luogo al rimborso di quanto già versato.</a:t>
            </a:r>
          </a:p>
          <a:p>
            <a:pPr marL="720000" indent="-457200">
              <a:spcAft>
                <a:spcPts val="1200"/>
              </a:spcAft>
              <a:buFont typeface="Arial" pitchFamily="34" charset="0"/>
              <a:buChar char="•"/>
            </a:pPr>
            <a:endParaRPr lang="it-IT" sz="1700" dirty="0"/>
          </a:p>
        </p:txBody>
      </p:sp>
    </p:spTree>
    <p:extLst>
      <p:ext uri="{BB962C8B-B14F-4D97-AF65-F5344CB8AC3E}">
        <p14:creationId xmlns:p14="http://schemas.microsoft.com/office/powerpoint/2010/main" val="209462342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332656"/>
            <a:ext cx="7488832" cy="936104"/>
          </a:xfrm>
        </p:spPr>
        <p:txBody>
          <a:bodyPr>
            <a:normAutofit/>
          </a:bodyPr>
          <a:lstStyle/>
          <a:p>
            <a:pPr algn="ctr">
              <a:spcBef>
                <a:spcPts val="600"/>
              </a:spcBef>
            </a:pPr>
            <a:r>
              <a:rPr lang="it-IT" sz="1900" b="1" cap="none" dirty="0">
                <a:solidFill>
                  <a:srgbClr val="1F497D"/>
                </a:solidFill>
                <a:ea typeface="+mn-ea"/>
                <a:cs typeface="+mn-cs"/>
              </a:rPr>
              <a:t>Art. 62: Sospensione dei termini degli adempimenti e dei versamenti fiscali e contributivi</a:t>
            </a: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115</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10" name="Rettangolo 9"/>
          <p:cNvSpPr/>
          <p:nvPr/>
        </p:nvSpPr>
        <p:spPr>
          <a:xfrm>
            <a:off x="539552" y="1396590"/>
            <a:ext cx="7416824" cy="5570756"/>
          </a:xfrm>
          <a:prstGeom prst="rect">
            <a:avLst/>
          </a:prstGeom>
        </p:spPr>
        <p:txBody>
          <a:bodyPr wrap="square">
            <a:spAutoFit/>
          </a:bodyPr>
          <a:lstStyle/>
          <a:p>
            <a:pPr algn="just">
              <a:spcAft>
                <a:spcPts val="1200"/>
              </a:spcAft>
            </a:pPr>
            <a:r>
              <a:rPr lang="it-IT" sz="1700" dirty="0"/>
              <a:t>Per quanto riguarda i versamenti, ferme restando le ipotesi di sospensione sopra evidenziate con riferimento a specifiche tipologie di enti non profit, per gli </a:t>
            </a:r>
            <a:r>
              <a:rPr lang="it-IT" sz="1700" b="1" dirty="0"/>
              <a:t>enti titolari di Partita Iva</a:t>
            </a:r>
            <a:r>
              <a:rPr lang="it-IT" sz="1700" dirty="0"/>
              <a:t> trovano applicazione anche le sospensioni per i versamenti dei soggetti esercenti attività d’impresa, previste dall’art. 62 del decreto in oggetto. </a:t>
            </a:r>
          </a:p>
          <a:p>
            <a:pPr algn="just">
              <a:spcAft>
                <a:spcPts val="1200"/>
              </a:spcAft>
            </a:pPr>
            <a:r>
              <a:rPr lang="it-IT" sz="1700" dirty="0"/>
              <a:t>In particolare, per i soggetti </a:t>
            </a:r>
            <a:r>
              <a:rPr lang="it-IT" sz="1700" b="1" dirty="0"/>
              <a:t>titolari di Partita Iva </a:t>
            </a:r>
            <a:r>
              <a:rPr lang="it-IT" sz="1700" dirty="0"/>
              <a:t>che hanno il domicilio fiscale, la sede legale o la sede operativa nel territorio dello Stato </a:t>
            </a:r>
            <a:r>
              <a:rPr lang="it-IT" sz="1700" u="sng" dirty="0"/>
              <a:t>con </a:t>
            </a:r>
            <a:r>
              <a:rPr lang="it-IT" sz="1700" b="1" u="sng" dirty="0"/>
              <a:t>ricavi o compensi non superiori a 2 milioni di euro </a:t>
            </a:r>
            <a:r>
              <a:rPr lang="it-IT" sz="1700" dirty="0"/>
              <a:t>nel periodo di imposta precedente a quello in corso, sono </a:t>
            </a:r>
            <a:r>
              <a:rPr lang="it-IT" sz="1700" b="1" dirty="0"/>
              <a:t>sospesi i versamenti da autoliquidazione </a:t>
            </a:r>
            <a:r>
              <a:rPr lang="it-IT" sz="1700" dirty="0"/>
              <a:t>che scadono nel periodo compreso </a:t>
            </a:r>
            <a:r>
              <a:rPr lang="it-IT" sz="1700" u="sng" dirty="0"/>
              <a:t>tra l’8 marzo 2020 e il 31 marzo 2020</a:t>
            </a:r>
            <a:r>
              <a:rPr lang="it-IT" sz="1700" dirty="0"/>
              <a:t> relativi ai seguenti adempimenti: </a:t>
            </a:r>
          </a:p>
          <a:p>
            <a:pPr marL="457200" indent="-457200" algn="just">
              <a:spcAft>
                <a:spcPts val="1200"/>
              </a:spcAft>
              <a:buFont typeface="Arial" pitchFamily="34" charset="0"/>
              <a:buChar char="•"/>
            </a:pPr>
            <a:r>
              <a:rPr lang="it-IT" sz="1700" dirty="0"/>
              <a:t>ritenute alla fonte di cui agli articoli 23 e 24 del D.P.R. n. 600 del 1973, e trattenute relative all’addizionale regionale e comunale, operate in qualità di sostituti d'imposta;</a:t>
            </a:r>
          </a:p>
          <a:p>
            <a:pPr marL="457200" indent="-457200" algn="just">
              <a:spcAft>
                <a:spcPts val="1200"/>
              </a:spcAft>
              <a:buFont typeface="Arial" pitchFamily="34" charset="0"/>
              <a:buChar char="•"/>
            </a:pPr>
            <a:r>
              <a:rPr lang="it-IT" sz="1700" dirty="0"/>
              <a:t>versamenti relativi all’imposta sul valore aggiunto; </a:t>
            </a:r>
          </a:p>
          <a:p>
            <a:pPr marL="457200" indent="-457200" algn="just">
              <a:spcAft>
                <a:spcPts val="1200"/>
              </a:spcAft>
              <a:buFont typeface="Arial" pitchFamily="34" charset="0"/>
              <a:buChar char="•"/>
            </a:pPr>
            <a:r>
              <a:rPr lang="it-IT" sz="1700" dirty="0"/>
              <a:t>versamenti relativi ai contributi previdenziali e assistenziali, e ai premi per l’assicurazione obbligatoria. </a:t>
            </a:r>
          </a:p>
          <a:p>
            <a:pPr algn="just">
              <a:spcAft>
                <a:spcPts val="1200"/>
              </a:spcAft>
            </a:pPr>
            <a:endParaRPr lang="it-IT" sz="1700" b="1" u="sng" dirty="0"/>
          </a:p>
        </p:txBody>
      </p:sp>
    </p:spTree>
    <p:extLst>
      <p:ext uri="{BB962C8B-B14F-4D97-AF65-F5344CB8AC3E}">
        <p14:creationId xmlns:p14="http://schemas.microsoft.com/office/powerpoint/2010/main" val="398142598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332656"/>
            <a:ext cx="7488832" cy="936104"/>
          </a:xfrm>
        </p:spPr>
        <p:txBody>
          <a:bodyPr>
            <a:normAutofit/>
          </a:bodyPr>
          <a:lstStyle/>
          <a:p>
            <a:pPr algn="ctr">
              <a:spcBef>
                <a:spcPts val="600"/>
              </a:spcBef>
            </a:pPr>
            <a:r>
              <a:rPr lang="it-IT" sz="1900" b="1" cap="none" dirty="0">
                <a:solidFill>
                  <a:srgbClr val="1F497D"/>
                </a:solidFill>
                <a:ea typeface="+mn-ea"/>
                <a:cs typeface="+mn-cs"/>
              </a:rPr>
              <a:t>Art. 62: Sospensione dei termini degli adempimenti e dei versamenti fiscali e contributivi</a:t>
            </a:r>
            <a:endParaRPr lang="it-IT" sz="1600" i="1" dirty="0"/>
          </a:p>
        </p:txBody>
      </p:sp>
      <p:sp>
        <p:nvSpPr>
          <p:cNvPr id="5" name="Segnaposto data 4"/>
          <p:cNvSpPr>
            <a:spLocks noGrp="1"/>
          </p:cNvSpPr>
          <p:nvPr>
            <p:ph type="dt" sz="half" idx="10"/>
          </p:nvPr>
        </p:nvSpPr>
        <p:spPr/>
        <p:txBody>
          <a:bodyPr/>
          <a:lstStyle/>
          <a:p>
            <a:fld id="{7045A09B-C106-49D5-A5F6-4932217AB3B0}" type="datetime1">
              <a:rPr lang="it-IT" smtClean="0"/>
              <a:pPr/>
              <a:t>26/03/2020</a:t>
            </a:fld>
            <a:endParaRPr lang="it-IT" dirty="0"/>
          </a:p>
        </p:txBody>
      </p:sp>
      <p:sp>
        <p:nvSpPr>
          <p:cNvPr id="7" name="Segnaposto numero diapositiva 6"/>
          <p:cNvSpPr>
            <a:spLocks noGrp="1"/>
          </p:cNvSpPr>
          <p:nvPr>
            <p:ph type="sldNum" sz="quarter" idx="11"/>
          </p:nvPr>
        </p:nvSpPr>
        <p:spPr/>
        <p:txBody>
          <a:bodyPr/>
          <a:lstStyle/>
          <a:p>
            <a:fld id="{B007B441-5312-499D-93C3-6E37886527FA}" type="slidenum">
              <a:rPr lang="it-IT" smtClean="0"/>
              <a:pPr/>
              <a:t>116</a:t>
            </a:fld>
            <a:endParaRPr lang="it-IT" dirty="0"/>
          </a:p>
        </p:txBody>
      </p:sp>
      <p:sp>
        <p:nvSpPr>
          <p:cNvPr id="6" name="Segnaposto piè di pagina 5"/>
          <p:cNvSpPr>
            <a:spLocks noGrp="1"/>
          </p:cNvSpPr>
          <p:nvPr>
            <p:ph type="ftr" sz="quarter" idx="12"/>
          </p:nvPr>
        </p:nvSpPr>
        <p:spPr/>
        <p:txBody>
          <a:bodyPr/>
          <a:lstStyle/>
          <a:p>
            <a:r>
              <a:rPr lang="it-IT" dirty="0"/>
              <a:t>ACTA - tutti i diritti sono riservati</a:t>
            </a:r>
          </a:p>
        </p:txBody>
      </p:sp>
      <p:sp>
        <p:nvSpPr>
          <p:cNvPr id="10" name="Rettangolo 9"/>
          <p:cNvSpPr/>
          <p:nvPr/>
        </p:nvSpPr>
        <p:spPr>
          <a:xfrm>
            <a:off x="539552" y="1700808"/>
            <a:ext cx="7416824" cy="3600986"/>
          </a:xfrm>
          <a:prstGeom prst="rect">
            <a:avLst/>
          </a:prstGeom>
        </p:spPr>
        <p:txBody>
          <a:bodyPr wrap="square">
            <a:spAutoFit/>
          </a:bodyPr>
          <a:lstStyle/>
          <a:p>
            <a:pPr algn="just">
              <a:spcAft>
                <a:spcPts val="1200"/>
              </a:spcAft>
            </a:pPr>
            <a:r>
              <a:rPr lang="it-IT" sz="1900" b="1" dirty="0"/>
              <a:t>A prescindere dal volume dei ricavi o compensi </a:t>
            </a:r>
            <a:r>
              <a:rPr lang="it-IT" sz="1900" dirty="0"/>
              <a:t>percepiti, la sospensione dei </a:t>
            </a:r>
            <a:r>
              <a:rPr lang="it-IT" sz="1900" b="1" dirty="0"/>
              <a:t>versamenti IVA </a:t>
            </a:r>
            <a:r>
              <a:rPr lang="it-IT" sz="1900" dirty="0"/>
              <a:t>si applica a soggetti titolari di Partita IVA che hanno il domicilio fiscale, la sede legale o la sede operativa </a:t>
            </a:r>
            <a:r>
              <a:rPr lang="it-IT" sz="1900" b="1" dirty="0"/>
              <a:t>nelle Province di Bergamo, Cremona, Lodi e Piacenza.</a:t>
            </a:r>
          </a:p>
          <a:p>
            <a:pPr algn="just">
              <a:spcAft>
                <a:spcPts val="1200"/>
              </a:spcAft>
            </a:pPr>
            <a:r>
              <a:rPr lang="it-IT" sz="1900" dirty="0"/>
              <a:t>I versamenti sono effettuati, senza applicazione di sanzioni ed interessi, in </a:t>
            </a:r>
            <a:r>
              <a:rPr lang="it-IT" sz="1900" b="1" dirty="0"/>
              <a:t>un’unica soluzione entro il 31 maggio 2020 </a:t>
            </a:r>
            <a:r>
              <a:rPr lang="it-IT" sz="1900" dirty="0"/>
              <a:t>o mediante </a:t>
            </a:r>
            <a:r>
              <a:rPr lang="it-IT" sz="1900" b="1" dirty="0"/>
              <a:t>rateizzazione fino a un massimo di 5 rate mensili </a:t>
            </a:r>
            <a:r>
              <a:rPr lang="it-IT" sz="1900" dirty="0"/>
              <a:t>di pari importo a decorrere dal mese di maggio 2020. Non si fa luogo al rimborso di quanto già versato. </a:t>
            </a:r>
          </a:p>
          <a:p>
            <a:pPr>
              <a:spcAft>
                <a:spcPts val="1200"/>
              </a:spcAft>
            </a:pPr>
            <a:endParaRPr lang="it-IT" b="1" dirty="0"/>
          </a:p>
        </p:txBody>
      </p:sp>
    </p:spTree>
    <p:extLst>
      <p:ext uri="{BB962C8B-B14F-4D97-AF65-F5344CB8AC3E}">
        <p14:creationId xmlns:p14="http://schemas.microsoft.com/office/powerpoint/2010/main" val="340491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3662635" y="1916832"/>
            <a:ext cx="3935965" cy="3834426"/>
          </a:xfrm>
        </p:spPr>
        <p:txBody>
          <a:bodyPr>
            <a:normAutofit lnSpcReduction="10000"/>
          </a:bodyPr>
          <a:lstStyle/>
          <a:p>
            <a:pPr>
              <a:buClr>
                <a:schemeClr val="tx1"/>
              </a:buClr>
            </a:pPr>
            <a:endParaRPr lang="it-IT" i="1" dirty="0"/>
          </a:p>
          <a:p>
            <a:pPr>
              <a:buClr>
                <a:schemeClr val="tx1"/>
              </a:buClr>
            </a:pPr>
            <a:r>
              <a:rPr lang="it-IT" sz="2550" i="1" dirty="0"/>
              <a:t>Grazie per la vostra attenzione</a:t>
            </a:r>
          </a:p>
          <a:p>
            <a:pPr>
              <a:buClr>
                <a:schemeClr val="tx1"/>
              </a:buClr>
            </a:pPr>
            <a:endParaRPr lang="it-IT" sz="2325" i="1" dirty="0"/>
          </a:p>
          <a:p>
            <a:pPr>
              <a:buClr>
                <a:schemeClr val="tx1"/>
              </a:buClr>
            </a:pPr>
            <a:endParaRPr lang="it-IT" sz="1575" b="0" i="1" dirty="0"/>
          </a:p>
          <a:p>
            <a:pPr>
              <a:buClr>
                <a:schemeClr val="tx1"/>
              </a:buClr>
            </a:pPr>
            <a:r>
              <a:rPr lang="it-IT" sz="1575" i="1" dirty="0"/>
              <a:t>Avv. Gabriele Sepio</a:t>
            </a:r>
          </a:p>
          <a:p>
            <a:pPr>
              <a:buClr>
                <a:schemeClr val="tx1"/>
              </a:buClr>
            </a:pPr>
            <a:r>
              <a:rPr lang="it-IT" sz="1575" dirty="0"/>
              <a:t>Studio Legale ACTA – sede di Roma</a:t>
            </a:r>
          </a:p>
          <a:p>
            <a:pPr>
              <a:buClr>
                <a:schemeClr val="tx1"/>
              </a:buClr>
            </a:pPr>
            <a:r>
              <a:rPr lang="it-IT" sz="1575" dirty="0"/>
              <a:t>Via dei Redentoristi n. 9, 00186 Roma</a:t>
            </a:r>
          </a:p>
          <a:p>
            <a:pPr>
              <a:buClr>
                <a:schemeClr val="tx1"/>
              </a:buClr>
            </a:pPr>
            <a:r>
              <a:rPr lang="it-IT" sz="1575" dirty="0"/>
              <a:t>Tel.: 06-7726471 </a:t>
            </a:r>
          </a:p>
          <a:p>
            <a:pPr>
              <a:buClr>
                <a:schemeClr val="tx1"/>
              </a:buClr>
            </a:pPr>
            <a:r>
              <a:rPr lang="it-IT" sz="1575" dirty="0"/>
              <a:t>Mail: gabriele.sepio@actax.it</a:t>
            </a:r>
          </a:p>
          <a:p>
            <a:pPr>
              <a:buClr>
                <a:schemeClr val="tx1"/>
              </a:buClr>
            </a:pPr>
            <a:r>
              <a:rPr lang="it-IT" sz="1575" dirty="0"/>
              <a:t>          </a:t>
            </a:r>
          </a:p>
          <a:p>
            <a:pPr>
              <a:buClr>
                <a:schemeClr val="tx1"/>
              </a:buClr>
            </a:pPr>
            <a:endParaRPr lang="it-IT" sz="1050" i="1" dirty="0"/>
          </a:p>
        </p:txBody>
      </p:sp>
      <p:sp>
        <p:nvSpPr>
          <p:cNvPr id="4" name="Ovale 3"/>
          <p:cNvSpPr/>
          <p:nvPr/>
        </p:nvSpPr>
        <p:spPr>
          <a:xfrm>
            <a:off x="2195736" y="2780928"/>
            <a:ext cx="1242138" cy="10801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00" b="1" dirty="0">
              <a:solidFill>
                <a:prstClr val="white"/>
              </a:solidFill>
              <a:latin typeface="Times New Roman" panose="02020603050405020304" pitchFamily="18" charset="0"/>
              <a:cs typeface="Times New Roman" panose="02020603050405020304" pitchFamily="18" charset="0"/>
            </a:endParaRP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4288" y="998730"/>
            <a:ext cx="45839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r>
              <a:rPr lang="it-IT"/>
              <a:t>ACTA - tutti di diritti sono riservati</a:t>
            </a:r>
            <a:endParaRPr lang="it-IT" dirty="0"/>
          </a:p>
        </p:txBody>
      </p:sp>
      <p:sp>
        <p:nvSpPr>
          <p:cNvPr id="5" name="Segnaposto numero diapositiva 4"/>
          <p:cNvSpPr>
            <a:spLocks noGrp="1"/>
          </p:cNvSpPr>
          <p:nvPr>
            <p:ph type="sldNum" sz="quarter" idx="12"/>
          </p:nvPr>
        </p:nvSpPr>
        <p:spPr/>
        <p:txBody>
          <a:bodyPr/>
          <a:lstStyle/>
          <a:p>
            <a:fld id="{B007B441-5312-499D-93C3-6E37886527FA}" type="slidenum">
              <a:rPr lang="it-IT" smtClean="0"/>
              <a:pPr/>
              <a:t>117</a:t>
            </a:fld>
            <a:endParaRPr lang="it-IT" dirty="0"/>
          </a:p>
        </p:txBody>
      </p:sp>
    </p:spTree>
    <p:extLst>
      <p:ext uri="{BB962C8B-B14F-4D97-AF65-F5344CB8AC3E}">
        <p14:creationId xmlns:p14="http://schemas.microsoft.com/office/powerpoint/2010/main" val="29169984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16586</Words>
  <Application>Microsoft Office PowerPoint</Application>
  <PresentationFormat>Presentazione su schermo (4:3)</PresentationFormat>
  <Paragraphs>1520</Paragraphs>
  <Slides>117</Slides>
  <Notes>111</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117</vt:i4>
      </vt:variant>
    </vt:vector>
  </HeadingPairs>
  <TitlesOfParts>
    <vt:vector size="125" baseType="lpstr">
      <vt:lpstr>Angsana New</vt:lpstr>
      <vt:lpstr>Arial</vt:lpstr>
      <vt:lpstr>Calibri</vt:lpstr>
      <vt:lpstr>Century Schoolbook</vt:lpstr>
      <vt:lpstr>Times New Roman</vt:lpstr>
      <vt:lpstr>Wingdings</vt:lpstr>
      <vt:lpstr>Wingdings 2</vt:lpstr>
      <vt:lpstr>Loggia</vt:lpstr>
      <vt:lpstr>La RIFORMA DEL TERZO SETTORE    26 MARZO 2020 Avv. Gabriele Sepio</vt:lpstr>
      <vt:lpstr>Le linee generali della riforma</vt:lpstr>
      <vt:lpstr>Riforma del «Terzo settore» </vt:lpstr>
      <vt:lpstr>Finalità della riforma </vt:lpstr>
      <vt:lpstr>Finalità della riforma </vt:lpstr>
      <vt:lpstr>Finalità della riforma </vt:lpstr>
      <vt:lpstr>Finalità della riforma </vt:lpstr>
      <vt:lpstr>Definizione di «Terzo settore» </vt:lpstr>
      <vt:lpstr>Riforma del «Terzo settore» </vt:lpstr>
      <vt:lpstr>Riforma del «Terzo settore» </vt:lpstr>
      <vt:lpstr>Riforma del «Terzo settore» </vt:lpstr>
      <vt:lpstr>Il nuovo Codice del Terzo settore </vt:lpstr>
      <vt:lpstr>Il nuovo Codice del Terzo settore </vt:lpstr>
      <vt:lpstr>La nuova definizione di «non lucratività» nel Terzo settore </vt:lpstr>
      <vt:lpstr>La nuova definizione di «non lucratività» nel Terzo settore </vt:lpstr>
      <vt:lpstr>La nuova definizione di «non lucratività» nel Terzo settore </vt:lpstr>
      <vt:lpstr>La nuova definizione di «non lucratività» nel Terzo settore </vt:lpstr>
      <vt:lpstr>La nuova definizione di «non lucratività» nel Terzo settore </vt:lpstr>
      <vt:lpstr>Riforma dell’impresa sociale </vt:lpstr>
      <vt:lpstr>Le tempistiche di efficacia della riforma </vt:lpstr>
      <vt:lpstr>Il percorso della riforma </vt:lpstr>
      <vt:lpstr>Il percorso della riforma </vt:lpstr>
      <vt:lpstr>Il percorso della riforma </vt:lpstr>
      <vt:lpstr>Il Codice del Terzo settore</vt:lpstr>
      <vt:lpstr>Codice del «Terzo settore» </vt:lpstr>
      <vt:lpstr>Gli elementi che qualificano gli ETS </vt:lpstr>
      <vt:lpstr>Gli elementi che qualificano gli ETS </vt:lpstr>
      <vt:lpstr>Gli enti che possono assumere la qualifica di ETS </vt:lpstr>
      <vt:lpstr>Gli enti che possono assumere la qualifica di ETS </vt:lpstr>
      <vt:lpstr>Gli enti che possono assumere la qualifica di ETS </vt:lpstr>
      <vt:lpstr>Gli enti che possono assumere la qualifica di ETS </vt:lpstr>
      <vt:lpstr>Gli enti religiosi civilmente riconosciuti </vt:lpstr>
      <vt:lpstr>Gli enti esclusi dal Registro </vt:lpstr>
      <vt:lpstr>Enti operanti nel settore della protezione civile </vt:lpstr>
      <vt:lpstr>Gli enti che rimarranno al di fuori del Terzo settore </vt:lpstr>
      <vt:lpstr>Gli enti che rimarranno al di fuori del Terzo settore </vt:lpstr>
      <vt:lpstr>Gli enti che rimarranno al di fuori del Terzo settore </vt:lpstr>
      <vt:lpstr>L’architettura del nuovo Registro unico nazionale del Terzo settore (RUNTS)</vt:lpstr>
      <vt:lpstr>Il Registro unico nazionale </vt:lpstr>
      <vt:lpstr>Il Registro unico nazionale </vt:lpstr>
      <vt:lpstr>Iscrizione al Registro unico </vt:lpstr>
      <vt:lpstr>Il Registro unico nazionale </vt:lpstr>
      <vt:lpstr>Trasmigrazione dai registri esistenti </vt:lpstr>
      <vt:lpstr>Trasmigrazione dai registri esistenti </vt:lpstr>
      <vt:lpstr>Trasmigrazione dai registri esistenti </vt:lpstr>
      <vt:lpstr>Cancellazione dal RUNTS </vt:lpstr>
      <vt:lpstr>Migrazione da una sezione all’altra </vt:lpstr>
      <vt:lpstr>Gli effetti dell’iscrizione nel RUNTS </vt:lpstr>
      <vt:lpstr>Gli effetti dell’iscrizione nel Registro unico </vt:lpstr>
      <vt:lpstr>Il riconoscimento giuridico dell’ente</vt:lpstr>
      <vt:lpstr>Adozione della personalità giuridica tramite l’iscrizione al RUNTS </vt:lpstr>
      <vt:lpstr>Personalità giuridica </vt:lpstr>
      <vt:lpstr>Personalità giuridica </vt:lpstr>
      <vt:lpstr>Personalità giuridica </vt:lpstr>
      <vt:lpstr>Personalità giuridica </vt:lpstr>
      <vt:lpstr>Le attività degli ETS</vt:lpstr>
      <vt:lpstr>Le attività di interesse generale </vt:lpstr>
      <vt:lpstr>Le attività di interesse generale </vt:lpstr>
      <vt:lpstr>Le attività diverse da quelle di interesse generale </vt:lpstr>
      <vt:lpstr>Attività di raccolta fondi </vt:lpstr>
      <vt:lpstr>Attività di raccolta fondi </vt:lpstr>
      <vt:lpstr>Art. 5 del CTS e art. 2 del D.Lgs. 112/2017 - Differenze </vt:lpstr>
      <vt:lpstr>Le attività diverse  delle imprese sociali </vt:lpstr>
      <vt:lpstr>Confronto con il regime ante-riforma </vt:lpstr>
      <vt:lpstr>Attività di interesse generale e non commercialità degli ETS </vt:lpstr>
      <vt:lpstr>Attività di interesse generale e non commercialità degli ETS </vt:lpstr>
      <vt:lpstr>Attività di interesse generale e non commercialità degli ETS </vt:lpstr>
      <vt:lpstr>Confronto con il regime ante-riforma </vt:lpstr>
      <vt:lpstr>Confronto con il regime ante-riforma </vt:lpstr>
      <vt:lpstr>Le attività connesse nel regime Onlus </vt:lpstr>
      <vt:lpstr>Attività connesse nel regime Onlus - Casistica </vt:lpstr>
      <vt:lpstr>Attività connesse nel regime Onlus - Casistica </vt:lpstr>
      <vt:lpstr>Attività connesse nel regime Onlus - Casistica </vt:lpstr>
      <vt:lpstr>Attività commerciali e produttive marginali </vt:lpstr>
      <vt:lpstr>Assenza di scopo di lucro </vt:lpstr>
      <vt:lpstr>Assenza di scopo di lucro </vt:lpstr>
      <vt:lpstr>Assenza di scopo di lucro </vt:lpstr>
      <vt:lpstr>LA DONAZIONE  NELLA RIFORMA DEL TERZO SETTORE </vt:lpstr>
      <vt:lpstr>La disciplina delle donazioni nel CTS</vt:lpstr>
      <vt:lpstr>La disciplina delle donazioni nel CTS</vt:lpstr>
      <vt:lpstr>La disciplina delle donazioni nel CTS</vt:lpstr>
      <vt:lpstr>Raffronto con le attuali norme Onlus </vt:lpstr>
      <vt:lpstr>Segue </vt:lpstr>
      <vt:lpstr>La disciplina delle donazioni nel CTS </vt:lpstr>
      <vt:lpstr>Efficacia delle norme fiscali del CTS </vt:lpstr>
      <vt:lpstr>Efficacia dell’art. 83 del CTS </vt:lpstr>
      <vt:lpstr>Efficacia dell’art. 83 del CTS </vt:lpstr>
      <vt:lpstr>IL BILANCIO SOCIALE DEGLI ENTI DEL TERZO SETTORE</vt:lpstr>
      <vt:lpstr>Il Bilancio degli enti del Terzo settore </vt:lpstr>
      <vt:lpstr>Bilancio sociale</vt:lpstr>
      <vt:lpstr>Bilancio sociale</vt:lpstr>
      <vt:lpstr>Bilancio sociale</vt:lpstr>
      <vt:lpstr>Bilancio sociale</vt:lpstr>
      <vt:lpstr>Bilancio sociale</vt:lpstr>
      <vt:lpstr>Bilancio sociale</vt:lpstr>
      <vt:lpstr>Bilancio sociale</vt:lpstr>
      <vt:lpstr>Le NOVITA’ DEL DECRETO «CURA ITALIA»  IN MATERIA DI TERZO SETTORE: EROGAZIONI LIBERALI</vt:lpstr>
      <vt:lpstr>Art. 66: Incentivi fiscali per erogazioni liberali in denaro e in natura a sostegno delle misure di contrasto dell’emergenza epidemiologica da COVID-19 </vt:lpstr>
      <vt:lpstr>Art. 66: Incentivi fiscali per erogazioni liberali in denaro e in natura a sostegno delle misure di contrasto dell’emergenza epidemiologica da COVID-19 </vt:lpstr>
      <vt:lpstr>Art. 66: Incentivi fiscali per erogazioni liberali in denaro e in natura a sostegno delle misure di contrasto dell’emergenza epidemiologica da COVID-19 </vt:lpstr>
      <vt:lpstr>Art. 99: Erogazioni liberali a sostegno del contrasto all’emergenza epidemiologica da COVID-19 </vt:lpstr>
      <vt:lpstr>Art. 99: Erogazioni liberali a sostegno del contrasto all’emergenza epidemiologica da COVID-19 </vt:lpstr>
      <vt:lpstr>Lo spostamento dei volontari nell’ambito dell’emergenza: le disposizioni del DPCM 22 marzo 2020</vt:lpstr>
      <vt:lpstr>DPCM 22 marzo 2020: Restrizioni sul fronte degli spostamenti dei volontari </vt:lpstr>
      <vt:lpstr>DPCM 22 marzo 2020: Restrizioni sul fronte degli spostamenti dei volontari </vt:lpstr>
      <vt:lpstr>DPCM 22 marzo 2020: Restrizioni sul fronte degli spostamenti dei volontari </vt:lpstr>
      <vt:lpstr>Le novità introdotte dal  Decreto Cura Italia: proroga e sospensione di adempimenti e versamenti </vt:lpstr>
      <vt:lpstr>Proroga del termine per modifiche statutarie e approvazione dei bilanci </vt:lpstr>
      <vt:lpstr>Proroga del termine per modifiche statutarie e approvazione dei bilanci </vt:lpstr>
      <vt:lpstr>Semplificazioni per la convocazione delle assemblee </vt:lpstr>
      <vt:lpstr>Semplificazioni per la convocazione delle assemblee </vt:lpstr>
      <vt:lpstr>Sospensione adempimenti tributari </vt:lpstr>
      <vt:lpstr>Art. 61: Sospensione dei versamenti delle ritenute, sei contributi previdenziali e assistenziali e dei premi per l’assicurazione obbligatoria</vt:lpstr>
      <vt:lpstr>Art. 61: Sospensione dei versamenti delle ritenute, sei contributi previdenziali e assistenziali e dei premi per l’assicurazione obbligatoria</vt:lpstr>
      <vt:lpstr>Art. 62: Sospensione dei termini degli adempimenti e dei versamenti fiscali e contributivi</vt:lpstr>
      <vt:lpstr>Art. 62: Sospensione dei termini degli adempimenti e dei versamenti fiscali e contributivi</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cp:lastPrinted>2019-05-20T10:21:13Z</cp:lastPrinted>
  <dcterms:created xsi:type="dcterms:W3CDTF">2019-02-13T11:16:05Z</dcterms:created>
  <dcterms:modified xsi:type="dcterms:W3CDTF">2020-03-27T09:35:41Z</dcterms:modified>
</cp:coreProperties>
</file>