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339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131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95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323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294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075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58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547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62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03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320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A8121-E7F3-4AE9-9D22-E448D828E51F}" type="datetimeFigureOut">
              <a:rPr lang="it-IT" smtClean="0"/>
              <a:t>13/02/2020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FFACA-6BD7-48E3-8274-69E810CF31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92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u="sng" dirty="0"/>
              <a:t>L’orientamento come orizzonte pedagogico. Riflessioni fra scuola e formazione professionale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Casale, 11 gennaio 2020</a:t>
            </a:r>
          </a:p>
          <a:p>
            <a:r>
              <a:rPr lang="it-IT" dirty="0" smtClean="0"/>
              <a:t>Roberto Viale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999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u="sng" dirty="0"/>
              <a:t>Da che pulpito vien la predica?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Il mio itinerario e il valore degli incontri</a:t>
            </a:r>
          </a:p>
          <a:p>
            <a:pPr lvl="0"/>
            <a:r>
              <a:rPr lang="it-IT" dirty="0" smtClean="0"/>
              <a:t>Una vicenda di </a:t>
            </a:r>
            <a:r>
              <a:rPr lang="it-IT" dirty="0"/>
              <a:t>fiducia </a:t>
            </a:r>
            <a:r>
              <a:rPr lang="it-IT" dirty="0" smtClean="0"/>
              <a:t>emersa dal lavoro comune: </a:t>
            </a:r>
            <a:r>
              <a:rPr lang="it-IT" dirty="0"/>
              <a:t>il progetto LAPIS</a:t>
            </a:r>
          </a:p>
          <a:p>
            <a:pPr lvl="0"/>
            <a:r>
              <a:rPr lang="it-IT" dirty="0"/>
              <a:t>La collaborazione fra scuola e formazione per il progetto proposto dal gruppo Lions di Casale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407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u="sng" dirty="0"/>
              <a:t>Orientare nella pratica scolastica: un percorso difficile, con molti insuccessi.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Piuttosto alta la percentuale di scelte che non corrispondono alle indicazioni della scuola</a:t>
            </a:r>
          </a:p>
          <a:p>
            <a:r>
              <a:rPr lang="it-IT" dirty="0" smtClean="0"/>
              <a:t>Le contraddizioni della scuola: è </a:t>
            </a:r>
            <a:r>
              <a:rPr lang="it-IT" dirty="0"/>
              <a:t>fra i primi posti nella carenza di professionalità adeguate (una istituzione che non è in grado di riprodursi?) </a:t>
            </a:r>
          </a:p>
          <a:p>
            <a:r>
              <a:rPr lang="it-IT" dirty="0"/>
              <a:t>L’orientamento non è solo scelta degli studi successivi, orientare significa proporre dei modelli, degli stili di vita e degli interessi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466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u="sng" dirty="0"/>
              <a:t>L</a:t>
            </a:r>
            <a:r>
              <a:rPr lang="it-IT" u="sng" dirty="0" smtClean="0"/>
              <a:t>a </a:t>
            </a:r>
            <a:r>
              <a:rPr lang="it-IT" u="sng" dirty="0"/>
              <a:t>“transizione lunga” fra scuola ed attività lavorativa</a:t>
            </a:r>
            <a:r>
              <a:rPr lang="it-IT" dirty="0"/>
              <a:t> </a:t>
            </a:r>
            <a:r>
              <a:rPr lang="it-IT" dirty="0" smtClean="0"/>
              <a:t>(</a:t>
            </a:r>
            <a:r>
              <a:rPr lang="it-IT" u="sng" dirty="0"/>
              <a:t>t</a:t>
            </a:r>
            <a:r>
              <a:rPr lang="it-IT" u="sng" dirty="0" smtClean="0"/>
              <a:t>roppo </a:t>
            </a:r>
            <a:r>
              <a:rPr lang="it-IT" u="sng" dirty="0"/>
              <a:t>lunga in Italia, anche per i </a:t>
            </a:r>
            <a:r>
              <a:rPr lang="it-IT" u="sng" dirty="0" smtClean="0"/>
              <a:t>laureati)</a:t>
            </a:r>
            <a:r>
              <a:rPr lang="it-IT" u="sng" dirty="0"/>
              <a:t/>
            </a:r>
            <a:br>
              <a:rPr lang="it-IT" u="sng" dirty="0"/>
            </a:br>
            <a:endParaRPr lang="it-IT" u="sng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Un clima sociale non favorevole: la svalutazione “sociale” dei lavoratori precoci. Manca la fiducia nella formazione durante il lavoro e attraverso il lavoro (molto diversa la situazione tedesca!)</a:t>
            </a:r>
          </a:p>
          <a:p>
            <a:r>
              <a:rPr lang="it-IT" dirty="0"/>
              <a:t>Anche per chi non prosegue gli studi il percorso è complesso. Obbligo di istruzione fino al 16° </a:t>
            </a:r>
            <a:r>
              <a:rPr lang="it-IT" dirty="0" smtClean="0"/>
              <a:t>anno, </a:t>
            </a:r>
            <a:r>
              <a:rPr lang="it-IT" dirty="0"/>
              <a:t>oppure apprendistato al 15° anno. In ogni caso diritto-dovere al diploma</a:t>
            </a:r>
          </a:p>
          <a:p>
            <a:r>
              <a:rPr lang="it-IT" dirty="0" smtClean="0"/>
              <a:t>Gli </a:t>
            </a:r>
            <a:r>
              <a:rPr lang="it-IT" dirty="0"/>
              <a:t>inserimenti precoci nel mondo del lavoro hanno una loro complessità (spesso sottovalutata) e spesso necessitano di ulteriore formazione di base (soprattutto competenze trasversali), ma anche di dispositivi di sostegno (psicologici, ma soprattutto umani)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073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u="sng" dirty="0"/>
              <a:t>Il rispetto delle regole è la prima richiesta che affiora dal mondo del lavoro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Si cresce non solo perché ci vengono proposte delle regole, ma perché ci si identifica in esse (necessità di un contesto emotivo ed affettivo per la loro assimilazione)</a:t>
            </a:r>
          </a:p>
          <a:p>
            <a:pPr lvl="0"/>
            <a:r>
              <a:rPr lang="it-IT" dirty="0"/>
              <a:t>Difficoltà nel proporre modelli positivi non svalutati a priori: il docente è un modello se la società gli riconosce questo </a:t>
            </a:r>
            <a:r>
              <a:rPr lang="it-IT" dirty="0" smtClean="0"/>
              <a:t>ruolo</a:t>
            </a:r>
            <a:endParaRPr lang="it-IT" dirty="0"/>
          </a:p>
          <a:p>
            <a:r>
              <a:rPr lang="it-IT" dirty="0"/>
              <a:t>L’esigenza di modelli convincenti si scontra con le difficoltà concrete degli </a:t>
            </a:r>
            <a:r>
              <a:rPr lang="it-IT" dirty="0" smtClean="0"/>
              <a:t>insegnanti. Insegnare </a:t>
            </a:r>
            <a:r>
              <a:rPr lang="it-IT" dirty="0"/>
              <a:t>è diventato un mestiere difficile: la scuola è una istituzione sempre più fragile, che non protegge più chi ci lavora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5601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u="sng" dirty="0" smtClean="0"/>
              <a:t>Costruire una </a:t>
            </a:r>
            <a:r>
              <a:rPr lang="it-IT" u="sng" dirty="0"/>
              <a:t>consapevole ed equilibrata fiducia nel futuro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Per realizzare le trasformazioni occorrono tempi lunghi</a:t>
            </a:r>
          </a:p>
          <a:p>
            <a:pPr lvl="0"/>
            <a:r>
              <a:rPr lang="it-IT" dirty="0"/>
              <a:t>Per attraversare quei tempi servono impegno e costanza (Damiano </a:t>
            </a:r>
            <a:r>
              <a:rPr lang="it-IT" dirty="0" err="1"/>
              <a:t>Previtali</a:t>
            </a:r>
            <a:r>
              <a:rPr lang="it-IT" dirty="0"/>
              <a:t> e la resilienza come fattore di successo)</a:t>
            </a:r>
          </a:p>
          <a:p>
            <a:pPr lvl="0"/>
            <a:r>
              <a:rPr lang="it-IT" dirty="0"/>
              <a:t>Impegno e costanza sono più facili da mantenere </a:t>
            </a:r>
            <a:r>
              <a:rPr lang="it-IT" u="sng" dirty="0"/>
              <a:t>quando non si è soli</a:t>
            </a:r>
            <a:endParaRPr lang="it-IT" dirty="0"/>
          </a:p>
          <a:p>
            <a:r>
              <a:rPr lang="it-IT" dirty="0"/>
              <a:t>Per non essere soli occorre essere </a:t>
            </a:r>
            <a:r>
              <a:rPr lang="it-IT" u="sng" dirty="0"/>
              <a:t>capaci di stringere alleanze</a:t>
            </a:r>
            <a:r>
              <a:rPr lang="it-IT" dirty="0"/>
              <a:t> (contro il mito dell’uomo solo al comando o del vincente solo contro tutti)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0866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u="sng" dirty="0"/>
              <a:t>Prima alleanza strategica: quella fra le generazioni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 molte associazioni, anche illustri e ricche di storia, si lamenta </a:t>
            </a:r>
            <a:r>
              <a:rPr lang="it-IT" u="sng" dirty="0"/>
              <a:t>la grande difficoltà di rinnovamento generazionale</a:t>
            </a:r>
            <a:r>
              <a:rPr lang="it-IT" dirty="0"/>
              <a:t>. Si dice: i giovani non aderiscono più</a:t>
            </a:r>
          </a:p>
          <a:p>
            <a:r>
              <a:rPr lang="it-IT" i="1" dirty="0"/>
              <a:t>I vostri figli diventeranno profeti (se) i vostri anziani avranno sogni</a:t>
            </a:r>
            <a:r>
              <a:rPr lang="it-IT" dirty="0"/>
              <a:t> (Gioele 3,1-2). I figli possono profetizzare (cioè aprirsi al futuro, diventare innovatori) in un ambiente “aperto” dai sogni e dalle visioni dei genitori</a:t>
            </a:r>
          </a:p>
          <a:p>
            <a:r>
              <a:rPr lang="it-IT" dirty="0"/>
              <a:t>I giovani si avvicinano a quelle organizzazioni in cui vedono leader che sono interessati al futuro e non sono ripiegati sulla nostalgia</a:t>
            </a:r>
          </a:p>
        </p:txBody>
      </p:sp>
    </p:spTree>
    <p:extLst>
      <p:ext uri="{BB962C8B-B14F-4D97-AF65-F5344CB8AC3E}">
        <p14:creationId xmlns:p14="http://schemas.microsoft.com/office/powerpoint/2010/main" val="3795707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u="sng" dirty="0"/>
              <a:t>Una immagine positiva per concludere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Non partiamo da zero. Una comunità relativamente piccola come Casale ha dalla sua una ricchezza di alleanze implicite: reti di relazioni umane e professionali che possono interagire fra di loro e creare </a:t>
            </a:r>
            <a:r>
              <a:rPr lang="it-IT" dirty="0" smtClean="0"/>
              <a:t>valore aggiunto</a:t>
            </a:r>
          </a:p>
          <a:p>
            <a:r>
              <a:rPr lang="it-IT" dirty="0" smtClean="0"/>
              <a:t>Il </a:t>
            </a:r>
            <a:r>
              <a:rPr lang="it-IT" dirty="0"/>
              <a:t>clima di </a:t>
            </a:r>
            <a:r>
              <a:rPr lang="it-IT" u="sng" dirty="0"/>
              <a:t>stima</a:t>
            </a:r>
            <a:r>
              <a:rPr lang="it-IT" dirty="0"/>
              <a:t> (pur nella </a:t>
            </a:r>
            <a:r>
              <a:rPr lang="it-IT" u="sng" dirty="0"/>
              <a:t>contrapposizione</a:t>
            </a:r>
            <a:r>
              <a:rPr lang="it-IT" dirty="0"/>
              <a:t>) è stato i bacino delle grandi riforme economiche italiane del </a:t>
            </a:r>
            <a:r>
              <a:rPr lang="it-IT" dirty="0" smtClean="0"/>
              <a:t>dopoguerra</a:t>
            </a:r>
          </a:p>
          <a:p>
            <a:r>
              <a:rPr lang="it-IT" dirty="0" smtClean="0"/>
              <a:t>La capacità di dire: </a:t>
            </a:r>
            <a:r>
              <a:rPr lang="it-IT" i="1" dirty="0" smtClean="0"/>
              <a:t>Se </a:t>
            </a:r>
            <a:r>
              <a:rPr lang="it-IT" i="1" dirty="0"/>
              <a:t>state bene voi, allora stiamo bene anche noi</a:t>
            </a:r>
            <a:r>
              <a:rPr lang="it-IT" dirty="0"/>
              <a:t> (da Fabio </a:t>
            </a:r>
            <a:r>
              <a:rPr lang="it-IT" dirty="0" err="1"/>
              <a:t>Geda</a:t>
            </a:r>
            <a:r>
              <a:rPr lang="it-IT" dirty="0"/>
              <a:t>, “</a:t>
            </a:r>
            <a:r>
              <a:rPr lang="it-IT" i="1" dirty="0"/>
              <a:t>Il demonio ha paura della gente allegra</a:t>
            </a:r>
            <a:r>
              <a:rPr lang="it-IT" dirty="0"/>
              <a:t>”)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464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630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di Office</vt:lpstr>
      <vt:lpstr>L’orientamento come orizzonte pedagogico. Riflessioni fra scuola e formazione professionale </vt:lpstr>
      <vt:lpstr>Da che pulpito vien la predica? </vt:lpstr>
      <vt:lpstr>Orientare nella pratica scolastica: un percorso difficile, con molti insuccessi. </vt:lpstr>
      <vt:lpstr>La “transizione lunga” fra scuola ed attività lavorativa (troppo lunga in Italia, anche per i laureati) </vt:lpstr>
      <vt:lpstr>Il rispetto delle regole è la prima richiesta che affiora dal mondo del lavoro</vt:lpstr>
      <vt:lpstr>Costruire una consapevole ed equilibrata fiducia nel futuro </vt:lpstr>
      <vt:lpstr>Prima alleanza strategica: quella fra le generazioni </vt:lpstr>
      <vt:lpstr>Una immagine positiva per concludere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Windows</dc:creator>
  <cp:lastModifiedBy>Orientamento2 OR2. Orientamento2</cp:lastModifiedBy>
  <cp:revision>18</cp:revision>
  <dcterms:created xsi:type="dcterms:W3CDTF">2020-01-10T17:29:18Z</dcterms:created>
  <dcterms:modified xsi:type="dcterms:W3CDTF">2020-02-13T10:06:27Z</dcterms:modified>
</cp:coreProperties>
</file>