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62" r:id="rId4"/>
    <p:sldId id="269" r:id="rId5"/>
    <p:sldId id="264" r:id="rId6"/>
    <p:sldId id="270" r:id="rId7"/>
    <p:sldId id="267" r:id="rId8"/>
    <p:sldId id="282" r:id="rId9"/>
    <p:sldId id="281" r:id="rId10"/>
    <p:sldId id="272" r:id="rId11"/>
    <p:sldId id="268" r:id="rId12"/>
    <p:sldId id="271" r:id="rId13"/>
  </p:sldIdLst>
  <p:sldSz cx="12192000" cy="6858000"/>
  <p:notesSz cx="6858000" cy="9144000"/>
  <p:defaultText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544"/>
    <p:restoredTop sz="96405"/>
  </p:normalViewPr>
  <p:slideViewPr>
    <p:cSldViewPr snapToGrid="0">
      <p:cViewPr>
        <p:scale>
          <a:sx n="80" d="100"/>
          <a:sy n="80" d="100"/>
        </p:scale>
        <p:origin x="1400" y="86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D25A83-58CD-C848-A645-B3EAC7D71B4A}" type="doc">
      <dgm:prSet loTypeId="urn:microsoft.com/office/officeart/2005/8/layout/hierarchy4" loCatId="" qsTypeId="urn:microsoft.com/office/officeart/2005/8/quickstyle/simple1" qsCatId="simple" csTypeId="urn:microsoft.com/office/officeart/2005/8/colors/colorful2" csCatId="colorful" phldr="1"/>
      <dgm:spPr/>
      <dgm:t>
        <a:bodyPr/>
        <a:lstStyle/>
        <a:p>
          <a:endParaRPr lang="it-IT"/>
        </a:p>
      </dgm:t>
    </dgm:pt>
    <dgm:pt modelId="{690F1BB9-2EF3-F149-A9C6-9BDA299C577D}">
      <dgm:prSet phldrT="[Testo]"/>
      <dgm:spPr/>
      <dgm:t>
        <a:bodyPr/>
        <a:lstStyle/>
        <a:p>
          <a:r>
            <a:rPr lang="it-IT" dirty="0"/>
            <a:t>The PEG </a:t>
          </a:r>
          <a:r>
            <a:rPr lang="it-IT" dirty="0" err="1"/>
            <a:t>will</a:t>
          </a:r>
          <a:r>
            <a:rPr lang="it-IT" dirty="0"/>
            <a:t> </a:t>
          </a:r>
          <a:r>
            <a:rPr lang="it-IT" dirty="0" err="1"/>
            <a:t>comprise</a:t>
          </a:r>
          <a:r>
            <a:rPr lang="it-IT" dirty="0"/>
            <a:t> </a:t>
          </a:r>
          <a:r>
            <a:rPr lang="it-IT" dirty="0" err="1"/>
            <a:t>experts</a:t>
          </a:r>
          <a:r>
            <a:rPr lang="it-IT" dirty="0"/>
            <a:t> on VET systems, </a:t>
          </a:r>
          <a:r>
            <a:rPr lang="it-IT" dirty="0" err="1"/>
            <a:t>competences</a:t>
          </a:r>
          <a:r>
            <a:rPr lang="it-IT" dirty="0"/>
            <a:t> </a:t>
          </a:r>
          <a:r>
            <a:rPr lang="it-IT" dirty="0" err="1"/>
            <a:t>accreditation</a:t>
          </a:r>
          <a:r>
            <a:rPr lang="it-IT" dirty="0"/>
            <a:t> and </a:t>
          </a:r>
          <a:r>
            <a:rPr lang="it-IT" dirty="0" err="1"/>
            <a:t>recognition</a:t>
          </a:r>
          <a:r>
            <a:rPr lang="it-IT" dirty="0"/>
            <a:t>, learning </a:t>
          </a:r>
          <a:r>
            <a:rPr lang="it-IT" dirty="0" err="1"/>
            <a:t>assessment</a:t>
          </a:r>
          <a:r>
            <a:rPr lang="it-IT" dirty="0"/>
            <a:t>, </a:t>
          </a:r>
          <a:r>
            <a:rPr lang="it-IT" dirty="0" err="1"/>
            <a:t>scientific</a:t>
          </a:r>
          <a:r>
            <a:rPr lang="it-IT" dirty="0"/>
            <a:t> </a:t>
          </a:r>
          <a:r>
            <a:rPr lang="it-IT" dirty="0" err="1"/>
            <a:t>research</a:t>
          </a:r>
          <a:r>
            <a:rPr lang="it-IT" dirty="0"/>
            <a:t> and </a:t>
          </a:r>
          <a:r>
            <a:rPr lang="it-IT" dirty="0" err="1"/>
            <a:t>evaluation</a:t>
          </a:r>
          <a:r>
            <a:rPr lang="it-IT" dirty="0"/>
            <a:t> with the </a:t>
          </a:r>
          <a:r>
            <a:rPr lang="it-IT" dirty="0" err="1"/>
            <a:t>role</a:t>
          </a:r>
          <a:r>
            <a:rPr lang="it-IT" dirty="0"/>
            <a:t> to review the project </a:t>
          </a:r>
          <a:r>
            <a:rPr lang="it-IT" dirty="0" err="1"/>
            <a:t>approaches</a:t>
          </a:r>
          <a:r>
            <a:rPr lang="it-IT" dirty="0"/>
            <a:t> and </a:t>
          </a:r>
          <a:r>
            <a:rPr lang="it-IT" dirty="0" err="1"/>
            <a:t>results</a:t>
          </a:r>
          <a:r>
            <a:rPr lang="it-IT" dirty="0"/>
            <a:t> from a </a:t>
          </a:r>
          <a:r>
            <a:rPr lang="it-IT" dirty="0" err="1"/>
            <a:t>scientific</a:t>
          </a:r>
          <a:r>
            <a:rPr lang="it-IT" dirty="0"/>
            <a:t> and policy </a:t>
          </a:r>
          <a:r>
            <a:rPr lang="it-IT" dirty="0" err="1"/>
            <a:t>perspective</a:t>
          </a:r>
          <a:r>
            <a:rPr lang="it-IT" dirty="0"/>
            <a:t> and to bridge </a:t>
          </a:r>
          <a:r>
            <a:rPr lang="it-IT" dirty="0" err="1"/>
            <a:t>them</a:t>
          </a:r>
          <a:r>
            <a:rPr lang="it-IT" dirty="0"/>
            <a:t> to </a:t>
          </a:r>
          <a:r>
            <a:rPr lang="it-IT" dirty="0" err="1"/>
            <a:t>thematic</a:t>
          </a:r>
          <a:r>
            <a:rPr lang="it-IT" dirty="0"/>
            <a:t> National and </a:t>
          </a:r>
          <a:r>
            <a:rPr lang="it-IT" dirty="0" err="1"/>
            <a:t>transnational</a:t>
          </a:r>
          <a:r>
            <a:rPr lang="it-IT" dirty="0"/>
            <a:t> </a:t>
          </a:r>
          <a:r>
            <a:rPr lang="it-IT" dirty="0" err="1"/>
            <a:t>interlocutors</a:t>
          </a:r>
          <a:r>
            <a:rPr lang="it-IT" dirty="0"/>
            <a:t>.</a:t>
          </a:r>
        </a:p>
      </dgm:t>
    </dgm:pt>
    <dgm:pt modelId="{E00AB814-D11D-8743-81CF-552CBDB68EC0}" type="parTrans" cxnId="{3D9DCF13-F262-EA4F-B8A6-10C0DD126AC1}">
      <dgm:prSet/>
      <dgm:spPr/>
      <dgm:t>
        <a:bodyPr/>
        <a:lstStyle/>
        <a:p>
          <a:endParaRPr lang="it-IT"/>
        </a:p>
      </dgm:t>
    </dgm:pt>
    <dgm:pt modelId="{FF4A40F8-8389-DE42-BB22-D2E04F4E1348}" type="sibTrans" cxnId="{3D9DCF13-F262-EA4F-B8A6-10C0DD126AC1}">
      <dgm:prSet/>
      <dgm:spPr/>
      <dgm:t>
        <a:bodyPr/>
        <a:lstStyle/>
        <a:p>
          <a:endParaRPr lang="it-IT"/>
        </a:p>
      </dgm:t>
    </dgm:pt>
    <dgm:pt modelId="{8AEE5B33-A83A-2D44-AC61-77CE7D8CADDF}">
      <dgm:prSet phldrT="[Testo]"/>
      <dgm:spPr/>
      <dgm:t>
        <a:bodyPr/>
        <a:lstStyle/>
        <a:p>
          <a:r>
            <a:rPr lang="it-IT" dirty="0"/>
            <a:t>Tasks: </a:t>
          </a:r>
        </a:p>
        <a:p>
          <a:r>
            <a:rPr lang="it-IT" dirty="0" err="1"/>
            <a:t>Gathers</a:t>
          </a:r>
          <a:r>
            <a:rPr lang="it-IT" dirty="0"/>
            <a:t> feedback from actions;</a:t>
          </a:r>
        </a:p>
        <a:p>
          <a:r>
            <a:rPr lang="it-IT" dirty="0"/>
            <a:t> </a:t>
          </a:r>
          <a:r>
            <a:rPr lang="it-IT" dirty="0" err="1"/>
            <a:t>issues</a:t>
          </a:r>
          <a:r>
            <a:rPr lang="it-IT" dirty="0"/>
            <a:t> </a:t>
          </a:r>
          <a:r>
            <a:rPr lang="it-IT" dirty="0" err="1"/>
            <a:t>recommendations</a:t>
          </a:r>
          <a:r>
            <a:rPr lang="it-IT" dirty="0"/>
            <a:t> </a:t>
          </a:r>
          <a:r>
            <a:rPr lang="it-IT" dirty="0" err="1"/>
            <a:t>contributes</a:t>
          </a:r>
          <a:r>
            <a:rPr lang="it-IT" dirty="0"/>
            <a:t> to key deliverables in STREAM</a:t>
          </a:r>
        </a:p>
        <a:p>
          <a:r>
            <a:rPr lang="it-IT" dirty="0" err="1"/>
            <a:t>validates</a:t>
          </a:r>
          <a:r>
            <a:rPr lang="it-IT" dirty="0"/>
            <a:t> deliverables and </a:t>
          </a:r>
          <a:r>
            <a:rPr lang="it-IT" dirty="0" err="1"/>
            <a:t>findings</a:t>
          </a:r>
          <a:endParaRPr lang="it-IT" dirty="0"/>
        </a:p>
      </dgm:t>
    </dgm:pt>
    <dgm:pt modelId="{48ADDA14-C238-9F49-B960-4B37FC0666F6}" type="parTrans" cxnId="{129F47D5-B1A1-8C40-9E5A-46BD96B8B50F}">
      <dgm:prSet/>
      <dgm:spPr/>
      <dgm:t>
        <a:bodyPr/>
        <a:lstStyle/>
        <a:p>
          <a:endParaRPr lang="it-IT"/>
        </a:p>
      </dgm:t>
    </dgm:pt>
    <dgm:pt modelId="{9A733CFA-DD92-7441-A0B6-FFD0F690A914}" type="sibTrans" cxnId="{129F47D5-B1A1-8C40-9E5A-46BD96B8B50F}">
      <dgm:prSet/>
      <dgm:spPr/>
      <dgm:t>
        <a:bodyPr/>
        <a:lstStyle/>
        <a:p>
          <a:endParaRPr lang="it-IT"/>
        </a:p>
      </dgm:t>
    </dgm:pt>
    <dgm:pt modelId="{F71FB886-9BE1-874D-BC93-58FA715B60AE}">
      <dgm:prSet phldrT="[Testo]"/>
      <dgm:spPr/>
      <dgm:t>
        <a:bodyPr/>
        <a:lstStyle/>
        <a:p>
          <a:r>
            <a:rPr lang="it-IT" dirty="0"/>
            <a:t>D.</a:t>
          </a:r>
          <a:r>
            <a:rPr lang="it-IT"/>
            <a:t>5.1 User-friendly </a:t>
          </a:r>
          <a:r>
            <a:rPr lang="it-IT" dirty="0"/>
            <a:t>guidelines for STREAM MC</a:t>
          </a:r>
        </a:p>
        <a:p>
          <a:r>
            <a:rPr lang="it-IT" dirty="0"/>
            <a:t>(Assolombarda, IDEC)</a:t>
          </a:r>
        </a:p>
      </dgm:t>
    </dgm:pt>
    <dgm:pt modelId="{2FAD1849-117C-BD4D-A886-39D0D66BC680}" type="parTrans" cxnId="{4550A7B2-6F64-4B4A-A800-DCBC77114080}">
      <dgm:prSet/>
      <dgm:spPr/>
      <dgm:t>
        <a:bodyPr/>
        <a:lstStyle/>
        <a:p>
          <a:endParaRPr lang="it-IT"/>
        </a:p>
      </dgm:t>
    </dgm:pt>
    <dgm:pt modelId="{34AACE15-D9DE-2B48-955B-F6A7CCB1B4E1}" type="sibTrans" cxnId="{4550A7B2-6F64-4B4A-A800-DCBC77114080}">
      <dgm:prSet/>
      <dgm:spPr/>
      <dgm:t>
        <a:bodyPr/>
        <a:lstStyle/>
        <a:p>
          <a:endParaRPr lang="it-IT"/>
        </a:p>
      </dgm:t>
    </dgm:pt>
    <dgm:pt modelId="{FEEC69D7-6EC7-D243-AF47-5408C763EE72}">
      <dgm:prSet phldrT="[Testo]"/>
      <dgm:spPr/>
      <dgm:t>
        <a:bodyPr/>
        <a:lstStyle/>
        <a:p>
          <a:r>
            <a:rPr lang="it-IT" dirty="0"/>
            <a:t>Connections with </a:t>
          </a:r>
          <a:r>
            <a:rPr lang="it-IT" dirty="0" err="1"/>
            <a:t>WPs</a:t>
          </a:r>
          <a:r>
            <a:rPr lang="it-IT" dirty="0"/>
            <a:t>:</a:t>
          </a:r>
        </a:p>
        <a:p>
          <a:r>
            <a:rPr lang="it-IT" dirty="0"/>
            <a:t>&gt; WP2 (</a:t>
          </a:r>
          <a:r>
            <a:rPr lang="it-IT" dirty="0" err="1"/>
            <a:t>Blueprint</a:t>
          </a:r>
          <a:r>
            <a:rPr lang="it-IT" dirty="0"/>
            <a:t>)</a:t>
          </a:r>
        </a:p>
        <a:p>
          <a:r>
            <a:rPr lang="it-IT" dirty="0"/>
            <a:t>&lt; WP 3/4 MC system and </a:t>
          </a:r>
          <a:r>
            <a:rPr lang="it-IT" dirty="0" err="1"/>
            <a:t>piloting</a:t>
          </a:r>
          <a:endParaRPr lang="it-IT" dirty="0"/>
        </a:p>
        <a:p>
          <a:r>
            <a:rPr lang="it-IT" dirty="0"/>
            <a:t>&gt; WP6 </a:t>
          </a:r>
          <a:r>
            <a:rPr lang="it-IT" dirty="0" err="1"/>
            <a:t>capitalisation</a:t>
          </a:r>
          <a:r>
            <a:rPr lang="it-IT" dirty="0"/>
            <a:t> and </a:t>
          </a:r>
          <a:r>
            <a:rPr lang="it-IT" dirty="0" err="1"/>
            <a:t>dissemination</a:t>
          </a:r>
          <a:endParaRPr lang="it-IT" dirty="0"/>
        </a:p>
      </dgm:t>
    </dgm:pt>
    <dgm:pt modelId="{B8BE25DA-BDC9-8545-87D7-C8A4B7A88CAB}" type="parTrans" cxnId="{E9753A55-7903-8D4B-BC07-DEAA4DB6E069}">
      <dgm:prSet/>
      <dgm:spPr/>
      <dgm:t>
        <a:bodyPr/>
        <a:lstStyle/>
        <a:p>
          <a:endParaRPr lang="it-IT"/>
        </a:p>
      </dgm:t>
    </dgm:pt>
    <dgm:pt modelId="{2B050934-4368-AA45-9A03-32074AB4BD9A}" type="sibTrans" cxnId="{E9753A55-7903-8D4B-BC07-DEAA4DB6E069}">
      <dgm:prSet/>
      <dgm:spPr/>
      <dgm:t>
        <a:bodyPr/>
        <a:lstStyle/>
        <a:p>
          <a:endParaRPr lang="it-IT"/>
        </a:p>
      </dgm:t>
    </dgm:pt>
    <dgm:pt modelId="{0CCC9D07-C004-1F42-BC0F-CC3ABB23F06D}">
      <dgm:prSet phldrT="[Testo]"/>
      <dgm:spPr/>
      <dgm:t>
        <a:bodyPr/>
        <a:lstStyle/>
        <a:p>
          <a:r>
            <a:rPr lang="it-IT" dirty="0"/>
            <a:t>D.5.2 Memorandum of </a:t>
          </a:r>
          <a:r>
            <a:rPr lang="it-IT" dirty="0" err="1"/>
            <a:t>Understanding</a:t>
          </a:r>
          <a:endParaRPr lang="it-IT" dirty="0"/>
        </a:p>
        <a:p>
          <a:r>
            <a:rPr lang="it-IT" dirty="0"/>
            <a:t>(Assolombarda)</a:t>
          </a:r>
        </a:p>
      </dgm:t>
    </dgm:pt>
    <dgm:pt modelId="{786509B7-91A1-5743-9CE7-AA2FB2EFEC40}" type="parTrans" cxnId="{00C38CD6-015B-4549-9AB5-4CB1CAAE6EEB}">
      <dgm:prSet/>
      <dgm:spPr/>
      <dgm:t>
        <a:bodyPr/>
        <a:lstStyle/>
        <a:p>
          <a:endParaRPr lang="it-IT"/>
        </a:p>
      </dgm:t>
    </dgm:pt>
    <dgm:pt modelId="{1A948847-012B-7D4D-9E61-146EC143A5DB}" type="sibTrans" cxnId="{00C38CD6-015B-4549-9AB5-4CB1CAAE6EEB}">
      <dgm:prSet/>
      <dgm:spPr/>
      <dgm:t>
        <a:bodyPr/>
        <a:lstStyle/>
        <a:p>
          <a:endParaRPr lang="it-IT"/>
        </a:p>
      </dgm:t>
    </dgm:pt>
    <dgm:pt modelId="{F4810798-E0E3-E441-9781-87907089492F}">
      <dgm:prSet phldrT="[Testo]"/>
      <dgm:spPr/>
      <dgm:t>
        <a:bodyPr/>
        <a:lstStyle/>
        <a:p>
          <a:r>
            <a:rPr lang="it-IT" dirty="0"/>
            <a:t>D.6.2 Paper on </a:t>
          </a:r>
          <a:r>
            <a:rPr lang="it-IT" dirty="0" err="1"/>
            <a:t>recommendations</a:t>
          </a:r>
          <a:endParaRPr lang="it-IT" dirty="0"/>
        </a:p>
        <a:p>
          <a:r>
            <a:rPr lang="it-IT" dirty="0"/>
            <a:t>(Assolombarda, </a:t>
          </a:r>
          <a:r>
            <a:rPr lang="it-IT" dirty="0" err="1"/>
            <a:t>Ciofs</a:t>
          </a:r>
          <a:r>
            <a:rPr lang="it-IT" dirty="0"/>
            <a:t>, </a:t>
          </a:r>
          <a:r>
            <a:rPr lang="it-IT" dirty="0" err="1"/>
            <a:t>all</a:t>
          </a:r>
          <a:r>
            <a:rPr lang="it-IT" dirty="0"/>
            <a:t>) </a:t>
          </a:r>
        </a:p>
      </dgm:t>
    </dgm:pt>
    <dgm:pt modelId="{D32ADB5A-7C96-E34A-8440-2705FB81A77A}" type="parTrans" cxnId="{3FFF3927-9E81-1C44-92D7-86B3D5550279}">
      <dgm:prSet/>
      <dgm:spPr/>
      <dgm:t>
        <a:bodyPr/>
        <a:lstStyle/>
        <a:p>
          <a:endParaRPr lang="it-IT"/>
        </a:p>
      </dgm:t>
    </dgm:pt>
    <dgm:pt modelId="{5F3DB4B9-A97D-DC43-9FE2-074E59EE4D93}" type="sibTrans" cxnId="{3FFF3927-9E81-1C44-92D7-86B3D5550279}">
      <dgm:prSet/>
      <dgm:spPr/>
      <dgm:t>
        <a:bodyPr/>
        <a:lstStyle/>
        <a:p>
          <a:endParaRPr lang="it-IT"/>
        </a:p>
      </dgm:t>
    </dgm:pt>
    <dgm:pt modelId="{7DA17CBF-41AD-1443-93AF-91C87EA85D32}" type="pres">
      <dgm:prSet presAssocID="{C7D25A83-58CD-C848-A645-B3EAC7D71B4A}" presName="Name0" presStyleCnt="0">
        <dgm:presLayoutVars>
          <dgm:chPref val="1"/>
          <dgm:dir/>
          <dgm:animOne val="branch"/>
          <dgm:animLvl val="lvl"/>
          <dgm:resizeHandles/>
        </dgm:presLayoutVars>
      </dgm:prSet>
      <dgm:spPr/>
    </dgm:pt>
    <dgm:pt modelId="{1AE38E05-AEB8-7242-9D00-15FFC0A30981}" type="pres">
      <dgm:prSet presAssocID="{690F1BB9-2EF3-F149-A9C6-9BDA299C577D}" presName="vertOne" presStyleCnt="0"/>
      <dgm:spPr/>
    </dgm:pt>
    <dgm:pt modelId="{6438B26C-3F06-A54A-99E0-447368947F9E}" type="pres">
      <dgm:prSet presAssocID="{690F1BB9-2EF3-F149-A9C6-9BDA299C577D}" presName="txOne" presStyleLbl="node0" presStyleIdx="0" presStyleCnt="1">
        <dgm:presLayoutVars>
          <dgm:chPref val="3"/>
        </dgm:presLayoutVars>
      </dgm:prSet>
      <dgm:spPr/>
    </dgm:pt>
    <dgm:pt modelId="{3826B12F-8340-B042-8162-67FC43FA70D5}" type="pres">
      <dgm:prSet presAssocID="{690F1BB9-2EF3-F149-A9C6-9BDA299C577D}" presName="parTransOne" presStyleCnt="0"/>
      <dgm:spPr/>
    </dgm:pt>
    <dgm:pt modelId="{CA77A078-E6DE-694F-B85D-4143F5C69263}" type="pres">
      <dgm:prSet presAssocID="{690F1BB9-2EF3-F149-A9C6-9BDA299C577D}" presName="horzOne" presStyleCnt="0"/>
      <dgm:spPr/>
    </dgm:pt>
    <dgm:pt modelId="{799DBBFD-3476-6A4B-9B53-C685116A8D7F}" type="pres">
      <dgm:prSet presAssocID="{8AEE5B33-A83A-2D44-AC61-77CE7D8CADDF}" presName="vertTwo" presStyleCnt="0"/>
      <dgm:spPr/>
    </dgm:pt>
    <dgm:pt modelId="{9351B2F1-268E-4A4C-89DB-073B89CC4F1A}" type="pres">
      <dgm:prSet presAssocID="{8AEE5B33-A83A-2D44-AC61-77CE7D8CADDF}" presName="txTwo" presStyleLbl="node2" presStyleIdx="0" presStyleCnt="2">
        <dgm:presLayoutVars>
          <dgm:chPref val="3"/>
        </dgm:presLayoutVars>
      </dgm:prSet>
      <dgm:spPr/>
    </dgm:pt>
    <dgm:pt modelId="{3B945965-2802-DC49-B0C6-628DACE1F03D}" type="pres">
      <dgm:prSet presAssocID="{8AEE5B33-A83A-2D44-AC61-77CE7D8CADDF}" presName="parTransTwo" presStyleCnt="0"/>
      <dgm:spPr/>
    </dgm:pt>
    <dgm:pt modelId="{2EABD5E6-0AF6-EA4F-90B7-FFFAB8B4640B}" type="pres">
      <dgm:prSet presAssocID="{8AEE5B33-A83A-2D44-AC61-77CE7D8CADDF}" presName="horzTwo" presStyleCnt="0"/>
      <dgm:spPr/>
    </dgm:pt>
    <dgm:pt modelId="{C16EE9E3-5672-1344-AF23-8EB8D11E3E2F}" type="pres">
      <dgm:prSet presAssocID="{F71FB886-9BE1-874D-BC93-58FA715B60AE}" presName="vertThree" presStyleCnt="0"/>
      <dgm:spPr/>
    </dgm:pt>
    <dgm:pt modelId="{22D58B79-251A-B749-99F9-851BCE8C0805}" type="pres">
      <dgm:prSet presAssocID="{F71FB886-9BE1-874D-BC93-58FA715B60AE}" presName="txThree" presStyleLbl="node3" presStyleIdx="0" presStyleCnt="3">
        <dgm:presLayoutVars>
          <dgm:chPref val="3"/>
        </dgm:presLayoutVars>
      </dgm:prSet>
      <dgm:spPr/>
    </dgm:pt>
    <dgm:pt modelId="{6B986C3B-439F-6945-ACBE-3CF4EA323419}" type="pres">
      <dgm:prSet presAssocID="{F71FB886-9BE1-874D-BC93-58FA715B60AE}" presName="horzThree" presStyleCnt="0"/>
      <dgm:spPr/>
    </dgm:pt>
    <dgm:pt modelId="{1EEA1E08-C739-FF4D-BDCC-4AC1300C67AF}" type="pres">
      <dgm:prSet presAssocID="{9A733CFA-DD92-7441-A0B6-FFD0F690A914}" presName="sibSpaceTwo" presStyleCnt="0"/>
      <dgm:spPr/>
    </dgm:pt>
    <dgm:pt modelId="{AB6F0F3A-71B2-3440-9F5A-66ED04106235}" type="pres">
      <dgm:prSet presAssocID="{FEEC69D7-6EC7-D243-AF47-5408C763EE72}" presName="vertTwo" presStyleCnt="0"/>
      <dgm:spPr/>
    </dgm:pt>
    <dgm:pt modelId="{5E24C85C-C135-F04B-852A-7E2F4C2DE291}" type="pres">
      <dgm:prSet presAssocID="{FEEC69D7-6EC7-D243-AF47-5408C763EE72}" presName="txTwo" presStyleLbl="node2" presStyleIdx="1" presStyleCnt="2">
        <dgm:presLayoutVars>
          <dgm:chPref val="3"/>
        </dgm:presLayoutVars>
      </dgm:prSet>
      <dgm:spPr/>
    </dgm:pt>
    <dgm:pt modelId="{56F09586-FF46-3640-ACBB-044F5D6EBF27}" type="pres">
      <dgm:prSet presAssocID="{FEEC69D7-6EC7-D243-AF47-5408C763EE72}" presName="parTransTwo" presStyleCnt="0"/>
      <dgm:spPr/>
    </dgm:pt>
    <dgm:pt modelId="{A1E60C7D-982C-6F43-9827-B6BC4B657842}" type="pres">
      <dgm:prSet presAssocID="{FEEC69D7-6EC7-D243-AF47-5408C763EE72}" presName="horzTwo" presStyleCnt="0"/>
      <dgm:spPr/>
    </dgm:pt>
    <dgm:pt modelId="{B6A26E6B-7FB5-F748-949C-0DEFDE9E443D}" type="pres">
      <dgm:prSet presAssocID="{0CCC9D07-C004-1F42-BC0F-CC3ABB23F06D}" presName="vertThree" presStyleCnt="0"/>
      <dgm:spPr/>
    </dgm:pt>
    <dgm:pt modelId="{2A561D2C-2823-8848-9237-9C53D2EF59E6}" type="pres">
      <dgm:prSet presAssocID="{0CCC9D07-C004-1F42-BC0F-CC3ABB23F06D}" presName="txThree" presStyleLbl="node3" presStyleIdx="1" presStyleCnt="3">
        <dgm:presLayoutVars>
          <dgm:chPref val="3"/>
        </dgm:presLayoutVars>
      </dgm:prSet>
      <dgm:spPr/>
    </dgm:pt>
    <dgm:pt modelId="{A0EA4B7E-EEDF-1944-BBC2-4B181524BDE7}" type="pres">
      <dgm:prSet presAssocID="{0CCC9D07-C004-1F42-BC0F-CC3ABB23F06D}" presName="horzThree" presStyleCnt="0"/>
      <dgm:spPr/>
    </dgm:pt>
    <dgm:pt modelId="{BC2FFE4A-B577-384F-B3E8-D4ACD2A739B1}" type="pres">
      <dgm:prSet presAssocID="{1A948847-012B-7D4D-9E61-146EC143A5DB}" presName="sibSpaceThree" presStyleCnt="0"/>
      <dgm:spPr/>
    </dgm:pt>
    <dgm:pt modelId="{C00741A0-C68C-774A-9557-B10BCB2EF488}" type="pres">
      <dgm:prSet presAssocID="{F4810798-E0E3-E441-9781-87907089492F}" presName="vertThree" presStyleCnt="0"/>
      <dgm:spPr/>
    </dgm:pt>
    <dgm:pt modelId="{6568D57D-6F25-F04D-9E28-9CE5F2107C59}" type="pres">
      <dgm:prSet presAssocID="{F4810798-E0E3-E441-9781-87907089492F}" presName="txThree" presStyleLbl="node3" presStyleIdx="2" presStyleCnt="3">
        <dgm:presLayoutVars>
          <dgm:chPref val="3"/>
        </dgm:presLayoutVars>
      </dgm:prSet>
      <dgm:spPr/>
    </dgm:pt>
    <dgm:pt modelId="{82A5D6A4-724E-0346-BA9B-39EB1DD2246A}" type="pres">
      <dgm:prSet presAssocID="{F4810798-E0E3-E441-9781-87907089492F}" presName="horzThree" presStyleCnt="0"/>
      <dgm:spPr/>
    </dgm:pt>
  </dgm:ptLst>
  <dgm:cxnLst>
    <dgm:cxn modelId="{2BCA5003-91B5-3545-8B9C-528EBC247B3E}" type="presOf" srcId="{690F1BB9-2EF3-F149-A9C6-9BDA299C577D}" destId="{6438B26C-3F06-A54A-99E0-447368947F9E}" srcOrd="0" destOrd="0" presId="urn:microsoft.com/office/officeart/2005/8/layout/hierarchy4"/>
    <dgm:cxn modelId="{32F26403-E04B-2F45-B15F-A284C09E93AB}" type="presOf" srcId="{F71FB886-9BE1-874D-BC93-58FA715B60AE}" destId="{22D58B79-251A-B749-99F9-851BCE8C0805}" srcOrd="0" destOrd="0" presId="urn:microsoft.com/office/officeart/2005/8/layout/hierarchy4"/>
    <dgm:cxn modelId="{3D9DCF13-F262-EA4F-B8A6-10C0DD126AC1}" srcId="{C7D25A83-58CD-C848-A645-B3EAC7D71B4A}" destId="{690F1BB9-2EF3-F149-A9C6-9BDA299C577D}" srcOrd="0" destOrd="0" parTransId="{E00AB814-D11D-8743-81CF-552CBDB68EC0}" sibTransId="{FF4A40F8-8389-DE42-BB22-D2E04F4E1348}"/>
    <dgm:cxn modelId="{3FFF3927-9E81-1C44-92D7-86B3D5550279}" srcId="{FEEC69D7-6EC7-D243-AF47-5408C763EE72}" destId="{F4810798-E0E3-E441-9781-87907089492F}" srcOrd="1" destOrd="0" parTransId="{D32ADB5A-7C96-E34A-8440-2705FB81A77A}" sibTransId="{5F3DB4B9-A97D-DC43-9FE2-074E59EE4D93}"/>
    <dgm:cxn modelId="{A46C0852-7689-7B42-A009-521596DC2CB2}" type="presOf" srcId="{8AEE5B33-A83A-2D44-AC61-77CE7D8CADDF}" destId="{9351B2F1-268E-4A4C-89DB-073B89CC4F1A}" srcOrd="0" destOrd="0" presId="urn:microsoft.com/office/officeart/2005/8/layout/hierarchy4"/>
    <dgm:cxn modelId="{E9753A55-7903-8D4B-BC07-DEAA4DB6E069}" srcId="{690F1BB9-2EF3-F149-A9C6-9BDA299C577D}" destId="{FEEC69D7-6EC7-D243-AF47-5408C763EE72}" srcOrd="1" destOrd="0" parTransId="{B8BE25DA-BDC9-8545-87D7-C8A4B7A88CAB}" sibTransId="{2B050934-4368-AA45-9A03-32074AB4BD9A}"/>
    <dgm:cxn modelId="{22F1459A-5C56-844D-8B61-A8E19651F64D}" type="presOf" srcId="{F4810798-E0E3-E441-9781-87907089492F}" destId="{6568D57D-6F25-F04D-9E28-9CE5F2107C59}" srcOrd="0" destOrd="0" presId="urn:microsoft.com/office/officeart/2005/8/layout/hierarchy4"/>
    <dgm:cxn modelId="{2CCB859F-8EEE-B24C-A3B6-9D8605A2371B}" type="presOf" srcId="{C7D25A83-58CD-C848-A645-B3EAC7D71B4A}" destId="{7DA17CBF-41AD-1443-93AF-91C87EA85D32}" srcOrd="0" destOrd="0" presId="urn:microsoft.com/office/officeart/2005/8/layout/hierarchy4"/>
    <dgm:cxn modelId="{4550A7B2-6F64-4B4A-A800-DCBC77114080}" srcId="{8AEE5B33-A83A-2D44-AC61-77CE7D8CADDF}" destId="{F71FB886-9BE1-874D-BC93-58FA715B60AE}" srcOrd="0" destOrd="0" parTransId="{2FAD1849-117C-BD4D-A886-39D0D66BC680}" sibTransId="{34AACE15-D9DE-2B48-955B-F6A7CCB1B4E1}"/>
    <dgm:cxn modelId="{129F47D5-B1A1-8C40-9E5A-46BD96B8B50F}" srcId="{690F1BB9-2EF3-F149-A9C6-9BDA299C577D}" destId="{8AEE5B33-A83A-2D44-AC61-77CE7D8CADDF}" srcOrd="0" destOrd="0" parTransId="{48ADDA14-C238-9F49-B960-4B37FC0666F6}" sibTransId="{9A733CFA-DD92-7441-A0B6-FFD0F690A914}"/>
    <dgm:cxn modelId="{00C38CD6-015B-4549-9AB5-4CB1CAAE6EEB}" srcId="{FEEC69D7-6EC7-D243-AF47-5408C763EE72}" destId="{0CCC9D07-C004-1F42-BC0F-CC3ABB23F06D}" srcOrd="0" destOrd="0" parTransId="{786509B7-91A1-5743-9CE7-AA2FB2EFEC40}" sibTransId="{1A948847-012B-7D4D-9E61-146EC143A5DB}"/>
    <dgm:cxn modelId="{C93B0FE8-B5E5-BE46-9428-698832DF9EE3}" type="presOf" srcId="{FEEC69D7-6EC7-D243-AF47-5408C763EE72}" destId="{5E24C85C-C135-F04B-852A-7E2F4C2DE291}" srcOrd="0" destOrd="0" presId="urn:microsoft.com/office/officeart/2005/8/layout/hierarchy4"/>
    <dgm:cxn modelId="{4CA0C6EF-7A6F-A849-B22D-F4978B78164E}" type="presOf" srcId="{0CCC9D07-C004-1F42-BC0F-CC3ABB23F06D}" destId="{2A561D2C-2823-8848-9237-9C53D2EF59E6}" srcOrd="0" destOrd="0" presId="urn:microsoft.com/office/officeart/2005/8/layout/hierarchy4"/>
    <dgm:cxn modelId="{2A7A6016-18AA-ED46-94AE-09F0D1ADF2B0}" type="presParOf" srcId="{7DA17CBF-41AD-1443-93AF-91C87EA85D32}" destId="{1AE38E05-AEB8-7242-9D00-15FFC0A30981}" srcOrd="0" destOrd="0" presId="urn:microsoft.com/office/officeart/2005/8/layout/hierarchy4"/>
    <dgm:cxn modelId="{F3FD5058-FB8C-7648-B735-E30ED6EC5582}" type="presParOf" srcId="{1AE38E05-AEB8-7242-9D00-15FFC0A30981}" destId="{6438B26C-3F06-A54A-99E0-447368947F9E}" srcOrd="0" destOrd="0" presId="urn:microsoft.com/office/officeart/2005/8/layout/hierarchy4"/>
    <dgm:cxn modelId="{5156965F-3479-7446-AE92-3A2F4E617C5B}" type="presParOf" srcId="{1AE38E05-AEB8-7242-9D00-15FFC0A30981}" destId="{3826B12F-8340-B042-8162-67FC43FA70D5}" srcOrd="1" destOrd="0" presId="urn:microsoft.com/office/officeart/2005/8/layout/hierarchy4"/>
    <dgm:cxn modelId="{6578095E-CAF4-0C46-80F4-54DC8D39DCB9}" type="presParOf" srcId="{1AE38E05-AEB8-7242-9D00-15FFC0A30981}" destId="{CA77A078-E6DE-694F-B85D-4143F5C69263}" srcOrd="2" destOrd="0" presId="urn:microsoft.com/office/officeart/2005/8/layout/hierarchy4"/>
    <dgm:cxn modelId="{3F4963E4-CEF6-7F46-9894-78298F22DF71}" type="presParOf" srcId="{CA77A078-E6DE-694F-B85D-4143F5C69263}" destId="{799DBBFD-3476-6A4B-9B53-C685116A8D7F}" srcOrd="0" destOrd="0" presId="urn:microsoft.com/office/officeart/2005/8/layout/hierarchy4"/>
    <dgm:cxn modelId="{A3BBB610-D8BC-BB4E-8E24-35F4CBC04F2B}" type="presParOf" srcId="{799DBBFD-3476-6A4B-9B53-C685116A8D7F}" destId="{9351B2F1-268E-4A4C-89DB-073B89CC4F1A}" srcOrd="0" destOrd="0" presId="urn:microsoft.com/office/officeart/2005/8/layout/hierarchy4"/>
    <dgm:cxn modelId="{C18C2BAD-72F6-BF42-928C-03984D3079BE}" type="presParOf" srcId="{799DBBFD-3476-6A4B-9B53-C685116A8D7F}" destId="{3B945965-2802-DC49-B0C6-628DACE1F03D}" srcOrd="1" destOrd="0" presId="urn:microsoft.com/office/officeart/2005/8/layout/hierarchy4"/>
    <dgm:cxn modelId="{DD25B548-1079-574D-A83F-9CEC708B3B09}" type="presParOf" srcId="{799DBBFD-3476-6A4B-9B53-C685116A8D7F}" destId="{2EABD5E6-0AF6-EA4F-90B7-FFFAB8B4640B}" srcOrd="2" destOrd="0" presId="urn:microsoft.com/office/officeart/2005/8/layout/hierarchy4"/>
    <dgm:cxn modelId="{BFE38DF4-4804-6C41-89BF-88FE9A809965}" type="presParOf" srcId="{2EABD5E6-0AF6-EA4F-90B7-FFFAB8B4640B}" destId="{C16EE9E3-5672-1344-AF23-8EB8D11E3E2F}" srcOrd="0" destOrd="0" presId="urn:microsoft.com/office/officeart/2005/8/layout/hierarchy4"/>
    <dgm:cxn modelId="{8DDFED58-009A-274F-A349-A48B677ED575}" type="presParOf" srcId="{C16EE9E3-5672-1344-AF23-8EB8D11E3E2F}" destId="{22D58B79-251A-B749-99F9-851BCE8C0805}" srcOrd="0" destOrd="0" presId="urn:microsoft.com/office/officeart/2005/8/layout/hierarchy4"/>
    <dgm:cxn modelId="{0561C5A5-E445-2D4B-9B07-B0217E7C3535}" type="presParOf" srcId="{C16EE9E3-5672-1344-AF23-8EB8D11E3E2F}" destId="{6B986C3B-439F-6945-ACBE-3CF4EA323419}" srcOrd="1" destOrd="0" presId="urn:microsoft.com/office/officeart/2005/8/layout/hierarchy4"/>
    <dgm:cxn modelId="{65596965-E173-2749-92C0-BC09A42FA495}" type="presParOf" srcId="{CA77A078-E6DE-694F-B85D-4143F5C69263}" destId="{1EEA1E08-C739-FF4D-BDCC-4AC1300C67AF}" srcOrd="1" destOrd="0" presId="urn:microsoft.com/office/officeart/2005/8/layout/hierarchy4"/>
    <dgm:cxn modelId="{C2E151D7-A0DC-C546-BAA9-B7C614A625AC}" type="presParOf" srcId="{CA77A078-E6DE-694F-B85D-4143F5C69263}" destId="{AB6F0F3A-71B2-3440-9F5A-66ED04106235}" srcOrd="2" destOrd="0" presId="urn:microsoft.com/office/officeart/2005/8/layout/hierarchy4"/>
    <dgm:cxn modelId="{D70B468D-C5E6-FB49-8DE7-A7BB310EC04F}" type="presParOf" srcId="{AB6F0F3A-71B2-3440-9F5A-66ED04106235}" destId="{5E24C85C-C135-F04B-852A-7E2F4C2DE291}" srcOrd="0" destOrd="0" presId="urn:microsoft.com/office/officeart/2005/8/layout/hierarchy4"/>
    <dgm:cxn modelId="{32C6379D-3E21-5B49-ABC7-6564DFE38940}" type="presParOf" srcId="{AB6F0F3A-71B2-3440-9F5A-66ED04106235}" destId="{56F09586-FF46-3640-ACBB-044F5D6EBF27}" srcOrd="1" destOrd="0" presId="urn:microsoft.com/office/officeart/2005/8/layout/hierarchy4"/>
    <dgm:cxn modelId="{C5E07933-C4AA-C347-97A3-430ACAC22864}" type="presParOf" srcId="{AB6F0F3A-71B2-3440-9F5A-66ED04106235}" destId="{A1E60C7D-982C-6F43-9827-B6BC4B657842}" srcOrd="2" destOrd="0" presId="urn:microsoft.com/office/officeart/2005/8/layout/hierarchy4"/>
    <dgm:cxn modelId="{C9E61DA8-81AA-AE45-A67F-F54713B4C553}" type="presParOf" srcId="{A1E60C7D-982C-6F43-9827-B6BC4B657842}" destId="{B6A26E6B-7FB5-F748-949C-0DEFDE9E443D}" srcOrd="0" destOrd="0" presId="urn:microsoft.com/office/officeart/2005/8/layout/hierarchy4"/>
    <dgm:cxn modelId="{032F8A0A-DEA4-BB48-9EEA-907ED0CF45DF}" type="presParOf" srcId="{B6A26E6B-7FB5-F748-949C-0DEFDE9E443D}" destId="{2A561D2C-2823-8848-9237-9C53D2EF59E6}" srcOrd="0" destOrd="0" presId="urn:microsoft.com/office/officeart/2005/8/layout/hierarchy4"/>
    <dgm:cxn modelId="{3ABC3701-6505-1D42-8679-2911D0A6566C}" type="presParOf" srcId="{B6A26E6B-7FB5-F748-949C-0DEFDE9E443D}" destId="{A0EA4B7E-EEDF-1944-BBC2-4B181524BDE7}" srcOrd="1" destOrd="0" presId="urn:microsoft.com/office/officeart/2005/8/layout/hierarchy4"/>
    <dgm:cxn modelId="{8D94CF2A-3744-F949-9E7A-1ABA56CFFB8B}" type="presParOf" srcId="{A1E60C7D-982C-6F43-9827-B6BC4B657842}" destId="{BC2FFE4A-B577-384F-B3E8-D4ACD2A739B1}" srcOrd="1" destOrd="0" presId="urn:microsoft.com/office/officeart/2005/8/layout/hierarchy4"/>
    <dgm:cxn modelId="{913825C8-CB29-9144-89A0-0ED8EE0AEB5A}" type="presParOf" srcId="{A1E60C7D-982C-6F43-9827-B6BC4B657842}" destId="{C00741A0-C68C-774A-9557-B10BCB2EF488}" srcOrd="2" destOrd="0" presId="urn:microsoft.com/office/officeart/2005/8/layout/hierarchy4"/>
    <dgm:cxn modelId="{1FD918D4-4173-AC4F-A275-0D78C212F355}" type="presParOf" srcId="{C00741A0-C68C-774A-9557-B10BCB2EF488}" destId="{6568D57D-6F25-F04D-9E28-9CE5F2107C59}" srcOrd="0" destOrd="0" presId="urn:microsoft.com/office/officeart/2005/8/layout/hierarchy4"/>
    <dgm:cxn modelId="{73339552-8877-D540-A1F0-C0BECBFD731C}" type="presParOf" srcId="{C00741A0-C68C-774A-9557-B10BCB2EF488}" destId="{82A5D6A4-724E-0346-BA9B-39EB1DD2246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38B26C-3F06-A54A-99E0-447368947F9E}">
      <dsp:nvSpPr>
        <dsp:cNvPr id="0" name=""/>
        <dsp:cNvSpPr/>
      </dsp:nvSpPr>
      <dsp:spPr>
        <a:xfrm>
          <a:off x="981" y="888"/>
          <a:ext cx="8552898" cy="11566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it-IT" sz="1700" kern="1200" dirty="0"/>
            <a:t>The PEG </a:t>
          </a:r>
          <a:r>
            <a:rPr lang="it-IT" sz="1700" kern="1200" dirty="0" err="1"/>
            <a:t>will</a:t>
          </a:r>
          <a:r>
            <a:rPr lang="it-IT" sz="1700" kern="1200" dirty="0"/>
            <a:t> </a:t>
          </a:r>
          <a:r>
            <a:rPr lang="it-IT" sz="1700" kern="1200" dirty="0" err="1"/>
            <a:t>comprise</a:t>
          </a:r>
          <a:r>
            <a:rPr lang="it-IT" sz="1700" kern="1200" dirty="0"/>
            <a:t> </a:t>
          </a:r>
          <a:r>
            <a:rPr lang="it-IT" sz="1700" kern="1200" dirty="0" err="1"/>
            <a:t>experts</a:t>
          </a:r>
          <a:r>
            <a:rPr lang="it-IT" sz="1700" kern="1200" dirty="0"/>
            <a:t> on VET systems, </a:t>
          </a:r>
          <a:r>
            <a:rPr lang="it-IT" sz="1700" kern="1200" dirty="0" err="1"/>
            <a:t>competences</a:t>
          </a:r>
          <a:r>
            <a:rPr lang="it-IT" sz="1700" kern="1200" dirty="0"/>
            <a:t> </a:t>
          </a:r>
          <a:r>
            <a:rPr lang="it-IT" sz="1700" kern="1200" dirty="0" err="1"/>
            <a:t>accreditation</a:t>
          </a:r>
          <a:r>
            <a:rPr lang="it-IT" sz="1700" kern="1200" dirty="0"/>
            <a:t> and </a:t>
          </a:r>
          <a:r>
            <a:rPr lang="it-IT" sz="1700" kern="1200" dirty="0" err="1"/>
            <a:t>recognition</a:t>
          </a:r>
          <a:r>
            <a:rPr lang="it-IT" sz="1700" kern="1200" dirty="0"/>
            <a:t>, learning </a:t>
          </a:r>
          <a:r>
            <a:rPr lang="it-IT" sz="1700" kern="1200" dirty="0" err="1"/>
            <a:t>assessment</a:t>
          </a:r>
          <a:r>
            <a:rPr lang="it-IT" sz="1700" kern="1200" dirty="0"/>
            <a:t>, </a:t>
          </a:r>
          <a:r>
            <a:rPr lang="it-IT" sz="1700" kern="1200" dirty="0" err="1"/>
            <a:t>scientific</a:t>
          </a:r>
          <a:r>
            <a:rPr lang="it-IT" sz="1700" kern="1200" dirty="0"/>
            <a:t> </a:t>
          </a:r>
          <a:r>
            <a:rPr lang="it-IT" sz="1700" kern="1200" dirty="0" err="1"/>
            <a:t>research</a:t>
          </a:r>
          <a:r>
            <a:rPr lang="it-IT" sz="1700" kern="1200" dirty="0"/>
            <a:t> and </a:t>
          </a:r>
          <a:r>
            <a:rPr lang="it-IT" sz="1700" kern="1200" dirty="0" err="1"/>
            <a:t>evaluation</a:t>
          </a:r>
          <a:r>
            <a:rPr lang="it-IT" sz="1700" kern="1200" dirty="0"/>
            <a:t> with the </a:t>
          </a:r>
          <a:r>
            <a:rPr lang="it-IT" sz="1700" kern="1200" dirty="0" err="1"/>
            <a:t>role</a:t>
          </a:r>
          <a:r>
            <a:rPr lang="it-IT" sz="1700" kern="1200" dirty="0"/>
            <a:t> to review the project </a:t>
          </a:r>
          <a:r>
            <a:rPr lang="it-IT" sz="1700" kern="1200" dirty="0" err="1"/>
            <a:t>approaches</a:t>
          </a:r>
          <a:r>
            <a:rPr lang="it-IT" sz="1700" kern="1200" dirty="0"/>
            <a:t> and </a:t>
          </a:r>
          <a:r>
            <a:rPr lang="it-IT" sz="1700" kern="1200" dirty="0" err="1"/>
            <a:t>results</a:t>
          </a:r>
          <a:r>
            <a:rPr lang="it-IT" sz="1700" kern="1200" dirty="0"/>
            <a:t> from a </a:t>
          </a:r>
          <a:r>
            <a:rPr lang="it-IT" sz="1700" kern="1200" dirty="0" err="1"/>
            <a:t>scientific</a:t>
          </a:r>
          <a:r>
            <a:rPr lang="it-IT" sz="1700" kern="1200" dirty="0"/>
            <a:t> and policy </a:t>
          </a:r>
          <a:r>
            <a:rPr lang="it-IT" sz="1700" kern="1200" dirty="0" err="1"/>
            <a:t>perspective</a:t>
          </a:r>
          <a:r>
            <a:rPr lang="it-IT" sz="1700" kern="1200" dirty="0"/>
            <a:t> and to bridge </a:t>
          </a:r>
          <a:r>
            <a:rPr lang="it-IT" sz="1700" kern="1200" dirty="0" err="1"/>
            <a:t>them</a:t>
          </a:r>
          <a:r>
            <a:rPr lang="it-IT" sz="1700" kern="1200" dirty="0"/>
            <a:t> to </a:t>
          </a:r>
          <a:r>
            <a:rPr lang="it-IT" sz="1700" kern="1200" dirty="0" err="1"/>
            <a:t>thematic</a:t>
          </a:r>
          <a:r>
            <a:rPr lang="it-IT" sz="1700" kern="1200" dirty="0"/>
            <a:t> National and </a:t>
          </a:r>
          <a:r>
            <a:rPr lang="it-IT" sz="1700" kern="1200" dirty="0" err="1"/>
            <a:t>transnational</a:t>
          </a:r>
          <a:r>
            <a:rPr lang="it-IT" sz="1700" kern="1200" dirty="0"/>
            <a:t> </a:t>
          </a:r>
          <a:r>
            <a:rPr lang="it-IT" sz="1700" kern="1200" dirty="0" err="1"/>
            <a:t>interlocutors</a:t>
          </a:r>
          <a:r>
            <a:rPr lang="it-IT" sz="1700" kern="1200" dirty="0"/>
            <a:t>.</a:t>
          </a:r>
        </a:p>
      </dsp:txBody>
      <dsp:txXfrm>
        <a:off x="34857" y="34764"/>
        <a:ext cx="8485146" cy="1088872"/>
      </dsp:txXfrm>
    </dsp:sp>
    <dsp:sp modelId="{9351B2F1-268E-4A4C-89DB-073B89CC4F1A}">
      <dsp:nvSpPr>
        <dsp:cNvPr id="0" name=""/>
        <dsp:cNvSpPr/>
      </dsp:nvSpPr>
      <dsp:spPr>
        <a:xfrm>
          <a:off x="981" y="1304649"/>
          <a:ext cx="2736052" cy="115662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it-IT" sz="1100" kern="1200" dirty="0"/>
            <a:t>Tasks: </a:t>
          </a:r>
        </a:p>
        <a:p>
          <a:pPr marL="0" lvl="0" indent="0" algn="ctr" defTabSz="488950">
            <a:lnSpc>
              <a:spcPct val="90000"/>
            </a:lnSpc>
            <a:spcBef>
              <a:spcPct val="0"/>
            </a:spcBef>
            <a:spcAft>
              <a:spcPct val="35000"/>
            </a:spcAft>
            <a:buNone/>
          </a:pPr>
          <a:r>
            <a:rPr lang="it-IT" sz="1100" kern="1200" dirty="0" err="1"/>
            <a:t>Gathers</a:t>
          </a:r>
          <a:r>
            <a:rPr lang="it-IT" sz="1100" kern="1200" dirty="0"/>
            <a:t> feedback from actions;</a:t>
          </a:r>
        </a:p>
        <a:p>
          <a:pPr marL="0" lvl="0" indent="0" algn="ctr" defTabSz="488950">
            <a:lnSpc>
              <a:spcPct val="90000"/>
            </a:lnSpc>
            <a:spcBef>
              <a:spcPct val="0"/>
            </a:spcBef>
            <a:spcAft>
              <a:spcPct val="35000"/>
            </a:spcAft>
            <a:buNone/>
          </a:pPr>
          <a:r>
            <a:rPr lang="it-IT" sz="1100" kern="1200" dirty="0"/>
            <a:t> </a:t>
          </a:r>
          <a:r>
            <a:rPr lang="it-IT" sz="1100" kern="1200" dirty="0" err="1"/>
            <a:t>issues</a:t>
          </a:r>
          <a:r>
            <a:rPr lang="it-IT" sz="1100" kern="1200" dirty="0"/>
            <a:t> </a:t>
          </a:r>
          <a:r>
            <a:rPr lang="it-IT" sz="1100" kern="1200" dirty="0" err="1"/>
            <a:t>recommendations</a:t>
          </a:r>
          <a:r>
            <a:rPr lang="it-IT" sz="1100" kern="1200" dirty="0"/>
            <a:t> </a:t>
          </a:r>
          <a:r>
            <a:rPr lang="it-IT" sz="1100" kern="1200" dirty="0" err="1"/>
            <a:t>contributes</a:t>
          </a:r>
          <a:r>
            <a:rPr lang="it-IT" sz="1100" kern="1200" dirty="0"/>
            <a:t> to key deliverables in STREAM</a:t>
          </a:r>
        </a:p>
        <a:p>
          <a:pPr marL="0" lvl="0" indent="0" algn="ctr" defTabSz="488950">
            <a:lnSpc>
              <a:spcPct val="90000"/>
            </a:lnSpc>
            <a:spcBef>
              <a:spcPct val="0"/>
            </a:spcBef>
            <a:spcAft>
              <a:spcPct val="35000"/>
            </a:spcAft>
            <a:buNone/>
          </a:pPr>
          <a:r>
            <a:rPr lang="it-IT" sz="1100" kern="1200" dirty="0" err="1"/>
            <a:t>validates</a:t>
          </a:r>
          <a:r>
            <a:rPr lang="it-IT" sz="1100" kern="1200" dirty="0"/>
            <a:t> deliverables and </a:t>
          </a:r>
          <a:r>
            <a:rPr lang="it-IT" sz="1100" kern="1200" dirty="0" err="1"/>
            <a:t>findings</a:t>
          </a:r>
          <a:endParaRPr lang="it-IT" sz="1100" kern="1200" dirty="0"/>
        </a:p>
      </dsp:txBody>
      <dsp:txXfrm>
        <a:off x="34857" y="1338525"/>
        <a:ext cx="2668300" cy="1088872"/>
      </dsp:txXfrm>
    </dsp:sp>
    <dsp:sp modelId="{22D58B79-251A-B749-99F9-851BCE8C0805}">
      <dsp:nvSpPr>
        <dsp:cNvPr id="0" name=""/>
        <dsp:cNvSpPr/>
      </dsp:nvSpPr>
      <dsp:spPr>
        <a:xfrm>
          <a:off x="981" y="2608411"/>
          <a:ext cx="2736052" cy="115662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it-IT" sz="1100" kern="1200" dirty="0"/>
            <a:t>D.</a:t>
          </a:r>
          <a:r>
            <a:rPr lang="it-IT" sz="1100" kern="1200"/>
            <a:t>5.1 User-friendly </a:t>
          </a:r>
          <a:r>
            <a:rPr lang="it-IT" sz="1100" kern="1200" dirty="0"/>
            <a:t>guidelines for STREAM MC</a:t>
          </a:r>
        </a:p>
        <a:p>
          <a:pPr marL="0" lvl="0" indent="0" algn="ctr" defTabSz="488950">
            <a:lnSpc>
              <a:spcPct val="90000"/>
            </a:lnSpc>
            <a:spcBef>
              <a:spcPct val="0"/>
            </a:spcBef>
            <a:spcAft>
              <a:spcPct val="35000"/>
            </a:spcAft>
            <a:buNone/>
          </a:pPr>
          <a:r>
            <a:rPr lang="it-IT" sz="1100" kern="1200" dirty="0"/>
            <a:t>(Assolombarda, IDEC)</a:t>
          </a:r>
        </a:p>
      </dsp:txBody>
      <dsp:txXfrm>
        <a:off x="34857" y="2642287"/>
        <a:ext cx="2668300" cy="1088872"/>
      </dsp:txXfrm>
    </dsp:sp>
    <dsp:sp modelId="{5E24C85C-C135-F04B-852A-7E2F4C2DE291}">
      <dsp:nvSpPr>
        <dsp:cNvPr id="0" name=""/>
        <dsp:cNvSpPr/>
      </dsp:nvSpPr>
      <dsp:spPr>
        <a:xfrm>
          <a:off x="2966862" y="1304649"/>
          <a:ext cx="5587018" cy="115662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it-IT" sz="1100" kern="1200" dirty="0"/>
            <a:t>Connections with </a:t>
          </a:r>
          <a:r>
            <a:rPr lang="it-IT" sz="1100" kern="1200" dirty="0" err="1"/>
            <a:t>WPs</a:t>
          </a:r>
          <a:r>
            <a:rPr lang="it-IT" sz="1100" kern="1200" dirty="0"/>
            <a:t>:</a:t>
          </a:r>
        </a:p>
        <a:p>
          <a:pPr marL="0" lvl="0" indent="0" algn="ctr" defTabSz="488950">
            <a:lnSpc>
              <a:spcPct val="90000"/>
            </a:lnSpc>
            <a:spcBef>
              <a:spcPct val="0"/>
            </a:spcBef>
            <a:spcAft>
              <a:spcPct val="35000"/>
            </a:spcAft>
            <a:buNone/>
          </a:pPr>
          <a:r>
            <a:rPr lang="it-IT" sz="1100" kern="1200" dirty="0"/>
            <a:t>&gt; WP2 (</a:t>
          </a:r>
          <a:r>
            <a:rPr lang="it-IT" sz="1100" kern="1200" dirty="0" err="1"/>
            <a:t>Blueprint</a:t>
          </a:r>
          <a:r>
            <a:rPr lang="it-IT" sz="1100" kern="1200" dirty="0"/>
            <a:t>)</a:t>
          </a:r>
        </a:p>
        <a:p>
          <a:pPr marL="0" lvl="0" indent="0" algn="ctr" defTabSz="488950">
            <a:lnSpc>
              <a:spcPct val="90000"/>
            </a:lnSpc>
            <a:spcBef>
              <a:spcPct val="0"/>
            </a:spcBef>
            <a:spcAft>
              <a:spcPct val="35000"/>
            </a:spcAft>
            <a:buNone/>
          </a:pPr>
          <a:r>
            <a:rPr lang="it-IT" sz="1100" kern="1200" dirty="0"/>
            <a:t>&lt; WP 3/4 MC system and </a:t>
          </a:r>
          <a:r>
            <a:rPr lang="it-IT" sz="1100" kern="1200" dirty="0" err="1"/>
            <a:t>piloting</a:t>
          </a:r>
          <a:endParaRPr lang="it-IT" sz="1100" kern="1200" dirty="0"/>
        </a:p>
        <a:p>
          <a:pPr marL="0" lvl="0" indent="0" algn="ctr" defTabSz="488950">
            <a:lnSpc>
              <a:spcPct val="90000"/>
            </a:lnSpc>
            <a:spcBef>
              <a:spcPct val="0"/>
            </a:spcBef>
            <a:spcAft>
              <a:spcPct val="35000"/>
            </a:spcAft>
            <a:buNone/>
          </a:pPr>
          <a:r>
            <a:rPr lang="it-IT" sz="1100" kern="1200" dirty="0"/>
            <a:t>&gt; WP6 </a:t>
          </a:r>
          <a:r>
            <a:rPr lang="it-IT" sz="1100" kern="1200" dirty="0" err="1"/>
            <a:t>capitalisation</a:t>
          </a:r>
          <a:r>
            <a:rPr lang="it-IT" sz="1100" kern="1200" dirty="0"/>
            <a:t> and </a:t>
          </a:r>
          <a:r>
            <a:rPr lang="it-IT" sz="1100" kern="1200" dirty="0" err="1"/>
            <a:t>dissemination</a:t>
          </a:r>
          <a:endParaRPr lang="it-IT" sz="1100" kern="1200" dirty="0"/>
        </a:p>
      </dsp:txBody>
      <dsp:txXfrm>
        <a:off x="3000738" y="1338525"/>
        <a:ext cx="5519266" cy="1088872"/>
      </dsp:txXfrm>
    </dsp:sp>
    <dsp:sp modelId="{2A561D2C-2823-8848-9237-9C53D2EF59E6}">
      <dsp:nvSpPr>
        <dsp:cNvPr id="0" name=""/>
        <dsp:cNvSpPr/>
      </dsp:nvSpPr>
      <dsp:spPr>
        <a:xfrm>
          <a:off x="2966862" y="2608411"/>
          <a:ext cx="2736052" cy="115662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it-IT" sz="1100" kern="1200" dirty="0"/>
            <a:t>D.5.2 Memorandum of </a:t>
          </a:r>
          <a:r>
            <a:rPr lang="it-IT" sz="1100" kern="1200" dirty="0" err="1"/>
            <a:t>Understanding</a:t>
          </a:r>
          <a:endParaRPr lang="it-IT" sz="1100" kern="1200" dirty="0"/>
        </a:p>
        <a:p>
          <a:pPr marL="0" lvl="0" indent="0" algn="ctr" defTabSz="488950">
            <a:lnSpc>
              <a:spcPct val="90000"/>
            </a:lnSpc>
            <a:spcBef>
              <a:spcPct val="0"/>
            </a:spcBef>
            <a:spcAft>
              <a:spcPct val="35000"/>
            </a:spcAft>
            <a:buNone/>
          </a:pPr>
          <a:r>
            <a:rPr lang="it-IT" sz="1100" kern="1200" dirty="0"/>
            <a:t>(Assolombarda)</a:t>
          </a:r>
        </a:p>
      </dsp:txBody>
      <dsp:txXfrm>
        <a:off x="3000738" y="2642287"/>
        <a:ext cx="2668300" cy="1088872"/>
      </dsp:txXfrm>
    </dsp:sp>
    <dsp:sp modelId="{6568D57D-6F25-F04D-9E28-9CE5F2107C59}">
      <dsp:nvSpPr>
        <dsp:cNvPr id="0" name=""/>
        <dsp:cNvSpPr/>
      </dsp:nvSpPr>
      <dsp:spPr>
        <a:xfrm>
          <a:off x="5817828" y="2608411"/>
          <a:ext cx="2736052" cy="115662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it-IT" sz="1100" kern="1200" dirty="0"/>
            <a:t>D.6.2 Paper on </a:t>
          </a:r>
          <a:r>
            <a:rPr lang="it-IT" sz="1100" kern="1200" dirty="0" err="1"/>
            <a:t>recommendations</a:t>
          </a:r>
          <a:endParaRPr lang="it-IT" sz="1100" kern="1200" dirty="0"/>
        </a:p>
        <a:p>
          <a:pPr marL="0" lvl="0" indent="0" algn="ctr" defTabSz="488950">
            <a:lnSpc>
              <a:spcPct val="90000"/>
            </a:lnSpc>
            <a:spcBef>
              <a:spcPct val="0"/>
            </a:spcBef>
            <a:spcAft>
              <a:spcPct val="35000"/>
            </a:spcAft>
            <a:buNone/>
          </a:pPr>
          <a:r>
            <a:rPr lang="it-IT" sz="1100" kern="1200" dirty="0"/>
            <a:t>(Assolombarda, </a:t>
          </a:r>
          <a:r>
            <a:rPr lang="it-IT" sz="1100" kern="1200" dirty="0" err="1"/>
            <a:t>Ciofs</a:t>
          </a:r>
          <a:r>
            <a:rPr lang="it-IT" sz="1100" kern="1200" dirty="0"/>
            <a:t>, </a:t>
          </a:r>
          <a:r>
            <a:rPr lang="it-IT" sz="1100" kern="1200" dirty="0" err="1"/>
            <a:t>all</a:t>
          </a:r>
          <a:r>
            <a:rPr lang="it-IT" sz="1100" kern="1200" dirty="0"/>
            <a:t>) </a:t>
          </a:r>
        </a:p>
      </dsp:txBody>
      <dsp:txXfrm>
        <a:off x="5851704" y="2642287"/>
        <a:ext cx="2668300" cy="108887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F319E-65A8-C127-AAEE-8C4F5D2A123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ES"/>
          </a:p>
        </p:txBody>
      </p:sp>
      <p:sp>
        <p:nvSpPr>
          <p:cNvPr id="3" name="Subtitle 2">
            <a:extLst>
              <a:ext uri="{FF2B5EF4-FFF2-40B4-BE49-F238E27FC236}">
                <a16:creationId xmlns:a16="http://schemas.microsoft.com/office/drawing/2014/main" id="{8F1D58DD-E21D-6DB3-7C92-BF8A005E08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ES"/>
          </a:p>
        </p:txBody>
      </p:sp>
      <p:sp>
        <p:nvSpPr>
          <p:cNvPr id="4" name="Date Placeholder 3">
            <a:extLst>
              <a:ext uri="{FF2B5EF4-FFF2-40B4-BE49-F238E27FC236}">
                <a16:creationId xmlns:a16="http://schemas.microsoft.com/office/drawing/2014/main" id="{D86FE1E6-216D-3371-801C-9225EB9AE813}"/>
              </a:ext>
            </a:extLst>
          </p:cNvPr>
          <p:cNvSpPr>
            <a:spLocks noGrp="1"/>
          </p:cNvSpPr>
          <p:nvPr>
            <p:ph type="dt" sz="half" idx="10"/>
          </p:nvPr>
        </p:nvSpPr>
        <p:spPr/>
        <p:txBody>
          <a:bodyPr/>
          <a:lstStyle/>
          <a:p>
            <a:fld id="{19DB6CAE-B386-474B-95A4-6293952F843F}" type="datetimeFigureOut">
              <a:rPr lang="en-ES" smtClean="0"/>
              <a:t>3/13/24</a:t>
            </a:fld>
            <a:endParaRPr lang="en-ES"/>
          </a:p>
        </p:txBody>
      </p:sp>
      <p:sp>
        <p:nvSpPr>
          <p:cNvPr id="5" name="Footer Placeholder 4">
            <a:extLst>
              <a:ext uri="{FF2B5EF4-FFF2-40B4-BE49-F238E27FC236}">
                <a16:creationId xmlns:a16="http://schemas.microsoft.com/office/drawing/2014/main" id="{C6B52A1B-41F0-3446-1329-40E274326E7E}"/>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84DC8BA8-F809-85D3-A555-E999347D50C9}"/>
              </a:ext>
            </a:extLst>
          </p:cNvPr>
          <p:cNvSpPr>
            <a:spLocks noGrp="1"/>
          </p:cNvSpPr>
          <p:nvPr>
            <p:ph type="sldNum" sz="quarter" idx="12"/>
          </p:nvPr>
        </p:nvSpPr>
        <p:spPr/>
        <p:txBody>
          <a:bodyPr/>
          <a:lstStyle/>
          <a:p>
            <a:fld id="{52DEE9BF-705A-8C4A-B42A-4C5FA8A85AFA}" type="slidenum">
              <a:rPr lang="en-ES" smtClean="0"/>
              <a:t>‹Nr.›</a:t>
            </a:fld>
            <a:endParaRPr lang="en-ES"/>
          </a:p>
        </p:txBody>
      </p:sp>
    </p:spTree>
    <p:extLst>
      <p:ext uri="{BB962C8B-B14F-4D97-AF65-F5344CB8AC3E}">
        <p14:creationId xmlns:p14="http://schemas.microsoft.com/office/powerpoint/2010/main" val="570514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68B9C-FB10-9ED1-1E91-23A749F8FB7A}"/>
              </a:ext>
            </a:extLst>
          </p:cNvPr>
          <p:cNvSpPr>
            <a:spLocks noGrp="1"/>
          </p:cNvSpPr>
          <p:nvPr>
            <p:ph type="title"/>
          </p:nvPr>
        </p:nvSpPr>
        <p:spPr/>
        <p:txBody>
          <a:bodyPr/>
          <a:lstStyle/>
          <a:p>
            <a:r>
              <a:rPr lang="en-GB"/>
              <a:t>Click to edit Master title style</a:t>
            </a:r>
            <a:endParaRPr lang="en-ES"/>
          </a:p>
        </p:txBody>
      </p:sp>
      <p:sp>
        <p:nvSpPr>
          <p:cNvPr id="3" name="Content Placeholder 2">
            <a:extLst>
              <a:ext uri="{FF2B5EF4-FFF2-40B4-BE49-F238E27FC236}">
                <a16:creationId xmlns:a16="http://schemas.microsoft.com/office/drawing/2014/main" id="{E03A1CDF-897B-0EC4-A9B7-03BB6707DCC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F7A7AD8E-992F-A85B-B761-2A993C90AE13}"/>
              </a:ext>
            </a:extLst>
          </p:cNvPr>
          <p:cNvSpPr>
            <a:spLocks noGrp="1"/>
          </p:cNvSpPr>
          <p:nvPr>
            <p:ph type="dt" sz="half" idx="10"/>
          </p:nvPr>
        </p:nvSpPr>
        <p:spPr/>
        <p:txBody>
          <a:bodyPr/>
          <a:lstStyle/>
          <a:p>
            <a:fld id="{19DB6CAE-B386-474B-95A4-6293952F843F}" type="datetimeFigureOut">
              <a:rPr lang="en-ES" smtClean="0"/>
              <a:t>3/13/24</a:t>
            </a:fld>
            <a:endParaRPr lang="en-ES"/>
          </a:p>
        </p:txBody>
      </p:sp>
      <p:sp>
        <p:nvSpPr>
          <p:cNvPr id="5" name="Footer Placeholder 4">
            <a:extLst>
              <a:ext uri="{FF2B5EF4-FFF2-40B4-BE49-F238E27FC236}">
                <a16:creationId xmlns:a16="http://schemas.microsoft.com/office/drawing/2014/main" id="{6E0EEF26-F380-5281-25D3-F8E1E5AA6054}"/>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7027B238-0954-15D8-CDD6-78201F2B3FF0}"/>
              </a:ext>
            </a:extLst>
          </p:cNvPr>
          <p:cNvSpPr>
            <a:spLocks noGrp="1"/>
          </p:cNvSpPr>
          <p:nvPr>
            <p:ph type="sldNum" sz="quarter" idx="12"/>
          </p:nvPr>
        </p:nvSpPr>
        <p:spPr/>
        <p:txBody>
          <a:bodyPr/>
          <a:lstStyle/>
          <a:p>
            <a:fld id="{52DEE9BF-705A-8C4A-B42A-4C5FA8A85AFA}" type="slidenum">
              <a:rPr lang="en-ES" smtClean="0"/>
              <a:t>‹Nr.›</a:t>
            </a:fld>
            <a:endParaRPr lang="en-ES"/>
          </a:p>
        </p:txBody>
      </p:sp>
    </p:spTree>
    <p:extLst>
      <p:ext uri="{BB962C8B-B14F-4D97-AF65-F5344CB8AC3E}">
        <p14:creationId xmlns:p14="http://schemas.microsoft.com/office/powerpoint/2010/main" val="3985044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B683E-ECD0-7E68-CF74-B26A1A307A8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ES"/>
          </a:p>
        </p:txBody>
      </p:sp>
      <p:sp>
        <p:nvSpPr>
          <p:cNvPr id="3" name="Text Placeholder 2">
            <a:extLst>
              <a:ext uri="{FF2B5EF4-FFF2-40B4-BE49-F238E27FC236}">
                <a16:creationId xmlns:a16="http://schemas.microsoft.com/office/drawing/2014/main" id="{D04F011A-B71B-71B8-36EE-2458EEA1EB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827ACFB-86C6-FA9A-2E6D-76A86188ADFA}"/>
              </a:ext>
            </a:extLst>
          </p:cNvPr>
          <p:cNvSpPr>
            <a:spLocks noGrp="1"/>
          </p:cNvSpPr>
          <p:nvPr>
            <p:ph type="dt" sz="half" idx="10"/>
          </p:nvPr>
        </p:nvSpPr>
        <p:spPr/>
        <p:txBody>
          <a:bodyPr/>
          <a:lstStyle/>
          <a:p>
            <a:fld id="{19DB6CAE-B386-474B-95A4-6293952F843F}" type="datetimeFigureOut">
              <a:rPr lang="en-ES" smtClean="0"/>
              <a:t>3/13/24</a:t>
            </a:fld>
            <a:endParaRPr lang="en-ES"/>
          </a:p>
        </p:txBody>
      </p:sp>
      <p:sp>
        <p:nvSpPr>
          <p:cNvPr id="5" name="Footer Placeholder 4">
            <a:extLst>
              <a:ext uri="{FF2B5EF4-FFF2-40B4-BE49-F238E27FC236}">
                <a16:creationId xmlns:a16="http://schemas.microsoft.com/office/drawing/2014/main" id="{8E89B951-C2B5-BF9A-CE8C-39215225433E}"/>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3A0C18CD-B73B-FF65-D3E1-3DC9C0434FE1}"/>
              </a:ext>
            </a:extLst>
          </p:cNvPr>
          <p:cNvSpPr>
            <a:spLocks noGrp="1"/>
          </p:cNvSpPr>
          <p:nvPr>
            <p:ph type="sldNum" sz="quarter" idx="12"/>
          </p:nvPr>
        </p:nvSpPr>
        <p:spPr/>
        <p:txBody>
          <a:bodyPr/>
          <a:lstStyle/>
          <a:p>
            <a:fld id="{52DEE9BF-705A-8C4A-B42A-4C5FA8A85AFA}" type="slidenum">
              <a:rPr lang="en-ES" smtClean="0"/>
              <a:t>‹Nr.›</a:t>
            </a:fld>
            <a:endParaRPr lang="en-ES"/>
          </a:p>
        </p:txBody>
      </p:sp>
    </p:spTree>
    <p:extLst>
      <p:ext uri="{BB962C8B-B14F-4D97-AF65-F5344CB8AC3E}">
        <p14:creationId xmlns:p14="http://schemas.microsoft.com/office/powerpoint/2010/main" val="220434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00FFB-0599-E551-BBC5-8A2FAB280CCE}"/>
              </a:ext>
            </a:extLst>
          </p:cNvPr>
          <p:cNvSpPr>
            <a:spLocks noGrp="1"/>
          </p:cNvSpPr>
          <p:nvPr>
            <p:ph type="title"/>
          </p:nvPr>
        </p:nvSpPr>
        <p:spPr/>
        <p:txBody>
          <a:bodyPr/>
          <a:lstStyle/>
          <a:p>
            <a:r>
              <a:rPr lang="en-GB"/>
              <a:t>Click to edit Master title style</a:t>
            </a:r>
            <a:endParaRPr lang="en-ES"/>
          </a:p>
        </p:txBody>
      </p:sp>
      <p:sp>
        <p:nvSpPr>
          <p:cNvPr id="3" name="Content Placeholder 2">
            <a:extLst>
              <a:ext uri="{FF2B5EF4-FFF2-40B4-BE49-F238E27FC236}">
                <a16:creationId xmlns:a16="http://schemas.microsoft.com/office/drawing/2014/main" id="{8BB2E37F-DF8E-A60B-6B20-144EAEDD35A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Content Placeholder 3">
            <a:extLst>
              <a:ext uri="{FF2B5EF4-FFF2-40B4-BE49-F238E27FC236}">
                <a16:creationId xmlns:a16="http://schemas.microsoft.com/office/drawing/2014/main" id="{B5F1ED96-90EE-9D5D-1BBF-E592B4A7782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5" name="Date Placeholder 4">
            <a:extLst>
              <a:ext uri="{FF2B5EF4-FFF2-40B4-BE49-F238E27FC236}">
                <a16:creationId xmlns:a16="http://schemas.microsoft.com/office/drawing/2014/main" id="{481E0DFE-A631-9C0E-C8FF-E1C5A972FD3A}"/>
              </a:ext>
            </a:extLst>
          </p:cNvPr>
          <p:cNvSpPr>
            <a:spLocks noGrp="1"/>
          </p:cNvSpPr>
          <p:nvPr>
            <p:ph type="dt" sz="half" idx="10"/>
          </p:nvPr>
        </p:nvSpPr>
        <p:spPr/>
        <p:txBody>
          <a:bodyPr/>
          <a:lstStyle/>
          <a:p>
            <a:fld id="{19DB6CAE-B386-474B-95A4-6293952F843F}" type="datetimeFigureOut">
              <a:rPr lang="en-ES" smtClean="0"/>
              <a:t>3/13/24</a:t>
            </a:fld>
            <a:endParaRPr lang="en-ES"/>
          </a:p>
        </p:txBody>
      </p:sp>
      <p:sp>
        <p:nvSpPr>
          <p:cNvPr id="6" name="Footer Placeholder 5">
            <a:extLst>
              <a:ext uri="{FF2B5EF4-FFF2-40B4-BE49-F238E27FC236}">
                <a16:creationId xmlns:a16="http://schemas.microsoft.com/office/drawing/2014/main" id="{DF6889FB-5174-E635-B621-96BCF1C41D51}"/>
              </a:ext>
            </a:extLst>
          </p:cNvPr>
          <p:cNvSpPr>
            <a:spLocks noGrp="1"/>
          </p:cNvSpPr>
          <p:nvPr>
            <p:ph type="ftr" sz="quarter" idx="11"/>
          </p:nvPr>
        </p:nvSpPr>
        <p:spPr/>
        <p:txBody>
          <a:bodyPr/>
          <a:lstStyle/>
          <a:p>
            <a:endParaRPr lang="en-ES"/>
          </a:p>
        </p:txBody>
      </p:sp>
      <p:sp>
        <p:nvSpPr>
          <p:cNvPr id="7" name="Slide Number Placeholder 6">
            <a:extLst>
              <a:ext uri="{FF2B5EF4-FFF2-40B4-BE49-F238E27FC236}">
                <a16:creationId xmlns:a16="http://schemas.microsoft.com/office/drawing/2014/main" id="{5047B3C2-1BB0-4702-7012-23E5B2E00187}"/>
              </a:ext>
            </a:extLst>
          </p:cNvPr>
          <p:cNvSpPr>
            <a:spLocks noGrp="1"/>
          </p:cNvSpPr>
          <p:nvPr>
            <p:ph type="sldNum" sz="quarter" idx="12"/>
          </p:nvPr>
        </p:nvSpPr>
        <p:spPr/>
        <p:txBody>
          <a:bodyPr/>
          <a:lstStyle/>
          <a:p>
            <a:fld id="{52DEE9BF-705A-8C4A-B42A-4C5FA8A85AFA}" type="slidenum">
              <a:rPr lang="en-ES" smtClean="0"/>
              <a:t>‹Nr.›</a:t>
            </a:fld>
            <a:endParaRPr lang="en-ES"/>
          </a:p>
        </p:txBody>
      </p:sp>
    </p:spTree>
    <p:extLst>
      <p:ext uri="{BB962C8B-B14F-4D97-AF65-F5344CB8AC3E}">
        <p14:creationId xmlns:p14="http://schemas.microsoft.com/office/powerpoint/2010/main" val="27469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FF98F-044C-F3F1-6779-695B584176D7}"/>
              </a:ext>
            </a:extLst>
          </p:cNvPr>
          <p:cNvSpPr>
            <a:spLocks noGrp="1"/>
          </p:cNvSpPr>
          <p:nvPr>
            <p:ph type="title"/>
          </p:nvPr>
        </p:nvSpPr>
        <p:spPr>
          <a:xfrm>
            <a:off x="839788" y="365125"/>
            <a:ext cx="10515600" cy="1325563"/>
          </a:xfrm>
        </p:spPr>
        <p:txBody>
          <a:bodyPr/>
          <a:lstStyle/>
          <a:p>
            <a:r>
              <a:rPr lang="en-GB"/>
              <a:t>Click to edit Master title style</a:t>
            </a:r>
            <a:endParaRPr lang="en-ES"/>
          </a:p>
        </p:txBody>
      </p:sp>
      <p:sp>
        <p:nvSpPr>
          <p:cNvPr id="3" name="Text Placeholder 2">
            <a:extLst>
              <a:ext uri="{FF2B5EF4-FFF2-40B4-BE49-F238E27FC236}">
                <a16:creationId xmlns:a16="http://schemas.microsoft.com/office/drawing/2014/main" id="{4A3D172B-1BBE-F899-ABC6-CF9D605B09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A81D2D9-F04E-B63F-8FCC-74F0C051385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5" name="Text Placeholder 4">
            <a:extLst>
              <a:ext uri="{FF2B5EF4-FFF2-40B4-BE49-F238E27FC236}">
                <a16:creationId xmlns:a16="http://schemas.microsoft.com/office/drawing/2014/main" id="{5C4B6566-ADAB-EFF6-4F81-82783324A6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2C5054E-E015-A373-716C-4E23F88BFE4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7" name="Date Placeholder 6">
            <a:extLst>
              <a:ext uri="{FF2B5EF4-FFF2-40B4-BE49-F238E27FC236}">
                <a16:creationId xmlns:a16="http://schemas.microsoft.com/office/drawing/2014/main" id="{34E5657C-1433-6AFE-945F-82073850561E}"/>
              </a:ext>
            </a:extLst>
          </p:cNvPr>
          <p:cNvSpPr>
            <a:spLocks noGrp="1"/>
          </p:cNvSpPr>
          <p:nvPr>
            <p:ph type="dt" sz="half" idx="10"/>
          </p:nvPr>
        </p:nvSpPr>
        <p:spPr/>
        <p:txBody>
          <a:bodyPr/>
          <a:lstStyle/>
          <a:p>
            <a:fld id="{19DB6CAE-B386-474B-95A4-6293952F843F}" type="datetimeFigureOut">
              <a:rPr lang="en-ES" smtClean="0"/>
              <a:t>3/13/24</a:t>
            </a:fld>
            <a:endParaRPr lang="en-ES"/>
          </a:p>
        </p:txBody>
      </p:sp>
      <p:sp>
        <p:nvSpPr>
          <p:cNvPr id="8" name="Footer Placeholder 7">
            <a:extLst>
              <a:ext uri="{FF2B5EF4-FFF2-40B4-BE49-F238E27FC236}">
                <a16:creationId xmlns:a16="http://schemas.microsoft.com/office/drawing/2014/main" id="{34244DDB-BDA1-851A-DC08-DA22523DCF59}"/>
              </a:ext>
            </a:extLst>
          </p:cNvPr>
          <p:cNvSpPr>
            <a:spLocks noGrp="1"/>
          </p:cNvSpPr>
          <p:nvPr>
            <p:ph type="ftr" sz="quarter" idx="11"/>
          </p:nvPr>
        </p:nvSpPr>
        <p:spPr/>
        <p:txBody>
          <a:bodyPr/>
          <a:lstStyle/>
          <a:p>
            <a:endParaRPr lang="en-ES"/>
          </a:p>
        </p:txBody>
      </p:sp>
      <p:sp>
        <p:nvSpPr>
          <p:cNvPr id="9" name="Slide Number Placeholder 8">
            <a:extLst>
              <a:ext uri="{FF2B5EF4-FFF2-40B4-BE49-F238E27FC236}">
                <a16:creationId xmlns:a16="http://schemas.microsoft.com/office/drawing/2014/main" id="{4E0798C5-4956-B695-A24B-35CC0AC652DD}"/>
              </a:ext>
            </a:extLst>
          </p:cNvPr>
          <p:cNvSpPr>
            <a:spLocks noGrp="1"/>
          </p:cNvSpPr>
          <p:nvPr>
            <p:ph type="sldNum" sz="quarter" idx="12"/>
          </p:nvPr>
        </p:nvSpPr>
        <p:spPr/>
        <p:txBody>
          <a:bodyPr/>
          <a:lstStyle/>
          <a:p>
            <a:fld id="{52DEE9BF-705A-8C4A-B42A-4C5FA8A85AFA}" type="slidenum">
              <a:rPr lang="en-ES" smtClean="0"/>
              <a:t>‹Nr.›</a:t>
            </a:fld>
            <a:endParaRPr lang="en-ES"/>
          </a:p>
        </p:txBody>
      </p:sp>
    </p:spTree>
    <p:extLst>
      <p:ext uri="{BB962C8B-B14F-4D97-AF65-F5344CB8AC3E}">
        <p14:creationId xmlns:p14="http://schemas.microsoft.com/office/powerpoint/2010/main" val="3746810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FADD8-8BD0-198C-96EE-F4BB857B1849}"/>
              </a:ext>
            </a:extLst>
          </p:cNvPr>
          <p:cNvSpPr>
            <a:spLocks noGrp="1"/>
          </p:cNvSpPr>
          <p:nvPr>
            <p:ph type="title"/>
          </p:nvPr>
        </p:nvSpPr>
        <p:spPr/>
        <p:txBody>
          <a:bodyPr/>
          <a:lstStyle/>
          <a:p>
            <a:r>
              <a:rPr lang="en-GB"/>
              <a:t>Click to edit Master title style</a:t>
            </a:r>
            <a:endParaRPr lang="en-ES"/>
          </a:p>
        </p:txBody>
      </p:sp>
      <p:sp>
        <p:nvSpPr>
          <p:cNvPr id="3" name="Date Placeholder 2">
            <a:extLst>
              <a:ext uri="{FF2B5EF4-FFF2-40B4-BE49-F238E27FC236}">
                <a16:creationId xmlns:a16="http://schemas.microsoft.com/office/drawing/2014/main" id="{C675FE24-E9A1-80AC-CB74-14273504AB9D}"/>
              </a:ext>
            </a:extLst>
          </p:cNvPr>
          <p:cNvSpPr>
            <a:spLocks noGrp="1"/>
          </p:cNvSpPr>
          <p:nvPr>
            <p:ph type="dt" sz="half" idx="10"/>
          </p:nvPr>
        </p:nvSpPr>
        <p:spPr/>
        <p:txBody>
          <a:bodyPr/>
          <a:lstStyle/>
          <a:p>
            <a:fld id="{19DB6CAE-B386-474B-95A4-6293952F843F}" type="datetimeFigureOut">
              <a:rPr lang="en-ES" smtClean="0"/>
              <a:t>3/13/24</a:t>
            </a:fld>
            <a:endParaRPr lang="en-ES"/>
          </a:p>
        </p:txBody>
      </p:sp>
      <p:sp>
        <p:nvSpPr>
          <p:cNvPr id="4" name="Footer Placeholder 3">
            <a:extLst>
              <a:ext uri="{FF2B5EF4-FFF2-40B4-BE49-F238E27FC236}">
                <a16:creationId xmlns:a16="http://schemas.microsoft.com/office/drawing/2014/main" id="{9F045C41-598F-7ED2-E287-5AD56E3E5569}"/>
              </a:ext>
            </a:extLst>
          </p:cNvPr>
          <p:cNvSpPr>
            <a:spLocks noGrp="1"/>
          </p:cNvSpPr>
          <p:nvPr>
            <p:ph type="ftr" sz="quarter" idx="11"/>
          </p:nvPr>
        </p:nvSpPr>
        <p:spPr/>
        <p:txBody>
          <a:bodyPr/>
          <a:lstStyle/>
          <a:p>
            <a:endParaRPr lang="en-ES"/>
          </a:p>
        </p:txBody>
      </p:sp>
      <p:sp>
        <p:nvSpPr>
          <p:cNvPr id="5" name="Slide Number Placeholder 4">
            <a:extLst>
              <a:ext uri="{FF2B5EF4-FFF2-40B4-BE49-F238E27FC236}">
                <a16:creationId xmlns:a16="http://schemas.microsoft.com/office/drawing/2014/main" id="{BB1A4345-7D95-ACFB-96A8-9F71A0EB31FE}"/>
              </a:ext>
            </a:extLst>
          </p:cNvPr>
          <p:cNvSpPr>
            <a:spLocks noGrp="1"/>
          </p:cNvSpPr>
          <p:nvPr>
            <p:ph type="sldNum" sz="quarter" idx="12"/>
          </p:nvPr>
        </p:nvSpPr>
        <p:spPr/>
        <p:txBody>
          <a:bodyPr/>
          <a:lstStyle/>
          <a:p>
            <a:fld id="{52DEE9BF-705A-8C4A-B42A-4C5FA8A85AFA}" type="slidenum">
              <a:rPr lang="en-ES" smtClean="0"/>
              <a:t>‹Nr.›</a:t>
            </a:fld>
            <a:endParaRPr lang="en-ES"/>
          </a:p>
        </p:txBody>
      </p:sp>
    </p:spTree>
    <p:extLst>
      <p:ext uri="{BB962C8B-B14F-4D97-AF65-F5344CB8AC3E}">
        <p14:creationId xmlns:p14="http://schemas.microsoft.com/office/powerpoint/2010/main" val="187037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D045ED-C67E-B0AB-355C-979897BB9D4A}"/>
              </a:ext>
            </a:extLst>
          </p:cNvPr>
          <p:cNvSpPr>
            <a:spLocks noGrp="1"/>
          </p:cNvSpPr>
          <p:nvPr>
            <p:ph type="dt" sz="half" idx="10"/>
          </p:nvPr>
        </p:nvSpPr>
        <p:spPr/>
        <p:txBody>
          <a:bodyPr/>
          <a:lstStyle/>
          <a:p>
            <a:fld id="{19DB6CAE-B386-474B-95A4-6293952F843F}" type="datetimeFigureOut">
              <a:rPr lang="en-ES" smtClean="0"/>
              <a:t>3/13/24</a:t>
            </a:fld>
            <a:endParaRPr lang="en-ES"/>
          </a:p>
        </p:txBody>
      </p:sp>
      <p:sp>
        <p:nvSpPr>
          <p:cNvPr id="3" name="Footer Placeholder 2">
            <a:extLst>
              <a:ext uri="{FF2B5EF4-FFF2-40B4-BE49-F238E27FC236}">
                <a16:creationId xmlns:a16="http://schemas.microsoft.com/office/drawing/2014/main" id="{E98FE336-4805-8C81-8C13-4537C1D2BA1B}"/>
              </a:ext>
            </a:extLst>
          </p:cNvPr>
          <p:cNvSpPr>
            <a:spLocks noGrp="1"/>
          </p:cNvSpPr>
          <p:nvPr>
            <p:ph type="ftr" sz="quarter" idx="11"/>
          </p:nvPr>
        </p:nvSpPr>
        <p:spPr/>
        <p:txBody>
          <a:bodyPr/>
          <a:lstStyle/>
          <a:p>
            <a:endParaRPr lang="en-ES"/>
          </a:p>
        </p:txBody>
      </p:sp>
      <p:sp>
        <p:nvSpPr>
          <p:cNvPr id="4" name="Slide Number Placeholder 3">
            <a:extLst>
              <a:ext uri="{FF2B5EF4-FFF2-40B4-BE49-F238E27FC236}">
                <a16:creationId xmlns:a16="http://schemas.microsoft.com/office/drawing/2014/main" id="{0FDEF136-4389-68A8-DAEA-59AE73D84B1A}"/>
              </a:ext>
            </a:extLst>
          </p:cNvPr>
          <p:cNvSpPr>
            <a:spLocks noGrp="1"/>
          </p:cNvSpPr>
          <p:nvPr>
            <p:ph type="sldNum" sz="quarter" idx="12"/>
          </p:nvPr>
        </p:nvSpPr>
        <p:spPr/>
        <p:txBody>
          <a:bodyPr/>
          <a:lstStyle/>
          <a:p>
            <a:fld id="{52DEE9BF-705A-8C4A-B42A-4C5FA8A85AFA}" type="slidenum">
              <a:rPr lang="en-ES" smtClean="0"/>
              <a:t>‹Nr.›</a:t>
            </a:fld>
            <a:endParaRPr lang="en-ES"/>
          </a:p>
        </p:txBody>
      </p:sp>
    </p:spTree>
    <p:extLst>
      <p:ext uri="{BB962C8B-B14F-4D97-AF65-F5344CB8AC3E}">
        <p14:creationId xmlns:p14="http://schemas.microsoft.com/office/powerpoint/2010/main" val="3812757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1EBA4-1904-818E-EF3F-DF28963171C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ES"/>
          </a:p>
        </p:txBody>
      </p:sp>
      <p:sp>
        <p:nvSpPr>
          <p:cNvPr id="3" name="Content Placeholder 2">
            <a:extLst>
              <a:ext uri="{FF2B5EF4-FFF2-40B4-BE49-F238E27FC236}">
                <a16:creationId xmlns:a16="http://schemas.microsoft.com/office/drawing/2014/main" id="{132E9C3B-F0F9-F477-8D0B-4A8D9D52D8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Text Placeholder 3">
            <a:extLst>
              <a:ext uri="{FF2B5EF4-FFF2-40B4-BE49-F238E27FC236}">
                <a16:creationId xmlns:a16="http://schemas.microsoft.com/office/drawing/2014/main" id="{1D333BC2-2840-D958-E605-6A8754BE26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A85B9DA-6930-CF74-26A9-22FE452F904D}"/>
              </a:ext>
            </a:extLst>
          </p:cNvPr>
          <p:cNvSpPr>
            <a:spLocks noGrp="1"/>
          </p:cNvSpPr>
          <p:nvPr>
            <p:ph type="dt" sz="half" idx="10"/>
          </p:nvPr>
        </p:nvSpPr>
        <p:spPr/>
        <p:txBody>
          <a:bodyPr/>
          <a:lstStyle/>
          <a:p>
            <a:fld id="{19DB6CAE-B386-474B-95A4-6293952F843F}" type="datetimeFigureOut">
              <a:rPr lang="en-ES" smtClean="0"/>
              <a:t>3/13/24</a:t>
            </a:fld>
            <a:endParaRPr lang="en-ES"/>
          </a:p>
        </p:txBody>
      </p:sp>
      <p:sp>
        <p:nvSpPr>
          <p:cNvPr id="6" name="Footer Placeholder 5">
            <a:extLst>
              <a:ext uri="{FF2B5EF4-FFF2-40B4-BE49-F238E27FC236}">
                <a16:creationId xmlns:a16="http://schemas.microsoft.com/office/drawing/2014/main" id="{9FB3FDC1-FA5E-9BCB-285C-3D006011AD42}"/>
              </a:ext>
            </a:extLst>
          </p:cNvPr>
          <p:cNvSpPr>
            <a:spLocks noGrp="1"/>
          </p:cNvSpPr>
          <p:nvPr>
            <p:ph type="ftr" sz="quarter" idx="11"/>
          </p:nvPr>
        </p:nvSpPr>
        <p:spPr/>
        <p:txBody>
          <a:bodyPr/>
          <a:lstStyle/>
          <a:p>
            <a:endParaRPr lang="en-ES"/>
          </a:p>
        </p:txBody>
      </p:sp>
      <p:sp>
        <p:nvSpPr>
          <p:cNvPr id="7" name="Slide Number Placeholder 6">
            <a:extLst>
              <a:ext uri="{FF2B5EF4-FFF2-40B4-BE49-F238E27FC236}">
                <a16:creationId xmlns:a16="http://schemas.microsoft.com/office/drawing/2014/main" id="{5AA59A45-E440-3E32-883F-CD280BB54BBF}"/>
              </a:ext>
            </a:extLst>
          </p:cNvPr>
          <p:cNvSpPr>
            <a:spLocks noGrp="1"/>
          </p:cNvSpPr>
          <p:nvPr>
            <p:ph type="sldNum" sz="quarter" idx="12"/>
          </p:nvPr>
        </p:nvSpPr>
        <p:spPr/>
        <p:txBody>
          <a:bodyPr/>
          <a:lstStyle/>
          <a:p>
            <a:fld id="{52DEE9BF-705A-8C4A-B42A-4C5FA8A85AFA}" type="slidenum">
              <a:rPr lang="en-ES" smtClean="0"/>
              <a:t>‹Nr.›</a:t>
            </a:fld>
            <a:endParaRPr lang="en-ES"/>
          </a:p>
        </p:txBody>
      </p:sp>
    </p:spTree>
    <p:extLst>
      <p:ext uri="{BB962C8B-B14F-4D97-AF65-F5344CB8AC3E}">
        <p14:creationId xmlns:p14="http://schemas.microsoft.com/office/powerpoint/2010/main" val="1560622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A8116-BE47-D04B-ADFA-C2D9E21D53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ES"/>
          </a:p>
        </p:txBody>
      </p:sp>
      <p:sp>
        <p:nvSpPr>
          <p:cNvPr id="3" name="Picture Placeholder 2">
            <a:extLst>
              <a:ext uri="{FF2B5EF4-FFF2-40B4-BE49-F238E27FC236}">
                <a16:creationId xmlns:a16="http://schemas.microsoft.com/office/drawing/2014/main" id="{371AC746-4EE9-7959-3208-FD03D552BC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ES"/>
          </a:p>
        </p:txBody>
      </p:sp>
      <p:sp>
        <p:nvSpPr>
          <p:cNvPr id="4" name="Text Placeholder 3">
            <a:extLst>
              <a:ext uri="{FF2B5EF4-FFF2-40B4-BE49-F238E27FC236}">
                <a16:creationId xmlns:a16="http://schemas.microsoft.com/office/drawing/2014/main" id="{9EB21B3C-43F5-2B69-3949-08186B7540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683D871-E92C-B2F7-5991-2C69560F9BC7}"/>
              </a:ext>
            </a:extLst>
          </p:cNvPr>
          <p:cNvSpPr>
            <a:spLocks noGrp="1"/>
          </p:cNvSpPr>
          <p:nvPr>
            <p:ph type="dt" sz="half" idx="10"/>
          </p:nvPr>
        </p:nvSpPr>
        <p:spPr/>
        <p:txBody>
          <a:bodyPr/>
          <a:lstStyle/>
          <a:p>
            <a:fld id="{19DB6CAE-B386-474B-95A4-6293952F843F}" type="datetimeFigureOut">
              <a:rPr lang="en-ES" smtClean="0"/>
              <a:t>3/13/24</a:t>
            </a:fld>
            <a:endParaRPr lang="en-ES"/>
          </a:p>
        </p:txBody>
      </p:sp>
      <p:sp>
        <p:nvSpPr>
          <p:cNvPr id="6" name="Footer Placeholder 5">
            <a:extLst>
              <a:ext uri="{FF2B5EF4-FFF2-40B4-BE49-F238E27FC236}">
                <a16:creationId xmlns:a16="http://schemas.microsoft.com/office/drawing/2014/main" id="{3783F847-77FE-C830-625C-3A246974FD07}"/>
              </a:ext>
            </a:extLst>
          </p:cNvPr>
          <p:cNvSpPr>
            <a:spLocks noGrp="1"/>
          </p:cNvSpPr>
          <p:nvPr>
            <p:ph type="ftr" sz="quarter" idx="11"/>
          </p:nvPr>
        </p:nvSpPr>
        <p:spPr/>
        <p:txBody>
          <a:bodyPr/>
          <a:lstStyle/>
          <a:p>
            <a:endParaRPr lang="en-ES"/>
          </a:p>
        </p:txBody>
      </p:sp>
      <p:sp>
        <p:nvSpPr>
          <p:cNvPr id="7" name="Slide Number Placeholder 6">
            <a:extLst>
              <a:ext uri="{FF2B5EF4-FFF2-40B4-BE49-F238E27FC236}">
                <a16:creationId xmlns:a16="http://schemas.microsoft.com/office/drawing/2014/main" id="{25DE580B-7D86-50E9-1413-4C01EE5C118B}"/>
              </a:ext>
            </a:extLst>
          </p:cNvPr>
          <p:cNvSpPr>
            <a:spLocks noGrp="1"/>
          </p:cNvSpPr>
          <p:nvPr>
            <p:ph type="sldNum" sz="quarter" idx="12"/>
          </p:nvPr>
        </p:nvSpPr>
        <p:spPr/>
        <p:txBody>
          <a:bodyPr/>
          <a:lstStyle/>
          <a:p>
            <a:fld id="{52DEE9BF-705A-8C4A-B42A-4C5FA8A85AFA}" type="slidenum">
              <a:rPr lang="en-ES" smtClean="0"/>
              <a:t>‹Nr.›</a:t>
            </a:fld>
            <a:endParaRPr lang="en-ES"/>
          </a:p>
        </p:txBody>
      </p:sp>
    </p:spTree>
    <p:extLst>
      <p:ext uri="{BB962C8B-B14F-4D97-AF65-F5344CB8AC3E}">
        <p14:creationId xmlns:p14="http://schemas.microsoft.com/office/powerpoint/2010/main" val="653348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CC784-AE93-3C34-A754-86F9C1FD4803}"/>
              </a:ext>
            </a:extLst>
          </p:cNvPr>
          <p:cNvSpPr>
            <a:spLocks noGrp="1"/>
          </p:cNvSpPr>
          <p:nvPr>
            <p:ph type="title"/>
          </p:nvPr>
        </p:nvSpPr>
        <p:spPr/>
        <p:txBody>
          <a:bodyPr/>
          <a:lstStyle/>
          <a:p>
            <a:r>
              <a:rPr lang="en-GB"/>
              <a:t>Click to edit Master title style</a:t>
            </a:r>
            <a:endParaRPr lang="en-ES"/>
          </a:p>
        </p:txBody>
      </p:sp>
      <p:sp>
        <p:nvSpPr>
          <p:cNvPr id="3" name="Vertical Text Placeholder 2">
            <a:extLst>
              <a:ext uri="{FF2B5EF4-FFF2-40B4-BE49-F238E27FC236}">
                <a16:creationId xmlns:a16="http://schemas.microsoft.com/office/drawing/2014/main" id="{99E734F6-653C-7748-94C8-6FAD901591C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4340FAA2-0433-17CD-1C33-5DD83F635F04}"/>
              </a:ext>
            </a:extLst>
          </p:cNvPr>
          <p:cNvSpPr>
            <a:spLocks noGrp="1"/>
          </p:cNvSpPr>
          <p:nvPr>
            <p:ph type="dt" sz="half" idx="10"/>
          </p:nvPr>
        </p:nvSpPr>
        <p:spPr/>
        <p:txBody>
          <a:bodyPr/>
          <a:lstStyle/>
          <a:p>
            <a:fld id="{19DB6CAE-B386-474B-95A4-6293952F843F}" type="datetimeFigureOut">
              <a:rPr lang="en-ES" smtClean="0"/>
              <a:t>3/13/24</a:t>
            </a:fld>
            <a:endParaRPr lang="en-ES"/>
          </a:p>
        </p:txBody>
      </p:sp>
      <p:sp>
        <p:nvSpPr>
          <p:cNvPr id="5" name="Footer Placeholder 4">
            <a:extLst>
              <a:ext uri="{FF2B5EF4-FFF2-40B4-BE49-F238E27FC236}">
                <a16:creationId xmlns:a16="http://schemas.microsoft.com/office/drawing/2014/main" id="{1925AD32-63B4-0C6A-F541-7E2E6D3AF85A}"/>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BFB4E946-05D2-16F4-9846-6B2416905B09}"/>
              </a:ext>
            </a:extLst>
          </p:cNvPr>
          <p:cNvSpPr>
            <a:spLocks noGrp="1"/>
          </p:cNvSpPr>
          <p:nvPr>
            <p:ph type="sldNum" sz="quarter" idx="12"/>
          </p:nvPr>
        </p:nvSpPr>
        <p:spPr/>
        <p:txBody>
          <a:bodyPr/>
          <a:lstStyle/>
          <a:p>
            <a:fld id="{52DEE9BF-705A-8C4A-B42A-4C5FA8A85AFA}" type="slidenum">
              <a:rPr lang="en-ES" smtClean="0"/>
              <a:t>‹Nr.›</a:t>
            </a:fld>
            <a:endParaRPr lang="en-ES"/>
          </a:p>
        </p:txBody>
      </p:sp>
    </p:spTree>
    <p:extLst>
      <p:ext uri="{BB962C8B-B14F-4D97-AF65-F5344CB8AC3E}">
        <p14:creationId xmlns:p14="http://schemas.microsoft.com/office/powerpoint/2010/main" val="2413346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3841A-818B-B667-636B-F604A6D1944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ES"/>
          </a:p>
        </p:txBody>
      </p:sp>
      <p:sp>
        <p:nvSpPr>
          <p:cNvPr id="3" name="Vertical Text Placeholder 2">
            <a:extLst>
              <a:ext uri="{FF2B5EF4-FFF2-40B4-BE49-F238E27FC236}">
                <a16:creationId xmlns:a16="http://schemas.microsoft.com/office/drawing/2014/main" id="{00A75853-F0CD-8EAE-BD6E-F09B3FBECD9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2AF81E13-D903-C403-3067-7FF9BCF271F3}"/>
              </a:ext>
            </a:extLst>
          </p:cNvPr>
          <p:cNvSpPr>
            <a:spLocks noGrp="1"/>
          </p:cNvSpPr>
          <p:nvPr>
            <p:ph type="dt" sz="half" idx="10"/>
          </p:nvPr>
        </p:nvSpPr>
        <p:spPr/>
        <p:txBody>
          <a:bodyPr/>
          <a:lstStyle/>
          <a:p>
            <a:fld id="{19DB6CAE-B386-474B-95A4-6293952F843F}" type="datetimeFigureOut">
              <a:rPr lang="en-ES" smtClean="0"/>
              <a:t>3/13/24</a:t>
            </a:fld>
            <a:endParaRPr lang="en-ES"/>
          </a:p>
        </p:txBody>
      </p:sp>
      <p:sp>
        <p:nvSpPr>
          <p:cNvPr id="5" name="Footer Placeholder 4">
            <a:extLst>
              <a:ext uri="{FF2B5EF4-FFF2-40B4-BE49-F238E27FC236}">
                <a16:creationId xmlns:a16="http://schemas.microsoft.com/office/drawing/2014/main" id="{E1A84AF2-1726-72BF-CFD8-63269F1F53CC}"/>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E2009FD9-DB32-E8A6-C565-D3529AF39840}"/>
              </a:ext>
            </a:extLst>
          </p:cNvPr>
          <p:cNvSpPr>
            <a:spLocks noGrp="1"/>
          </p:cNvSpPr>
          <p:nvPr>
            <p:ph type="sldNum" sz="quarter" idx="12"/>
          </p:nvPr>
        </p:nvSpPr>
        <p:spPr/>
        <p:txBody>
          <a:bodyPr/>
          <a:lstStyle/>
          <a:p>
            <a:fld id="{52DEE9BF-705A-8C4A-B42A-4C5FA8A85AFA}" type="slidenum">
              <a:rPr lang="en-ES" smtClean="0"/>
              <a:t>‹Nr.›</a:t>
            </a:fld>
            <a:endParaRPr lang="en-ES"/>
          </a:p>
        </p:txBody>
      </p:sp>
    </p:spTree>
    <p:extLst>
      <p:ext uri="{BB962C8B-B14F-4D97-AF65-F5344CB8AC3E}">
        <p14:creationId xmlns:p14="http://schemas.microsoft.com/office/powerpoint/2010/main" val="328123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4BC7A2-7E93-2ED8-B6D0-258C0912F3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ES"/>
          </a:p>
        </p:txBody>
      </p:sp>
      <p:sp>
        <p:nvSpPr>
          <p:cNvPr id="3" name="Text Placeholder 2">
            <a:extLst>
              <a:ext uri="{FF2B5EF4-FFF2-40B4-BE49-F238E27FC236}">
                <a16:creationId xmlns:a16="http://schemas.microsoft.com/office/drawing/2014/main" id="{E85CEF14-8D41-1071-4D83-FA04C4BE53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5FDED3B4-EA6E-B16B-219B-857A163BFD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DB6CAE-B386-474B-95A4-6293952F843F}" type="datetimeFigureOut">
              <a:rPr lang="en-ES" smtClean="0"/>
              <a:t>3/13/24</a:t>
            </a:fld>
            <a:endParaRPr lang="en-ES"/>
          </a:p>
        </p:txBody>
      </p:sp>
      <p:sp>
        <p:nvSpPr>
          <p:cNvPr id="5" name="Footer Placeholder 4">
            <a:extLst>
              <a:ext uri="{FF2B5EF4-FFF2-40B4-BE49-F238E27FC236}">
                <a16:creationId xmlns:a16="http://schemas.microsoft.com/office/drawing/2014/main" id="{DDCB6EFE-6AFB-8528-C2BB-82998EB033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ES"/>
          </a:p>
        </p:txBody>
      </p:sp>
      <p:sp>
        <p:nvSpPr>
          <p:cNvPr id="6" name="Slide Number Placeholder 5">
            <a:extLst>
              <a:ext uri="{FF2B5EF4-FFF2-40B4-BE49-F238E27FC236}">
                <a16:creationId xmlns:a16="http://schemas.microsoft.com/office/drawing/2014/main" id="{155689E7-69E2-83DC-AB76-E4FC71A2BD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EE9BF-705A-8C4A-B42A-4C5FA8A85AFA}" type="slidenum">
              <a:rPr lang="en-ES" smtClean="0"/>
              <a:t>‹Nr.›</a:t>
            </a:fld>
            <a:endParaRPr lang="en-ES"/>
          </a:p>
        </p:txBody>
      </p:sp>
      <p:pic>
        <p:nvPicPr>
          <p:cNvPr id="7" name="Picture 6">
            <a:extLst>
              <a:ext uri="{FF2B5EF4-FFF2-40B4-BE49-F238E27FC236}">
                <a16:creationId xmlns:a16="http://schemas.microsoft.com/office/drawing/2014/main" id="{3326B9BF-1189-761C-4B73-F8158C0CF4E9}"/>
              </a:ext>
            </a:extLst>
          </p:cNvPr>
          <p:cNvPicPr>
            <a:picLocks noChangeAspect="1"/>
          </p:cNvPicPr>
          <p:nvPr userDrawn="1"/>
        </p:nvPicPr>
        <p:blipFill>
          <a:blip r:embed="rId13" cstate="email">
            <a:alphaModFix amt="50000"/>
            <a:extLst>
              <a:ext uri="{28A0092B-C50C-407E-A947-70E740481C1C}">
                <a14:useLocalDpi xmlns:a14="http://schemas.microsoft.com/office/drawing/2010/main"/>
              </a:ext>
            </a:extLst>
          </a:blip>
          <a:stretch>
            <a:fillRect/>
          </a:stretch>
        </p:blipFill>
        <p:spPr>
          <a:xfrm>
            <a:off x="-91440" y="-48396"/>
            <a:ext cx="12319042" cy="6906395"/>
          </a:xfrm>
          <a:prstGeom prst="rect">
            <a:avLst/>
          </a:prstGeom>
        </p:spPr>
      </p:pic>
    </p:spTree>
    <p:extLst>
      <p:ext uri="{BB962C8B-B14F-4D97-AF65-F5344CB8AC3E}">
        <p14:creationId xmlns:p14="http://schemas.microsoft.com/office/powerpoint/2010/main" val="2416326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71890-24BD-E081-2FE6-3CD53B89C840}"/>
              </a:ext>
            </a:extLst>
          </p:cNvPr>
          <p:cNvSpPr>
            <a:spLocks noGrp="1"/>
          </p:cNvSpPr>
          <p:nvPr>
            <p:ph type="title"/>
          </p:nvPr>
        </p:nvSpPr>
        <p:spPr>
          <a:xfrm>
            <a:off x="822960" y="776605"/>
            <a:ext cx="10515600" cy="1325563"/>
          </a:xfrm>
        </p:spPr>
        <p:txBody>
          <a:bodyPr>
            <a:normAutofit fontScale="90000"/>
          </a:bodyPr>
          <a:lstStyle/>
          <a:p>
            <a:r>
              <a:rPr lang="en-GB" dirty="0">
                <a:solidFill>
                  <a:srgbClr val="595959"/>
                </a:solidFill>
                <a:latin typeface="Helvetica" pitchFamily="2" charset="0"/>
              </a:rPr>
              <a:t>STREAM - frameworks for validation, sustainability and exploitation</a:t>
            </a:r>
            <a:br>
              <a:rPr lang="en-US" sz="4400" dirty="0">
                <a:effectLst/>
                <a:latin typeface="Calibri" panose="020F0502020204030204" pitchFamily="34" charset="0"/>
                <a:ea typeface="Calibri" panose="020F0502020204030204" pitchFamily="34" charset="0"/>
              </a:rPr>
            </a:br>
            <a:endParaRPr lang="en-ES" dirty="0"/>
          </a:p>
        </p:txBody>
      </p:sp>
      <p:sp>
        <p:nvSpPr>
          <p:cNvPr id="3" name="Content Placeholder 2">
            <a:extLst>
              <a:ext uri="{FF2B5EF4-FFF2-40B4-BE49-F238E27FC236}">
                <a16:creationId xmlns:a16="http://schemas.microsoft.com/office/drawing/2014/main" id="{D86687A1-BEB3-A142-5445-ACBE88645274}"/>
              </a:ext>
            </a:extLst>
          </p:cNvPr>
          <p:cNvSpPr>
            <a:spLocks noGrp="1"/>
          </p:cNvSpPr>
          <p:nvPr>
            <p:ph idx="1"/>
          </p:nvPr>
        </p:nvSpPr>
        <p:spPr>
          <a:xfrm>
            <a:off x="838200" y="2438399"/>
            <a:ext cx="10515600" cy="3738563"/>
          </a:xfrm>
        </p:spPr>
        <p:txBody>
          <a:bodyPr/>
          <a:lstStyle/>
          <a:p>
            <a:pPr marL="0" indent="0">
              <a:buNone/>
            </a:pPr>
            <a:r>
              <a:rPr lang="en-GB" sz="3000" dirty="0">
                <a:solidFill>
                  <a:srgbClr val="595959"/>
                </a:solidFill>
                <a:latin typeface="Arial" panose="020B0604020202020204" pitchFamily="34" charset="0"/>
                <a:cs typeface="Arial" panose="020B0604020202020204" pitchFamily="34" charset="0"/>
              </a:rPr>
              <a:t>WP5 l</a:t>
            </a:r>
            <a:r>
              <a:rPr lang="en-GB" sz="3000" dirty="0">
                <a:solidFill>
                  <a:srgbClr val="595959"/>
                </a:solidFill>
                <a:effectLst/>
                <a:latin typeface="Arial" panose="020B0604020202020204" pitchFamily="34" charset="0"/>
                <a:cs typeface="Arial" panose="020B0604020202020204" pitchFamily="34" charset="0"/>
              </a:rPr>
              <a:t>ead by </a:t>
            </a:r>
            <a:r>
              <a:rPr lang="en-GB" sz="3000" dirty="0" err="1">
                <a:solidFill>
                  <a:srgbClr val="595959"/>
                </a:solidFill>
                <a:effectLst/>
                <a:latin typeface="Arial" panose="020B0604020202020204" pitchFamily="34" charset="0"/>
                <a:cs typeface="Arial" panose="020B0604020202020204" pitchFamily="34" charset="0"/>
              </a:rPr>
              <a:t>MetropolisNet</a:t>
            </a:r>
            <a:r>
              <a:rPr lang="en-GB" sz="3000" dirty="0">
                <a:solidFill>
                  <a:srgbClr val="595959"/>
                </a:solidFill>
                <a:effectLst/>
                <a:latin typeface="Arial" panose="020B0604020202020204" pitchFamily="34" charset="0"/>
                <a:cs typeface="Arial" panose="020B0604020202020204" pitchFamily="34" charset="0"/>
              </a:rPr>
              <a:t>, co-lead by </a:t>
            </a:r>
            <a:r>
              <a:rPr lang="en-GB" sz="3000" dirty="0" err="1">
                <a:solidFill>
                  <a:srgbClr val="595959"/>
                </a:solidFill>
                <a:effectLst/>
                <a:latin typeface="Arial" panose="020B0604020202020204" pitchFamily="34" charset="0"/>
                <a:cs typeface="Arial" panose="020B0604020202020204" pitchFamily="34" charset="0"/>
              </a:rPr>
              <a:t>Assolombarda</a:t>
            </a:r>
            <a:r>
              <a:rPr lang="en-GB" sz="3000" dirty="0">
                <a:solidFill>
                  <a:srgbClr val="595959"/>
                </a:solidFill>
                <a:effectLst/>
                <a:latin typeface="Arial" panose="020B0604020202020204" pitchFamily="34" charset="0"/>
                <a:cs typeface="Arial" panose="020B0604020202020204" pitchFamily="34" charset="0"/>
              </a:rPr>
              <a:t> </a:t>
            </a:r>
          </a:p>
          <a:p>
            <a:pPr marL="0" indent="0">
              <a:buNone/>
            </a:pPr>
            <a:r>
              <a:rPr lang="en-GB" sz="3000" dirty="0">
                <a:solidFill>
                  <a:srgbClr val="595959"/>
                </a:solidFill>
                <a:effectLst/>
                <a:latin typeface="Arial" panose="020B0604020202020204" pitchFamily="34" charset="0"/>
                <a:cs typeface="Arial" panose="020B0604020202020204" pitchFamily="34" charset="0"/>
              </a:rPr>
              <a:t>Month 9 to 36 (</a:t>
            </a:r>
            <a:r>
              <a:rPr lang="en-GB" sz="3000" dirty="0">
                <a:solidFill>
                  <a:srgbClr val="595959"/>
                </a:solidFill>
                <a:latin typeface="Arial" panose="020B0604020202020204" pitchFamily="34" charset="0"/>
                <a:cs typeface="Arial" panose="020B0604020202020204" pitchFamily="34" charset="0"/>
              </a:rPr>
              <a:t>Sep 2024</a:t>
            </a:r>
            <a:r>
              <a:rPr lang="en-GB" sz="3000" dirty="0">
                <a:solidFill>
                  <a:srgbClr val="595959"/>
                </a:solidFill>
                <a:effectLst/>
                <a:latin typeface="Arial" panose="020B0604020202020204" pitchFamily="34" charset="0"/>
                <a:cs typeface="Arial" panose="020B0604020202020204" pitchFamily="34" charset="0"/>
              </a:rPr>
              <a:t> to </a:t>
            </a:r>
            <a:r>
              <a:rPr lang="en-GB" sz="3000" dirty="0">
                <a:solidFill>
                  <a:srgbClr val="595959"/>
                </a:solidFill>
                <a:latin typeface="Arial" panose="020B0604020202020204" pitchFamily="34" charset="0"/>
                <a:cs typeface="Arial" panose="020B0604020202020204" pitchFamily="34" charset="0"/>
              </a:rPr>
              <a:t>Dec</a:t>
            </a:r>
            <a:r>
              <a:rPr lang="en-GB" sz="3000" dirty="0">
                <a:solidFill>
                  <a:srgbClr val="595959"/>
                </a:solidFill>
                <a:effectLst/>
                <a:latin typeface="Arial" panose="020B0604020202020204" pitchFamily="34" charset="0"/>
                <a:cs typeface="Arial" panose="020B0604020202020204" pitchFamily="34" charset="0"/>
              </a:rPr>
              <a:t> 2026)</a:t>
            </a:r>
          </a:p>
          <a:p>
            <a:pPr marL="0" indent="0">
              <a:buNone/>
            </a:pPr>
            <a:endParaRPr lang="en-ES" dirty="0"/>
          </a:p>
        </p:txBody>
      </p:sp>
      <p:pic>
        <p:nvPicPr>
          <p:cNvPr id="5" name="Picture 4" descr="A blue text on a black background&#10;&#10;Description automatically generated">
            <a:extLst>
              <a:ext uri="{FF2B5EF4-FFF2-40B4-BE49-F238E27FC236}">
                <a16:creationId xmlns:a16="http://schemas.microsoft.com/office/drawing/2014/main" id="{CFA80F89-748B-B05B-67DB-5BBEB0E584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61302" y="5419899"/>
            <a:ext cx="4183873" cy="877756"/>
          </a:xfrm>
          <a:prstGeom prst="rect">
            <a:avLst/>
          </a:prstGeom>
        </p:spPr>
      </p:pic>
      <p:pic>
        <p:nvPicPr>
          <p:cNvPr id="7" name="Grafik 6" descr="Ein Bild, das Text, Schrift, Grafiken, Logo enthält.&#10;&#10;Automatisch generierte Beschreibung">
            <a:extLst>
              <a:ext uri="{FF2B5EF4-FFF2-40B4-BE49-F238E27FC236}">
                <a16:creationId xmlns:a16="http://schemas.microsoft.com/office/drawing/2014/main" id="{FFC588B3-CE28-3650-0D4B-C457F95FBE9E}"/>
              </a:ext>
            </a:extLst>
          </p:cNvPr>
          <p:cNvPicPr>
            <a:picLocks noChangeAspect="1"/>
          </p:cNvPicPr>
          <p:nvPr/>
        </p:nvPicPr>
        <p:blipFill>
          <a:blip r:embed="rId3"/>
          <a:stretch>
            <a:fillRect/>
          </a:stretch>
        </p:blipFill>
        <p:spPr>
          <a:xfrm>
            <a:off x="838200" y="5164175"/>
            <a:ext cx="3254829" cy="1084943"/>
          </a:xfrm>
          <a:prstGeom prst="rect">
            <a:avLst/>
          </a:prstGeom>
        </p:spPr>
      </p:pic>
      <p:pic>
        <p:nvPicPr>
          <p:cNvPr id="9" name="Grafik 8" descr="Ein Bild, das Schrift, Grafiken, weiß, Symbol enthält.&#10;&#10;Automatisch generierte Beschreibung">
            <a:extLst>
              <a:ext uri="{FF2B5EF4-FFF2-40B4-BE49-F238E27FC236}">
                <a16:creationId xmlns:a16="http://schemas.microsoft.com/office/drawing/2014/main" id="{A567F8E8-0AF5-8571-B1E4-404502392B2F}"/>
              </a:ext>
            </a:extLst>
          </p:cNvPr>
          <p:cNvPicPr>
            <a:picLocks noChangeAspect="1"/>
          </p:cNvPicPr>
          <p:nvPr/>
        </p:nvPicPr>
        <p:blipFill>
          <a:blip r:embed="rId4"/>
          <a:stretch>
            <a:fillRect/>
          </a:stretch>
        </p:blipFill>
        <p:spPr>
          <a:xfrm>
            <a:off x="4504220" y="5425401"/>
            <a:ext cx="3153080" cy="621734"/>
          </a:xfrm>
          <a:prstGeom prst="rect">
            <a:avLst/>
          </a:prstGeom>
        </p:spPr>
      </p:pic>
    </p:spTree>
    <p:extLst>
      <p:ext uri="{BB962C8B-B14F-4D97-AF65-F5344CB8AC3E}">
        <p14:creationId xmlns:p14="http://schemas.microsoft.com/office/powerpoint/2010/main" val="518849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9A19-8ED0-6DA8-62E5-259BC623D8C3}"/>
              </a:ext>
            </a:extLst>
          </p:cNvPr>
          <p:cNvSpPr>
            <a:spLocks noGrp="1"/>
          </p:cNvSpPr>
          <p:nvPr>
            <p:ph type="title"/>
          </p:nvPr>
        </p:nvSpPr>
        <p:spPr/>
        <p:txBody>
          <a:bodyPr>
            <a:normAutofit/>
          </a:bodyPr>
          <a:lstStyle/>
          <a:p>
            <a:r>
              <a:rPr lang="en-US" sz="4400" dirty="0">
                <a:effectLst/>
                <a:latin typeface="Calibri" panose="020F0502020204030204" pitchFamily="34" charset="0"/>
                <a:ea typeface="Calibri" panose="020F0502020204030204" pitchFamily="34" charset="0"/>
                <a:cs typeface="Times New Roman" panose="02020603050405020304" pitchFamily="18" charset="0"/>
              </a:rPr>
              <a:t>Objectives Work Package </a:t>
            </a:r>
            <a:r>
              <a:rPr lang="en-US" dirty="0">
                <a:latin typeface="Calibri" panose="020F0502020204030204" pitchFamily="34" charset="0"/>
                <a:ea typeface="Calibri" panose="020F0502020204030204" pitchFamily="34" charset="0"/>
                <a:cs typeface="Times New Roman" panose="02020603050405020304" pitchFamily="18" charset="0"/>
              </a:rPr>
              <a:t>5</a:t>
            </a:r>
            <a:r>
              <a:rPr lang="en-US" sz="4400" dirty="0">
                <a:effectLst/>
                <a:latin typeface="Calibri" panose="020F0502020204030204" pitchFamily="34" charset="0"/>
                <a:ea typeface="Calibri" panose="020F0502020204030204" pitchFamily="34" charset="0"/>
                <a:cs typeface="Times New Roman" panose="02020603050405020304" pitchFamily="18" charset="0"/>
              </a:rPr>
              <a:t> (WP5)</a:t>
            </a:r>
            <a:endParaRPr lang="en-ES" dirty="0"/>
          </a:p>
        </p:txBody>
      </p:sp>
      <p:sp>
        <p:nvSpPr>
          <p:cNvPr id="3" name="Content Placeholder 2">
            <a:extLst>
              <a:ext uri="{FF2B5EF4-FFF2-40B4-BE49-F238E27FC236}">
                <a16:creationId xmlns:a16="http://schemas.microsoft.com/office/drawing/2014/main" id="{3BFB19CC-7838-1BE1-BBC0-CE564D55BA06}"/>
              </a:ext>
            </a:extLst>
          </p:cNvPr>
          <p:cNvSpPr>
            <a:spLocks noGrp="1"/>
          </p:cNvSpPr>
          <p:nvPr>
            <p:ph idx="1"/>
          </p:nvPr>
        </p:nvSpPr>
        <p:spPr>
          <a:xfrm>
            <a:off x="729205" y="1690688"/>
            <a:ext cx="10926501" cy="4486275"/>
          </a:xfrm>
        </p:spPr>
        <p:txBody>
          <a:bodyPr>
            <a:normAutofit fontScale="92500"/>
          </a:bodyPr>
          <a:lstStyle/>
          <a:p>
            <a:pPr marL="0" indent="0" algn="just">
              <a:lnSpc>
                <a:spcPct val="150000"/>
              </a:lnSpc>
              <a:buNone/>
            </a:pPr>
            <a:r>
              <a:rPr lang="en-US" sz="2000" dirty="0">
                <a:effectLst/>
                <a:latin typeface="Calibri" panose="020F0502020204030204" pitchFamily="34" charset="0"/>
                <a:ea typeface="Calibri" panose="020F0502020204030204" pitchFamily="34" charset="0"/>
              </a:rPr>
              <a:t>The exploitation actions in STREAM contribute to the overall goal to build</a:t>
            </a:r>
          </a:p>
          <a:p>
            <a:pPr lvl="1" algn="just">
              <a:lnSpc>
                <a:spcPct val="150000"/>
              </a:lnSpc>
            </a:pPr>
            <a:r>
              <a:rPr lang="en-US" sz="2000" dirty="0">
                <a:effectLst/>
                <a:latin typeface="Calibri" panose="020F0502020204030204" pitchFamily="34" charset="0"/>
                <a:ea typeface="Calibri" panose="020F0502020204030204" pitchFamily="34" charset="0"/>
              </a:rPr>
              <a:t>a </a:t>
            </a:r>
            <a:r>
              <a:rPr lang="en-US" sz="2000" b="1" dirty="0">
                <a:effectLst/>
                <a:latin typeface="Calibri" panose="020F0502020204030204" pitchFamily="34" charset="0"/>
                <a:ea typeface="Calibri" panose="020F0502020204030204" pitchFamily="34" charset="0"/>
              </a:rPr>
              <a:t>functional, credible and reliable MC system </a:t>
            </a:r>
            <a:r>
              <a:rPr lang="en-US" sz="2000" dirty="0">
                <a:effectLst/>
                <a:latin typeface="Calibri" panose="020F0502020204030204" pitchFamily="34" charset="0"/>
                <a:ea typeface="Calibri" panose="020F0502020204030204" pitchFamily="34" charset="0"/>
              </a:rPr>
              <a:t>corresponding to the EU recommendations and indications, </a:t>
            </a:r>
          </a:p>
          <a:p>
            <a:pPr lvl="1" algn="just">
              <a:lnSpc>
                <a:spcPct val="150000"/>
              </a:lnSpc>
            </a:pPr>
            <a:r>
              <a:rPr lang="en-US" sz="2000" dirty="0">
                <a:effectLst/>
                <a:latin typeface="Calibri" panose="020F0502020204030204" pitchFamily="34" charset="0"/>
                <a:ea typeface="Calibri" panose="020F0502020204030204" pitchFamily="34" charset="0"/>
              </a:rPr>
              <a:t>a </a:t>
            </a:r>
            <a:r>
              <a:rPr lang="en-US" sz="2000" b="1" dirty="0">
                <a:effectLst/>
                <a:latin typeface="Calibri" panose="020F0502020204030204" pitchFamily="34" charset="0"/>
                <a:ea typeface="Calibri" panose="020F0502020204030204" pitchFamily="34" charset="0"/>
              </a:rPr>
              <a:t>sustainable and accredited occupational profile </a:t>
            </a:r>
            <a:r>
              <a:rPr lang="en-US" sz="2000" dirty="0">
                <a:effectLst/>
                <a:latin typeface="Calibri" panose="020F0502020204030204" pitchFamily="34" charset="0"/>
                <a:ea typeface="Calibri" panose="020F0502020204030204" pitchFamily="34" charset="0"/>
              </a:rPr>
              <a:t>that successfully takes over defining and supporting VET professionals and institutions across Europe to plan, manage and assess agile and effective WBL, supporting VET learners in their inclusion and employment paths.</a:t>
            </a:r>
            <a:endParaRPr lang="en-GB" sz="2000" dirty="0">
              <a:effectLst/>
              <a:latin typeface="Calibri" panose="020F0502020204030204" pitchFamily="34" charset="0"/>
              <a:ea typeface="Calibri" panose="020F0502020204030204" pitchFamily="34" charset="0"/>
            </a:endParaRPr>
          </a:p>
          <a:p>
            <a:pPr marL="0" indent="0">
              <a:lnSpc>
                <a:spcPct val="150000"/>
              </a:lnSpc>
              <a:buNone/>
            </a:pPr>
            <a:r>
              <a:rPr lang="de-DE" sz="2000" b="1" dirty="0"/>
              <a:t>WP </a:t>
            </a:r>
            <a:r>
              <a:rPr lang="de-DE" sz="2000" b="1" dirty="0" err="1"/>
              <a:t>Objectives</a:t>
            </a:r>
            <a:endParaRPr lang="de-DE" sz="2000" b="1" dirty="0"/>
          </a:p>
          <a:p>
            <a:pPr marL="342900" lvl="0" indent="-342900" algn="just">
              <a:lnSpc>
                <a:spcPct val="150000"/>
              </a:lnSpc>
              <a:spcBef>
                <a:spcPts val="730"/>
              </a:spcBef>
              <a:buFont typeface="+mj-lt"/>
              <a:buAutoNum type="arabicPeriod"/>
            </a:pPr>
            <a:r>
              <a:rPr lang="en-US" sz="2000" dirty="0">
                <a:effectLst/>
                <a:latin typeface="Calibri" panose="020F0502020204030204" pitchFamily="34" charset="0"/>
                <a:ea typeface="Calibri" panose="020F0502020204030204" pitchFamily="34" charset="0"/>
              </a:rPr>
              <a:t>strengthening the development and use of Micro-credentials in relation to national qualifications systems</a:t>
            </a:r>
            <a:endParaRPr lang="en-GB" sz="2000" dirty="0">
              <a:effectLst/>
              <a:latin typeface="Calibri" panose="020F0502020204030204" pitchFamily="34" charset="0"/>
              <a:ea typeface="Calibri" panose="020F0502020204030204" pitchFamily="34" charset="0"/>
            </a:endParaRPr>
          </a:p>
          <a:p>
            <a:pPr marL="342900" lvl="0" indent="-342900" algn="just">
              <a:lnSpc>
                <a:spcPct val="150000"/>
              </a:lnSpc>
              <a:spcBef>
                <a:spcPts val="730"/>
              </a:spcBef>
              <a:buFont typeface="+mj-lt"/>
              <a:buAutoNum type="arabicPeriod"/>
            </a:pPr>
            <a:r>
              <a:rPr lang="en-US" sz="2000" dirty="0">
                <a:effectLst/>
                <a:latin typeface="Calibri" panose="020F0502020204030204" pitchFamily="34" charset="0"/>
                <a:ea typeface="Calibri" panose="020F0502020204030204" pitchFamily="34" charset="0"/>
              </a:rPr>
              <a:t>strengthening VET </a:t>
            </a:r>
            <a:r>
              <a:rPr lang="en-US" sz="2000" dirty="0" err="1">
                <a:effectLst/>
                <a:latin typeface="Calibri" panose="020F0502020204030204" pitchFamily="34" charset="0"/>
                <a:ea typeface="Calibri" panose="020F0502020204030204" pitchFamily="34" charset="0"/>
              </a:rPr>
              <a:t>organisations</a:t>
            </a:r>
            <a:r>
              <a:rPr lang="en-US" sz="2000" dirty="0">
                <a:effectLst/>
                <a:latin typeface="Calibri" panose="020F0502020204030204" pitchFamily="34" charset="0"/>
                <a:ea typeface="Calibri" panose="020F0502020204030204" pitchFamily="34" charset="0"/>
              </a:rPr>
              <a:t> capacity to build and manage Micro-credentials</a:t>
            </a:r>
            <a:endParaRPr lang="en-GB" sz="2000" dirty="0">
              <a:effectLst/>
              <a:latin typeface="Calibri" panose="020F0502020204030204" pitchFamily="34" charset="0"/>
              <a:ea typeface="Calibri" panose="020F0502020204030204" pitchFamily="34" charset="0"/>
            </a:endParaRPr>
          </a:p>
          <a:p>
            <a:pPr lvl="1"/>
            <a:endParaRPr lang="en-ES" dirty="0"/>
          </a:p>
        </p:txBody>
      </p:sp>
      <p:pic>
        <p:nvPicPr>
          <p:cNvPr id="5" name="Picture 4" descr="A blue text on a black background&#10;&#10;Description automatically generated">
            <a:extLst>
              <a:ext uri="{FF2B5EF4-FFF2-40B4-BE49-F238E27FC236}">
                <a16:creationId xmlns:a16="http://schemas.microsoft.com/office/drawing/2014/main" id="{2EB25B2C-253E-099B-B740-8010BBAB9EF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6715" y="6058859"/>
            <a:ext cx="3297674" cy="691836"/>
          </a:xfrm>
          <a:prstGeom prst="rect">
            <a:avLst/>
          </a:prstGeom>
        </p:spPr>
      </p:pic>
    </p:spTree>
    <p:extLst>
      <p:ext uri="{BB962C8B-B14F-4D97-AF65-F5344CB8AC3E}">
        <p14:creationId xmlns:p14="http://schemas.microsoft.com/office/powerpoint/2010/main" val="3229569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571D8-8B15-A75E-00EE-5BEAD4879981}"/>
              </a:ext>
            </a:extLst>
          </p:cNvPr>
          <p:cNvSpPr>
            <a:spLocks noGrp="1"/>
          </p:cNvSpPr>
          <p:nvPr>
            <p:ph type="title"/>
          </p:nvPr>
        </p:nvSpPr>
        <p:spPr/>
        <p:txBody>
          <a:bodyPr/>
          <a:lstStyle/>
          <a:p>
            <a:r>
              <a:rPr lang="en-US" sz="4400" dirty="0">
                <a:effectLst/>
                <a:latin typeface="Calibri" panose="020F0502020204030204" pitchFamily="34" charset="0"/>
                <a:ea typeface="Calibri" panose="020F0502020204030204" pitchFamily="34" charset="0"/>
                <a:cs typeface="Times New Roman" panose="02020603050405020304" pitchFamily="18" charset="0"/>
              </a:rPr>
              <a:t>Target Groups</a:t>
            </a:r>
            <a:endParaRPr lang="en-ES" dirty="0"/>
          </a:p>
        </p:txBody>
      </p:sp>
      <p:sp>
        <p:nvSpPr>
          <p:cNvPr id="3" name="Content Placeholder 2">
            <a:extLst>
              <a:ext uri="{FF2B5EF4-FFF2-40B4-BE49-F238E27FC236}">
                <a16:creationId xmlns:a16="http://schemas.microsoft.com/office/drawing/2014/main" id="{8A7797DF-BB17-17D2-32E4-D78856EEFC64}"/>
              </a:ext>
            </a:extLst>
          </p:cNvPr>
          <p:cNvSpPr>
            <a:spLocks noGrp="1"/>
          </p:cNvSpPr>
          <p:nvPr>
            <p:ph idx="1"/>
          </p:nvPr>
        </p:nvSpPr>
        <p:spPr/>
        <p:txBody>
          <a:bodyPr/>
          <a:lstStyle/>
          <a:p>
            <a:r>
              <a:rPr lang="en-US" dirty="0">
                <a:effectLst/>
                <a:latin typeface="Calibri" panose="020F0502020204030204" pitchFamily="34" charset="0"/>
                <a:ea typeface="Calibri" panose="020F0502020204030204" pitchFamily="34" charset="0"/>
              </a:rPr>
              <a:t>Companies</a:t>
            </a:r>
          </a:p>
          <a:p>
            <a:r>
              <a:rPr lang="en-US" dirty="0">
                <a:effectLst/>
                <a:latin typeface="Calibri" panose="020F0502020204030204" pitchFamily="34" charset="0"/>
                <a:ea typeface="Calibri" panose="020F0502020204030204" pitchFamily="34" charset="0"/>
              </a:rPr>
              <a:t>VET </a:t>
            </a:r>
            <a:r>
              <a:rPr lang="en-US" dirty="0" err="1">
                <a:effectLst/>
                <a:latin typeface="Calibri" panose="020F0502020204030204" pitchFamily="34" charset="0"/>
                <a:ea typeface="Calibri" panose="020F0502020204030204" pitchFamily="34" charset="0"/>
              </a:rPr>
              <a:t>organisations</a:t>
            </a:r>
            <a:r>
              <a:rPr lang="en-US" dirty="0">
                <a:effectLst/>
                <a:latin typeface="Calibri" panose="020F0502020204030204" pitchFamily="34" charset="0"/>
                <a:ea typeface="Calibri" panose="020F0502020204030204" pitchFamily="34" charset="0"/>
              </a:rPr>
              <a:t> (teachers and managers) </a:t>
            </a:r>
          </a:p>
          <a:p>
            <a:r>
              <a:rPr lang="en-US" dirty="0">
                <a:effectLst/>
                <a:latin typeface="Calibri" panose="020F0502020204030204" pitchFamily="34" charset="0"/>
                <a:ea typeface="Calibri" panose="020F0502020204030204" pitchFamily="34" charset="0"/>
              </a:rPr>
              <a:t> Public authorities </a:t>
            </a:r>
          </a:p>
          <a:p>
            <a:pPr marL="0" indent="0">
              <a:buNone/>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A blue text on a black background&#10;&#10;Description automatically generated">
            <a:extLst>
              <a:ext uri="{FF2B5EF4-FFF2-40B4-BE49-F238E27FC236}">
                <a16:creationId xmlns:a16="http://schemas.microsoft.com/office/drawing/2014/main" id="{FDD4A835-5079-4081-777C-08F1479827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6715" y="6058859"/>
            <a:ext cx="3297674" cy="691836"/>
          </a:xfrm>
          <a:prstGeom prst="rect">
            <a:avLst/>
          </a:prstGeom>
        </p:spPr>
      </p:pic>
    </p:spTree>
    <p:extLst>
      <p:ext uri="{BB962C8B-B14F-4D97-AF65-F5344CB8AC3E}">
        <p14:creationId xmlns:p14="http://schemas.microsoft.com/office/powerpoint/2010/main" val="1185082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A9265-2D82-DFD9-7DB8-FE97893D5465}"/>
              </a:ext>
            </a:extLst>
          </p:cNvPr>
          <p:cNvSpPr>
            <a:spLocks noGrp="1"/>
          </p:cNvSpPr>
          <p:nvPr>
            <p:ph type="title"/>
          </p:nvPr>
        </p:nvSpPr>
        <p:spPr/>
        <p:txBody>
          <a:bodyPr/>
          <a:lstStyle/>
          <a:p>
            <a:r>
              <a:rPr lang="en-ES" sz="3200" dirty="0">
                <a:latin typeface="Calibri" panose="020F0502020204030204" pitchFamily="34" charset="0"/>
                <a:cs typeface="Times New Roman" panose="02020603050405020304" pitchFamily="18" charset="0"/>
              </a:rPr>
              <a:t>T</a:t>
            </a:r>
            <a:r>
              <a:rPr lang="de-DE" sz="3200" dirty="0">
                <a:latin typeface="Calibri" panose="020F0502020204030204" pitchFamily="34" charset="0"/>
                <a:cs typeface="Times New Roman" panose="02020603050405020304" pitchFamily="18" charset="0"/>
              </a:rPr>
              <a:t>5</a:t>
            </a:r>
            <a:r>
              <a:rPr lang="en-ES" sz="3200" dirty="0">
                <a:latin typeface="Calibri" panose="020F0502020204030204" pitchFamily="34" charset="0"/>
                <a:cs typeface="Times New Roman" panose="02020603050405020304" pitchFamily="18" charset="0"/>
              </a:rPr>
              <a:t>.1 </a:t>
            </a:r>
            <a:r>
              <a:rPr lang="en-US" sz="3200" dirty="0">
                <a:effectLst/>
                <a:latin typeface="Calibri" panose="020F0502020204030204" pitchFamily="34" charset="0"/>
                <a:ea typeface="Calibri" panose="020F0502020204030204" pitchFamily="34" charset="0"/>
              </a:rPr>
              <a:t>Peer Expert Group building and management (</a:t>
            </a:r>
            <a:r>
              <a:rPr lang="en-US" sz="3200" dirty="0" err="1">
                <a:effectLst/>
                <a:latin typeface="Calibri" panose="020F0502020204030204" pitchFamily="34" charset="0"/>
                <a:ea typeface="Calibri" panose="020F0502020204030204" pitchFamily="34" charset="0"/>
              </a:rPr>
              <a:t>MetNet</a:t>
            </a:r>
            <a:r>
              <a:rPr lang="en-US" sz="3200" dirty="0">
                <a:effectLst/>
                <a:latin typeface="Calibri" panose="020F0502020204030204" pitchFamily="34" charset="0"/>
                <a:ea typeface="Calibri" panose="020F0502020204030204" pitchFamily="34" charset="0"/>
              </a:rPr>
              <a:t>)</a:t>
            </a:r>
            <a:endParaRPr lang="en-ES" dirty="0"/>
          </a:p>
        </p:txBody>
      </p:sp>
      <p:sp>
        <p:nvSpPr>
          <p:cNvPr id="3" name="Content Placeholder 2">
            <a:extLst>
              <a:ext uri="{FF2B5EF4-FFF2-40B4-BE49-F238E27FC236}">
                <a16:creationId xmlns:a16="http://schemas.microsoft.com/office/drawing/2014/main" id="{A0DF1344-87C3-73B9-4B22-7A33BC632643}"/>
              </a:ext>
            </a:extLst>
          </p:cNvPr>
          <p:cNvSpPr>
            <a:spLocks noGrp="1"/>
          </p:cNvSpPr>
          <p:nvPr>
            <p:ph idx="1"/>
          </p:nvPr>
        </p:nvSpPr>
        <p:spPr>
          <a:xfrm>
            <a:off x="838200" y="1582420"/>
            <a:ext cx="10515600" cy="4910455"/>
          </a:xfrm>
        </p:spPr>
        <p:txBody>
          <a:bodyPr>
            <a:normAutofit/>
          </a:bodyPr>
          <a:lstStyle/>
          <a:p>
            <a:pPr algn="just">
              <a:lnSpc>
                <a:spcPct val="150000"/>
              </a:lnSpc>
            </a:pPr>
            <a:r>
              <a:rPr lang="en-US" sz="2000" b="1" dirty="0">
                <a:effectLst/>
                <a:latin typeface="Calibri" panose="020F0502020204030204" pitchFamily="34" charset="0"/>
                <a:ea typeface="Calibri" panose="020F0502020204030204" pitchFamily="34" charset="0"/>
              </a:rPr>
              <a:t>Peer Experts Group (PEG) </a:t>
            </a:r>
            <a:r>
              <a:rPr lang="en-US" sz="2000" dirty="0">
                <a:effectLst/>
                <a:latin typeface="Calibri" panose="020F0502020204030204" pitchFamily="34" charset="0"/>
                <a:ea typeface="Calibri" panose="020F0502020204030204" pitchFamily="34" charset="0"/>
              </a:rPr>
              <a:t>will be set up during the 2nd TPM in Madrid</a:t>
            </a:r>
            <a:endParaRPr lang="en-US" sz="2000" dirty="0">
              <a:latin typeface="Calibri" panose="020F0502020204030204" pitchFamily="34" charset="0"/>
              <a:ea typeface="Calibri" panose="020F0502020204030204" pitchFamily="34" charset="0"/>
            </a:endParaRPr>
          </a:p>
          <a:p>
            <a:pPr algn="just">
              <a:lnSpc>
                <a:spcPct val="150000"/>
              </a:lnSpc>
            </a:pPr>
            <a:r>
              <a:rPr lang="en-US" sz="2000" dirty="0">
                <a:effectLst/>
                <a:latin typeface="Calibri" panose="020F0502020204030204" pitchFamily="34" charset="0"/>
                <a:ea typeface="Calibri" panose="020F0502020204030204" pitchFamily="34" charset="0"/>
              </a:rPr>
              <a:t>Each partner </a:t>
            </a:r>
            <a:r>
              <a:rPr lang="en-US" sz="2000" dirty="0" err="1">
                <a:effectLst/>
                <a:latin typeface="Calibri" panose="020F0502020204030204" pitchFamily="34" charset="0"/>
                <a:ea typeface="Calibri" panose="020F0502020204030204" pitchFamily="34" charset="0"/>
              </a:rPr>
              <a:t>organisation</a:t>
            </a:r>
            <a:r>
              <a:rPr lang="en-US" sz="2000" dirty="0">
                <a:effectLst/>
                <a:latin typeface="Calibri" panose="020F0502020204030204" pitchFamily="34" charset="0"/>
                <a:ea typeface="Calibri" panose="020F0502020204030204" pitchFamily="34" charset="0"/>
              </a:rPr>
              <a:t> will </a:t>
            </a:r>
            <a:r>
              <a:rPr lang="en-US" sz="2000" b="1" dirty="0">
                <a:effectLst/>
                <a:latin typeface="Calibri" panose="020F0502020204030204" pitchFamily="34" charset="0"/>
                <a:ea typeface="Calibri" panose="020F0502020204030204" pitchFamily="34" charset="0"/>
              </a:rPr>
              <a:t>designate one of its members </a:t>
            </a:r>
            <a:r>
              <a:rPr lang="en-US" sz="2000" dirty="0">
                <a:effectLst/>
                <a:latin typeface="Calibri" panose="020F0502020204030204" pitchFamily="34" charset="0"/>
                <a:ea typeface="Calibri" panose="020F0502020204030204" pitchFamily="34" charset="0"/>
              </a:rPr>
              <a:t>to participate in the PEG. It has the role to </a:t>
            </a:r>
            <a:r>
              <a:rPr lang="en-US" sz="2000" b="1" dirty="0">
                <a:effectLst/>
                <a:latin typeface="Calibri" panose="020F0502020204030204" pitchFamily="34" charset="0"/>
                <a:ea typeface="Calibri" panose="020F0502020204030204" pitchFamily="34" charset="0"/>
              </a:rPr>
              <a:t>review the project approaches and results from a scientific and policy perspective</a:t>
            </a:r>
            <a:r>
              <a:rPr lang="en-US" sz="2000" dirty="0">
                <a:effectLst/>
                <a:latin typeface="Calibri" panose="020F0502020204030204" pitchFamily="34" charset="0"/>
                <a:ea typeface="Calibri" panose="020F0502020204030204" pitchFamily="34" charset="0"/>
              </a:rPr>
              <a:t> and to </a:t>
            </a:r>
            <a:r>
              <a:rPr lang="en-US" sz="2000" b="1" dirty="0">
                <a:effectLst/>
                <a:latin typeface="Calibri" panose="020F0502020204030204" pitchFamily="34" charset="0"/>
                <a:ea typeface="Calibri" panose="020F0502020204030204" pitchFamily="34" charset="0"/>
              </a:rPr>
              <a:t>bridge them to thematic national and transnational interlocutors</a:t>
            </a:r>
            <a:r>
              <a:rPr lang="en-US" sz="2000" dirty="0">
                <a:effectLst/>
                <a:latin typeface="Calibri" panose="020F0502020204030204" pitchFamily="34" charset="0"/>
                <a:ea typeface="Calibri" panose="020F0502020204030204" pitchFamily="34" charset="0"/>
              </a:rPr>
              <a:t>.</a:t>
            </a:r>
            <a:endParaRPr lang="en-GB" sz="2000" dirty="0">
              <a:effectLst/>
              <a:latin typeface="Calibri" panose="020F0502020204030204" pitchFamily="34" charset="0"/>
              <a:ea typeface="Calibri" panose="020F0502020204030204" pitchFamily="34" charset="0"/>
            </a:endParaRPr>
          </a:p>
          <a:p>
            <a:pPr>
              <a:lnSpc>
                <a:spcPct val="150000"/>
              </a:lnSpc>
            </a:pPr>
            <a:r>
              <a:rPr lang="en-US" sz="2000" dirty="0">
                <a:effectLst/>
                <a:latin typeface="Calibri" panose="020F0502020204030204" pitchFamily="34" charset="0"/>
                <a:ea typeface="Calibri" panose="020F0502020204030204" pitchFamily="34" charset="0"/>
              </a:rPr>
              <a:t>The research results will be the basis on which the PEG will give its </a:t>
            </a:r>
            <a:r>
              <a:rPr lang="en-US" sz="2000" b="1" dirty="0">
                <a:effectLst/>
                <a:latin typeface="Calibri" panose="020F0502020204030204" pitchFamily="34" charset="0"/>
                <a:ea typeface="Calibri" panose="020F0502020204030204" pitchFamily="34" charset="0"/>
              </a:rPr>
              <a:t>contribution to the methodological guidelines</a:t>
            </a:r>
            <a:r>
              <a:rPr lang="en-US" sz="2000" dirty="0">
                <a:effectLst/>
                <a:latin typeface="Calibri" panose="020F0502020204030204" pitchFamily="34" charset="0"/>
                <a:ea typeface="Calibri" panose="020F0502020204030204" pitchFamily="34" charset="0"/>
              </a:rPr>
              <a:t> and to the paper with </a:t>
            </a:r>
            <a:r>
              <a:rPr lang="en-US" sz="2000" b="1" dirty="0">
                <a:effectLst/>
                <a:latin typeface="Calibri" panose="020F0502020204030204" pitchFamily="34" charset="0"/>
                <a:ea typeface="Calibri" panose="020F0502020204030204" pitchFamily="34" charset="0"/>
              </a:rPr>
              <a:t>recommendations for policy makers</a:t>
            </a:r>
          </a:p>
          <a:p>
            <a:pPr>
              <a:lnSpc>
                <a:spcPct val="150000"/>
              </a:lnSpc>
            </a:pPr>
            <a:r>
              <a:rPr lang="en-US" sz="2000" dirty="0">
                <a:latin typeface="Calibri" panose="020F0502020204030204" pitchFamily="34" charset="0"/>
                <a:cs typeface="Times New Roman" panose="02020603050405020304" pitchFamily="18" charset="0"/>
              </a:rPr>
              <a:t>Work of PEG will prepare the development of a </a:t>
            </a:r>
            <a:r>
              <a:rPr lang="en-US" sz="2000" b="1" dirty="0">
                <a:latin typeface="Calibri" panose="020F0502020204030204" pitchFamily="34" charset="0"/>
                <a:cs typeface="Times New Roman" panose="02020603050405020304" pitchFamily="18" charset="0"/>
              </a:rPr>
              <a:t>Memorandum of Understanding </a:t>
            </a:r>
            <a:r>
              <a:rPr lang="en-US" sz="2000" dirty="0">
                <a:latin typeface="Calibri" panose="020F0502020204030204" pitchFamily="34" charset="0"/>
                <a:cs typeface="Times New Roman" panose="02020603050405020304" pitchFamily="18" charset="0"/>
              </a:rPr>
              <a:t>(MoU) </a:t>
            </a:r>
            <a:r>
              <a:rPr lang="en-US" sz="2000" b="1" dirty="0">
                <a:latin typeface="Calibri" panose="020F0502020204030204" pitchFamily="34" charset="0"/>
                <a:cs typeface="Times New Roman" panose="02020603050405020304" pitchFamily="18" charset="0"/>
                <a:sym typeface="Wingdings" pitchFamily="2" charset="2"/>
              </a:rPr>
              <a:t> D5.2</a:t>
            </a:r>
            <a:endParaRPr lang="en-GB" b="1" dirty="0">
              <a:latin typeface="Calibri" panose="020F0502020204030204" pitchFamily="34" charset="0"/>
              <a:cs typeface="Times New Roman" panose="02020603050405020304" pitchFamily="18" charset="0"/>
            </a:endParaRPr>
          </a:p>
          <a:p>
            <a:endParaRPr lang="en-ES" dirty="0"/>
          </a:p>
        </p:txBody>
      </p:sp>
      <p:pic>
        <p:nvPicPr>
          <p:cNvPr id="4" name="Picture 4" descr="A blue text on a black background&#10;&#10;Description automatically generated">
            <a:extLst>
              <a:ext uri="{FF2B5EF4-FFF2-40B4-BE49-F238E27FC236}">
                <a16:creationId xmlns:a16="http://schemas.microsoft.com/office/drawing/2014/main" id="{89FC82A3-9927-1113-EDD7-C8BFF3880D0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6715" y="6058859"/>
            <a:ext cx="3297674" cy="691836"/>
          </a:xfrm>
          <a:prstGeom prst="rect">
            <a:avLst/>
          </a:prstGeom>
        </p:spPr>
      </p:pic>
    </p:spTree>
    <p:extLst>
      <p:ext uri="{BB962C8B-B14F-4D97-AF65-F5344CB8AC3E}">
        <p14:creationId xmlns:p14="http://schemas.microsoft.com/office/powerpoint/2010/main" val="2058466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9E860-77E5-2624-FD9F-668AC6DEDF9A}"/>
              </a:ext>
            </a:extLst>
          </p:cNvPr>
          <p:cNvSpPr>
            <a:spLocks noGrp="1"/>
          </p:cNvSpPr>
          <p:nvPr>
            <p:ph type="title"/>
          </p:nvPr>
        </p:nvSpPr>
        <p:spPr/>
        <p:txBody>
          <a:bodyPr>
            <a:normAutofit/>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T5.2 </a:t>
            </a:r>
            <a:r>
              <a:rPr lang="en-US" sz="3200" dirty="0">
                <a:effectLst/>
                <a:latin typeface="Calibri" panose="020F0502020204030204" pitchFamily="34" charset="0"/>
                <a:ea typeface="Calibri" panose="020F0502020204030204" pitchFamily="34" charset="0"/>
              </a:rPr>
              <a:t>Definition of STREAM Micro-credential framework user-friendly guidelines (</a:t>
            </a:r>
            <a:r>
              <a:rPr lang="en-US" sz="3200" dirty="0" err="1">
                <a:effectLst/>
                <a:latin typeface="Calibri" panose="020F0502020204030204" pitchFamily="34" charset="0"/>
                <a:ea typeface="Calibri" panose="020F0502020204030204" pitchFamily="34" charset="0"/>
              </a:rPr>
              <a:t>MetNet</a:t>
            </a:r>
            <a:r>
              <a:rPr lang="en-US" sz="3200" dirty="0">
                <a:effectLst/>
                <a:latin typeface="Calibri" panose="020F0502020204030204" pitchFamily="34" charset="0"/>
                <a:ea typeface="Calibri" panose="020F0502020204030204" pitchFamily="34" charset="0"/>
              </a:rPr>
              <a:t>)</a:t>
            </a:r>
            <a:endParaRPr lang="en-ES" sz="3200" dirty="0"/>
          </a:p>
        </p:txBody>
      </p:sp>
      <p:sp>
        <p:nvSpPr>
          <p:cNvPr id="3" name="Content Placeholder 2">
            <a:extLst>
              <a:ext uri="{FF2B5EF4-FFF2-40B4-BE49-F238E27FC236}">
                <a16:creationId xmlns:a16="http://schemas.microsoft.com/office/drawing/2014/main" id="{05A6F00D-353C-300C-459F-F2DE553FEDA6}"/>
              </a:ext>
            </a:extLst>
          </p:cNvPr>
          <p:cNvSpPr>
            <a:spLocks noGrp="1"/>
          </p:cNvSpPr>
          <p:nvPr>
            <p:ph idx="1"/>
          </p:nvPr>
        </p:nvSpPr>
        <p:spPr/>
        <p:txBody>
          <a:bodyPr>
            <a:normAutofit lnSpcReduction="10000"/>
          </a:bodyPr>
          <a:lstStyle/>
          <a:p>
            <a:pPr algn="just">
              <a:lnSpc>
                <a:spcPct val="150000"/>
              </a:lnSpc>
            </a:pPr>
            <a:r>
              <a:rPr lang="en-US" sz="2000" dirty="0">
                <a:effectLst/>
                <a:latin typeface="Calibri" panose="020F0502020204030204" pitchFamily="34" charset="0"/>
                <a:ea typeface="Calibri" panose="020F0502020204030204" pitchFamily="34" charset="0"/>
              </a:rPr>
              <a:t>As result of the WP3 and WP4 activities, a </a:t>
            </a:r>
            <a:r>
              <a:rPr lang="en-US" sz="2000" b="1" dirty="0">
                <a:effectLst/>
                <a:latin typeface="Calibri" panose="020F0502020204030204" pitchFamily="34" charset="0"/>
                <a:ea typeface="Calibri" panose="020F0502020204030204" pitchFamily="34" charset="0"/>
              </a:rPr>
              <a:t>methodological guideline</a:t>
            </a:r>
            <a:r>
              <a:rPr lang="en-US" sz="2000" dirty="0">
                <a:effectLst/>
                <a:latin typeface="Calibri" panose="020F0502020204030204" pitchFamily="34" charset="0"/>
                <a:ea typeface="Calibri" panose="020F0502020204030204" pitchFamily="34" charset="0"/>
              </a:rPr>
              <a:t> will be </a:t>
            </a:r>
            <a:r>
              <a:rPr lang="en-US" sz="2000" dirty="0" err="1">
                <a:effectLst/>
                <a:latin typeface="Calibri" panose="020F0502020204030204" pitchFamily="34" charset="0"/>
                <a:ea typeface="Calibri" panose="020F0502020204030204" pitchFamily="34" charset="0"/>
              </a:rPr>
              <a:t>realised</a:t>
            </a:r>
            <a:r>
              <a:rPr lang="en-US" sz="2000" dirty="0">
                <a:effectLst/>
                <a:latin typeface="Calibri" panose="020F0502020204030204" pitchFamily="34" charset="0"/>
                <a:ea typeface="Calibri" panose="020F0502020204030204" pitchFamily="34" charset="0"/>
              </a:rPr>
              <a:t> with the aim to </a:t>
            </a:r>
            <a:r>
              <a:rPr lang="en-US" sz="2000" b="1" dirty="0">
                <a:effectLst/>
                <a:latin typeface="Calibri" panose="020F0502020204030204" pitchFamily="34" charset="0"/>
                <a:ea typeface="Calibri" panose="020F0502020204030204" pitchFamily="34" charset="0"/>
              </a:rPr>
              <a:t>share the steps followed to build the Stream Micro-credentials System</a:t>
            </a:r>
            <a:r>
              <a:rPr lang="en-US" sz="2000" dirty="0">
                <a:effectLst/>
                <a:latin typeface="Calibri" panose="020F0502020204030204" pitchFamily="34" charset="0"/>
                <a:ea typeface="Calibri" panose="020F0502020204030204" pitchFamily="34" charset="0"/>
              </a:rPr>
              <a:t> and give </a:t>
            </a:r>
            <a:r>
              <a:rPr lang="en-US" sz="2000" b="1" dirty="0">
                <a:effectLst/>
                <a:latin typeface="Calibri" panose="020F0502020204030204" pitchFamily="34" charset="0"/>
                <a:ea typeface="Calibri" panose="020F0502020204030204" pitchFamily="34" charset="0"/>
              </a:rPr>
              <a:t>practical information </a:t>
            </a:r>
            <a:r>
              <a:rPr lang="en-US" sz="2000" dirty="0">
                <a:effectLst/>
                <a:latin typeface="Calibri" panose="020F0502020204030204" pitchFamily="34" charset="0"/>
                <a:ea typeface="Calibri" panose="020F0502020204030204" pitchFamily="34" charset="0"/>
              </a:rPr>
              <a:t>and support to practitioners and managers interested in building a micro-credentials system.</a:t>
            </a:r>
            <a:endParaRPr lang="en-GB" sz="2000" dirty="0">
              <a:effectLst/>
              <a:latin typeface="Calibri" panose="020F0502020204030204" pitchFamily="34" charset="0"/>
              <a:ea typeface="Calibri" panose="020F0502020204030204" pitchFamily="34" charset="0"/>
            </a:endParaRPr>
          </a:p>
          <a:p>
            <a:pPr algn="just">
              <a:lnSpc>
                <a:spcPct val="150000"/>
              </a:lnSpc>
            </a:pPr>
            <a:r>
              <a:rPr lang="en-US" sz="2000" dirty="0">
                <a:effectLst/>
                <a:latin typeface="Calibri" panose="020F0502020204030204" pitchFamily="34" charset="0"/>
                <a:ea typeface="Calibri" panose="020F0502020204030204" pitchFamily="34" charset="0"/>
              </a:rPr>
              <a:t>The methodological guideline will be prepared by </a:t>
            </a:r>
            <a:r>
              <a:rPr lang="en-US" sz="2000" dirty="0" err="1">
                <a:effectLst/>
                <a:latin typeface="Calibri" panose="020F0502020204030204" pitchFamily="34" charset="0"/>
                <a:ea typeface="Calibri" panose="020F0502020204030204" pitchFamily="34" charset="0"/>
              </a:rPr>
              <a:t>MetNet</a:t>
            </a:r>
            <a:r>
              <a:rPr lang="en-US" sz="2000" dirty="0">
                <a:effectLst/>
                <a:latin typeface="Calibri" panose="020F0502020204030204" pitchFamily="34" charset="0"/>
                <a:ea typeface="Calibri" panose="020F0502020204030204" pitchFamily="34" charset="0"/>
              </a:rPr>
              <a:t> (WP leader) supported by </a:t>
            </a:r>
            <a:r>
              <a:rPr lang="en-US" sz="2000" dirty="0" err="1">
                <a:effectLst/>
                <a:latin typeface="Calibri" panose="020F0502020204030204" pitchFamily="34" charset="0"/>
                <a:ea typeface="Calibri" panose="020F0502020204030204" pitchFamily="34" charset="0"/>
              </a:rPr>
              <a:t>Ciofs-fp</a:t>
            </a:r>
            <a:r>
              <a:rPr lang="en-US" sz="2000" dirty="0">
                <a:effectLst/>
                <a:latin typeface="Calibri" panose="020F0502020204030204" pitchFamily="34" charset="0"/>
                <a:ea typeface="Calibri" panose="020F0502020204030204" pitchFamily="34" charset="0"/>
              </a:rPr>
              <a:t> ETS (WP3 leader) and it will be supervised by the Expert group </a:t>
            </a:r>
            <a:r>
              <a:rPr lang="en-US" sz="2000" b="1" dirty="0">
                <a:effectLst/>
                <a:latin typeface="Calibri" panose="020F0502020204030204" pitchFamily="34" charset="0"/>
                <a:ea typeface="Calibri" panose="020F0502020204030204" pitchFamily="34" charset="0"/>
                <a:sym typeface="Wingdings" pitchFamily="2" charset="2"/>
              </a:rPr>
              <a:t> D5.1</a:t>
            </a:r>
            <a:endParaRPr lang="en-GB" sz="2000" b="1" dirty="0">
              <a:effectLst/>
              <a:latin typeface="Calibri" panose="020F0502020204030204" pitchFamily="34" charset="0"/>
              <a:ea typeface="Calibri" panose="020F0502020204030204" pitchFamily="34" charset="0"/>
            </a:endParaRPr>
          </a:p>
          <a:p>
            <a:pPr>
              <a:lnSpc>
                <a:spcPct val="150000"/>
              </a:lnSpc>
            </a:pPr>
            <a:r>
              <a:rPr lang="en-US" sz="2000" dirty="0">
                <a:effectLst/>
                <a:latin typeface="Calibri" panose="020F0502020204030204" pitchFamily="34" charset="0"/>
                <a:ea typeface="Calibri" panose="020F0502020204030204" pitchFamily="34" charset="0"/>
              </a:rPr>
              <a:t>The methodological guideline will be </a:t>
            </a:r>
            <a:r>
              <a:rPr lang="en-US" sz="2000" b="1" dirty="0">
                <a:effectLst/>
                <a:latin typeface="Calibri" panose="020F0502020204030204" pitchFamily="34" charset="0"/>
                <a:ea typeface="Calibri" panose="020F0502020204030204" pitchFamily="34" charset="0"/>
              </a:rPr>
              <a:t>translated in all partners languages </a:t>
            </a:r>
            <a:r>
              <a:rPr lang="en-US" sz="2000" dirty="0">
                <a:effectLst/>
                <a:latin typeface="Calibri" panose="020F0502020204030204" pitchFamily="34" charset="0"/>
                <a:ea typeface="Calibri" panose="020F0502020204030204" pitchFamily="34" charset="0"/>
              </a:rPr>
              <a:t>and it will be </a:t>
            </a:r>
            <a:r>
              <a:rPr lang="en-US" sz="2000" b="1" dirty="0">
                <a:effectLst/>
                <a:latin typeface="Calibri" panose="020F0502020204030204" pitchFamily="34" charset="0"/>
                <a:ea typeface="Calibri" panose="020F0502020204030204" pitchFamily="34" charset="0"/>
              </a:rPr>
              <a:t>disseminated in each local networking event </a:t>
            </a:r>
            <a:r>
              <a:rPr lang="en-US" sz="2000" dirty="0">
                <a:effectLst/>
                <a:latin typeface="Calibri" panose="020F0502020204030204" pitchFamily="34" charset="0"/>
                <a:ea typeface="Calibri" panose="020F0502020204030204" pitchFamily="34" charset="0"/>
              </a:rPr>
              <a:t>foreseen in WP6 (Impact, dissemination, </a:t>
            </a:r>
            <a:r>
              <a:rPr lang="en-US" sz="2000" dirty="0" err="1">
                <a:effectLst/>
                <a:latin typeface="Calibri" panose="020F0502020204030204" pitchFamily="34" charset="0"/>
                <a:ea typeface="Calibri" panose="020F0502020204030204" pitchFamily="34" charset="0"/>
              </a:rPr>
              <a:t>capitalisation</a:t>
            </a:r>
            <a:r>
              <a:rPr lang="en-US" sz="2000" dirty="0">
                <a:effectLst/>
                <a:latin typeface="Calibri" panose="020F0502020204030204" pitchFamily="34" charset="0"/>
                <a:ea typeface="Calibri" panose="020F0502020204030204" pitchFamily="34" charset="0"/>
              </a:rPr>
              <a:t>) and during the final conference.</a:t>
            </a:r>
            <a:endParaRPr lang="en-ES" sz="3200" dirty="0"/>
          </a:p>
        </p:txBody>
      </p:sp>
      <p:pic>
        <p:nvPicPr>
          <p:cNvPr id="5" name="Picture 4" descr="A blue text on a black background&#10;&#10;Description automatically generated">
            <a:extLst>
              <a:ext uri="{FF2B5EF4-FFF2-40B4-BE49-F238E27FC236}">
                <a16:creationId xmlns:a16="http://schemas.microsoft.com/office/drawing/2014/main" id="{5EF89F1A-E835-1365-ABF9-8099637FD0B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6715" y="6058859"/>
            <a:ext cx="3297674" cy="691836"/>
          </a:xfrm>
          <a:prstGeom prst="rect">
            <a:avLst/>
          </a:prstGeom>
        </p:spPr>
      </p:pic>
    </p:spTree>
    <p:extLst>
      <p:ext uri="{BB962C8B-B14F-4D97-AF65-F5344CB8AC3E}">
        <p14:creationId xmlns:p14="http://schemas.microsoft.com/office/powerpoint/2010/main" val="2903585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86516-76BE-727A-CEDF-F484CFD3BCB8}"/>
              </a:ext>
            </a:extLst>
          </p:cNvPr>
          <p:cNvSpPr>
            <a:spLocks noGrp="1"/>
          </p:cNvSpPr>
          <p:nvPr>
            <p:ph type="title"/>
          </p:nvPr>
        </p:nvSpPr>
        <p:spPr/>
        <p:txBody>
          <a:bodyPr>
            <a:normAutofit/>
          </a:bodyPr>
          <a:lstStyle/>
          <a:p>
            <a:r>
              <a:rPr lang="en-ES" sz="3200" dirty="0">
                <a:latin typeface="Calibri" panose="020F0502020204030204" pitchFamily="34" charset="0"/>
                <a:cs typeface="Times New Roman" panose="02020603050405020304" pitchFamily="18" charset="0"/>
              </a:rPr>
              <a:t>T</a:t>
            </a:r>
            <a:r>
              <a:rPr lang="de-DE" sz="3200" dirty="0">
                <a:latin typeface="Calibri" panose="020F0502020204030204" pitchFamily="34" charset="0"/>
                <a:cs typeface="Times New Roman" panose="02020603050405020304" pitchFamily="18" charset="0"/>
              </a:rPr>
              <a:t>5</a:t>
            </a:r>
            <a:r>
              <a:rPr lang="en-ES" sz="3200" dirty="0">
                <a:latin typeface="Calibri" panose="020F0502020204030204" pitchFamily="34" charset="0"/>
                <a:cs typeface="Times New Roman" panose="02020603050405020304" pitchFamily="18" charset="0"/>
              </a:rPr>
              <a:t>.3</a:t>
            </a:r>
            <a:r>
              <a:rPr lang="en-ES" sz="3200" dirty="0"/>
              <a:t> </a:t>
            </a:r>
            <a:r>
              <a:rPr lang="en-US" sz="3200" dirty="0">
                <a:effectLst/>
                <a:latin typeface="Calibri" panose="020F0502020204030204" pitchFamily="34" charset="0"/>
                <a:ea typeface="Calibri" panose="020F0502020204030204" pitchFamily="34" charset="0"/>
              </a:rPr>
              <a:t>Local networking workshops (</a:t>
            </a:r>
            <a:r>
              <a:rPr lang="en-US" sz="3200" dirty="0" err="1">
                <a:effectLst/>
                <a:latin typeface="Calibri" panose="020F0502020204030204" pitchFamily="34" charset="0"/>
                <a:ea typeface="Calibri" panose="020F0502020204030204" pitchFamily="34" charset="0"/>
              </a:rPr>
              <a:t>Assolombarda</a:t>
            </a:r>
            <a:r>
              <a:rPr lang="en-US" sz="3200" dirty="0">
                <a:effectLst/>
                <a:latin typeface="Calibri" panose="020F0502020204030204" pitchFamily="34" charset="0"/>
                <a:ea typeface="Calibri" panose="020F0502020204030204" pitchFamily="34" charset="0"/>
              </a:rPr>
              <a:t>)</a:t>
            </a:r>
            <a:endParaRPr lang="en-ES" sz="3200" dirty="0">
              <a:latin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9ED2623-32B7-7D1D-6D60-82434CDA38EA}"/>
              </a:ext>
            </a:extLst>
          </p:cNvPr>
          <p:cNvSpPr>
            <a:spLocks noGrp="1"/>
          </p:cNvSpPr>
          <p:nvPr>
            <p:ph idx="1"/>
          </p:nvPr>
        </p:nvSpPr>
        <p:spPr/>
        <p:txBody>
          <a:bodyPr>
            <a:normAutofit/>
          </a:bodyPr>
          <a:lstStyle/>
          <a:p>
            <a:pPr algn="just">
              <a:lnSpc>
                <a:spcPct val="150000"/>
              </a:lnSpc>
            </a:pPr>
            <a:r>
              <a:rPr lang="en-US" sz="2000" dirty="0">
                <a:effectLst/>
                <a:latin typeface="Calibri" panose="020F0502020204030204" pitchFamily="34" charset="0"/>
                <a:ea typeface="Calibri" panose="020F0502020204030204" pitchFamily="34" charset="0"/>
              </a:rPr>
              <a:t>Local networking workshops to discuss the Stream Micro-credentials System with relevant stakeholders: companies, VET </a:t>
            </a:r>
            <a:r>
              <a:rPr lang="en-US" sz="2000" dirty="0" err="1">
                <a:effectLst/>
                <a:latin typeface="Calibri" panose="020F0502020204030204" pitchFamily="34" charset="0"/>
                <a:ea typeface="Calibri" panose="020F0502020204030204" pitchFamily="34" charset="0"/>
              </a:rPr>
              <a:t>organisations</a:t>
            </a:r>
            <a:r>
              <a:rPr lang="en-US" sz="2000" dirty="0">
                <a:effectLst/>
                <a:latin typeface="Calibri" panose="020F0502020204030204" pitchFamily="34" charset="0"/>
                <a:ea typeface="Calibri" panose="020F0502020204030204" pitchFamily="34" charset="0"/>
              </a:rPr>
              <a:t> and Public authorities </a:t>
            </a:r>
          </a:p>
          <a:p>
            <a:pPr algn="just">
              <a:lnSpc>
                <a:spcPct val="150000"/>
              </a:lnSpc>
            </a:pPr>
            <a:r>
              <a:rPr lang="en-US" sz="2000" dirty="0">
                <a:effectLst/>
                <a:latin typeface="Calibri" panose="020F0502020204030204" pitchFamily="34" charset="0"/>
                <a:ea typeface="Calibri" panose="020F0502020204030204" pitchFamily="34" charset="0"/>
              </a:rPr>
              <a:t>2 per piloting country = 10</a:t>
            </a:r>
            <a:r>
              <a:rPr lang="en-US" sz="2000" dirty="0">
                <a:latin typeface="Calibri" panose="020F0502020204030204" pitchFamily="34" charset="0"/>
                <a:ea typeface="Calibri" panose="020F0502020204030204" pitchFamily="34" charset="0"/>
              </a:rPr>
              <a:t> workshops in total</a:t>
            </a:r>
            <a:endParaRPr lang="en-GB" sz="2000" dirty="0">
              <a:effectLst/>
              <a:latin typeface="Calibri" panose="020F0502020204030204" pitchFamily="34" charset="0"/>
              <a:ea typeface="Calibri" panose="020F0502020204030204" pitchFamily="34" charset="0"/>
            </a:endParaRPr>
          </a:p>
          <a:p>
            <a:pPr>
              <a:lnSpc>
                <a:spcPct val="150000"/>
              </a:lnSpc>
            </a:pPr>
            <a:r>
              <a:rPr lang="en-US" sz="2000" dirty="0">
                <a:effectLst/>
                <a:latin typeface="Calibri" panose="020F0502020204030204" pitchFamily="34" charset="0"/>
                <a:ea typeface="Calibri" panose="020F0502020204030204" pitchFamily="34" charset="0"/>
              </a:rPr>
              <a:t>Each Workshop lasts for 3 hours and has 15/20 participants</a:t>
            </a:r>
          </a:p>
          <a:p>
            <a:pPr>
              <a:lnSpc>
                <a:spcPct val="150000"/>
              </a:lnSpc>
            </a:pPr>
            <a:r>
              <a:rPr lang="en-US" sz="2000" b="1" dirty="0">
                <a:latin typeface="Calibri" panose="020F0502020204030204" pitchFamily="34" charset="0"/>
                <a:sym typeface="Wingdings" pitchFamily="2" charset="2"/>
              </a:rPr>
              <a:t> MS 12</a:t>
            </a:r>
            <a:endParaRPr lang="en-ES" sz="3200" b="1" dirty="0"/>
          </a:p>
        </p:txBody>
      </p:sp>
      <p:pic>
        <p:nvPicPr>
          <p:cNvPr id="4" name="Picture 4" descr="A blue text on a black background&#10;&#10;Description automatically generated">
            <a:extLst>
              <a:ext uri="{FF2B5EF4-FFF2-40B4-BE49-F238E27FC236}">
                <a16:creationId xmlns:a16="http://schemas.microsoft.com/office/drawing/2014/main" id="{0E1E4BBC-0059-F544-E963-C09736AC89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6715" y="6058859"/>
            <a:ext cx="3297674" cy="691836"/>
          </a:xfrm>
          <a:prstGeom prst="rect">
            <a:avLst/>
          </a:prstGeom>
        </p:spPr>
      </p:pic>
    </p:spTree>
    <p:extLst>
      <p:ext uri="{BB962C8B-B14F-4D97-AF65-F5344CB8AC3E}">
        <p14:creationId xmlns:p14="http://schemas.microsoft.com/office/powerpoint/2010/main" val="3067737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A06EA-8FF6-6642-A1D0-CA103BC6747B}"/>
              </a:ext>
            </a:extLst>
          </p:cNvPr>
          <p:cNvSpPr>
            <a:spLocks noGrp="1"/>
          </p:cNvSpPr>
          <p:nvPr>
            <p:ph type="title"/>
          </p:nvPr>
        </p:nvSpPr>
        <p:spPr/>
        <p:txBody>
          <a:bodyPr/>
          <a:lstStyle/>
          <a:p>
            <a:r>
              <a:rPr lang="en-US" sz="4400" dirty="0">
                <a:effectLst/>
                <a:latin typeface="Calibri" panose="020F0502020204030204" pitchFamily="34" charset="0"/>
                <a:ea typeface="Calibri" panose="020F0502020204030204" pitchFamily="34" charset="0"/>
                <a:cs typeface="Times New Roman" panose="02020603050405020304" pitchFamily="18" charset="0"/>
              </a:rPr>
              <a:t>Deliverables and Milestones</a:t>
            </a:r>
            <a:endParaRPr lang="en-ES" dirty="0"/>
          </a:p>
        </p:txBody>
      </p:sp>
      <p:pic>
        <p:nvPicPr>
          <p:cNvPr id="5" name="Picture 4" descr="A blue text on a black background&#10;&#10;Description automatically generated">
            <a:extLst>
              <a:ext uri="{FF2B5EF4-FFF2-40B4-BE49-F238E27FC236}">
                <a16:creationId xmlns:a16="http://schemas.microsoft.com/office/drawing/2014/main" id="{8827BAFC-0C54-C13E-C5F1-3B86026EED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6715" y="6058859"/>
            <a:ext cx="3297674" cy="691836"/>
          </a:xfrm>
          <a:prstGeom prst="rect">
            <a:avLst/>
          </a:prstGeom>
        </p:spPr>
      </p:pic>
      <p:graphicFrame>
        <p:nvGraphicFramePr>
          <p:cNvPr id="6" name="Tabelle 5">
            <a:extLst>
              <a:ext uri="{FF2B5EF4-FFF2-40B4-BE49-F238E27FC236}">
                <a16:creationId xmlns:a16="http://schemas.microsoft.com/office/drawing/2014/main" id="{CBBDA82E-BD7F-8319-88CD-F7ADA9366555}"/>
              </a:ext>
            </a:extLst>
          </p:cNvPr>
          <p:cNvGraphicFramePr>
            <a:graphicFrameLocks noGrp="1"/>
          </p:cNvGraphicFramePr>
          <p:nvPr>
            <p:extLst>
              <p:ext uri="{D42A27DB-BD31-4B8C-83A1-F6EECF244321}">
                <p14:modId xmlns:p14="http://schemas.microsoft.com/office/powerpoint/2010/main" val="1675869673"/>
              </p:ext>
            </p:extLst>
          </p:nvPr>
        </p:nvGraphicFramePr>
        <p:xfrm>
          <a:off x="1021733" y="1690688"/>
          <a:ext cx="9393819" cy="2469497"/>
        </p:xfrm>
        <a:graphic>
          <a:graphicData uri="http://schemas.openxmlformats.org/drawingml/2006/table">
            <a:tbl>
              <a:tblPr firstRow="1" firstCol="1" bandRow="1">
                <a:tableStyleId>{5C22544A-7EE6-4342-B048-85BDC9FD1C3A}</a:tableStyleId>
              </a:tblPr>
              <a:tblGrid>
                <a:gridCol w="891559">
                  <a:extLst>
                    <a:ext uri="{9D8B030D-6E8A-4147-A177-3AD203B41FA5}">
                      <a16:colId xmlns:a16="http://schemas.microsoft.com/office/drawing/2014/main" val="438405920"/>
                    </a:ext>
                  </a:extLst>
                </a:gridCol>
                <a:gridCol w="1933458">
                  <a:extLst>
                    <a:ext uri="{9D8B030D-6E8A-4147-A177-3AD203B41FA5}">
                      <a16:colId xmlns:a16="http://schemas.microsoft.com/office/drawing/2014/main" val="1181632398"/>
                    </a:ext>
                  </a:extLst>
                </a:gridCol>
                <a:gridCol w="2807797">
                  <a:extLst>
                    <a:ext uri="{9D8B030D-6E8A-4147-A177-3AD203B41FA5}">
                      <a16:colId xmlns:a16="http://schemas.microsoft.com/office/drawing/2014/main" val="1584340180"/>
                    </a:ext>
                  </a:extLst>
                </a:gridCol>
                <a:gridCol w="1219115">
                  <a:extLst>
                    <a:ext uri="{9D8B030D-6E8A-4147-A177-3AD203B41FA5}">
                      <a16:colId xmlns:a16="http://schemas.microsoft.com/office/drawing/2014/main" val="1692602465"/>
                    </a:ext>
                  </a:extLst>
                </a:gridCol>
                <a:gridCol w="1257425">
                  <a:extLst>
                    <a:ext uri="{9D8B030D-6E8A-4147-A177-3AD203B41FA5}">
                      <a16:colId xmlns:a16="http://schemas.microsoft.com/office/drawing/2014/main" val="3045239409"/>
                    </a:ext>
                  </a:extLst>
                </a:gridCol>
                <a:gridCol w="1284465">
                  <a:extLst>
                    <a:ext uri="{9D8B030D-6E8A-4147-A177-3AD203B41FA5}">
                      <a16:colId xmlns:a16="http://schemas.microsoft.com/office/drawing/2014/main" val="1589206989"/>
                    </a:ext>
                  </a:extLst>
                </a:gridCol>
              </a:tblGrid>
              <a:tr h="439054">
                <a:tc>
                  <a:txBody>
                    <a:bodyPr/>
                    <a:lstStyle/>
                    <a:p>
                      <a:pPr algn="ctr"/>
                      <a:r>
                        <a:rPr lang="it-IT" sz="1100" b="1">
                          <a:solidFill>
                            <a:srgbClr val="FFFFFF"/>
                          </a:solidFill>
                          <a:effectLst/>
                          <a:latin typeface="Calibri" panose="020F0502020204030204" pitchFamily="34" charset="0"/>
                          <a:ea typeface="Calibri" panose="020F0502020204030204" pitchFamily="34" charset="0"/>
                          <a:cs typeface="Calibri" panose="020F0502020204030204" pitchFamily="34" charset="0"/>
                        </a:rPr>
                        <a:t>Deliverable N°</a:t>
                      </a:r>
                      <a:endParaRPr lang="en-GB" sz="1100">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pPr algn="ctr"/>
                      <a:r>
                        <a:rPr lang="it-IT" sz="1100" b="1">
                          <a:solidFill>
                            <a:srgbClr val="FFFFFF"/>
                          </a:solidFill>
                          <a:effectLst/>
                          <a:latin typeface="Calibri" panose="020F0502020204030204" pitchFamily="34" charset="0"/>
                          <a:ea typeface="Calibri" panose="020F0502020204030204" pitchFamily="34" charset="0"/>
                          <a:cs typeface="Calibri" panose="020F0502020204030204" pitchFamily="34" charset="0"/>
                        </a:rPr>
                        <a:t>Deliverable name</a:t>
                      </a:r>
                      <a:endParaRPr lang="en-GB" sz="1100">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pPr algn="ctr"/>
                      <a:r>
                        <a:rPr lang="it-IT" sz="1100" b="1">
                          <a:solidFill>
                            <a:srgbClr val="FFFFFF"/>
                          </a:solidFill>
                          <a:effectLst/>
                          <a:latin typeface="Calibri" panose="020F0502020204030204" pitchFamily="34" charset="0"/>
                          <a:ea typeface="Calibri" panose="020F0502020204030204" pitchFamily="34" charset="0"/>
                          <a:cs typeface="Calibri" panose="020F0502020204030204" pitchFamily="34" charset="0"/>
                        </a:rPr>
                        <a:t>Description</a:t>
                      </a:r>
                      <a:endParaRPr lang="en-GB" sz="1100">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pPr algn="ctr"/>
                      <a:r>
                        <a:rPr lang="it-IT" sz="1100" b="1">
                          <a:solidFill>
                            <a:srgbClr val="FFFFFF"/>
                          </a:solidFill>
                          <a:effectLst/>
                          <a:latin typeface="Calibri" panose="020F0502020204030204" pitchFamily="34" charset="0"/>
                          <a:ea typeface="Calibri" panose="020F0502020204030204" pitchFamily="34" charset="0"/>
                          <a:cs typeface="Calibri" panose="020F0502020204030204" pitchFamily="34" charset="0"/>
                        </a:rPr>
                        <a:t>Leader</a:t>
                      </a:r>
                      <a:endParaRPr lang="en-GB" sz="1100">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pPr algn="ctr"/>
                      <a:r>
                        <a:rPr lang="it-IT" sz="1100" b="1">
                          <a:solidFill>
                            <a:srgbClr val="FFFFFF"/>
                          </a:solidFill>
                          <a:effectLst/>
                          <a:latin typeface="Calibri" panose="020F0502020204030204" pitchFamily="34" charset="0"/>
                          <a:ea typeface="Calibri" panose="020F0502020204030204" pitchFamily="34" charset="0"/>
                          <a:cs typeface="Calibri" panose="020F0502020204030204" pitchFamily="34" charset="0"/>
                        </a:rPr>
                        <a:t>Deadline</a:t>
                      </a:r>
                      <a:endParaRPr lang="en-GB" sz="1100">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pPr algn="ctr"/>
                      <a:r>
                        <a:rPr lang="it-IT" sz="1100" b="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Dissemnation</a:t>
                      </a:r>
                      <a:r>
                        <a:rPr lang="it-IT" sz="11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it-IT" sz="1100" b="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level</a:t>
                      </a:r>
                      <a:endParaRPr lang="en-GB" sz="1100" dirty="0">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1785265845"/>
                  </a:ext>
                </a:extLst>
              </a:tr>
              <a:tr h="1087092">
                <a:tc>
                  <a:txBody>
                    <a:bodyPr/>
                    <a:lstStyle/>
                    <a:p>
                      <a:r>
                        <a:rPr lang="it-IT" sz="1800" b="0" dirty="0">
                          <a:solidFill>
                            <a:schemeClr val="tx1"/>
                          </a:solidFill>
                          <a:effectLst/>
                        </a:rPr>
                        <a:t>D5.1</a:t>
                      </a:r>
                      <a:endParaRPr lang="en-GB" sz="1800" b="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r>
                        <a:rPr lang="bg-BG" sz="1800" b="0" dirty="0">
                          <a:solidFill>
                            <a:schemeClr val="tx1"/>
                          </a:solidFill>
                          <a:effectLst/>
                        </a:rPr>
                        <a:t>STREAM Microcredential framework userfriendly guidelines</a:t>
                      </a:r>
                      <a:endParaRPr lang="en-GB" sz="1800" b="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r>
                        <a:rPr lang="bg-BG" sz="1800" b="0" dirty="0">
                          <a:solidFill>
                            <a:schemeClr val="tx1"/>
                          </a:solidFill>
                          <a:effectLst/>
                        </a:rPr>
                        <a:t>The user-friendly guidelines will be drafted in English and translated in Italian, Spanish, Lithuanian and Greek</a:t>
                      </a:r>
                      <a:endParaRPr lang="en-GB" sz="1800" b="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r>
                        <a:rPr lang="it-IT" sz="1800" b="0" dirty="0">
                          <a:solidFill>
                            <a:schemeClr val="tx1"/>
                          </a:solidFill>
                          <a:effectLst/>
                        </a:rPr>
                        <a:t>MET</a:t>
                      </a:r>
                      <a:endParaRPr lang="en-GB" sz="1800" b="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r>
                        <a:rPr lang="en-US" sz="1800" b="0" dirty="0">
                          <a:solidFill>
                            <a:schemeClr val="tx1"/>
                          </a:solidFill>
                          <a:effectLst/>
                        </a:rPr>
                        <a:t>September 2026</a:t>
                      </a:r>
                      <a:endParaRPr lang="en-GB" sz="1800" b="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r>
                        <a:rPr lang="it-IT" sz="1800" b="0">
                          <a:solidFill>
                            <a:schemeClr val="tx1"/>
                          </a:solidFill>
                          <a:effectLst/>
                        </a:rPr>
                        <a:t>Public</a:t>
                      </a:r>
                      <a:endParaRPr lang="en-GB" sz="1800" b="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667393538"/>
                  </a:ext>
                </a:extLst>
              </a:tr>
              <a:tr h="658843">
                <a:tc>
                  <a:txBody>
                    <a:bodyPr/>
                    <a:lstStyle/>
                    <a:p>
                      <a:r>
                        <a:rPr lang="it-IT" sz="1800" b="0">
                          <a:solidFill>
                            <a:schemeClr val="tx1"/>
                          </a:solidFill>
                          <a:effectLst/>
                        </a:rPr>
                        <a:t>D5.2</a:t>
                      </a:r>
                      <a:endParaRPr lang="en-GB" sz="1800" b="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r>
                        <a:rPr lang="bg-BG" sz="1800" b="0" dirty="0">
                          <a:solidFill>
                            <a:schemeClr val="tx1"/>
                          </a:solidFill>
                          <a:effectLst/>
                        </a:rPr>
                        <a:t>Memorandum Of Understanding</a:t>
                      </a:r>
                      <a:endParaRPr lang="en-GB" sz="1800" b="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r>
                        <a:rPr lang="bg-BG" sz="1800" b="0" dirty="0">
                          <a:solidFill>
                            <a:schemeClr val="tx1"/>
                          </a:solidFill>
                          <a:effectLst/>
                        </a:rPr>
                        <a:t>The document will be in English</a:t>
                      </a:r>
                      <a:endParaRPr lang="en-GB" sz="1800" b="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r>
                        <a:rPr lang="it-IT" sz="1800" b="0" dirty="0">
                          <a:solidFill>
                            <a:schemeClr val="tx1"/>
                          </a:solidFill>
                          <a:effectLst/>
                          <a:highlight>
                            <a:srgbClr val="FFFF00"/>
                          </a:highlight>
                        </a:rPr>
                        <a:t>Assolombarda</a:t>
                      </a:r>
                      <a:endParaRPr lang="en-GB" sz="1800" b="0" dirty="0">
                        <a:solidFill>
                          <a:schemeClr val="tx1"/>
                        </a:solidFill>
                        <a:effectLst/>
                        <a:highlight>
                          <a:srgbClr val="FFFF00"/>
                        </a:highligh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r>
                        <a:rPr lang="bg-BG" sz="1800" b="0" dirty="0">
                          <a:solidFill>
                            <a:schemeClr val="tx1"/>
                          </a:solidFill>
                          <a:effectLst/>
                        </a:rPr>
                        <a:t>December 2026</a:t>
                      </a:r>
                      <a:endParaRPr lang="en-GB" sz="1800" b="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tc>
                  <a:txBody>
                    <a:bodyPr/>
                    <a:lstStyle/>
                    <a:p>
                      <a:r>
                        <a:rPr lang="en-US" sz="1800" b="0" dirty="0">
                          <a:solidFill>
                            <a:schemeClr val="tx1"/>
                          </a:solidFill>
                          <a:effectLst/>
                        </a:rPr>
                        <a:t>Public</a:t>
                      </a:r>
                      <a:endParaRPr lang="en-GB" sz="1800" b="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492052840"/>
                  </a:ext>
                </a:extLst>
              </a:tr>
            </a:tbl>
          </a:graphicData>
        </a:graphic>
      </p:graphicFrame>
      <p:graphicFrame>
        <p:nvGraphicFramePr>
          <p:cNvPr id="9" name="Tabelle 8">
            <a:extLst>
              <a:ext uri="{FF2B5EF4-FFF2-40B4-BE49-F238E27FC236}">
                <a16:creationId xmlns:a16="http://schemas.microsoft.com/office/drawing/2014/main" id="{06D70A24-E7DC-FC4D-5BBF-8E6FAE0302CB}"/>
              </a:ext>
            </a:extLst>
          </p:cNvPr>
          <p:cNvGraphicFramePr>
            <a:graphicFrameLocks noGrp="1"/>
          </p:cNvGraphicFramePr>
          <p:nvPr>
            <p:extLst>
              <p:ext uri="{D42A27DB-BD31-4B8C-83A1-F6EECF244321}">
                <p14:modId xmlns:p14="http://schemas.microsoft.com/office/powerpoint/2010/main" val="239195904"/>
              </p:ext>
            </p:extLst>
          </p:nvPr>
        </p:nvGraphicFramePr>
        <p:xfrm>
          <a:off x="1021733" y="4339902"/>
          <a:ext cx="10515601" cy="1539240"/>
        </p:xfrm>
        <a:graphic>
          <a:graphicData uri="http://schemas.openxmlformats.org/drawingml/2006/table">
            <a:tbl>
              <a:tblPr firstRow="1" firstCol="1" bandRow="1">
                <a:tableStyleId>{5C22544A-7EE6-4342-B048-85BDC9FD1C3A}</a:tableStyleId>
              </a:tblPr>
              <a:tblGrid>
                <a:gridCol w="959407">
                  <a:extLst>
                    <a:ext uri="{9D8B030D-6E8A-4147-A177-3AD203B41FA5}">
                      <a16:colId xmlns:a16="http://schemas.microsoft.com/office/drawing/2014/main" val="3798538190"/>
                    </a:ext>
                  </a:extLst>
                </a:gridCol>
                <a:gridCol w="1805199">
                  <a:extLst>
                    <a:ext uri="{9D8B030D-6E8A-4147-A177-3AD203B41FA5}">
                      <a16:colId xmlns:a16="http://schemas.microsoft.com/office/drawing/2014/main" val="1761945283"/>
                    </a:ext>
                  </a:extLst>
                </a:gridCol>
                <a:gridCol w="2621537">
                  <a:extLst>
                    <a:ext uri="{9D8B030D-6E8A-4147-A177-3AD203B41FA5}">
                      <a16:colId xmlns:a16="http://schemas.microsoft.com/office/drawing/2014/main" val="220807533"/>
                    </a:ext>
                  </a:extLst>
                </a:gridCol>
                <a:gridCol w="1138243">
                  <a:extLst>
                    <a:ext uri="{9D8B030D-6E8A-4147-A177-3AD203B41FA5}">
                      <a16:colId xmlns:a16="http://schemas.microsoft.com/office/drawing/2014/main" val="4074207412"/>
                    </a:ext>
                  </a:extLst>
                </a:gridCol>
                <a:gridCol w="1174011">
                  <a:extLst>
                    <a:ext uri="{9D8B030D-6E8A-4147-A177-3AD203B41FA5}">
                      <a16:colId xmlns:a16="http://schemas.microsoft.com/office/drawing/2014/main" val="3656681865"/>
                    </a:ext>
                  </a:extLst>
                </a:gridCol>
                <a:gridCol w="1199258">
                  <a:extLst>
                    <a:ext uri="{9D8B030D-6E8A-4147-A177-3AD203B41FA5}">
                      <a16:colId xmlns:a16="http://schemas.microsoft.com/office/drawing/2014/main" val="80799742"/>
                    </a:ext>
                  </a:extLst>
                </a:gridCol>
                <a:gridCol w="1617946">
                  <a:extLst>
                    <a:ext uri="{9D8B030D-6E8A-4147-A177-3AD203B41FA5}">
                      <a16:colId xmlns:a16="http://schemas.microsoft.com/office/drawing/2014/main" val="2889291444"/>
                    </a:ext>
                  </a:extLst>
                </a:gridCol>
              </a:tblGrid>
              <a:tr h="0">
                <a:tc>
                  <a:txBody>
                    <a:bodyPr/>
                    <a:lstStyle/>
                    <a:p>
                      <a:pPr algn="ctr"/>
                      <a:r>
                        <a:rPr lang="it-IT" sz="1100" dirty="0">
                          <a:effectLst/>
                        </a:rPr>
                        <a:t>Milestone N°</a:t>
                      </a:r>
                      <a:endParaRPr lang="en-GB" sz="1100" dirty="0">
                        <a:effectLst/>
                        <a:latin typeface="Calibri" panose="020F0502020204030204" pitchFamily="34" charset="0"/>
                        <a:ea typeface="Calibri" panose="020F0502020204030204" pitchFamily="34" charset="0"/>
                      </a:endParaRPr>
                    </a:p>
                  </a:txBody>
                  <a:tcPr marL="68580" marR="68580" marT="0" marB="0"/>
                </a:tc>
                <a:tc>
                  <a:txBody>
                    <a:bodyPr/>
                    <a:lstStyle/>
                    <a:p>
                      <a:pPr algn="ctr"/>
                      <a:r>
                        <a:rPr lang="it-IT" sz="1100">
                          <a:effectLst/>
                        </a:rPr>
                        <a:t>Milestone name</a:t>
                      </a:r>
                      <a:endParaRPr lang="en-GB" sz="1100">
                        <a:effectLst/>
                        <a:latin typeface="Calibri" panose="020F0502020204030204" pitchFamily="34" charset="0"/>
                        <a:ea typeface="Calibri" panose="020F0502020204030204" pitchFamily="34" charset="0"/>
                      </a:endParaRPr>
                    </a:p>
                  </a:txBody>
                  <a:tcPr marL="68580" marR="68580" marT="0" marB="0"/>
                </a:tc>
                <a:tc>
                  <a:txBody>
                    <a:bodyPr/>
                    <a:lstStyle/>
                    <a:p>
                      <a:pPr algn="ctr"/>
                      <a:r>
                        <a:rPr lang="it-IT" sz="1100">
                          <a:effectLst/>
                        </a:rPr>
                        <a:t>Description</a:t>
                      </a:r>
                      <a:endParaRPr lang="en-GB" sz="1100">
                        <a:effectLst/>
                        <a:latin typeface="Calibri" panose="020F0502020204030204" pitchFamily="34" charset="0"/>
                        <a:ea typeface="Calibri" panose="020F0502020204030204" pitchFamily="34" charset="0"/>
                      </a:endParaRPr>
                    </a:p>
                  </a:txBody>
                  <a:tcPr marL="68580" marR="68580" marT="0" marB="0"/>
                </a:tc>
                <a:tc>
                  <a:txBody>
                    <a:bodyPr/>
                    <a:lstStyle/>
                    <a:p>
                      <a:pPr algn="ctr"/>
                      <a:r>
                        <a:rPr lang="it-IT" sz="1100">
                          <a:effectLst/>
                        </a:rPr>
                        <a:t>Leader</a:t>
                      </a:r>
                      <a:endParaRPr lang="en-GB" sz="1100">
                        <a:effectLst/>
                        <a:latin typeface="Calibri" panose="020F0502020204030204" pitchFamily="34" charset="0"/>
                        <a:ea typeface="Calibri" panose="020F0502020204030204" pitchFamily="34" charset="0"/>
                      </a:endParaRPr>
                    </a:p>
                  </a:txBody>
                  <a:tcPr marL="68580" marR="68580" marT="0" marB="0"/>
                </a:tc>
                <a:tc>
                  <a:txBody>
                    <a:bodyPr/>
                    <a:lstStyle/>
                    <a:p>
                      <a:pPr algn="ctr"/>
                      <a:r>
                        <a:rPr lang="it-IT" sz="1100">
                          <a:effectLst/>
                        </a:rPr>
                        <a:t>Participants</a:t>
                      </a:r>
                      <a:endParaRPr lang="en-GB" sz="1100">
                        <a:effectLst/>
                        <a:latin typeface="Calibri" panose="020F0502020204030204" pitchFamily="34" charset="0"/>
                        <a:ea typeface="Calibri" panose="020F0502020204030204" pitchFamily="34" charset="0"/>
                      </a:endParaRPr>
                    </a:p>
                  </a:txBody>
                  <a:tcPr marL="68580" marR="68580" marT="0" marB="0"/>
                </a:tc>
                <a:tc>
                  <a:txBody>
                    <a:bodyPr/>
                    <a:lstStyle/>
                    <a:p>
                      <a:pPr algn="ctr"/>
                      <a:r>
                        <a:rPr lang="it-IT" sz="1100">
                          <a:effectLst/>
                        </a:rPr>
                        <a:t>Deadline</a:t>
                      </a:r>
                      <a:endParaRPr lang="en-GB" sz="1100">
                        <a:effectLst/>
                        <a:latin typeface="Calibri" panose="020F0502020204030204" pitchFamily="34" charset="0"/>
                        <a:ea typeface="Calibri" panose="020F0502020204030204" pitchFamily="34" charset="0"/>
                      </a:endParaRPr>
                    </a:p>
                  </a:txBody>
                  <a:tcPr marL="68580" marR="68580" marT="0" marB="0"/>
                </a:tc>
                <a:tc>
                  <a:txBody>
                    <a:bodyPr/>
                    <a:lstStyle/>
                    <a:p>
                      <a:pPr algn="ctr"/>
                      <a:r>
                        <a:rPr lang="it-IT" sz="1100">
                          <a:effectLst/>
                        </a:rPr>
                        <a:t>Means of verification</a:t>
                      </a:r>
                      <a:endParaRPr lang="en-GB"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435320521"/>
                  </a:ext>
                </a:extLst>
              </a:tr>
              <a:tr h="0">
                <a:tc>
                  <a:txBody>
                    <a:bodyPr/>
                    <a:lstStyle/>
                    <a:p>
                      <a:r>
                        <a:rPr lang="it-IT" sz="1800" b="0" dirty="0">
                          <a:solidFill>
                            <a:schemeClr val="tx1"/>
                          </a:solidFill>
                          <a:effectLst/>
                        </a:rPr>
                        <a:t>MS12</a:t>
                      </a:r>
                      <a:endParaRPr lang="en-GB" sz="1800" b="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6">
                        <a:lumMod val="20000"/>
                        <a:lumOff val="80000"/>
                      </a:schemeClr>
                    </a:solidFill>
                  </a:tcPr>
                </a:tc>
                <a:tc>
                  <a:txBody>
                    <a:bodyPr/>
                    <a:lstStyle/>
                    <a:p>
                      <a:r>
                        <a:rPr lang="en-US" sz="1800" dirty="0">
                          <a:effectLst/>
                        </a:rPr>
                        <a:t>Local networking workshops</a:t>
                      </a:r>
                      <a:endParaRPr lang="en-GB" sz="1800" dirty="0">
                        <a:effectLst/>
                        <a:latin typeface="Calibri" panose="020F0502020204030204" pitchFamily="34" charset="0"/>
                        <a:ea typeface="Calibri" panose="020F0502020204030204" pitchFamily="34" charset="0"/>
                      </a:endParaRPr>
                    </a:p>
                  </a:txBody>
                  <a:tcPr marL="68580" marR="68580" marT="0" marB="0">
                    <a:solidFill>
                      <a:schemeClr val="accent6">
                        <a:lumMod val="20000"/>
                        <a:lumOff val="80000"/>
                      </a:schemeClr>
                    </a:solidFill>
                  </a:tcPr>
                </a:tc>
                <a:tc>
                  <a:txBody>
                    <a:bodyPr/>
                    <a:lstStyle/>
                    <a:p>
                      <a:r>
                        <a:rPr lang="en-US" sz="1800" dirty="0">
                          <a:effectLst/>
                        </a:rPr>
                        <a:t>Local networking workshops to discuss the Stream Micro-credentials framework with relevant stakeholders</a:t>
                      </a:r>
                      <a:endParaRPr lang="en-GB" sz="1800" dirty="0">
                        <a:effectLst/>
                        <a:latin typeface="Calibri" panose="020F0502020204030204" pitchFamily="34" charset="0"/>
                        <a:ea typeface="Calibri" panose="020F0502020204030204" pitchFamily="34" charset="0"/>
                      </a:endParaRPr>
                    </a:p>
                  </a:txBody>
                  <a:tcPr marL="68580" marR="68580" marT="0" marB="0">
                    <a:solidFill>
                      <a:schemeClr val="accent6">
                        <a:lumMod val="20000"/>
                        <a:lumOff val="80000"/>
                      </a:schemeClr>
                    </a:solidFill>
                  </a:tcPr>
                </a:tc>
                <a:tc>
                  <a:txBody>
                    <a:bodyPr/>
                    <a:lstStyle/>
                    <a:p>
                      <a:r>
                        <a:rPr lang="it-IT" sz="1800" dirty="0">
                          <a:effectLst/>
                        </a:rPr>
                        <a:t>Assolombarda</a:t>
                      </a:r>
                      <a:endParaRPr lang="en-GB" sz="1800" dirty="0">
                        <a:effectLst/>
                        <a:latin typeface="Calibri" panose="020F0502020204030204" pitchFamily="34" charset="0"/>
                        <a:ea typeface="Calibri" panose="020F0502020204030204" pitchFamily="34" charset="0"/>
                      </a:endParaRPr>
                    </a:p>
                  </a:txBody>
                  <a:tcPr marL="68580" marR="68580" marT="0" marB="0">
                    <a:solidFill>
                      <a:schemeClr val="accent6">
                        <a:lumMod val="20000"/>
                        <a:lumOff val="80000"/>
                      </a:schemeClr>
                    </a:solidFill>
                  </a:tcPr>
                </a:tc>
                <a:tc>
                  <a:txBody>
                    <a:bodyPr/>
                    <a:lstStyle/>
                    <a:p>
                      <a:r>
                        <a:rPr lang="it-IT" sz="1800" dirty="0" err="1">
                          <a:effectLst/>
                        </a:rPr>
                        <a:t>All</a:t>
                      </a:r>
                      <a:endParaRPr lang="en-GB" sz="1800" dirty="0">
                        <a:effectLst/>
                        <a:latin typeface="Calibri" panose="020F0502020204030204" pitchFamily="34" charset="0"/>
                        <a:ea typeface="Calibri" panose="020F0502020204030204" pitchFamily="34" charset="0"/>
                      </a:endParaRPr>
                    </a:p>
                  </a:txBody>
                  <a:tcPr marL="68580" marR="68580" marT="0" marB="0">
                    <a:solidFill>
                      <a:schemeClr val="accent6">
                        <a:lumMod val="20000"/>
                        <a:lumOff val="80000"/>
                      </a:schemeClr>
                    </a:solidFill>
                  </a:tcPr>
                </a:tc>
                <a:tc>
                  <a:txBody>
                    <a:bodyPr/>
                    <a:lstStyle/>
                    <a:p>
                      <a:r>
                        <a:rPr lang="en-US" sz="1800" dirty="0">
                          <a:effectLst/>
                        </a:rPr>
                        <a:t>From September 2025 to December 2026</a:t>
                      </a:r>
                      <a:endParaRPr lang="en-GB" sz="1800" dirty="0">
                        <a:effectLst/>
                        <a:latin typeface="Calibri" panose="020F0502020204030204" pitchFamily="34" charset="0"/>
                        <a:ea typeface="Calibri" panose="020F0502020204030204" pitchFamily="34" charset="0"/>
                      </a:endParaRPr>
                    </a:p>
                  </a:txBody>
                  <a:tcPr marL="68580" marR="68580" marT="0" marB="0">
                    <a:solidFill>
                      <a:schemeClr val="accent6">
                        <a:lumMod val="20000"/>
                        <a:lumOff val="80000"/>
                      </a:schemeClr>
                    </a:solidFill>
                  </a:tcPr>
                </a:tc>
                <a:tc>
                  <a:txBody>
                    <a:bodyPr/>
                    <a:lstStyle/>
                    <a:p>
                      <a:r>
                        <a:rPr lang="bg-BG" sz="1800" dirty="0">
                          <a:effectLst/>
                        </a:rPr>
                        <a:t>Participants’ list</a:t>
                      </a:r>
                      <a:endParaRPr lang="en-GB" sz="1800" dirty="0">
                        <a:effectLst/>
                      </a:endParaRPr>
                    </a:p>
                    <a:p>
                      <a:r>
                        <a:rPr lang="bg-BG" sz="1800" dirty="0">
                          <a:effectLst/>
                        </a:rPr>
                        <a:t>Photos</a:t>
                      </a:r>
                      <a:endParaRPr lang="en-GB" sz="1800" dirty="0">
                        <a:effectLst/>
                      </a:endParaRPr>
                    </a:p>
                    <a:p>
                      <a:r>
                        <a:rPr lang="bg-BG" sz="1800" dirty="0">
                          <a:effectLst/>
                        </a:rPr>
                        <a:t>Meeting minutes</a:t>
                      </a:r>
                      <a:endParaRPr lang="en-GB" sz="1800" dirty="0">
                        <a:effectLst/>
                        <a:latin typeface="Calibri" panose="020F0502020204030204" pitchFamily="34" charset="0"/>
                        <a:ea typeface="Calibri" panose="020F0502020204030204" pitchFamily="34"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20169278"/>
                  </a:ext>
                </a:extLst>
              </a:tr>
            </a:tbl>
          </a:graphicData>
        </a:graphic>
      </p:graphicFrame>
    </p:spTree>
    <p:extLst>
      <p:ext uri="{BB962C8B-B14F-4D97-AF65-F5344CB8AC3E}">
        <p14:creationId xmlns:p14="http://schemas.microsoft.com/office/powerpoint/2010/main" val="2245940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E855A2-9A6B-4A46-91D5-62EE873FCE04}"/>
              </a:ext>
            </a:extLst>
          </p:cNvPr>
          <p:cNvSpPr>
            <a:spLocks noGrp="1"/>
          </p:cNvSpPr>
          <p:nvPr>
            <p:ph type="title"/>
          </p:nvPr>
        </p:nvSpPr>
        <p:spPr/>
        <p:txBody>
          <a:bodyPr/>
          <a:lstStyle/>
          <a:p>
            <a:endParaRPr lang="de-DE"/>
          </a:p>
        </p:txBody>
      </p:sp>
      <p:pic>
        <p:nvPicPr>
          <p:cNvPr id="5" name="Inhaltsplatzhalter 4" descr="Ein Bild, das Text, Screenshot, Diagramm, Reihe enthält.&#10;&#10;Automatisch generierte Beschreibung">
            <a:extLst>
              <a:ext uri="{FF2B5EF4-FFF2-40B4-BE49-F238E27FC236}">
                <a16:creationId xmlns:a16="http://schemas.microsoft.com/office/drawing/2014/main" id="{AF39CEB7-82DB-034B-0C47-C88EE73AA53F}"/>
              </a:ext>
            </a:extLst>
          </p:cNvPr>
          <p:cNvPicPr>
            <a:picLocks noGrp="1" noChangeAspect="1"/>
          </p:cNvPicPr>
          <p:nvPr>
            <p:ph idx="1"/>
          </p:nvPr>
        </p:nvPicPr>
        <p:blipFill>
          <a:blip r:embed="rId2"/>
          <a:stretch>
            <a:fillRect/>
          </a:stretch>
        </p:blipFill>
        <p:spPr>
          <a:xfrm>
            <a:off x="1687390" y="365125"/>
            <a:ext cx="8817219" cy="6253443"/>
          </a:xfrm>
        </p:spPr>
      </p:pic>
    </p:spTree>
    <p:extLst>
      <p:ext uri="{BB962C8B-B14F-4D97-AF65-F5344CB8AC3E}">
        <p14:creationId xmlns:p14="http://schemas.microsoft.com/office/powerpoint/2010/main" val="381089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DC0B31-9947-407E-17FA-0CA65A707AAC}"/>
              </a:ext>
            </a:extLst>
          </p:cNvPr>
          <p:cNvSpPr>
            <a:spLocks noGrp="1"/>
          </p:cNvSpPr>
          <p:nvPr>
            <p:ph type="title"/>
          </p:nvPr>
        </p:nvSpPr>
        <p:spPr/>
        <p:txBody>
          <a:bodyPr/>
          <a:lstStyle/>
          <a:p>
            <a:r>
              <a:rPr lang="it-IT" dirty="0"/>
              <a:t>Peer Expert Group</a:t>
            </a:r>
          </a:p>
        </p:txBody>
      </p:sp>
      <p:graphicFrame>
        <p:nvGraphicFramePr>
          <p:cNvPr id="4" name="Segnaposto contenuto 3">
            <a:extLst>
              <a:ext uri="{FF2B5EF4-FFF2-40B4-BE49-F238E27FC236}">
                <a16:creationId xmlns:a16="http://schemas.microsoft.com/office/drawing/2014/main" id="{D5C4C7BE-5D22-8E5B-B734-53EBBD056447}"/>
              </a:ext>
            </a:extLst>
          </p:cNvPr>
          <p:cNvGraphicFramePr>
            <a:graphicFrameLocks noGrp="1"/>
          </p:cNvGraphicFramePr>
          <p:nvPr>
            <p:ph idx="1"/>
          </p:nvPr>
        </p:nvGraphicFramePr>
        <p:xfrm>
          <a:off x="1784373" y="1993471"/>
          <a:ext cx="8554862" cy="37659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uppo 4">
            <a:extLst>
              <a:ext uri="{FF2B5EF4-FFF2-40B4-BE49-F238E27FC236}">
                <a16:creationId xmlns:a16="http://schemas.microsoft.com/office/drawing/2014/main" id="{897B0D15-70E0-45B2-6AF1-15F4652517B3}"/>
              </a:ext>
            </a:extLst>
          </p:cNvPr>
          <p:cNvGrpSpPr/>
          <p:nvPr/>
        </p:nvGrpSpPr>
        <p:grpSpPr>
          <a:xfrm>
            <a:off x="7547042" y="520293"/>
            <a:ext cx="2050995" cy="1156624"/>
            <a:chOff x="6963" y="5751788"/>
            <a:chExt cx="4522633" cy="2550463"/>
          </a:xfrm>
        </p:grpSpPr>
        <p:sp>
          <p:nvSpPr>
            <p:cNvPr id="6" name="Rettangolo con angoli arrotondati 5">
              <a:extLst>
                <a:ext uri="{FF2B5EF4-FFF2-40B4-BE49-F238E27FC236}">
                  <a16:creationId xmlns:a16="http://schemas.microsoft.com/office/drawing/2014/main" id="{6904AA04-D059-8DD9-74EA-6D150B20376B}"/>
                </a:ext>
              </a:extLst>
            </p:cNvPr>
            <p:cNvSpPr/>
            <p:nvPr/>
          </p:nvSpPr>
          <p:spPr>
            <a:xfrm>
              <a:off x="6963" y="5751788"/>
              <a:ext cx="4522633" cy="2550463"/>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it-IT" sz="816"/>
            </a:p>
          </p:txBody>
        </p:sp>
        <p:sp>
          <p:nvSpPr>
            <p:cNvPr id="7" name="CasellaDiTesto 6">
              <a:extLst>
                <a:ext uri="{FF2B5EF4-FFF2-40B4-BE49-F238E27FC236}">
                  <a16:creationId xmlns:a16="http://schemas.microsoft.com/office/drawing/2014/main" id="{273F6550-1FF4-8C3F-9414-993127C0BF8D}"/>
                </a:ext>
              </a:extLst>
            </p:cNvPr>
            <p:cNvSpPr txBox="1"/>
            <p:nvPr/>
          </p:nvSpPr>
          <p:spPr>
            <a:xfrm>
              <a:off x="81664" y="5826489"/>
              <a:ext cx="4373231" cy="240106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3195" tIns="43195" rIns="43195" bIns="43195" numCol="1" spcCol="1270" anchor="ctr" anchorCtr="0">
              <a:noAutofit/>
            </a:bodyPr>
            <a:lstStyle/>
            <a:p>
              <a:pPr algn="ctr" defTabSz="503952">
                <a:lnSpc>
                  <a:spcPct val="90000"/>
                </a:lnSpc>
                <a:spcBef>
                  <a:spcPct val="0"/>
                </a:spcBef>
                <a:spcAft>
                  <a:spcPct val="35000"/>
                </a:spcAft>
              </a:pPr>
              <a:r>
                <a:rPr lang="it-IT" sz="1134" dirty="0"/>
                <a:t>D.2.2 </a:t>
              </a:r>
              <a:r>
                <a:rPr lang="it-IT" sz="1134" dirty="0" err="1"/>
                <a:t>Blueprint</a:t>
              </a:r>
              <a:endParaRPr lang="it-IT" sz="1134" dirty="0"/>
            </a:p>
            <a:p>
              <a:pPr algn="ctr" defTabSz="503952">
                <a:lnSpc>
                  <a:spcPct val="90000"/>
                </a:lnSpc>
                <a:spcBef>
                  <a:spcPct val="0"/>
                </a:spcBef>
                <a:spcAft>
                  <a:spcPct val="35000"/>
                </a:spcAft>
              </a:pPr>
              <a:r>
                <a:rPr lang="it-IT" sz="1134" dirty="0"/>
                <a:t>(</a:t>
              </a:r>
              <a:r>
                <a:rPr lang="it-IT" sz="1134" dirty="0" err="1"/>
                <a:t>Rinova</a:t>
              </a:r>
              <a:r>
                <a:rPr lang="it-IT" sz="1134" dirty="0"/>
                <a:t>, CECE)</a:t>
              </a:r>
            </a:p>
          </p:txBody>
        </p:sp>
      </p:grpSp>
      <p:sp>
        <p:nvSpPr>
          <p:cNvPr id="8" name="Freccia angolare in su 7">
            <a:extLst>
              <a:ext uri="{FF2B5EF4-FFF2-40B4-BE49-F238E27FC236}">
                <a16:creationId xmlns:a16="http://schemas.microsoft.com/office/drawing/2014/main" id="{BFCD1B3C-B043-3BA1-1076-34229A17EEDA}"/>
              </a:ext>
            </a:extLst>
          </p:cNvPr>
          <p:cNvSpPr/>
          <p:nvPr/>
        </p:nvSpPr>
        <p:spPr>
          <a:xfrm rot="10800000">
            <a:off x="7116350" y="1144043"/>
            <a:ext cx="464569" cy="849428"/>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816"/>
          </a:p>
        </p:txBody>
      </p:sp>
    </p:spTree>
    <p:extLst>
      <p:ext uri="{BB962C8B-B14F-4D97-AF65-F5344CB8AC3E}">
        <p14:creationId xmlns:p14="http://schemas.microsoft.com/office/powerpoint/2010/main" val="2897046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8491D-FA44-9DA1-8187-BE5234077F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B7006A-9734-D220-80E0-DC0FF28779C8}"/>
              </a:ext>
            </a:extLst>
          </p:cNvPr>
          <p:cNvSpPr>
            <a:spLocks noGrp="1"/>
          </p:cNvSpPr>
          <p:nvPr>
            <p:ph type="title"/>
          </p:nvPr>
        </p:nvSpPr>
        <p:spPr>
          <a:xfrm>
            <a:off x="570016" y="681037"/>
            <a:ext cx="10783784" cy="1009651"/>
          </a:xfrm>
        </p:spPr>
        <p:txBody>
          <a:bodyPr>
            <a:normAutofit/>
          </a:bodyPr>
          <a:lstStyle/>
          <a:p>
            <a:r>
              <a:rPr lang="en-US" sz="4000" dirty="0">
                <a:solidFill>
                  <a:srgbClr val="006A6E"/>
                </a:solidFill>
                <a:latin typeface="Verdana" panose="020B0604030504040204" pitchFamily="34" charset="0"/>
                <a:ea typeface="Verdana" panose="020B0604030504040204" pitchFamily="34" charset="0"/>
              </a:rPr>
              <a:t>First exploitation activities</a:t>
            </a:r>
            <a:endParaRPr lang="en-IE" sz="4000" dirty="0">
              <a:solidFill>
                <a:srgbClr val="006A6E"/>
              </a:solidFill>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D80C3664-10B8-D32A-BA0D-D461954B785D}"/>
              </a:ext>
            </a:extLst>
          </p:cNvPr>
          <p:cNvSpPr>
            <a:spLocks noGrp="1"/>
          </p:cNvSpPr>
          <p:nvPr>
            <p:ph idx="1"/>
          </p:nvPr>
        </p:nvSpPr>
        <p:spPr/>
        <p:txBody>
          <a:bodyPr>
            <a:normAutofit/>
          </a:bodyPr>
          <a:lstStyle/>
          <a:p>
            <a:r>
              <a:rPr lang="en-IE" sz="2000" dirty="0">
                <a:solidFill>
                  <a:schemeClr val="tx1">
                    <a:lumMod val="75000"/>
                    <a:lumOff val="25000"/>
                  </a:schemeClr>
                </a:solidFill>
                <a:latin typeface="Verdana" panose="020B0604030504040204" pitchFamily="34" charset="0"/>
                <a:ea typeface="Verdana" panose="020B0604030504040204" pitchFamily="34" charset="0"/>
              </a:rPr>
              <a:t>WP 6 starting in M9 – September 2024</a:t>
            </a:r>
          </a:p>
          <a:p>
            <a:r>
              <a:rPr lang="de-DE" sz="2000" dirty="0">
                <a:solidFill>
                  <a:schemeClr val="tx1">
                    <a:lumMod val="75000"/>
                    <a:lumOff val="25000"/>
                  </a:schemeClr>
                </a:solidFill>
                <a:latin typeface="Verdana" panose="020B0604030504040204" pitchFamily="34" charset="0"/>
                <a:ea typeface="Verdana" panose="020B0604030504040204" pitchFamily="34" charset="0"/>
              </a:rPr>
              <a:t>2nd TPM in Madrid, September 2024</a:t>
            </a:r>
          </a:p>
          <a:p>
            <a:pPr lvl="1"/>
            <a:r>
              <a:rPr lang="de-DE" sz="2000" dirty="0">
                <a:solidFill>
                  <a:schemeClr val="tx1">
                    <a:lumMod val="75000"/>
                    <a:lumOff val="25000"/>
                  </a:schemeClr>
                </a:solidFill>
                <a:latin typeface="Verdana" panose="020B0604030504040204" pitchFamily="34" charset="0"/>
                <a:ea typeface="Verdana" panose="020B0604030504040204" pitchFamily="34" charset="0"/>
              </a:rPr>
              <a:t>Policy </a:t>
            </a:r>
            <a:r>
              <a:rPr lang="de-DE" sz="2000" dirty="0" err="1">
                <a:solidFill>
                  <a:schemeClr val="tx1">
                    <a:lumMod val="75000"/>
                    <a:lumOff val="25000"/>
                  </a:schemeClr>
                </a:solidFill>
                <a:latin typeface="Verdana" panose="020B0604030504040204" pitchFamily="34" charset="0"/>
                <a:ea typeface="Verdana" panose="020B0604030504040204" pitchFamily="34" charset="0"/>
              </a:rPr>
              <a:t>Recommendations</a:t>
            </a:r>
            <a:r>
              <a:rPr lang="de-DE" sz="2000" dirty="0">
                <a:solidFill>
                  <a:schemeClr val="tx1">
                    <a:lumMod val="75000"/>
                    <a:lumOff val="25000"/>
                  </a:schemeClr>
                </a:solidFill>
                <a:latin typeface="Verdana" panose="020B0604030504040204" pitchFamily="34" charset="0"/>
                <a:ea typeface="Verdana" panose="020B0604030504040204" pitchFamily="34" charset="0"/>
              </a:rPr>
              <a:t> Working </a:t>
            </a:r>
            <a:r>
              <a:rPr lang="de-DE" sz="2000" dirty="0" err="1">
                <a:solidFill>
                  <a:schemeClr val="tx1">
                    <a:lumMod val="75000"/>
                    <a:lumOff val="25000"/>
                  </a:schemeClr>
                </a:solidFill>
                <a:latin typeface="Verdana" panose="020B0604030504040204" pitchFamily="34" charset="0"/>
                <a:ea typeface="Verdana" panose="020B0604030504040204" pitchFamily="34" charset="0"/>
              </a:rPr>
              <a:t>session</a:t>
            </a:r>
            <a:r>
              <a:rPr lang="de-DE" sz="2000" dirty="0">
                <a:solidFill>
                  <a:schemeClr val="tx1">
                    <a:lumMod val="75000"/>
                    <a:lumOff val="25000"/>
                  </a:schemeClr>
                </a:solidFill>
                <a:latin typeface="Verdana" panose="020B0604030504040204" pitchFamily="34" charset="0"/>
                <a:ea typeface="Verdana" panose="020B0604030504040204" pitchFamily="34" charset="0"/>
              </a:rPr>
              <a:t> </a:t>
            </a:r>
            <a:r>
              <a:rPr lang="de-DE" sz="2000" dirty="0">
                <a:solidFill>
                  <a:schemeClr val="tx1">
                    <a:lumMod val="75000"/>
                    <a:lumOff val="25000"/>
                  </a:schemeClr>
                </a:solidFill>
                <a:latin typeface="Verdana" panose="020B0604030504040204" pitchFamily="34" charset="0"/>
                <a:ea typeface="Verdana" panose="020B0604030504040204" pitchFamily="34" charset="0"/>
                <a:sym typeface="Wingdings" pitchFamily="2" charset="2"/>
              </a:rPr>
              <a:t> </a:t>
            </a:r>
            <a:r>
              <a:rPr lang="de-DE" sz="2000" dirty="0" err="1">
                <a:solidFill>
                  <a:schemeClr val="tx1">
                    <a:lumMod val="75000"/>
                    <a:lumOff val="25000"/>
                  </a:schemeClr>
                </a:solidFill>
                <a:latin typeface="Verdana" panose="020B0604030504040204" pitchFamily="34" charset="0"/>
                <a:ea typeface="Verdana" panose="020B0604030504040204" pitchFamily="34" charset="0"/>
                <a:sym typeface="Wingdings" pitchFamily="2" charset="2"/>
              </a:rPr>
              <a:t>start</a:t>
            </a:r>
            <a:r>
              <a:rPr lang="de-DE" sz="2000" dirty="0">
                <a:solidFill>
                  <a:schemeClr val="tx1">
                    <a:lumMod val="75000"/>
                    <a:lumOff val="25000"/>
                  </a:schemeClr>
                </a:solidFill>
                <a:latin typeface="Verdana" panose="020B0604030504040204" pitchFamily="34" charset="0"/>
                <a:ea typeface="Verdana" panose="020B0604030504040204" pitchFamily="34" charset="0"/>
                <a:sym typeface="Wingdings" pitchFamily="2" charset="2"/>
              </a:rPr>
              <a:t> </a:t>
            </a:r>
            <a:r>
              <a:rPr lang="de-DE" sz="2000" dirty="0" err="1">
                <a:solidFill>
                  <a:schemeClr val="tx1">
                    <a:lumMod val="75000"/>
                    <a:lumOff val="25000"/>
                  </a:schemeClr>
                </a:solidFill>
                <a:latin typeface="Verdana" panose="020B0604030504040204" pitchFamily="34" charset="0"/>
                <a:ea typeface="Verdana" panose="020B0604030504040204" pitchFamily="34" charset="0"/>
                <a:sym typeface="Wingdings" pitchFamily="2" charset="2"/>
              </a:rPr>
              <a:t>of</a:t>
            </a:r>
            <a:r>
              <a:rPr lang="de-DE" sz="2000" dirty="0">
                <a:solidFill>
                  <a:schemeClr val="tx1">
                    <a:lumMod val="75000"/>
                    <a:lumOff val="25000"/>
                  </a:schemeClr>
                </a:solidFill>
                <a:latin typeface="Verdana" panose="020B0604030504040204" pitchFamily="34" charset="0"/>
                <a:ea typeface="Verdana" panose="020B0604030504040204" pitchFamily="34" charset="0"/>
                <a:sym typeface="Wingdings" pitchFamily="2" charset="2"/>
              </a:rPr>
              <a:t> </a:t>
            </a:r>
            <a:r>
              <a:rPr lang="de-DE" sz="2000" dirty="0" err="1">
                <a:solidFill>
                  <a:schemeClr val="tx1">
                    <a:lumMod val="75000"/>
                    <a:lumOff val="25000"/>
                  </a:schemeClr>
                </a:solidFill>
                <a:latin typeface="Verdana" panose="020B0604030504040204" pitchFamily="34" charset="0"/>
                <a:ea typeface="Verdana" panose="020B0604030504040204" pitchFamily="34" charset="0"/>
                <a:sym typeface="Wingdings" pitchFamily="2" charset="2"/>
              </a:rPr>
              <a:t>the</a:t>
            </a:r>
            <a:r>
              <a:rPr lang="de-DE" sz="2000" dirty="0">
                <a:solidFill>
                  <a:schemeClr val="tx1">
                    <a:lumMod val="75000"/>
                    <a:lumOff val="25000"/>
                  </a:schemeClr>
                </a:solidFill>
                <a:latin typeface="Verdana" panose="020B0604030504040204" pitchFamily="34" charset="0"/>
                <a:ea typeface="Verdana" panose="020B0604030504040204" pitchFamily="34" charset="0"/>
                <a:sym typeface="Wingdings" pitchFamily="2" charset="2"/>
              </a:rPr>
              <a:t> </a:t>
            </a:r>
            <a:r>
              <a:rPr lang="de-DE" sz="2000" dirty="0" err="1">
                <a:solidFill>
                  <a:schemeClr val="tx1">
                    <a:lumMod val="75000"/>
                    <a:lumOff val="25000"/>
                  </a:schemeClr>
                </a:solidFill>
                <a:latin typeface="Verdana" panose="020B0604030504040204" pitchFamily="34" charset="0"/>
                <a:ea typeface="Verdana" panose="020B0604030504040204" pitchFamily="34" charset="0"/>
                <a:sym typeface="Wingdings" pitchFamily="2" charset="2"/>
              </a:rPr>
              <a:t>work</a:t>
            </a:r>
            <a:r>
              <a:rPr lang="de-DE" sz="2000" dirty="0">
                <a:solidFill>
                  <a:schemeClr val="tx1">
                    <a:lumMod val="75000"/>
                    <a:lumOff val="25000"/>
                  </a:schemeClr>
                </a:solidFill>
                <a:latin typeface="Verdana" panose="020B0604030504040204" pitchFamily="34" charset="0"/>
                <a:ea typeface="Verdana" panose="020B0604030504040204" pitchFamily="34" charset="0"/>
                <a:sym typeface="Wingdings" pitchFamily="2" charset="2"/>
              </a:rPr>
              <a:t> on </a:t>
            </a:r>
            <a:r>
              <a:rPr lang="de-DE" sz="2000" dirty="0">
                <a:solidFill>
                  <a:schemeClr val="tx1">
                    <a:lumMod val="75000"/>
                    <a:lumOff val="25000"/>
                  </a:schemeClr>
                </a:solidFill>
                <a:latin typeface="Verdana" panose="020B0604030504040204" pitchFamily="34" charset="0"/>
                <a:ea typeface="Verdana" panose="020B0604030504040204" pitchFamily="34" charset="0"/>
              </a:rPr>
              <a:t>Paper on </a:t>
            </a:r>
            <a:r>
              <a:rPr lang="de-DE" sz="2000" i="1" dirty="0">
                <a:solidFill>
                  <a:schemeClr val="tx1">
                    <a:lumMod val="75000"/>
                    <a:lumOff val="25000"/>
                  </a:schemeClr>
                </a:solidFill>
                <a:latin typeface="Verdana" panose="020B0604030504040204" pitchFamily="34" charset="0"/>
                <a:ea typeface="Verdana" panose="020B0604030504040204" pitchFamily="34" charset="0"/>
              </a:rPr>
              <a:t>Micro-</a:t>
            </a:r>
            <a:r>
              <a:rPr lang="de-DE" sz="2000" i="1" dirty="0" err="1">
                <a:solidFill>
                  <a:schemeClr val="tx1">
                    <a:lumMod val="75000"/>
                    <a:lumOff val="25000"/>
                  </a:schemeClr>
                </a:solidFill>
                <a:latin typeface="Verdana" panose="020B0604030504040204" pitchFamily="34" charset="0"/>
                <a:ea typeface="Verdana" panose="020B0604030504040204" pitchFamily="34" charset="0"/>
              </a:rPr>
              <a:t>credentials</a:t>
            </a:r>
            <a:r>
              <a:rPr lang="de-DE" sz="2000" i="1" dirty="0">
                <a:solidFill>
                  <a:schemeClr val="tx1">
                    <a:lumMod val="75000"/>
                    <a:lumOff val="25000"/>
                  </a:schemeClr>
                </a:solidFill>
                <a:latin typeface="Verdana" panose="020B0604030504040204" pitchFamily="34" charset="0"/>
                <a:ea typeface="Verdana" panose="020B0604030504040204" pitchFamily="34" charset="0"/>
              </a:rPr>
              <a:t> </a:t>
            </a:r>
            <a:r>
              <a:rPr lang="de-DE" sz="2000" i="1" dirty="0" err="1">
                <a:solidFill>
                  <a:schemeClr val="tx1">
                    <a:lumMod val="75000"/>
                    <a:lumOff val="25000"/>
                  </a:schemeClr>
                </a:solidFill>
                <a:latin typeface="Verdana" panose="020B0604030504040204" pitchFamily="34" charset="0"/>
                <a:ea typeface="Verdana" panose="020B0604030504040204" pitchFamily="34" charset="0"/>
              </a:rPr>
              <a:t>validation</a:t>
            </a:r>
            <a:r>
              <a:rPr lang="de-DE" sz="2000" i="1" dirty="0">
                <a:solidFill>
                  <a:schemeClr val="tx1">
                    <a:lumMod val="75000"/>
                    <a:lumOff val="25000"/>
                  </a:schemeClr>
                </a:solidFill>
                <a:latin typeface="Verdana" panose="020B0604030504040204" pitchFamily="34" charset="0"/>
                <a:ea typeface="Verdana" panose="020B0604030504040204" pitchFamily="34" charset="0"/>
              </a:rPr>
              <a:t> – </a:t>
            </a:r>
            <a:r>
              <a:rPr lang="de-DE" sz="2000" i="1" dirty="0" err="1">
                <a:solidFill>
                  <a:schemeClr val="tx1">
                    <a:lumMod val="75000"/>
                    <a:lumOff val="25000"/>
                  </a:schemeClr>
                </a:solidFill>
                <a:latin typeface="Verdana" panose="020B0604030504040204" pitchFamily="34" charset="0"/>
                <a:ea typeface="Verdana" panose="020B0604030504040204" pitchFamily="34" charset="0"/>
              </a:rPr>
              <a:t>Recommendations</a:t>
            </a:r>
            <a:r>
              <a:rPr lang="de-DE" sz="2000" i="1" dirty="0">
                <a:solidFill>
                  <a:schemeClr val="tx1">
                    <a:lumMod val="75000"/>
                    <a:lumOff val="25000"/>
                  </a:schemeClr>
                </a:solidFill>
                <a:latin typeface="Verdana" panose="020B0604030504040204" pitchFamily="34" charset="0"/>
                <a:ea typeface="Verdana" panose="020B0604030504040204" pitchFamily="34" charset="0"/>
              </a:rPr>
              <a:t> </a:t>
            </a:r>
            <a:r>
              <a:rPr lang="de-DE" sz="2000" i="1" dirty="0" err="1">
                <a:solidFill>
                  <a:schemeClr val="tx1">
                    <a:lumMod val="75000"/>
                    <a:lumOff val="25000"/>
                  </a:schemeClr>
                </a:solidFill>
                <a:latin typeface="Verdana" panose="020B0604030504040204" pitchFamily="34" charset="0"/>
                <a:ea typeface="Verdana" panose="020B0604030504040204" pitchFamily="34" charset="0"/>
              </a:rPr>
              <a:t>for</a:t>
            </a:r>
            <a:r>
              <a:rPr lang="de-DE" sz="2000" i="1" dirty="0">
                <a:solidFill>
                  <a:schemeClr val="tx1">
                    <a:lumMod val="75000"/>
                    <a:lumOff val="25000"/>
                  </a:schemeClr>
                </a:solidFill>
                <a:latin typeface="Verdana" panose="020B0604030504040204" pitchFamily="34" charset="0"/>
                <a:ea typeface="Verdana" panose="020B0604030504040204" pitchFamily="34" charset="0"/>
              </a:rPr>
              <a:t> </a:t>
            </a:r>
            <a:r>
              <a:rPr lang="de-DE" sz="2000" i="1" dirty="0" err="1">
                <a:solidFill>
                  <a:schemeClr val="tx1">
                    <a:lumMod val="75000"/>
                    <a:lumOff val="25000"/>
                  </a:schemeClr>
                </a:solidFill>
                <a:latin typeface="Verdana" panose="020B0604030504040204" pitchFamily="34" charset="0"/>
                <a:ea typeface="Verdana" panose="020B0604030504040204" pitchFamily="34" charset="0"/>
              </a:rPr>
              <a:t>policy</a:t>
            </a:r>
            <a:r>
              <a:rPr lang="de-DE" sz="2000" i="1" dirty="0">
                <a:solidFill>
                  <a:schemeClr val="tx1">
                    <a:lumMod val="75000"/>
                    <a:lumOff val="25000"/>
                  </a:schemeClr>
                </a:solidFill>
                <a:latin typeface="Verdana" panose="020B0604030504040204" pitchFamily="34" charset="0"/>
                <a:ea typeface="Verdana" panose="020B0604030504040204" pitchFamily="34" charset="0"/>
              </a:rPr>
              <a:t> </a:t>
            </a:r>
            <a:r>
              <a:rPr lang="de-DE" sz="2000" i="1" dirty="0" err="1">
                <a:solidFill>
                  <a:schemeClr val="tx1">
                    <a:lumMod val="75000"/>
                    <a:lumOff val="25000"/>
                  </a:schemeClr>
                </a:solidFill>
                <a:latin typeface="Verdana" panose="020B0604030504040204" pitchFamily="34" charset="0"/>
                <a:ea typeface="Verdana" panose="020B0604030504040204" pitchFamily="34" charset="0"/>
              </a:rPr>
              <a:t>makers</a:t>
            </a:r>
            <a:r>
              <a:rPr lang="de-DE" sz="2000" i="1" dirty="0">
                <a:solidFill>
                  <a:schemeClr val="tx1">
                    <a:lumMod val="75000"/>
                    <a:lumOff val="25000"/>
                  </a:schemeClr>
                </a:solidFill>
                <a:latin typeface="Verdana" panose="020B0604030504040204" pitchFamily="34" charset="0"/>
                <a:ea typeface="Verdana" panose="020B0604030504040204" pitchFamily="34" charset="0"/>
              </a:rPr>
              <a:t> </a:t>
            </a:r>
          </a:p>
          <a:p>
            <a:pPr marL="457200" lvl="1" indent="0">
              <a:buNone/>
            </a:pPr>
            <a:endParaRPr lang="de-DE" sz="2000" i="1" dirty="0">
              <a:solidFill>
                <a:schemeClr val="tx1">
                  <a:lumMod val="75000"/>
                  <a:lumOff val="25000"/>
                </a:schemeClr>
              </a:solidFill>
              <a:latin typeface="Verdana" panose="020B0604030504040204" pitchFamily="34" charset="0"/>
              <a:ea typeface="Verdana" panose="020B0604030504040204" pitchFamily="34" charset="0"/>
            </a:endParaRPr>
          </a:p>
          <a:p>
            <a:pPr lvl="1"/>
            <a:r>
              <a:rPr lang="en-IE" sz="2000" dirty="0">
                <a:solidFill>
                  <a:schemeClr val="tx1">
                    <a:lumMod val="75000"/>
                    <a:lumOff val="25000"/>
                  </a:schemeClr>
                </a:solidFill>
                <a:latin typeface="Verdana" panose="020B0604030504040204" pitchFamily="34" charset="0"/>
                <a:ea typeface="Verdana" panose="020B0604030504040204" pitchFamily="34" charset="0"/>
                <a:sym typeface="Wingdings" pitchFamily="2" charset="2"/>
              </a:rPr>
              <a:t>kicking of the Peer Expert Group</a:t>
            </a:r>
          </a:p>
          <a:p>
            <a:pPr lvl="2"/>
            <a:r>
              <a:rPr lang="en-US" dirty="0">
                <a:solidFill>
                  <a:schemeClr val="tx1">
                    <a:lumMod val="75000"/>
                    <a:lumOff val="25000"/>
                  </a:schemeClr>
                </a:solidFill>
                <a:latin typeface="Verdana" panose="020B0604030504040204" pitchFamily="34" charset="0"/>
                <a:ea typeface="Verdana" panose="020B0604030504040204" pitchFamily="34" charset="0"/>
              </a:rPr>
              <a:t>First task of the PEG: plan own work program and timetable, accordingly to the exploitation and dissemination deliverables.</a:t>
            </a:r>
          </a:p>
          <a:p>
            <a:pPr marL="914400" lvl="2" indent="0">
              <a:buNone/>
            </a:pPr>
            <a:endParaRPr lang="en-US" dirty="0">
              <a:solidFill>
                <a:schemeClr val="tx1">
                  <a:lumMod val="75000"/>
                  <a:lumOff val="25000"/>
                </a:schemeClr>
              </a:solidFill>
              <a:latin typeface="Verdana" panose="020B0604030504040204" pitchFamily="34" charset="0"/>
              <a:ea typeface="Verdana" panose="020B0604030504040204" pitchFamily="34" charset="0"/>
            </a:endParaRPr>
          </a:p>
          <a:p>
            <a:pPr lvl="1"/>
            <a:r>
              <a:rPr lang="en-US" sz="2000" dirty="0">
                <a:solidFill>
                  <a:schemeClr val="tx1">
                    <a:lumMod val="75000"/>
                    <a:lumOff val="25000"/>
                  </a:schemeClr>
                </a:solidFill>
                <a:latin typeface="Verdana" panose="020B0604030504040204" pitchFamily="34" charset="0"/>
                <a:ea typeface="Verdana" panose="020B0604030504040204" pitchFamily="34" charset="0"/>
              </a:rPr>
              <a:t>Exploitation Strategy document is not foreseen but will be developed if useful</a:t>
            </a:r>
            <a:endParaRPr lang="en-GB" sz="2000" dirty="0">
              <a:solidFill>
                <a:schemeClr val="tx1">
                  <a:lumMod val="75000"/>
                  <a:lumOff val="25000"/>
                </a:schemeClr>
              </a:solidFill>
              <a:latin typeface="Verdana" panose="020B0604030504040204" pitchFamily="34" charset="0"/>
              <a:ea typeface="Verdana" panose="020B0604030504040204" pitchFamily="34" charset="0"/>
            </a:endParaRPr>
          </a:p>
          <a:p>
            <a:endParaRPr lang="en-IE"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5" name="Grafik 4" descr="Ein Bild, das Screenshot, Schrift, Grafiken, Electric Blue (Farbe) enthält.&#10;&#10;Automatisch generierte Beschreibung">
            <a:extLst>
              <a:ext uri="{FF2B5EF4-FFF2-40B4-BE49-F238E27FC236}">
                <a16:creationId xmlns:a16="http://schemas.microsoft.com/office/drawing/2014/main" id="{A73371DE-676C-8338-B000-47DDEF7D29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95262" y="6163371"/>
            <a:ext cx="2300309" cy="513335"/>
          </a:xfrm>
          <a:prstGeom prst="rect">
            <a:avLst/>
          </a:prstGeom>
        </p:spPr>
      </p:pic>
    </p:spTree>
    <p:extLst>
      <p:ext uri="{BB962C8B-B14F-4D97-AF65-F5344CB8AC3E}">
        <p14:creationId xmlns:p14="http://schemas.microsoft.com/office/powerpoint/2010/main" val="361497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AEFD9-09CD-5847-4BE3-AAF576FC719B}"/>
              </a:ext>
            </a:extLst>
          </p:cNvPr>
          <p:cNvSpPr>
            <a:spLocks noGrp="1"/>
          </p:cNvSpPr>
          <p:nvPr>
            <p:ph type="title"/>
          </p:nvPr>
        </p:nvSpPr>
        <p:spPr/>
        <p:txBody>
          <a:bodyPr/>
          <a:lstStyle/>
          <a:p>
            <a:r>
              <a:rPr lang="en-ES" dirty="0"/>
              <a:t>Conclusion</a:t>
            </a:r>
          </a:p>
        </p:txBody>
      </p:sp>
      <p:sp>
        <p:nvSpPr>
          <p:cNvPr id="3" name="Content Placeholder 2">
            <a:extLst>
              <a:ext uri="{FF2B5EF4-FFF2-40B4-BE49-F238E27FC236}">
                <a16:creationId xmlns:a16="http://schemas.microsoft.com/office/drawing/2014/main" id="{9437071E-9F31-C80C-999B-3002F10A484B}"/>
              </a:ext>
            </a:extLst>
          </p:cNvPr>
          <p:cNvSpPr>
            <a:spLocks noGrp="1"/>
          </p:cNvSpPr>
          <p:nvPr>
            <p:ph idx="1"/>
          </p:nvPr>
        </p:nvSpPr>
        <p:spPr/>
        <p:txBody>
          <a:bodyPr>
            <a:normAutofit/>
          </a:bodyPr>
          <a:lstStyle/>
          <a:p>
            <a:pPr>
              <a:lnSpc>
                <a:spcPct val="150000"/>
              </a:lnSpc>
            </a:pPr>
            <a:r>
              <a:rPr lang="de-DE" sz="2000" dirty="0">
                <a:effectLst/>
                <a:latin typeface="Calibri" panose="020F0502020204030204" pitchFamily="34" charset="0"/>
                <a:ea typeface="Calibri" panose="020F0502020204030204" pitchFamily="34" charset="0"/>
                <a:cs typeface="Times New Roman" panose="02020603050405020304" pitchFamily="18" charset="0"/>
              </a:rPr>
              <a:t>Validation, </a:t>
            </a:r>
            <a:r>
              <a:rPr lang="de-DE" sz="2000" dirty="0" err="1">
                <a:effectLst/>
                <a:latin typeface="Calibri" panose="020F0502020204030204" pitchFamily="34" charset="0"/>
                <a:ea typeface="Calibri" panose="020F0502020204030204" pitchFamily="34" charset="0"/>
                <a:cs typeface="Times New Roman" panose="02020603050405020304" pitchFamily="18" charset="0"/>
              </a:rPr>
              <a:t>sustainability</a:t>
            </a:r>
            <a:r>
              <a:rPr lang="de-DE" sz="2000" dirty="0">
                <a:effectLst/>
                <a:latin typeface="Calibri" panose="020F0502020204030204" pitchFamily="34" charset="0"/>
                <a:ea typeface="Calibri" panose="020F0502020204030204" pitchFamily="34" charset="0"/>
                <a:cs typeface="Times New Roman" panose="02020603050405020304" pitchFamily="18" charset="0"/>
              </a:rPr>
              <a:t> and </a:t>
            </a:r>
            <a:r>
              <a:rPr lang="de-DE" sz="2000" dirty="0" err="1">
                <a:effectLst/>
                <a:latin typeface="Calibri" panose="020F0502020204030204" pitchFamily="34" charset="0"/>
                <a:ea typeface="Calibri" panose="020F0502020204030204" pitchFamily="34" charset="0"/>
                <a:cs typeface="Times New Roman" panose="02020603050405020304" pitchFamily="18" charset="0"/>
              </a:rPr>
              <a:t>exploitation</a:t>
            </a:r>
            <a:r>
              <a:rPr lang="de-DE" sz="2000" dirty="0">
                <a:effectLst/>
                <a:latin typeface="Calibri" panose="020F0502020204030204" pitchFamily="34" charset="0"/>
                <a:ea typeface="Calibri" panose="020F0502020204030204" pitchFamily="34" charset="0"/>
                <a:cs typeface="Times New Roman" panose="02020603050405020304" pitchFamily="18" charset="0"/>
              </a:rPr>
              <a:t> in STREAM </a:t>
            </a:r>
            <a:r>
              <a:rPr lang="de-DE" sz="2000" dirty="0" err="1">
                <a:effectLst/>
                <a:latin typeface="Calibri" panose="020F0502020204030204" pitchFamily="34" charset="0"/>
                <a:ea typeface="Calibri" panose="020F0502020204030204" pitchFamily="34" charset="0"/>
                <a:cs typeface="Times New Roman" panose="02020603050405020304" pitchFamily="18" charset="0"/>
              </a:rPr>
              <a:t>is</a:t>
            </a:r>
            <a:r>
              <a:rPr lang="de-DE" sz="2000" dirty="0">
                <a:effectLst/>
                <a:latin typeface="Calibri" panose="020F0502020204030204" pitchFamily="34" charset="0"/>
                <a:ea typeface="Calibri" panose="020F0502020204030204" pitchFamily="34" charset="0"/>
                <a:cs typeface="Times New Roman" panose="02020603050405020304" pitchFamily="18" charset="0"/>
              </a:rPr>
              <a:t> of high </a:t>
            </a:r>
            <a:r>
              <a:rPr lang="de-DE" sz="2000" dirty="0" err="1">
                <a:effectLst/>
                <a:latin typeface="Calibri" panose="020F0502020204030204" pitchFamily="34" charset="0"/>
                <a:ea typeface="Calibri" panose="020F0502020204030204" pitchFamily="34" charset="0"/>
                <a:cs typeface="Times New Roman" panose="02020603050405020304" pitchFamily="18" charset="0"/>
              </a:rPr>
              <a:t>importance</a:t>
            </a:r>
            <a:r>
              <a:rPr lang="de-DE" sz="2000" dirty="0">
                <a:effectLst/>
                <a:latin typeface="Calibri" panose="020F0502020204030204" pitchFamily="34" charset="0"/>
                <a:ea typeface="Calibri" panose="020F0502020204030204" pitchFamily="34" charset="0"/>
                <a:cs typeface="Times New Roman" panose="02020603050405020304" pitchFamily="18" charset="0"/>
              </a:rPr>
              <a:t> </a:t>
            </a:r>
            <a:r>
              <a:rPr lang="de-DE" sz="20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Work Package </a:t>
            </a:r>
            <a:r>
              <a:rPr lang="de-DE" sz="20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running</a:t>
            </a:r>
            <a:r>
              <a:rPr lang="de-DE" sz="20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in parallel </a:t>
            </a:r>
            <a:r>
              <a:rPr lang="de-DE" sz="20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for</a:t>
            </a:r>
            <a:r>
              <a:rPr lang="de-DE" sz="20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27 </a:t>
            </a:r>
            <a:r>
              <a:rPr lang="de-DE" sz="20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months</a:t>
            </a:r>
            <a:endParaRPr lang="de-DE" sz="20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a:lnSpc>
                <a:spcPct val="150000"/>
              </a:lnSpc>
            </a:pPr>
            <a:r>
              <a:rPr lang="en-US" sz="2000" b="1" dirty="0">
                <a:effectLst/>
                <a:latin typeface="Calibri" panose="020F0502020204030204" pitchFamily="34" charset="0"/>
                <a:ea typeface="Calibri" panose="020F0502020204030204" pitchFamily="34" charset="0"/>
              </a:rPr>
              <a:t>Memorandum of Understanding </a:t>
            </a:r>
            <a:r>
              <a:rPr lang="en-US" sz="2000" dirty="0">
                <a:effectLst/>
                <a:latin typeface="Calibri" panose="020F0502020204030204" pitchFamily="34" charset="0"/>
                <a:ea typeface="Calibri" panose="020F0502020204030204" pitchFamily="34" charset="0"/>
              </a:rPr>
              <a:t>signed by all Consortium members - envisages all the relevant agreements to systematize, adapt and adopt the STREAM MC </a:t>
            </a:r>
            <a:r>
              <a:rPr lang="en-US" sz="2000" b="1" dirty="0">
                <a:effectLst/>
                <a:latin typeface="Calibri" panose="020F0502020204030204" pitchFamily="34" charset="0"/>
                <a:ea typeface="Calibri" panose="020F0502020204030204" pitchFamily="34" charset="0"/>
              </a:rPr>
              <a:t>after the end of the project</a:t>
            </a:r>
          </a:p>
          <a:p>
            <a:pPr>
              <a:lnSpc>
                <a:spcPct val="150000"/>
              </a:lnSpc>
            </a:pPr>
            <a:r>
              <a:rPr lang="en-US" sz="20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Good </a:t>
            </a:r>
            <a:r>
              <a:rPr lang="en-US" sz="2000" dirty="0">
                <a:effectLst/>
                <a:latin typeface="Calibri" panose="020F0502020204030204" pitchFamily="34" charset="0"/>
                <a:ea typeface="Calibri" panose="020F0502020204030204" pitchFamily="34" charset="0"/>
              </a:rPr>
              <a:t>basis for engagement of </a:t>
            </a:r>
            <a:r>
              <a:rPr lang="en-US" sz="2000" b="1" dirty="0">
                <a:effectLst/>
                <a:latin typeface="Calibri" panose="020F0502020204030204" pitchFamily="34" charset="0"/>
                <a:ea typeface="Calibri" panose="020F0502020204030204" pitchFamily="34" charset="0"/>
              </a:rPr>
              <a:t>further institutions </a:t>
            </a:r>
            <a:r>
              <a:rPr lang="en-US" sz="2000" dirty="0">
                <a:effectLst/>
                <a:latin typeface="Calibri" panose="020F0502020204030204" pitchFamily="34" charset="0"/>
                <a:ea typeface="Calibri" panose="020F0502020204030204" pitchFamily="34" charset="0"/>
              </a:rPr>
              <a:t>in our framework, as well as insurance for </a:t>
            </a:r>
            <a:r>
              <a:rPr lang="en-US" sz="2000" b="1" dirty="0">
                <a:effectLst/>
                <a:latin typeface="Calibri" panose="020F0502020204030204" pitchFamily="34" charset="0"/>
                <a:ea typeface="Calibri" panose="020F0502020204030204" pitchFamily="34" charset="0"/>
              </a:rPr>
              <a:t>new learners </a:t>
            </a:r>
            <a:r>
              <a:rPr lang="en-US" sz="2000" dirty="0">
                <a:effectLst/>
                <a:latin typeface="Calibri" panose="020F0502020204030204" pitchFamily="34" charset="0"/>
                <a:ea typeface="Calibri" panose="020F0502020204030204" pitchFamily="34" charset="0"/>
              </a:rPr>
              <a:t>to engage in it.</a:t>
            </a:r>
            <a:endParaRPr lang="de-DE" sz="20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p:txBody>
      </p:sp>
      <p:pic>
        <p:nvPicPr>
          <p:cNvPr id="5" name="Picture 4" descr="A blue text on a black background&#10;&#10;Description automatically generated">
            <a:extLst>
              <a:ext uri="{FF2B5EF4-FFF2-40B4-BE49-F238E27FC236}">
                <a16:creationId xmlns:a16="http://schemas.microsoft.com/office/drawing/2014/main" id="{F794D60D-D6F7-1171-8694-EE18C6A1F47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6715" y="6058859"/>
            <a:ext cx="3297674" cy="691836"/>
          </a:xfrm>
          <a:prstGeom prst="rect">
            <a:avLst/>
          </a:prstGeom>
        </p:spPr>
      </p:pic>
    </p:spTree>
    <p:extLst>
      <p:ext uri="{BB962C8B-B14F-4D97-AF65-F5344CB8AC3E}">
        <p14:creationId xmlns:p14="http://schemas.microsoft.com/office/powerpoint/2010/main" val="2876213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CCC28CC1-8512-B4FE-7127-F99132F8681B}"/>
              </a:ext>
            </a:extLst>
          </p:cNvPr>
          <p:cNvSpPr>
            <a:spLocks noGrp="1"/>
          </p:cNvSpPr>
          <p:nvPr>
            <p:ph idx="1"/>
          </p:nvPr>
        </p:nvSpPr>
        <p:spPr>
          <a:xfrm>
            <a:off x="761839" y="2551176"/>
            <a:ext cx="5203531" cy="3602935"/>
          </a:xfrm>
        </p:spPr>
        <p:txBody>
          <a:bodyPr>
            <a:normAutofit/>
          </a:bodyPr>
          <a:lstStyle/>
          <a:p>
            <a:pPr marL="0" indent="0">
              <a:buNone/>
            </a:pPr>
            <a:r>
              <a:rPr lang="de-DE" sz="8000" dirty="0" err="1"/>
              <a:t>Thank</a:t>
            </a:r>
            <a:r>
              <a:rPr lang="de-DE" sz="8000" dirty="0"/>
              <a:t> </a:t>
            </a:r>
            <a:r>
              <a:rPr lang="de-DE" sz="8000" dirty="0" err="1"/>
              <a:t>you</a:t>
            </a:r>
            <a:r>
              <a:rPr lang="de-DE" sz="8000" dirty="0"/>
              <a:t> !</a:t>
            </a:r>
            <a:endParaRPr lang="en-GB" sz="8000" dirty="0"/>
          </a:p>
        </p:txBody>
      </p:sp>
      <p:pic>
        <p:nvPicPr>
          <p:cNvPr id="5" name="Grafik 4" descr="Blume Silhouette">
            <a:extLst>
              <a:ext uri="{FF2B5EF4-FFF2-40B4-BE49-F238E27FC236}">
                <a16:creationId xmlns:a16="http://schemas.microsoft.com/office/drawing/2014/main" id="{DD27F6DD-2EE4-1DCD-A8DA-5EA2D558F4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14066" y="2330"/>
            <a:ext cx="5316095" cy="5316095"/>
          </a:xfrm>
          <a:prstGeom prst="rect">
            <a:avLst/>
          </a:prstGeom>
        </p:spPr>
      </p:pic>
      <p:pic>
        <p:nvPicPr>
          <p:cNvPr id="6" name="Grafik 5" descr="Ein Bild, das Text, Schrift, Grafiken, Logo enthält.&#10;&#10;Automatisch generierte Beschreibung">
            <a:extLst>
              <a:ext uri="{FF2B5EF4-FFF2-40B4-BE49-F238E27FC236}">
                <a16:creationId xmlns:a16="http://schemas.microsoft.com/office/drawing/2014/main" id="{6259E882-7B6A-DD2D-3523-759865BC743C}"/>
              </a:ext>
            </a:extLst>
          </p:cNvPr>
          <p:cNvPicPr>
            <a:picLocks noChangeAspect="1"/>
          </p:cNvPicPr>
          <p:nvPr/>
        </p:nvPicPr>
        <p:blipFill>
          <a:blip r:embed="rId4"/>
          <a:stretch>
            <a:fillRect/>
          </a:stretch>
        </p:blipFill>
        <p:spPr>
          <a:xfrm>
            <a:off x="838200" y="5164175"/>
            <a:ext cx="3254829" cy="1084943"/>
          </a:xfrm>
          <a:prstGeom prst="rect">
            <a:avLst/>
          </a:prstGeom>
        </p:spPr>
      </p:pic>
      <p:pic>
        <p:nvPicPr>
          <p:cNvPr id="7" name="Grafik 6" descr="Ein Bild, das Schrift, Grafiken, weiß, Symbol enthält.&#10;&#10;Automatisch generierte Beschreibung">
            <a:extLst>
              <a:ext uri="{FF2B5EF4-FFF2-40B4-BE49-F238E27FC236}">
                <a16:creationId xmlns:a16="http://schemas.microsoft.com/office/drawing/2014/main" id="{C1059828-F2BE-F194-4707-F25D28376EBF}"/>
              </a:ext>
            </a:extLst>
          </p:cNvPr>
          <p:cNvPicPr>
            <a:picLocks noChangeAspect="1"/>
          </p:cNvPicPr>
          <p:nvPr/>
        </p:nvPicPr>
        <p:blipFill>
          <a:blip r:embed="rId5"/>
          <a:stretch>
            <a:fillRect/>
          </a:stretch>
        </p:blipFill>
        <p:spPr>
          <a:xfrm>
            <a:off x="4707423" y="5350778"/>
            <a:ext cx="3153080" cy="621734"/>
          </a:xfrm>
          <a:prstGeom prst="rect">
            <a:avLst/>
          </a:prstGeom>
        </p:spPr>
      </p:pic>
      <p:pic>
        <p:nvPicPr>
          <p:cNvPr id="8" name="Picture 4" descr="A blue text on a black background&#10;&#10;Description automatically generated">
            <a:extLst>
              <a:ext uri="{FF2B5EF4-FFF2-40B4-BE49-F238E27FC236}">
                <a16:creationId xmlns:a16="http://schemas.microsoft.com/office/drawing/2014/main" id="{DAFA7C31-A292-8C6A-8DBF-F628DED8EA7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57300" y="5397679"/>
            <a:ext cx="3297674" cy="691836"/>
          </a:xfrm>
          <a:prstGeom prst="rect">
            <a:avLst/>
          </a:prstGeom>
        </p:spPr>
      </p:pic>
    </p:spTree>
    <p:extLst>
      <p:ext uri="{BB962C8B-B14F-4D97-AF65-F5344CB8AC3E}">
        <p14:creationId xmlns:p14="http://schemas.microsoft.com/office/powerpoint/2010/main" val="17761145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817</Words>
  <Application>Microsoft Macintosh PowerPoint</Application>
  <PresentationFormat>Breitbild</PresentationFormat>
  <Paragraphs>95</Paragraphs>
  <Slides>12</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12</vt:i4>
      </vt:variant>
    </vt:vector>
  </HeadingPairs>
  <TitlesOfParts>
    <vt:vector size="18" baseType="lpstr">
      <vt:lpstr>Arial</vt:lpstr>
      <vt:lpstr>Calibri</vt:lpstr>
      <vt:lpstr>Calibri Light</vt:lpstr>
      <vt:lpstr>Helvetica</vt:lpstr>
      <vt:lpstr>Verdana</vt:lpstr>
      <vt:lpstr>Office Theme</vt:lpstr>
      <vt:lpstr>STREAM - frameworks for validation, sustainability and exploitation </vt:lpstr>
      <vt:lpstr>Objectives Work Package 5 (WP5)</vt:lpstr>
      <vt:lpstr>Target Groups</vt:lpstr>
      <vt:lpstr>T5.1 Peer Expert Group building and management (MetNet)</vt:lpstr>
      <vt:lpstr>T5.2 Definition of STREAM Micro-credential framework user-friendly guidelines (MetNet)</vt:lpstr>
      <vt:lpstr>T5.3 Local networking workshops (Assolombarda)</vt:lpstr>
      <vt:lpstr>Deliverables and Milestones</vt:lpstr>
      <vt:lpstr>PowerPoint-Präsentation</vt:lpstr>
      <vt:lpstr>Peer Expert Group</vt:lpstr>
      <vt:lpstr>First exploitation activities</vt:lpstr>
      <vt:lpstr>Conclusion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STREAM Blueprint for inclusive, digital and green WBL</dc:title>
  <dc:creator>Microsoft Office User</dc:creator>
  <cp:lastModifiedBy>Antonia Restemeier</cp:lastModifiedBy>
  <cp:revision>28</cp:revision>
  <dcterms:created xsi:type="dcterms:W3CDTF">2024-01-22T09:36:54Z</dcterms:created>
  <dcterms:modified xsi:type="dcterms:W3CDTF">2024-03-13T08:45:35Z</dcterms:modified>
</cp:coreProperties>
</file>