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7" r:id="rId5"/>
    <p:sldId id="258" r:id="rId6"/>
    <p:sldId id="260" r:id="rId7"/>
    <p:sldId id="269" r:id="rId8"/>
    <p:sldId id="264" r:id="rId9"/>
    <p:sldId id="270" r:id="rId10"/>
    <p:sldId id="267" r:id="rId11"/>
    <p:sldId id="271" r:id="rId12"/>
    <p:sldId id="265" r:id="rId13"/>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1322"/>
    <p:restoredTop sz="96405"/>
  </p:normalViewPr>
  <p:slideViewPr>
    <p:cSldViewPr snapToGrid="0">
      <p:cViewPr varScale="1">
        <p:scale>
          <a:sx n="62" d="100"/>
          <a:sy n="62" d="100"/>
        </p:scale>
        <p:origin x="208" y="60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319E-65A8-C127-AAEE-8C4F5D2A12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S"/>
          </a:p>
        </p:txBody>
      </p:sp>
      <p:sp>
        <p:nvSpPr>
          <p:cNvPr id="3" name="Subtitle 2">
            <a:extLst>
              <a:ext uri="{FF2B5EF4-FFF2-40B4-BE49-F238E27FC236}">
                <a16:creationId xmlns:a16="http://schemas.microsoft.com/office/drawing/2014/main" id="{8F1D58DD-E21D-6DB3-7C92-BF8A005E0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S"/>
          </a:p>
        </p:txBody>
      </p:sp>
      <p:sp>
        <p:nvSpPr>
          <p:cNvPr id="4" name="Date Placeholder 3">
            <a:extLst>
              <a:ext uri="{FF2B5EF4-FFF2-40B4-BE49-F238E27FC236}">
                <a16:creationId xmlns:a16="http://schemas.microsoft.com/office/drawing/2014/main" id="{D86FE1E6-216D-3371-801C-9225EB9AE813}"/>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C6B52A1B-41F0-3446-1329-40E274326E7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84DC8BA8-F809-85D3-A555-E999347D50C9}"/>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57051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8B9C-FB10-9ED1-1E91-23A749F8FB7A}"/>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E03A1CDF-897B-0EC4-A9B7-03BB6707DCC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F7A7AD8E-992F-A85B-B761-2A993C90AE13}"/>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6E0EEF26-F380-5281-25D3-F8E1E5AA6054}"/>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7027B238-0954-15D8-CDD6-78201F2B3FF0}"/>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985044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683E-ECD0-7E68-CF74-B26A1A307A8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S"/>
          </a:p>
        </p:txBody>
      </p:sp>
      <p:sp>
        <p:nvSpPr>
          <p:cNvPr id="3" name="Text Placeholder 2">
            <a:extLst>
              <a:ext uri="{FF2B5EF4-FFF2-40B4-BE49-F238E27FC236}">
                <a16:creationId xmlns:a16="http://schemas.microsoft.com/office/drawing/2014/main" id="{D04F011A-B71B-71B8-36EE-2458EEA1E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27ACFB-86C6-FA9A-2E6D-76A86188ADFA}"/>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8E89B951-C2B5-BF9A-CE8C-39215225433E}"/>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3A0C18CD-B73B-FF65-D3E1-3DC9C0434FE1}"/>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20434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0FFB-0599-E551-BBC5-8A2FAB280CCE}"/>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8BB2E37F-DF8E-A60B-6B20-144EAEDD35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Content Placeholder 3">
            <a:extLst>
              <a:ext uri="{FF2B5EF4-FFF2-40B4-BE49-F238E27FC236}">
                <a16:creationId xmlns:a16="http://schemas.microsoft.com/office/drawing/2014/main" id="{B5F1ED96-90EE-9D5D-1BBF-E592B4A7782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Date Placeholder 4">
            <a:extLst>
              <a:ext uri="{FF2B5EF4-FFF2-40B4-BE49-F238E27FC236}">
                <a16:creationId xmlns:a16="http://schemas.microsoft.com/office/drawing/2014/main" id="{481E0DFE-A631-9C0E-C8FF-E1C5A972FD3A}"/>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6" name="Footer Placeholder 5">
            <a:extLst>
              <a:ext uri="{FF2B5EF4-FFF2-40B4-BE49-F238E27FC236}">
                <a16:creationId xmlns:a16="http://schemas.microsoft.com/office/drawing/2014/main" id="{DF6889FB-5174-E635-B621-96BCF1C41D51}"/>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047B3C2-1BB0-4702-7012-23E5B2E00187}"/>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746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F98F-044C-F3F1-6779-695B584176D7}"/>
              </a:ext>
            </a:extLst>
          </p:cNvPr>
          <p:cNvSpPr>
            <a:spLocks noGrp="1"/>
          </p:cNvSpPr>
          <p:nvPr>
            <p:ph type="title"/>
          </p:nvPr>
        </p:nvSpPr>
        <p:spPr>
          <a:xfrm>
            <a:off x="839788" y="365125"/>
            <a:ext cx="10515600" cy="1325563"/>
          </a:xfrm>
        </p:spPr>
        <p:txBody>
          <a:bodyPr/>
          <a:lstStyle/>
          <a:p>
            <a:r>
              <a:rPr lang="en-GB"/>
              <a:t>Click to edit Master title style</a:t>
            </a:r>
            <a:endParaRPr lang="en-ES"/>
          </a:p>
        </p:txBody>
      </p:sp>
      <p:sp>
        <p:nvSpPr>
          <p:cNvPr id="3" name="Text Placeholder 2">
            <a:extLst>
              <a:ext uri="{FF2B5EF4-FFF2-40B4-BE49-F238E27FC236}">
                <a16:creationId xmlns:a16="http://schemas.microsoft.com/office/drawing/2014/main" id="{4A3D172B-1BBE-F899-ABC6-CF9D605B09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A81D2D9-F04E-B63F-8FCC-74F0C051385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Text Placeholder 4">
            <a:extLst>
              <a:ext uri="{FF2B5EF4-FFF2-40B4-BE49-F238E27FC236}">
                <a16:creationId xmlns:a16="http://schemas.microsoft.com/office/drawing/2014/main" id="{5C4B6566-ADAB-EFF6-4F81-82783324A6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C5054E-E015-A373-716C-4E23F88BFE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7" name="Date Placeholder 6">
            <a:extLst>
              <a:ext uri="{FF2B5EF4-FFF2-40B4-BE49-F238E27FC236}">
                <a16:creationId xmlns:a16="http://schemas.microsoft.com/office/drawing/2014/main" id="{34E5657C-1433-6AFE-945F-82073850561E}"/>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8" name="Footer Placeholder 7">
            <a:extLst>
              <a:ext uri="{FF2B5EF4-FFF2-40B4-BE49-F238E27FC236}">
                <a16:creationId xmlns:a16="http://schemas.microsoft.com/office/drawing/2014/main" id="{34244DDB-BDA1-851A-DC08-DA22523DCF59}"/>
              </a:ext>
            </a:extLst>
          </p:cNvPr>
          <p:cNvSpPr>
            <a:spLocks noGrp="1"/>
          </p:cNvSpPr>
          <p:nvPr>
            <p:ph type="ftr" sz="quarter" idx="11"/>
          </p:nvPr>
        </p:nvSpPr>
        <p:spPr/>
        <p:txBody>
          <a:bodyPr/>
          <a:lstStyle/>
          <a:p>
            <a:endParaRPr lang="en-ES"/>
          </a:p>
        </p:txBody>
      </p:sp>
      <p:sp>
        <p:nvSpPr>
          <p:cNvPr id="9" name="Slide Number Placeholder 8">
            <a:extLst>
              <a:ext uri="{FF2B5EF4-FFF2-40B4-BE49-F238E27FC236}">
                <a16:creationId xmlns:a16="http://schemas.microsoft.com/office/drawing/2014/main" id="{4E0798C5-4956-B695-A24B-35CC0AC652DD}"/>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746810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ADD8-8BD0-198C-96EE-F4BB857B1849}"/>
              </a:ext>
            </a:extLst>
          </p:cNvPr>
          <p:cNvSpPr>
            <a:spLocks noGrp="1"/>
          </p:cNvSpPr>
          <p:nvPr>
            <p:ph type="title"/>
          </p:nvPr>
        </p:nvSpPr>
        <p:spPr/>
        <p:txBody>
          <a:bodyPr/>
          <a:lstStyle/>
          <a:p>
            <a:r>
              <a:rPr lang="en-GB"/>
              <a:t>Click to edit Master title style</a:t>
            </a:r>
            <a:endParaRPr lang="en-ES"/>
          </a:p>
        </p:txBody>
      </p:sp>
      <p:sp>
        <p:nvSpPr>
          <p:cNvPr id="3" name="Date Placeholder 2">
            <a:extLst>
              <a:ext uri="{FF2B5EF4-FFF2-40B4-BE49-F238E27FC236}">
                <a16:creationId xmlns:a16="http://schemas.microsoft.com/office/drawing/2014/main" id="{C675FE24-E9A1-80AC-CB74-14273504AB9D}"/>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4" name="Footer Placeholder 3">
            <a:extLst>
              <a:ext uri="{FF2B5EF4-FFF2-40B4-BE49-F238E27FC236}">
                <a16:creationId xmlns:a16="http://schemas.microsoft.com/office/drawing/2014/main" id="{9F045C41-598F-7ED2-E287-5AD56E3E5569}"/>
              </a:ext>
            </a:extLst>
          </p:cNvPr>
          <p:cNvSpPr>
            <a:spLocks noGrp="1"/>
          </p:cNvSpPr>
          <p:nvPr>
            <p:ph type="ftr" sz="quarter" idx="11"/>
          </p:nvPr>
        </p:nvSpPr>
        <p:spPr/>
        <p:txBody>
          <a:bodyPr/>
          <a:lstStyle/>
          <a:p>
            <a:endParaRPr lang="en-ES"/>
          </a:p>
        </p:txBody>
      </p:sp>
      <p:sp>
        <p:nvSpPr>
          <p:cNvPr id="5" name="Slide Number Placeholder 4">
            <a:extLst>
              <a:ext uri="{FF2B5EF4-FFF2-40B4-BE49-F238E27FC236}">
                <a16:creationId xmlns:a16="http://schemas.microsoft.com/office/drawing/2014/main" id="{BB1A4345-7D95-ACFB-96A8-9F71A0EB31FE}"/>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187037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D045ED-C67E-B0AB-355C-979897BB9D4A}"/>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3" name="Footer Placeholder 2">
            <a:extLst>
              <a:ext uri="{FF2B5EF4-FFF2-40B4-BE49-F238E27FC236}">
                <a16:creationId xmlns:a16="http://schemas.microsoft.com/office/drawing/2014/main" id="{E98FE336-4805-8C81-8C13-4537C1D2BA1B}"/>
              </a:ext>
            </a:extLst>
          </p:cNvPr>
          <p:cNvSpPr>
            <a:spLocks noGrp="1"/>
          </p:cNvSpPr>
          <p:nvPr>
            <p:ph type="ftr" sz="quarter" idx="11"/>
          </p:nvPr>
        </p:nvSpPr>
        <p:spPr/>
        <p:txBody>
          <a:bodyPr/>
          <a:lstStyle/>
          <a:p>
            <a:endParaRPr lang="en-ES"/>
          </a:p>
        </p:txBody>
      </p:sp>
      <p:sp>
        <p:nvSpPr>
          <p:cNvPr id="4" name="Slide Number Placeholder 3">
            <a:extLst>
              <a:ext uri="{FF2B5EF4-FFF2-40B4-BE49-F238E27FC236}">
                <a16:creationId xmlns:a16="http://schemas.microsoft.com/office/drawing/2014/main" id="{0FDEF136-4389-68A8-DAEA-59AE73D84B1A}"/>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81275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EBA4-1904-818E-EF3F-DF28963171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Content Placeholder 2">
            <a:extLst>
              <a:ext uri="{FF2B5EF4-FFF2-40B4-BE49-F238E27FC236}">
                <a16:creationId xmlns:a16="http://schemas.microsoft.com/office/drawing/2014/main" id="{132E9C3B-F0F9-F477-8D0B-4A8D9D52D8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Text Placeholder 3">
            <a:extLst>
              <a:ext uri="{FF2B5EF4-FFF2-40B4-BE49-F238E27FC236}">
                <a16:creationId xmlns:a16="http://schemas.microsoft.com/office/drawing/2014/main" id="{1D333BC2-2840-D958-E605-6A8754BE2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85B9DA-6930-CF74-26A9-22FE452F904D}"/>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6" name="Footer Placeholder 5">
            <a:extLst>
              <a:ext uri="{FF2B5EF4-FFF2-40B4-BE49-F238E27FC236}">
                <a16:creationId xmlns:a16="http://schemas.microsoft.com/office/drawing/2014/main" id="{9FB3FDC1-FA5E-9BCB-285C-3D006011AD42}"/>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5AA59A45-E440-3E32-883F-CD280BB54BBF}"/>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1560622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8116-BE47-D04B-ADFA-C2D9E21D53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Picture Placeholder 2">
            <a:extLst>
              <a:ext uri="{FF2B5EF4-FFF2-40B4-BE49-F238E27FC236}">
                <a16:creationId xmlns:a16="http://schemas.microsoft.com/office/drawing/2014/main" id="{371AC746-4EE9-7959-3208-FD03D552B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S"/>
          </a:p>
        </p:txBody>
      </p:sp>
      <p:sp>
        <p:nvSpPr>
          <p:cNvPr id="4" name="Text Placeholder 3">
            <a:extLst>
              <a:ext uri="{FF2B5EF4-FFF2-40B4-BE49-F238E27FC236}">
                <a16:creationId xmlns:a16="http://schemas.microsoft.com/office/drawing/2014/main" id="{9EB21B3C-43F5-2B69-3949-08186B754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83D871-E92C-B2F7-5991-2C69560F9BC7}"/>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6" name="Footer Placeholder 5">
            <a:extLst>
              <a:ext uri="{FF2B5EF4-FFF2-40B4-BE49-F238E27FC236}">
                <a16:creationId xmlns:a16="http://schemas.microsoft.com/office/drawing/2014/main" id="{3783F847-77FE-C830-625C-3A246974FD07}"/>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25DE580B-7D86-50E9-1413-4C01EE5C118B}"/>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653348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C784-AE93-3C34-A754-86F9C1FD4803}"/>
              </a:ext>
            </a:extLst>
          </p:cNvPr>
          <p:cNvSpPr>
            <a:spLocks noGrp="1"/>
          </p:cNvSpPr>
          <p:nvPr>
            <p:ph type="title"/>
          </p:nvPr>
        </p:nvSpPr>
        <p:spPr/>
        <p:txBody>
          <a:bodyPr/>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99E734F6-653C-7748-94C8-6FAD901591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4340FAA2-0433-17CD-1C33-5DD83F635F04}"/>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1925AD32-63B4-0C6A-F541-7E2E6D3AF85A}"/>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BFB4E946-05D2-16F4-9846-6B2416905B09}"/>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2413346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3841A-818B-B667-636B-F604A6D194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00A75853-F0CD-8EAE-BD6E-F09B3FBECD9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2AF81E13-D903-C403-3067-7FF9BCF271F3}"/>
              </a:ext>
            </a:extLst>
          </p:cNvPr>
          <p:cNvSpPr>
            <a:spLocks noGrp="1"/>
          </p:cNvSpPr>
          <p:nvPr>
            <p:ph type="dt" sz="half" idx="10"/>
          </p:nvPr>
        </p:nvSpPr>
        <p:spPr/>
        <p:txBody>
          <a:body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E1A84AF2-1726-72BF-CFD8-63269F1F53CC}"/>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E2009FD9-DB32-E8A6-C565-D3529AF39840}"/>
              </a:ext>
            </a:extLst>
          </p:cNvPr>
          <p:cNvSpPr>
            <a:spLocks noGrp="1"/>
          </p:cNvSpPr>
          <p:nvPr>
            <p:ph type="sldNum" sz="quarter" idx="12"/>
          </p:nvPr>
        </p:nvSpPr>
        <p:spPr/>
        <p:txBody>
          <a:bodyPr/>
          <a:lstStyle/>
          <a:p>
            <a:fld id="{52DEE9BF-705A-8C4A-B42A-4C5FA8A85AFA}" type="slidenum">
              <a:rPr lang="en-ES" smtClean="0"/>
              <a:t>‹#›</a:t>
            </a:fld>
            <a:endParaRPr lang="en-ES"/>
          </a:p>
        </p:txBody>
      </p:sp>
    </p:spTree>
    <p:extLst>
      <p:ext uri="{BB962C8B-B14F-4D97-AF65-F5344CB8AC3E}">
        <p14:creationId xmlns:p14="http://schemas.microsoft.com/office/powerpoint/2010/main" val="32812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4BC7A2-7E93-2ED8-B6D0-258C0912F3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S"/>
          </a:p>
        </p:txBody>
      </p:sp>
      <p:sp>
        <p:nvSpPr>
          <p:cNvPr id="3" name="Text Placeholder 2">
            <a:extLst>
              <a:ext uri="{FF2B5EF4-FFF2-40B4-BE49-F238E27FC236}">
                <a16:creationId xmlns:a16="http://schemas.microsoft.com/office/drawing/2014/main" id="{E85CEF14-8D41-1071-4D83-FA04C4BE53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5FDED3B4-EA6E-B16B-219B-857A163BF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B6CAE-B386-474B-95A4-6293952F843F}" type="datetimeFigureOut">
              <a:rPr lang="en-ES" smtClean="0"/>
              <a:t>11/03/2024</a:t>
            </a:fld>
            <a:endParaRPr lang="en-ES"/>
          </a:p>
        </p:txBody>
      </p:sp>
      <p:sp>
        <p:nvSpPr>
          <p:cNvPr id="5" name="Footer Placeholder 4">
            <a:extLst>
              <a:ext uri="{FF2B5EF4-FFF2-40B4-BE49-F238E27FC236}">
                <a16:creationId xmlns:a16="http://schemas.microsoft.com/office/drawing/2014/main" id="{DDCB6EFE-6AFB-8528-C2BB-82998EB03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S"/>
          </a:p>
        </p:txBody>
      </p:sp>
      <p:sp>
        <p:nvSpPr>
          <p:cNvPr id="6" name="Slide Number Placeholder 5">
            <a:extLst>
              <a:ext uri="{FF2B5EF4-FFF2-40B4-BE49-F238E27FC236}">
                <a16:creationId xmlns:a16="http://schemas.microsoft.com/office/drawing/2014/main" id="{155689E7-69E2-83DC-AB76-E4FC71A2B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EE9BF-705A-8C4A-B42A-4C5FA8A85AFA}" type="slidenum">
              <a:rPr lang="en-ES" smtClean="0"/>
              <a:t>‹#›</a:t>
            </a:fld>
            <a:endParaRPr lang="en-ES"/>
          </a:p>
        </p:txBody>
      </p:sp>
      <p:pic>
        <p:nvPicPr>
          <p:cNvPr id="7" name="Picture 6">
            <a:extLst>
              <a:ext uri="{FF2B5EF4-FFF2-40B4-BE49-F238E27FC236}">
                <a16:creationId xmlns:a16="http://schemas.microsoft.com/office/drawing/2014/main" id="{3326B9BF-1189-761C-4B73-F8158C0CF4E9}"/>
              </a:ext>
            </a:extLst>
          </p:cNvPr>
          <p:cNvPicPr>
            <a:picLocks noChangeAspect="1"/>
          </p:cNvPicPr>
          <p:nvPr userDrawn="1"/>
        </p:nvPicPr>
        <p:blipFill>
          <a:blip r:embed="rId13" cstate="email">
            <a:alphaModFix amt="50000"/>
            <a:extLst>
              <a:ext uri="{28A0092B-C50C-407E-A947-70E740481C1C}">
                <a14:useLocalDpi xmlns:a14="http://schemas.microsoft.com/office/drawing/2010/main"/>
              </a:ext>
            </a:extLst>
          </a:blip>
          <a:stretch>
            <a:fillRect/>
          </a:stretch>
        </p:blipFill>
        <p:spPr>
          <a:xfrm>
            <a:off x="-91440" y="-48396"/>
            <a:ext cx="12319042" cy="6906395"/>
          </a:xfrm>
          <a:prstGeom prst="rect">
            <a:avLst/>
          </a:prstGeom>
        </p:spPr>
      </p:pic>
    </p:spTree>
    <p:extLst>
      <p:ext uri="{BB962C8B-B14F-4D97-AF65-F5344CB8AC3E}">
        <p14:creationId xmlns:p14="http://schemas.microsoft.com/office/powerpoint/2010/main" val="241632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1890-24BD-E081-2FE6-3CD53B89C840}"/>
              </a:ext>
            </a:extLst>
          </p:cNvPr>
          <p:cNvSpPr>
            <a:spLocks noGrp="1"/>
          </p:cNvSpPr>
          <p:nvPr>
            <p:ph type="title"/>
          </p:nvPr>
        </p:nvSpPr>
        <p:spPr>
          <a:xfrm>
            <a:off x="822960" y="776605"/>
            <a:ext cx="10515600" cy="1325563"/>
          </a:xfrm>
        </p:spPr>
        <p:txBody>
          <a:bodyPr>
            <a:normAutofit/>
          </a:bodyPr>
          <a:lstStyle/>
          <a:p>
            <a:r>
              <a:rPr lang="en-GB" dirty="0">
                <a:solidFill>
                  <a:srgbClr val="595959"/>
                </a:solidFill>
                <a:effectLst/>
                <a:latin typeface="Helvetica" pitchFamily="2" charset="0"/>
              </a:rPr>
              <a:t>STREAM Blueprint for inclusive, digital and green Work Based Learning (WBL)</a:t>
            </a:r>
            <a:endParaRPr lang="en-ES" dirty="0"/>
          </a:p>
        </p:txBody>
      </p:sp>
      <p:sp>
        <p:nvSpPr>
          <p:cNvPr id="3" name="Content Placeholder 2">
            <a:extLst>
              <a:ext uri="{FF2B5EF4-FFF2-40B4-BE49-F238E27FC236}">
                <a16:creationId xmlns:a16="http://schemas.microsoft.com/office/drawing/2014/main" id="{D86687A1-BEB3-A142-5445-ACBE88645274}"/>
              </a:ext>
            </a:extLst>
          </p:cNvPr>
          <p:cNvSpPr>
            <a:spLocks noGrp="1"/>
          </p:cNvSpPr>
          <p:nvPr>
            <p:ph idx="1"/>
          </p:nvPr>
        </p:nvSpPr>
        <p:spPr>
          <a:xfrm>
            <a:off x="838200" y="2438399"/>
            <a:ext cx="10515600" cy="3738563"/>
          </a:xfrm>
        </p:spPr>
        <p:txBody>
          <a:bodyPr/>
          <a:lstStyle/>
          <a:p>
            <a:pPr marL="0" indent="0">
              <a:buNone/>
            </a:pPr>
            <a:r>
              <a:rPr lang="en-GB" sz="3000" dirty="0">
                <a:solidFill>
                  <a:srgbClr val="595959"/>
                </a:solidFill>
                <a:latin typeface="Arial" panose="020B0604020202020204" pitchFamily="34" charset="0"/>
                <a:cs typeface="Arial" panose="020B0604020202020204" pitchFamily="34" charset="0"/>
              </a:rPr>
              <a:t>WP2 l</a:t>
            </a:r>
            <a:r>
              <a:rPr lang="en-GB" sz="3000" dirty="0">
                <a:solidFill>
                  <a:srgbClr val="595959"/>
                </a:solidFill>
                <a:effectLst/>
                <a:latin typeface="Arial" panose="020B0604020202020204" pitchFamily="34" charset="0"/>
                <a:cs typeface="Arial" panose="020B0604020202020204" pitchFamily="34" charset="0"/>
              </a:rPr>
              <a:t>ead by RINOVA, co-lead by CECE </a:t>
            </a:r>
          </a:p>
          <a:p>
            <a:pPr marL="0" indent="0">
              <a:buNone/>
            </a:pPr>
            <a:r>
              <a:rPr lang="en-GB" sz="3000" dirty="0">
                <a:solidFill>
                  <a:srgbClr val="595959"/>
                </a:solidFill>
                <a:effectLst/>
                <a:latin typeface="Arial" panose="020B0604020202020204" pitchFamily="34" charset="0"/>
                <a:cs typeface="Arial" panose="020B0604020202020204" pitchFamily="34" charset="0"/>
              </a:rPr>
              <a:t>Month 2 to 9 (Feb to Sep 2024)</a:t>
            </a:r>
          </a:p>
          <a:p>
            <a:pPr marL="0" indent="0">
              <a:buNone/>
            </a:pPr>
            <a:endParaRPr lang="en-ES" dirty="0"/>
          </a:p>
        </p:txBody>
      </p:sp>
      <p:pic>
        <p:nvPicPr>
          <p:cNvPr id="4" name="Picture 3" descr="A black and brown logo&#10;&#10;Description automatically generated">
            <a:extLst>
              <a:ext uri="{FF2B5EF4-FFF2-40B4-BE49-F238E27FC236}">
                <a16:creationId xmlns:a16="http://schemas.microsoft.com/office/drawing/2014/main" id="{0C908A1C-F260-8369-C29A-EEC0557CF1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7853" y="5245119"/>
            <a:ext cx="4501905" cy="1365507"/>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CFA80F89-748B-B05B-67DB-5BBEB0E584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61302" y="5419899"/>
            <a:ext cx="4183873" cy="877756"/>
          </a:xfrm>
          <a:prstGeom prst="rect">
            <a:avLst/>
          </a:prstGeom>
        </p:spPr>
      </p:pic>
    </p:spTree>
    <p:extLst>
      <p:ext uri="{BB962C8B-B14F-4D97-AF65-F5344CB8AC3E}">
        <p14:creationId xmlns:p14="http://schemas.microsoft.com/office/powerpoint/2010/main" val="518849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9A19-8ED0-6DA8-62E5-259BC623D8C3}"/>
              </a:ext>
            </a:extLst>
          </p:cNvPr>
          <p:cNvSpPr>
            <a:spLocks noGrp="1"/>
          </p:cNvSpPr>
          <p:nvPr>
            <p:ph type="title"/>
          </p:nvPr>
        </p:nvSpPr>
        <p:spPr>
          <a:xfrm>
            <a:off x="838200" y="-65951"/>
            <a:ext cx="10515600" cy="1325563"/>
          </a:xfrm>
        </p:spPr>
        <p:txBody>
          <a:bodyPr>
            <a:normAutofit/>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Objectives Work Package 2 (WP2)</a:t>
            </a:r>
            <a:endParaRPr lang="en-ES" dirty="0"/>
          </a:p>
        </p:txBody>
      </p:sp>
      <p:sp>
        <p:nvSpPr>
          <p:cNvPr id="3" name="Content Placeholder 2">
            <a:extLst>
              <a:ext uri="{FF2B5EF4-FFF2-40B4-BE49-F238E27FC236}">
                <a16:creationId xmlns:a16="http://schemas.microsoft.com/office/drawing/2014/main" id="{3BFB19CC-7838-1BE1-BBC0-CE564D55BA06}"/>
              </a:ext>
            </a:extLst>
          </p:cNvPr>
          <p:cNvSpPr>
            <a:spLocks noGrp="1"/>
          </p:cNvSpPr>
          <p:nvPr>
            <p:ph idx="1"/>
          </p:nvPr>
        </p:nvSpPr>
        <p:spPr>
          <a:xfrm>
            <a:off x="668382" y="1089794"/>
            <a:ext cx="10826931" cy="3220948"/>
          </a:xfrm>
        </p:spPr>
        <p:txBody>
          <a:bodyPr/>
          <a:lstStyle/>
          <a:p>
            <a:pPr marL="0" indent="0">
              <a:buNone/>
            </a:pPr>
            <a:r>
              <a:rPr lang="en-GB" dirty="0">
                <a:latin typeface="Calibri" panose="020F0502020204030204" pitchFamily="34" charset="0"/>
                <a:cs typeface="Times New Roman" panose="02020603050405020304" pitchFamily="18" charset="0"/>
              </a:rPr>
              <a:t>The blueprint acts as a roadmap for the development of the micro-credential framework. It provides an initial structured plan and guidelines for co-creating a comprehensive and effective certification system.</a:t>
            </a:r>
          </a:p>
          <a:p>
            <a:r>
              <a:rPr lang="en-GB" dirty="0">
                <a:latin typeface="Calibri" panose="020F0502020204030204" pitchFamily="34" charset="0"/>
                <a:cs typeface="Times New Roman" panose="02020603050405020304" pitchFamily="18" charset="0"/>
              </a:rPr>
              <a:t>Identification of the characteristics and application of micro credentials in VET in the 5 partnership countries</a:t>
            </a:r>
          </a:p>
          <a:p>
            <a:r>
              <a:rPr lang="en-GB" dirty="0">
                <a:latin typeface="Calibri" panose="020F0502020204030204" pitchFamily="34" charset="0"/>
                <a:cs typeface="Times New Roman" panose="02020603050405020304" pitchFamily="18" charset="0"/>
              </a:rPr>
              <a:t>Identification of micro-competencies on which to built the Stream micro-credential System</a:t>
            </a:r>
          </a:p>
          <a:p>
            <a:pPr marL="0" indent="0">
              <a:buNone/>
            </a:pPr>
            <a:endParaRPr lang="en-ES" dirty="0"/>
          </a:p>
        </p:txBody>
      </p:sp>
      <p:pic>
        <p:nvPicPr>
          <p:cNvPr id="4" name="Picture 3" descr="A black and brown logo&#10;&#10;Description automatically generated">
            <a:extLst>
              <a:ext uri="{FF2B5EF4-FFF2-40B4-BE49-F238E27FC236}">
                <a16:creationId xmlns:a16="http://schemas.microsoft.com/office/drawing/2014/main" id="{10AB47F3-601B-7E52-5799-5AC2F93E7D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4380" y="6151071"/>
            <a:ext cx="2040181" cy="61882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2EB25B2C-253E-099B-B740-8010BBAB9E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
        <p:nvSpPr>
          <p:cNvPr id="6" name="Content Placeholder 2">
            <a:extLst>
              <a:ext uri="{FF2B5EF4-FFF2-40B4-BE49-F238E27FC236}">
                <a16:creationId xmlns:a16="http://schemas.microsoft.com/office/drawing/2014/main" id="{F9C9E158-35DC-ED8F-0991-5EA48B3DEE0C}"/>
              </a:ext>
            </a:extLst>
          </p:cNvPr>
          <p:cNvSpPr txBox="1">
            <a:spLocks/>
          </p:cNvSpPr>
          <p:nvPr/>
        </p:nvSpPr>
        <p:spPr>
          <a:xfrm>
            <a:off x="854380" y="4310742"/>
            <a:ext cx="10515600" cy="16459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500" b="1" dirty="0">
                <a:latin typeface="Calibri" panose="020F0502020204030204" pitchFamily="34" charset="0"/>
                <a:ea typeface="Calibri" panose="020F0502020204030204" pitchFamily="34" charset="0"/>
                <a:cs typeface="Times New Roman" panose="02020603050405020304" pitchFamily="18" charset="0"/>
              </a:rPr>
              <a:t>Target Groups</a:t>
            </a:r>
          </a:p>
          <a:p>
            <a:r>
              <a:rPr lang="en-US" sz="2500" dirty="0">
                <a:latin typeface="Calibri" panose="020F0502020204030204" pitchFamily="34" charset="0"/>
                <a:ea typeface="Calibri" panose="020F0502020204030204" pitchFamily="34" charset="0"/>
                <a:cs typeface="Times New Roman" panose="02020603050405020304" pitchFamily="18" charset="0"/>
              </a:rPr>
              <a:t>VET staff and companies involved in WBL/international mobilities</a:t>
            </a:r>
            <a:endParaRPr lang="en-ES" sz="2500" dirty="0">
              <a:latin typeface="Calibri" panose="020F0502020204030204" pitchFamily="34" charset="0"/>
              <a:ea typeface="Calibri" panose="020F0502020204030204" pitchFamily="34" charset="0"/>
              <a:cs typeface="Times New Roman" panose="02020603050405020304" pitchFamily="18" charset="0"/>
            </a:endParaRPr>
          </a:p>
          <a:p>
            <a:r>
              <a:rPr lang="en-US" sz="2500" dirty="0">
                <a:latin typeface="Calibri" panose="020F0502020204030204" pitchFamily="34" charset="0"/>
                <a:ea typeface="Calibri" panose="020F0502020204030204" pitchFamily="34" charset="0"/>
                <a:cs typeface="Times New Roman" panose="02020603050405020304" pitchFamily="18" charset="0"/>
              </a:rPr>
              <a:t>Aim to impact VET relevance and proximity to the labor market</a:t>
            </a:r>
            <a:endParaRPr lang="en-ES" sz="25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956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6FB1B-A251-14E8-BCB3-433FF9F23F5C}"/>
              </a:ext>
            </a:extLst>
          </p:cNvPr>
          <p:cNvSpPr>
            <a:spLocks noGrp="1"/>
          </p:cNvSpPr>
          <p:nvPr>
            <p:ph type="title"/>
          </p:nvPr>
        </p:nvSpPr>
        <p:spPr>
          <a:xfrm>
            <a:off x="838200" y="88106"/>
            <a:ext cx="10515600" cy="1325563"/>
          </a:xfrm>
        </p:spPr>
        <p:txBody>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Three Clusters of Competences (and badges)</a:t>
            </a:r>
            <a:endParaRPr lang="en-ES" dirty="0"/>
          </a:p>
        </p:txBody>
      </p:sp>
      <p:sp>
        <p:nvSpPr>
          <p:cNvPr id="3" name="Content Placeholder 2">
            <a:extLst>
              <a:ext uri="{FF2B5EF4-FFF2-40B4-BE49-F238E27FC236}">
                <a16:creationId xmlns:a16="http://schemas.microsoft.com/office/drawing/2014/main" id="{5B501C17-444D-3B56-E703-5D5330F7C41B}"/>
              </a:ext>
            </a:extLst>
          </p:cNvPr>
          <p:cNvSpPr>
            <a:spLocks noGrp="1"/>
          </p:cNvSpPr>
          <p:nvPr>
            <p:ph idx="1"/>
          </p:nvPr>
        </p:nvSpPr>
        <p:spPr>
          <a:xfrm>
            <a:off x="838199" y="1253330"/>
            <a:ext cx="11226189" cy="4651081"/>
          </a:xfrm>
        </p:spPr>
        <p:txBody>
          <a:bodyPr>
            <a:normAutofit fontScale="70000" lnSpcReduction="20000"/>
          </a:bodyPr>
          <a:lstStyle/>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1. Inclusive Competencies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Focus on inclusion, intercultural/cross-cultural, and intersectional competencies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Applied in international WBL mobilities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2. Digital Competencies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Digital skills related to the digital transformation of WBL and international mobilities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Reference to </a:t>
            </a:r>
            <a:r>
              <a:rPr lang="en-US" sz="3400" dirty="0" err="1">
                <a:effectLst/>
                <a:latin typeface="Calibri" panose="020F0502020204030204" pitchFamily="34" charset="0"/>
                <a:ea typeface="Calibri" panose="020F0502020204030204" pitchFamily="34" charset="0"/>
                <a:cs typeface="Times New Roman" panose="02020603050405020304" pitchFamily="18" charset="0"/>
              </a:rPr>
              <a:t>DigiComp</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3. Green Competencies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Ensure environmental sustainability in WBL and international mobilities</a:t>
            </a:r>
            <a:endParaRPr lang="en-E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effectLst/>
                <a:latin typeface="Calibri" panose="020F0502020204030204" pitchFamily="34" charset="0"/>
                <a:ea typeface="Calibri" panose="020F0502020204030204" pitchFamily="34" charset="0"/>
                <a:cs typeface="Times New Roman" panose="02020603050405020304" pitchFamily="18" charset="0"/>
              </a:rPr>
              <a:t>   - Reference to </a:t>
            </a:r>
            <a:r>
              <a:rPr lang="en-US" sz="3400" dirty="0" err="1">
                <a:effectLst/>
                <a:latin typeface="Calibri" panose="020F0502020204030204" pitchFamily="34" charset="0"/>
                <a:ea typeface="Calibri" panose="020F0502020204030204" pitchFamily="34" charset="0"/>
                <a:cs typeface="Times New Roman" panose="02020603050405020304" pitchFamily="18" charset="0"/>
              </a:rPr>
              <a:t>GreenComp</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b="1" dirty="0">
                <a:effectLst/>
                <a:latin typeface="Calibri" panose="020F0502020204030204" pitchFamily="34" charset="0"/>
                <a:ea typeface="Calibri" panose="020F0502020204030204" pitchFamily="34" charset="0"/>
                <a:cs typeface="Times New Roman" panose="02020603050405020304" pitchFamily="18" charset="0"/>
              </a:rPr>
              <a:t>Recognition through a micro-credential and Digital Competence badges</a:t>
            </a:r>
            <a:endParaRPr lang="en-ES" dirty="0"/>
          </a:p>
        </p:txBody>
      </p:sp>
      <p:pic>
        <p:nvPicPr>
          <p:cNvPr id="4" name="Picture 3" descr="A black and brown logo&#10;&#10;Description automatically generated">
            <a:extLst>
              <a:ext uri="{FF2B5EF4-FFF2-40B4-BE49-F238E27FC236}">
                <a16:creationId xmlns:a16="http://schemas.microsoft.com/office/drawing/2014/main" id="{E8477ECC-A83A-66BA-EF5C-A7267A3075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4380" y="6151071"/>
            <a:ext cx="2040181" cy="61882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3CF41AEE-1169-151D-1D6E-8F5EF08093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3978051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9265-2D82-DFD9-7DB8-FE97893D5465}"/>
              </a:ext>
            </a:extLst>
          </p:cNvPr>
          <p:cNvSpPr>
            <a:spLocks noGrp="1"/>
          </p:cNvSpPr>
          <p:nvPr>
            <p:ph type="title"/>
          </p:nvPr>
        </p:nvSpPr>
        <p:spPr/>
        <p:txBody>
          <a:bodyPr/>
          <a:lstStyle/>
          <a:p>
            <a:r>
              <a:rPr lang="en-ES" dirty="0">
                <a:latin typeface="Calibri" panose="020F0502020204030204" pitchFamily="34" charset="0"/>
                <a:cs typeface="Times New Roman" panose="02020603050405020304" pitchFamily="18" charset="0"/>
              </a:rPr>
              <a:t>T2.1 </a:t>
            </a:r>
            <a:r>
              <a:rPr lang="en-GB" dirty="0">
                <a:latin typeface="Calibri" panose="020F0502020204030204" pitchFamily="34" charset="0"/>
                <a:cs typeface="Times New Roman" panose="02020603050405020304" pitchFamily="18" charset="0"/>
              </a:rPr>
              <a:t>Desk research (led by </a:t>
            </a:r>
            <a:r>
              <a:rPr lang="en-GB" dirty="0" err="1">
                <a:latin typeface="Calibri" panose="020F0502020204030204" pitchFamily="34" charset="0"/>
                <a:cs typeface="Times New Roman" panose="02020603050405020304" pitchFamily="18" charset="0"/>
              </a:rPr>
              <a:t>Rinova</a:t>
            </a:r>
            <a:r>
              <a:rPr lang="en-GB" dirty="0">
                <a:latin typeface="Calibri" panose="020F0502020204030204" pitchFamily="34" charset="0"/>
                <a:cs typeface="Times New Roman" panose="02020603050405020304" pitchFamily="18" charset="0"/>
              </a:rPr>
              <a:t>)</a:t>
            </a:r>
            <a:br>
              <a:rPr lang="en-GB" dirty="0">
                <a:solidFill>
                  <a:srgbClr val="595959"/>
                </a:solidFill>
                <a:effectLst/>
                <a:latin typeface="Helvetica" pitchFamily="2" charset="0"/>
              </a:rPr>
            </a:br>
            <a:endParaRPr lang="en-ES" dirty="0"/>
          </a:p>
        </p:txBody>
      </p:sp>
      <p:sp>
        <p:nvSpPr>
          <p:cNvPr id="3" name="Content Placeholder 2">
            <a:extLst>
              <a:ext uri="{FF2B5EF4-FFF2-40B4-BE49-F238E27FC236}">
                <a16:creationId xmlns:a16="http://schemas.microsoft.com/office/drawing/2014/main" id="{A0DF1344-87C3-73B9-4B22-7A33BC632643}"/>
              </a:ext>
            </a:extLst>
          </p:cNvPr>
          <p:cNvSpPr>
            <a:spLocks noGrp="1"/>
          </p:cNvSpPr>
          <p:nvPr>
            <p:ph idx="1"/>
          </p:nvPr>
        </p:nvSpPr>
        <p:spPr>
          <a:xfrm>
            <a:off x="838200" y="1267692"/>
            <a:ext cx="10515600" cy="5403272"/>
          </a:xfrm>
        </p:spPr>
        <p:txBody>
          <a:bodyPr>
            <a:normAutofit/>
          </a:bodyPr>
          <a:lstStyle/>
          <a:p>
            <a:pPr marL="0" indent="0">
              <a:buNone/>
            </a:pPr>
            <a:r>
              <a:rPr lang="en-GB" sz="2600" dirty="0">
                <a:latin typeface="Calibri" panose="020F0502020204030204" pitchFamily="34" charset="0"/>
                <a:cs typeface="Times New Roman" panose="02020603050405020304" pitchFamily="18" charset="0"/>
              </a:rPr>
              <a:t>Partners will conduct desk research to begin co-creating and:</a:t>
            </a:r>
          </a:p>
          <a:p>
            <a:pPr marL="0" indent="0">
              <a:buNone/>
            </a:pPr>
            <a:r>
              <a:rPr lang="en-GB" sz="2600" dirty="0">
                <a:latin typeface="Calibri" panose="020F0502020204030204" pitchFamily="34" charset="0"/>
                <a:cs typeface="Times New Roman" panose="02020603050405020304" pitchFamily="18" charset="0"/>
              </a:rPr>
              <a:t>1. recognise validation frameworks of informal and non-formal competences</a:t>
            </a:r>
          </a:p>
          <a:p>
            <a:pPr marL="0" indent="0">
              <a:buNone/>
            </a:pPr>
            <a:r>
              <a:rPr lang="en-GB" sz="2600" dirty="0">
                <a:latin typeface="Calibri" panose="020F0502020204030204" pitchFamily="34" charset="0"/>
                <a:cs typeface="Times New Roman" panose="02020603050405020304" pitchFamily="18" charset="0"/>
              </a:rPr>
              <a:t>2. Micro-credentials use and frameworks </a:t>
            </a:r>
          </a:p>
          <a:p>
            <a:pPr marL="0" indent="0">
              <a:buNone/>
            </a:pPr>
            <a:r>
              <a:rPr lang="en-GB" sz="2600" dirty="0">
                <a:latin typeface="Calibri" panose="020F0502020204030204" pitchFamily="34" charset="0"/>
                <a:cs typeface="Times New Roman" panose="02020603050405020304" pitchFamily="18" charset="0"/>
              </a:rPr>
              <a:t>3. competences frameworks and quality standards in inclusive WBL</a:t>
            </a:r>
          </a:p>
          <a:p>
            <a:r>
              <a:rPr lang="en-GB" sz="2600" b="1" dirty="0">
                <a:latin typeface="Calibri" panose="020F0502020204030204" pitchFamily="34" charset="0"/>
                <a:cs typeface="Times New Roman" panose="02020603050405020304" pitchFamily="18" charset="0"/>
              </a:rPr>
              <a:t>Research will be conducted in Italy, Spain, Ireland, Lithuania and Greece.</a:t>
            </a:r>
          </a:p>
          <a:p>
            <a:r>
              <a:rPr lang="en-GB" sz="2600" dirty="0">
                <a:latin typeface="Calibri" panose="020F0502020204030204" pitchFamily="34" charset="0"/>
                <a:cs typeface="Times New Roman" panose="02020603050405020304" pitchFamily="18" charset="0"/>
              </a:rPr>
              <a:t>Based on research results, the project will place the STREAM micro credentials against the national qualification systems, suggesting possible steps to bridging or narrowing the gap (see WP 3, WP 5 AND WP 6).</a:t>
            </a:r>
          </a:p>
          <a:p>
            <a:r>
              <a:rPr lang="en-GB" sz="2600" dirty="0">
                <a:latin typeface="Calibri" panose="020F0502020204030204" pitchFamily="34" charset="0"/>
                <a:cs typeface="Times New Roman" panose="02020603050405020304" pitchFamily="18" charset="0"/>
              </a:rPr>
              <a:t>To this purpose, national regulations, laws, public paper and documents will be collected and commented in country reports. Partners will be provided with an outline for the construction of the country reports.</a:t>
            </a:r>
          </a:p>
          <a:p>
            <a:endParaRPr lang="en-GB" sz="2500" dirty="0">
              <a:latin typeface="Calibri" panose="020F0502020204030204" pitchFamily="34" charset="0"/>
              <a:cs typeface="Times New Roman" panose="02020603050405020304" pitchFamily="18" charset="0"/>
            </a:endParaRPr>
          </a:p>
          <a:p>
            <a:endParaRPr lang="en-ES" dirty="0"/>
          </a:p>
        </p:txBody>
      </p:sp>
    </p:spTree>
    <p:extLst>
      <p:ext uri="{BB962C8B-B14F-4D97-AF65-F5344CB8AC3E}">
        <p14:creationId xmlns:p14="http://schemas.microsoft.com/office/powerpoint/2010/main" val="205846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E860-77E5-2624-FD9F-668AC6DEDF9A}"/>
              </a:ext>
            </a:extLst>
          </p:cNvPr>
          <p:cNvSpPr>
            <a:spLocks noGrp="1"/>
          </p:cNvSpPr>
          <p:nvPr>
            <p:ph type="title"/>
          </p:nvPr>
        </p:nvSpPr>
        <p:spPr/>
        <p:txBody>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T2.2 Field Research (Led by CECE)</a:t>
            </a:r>
            <a:endParaRPr lang="en-ES" dirty="0"/>
          </a:p>
        </p:txBody>
      </p:sp>
      <p:sp>
        <p:nvSpPr>
          <p:cNvPr id="3" name="Content Placeholder 2">
            <a:extLst>
              <a:ext uri="{FF2B5EF4-FFF2-40B4-BE49-F238E27FC236}">
                <a16:creationId xmlns:a16="http://schemas.microsoft.com/office/drawing/2014/main" id="{05A6F00D-353C-300C-459F-F2DE553FEDA6}"/>
              </a:ext>
            </a:extLst>
          </p:cNvPr>
          <p:cNvSpPr>
            <a:spLocks noGrp="1"/>
          </p:cNvSpPr>
          <p:nvPr>
            <p:ph idx="1"/>
          </p:nvPr>
        </p:nvSpPr>
        <p:spPr/>
        <p:txBody>
          <a:bodyPr/>
          <a:lstStyle/>
          <a:p>
            <a:pPr marL="0" indent="0">
              <a:buNone/>
            </a:pPr>
            <a:r>
              <a:rPr lang="en-GB" sz="2600" dirty="0">
                <a:latin typeface="Calibri" panose="020F0502020204030204" pitchFamily="34" charset="0"/>
                <a:cs typeface="Times New Roman" panose="02020603050405020304" pitchFamily="18" charset="0"/>
              </a:rPr>
              <a:t>The field research component, involves stakeholders like trainers, learners, and companies. It ensures that the perspectives and needs of these key stakeholders are considered, making the resulting framework more relevant and practical. It helps in refining the competences based on real-world insights and also assuring quality.</a:t>
            </a:r>
            <a:endParaRPr lang="en-ES" sz="2600" dirty="0">
              <a:latin typeface="Calibri" panose="020F0502020204030204" pitchFamily="34" charset="0"/>
              <a:cs typeface="Times New Roman" panose="02020603050405020304" pitchFamily="18" charset="0"/>
            </a:endParaRPr>
          </a:p>
          <a:p>
            <a:r>
              <a:rPr lang="en-US" sz="2600" dirty="0">
                <a:latin typeface="Calibri" panose="020F0502020204030204" pitchFamily="34" charset="0"/>
                <a:ea typeface="Calibri" panose="020F0502020204030204" pitchFamily="34" charset="0"/>
                <a:cs typeface="Times New Roman" panose="02020603050405020304" pitchFamily="18" charset="0"/>
              </a:rPr>
              <a:t>F</a:t>
            </a:r>
            <a:r>
              <a:rPr lang="en-US" sz="2600" dirty="0">
                <a:effectLst/>
                <a:latin typeface="Calibri" panose="020F0502020204030204" pitchFamily="34" charset="0"/>
                <a:ea typeface="Calibri" panose="020F0502020204030204" pitchFamily="34" charset="0"/>
                <a:cs typeface="Times New Roman" panose="02020603050405020304" pitchFamily="18" charset="0"/>
              </a:rPr>
              <a:t>ocus on defining competences constellation and framework</a:t>
            </a:r>
            <a:endParaRPr lang="en-ES" sz="2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600" dirty="0">
                <a:effectLst/>
                <a:latin typeface="Calibri" panose="020F0502020204030204" pitchFamily="34" charset="0"/>
                <a:ea typeface="Calibri" panose="020F0502020204030204" pitchFamily="34" charset="0"/>
                <a:cs typeface="Times New Roman" panose="02020603050405020304" pitchFamily="18" charset="0"/>
              </a:rPr>
              <a:t>Involves interviews and focus groups with stakeholders: trainers, learners, and companies</a:t>
            </a:r>
            <a:endParaRPr lang="en-ES" sz="2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600" b="1" dirty="0">
                <a:effectLst/>
                <a:latin typeface="Calibri" panose="020F0502020204030204" pitchFamily="34" charset="0"/>
                <a:ea typeface="Calibri" panose="020F0502020204030204" pitchFamily="34" charset="0"/>
                <a:cs typeface="Times New Roman" panose="02020603050405020304" pitchFamily="18" charset="0"/>
              </a:rPr>
              <a:t>20 people per country, minimum of 4 per stakeholder type</a:t>
            </a:r>
          </a:p>
          <a:p>
            <a:endParaRPr lang="en-US" sz="2500" dirty="0">
              <a:latin typeface="Calibri" panose="020F0502020204030204" pitchFamily="34" charset="0"/>
              <a:cs typeface="Times New Roman" panose="02020603050405020304" pitchFamily="18" charset="0"/>
            </a:endParaRPr>
          </a:p>
          <a:p>
            <a:endParaRPr lang="en-ES" dirty="0"/>
          </a:p>
        </p:txBody>
      </p:sp>
      <p:pic>
        <p:nvPicPr>
          <p:cNvPr id="4" name="Picture 3" descr="A black and brown logo&#10;&#10;Description automatically generated">
            <a:extLst>
              <a:ext uri="{FF2B5EF4-FFF2-40B4-BE49-F238E27FC236}">
                <a16:creationId xmlns:a16="http://schemas.microsoft.com/office/drawing/2014/main" id="{8EA48981-5451-090E-3810-61BD38BA35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4380" y="6151071"/>
            <a:ext cx="2040181" cy="61882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5EF89F1A-E835-1365-ABF9-8099637FD0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2903585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6516-76BE-727A-CEDF-F484CFD3BCB8}"/>
              </a:ext>
            </a:extLst>
          </p:cNvPr>
          <p:cNvSpPr>
            <a:spLocks noGrp="1"/>
          </p:cNvSpPr>
          <p:nvPr>
            <p:ph type="title"/>
          </p:nvPr>
        </p:nvSpPr>
        <p:spPr/>
        <p:txBody>
          <a:bodyPr/>
          <a:lstStyle/>
          <a:p>
            <a:r>
              <a:rPr lang="en-ES" dirty="0">
                <a:latin typeface="Calibri" panose="020F0502020204030204" pitchFamily="34" charset="0"/>
                <a:cs typeface="Times New Roman" panose="02020603050405020304" pitchFamily="18" charset="0"/>
              </a:rPr>
              <a:t>T2.3</a:t>
            </a:r>
            <a:r>
              <a:rPr lang="en-ES" dirty="0"/>
              <a:t> </a:t>
            </a:r>
            <a:r>
              <a:rPr lang="en-ES" dirty="0">
                <a:latin typeface="Calibri" panose="020F0502020204030204" pitchFamily="34" charset="0"/>
                <a:cs typeface="Times New Roman" panose="02020603050405020304" pitchFamily="18" charset="0"/>
              </a:rPr>
              <a:t>Build the Blueprint (led Rinova)</a:t>
            </a:r>
          </a:p>
        </p:txBody>
      </p:sp>
      <p:sp>
        <p:nvSpPr>
          <p:cNvPr id="3" name="Content Placeholder 2">
            <a:extLst>
              <a:ext uri="{FF2B5EF4-FFF2-40B4-BE49-F238E27FC236}">
                <a16:creationId xmlns:a16="http://schemas.microsoft.com/office/drawing/2014/main" id="{B9ED2623-32B7-7D1D-6D60-82434CDA38EA}"/>
              </a:ext>
            </a:extLst>
          </p:cNvPr>
          <p:cNvSpPr>
            <a:spLocks noGrp="1"/>
          </p:cNvSpPr>
          <p:nvPr>
            <p:ph idx="1"/>
          </p:nvPr>
        </p:nvSpPr>
        <p:spPr/>
        <p:txBody>
          <a:bodyPr>
            <a:normAutofit/>
          </a:bodyPr>
          <a:lstStyle/>
          <a:p>
            <a:r>
              <a:rPr lang="en-GB" sz="2500" dirty="0">
                <a:latin typeface="Calibri" panose="020F0502020204030204" pitchFamily="34" charset="0"/>
                <a:cs typeface="Times New Roman" panose="02020603050405020304" pitchFamily="18" charset="0"/>
              </a:rPr>
              <a:t>Based on field research results, a set of learning contents will be selected to build on them the micro credentials. </a:t>
            </a:r>
          </a:p>
          <a:p>
            <a:r>
              <a:rPr lang="en-GB" sz="2500" dirty="0">
                <a:latin typeface="Calibri" panose="020F0502020204030204" pitchFamily="34" charset="0"/>
                <a:cs typeface="Times New Roman" panose="02020603050405020304" pitchFamily="18" charset="0"/>
              </a:rPr>
              <a:t>The blue print will contain the elements to be followed for the construction of training plans and micro-credentials. It will map competences, Micro-credentials and validation frameworks.</a:t>
            </a:r>
          </a:p>
          <a:p>
            <a:r>
              <a:rPr lang="en-GB" sz="2500" dirty="0" err="1">
                <a:latin typeface="Calibri" panose="020F0502020204030204" pitchFamily="34" charset="0"/>
                <a:cs typeface="Times New Roman" panose="02020603050405020304" pitchFamily="18" charset="0"/>
              </a:rPr>
              <a:t>Rinova</a:t>
            </a:r>
            <a:r>
              <a:rPr lang="en-GB" sz="2500" dirty="0">
                <a:latin typeface="Calibri" panose="020F0502020204030204" pitchFamily="34" charset="0"/>
                <a:cs typeface="Times New Roman" panose="02020603050405020304" pitchFamily="18" charset="0"/>
              </a:rPr>
              <a:t> and CECE will build the blueprint draft that will be revised and finalized with all partners at the </a:t>
            </a:r>
            <a:r>
              <a:rPr lang="en-GB" sz="2500" b="1" dirty="0">
                <a:latin typeface="Calibri" panose="020F0502020204030204" pitchFamily="34" charset="0"/>
                <a:cs typeface="Times New Roman" panose="02020603050405020304" pitchFamily="18" charset="0"/>
              </a:rPr>
              <a:t>“Blueprint workshop” at 2nd TPM (Milestone 7 – Month 9)</a:t>
            </a:r>
          </a:p>
          <a:p>
            <a:r>
              <a:rPr lang="en-GB" sz="2500" dirty="0">
                <a:latin typeface="Calibri" panose="020F0502020204030204" pitchFamily="34" charset="0"/>
                <a:cs typeface="Times New Roman" panose="02020603050405020304" pitchFamily="18" charset="0"/>
              </a:rPr>
              <a:t>Blueprint final version will be the basis to build the training plan and the STREAM </a:t>
            </a:r>
            <a:r>
              <a:rPr lang="en-GB" sz="2500" dirty="0" err="1">
                <a:latin typeface="Calibri" panose="020F0502020204030204" pitchFamily="34" charset="0"/>
                <a:cs typeface="Times New Roman" panose="02020603050405020304" pitchFamily="18" charset="0"/>
              </a:rPr>
              <a:t>Microcredentials</a:t>
            </a:r>
            <a:r>
              <a:rPr lang="en-GB" sz="2500" dirty="0">
                <a:latin typeface="Calibri" panose="020F0502020204030204" pitchFamily="34" charset="0"/>
                <a:cs typeface="Times New Roman" panose="02020603050405020304" pitchFamily="18" charset="0"/>
              </a:rPr>
              <a:t> framework.</a:t>
            </a:r>
          </a:p>
          <a:p>
            <a:endParaRPr lang="en-ES" dirty="0"/>
          </a:p>
        </p:txBody>
      </p:sp>
    </p:spTree>
    <p:extLst>
      <p:ext uri="{BB962C8B-B14F-4D97-AF65-F5344CB8AC3E}">
        <p14:creationId xmlns:p14="http://schemas.microsoft.com/office/powerpoint/2010/main" val="3067737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06EA-8FF6-6642-A1D0-CA103BC6747B}"/>
              </a:ext>
            </a:extLst>
          </p:cNvPr>
          <p:cNvSpPr>
            <a:spLocks noGrp="1"/>
          </p:cNvSpPr>
          <p:nvPr>
            <p:ph type="title"/>
          </p:nvPr>
        </p:nvSpPr>
        <p:spPr/>
        <p:txBody>
          <a:bodyPr/>
          <a:lstStyle/>
          <a:p>
            <a:r>
              <a:rPr lang="en-US" sz="4400" dirty="0">
                <a:effectLst/>
                <a:latin typeface="Calibri" panose="020F0502020204030204" pitchFamily="34" charset="0"/>
                <a:ea typeface="Calibri" panose="020F0502020204030204" pitchFamily="34" charset="0"/>
                <a:cs typeface="Times New Roman" panose="02020603050405020304" pitchFamily="18" charset="0"/>
              </a:rPr>
              <a:t>Deliverables</a:t>
            </a:r>
            <a:endParaRPr lang="en-ES" dirty="0"/>
          </a:p>
        </p:txBody>
      </p:sp>
      <p:sp>
        <p:nvSpPr>
          <p:cNvPr id="3" name="Content Placeholder 2">
            <a:extLst>
              <a:ext uri="{FF2B5EF4-FFF2-40B4-BE49-F238E27FC236}">
                <a16:creationId xmlns:a16="http://schemas.microsoft.com/office/drawing/2014/main" id="{653A4A36-0A54-2DD0-1EA8-FB6D54D031A8}"/>
              </a:ext>
            </a:extLst>
          </p:cNvPr>
          <p:cNvSpPr>
            <a:spLocks noGrp="1"/>
          </p:cNvSpPr>
          <p:nvPr>
            <p:ph idx="1"/>
          </p:nvPr>
        </p:nvSpPr>
        <p:spPr/>
        <p:txBody>
          <a:bodyPr>
            <a:normAutofit/>
          </a:bodyPr>
          <a:lstStyle/>
          <a:p>
            <a:pPr marL="0" indent="0">
              <a:buNone/>
            </a:pPr>
            <a:r>
              <a:rPr lang="en-ES" dirty="0"/>
              <a:t>D2.1 </a:t>
            </a:r>
            <a:r>
              <a:rPr lang="en-GB" dirty="0"/>
              <a:t>Desk and Field research report (August 2024) </a:t>
            </a:r>
            <a:r>
              <a:rPr lang="en-GB" dirty="0" err="1">
                <a:solidFill>
                  <a:srgbClr val="FF0000"/>
                </a:solidFill>
              </a:rPr>
              <a:t>Rinova</a:t>
            </a:r>
            <a:r>
              <a:rPr lang="en-GB" dirty="0">
                <a:solidFill>
                  <a:srgbClr val="FF0000"/>
                </a:solidFill>
              </a:rPr>
              <a:t> &amp; CECE</a:t>
            </a:r>
          </a:p>
          <a:p>
            <a:r>
              <a:rPr lang="en-GB" dirty="0"/>
              <a:t>The report will collect and comment the 5 country reports It will be in English</a:t>
            </a:r>
          </a:p>
          <a:p>
            <a:endParaRPr lang="en-GB" dirty="0"/>
          </a:p>
          <a:p>
            <a:pPr marL="0" indent="0">
              <a:buNone/>
            </a:pPr>
            <a:r>
              <a:rPr lang="en-GB" dirty="0"/>
              <a:t>D2.2 (</a:t>
            </a:r>
            <a:r>
              <a:rPr lang="en-GB" dirty="0" err="1"/>
              <a:t>Rinova</a:t>
            </a:r>
            <a:r>
              <a:rPr lang="en-GB" dirty="0"/>
              <a:t> and </a:t>
            </a:r>
            <a:r>
              <a:rPr lang="en-GB" i="1" dirty="0" err="1">
                <a:solidFill>
                  <a:srgbClr val="FF0000"/>
                </a:solidFill>
              </a:rPr>
              <a:t>MetNet</a:t>
            </a:r>
            <a:r>
              <a:rPr lang="en-GB" i="1" dirty="0">
                <a:solidFill>
                  <a:srgbClr val="FF0000"/>
                </a:solidFill>
              </a:rPr>
              <a:t>) </a:t>
            </a:r>
            <a:r>
              <a:rPr lang="en-GB" dirty="0"/>
              <a:t>Blueprint for inclusive, digital and green transnational WBL and mobilities (September 2024)</a:t>
            </a:r>
          </a:p>
          <a:p>
            <a:r>
              <a:rPr lang="en-GB" dirty="0"/>
              <a:t>The blueprint will be a digital document in English</a:t>
            </a:r>
          </a:p>
          <a:p>
            <a:endParaRPr lang="en-GB" dirty="0"/>
          </a:p>
          <a:p>
            <a:endParaRPr lang="en-GB" dirty="0"/>
          </a:p>
          <a:p>
            <a:endParaRPr lang="en-ES" dirty="0"/>
          </a:p>
        </p:txBody>
      </p:sp>
      <p:pic>
        <p:nvPicPr>
          <p:cNvPr id="4" name="Picture 3" descr="A black and brown logo&#10;&#10;Description automatically generated">
            <a:extLst>
              <a:ext uri="{FF2B5EF4-FFF2-40B4-BE49-F238E27FC236}">
                <a16:creationId xmlns:a16="http://schemas.microsoft.com/office/drawing/2014/main" id="{70B10315-9638-EBA2-61BC-3949B6C01F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4380" y="6151071"/>
            <a:ext cx="2040181" cy="61882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8827BAFC-0C54-C13E-C5F1-3B86026EED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224594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2C88E-927F-1AD9-BB49-B5211CBAAB19}"/>
              </a:ext>
            </a:extLst>
          </p:cNvPr>
          <p:cNvSpPr>
            <a:spLocks noGrp="1"/>
          </p:cNvSpPr>
          <p:nvPr>
            <p:ph type="title"/>
          </p:nvPr>
        </p:nvSpPr>
        <p:spPr/>
        <p:txBody>
          <a:bodyPr/>
          <a:lstStyle/>
          <a:p>
            <a:r>
              <a:rPr lang="en-ES" dirty="0"/>
              <a:t>Calendar WP2</a:t>
            </a:r>
          </a:p>
        </p:txBody>
      </p:sp>
      <p:pic>
        <p:nvPicPr>
          <p:cNvPr id="9" name="Content Placeholder 8">
            <a:extLst>
              <a:ext uri="{FF2B5EF4-FFF2-40B4-BE49-F238E27FC236}">
                <a16:creationId xmlns:a16="http://schemas.microsoft.com/office/drawing/2014/main" id="{35A74D19-4B8E-C2B0-917E-ECE19C799103}"/>
              </a:ext>
            </a:extLst>
          </p:cNvPr>
          <p:cNvPicPr>
            <a:picLocks noGrp="1" noChangeAspect="1"/>
          </p:cNvPicPr>
          <p:nvPr>
            <p:ph idx="1"/>
          </p:nvPr>
        </p:nvPicPr>
        <p:blipFill>
          <a:blip r:embed="rId2"/>
          <a:stretch>
            <a:fillRect/>
          </a:stretch>
        </p:blipFill>
        <p:spPr>
          <a:xfrm>
            <a:off x="62345" y="1328660"/>
            <a:ext cx="13102162" cy="5342301"/>
          </a:xfrm>
        </p:spPr>
      </p:pic>
    </p:spTree>
    <p:extLst>
      <p:ext uri="{BB962C8B-B14F-4D97-AF65-F5344CB8AC3E}">
        <p14:creationId xmlns:p14="http://schemas.microsoft.com/office/powerpoint/2010/main" val="930933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7522-0B96-48B7-91FB-5CB4411AE67E}"/>
              </a:ext>
            </a:extLst>
          </p:cNvPr>
          <p:cNvSpPr>
            <a:spLocks noGrp="1"/>
          </p:cNvSpPr>
          <p:nvPr>
            <p:ph type="title"/>
          </p:nvPr>
        </p:nvSpPr>
        <p:spPr/>
        <p:txBody>
          <a:bodyPr>
            <a:normAutofit/>
          </a:bodyPr>
          <a:lstStyle/>
          <a:p>
            <a:r>
              <a:rPr lang="en-GB" dirty="0">
                <a:latin typeface="Calibri" panose="020F0502020204030204" pitchFamily="34" charset="0"/>
                <a:cs typeface="Times New Roman" panose="02020603050405020304" pitchFamily="18" charset="0"/>
              </a:rPr>
              <a:t>Desk &amp; Field Research workshop</a:t>
            </a:r>
            <a:br>
              <a:rPr lang="en-GB" dirty="0">
                <a:solidFill>
                  <a:srgbClr val="595959"/>
                </a:solidFill>
                <a:effectLst/>
                <a:latin typeface="Helvetica" pitchFamily="2" charset="0"/>
              </a:rPr>
            </a:br>
            <a:r>
              <a:rPr lang="en-GB" sz="3500" dirty="0">
                <a:latin typeface="Calibri" panose="020F0502020204030204" pitchFamily="34" charset="0"/>
                <a:cs typeface="Times New Roman" panose="02020603050405020304" pitchFamily="18" charset="0"/>
              </a:rPr>
              <a:t>at our </a:t>
            </a:r>
            <a:r>
              <a:rPr lang="en-US" sz="3500" dirty="0">
                <a:latin typeface="Calibri" panose="020F0502020204030204" pitchFamily="34" charset="0"/>
                <a:cs typeface="Times New Roman" panose="02020603050405020304" pitchFamily="18" charset="0"/>
              </a:rPr>
              <a:t>Kick-Off Meeting </a:t>
            </a:r>
            <a:r>
              <a:rPr lang="en-US" sz="3500" dirty="0">
                <a:effectLst/>
                <a:latin typeface="Calibri" panose="020F0502020204030204" pitchFamily="34" charset="0"/>
                <a:ea typeface="Calibri" panose="020F0502020204030204" pitchFamily="34" charset="0"/>
                <a:cs typeface="Times New Roman" panose="02020603050405020304" pitchFamily="18" charset="0"/>
              </a:rPr>
              <a:t>in Rome</a:t>
            </a:r>
            <a:endParaRPr lang="en-ES" sz="3500" dirty="0"/>
          </a:p>
        </p:txBody>
      </p:sp>
      <p:sp>
        <p:nvSpPr>
          <p:cNvPr id="3" name="Content Placeholder 2">
            <a:extLst>
              <a:ext uri="{FF2B5EF4-FFF2-40B4-BE49-F238E27FC236}">
                <a16:creationId xmlns:a16="http://schemas.microsoft.com/office/drawing/2014/main" id="{00950D8F-FF86-E0E7-F6C5-2D53A47A791D}"/>
              </a:ext>
            </a:extLst>
          </p:cNvPr>
          <p:cNvSpPr>
            <a:spLocks noGrp="1"/>
          </p:cNvSpPr>
          <p:nvPr>
            <p:ph idx="1"/>
          </p:nvPr>
        </p:nvSpPr>
        <p:spPr/>
        <p:txBody>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Facilitate by </a:t>
            </a:r>
            <a:r>
              <a:rPr lang="en-US" dirty="0" err="1">
                <a:effectLst/>
                <a:latin typeface="Calibri" panose="020F0502020204030204" pitchFamily="34" charset="0"/>
                <a:ea typeface="Calibri" panose="020F0502020204030204" pitchFamily="34" charset="0"/>
                <a:cs typeface="Times New Roman" panose="02020603050405020304" pitchFamily="18" charset="0"/>
              </a:rPr>
              <a:t>Rinova</a:t>
            </a:r>
            <a:r>
              <a:rPr lang="en-US" dirty="0">
                <a:effectLst/>
                <a:latin typeface="Calibri" panose="020F0502020204030204" pitchFamily="34" charset="0"/>
                <a:ea typeface="Calibri" panose="020F0502020204030204" pitchFamily="34" charset="0"/>
                <a:cs typeface="Times New Roman" panose="02020603050405020304" pitchFamily="18" charset="0"/>
              </a:rPr>
              <a:t> and CECE </a:t>
            </a:r>
            <a:r>
              <a:rPr lang="en-US" b="1" dirty="0">
                <a:effectLst/>
                <a:latin typeface="Calibri" panose="020F0502020204030204" pitchFamily="34" charset="0"/>
                <a:ea typeface="Calibri" panose="020F0502020204030204" pitchFamily="34" charset="0"/>
                <a:cs typeface="Times New Roman" panose="02020603050405020304" pitchFamily="18" charset="0"/>
              </a:rPr>
              <a:t>(Milestone 6 – </a:t>
            </a:r>
            <a:r>
              <a:rPr lang="en-US"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month 2</a:t>
            </a:r>
            <a:r>
              <a:rPr lang="en-US" b="1" dirty="0">
                <a:effectLst/>
                <a:latin typeface="Calibri" panose="020F0502020204030204" pitchFamily="34" charset="0"/>
                <a:ea typeface="Calibri" panose="020F0502020204030204" pitchFamily="34" charset="0"/>
                <a:cs typeface="Times New Roman" panose="02020603050405020304" pitchFamily="18" charset="0"/>
              </a:rPr>
              <a:t>)</a:t>
            </a:r>
          </a:p>
          <a:p>
            <a:r>
              <a:rPr lang="en-US" dirty="0">
                <a:effectLst/>
                <a:latin typeface="Calibri" panose="020F0502020204030204" pitchFamily="34" charset="0"/>
                <a:ea typeface="Calibri" panose="020F0502020204030204" pitchFamily="34" charset="0"/>
                <a:cs typeface="Times New Roman" panose="02020603050405020304" pitchFamily="18" charset="0"/>
              </a:rPr>
              <a:t>Dedicated working session to confirm the structure and main questions </a:t>
            </a:r>
            <a:r>
              <a:rPr lang="en-US" dirty="0">
                <a:latin typeface="Calibri" panose="020F0502020204030204" pitchFamily="34" charset="0"/>
                <a:ea typeface="Calibri" panose="020F0502020204030204" pitchFamily="34" charset="0"/>
                <a:cs typeface="Times New Roman" panose="02020603050405020304" pitchFamily="18" charset="0"/>
              </a:rPr>
              <a:t>of the </a:t>
            </a:r>
            <a:r>
              <a:rPr lang="en-US" dirty="0">
                <a:effectLst/>
                <a:latin typeface="Calibri" panose="020F0502020204030204" pitchFamily="34" charset="0"/>
                <a:ea typeface="Calibri" panose="020F0502020204030204" pitchFamily="34" charset="0"/>
                <a:cs typeface="Times New Roman" panose="02020603050405020304" pitchFamily="18" charset="0"/>
              </a:rPr>
              <a:t>interview and focus groups</a:t>
            </a:r>
            <a:endParaRPr lang="en-ES"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effectLst/>
                <a:latin typeface="Calibri" panose="020F0502020204030204" pitchFamily="34" charset="0"/>
                <a:ea typeface="Calibri" panose="020F0502020204030204" pitchFamily="34" charset="0"/>
                <a:cs typeface="Times New Roman" panose="02020603050405020304" pitchFamily="18" charset="0"/>
              </a:rPr>
              <a:t>Ensures homogeneous information collection for country reports</a:t>
            </a:r>
            <a:endParaRPr lang="en-ES" dirty="0">
              <a:effectLst/>
              <a:latin typeface="Calibri" panose="020F0502020204030204" pitchFamily="34" charset="0"/>
              <a:ea typeface="Calibri" panose="020F0502020204030204" pitchFamily="34" charset="0"/>
              <a:cs typeface="Times New Roman" panose="02020603050405020304" pitchFamily="18" charset="0"/>
            </a:endParaRPr>
          </a:p>
          <a:p>
            <a:endParaRPr lang="en-ES" dirty="0"/>
          </a:p>
        </p:txBody>
      </p:sp>
      <p:pic>
        <p:nvPicPr>
          <p:cNvPr id="4" name="Picture 3" descr="A black and brown logo&#10;&#10;Description automatically generated">
            <a:extLst>
              <a:ext uri="{FF2B5EF4-FFF2-40B4-BE49-F238E27FC236}">
                <a16:creationId xmlns:a16="http://schemas.microsoft.com/office/drawing/2014/main" id="{7094D008-F348-66CA-85B4-0377B50926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4380" y="6151071"/>
            <a:ext cx="2040181" cy="618823"/>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2C6EB70D-A257-7820-A580-BBFF76D8E5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6715" y="6058859"/>
            <a:ext cx="3297674" cy="691836"/>
          </a:xfrm>
          <a:prstGeom prst="rect">
            <a:avLst/>
          </a:prstGeom>
        </p:spPr>
      </p:pic>
    </p:spTree>
    <p:extLst>
      <p:ext uri="{BB962C8B-B14F-4D97-AF65-F5344CB8AC3E}">
        <p14:creationId xmlns:p14="http://schemas.microsoft.com/office/powerpoint/2010/main" val="3377904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da94f6-71fe-4ecf-b61b-e6ecbd364d23" xsi:nil="true"/>
    <ApplicantType xmlns="ba5f1223-2d50-4207-a130-df8c7df19979" xsi:nil="true"/>
    <lcf76f155ced4ddcb4097134ff3c332f xmlns="ba5f1223-2d50-4207-a130-df8c7df1997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E748E0724A7446BBF072BE2BBE57B9" ma:contentTypeVersion="20" ma:contentTypeDescription="Create a new document." ma:contentTypeScope="" ma:versionID="51318fed8a6bd1cc1f8e9778387cf755">
  <xsd:schema xmlns:xsd="http://www.w3.org/2001/XMLSchema" xmlns:xs="http://www.w3.org/2001/XMLSchema" xmlns:p="http://schemas.microsoft.com/office/2006/metadata/properties" xmlns:ns2="6eda94f6-71fe-4ecf-b61b-e6ecbd364d23" xmlns:ns3="ba5f1223-2d50-4207-a130-df8c7df19979" targetNamespace="http://schemas.microsoft.com/office/2006/metadata/properties" ma:root="true" ma:fieldsID="018fe90f3a0de72152286e8d11d88ac7" ns2:_="" ns3:_="">
    <xsd:import namespace="6eda94f6-71fe-4ecf-b61b-e6ecbd364d23"/>
    <xsd:import namespace="ba5f1223-2d50-4207-a130-df8c7df199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ApplicantTyp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a94f6-71fe-4ecf-b61b-e6ecbd364d2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69b7e12-5523-4ffc-8965-9a242ceec327}" ma:internalName="TaxCatchAll" ma:showField="CatchAllData" ma:web="6eda94f6-71fe-4ecf-b61b-e6ecbd364d2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5f1223-2d50-4207-a130-df8c7df199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1fc433-60ab-481c-962d-64efa615af8f" ma:termSetId="09814cd3-568e-fe90-9814-8d621ff8fb84" ma:anchorId="fba54fb3-c3e1-fe81-a776-ca4b69148c4d" ma:open="true" ma:isKeyword="false">
      <xsd:complexType>
        <xsd:sequence>
          <xsd:element ref="pc:Terms" minOccurs="0" maxOccurs="1"/>
        </xsd:sequence>
      </xsd:complexType>
    </xsd:element>
    <xsd:element name="ApplicantType" ma:index="24" nillable="true" ma:displayName="Applicant Type" ma:format="Dropdown" ma:internalName="ApplicantType">
      <xsd:simpleType>
        <xsd:restriction base="dms:Choice">
          <xsd:enumeration value="HE"/>
          <xsd:enumeration value="NE"/>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99B190-970D-431A-824C-0D3515122C56}">
  <ds:schemaRefs>
    <ds:schemaRef ds:uri="http://schemas.microsoft.com/office/2006/metadata/properties"/>
    <ds:schemaRef ds:uri="http://schemas.microsoft.com/office/infopath/2007/PartnerControls"/>
    <ds:schemaRef ds:uri="6eda94f6-71fe-4ecf-b61b-e6ecbd364d23"/>
    <ds:schemaRef ds:uri="ba5f1223-2d50-4207-a130-df8c7df19979"/>
  </ds:schemaRefs>
</ds:datastoreItem>
</file>

<file path=customXml/itemProps2.xml><?xml version="1.0" encoding="utf-8"?>
<ds:datastoreItem xmlns:ds="http://schemas.openxmlformats.org/officeDocument/2006/customXml" ds:itemID="{F64A05E7-44BB-439D-BC8C-1FDA29B1BD3C}">
  <ds:schemaRefs>
    <ds:schemaRef ds:uri="http://schemas.microsoft.com/sharepoint/v3/contenttype/forms"/>
  </ds:schemaRefs>
</ds:datastoreItem>
</file>

<file path=customXml/itemProps3.xml><?xml version="1.0" encoding="utf-8"?>
<ds:datastoreItem xmlns:ds="http://schemas.openxmlformats.org/officeDocument/2006/customXml" ds:itemID="{01EBE677-19EE-4692-8D72-F8BF91B875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da94f6-71fe-4ecf-b61b-e6ecbd364d23"/>
    <ds:schemaRef ds:uri="ba5f1223-2d50-4207-a130-df8c7df199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398</TotalTime>
  <Words>649</Words>
  <Application>Microsoft Macintosh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Helvetica</vt:lpstr>
      <vt:lpstr>Office Theme</vt:lpstr>
      <vt:lpstr>STREAM Blueprint for inclusive, digital and green Work Based Learning (WBL)</vt:lpstr>
      <vt:lpstr>Objectives Work Package 2 (WP2)</vt:lpstr>
      <vt:lpstr>Three Clusters of Competences (and badges)</vt:lpstr>
      <vt:lpstr>T2.1 Desk research (led by Rinova) </vt:lpstr>
      <vt:lpstr>T2.2 Field Research (Led by CECE)</vt:lpstr>
      <vt:lpstr>T2.3 Build the Blueprint (led Rinova)</vt:lpstr>
      <vt:lpstr>Deliverables</vt:lpstr>
      <vt:lpstr>Calendar WP2</vt:lpstr>
      <vt:lpstr>Desk &amp; Field Research workshop at our Kick-Off Meeting in Rome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STREAM Blueprint for inclusive, digital and green WBL</dc:title>
  <dc:creator>Microsoft Office User</dc:creator>
  <cp:lastModifiedBy>Microsoft Office User</cp:lastModifiedBy>
  <cp:revision>24</cp:revision>
  <dcterms:created xsi:type="dcterms:W3CDTF">2024-01-22T09:36:54Z</dcterms:created>
  <dcterms:modified xsi:type="dcterms:W3CDTF">2024-03-11T13:33:24Z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0x010100C3E748E0724A7446BBF072BE2BBE57B9</vt:lpwstr>
  </property>
</Properties>
</file>