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3355D9-1C2D-A849-AFA1-0E090B85C43C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3FD9AF9-110D-BE41-999D-9F1DE9F4233C}">
      <dgm:prSet phldrT="[Testo]" custT="1"/>
      <dgm:spPr/>
      <dgm:t>
        <a:bodyPr/>
        <a:lstStyle/>
        <a:p>
          <a:r>
            <a:rPr lang="it-IT" sz="2200" b="1" dirty="0" smtClean="0">
              <a:effectLst/>
            </a:rPr>
            <a:t>SGRAVIO DEL 50% DEI CONTRIBUTI DEL DATORE DI LAVORO, ECCETTO PREMI INAIL:</a:t>
          </a:r>
          <a:endParaRPr lang="it-IT" sz="2200" b="1" dirty="0"/>
        </a:p>
      </dgm:t>
    </dgm:pt>
    <dgm:pt modelId="{781D615E-63C5-744A-9A28-DC6A931E8963}" type="parTrans" cxnId="{E35B09ED-5115-C74A-B203-68386B214C0E}">
      <dgm:prSet/>
      <dgm:spPr/>
      <dgm:t>
        <a:bodyPr/>
        <a:lstStyle/>
        <a:p>
          <a:endParaRPr lang="it-IT"/>
        </a:p>
      </dgm:t>
    </dgm:pt>
    <dgm:pt modelId="{FED36883-C877-604E-9317-D9B10263C842}" type="sibTrans" cxnId="{E35B09ED-5115-C74A-B203-68386B214C0E}">
      <dgm:prSet/>
      <dgm:spPr/>
      <dgm:t>
        <a:bodyPr/>
        <a:lstStyle/>
        <a:p>
          <a:endParaRPr lang="it-IT"/>
        </a:p>
      </dgm:t>
    </dgm:pt>
    <dgm:pt modelId="{E441FC79-146A-264A-BDA1-35C9B53B2620}">
      <dgm:prSet/>
      <dgm:spPr/>
      <dgm:t>
        <a:bodyPr/>
        <a:lstStyle/>
        <a:p>
          <a:r>
            <a:rPr lang="it-IT" b="1" dirty="0" smtClean="0">
              <a:latin typeface="Candara" charset="0"/>
              <a:ea typeface="Candara" charset="0"/>
              <a:cs typeface="Candara" charset="0"/>
            </a:rPr>
            <a:t>DATORI DI LAVORO CHE ASSUMONO GIOVANI UNDER 35 (UNDER 30 DAL 2019) con:</a:t>
          </a:r>
        </a:p>
      </dgm:t>
    </dgm:pt>
    <dgm:pt modelId="{C14821CF-CCF9-6447-BE9D-5AF73B67FD57}" type="parTrans" cxnId="{08FED231-F975-064E-A5B1-228B43FEA8E6}">
      <dgm:prSet/>
      <dgm:spPr/>
      <dgm:t>
        <a:bodyPr/>
        <a:lstStyle/>
        <a:p>
          <a:endParaRPr lang="it-IT"/>
        </a:p>
      </dgm:t>
    </dgm:pt>
    <dgm:pt modelId="{630C9DAB-DD70-D449-9063-8AF45536613E}" type="sibTrans" cxnId="{08FED231-F975-064E-A5B1-228B43FEA8E6}">
      <dgm:prSet/>
      <dgm:spPr/>
      <dgm:t>
        <a:bodyPr/>
        <a:lstStyle/>
        <a:p>
          <a:endParaRPr lang="it-IT"/>
        </a:p>
      </dgm:t>
    </dgm:pt>
    <dgm:pt modelId="{F3E728F7-530E-EB4C-9884-526A8CA07945}">
      <dgm:prSet/>
      <dgm:spPr/>
      <dgm:t>
        <a:bodyPr/>
        <a:lstStyle/>
        <a:p>
          <a:r>
            <a:rPr lang="it-IT" b="1" dirty="0" smtClean="0">
              <a:latin typeface="Candara" charset="0"/>
              <a:ea typeface="Candara" charset="0"/>
              <a:cs typeface="Candara" charset="0"/>
            </a:rPr>
            <a:t>ASSUNZIONE A TEMPO INDETERMINATO, </a:t>
          </a:r>
          <a:r>
            <a:rPr lang="it-IT" b="1" dirty="0" smtClean="0">
              <a:effectLst/>
              <a:latin typeface="Candara" charset="0"/>
              <a:ea typeface="Candara" charset="0"/>
              <a:cs typeface="Candara" charset="0"/>
            </a:rPr>
            <a:t>ANCHE A SCOPO DI SOMMINISTRAZIONE</a:t>
          </a:r>
          <a:endParaRPr lang="it-IT" b="1" dirty="0" smtClean="0">
            <a:latin typeface="Candara" charset="0"/>
            <a:ea typeface="Candara" charset="0"/>
            <a:cs typeface="Candara" charset="0"/>
          </a:endParaRPr>
        </a:p>
      </dgm:t>
    </dgm:pt>
    <dgm:pt modelId="{4519D55F-DE22-6641-BD88-8753DD882ED8}" type="parTrans" cxnId="{3E1F0972-51B0-2642-AF87-D1A6FA58A1B4}">
      <dgm:prSet/>
      <dgm:spPr/>
      <dgm:t>
        <a:bodyPr/>
        <a:lstStyle/>
        <a:p>
          <a:endParaRPr lang="it-IT"/>
        </a:p>
      </dgm:t>
    </dgm:pt>
    <dgm:pt modelId="{06405DD1-AB51-5048-A1FE-226FBD532DAF}" type="sibTrans" cxnId="{3E1F0972-51B0-2642-AF87-D1A6FA58A1B4}">
      <dgm:prSet/>
      <dgm:spPr/>
      <dgm:t>
        <a:bodyPr/>
        <a:lstStyle/>
        <a:p>
          <a:endParaRPr lang="it-IT"/>
        </a:p>
      </dgm:t>
    </dgm:pt>
    <dgm:pt modelId="{8589F3E4-0D96-634E-B9B9-43012B922F6A}">
      <dgm:prSet/>
      <dgm:spPr/>
      <dgm:t>
        <a:bodyPr/>
        <a:lstStyle/>
        <a:p>
          <a:r>
            <a:rPr lang="it-IT" b="1" dirty="0" smtClean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b="1" dirty="0" smtClean="0">
            <a:latin typeface="Candara" charset="0"/>
            <a:ea typeface="Candara" charset="0"/>
            <a:cs typeface="Candara" charset="0"/>
          </a:endParaRPr>
        </a:p>
      </dgm:t>
    </dgm:pt>
    <dgm:pt modelId="{4722C393-7828-4B48-BDDA-AB084890AD47}" type="parTrans" cxnId="{F6414A2C-FF02-4947-84C2-B13EFEEAF768}">
      <dgm:prSet/>
      <dgm:spPr/>
      <dgm:t>
        <a:bodyPr/>
        <a:lstStyle/>
        <a:p>
          <a:endParaRPr lang="it-IT"/>
        </a:p>
      </dgm:t>
    </dgm:pt>
    <dgm:pt modelId="{57E01CC9-A73C-5B4A-A727-61B9AA35518F}" type="sibTrans" cxnId="{F6414A2C-FF02-4947-84C2-B13EFEEAF768}">
      <dgm:prSet/>
      <dgm:spPr/>
      <dgm:t>
        <a:bodyPr/>
        <a:lstStyle/>
        <a:p>
          <a:endParaRPr lang="it-IT"/>
        </a:p>
      </dgm:t>
    </dgm:pt>
    <dgm:pt modelId="{E606DCF1-CA12-BE40-ACBF-C6E19BB18EB1}">
      <dgm:prSet custT="1"/>
      <dgm:spPr/>
      <dgm:t>
        <a:bodyPr/>
        <a:lstStyle/>
        <a:p>
          <a:r>
            <a:rPr lang="it-IT" sz="1800" b="1" dirty="0" smtClean="0">
              <a:effectLst/>
            </a:rPr>
            <a:t>PER 3 ANNI DALL'ASSUNZIONE</a:t>
          </a:r>
          <a:endParaRPr lang="it-IT" sz="1800" b="1" dirty="0">
            <a:effectLst/>
          </a:endParaRPr>
        </a:p>
      </dgm:t>
    </dgm:pt>
    <dgm:pt modelId="{430CC2E5-0C03-2C46-8D8C-37530D36C494}" type="parTrans" cxnId="{FFC2B87E-3436-B44E-B5B3-5018F079A298}">
      <dgm:prSet/>
      <dgm:spPr/>
      <dgm:t>
        <a:bodyPr/>
        <a:lstStyle/>
        <a:p>
          <a:endParaRPr lang="it-IT"/>
        </a:p>
      </dgm:t>
    </dgm:pt>
    <dgm:pt modelId="{F67B957A-1B68-2A4E-B45A-6F2D9681CD98}" type="sibTrans" cxnId="{FFC2B87E-3436-B44E-B5B3-5018F079A298}">
      <dgm:prSet/>
      <dgm:spPr/>
      <dgm:t>
        <a:bodyPr/>
        <a:lstStyle/>
        <a:p>
          <a:endParaRPr lang="it-IT"/>
        </a:p>
      </dgm:t>
    </dgm:pt>
    <dgm:pt modelId="{93BC6809-587F-2948-BFEF-681C7B026238}">
      <dgm:prSet custT="1"/>
      <dgm:spPr/>
      <dgm:t>
        <a:bodyPr/>
        <a:lstStyle/>
        <a:p>
          <a:r>
            <a:rPr lang="it-IT" sz="1800" b="1" dirty="0" smtClean="0">
              <a:effectLst/>
            </a:rPr>
            <a:t>FINO A</a:t>
          </a:r>
          <a:r>
            <a:rPr lang="it-IT" sz="1800" b="1" baseline="0" dirty="0" smtClean="0">
              <a:effectLst/>
            </a:rPr>
            <a:t> </a:t>
          </a:r>
          <a:r>
            <a:rPr lang="it-IT" sz="1800" b="1" dirty="0" smtClean="0">
              <a:effectLst/>
            </a:rPr>
            <a:t>3 MILA EURO ANNUI</a:t>
          </a:r>
          <a:endParaRPr lang="it-IT" sz="180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07872226-B524-3D4D-81FA-663019DDDDF8}" type="parTrans" cxnId="{7D93C833-1815-EF4D-8616-340F42F284FB}">
      <dgm:prSet/>
      <dgm:spPr/>
      <dgm:t>
        <a:bodyPr/>
        <a:lstStyle/>
        <a:p>
          <a:endParaRPr lang="it-IT"/>
        </a:p>
      </dgm:t>
    </dgm:pt>
    <dgm:pt modelId="{0694CDBB-1E1A-8E4E-8C35-E23E942EEB77}" type="sibTrans" cxnId="{7D93C833-1815-EF4D-8616-340F42F284FB}">
      <dgm:prSet/>
      <dgm:spPr/>
      <dgm:t>
        <a:bodyPr/>
        <a:lstStyle/>
        <a:p>
          <a:endParaRPr lang="it-IT"/>
        </a:p>
      </dgm:t>
    </dgm:pt>
    <dgm:pt modelId="{69074466-FE76-5346-97CF-BFA400E8811E}" type="pres">
      <dgm:prSet presAssocID="{743355D9-1C2D-A849-AFA1-0E090B85C43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12A9038-10CC-2A40-92F0-9CD21FD82146}" type="pres">
      <dgm:prSet presAssocID="{E441FC79-146A-264A-BDA1-35C9B53B262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8EE192-ED6C-2C4C-BA81-9A3724F38FDF}" type="pres">
      <dgm:prSet presAssocID="{630C9DAB-DD70-D449-9063-8AF45536613E}" presName="sibTrans" presStyleLbl="sibTrans2D1" presStyleIdx="0" presStyleCnt="1"/>
      <dgm:spPr/>
      <dgm:t>
        <a:bodyPr/>
        <a:lstStyle/>
        <a:p>
          <a:endParaRPr lang="it-IT"/>
        </a:p>
      </dgm:t>
    </dgm:pt>
    <dgm:pt modelId="{D44A4D3C-7411-E94B-8D84-1AA2D0C86326}" type="pres">
      <dgm:prSet presAssocID="{630C9DAB-DD70-D449-9063-8AF45536613E}" presName="connectorText" presStyleLbl="sibTrans2D1" presStyleIdx="0" presStyleCnt="1"/>
      <dgm:spPr/>
      <dgm:t>
        <a:bodyPr/>
        <a:lstStyle/>
        <a:p>
          <a:endParaRPr lang="it-IT"/>
        </a:p>
      </dgm:t>
    </dgm:pt>
    <dgm:pt modelId="{1738D136-A8B7-1E45-B032-7FF3102FEFE5}" type="pres">
      <dgm:prSet presAssocID="{A3FD9AF9-110D-BE41-999D-9F1DE9F4233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FC2B87E-3436-B44E-B5B3-5018F079A298}" srcId="{A3FD9AF9-110D-BE41-999D-9F1DE9F4233C}" destId="{E606DCF1-CA12-BE40-ACBF-C6E19BB18EB1}" srcOrd="0" destOrd="0" parTransId="{430CC2E5-0C03-2C46-8D8C-37530D36C494}" sibTransId="{F67B957A-1B68-2A4E-B45A-6F2D9681CD98}"/>
    <dgm:cxn modelId="{6DCD9519-9E95-4A36-9C5A-794EECE3F54E}" type="presOf" srcId="{E441FC79-146A-264A-BDA1-35C9B53B2620}" destId="{712A9038-10CC-2A40-92F0-9CD21FD82146}" srcOrd="0" destOrd="0" presId="urn:microsoft.com/office/officeart/2005/8/layout/process2"/>
    <dgm:cxn modelId="{3E1F0972-51B0-2642-AF87-D1A6FA58A1B4}" srcId="{E441FC79-146A-264A-BDA1-35C9B53B2620}" destId="{F3E728F7-530E-EB4C-9884-526A8CA07945}" srcOrd="0" destOrd="0" parTransId="{4519D55F-DE22-6641-BD88-8753DD882ED8}" sibTransId="{06405DD1-AB51-5048-A1FE-226FBD532DAF}"/>
    <dgm:cxn modelId="{7D93C833-1815-EF4D-8616-340F42F284FB}" srcId="{A3FD9AF9-110D-BE41-999D-9F1DE9F4233C}" destId="{93BC6809-587F-2948-BFEF-681C7B026238}" srcOrd="1" destOrd="0" parTransId="{07872226-B524-3D4D-81FA-663019DDDDF8}" sibTransId="{0694CDBB-1E1A-8E4E-8C35-E23E942EEB77}"/>
    <dgm:cxn modelId="{3C48807B-C798-4C36-9F02-849D17CDB7B2}" type="presOf" srcId="{630C9DAB-DD70-D449-9063-8AF45536613E}" destId="{D44A4D3C-7411-E94B-8D84-1AA2D0C86326}" srcOrd="1" destOrd="0" presId="urn:microsoft.com/office/officeart/2005/8/layout/process2"/>
    <dgm:cxn modelId="{7300D409-2D1B-482A-A32F-6D2F61D40EEB}" type="presOf" srcId="{8589F3E4-0D96-634E-B9B9-43012B922F6A}" destId="{712A9038-10CC-2A40-92F0-9CD21FD82146}" srcOrd="0" destOrd="2" presId="urn:microsoft.com/office/officeart/2005/8/layout/process2"/>
    <dgm:cxn modelId="{08FED231-F975-064E-A5B1-228B43FEA8E6}" srcId="{743355D9-1C2D-A849-AFA1-0E090B85C43C}" destId="{E441FC79-146A-264A-BDA1-35C9B53B2620}" srcOrd="0" destOrd="0" parTransId="{C14821CF-CCF9-6447-BE9D-5AF73B67FD57}" sibTransId="{630C9DAB-DD70-D449-9063-8AF45536613E}"/>
    <dgm:cxn modelId="{6C22D8FB-56AB-4976-AB50-4D5BE936ABD8}" type="presOf" srcId="{E606DCF1-CA12-BE40-ACBF-C6E19BB18EB1}" destId="{1738D136-A8B7-1E45-B032-7FF3102FEFE5}" srcOrd="0" destOrd="1" presId="urn:microsoft.com/office/officeart/2005/8/layout/process2"/>
    <dgm:cxn modelId="{0B57C96B-CCD8-4213-B53C-3134222A48C5}" type="presOf" srcId="{A3FD9AF9-110D-BE41-999D-9F1DE9F4233C}" destId="{1738D136-A8B7-1E45-B032-7FF3102FEFE5}" srcOrd="0" destOrd="0" presId="urn:microsoft.com/office/officeart/2005/8/layout/process2"/>
    <dgm:cxn modelId="{E35B09ED-5115-C74A-B203-68386B214C0E}" srcId="{743355D9-1C2D-A849-AFA1-0E090B85C43C}" destId="{A3FD9AF9-110D-BE41-999D-9F1DE9F4233C}" srcOrd="1" destOrd="0" parTransId="{781D615E-63C5-744A-9A28-DC6A931E8963}" sibTransId="{FED36883-C877-604E-9317-D9B10263C842}"/>
    <dgm:cxn modelId="{6D34B082-B385-4F2E-A566-1CC8737A6046}" type="presOf" srcId="{F3E728F7-530E-EB4C-9884-526A8CA07945}" destId="{712A9038-10CC-2A40-92F0-9CD21FD82146}" srcOrd="0" destOrd="1" presId="urn:microsoft.com/office/officeart/2005/8/layout/process2"/>
    <dgm:cxn modelId="{D1EA12A1-22F3-4C34-A4E6-B84CE37A75E6}" type="presOf" srcId="{630C9DAB-DD70-D449-9063-8AF45536613E}" destId="{148EE192-ED6C-2C4C-BA81-9A3724F38FDF}" srcOrd="0" destOrd="0" presId="urn:microsoft.com/office/officeart/2005/8/layout/process2"/>
    <dgm:cxn modelId="{F80EF50D-CA29-4C05-B1DE-97D0ACEBE2F0}" type="presOf" srcId="{93BC6809-587F-2948-BFEF-681C7B026238}" destId="{1738D136-A8B7-1E45-B032-7FF3102FEFE5}" srcOrd="0" destOrd="2" presId="urn:microsoft.com/office/officeart/2005/8/layout/process2"/>
    <dgm:cxn modelId="{F6414A2C-FF02-4947-84C2-B13EFEEAF768}" srcId="{E441FC79-146A-264A-BDA1-35C9B53B2620}" destId="{8589F3E4-0D96-634E-B9B9-43012B922F6A}" srcOrd="1" destOrd="0" parTransId="{4722C393-7828-4B48-BDDA-AB084890AD47}" sibTransId="{57E01CC9-A73C-5B4A-A727-61B9AA35518F}"/>
    <dgm:cxn modelId="{312C3DA2-632F-4C3F-8789-506520ADBA50}" type="presOf" srcId="{743355D9-1C2D-A849-AFA1-0E090B85C43C}" destId="{69074466-FE76-5346-97CF-BFA400E8811E}" srcOrd="0" destOrd="0" presId="urn:microsoft.com/office/officeart/2005/8/layout/process2"/>
    <dgm:cxn modelId="{D578FEF7-9217-4BA4-A9CE-27414E5FAEDB}" type="presParOf" srcId="{69074466-FE76-5346-97CF-BFA400E8811E}" destId="{712A9038-10CC-2A40-92F0-9CD21FD82146}" srcOrd="0" destOrd="0" presId="urn:microsoft.com/office/officeart/2005/8/layout/process2"/>
    <dgm:cxn modelId="{76A1B0FA-3FC9-4C94-A3FD-DC64B84E3E54}" type="presParOf" srcId="{69074466-FE76-5346-97CF-BFA400E8811E}" destId="{148EE192-ED6C-2C4C-BA81-9A3724F38FDF}" srcOrd="1" destOrd="0" presId="urn:microsoft.com/office/officeart/2005/8/layout/process2"/>
    <dgm:cxn modelId="{D91FDD9E-3932-4CF6-8E7A-64A59F960234}" type="presParOf" srcId="{148EE192-ED6C-2C4C-BA81-9A3724F38FDF}" destId="{D44A4D3C-7411-E94B-8D84-1AA2D0C86326}" srcOrd="0" destOrd="0" presId="urn:microsoft.com/office/officeart/2005/8/layout/process2"/>
    <dgm:cxn modelId="{9E72BDE1-7094-4E4D-B9B3-F105E6085F6D}" type="presParOf" srcId="{69074466-FE76-5346-97CF-BFA400E8811E}" destId="{1738D136-A8B7-1E45-B032-7FF3102FEFE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5189A8-0205-D440-A832-43B974866AA5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C1C87778-7152-9A46-897D-51E72B0B45BA}">
      <dgm:prSet phldrT="[Testo]"/>
      <dgm:spPr/>
      <dgm:t>
        <a:bodyPr/>
        <a:lstStyle/>
        <a:p>
          <a:r>
            <a:rPr lang="it-IT" b="1" dirty="0" smtClean="0">
              <a:latin typeface="Candara" charset="0"/>
              <a:ea typeface="Candara" charset="0"/>
              <a:cs typeface="Candara" charset="0"/>
            </a:rPr>
            <a:t>DATORI DI LAVORO CHE ASSUMONO GIOVANI UNDER 30 CON:</a:t>
          </a:r>
          <a:endParaRPr lang="it-IT" dirty="0"/>
        </a:p>
      </dgm:t>
    </dgm:pt>
    <dgm:pt modelId="{8B4926B1-AC24-7842-A59C-445C2D5ABD6E}" type="parTrans" cxnId="{AF6E479A-4F91-904C-9E22-E58413BE27A8}">
      <dgm:prSet/>
      <dgm:spPr/>
      <dgm:t>
        <a:bodyPr/>
        <a:lstStyle/>
        <a:p>
          <a:endParaRPr lang="it-IT"/>
        </a:p>
      </dgm:t>
    </dgm:pt>
    <dgm:pt modelId="{355A789A-B9F3-154A-AAEF-DE3D59D06C57}" type="sibTrans" cxnId="{AF6E479A-4F91-904C-9E22-E58413BE27A8}">
      <dgm:prSet/>
      <dgm:spPr/>
      <dgm:t>
        <a:bodyPr/>
        <a:lstStyle/>
        <a:p>
          <a:endParaRPr lang="it-IT"/>
        </a:p>
      </dgm:t>
    </dgm:pt>
    <dgm:pt modelId="{C5B9BC9D-ED9C-2141-9CBD-D26E15438ABA}">
      <dgm:prSet phldrT="[Testo]"/>
      <dgm:spPr/>
      <dgm:t>
        <a:bodyPr/>
        <a:lstStyle/>
        <a:p>
          <a:r>
            <a:rPr lang="it-IT" b="1" dirty="0" smtClean="0"/>
            <a:t>PROSECUZIONE DI CONTRATTO DI APPRENDISTATO IN CONTRATTO A TEMPO INDETERMINATO</a:t>
          </a:r>
          <a:endParaRPr lang="it-IT" b="1" dirty="0"/>
        </a:p>
      </dgm:t>
    </dgm:pt>
    <dgm:pt modelId="{A73A6A1D-9AC4-614D-9B55-E6F25B3CDB6C}" type="parTrans" cxnId="{1B446F80-4EB9-2243-B299-FF20D711E898}">
      <dgm:prSet/>
      <dgm:spPr/>
      <dgm:t>
        <a:bodyPr/>
        <a:lstStyle/>
        <a:p>
          <a:endParaRPr lang="it-IT"/>
        </a:p>
      </dgm:t>
    </dgm:pt>
    <dgm:pt modelId="{496804F3-7B3A-C34F-AA29-5C52CE874027}" type="sibTrans" cxnId="{1B446F80-4EB9-2243-B299-FF20D711E898}">
      <dgm:prSet/>
      <dgm:spPr/>
      <dgm:t>
        <a:bodyPr/>
        <a:lstStyle/>
        <a:p>
          <a:endParaRPr lang="it-IT"/>
        </a:p>
      </dgm:t>
    </dgm:pt>
    <dgm:pt modelId="{C2149950-33FC-4741-AD4D-C6EA051E7AED}">
      <dgm:prSet/>
      <dgm:spPr/>
      <dgm:t>
        <a:bodyPr/>
        <a:lstStyle/>
        <a:p>
          <a:r>
            <a:rPr lang="it-IT" sz="2200" b="1" dirty="0" smtClean="0">
              <a:effectLst/>
            </a:rPr>
            <a:t>SGRAVIO DEL 50% DEI CONTRIBUTI DEL DATORE DI LAVORO, ECCETTO PREMI INAIL:</a:t>
          </a:r>
          <a:endParaRPr lang="it-IT" sz="2200" b="1" dirty="0"/>
        </a:p>
      </dgm:t>
    </dgm:pt>
    <dgm:pt modelId="{4F42C499-AAFD-4341-8E2C-A7571C592819}" type="parTrans" cxnId="{3CBC8820-2D63-5C42-9BB2-A143E57AA966}">
      <dgm:prSet/>
      <dgm:spPr/>
      <dgm:t>
        <a:bodyPr/>
        <a:lstStyle/>
        <a:p>
          <a:endParaRPr lang="it-IT"/>
        </a:p>
      </dgm:t>
    </dgm:pt>
    <dgm:pt modelId="{8F80D9B5-AB60-3E44-B65D-E1D64ACE58F3}" type="sibTrans" cxnId="{3CBC8820-2D63-5C42-9BB2-A143E57AA966}">
      <dgm:prSet/>
      <dgm:spPr/>
      <dgm:t>
        <a:bodyPr/>
        <a:lstStyle/>
        <a:p>
          <a:endParaRPr lang="it-IT"/>
        </a:p>
      </dgm:t>
    </dgm:pt>
    <dgm:pt modelId="{A2AC943B-4AF2-F54D-A0F6-12F3E7C273DD}">
      <dgm:prSet custT="1"/>
      <dgm:spPr/>
      <dgm:t>
        <a:bodyPr/>
        <a:lstStyle/>
        <a:p>
          <a:r>
            <a:rPr lang="it-IT" sz="1800" b="1" dirty="0" smtClean="0">
              <a:effectLst/>
            </a:rPr>
            <a:t>PER 1 ANNO</a:t>
          </a:r>
          <a:r>
            <a:rPr lang="it-IT" sz="1800" b="1" baseline="0" dirty="0" smtClean="0">
              <a:effectLst/>
            </a:rPr>
            <a:t> </a:t>
          </a:r>
          <a:r>
            <a:rPr lang="it-IT" sz="1800" b="1" dirty="0" smtClean="0">
              <a:effectLst/>
            </a:rPr>
            <a:t>DALL'ASSUNZIONE</a:t>
          </a:r>
          <a:endParaRPr lang="it-IT" sz="1800" b="1" dirty="0">
            <a:effectLst/>
          </a:endParaRPr>
        </a:p>
      </dgm:t>
    </dgm:pt>
    <dgm:pt modelId="{A4E0FA84-7985-524C-9404-03DF57B67949}" type="parTrans" cxnId="{77AE51C3-1A51-2A4F-9C5F-87556212021D}">
      <dgm:prSet/>
      <dgm:spPr/>
      <dgm:t>
        <a:bodyPr/>
        <a:lstStyle/>
        <a:p>
          <a:endParaRPr lang="it-IT"/>
        </a:p>
      </dgm:t>
    </dgm:pt>
    <dgm:pt modelId="{52D62F34-9D50-9F42-965C-852A4EB21E17}" type="sibTrans" cxnId="{77AE51C3-1A51-2A4F-9C5F-87556212021D}">
      <dgm:prSet/>
      <dgm:spPr/>
      <dgm:t>
        <a:bodyPr/>
        <a:lstStyle/>
        <a:p>
          <a:endParaRPr lang="it-IT"/>
        </a:p>
      </dgm:t>
    </dgm:pt>
    <dgm:pt modelId="{50EC976C-CC8B-E345-A1BF-7A6ECBC49632}">
      <dgm:prSet custT="1"/>
      <dgm:spPr/>
      <dgm:t>
        <a:bodyPr/>
        <a:lstStyle/>
        <a:p>
          <a:r>
            <a:rPr lang="it-IT" sz="1800" b="1" dirty="0" smtClean="0">
              <a:effectLst/>
            </a:rPr>
            <a:t>FINO A</a:t>
          </a:r>
          <a:r>
            <a:rPr lang="it-IT" sz="1800" b="1" baseline="0" dirty="0" smtClean="0">
              <a:effectLst/>
            </a:rPr>
            <a:t> </a:t>
          </a:r>
          <a:r>
            <a:rPr lang="it-IT" sz="1800" b="1" dirty="0" smtClean="0">
              <a:effectLst/>
            </a:rPr>
            <a:t>3 MILA EURO ANNUI</a:t>
          </a:r>
          <a:endParaRPr lang="it-IT" sz="180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F14ED115-3C16-ED49-A702-59C704575B6D}" type="parTrans" cxnId="{C7219CCA-BFC5-1A40-92F7-4869666D7AB0}">
      <dgm:prSet/>
      <dgm:spPr/>
      <dgm:t>
        <a:bodyPr/>
        <a:lstStyle/>
        <a:p>
          <a:endParaRPr lang="it-IT"/>
        </a:p>
      </dgm:t>
    </dgm:pt>
    <dgm:pt modelId="{B169839E-21DA-D54D-844A-25740F4D4B45}" type="sibTrans" cxnId="{C7219CCA-BFC5-1A40-92F7-4869666D7AB0}">
      <dgm:prSet/>
      <dgm:spPr/>
      <dgm:t>
        <a:bodyPr/>
        <a:lstStyle/>
        <a:p>
          <a:endParaRPr lang="it-IT"/>
        </a:p>
      </dgm:t>
    </dgm:pt>
    <dgm:pt modelId="{000A74F5-894B-1747-8A52-A4E6F7B0D458}" type="pres">
      <dgm:prSet presAssocID="{F95189A8-0205-D440-A832-43B974866AA5}" presName="linearFlow" presStyleCnt="0">
        <dgm:presLayoutVars>
          <dgm:resizeHandles val="exact"/>
        </dgm:presLayoutVars>
      </dgm:prSet>
      <dgm:spPr/>
    </dgm:pt>
    <dgm:pt modelId="{78643597-333A-2C42-969B-EA45521A2E9A}" type="pres">
      <dgm:prSet presAssocID="{C1C87778-7152-9A46-897D-51E72B0B45B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3091D2-4822-AC46-B4F5-64967AE34D3E}" type="pres">
      <dgm:prSet presAssocID="{355A789A-B9F3-154A-AAEF-DE3D59D06C57}" presName="sibTrans" presStyleLbl="sibTrans2D1" presStyleIdx="0" presStyleCnt="1"/>
      <dgm:spPr/>
      <dgm:t>
        <a:bodyPr/>
        <a:lstStyle/>
        <a:p>
          <a:endParaRPr lang="it-IT"/>
        </a:p>
      </dgm:t>
    </dgm:pt>
    <dgm:pt modelId="{6F2E0605-5FC9-EC45-9C26-ED0D2E4E3F0B}" type="pres">
      <dgm:prSet presAssocID="{355A789A-B9F3-154A-AAEF-DE3D59D06C57}" presName="connectorText" presStyleLbl="sibTrans2D1" presStyleIdx="0" presStyleCnt="1"/>
      <dgm:spPr/>
      <dgm:t>
        <a:bodyPr/>
        <a:lstStyle/>
        <a:p>
          <a:endParaRPr lang="it-IT"/>
        </a:p>
      </dgm:t>
    </dgm:pt>
    <dgm:pt modelId="{6C59D112-5687-3348-882B-FBBAFC04FE02}" type="pres">
      <dgm:prSet presAssocID="{C2149950-33FC-4741-AD4D-C6EA051E7AE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A73D75A-7A9B-4222-8F5B-6FA7337B16F0}" type="presOf" srcId="{C2149950-33FC-4741-AD4D-C6EA051E7AED}" destId="{6C59D112-5687-3348-882B-FBBAFC04FE02}" srcOrd="0" destOrd="0" presId="urn:microsoft.com/office/officeart/2005/8/layout/process2"/>
    <dgm:cxn modelId="{74B9C8F6-1A07-43AB-BF4C-6A5F0CE59130}" type="presOf" srcId="{A2AC943B-4AF2-F54D-A0F6-12F3E7C273DD}" destId="{6C59D112-5687-3348-882B-FBBAFC04FE02}" srcOrd="0" destOrd="1" presId="urn:microsoft.com/office/officeart/2005/8/layout/process2"/>
    <dgm:cxn modelId="{1B446F80-4EB9-2243-B299-FF20D711E898}" srcId="{C1C87778-7152-9A46-897D-51E72B0B45BA}" destId="{C5B9BC9D-ED9C-2141-9CBD-D26E15438ABA}" srcOrd="0" destOrd="0" parTransId="{A73A6A1D-9AC4-614D-9B55-E6F25B3CDB6C}" sibTransId="{496804F3-7B3A-C34F-AA29-5C52CE874027}"/>
    <dgm:cxn modelId="{3D501B40-60CB-4B95-A1C4-FBFC3650B7F7}" type="presOf" srcId="{50EC976C-CC8B-E345-A1BF-7A6ECBC49632}" destId="{6C59D112-5687-3348-882B-FBBAFC04FE02}" srcOrd="0" destOrd="2" presId="urn:microsoft.com/office/officeart/2005/8/layout/process2"/>
    <dgm:cxn modelId="{C7219CCA-BFC5-1A40-92F7-4869666D7AB0}" srcId="{C2149950-33FC-4741-AD4D-C6EA051E7AED}" destId="{50EC976C-CC8B-E345-A1BF-7A6ECBC49632}" srcOrd="1" destOrd="0" parTransId="{F14ED115-3C16-ED49-A702-59C704575B6D}" sibTransId="{B169839E-21DA-D54D-844A-25740F4D4B45}"/>
    <dgm:cxn modelId="{55C5AF8E-7198-49D3-87BA-2ADC9ABEE40D}" type="presOf" srcId="{C1C87778-7152-9A46-897D-51E72B0B45BA}" destId="{78643597-333A-2C42-969B-EA45521A2E9A}" srcOrd="0" destOrd="0" presId="urn:microsoft.com/office/officeart/2005/8/layout/process2"/>
    <dgm:cxn modelId="{5D41203F-6338-4644-A3C9-F4F9977A5E59}" type="presOf" srcId="{F95189A8-0205-D440-A832-43B974866AA5}" destId="{000A74F5-894B-1747-8A52-A4E6F7B0D458}" srcOrd="0" destOrd="0" presId="urn:microsoft.com/office/officeart/2005/8/layout/process2"/>
    <dgm:cxn modelId="{3CBC8820-2D63-5C42-9BB2-A143E57AA966}" srcId="{F95189A8-0205-D440-A832-43B974866AA5}" destId="{C2149950-33FC-4741-AD4D-C6EA051E7AED}" srcOrd="1" destOrd="0" parTransId="{4F42C499-AAFD-4341-8E2C-A7571C592819}" sibTransId="{8F80D9B5-AB60-3E44-B65D-E1D64ACE58F3}"/>
    <dgm:cxn modelId="{77AE51C3-1A51-2A4F-9C5F-87556212021D}" srcId="{C2149950-33FC-4741-AD4D-C6EA051E7AED}" destId="{A2AC943B-4AF2-F54D-A0F6-12F3E7C273DD}" srcOrd="0" destOrd="0" parTransId="{A4E0FA84-7985-524C-9404-03DF57B67949}" sibTransId="{52D62F34-9D50-9F42-965C-852A4EB21E17}"/>
    <dgm:cxn modelId="{1C67B906-38D4-4321-A5A6-A8AA08346E8E}" type="presOf" srcId="{C5B9BC9D-ED9C-2141-9CBD-D26E15438ABA}" destId="{78643597-333A-2C42-969B-EA45521A2E9A}" srcOrd="0" destOrd="1" presId="urn:microsoft.com/office/officeart/2005/8/layout/process2"/>
    <dgm:cxn modelId="{AF6E479A-4F91-904C-9E22-E58413BE27A8}" srcId="{F95189A8-0205-D440-A832-43B974866AA5}" destId="{C1C87778-7152-9A46-897D-51E72B0B45BA}" srcOrd="0" destOrd="0" parTransId="{8B4926B1-AC24-7842-A59C-445C2D5ABD6E}" sibTransId="{355A789A-B9F3-154A-AAEF-DE3D59D06C57}"/>
    <dgm:cxn modelId="{39A0D9CD-7EFA-4C1B-8A4C-253FFDFB7A15}" type="presOf" srcId="{355A789A-B9F3-154A-AAEF-DE3D59D06C57}" destId="{6F2E0605-5FC9-EC45-9C26-ED0D2E4E3F0B}" srcOrd="1" destOrd="0" presId="urn:microsoft.com/office/officeart/2005/8/layout/process2"/>
    <dgm:cxn modelId="{5F921706-23A2-4DCE-8618-BCA20A6C27F1}" type="presOf" srcId="{355A789A-B9F3-154A-AAEF-DE3D59D06C57}" destId="{BE3091D2-4822-AC46-B4F5-64967AE34D3E}" srcOrd="0" destOrd="0" presId="urn:microsoft.com/office/officeart/2005/8/layout/process2"/>
    <dgm:cxn modelId="{78FD24A7-ED6F-405E-83C6-CB74C9B6A790}" type="presParOf" srcId="{000A74F5-894B-1747-8A52-A4E6F7B0D458}" destId="{78643597-333A-2C42-969B-EA45521A2E9A}" srcOrd="0" destOrd="0" presId="urn:microsoft.com/office/officeart/2005/8/layout/process2"/>
    <dgm:cxn modelId="{247C578B-7852-476C-81A9-DAEB0EF117B5}" type="presParOf" srcId="{000A74F5-894B-1747-8A52-A4E6F7B0D458}" destId="{BE3091D2-4822-AC46-B4F5-64967AE34D3E}" srcOrd="1" destOrd="0" presId="urn:microsoft.com/office/officeart/2005/8/layout/process2"/>
    <dgm:cxn modelId="{C413DEF3-088B-4FA2-BE83-9B974A937F10}" type="presParOf" srcId="{BE3091D2-4822-AC46-B4F5-64967AE34D3E}" destId="{6F2E0605-5FC9-EC45-9C26-ED0D2E4E3F0B}" srcOrd="0" destOrd="0" presId="urn:microsoft.com/office/officeart/2005/8/layout/process2"/>
    <dgm:cxn modelId="{627E860D-19AA-4BFD-85FF-024B95DECEAB}" type="presParOf" srcId="{000A74F5-894B-1747-8A52-A4E6F7B0D458}" destId="{6C59D112-5687-3348-882B-FBBAFC04FE0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3355D9-1C2D-A849-AFA1-0E090B85C43C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3FD9AF9-110D-BE41-999D-9F1DE9F4233C}">
      <dgm:prSet phldrT="[Testo]" custT="1"/>
      <dgm:spPr/>
      <dgm:t>
        <a:bodyPr/>
        <a:lstStyle/>
        <a:p>
          <a:r>
            <a:rPr lang="it-IT" sz="2200" b="1" dirty="0" smtClean="0">
              <a:effectLst/>
            </a:rPr>
            <a:t>SGRAVIO DEL 100% DEI CONTRIBUTI DEL DATORE DI LAVORO, ECCETTO PREMI INAIL:</a:t>
          </a:r>
          <a:endParaRPr lang="it-IT" sz="2200" b="1" dirty="0"/>
        </a:p>
      </dgm:t>
    </dgm:pt>
    <dgm:pt modelId="{781D615E-63C5-744A-9A28-DC6A931E8963}" type="parTrans" cxnId="{E35B09ED-5115-C74A-B203-68386B214C0E}">
      <dgm:prSet/>
      <dgm:spPr/>
      <dgm:t>
        <a:bodyPr/>
        <a:lstStyle/>
        <a:p>
          <a:endParaRPr lang="it-IT"/>
        </a:p>
      </dgm:t>
    </dgm:pt>
    <dgm:pt modelId="{FED36883-C877-604E-9317-D9B10263C842}" type="sibTrans" cxnId="{E35B09ED-5115-C74A-B203-68386B214C0E}">
      <dgm:prSet/>
      <dgm:spPr/>
      <dgm:t>
        <a:bodyPr/>
        <a:lstStyle/>
        <a:p>
          <a:endParaRPr lang="it-IT"/>
        </a:p>
      </dgm:t>
    </dgm:pt>
    <dgm:pt modelId="{E441FC79-146A-264A-BDA1-35C9B53B2620}">
      <dgm:prSet custT="1"/>
      <dgm:spPr/>
      <dgm:t>
        <a:bodyPr/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dirty="0" smtClean="0">
              <a:latin typeface="Candara" charset="0"/>
              <a:ea typeface="Candara" charset="0"/>
              <a:cs typeface="Candara" charset="0"/>
            </a:rPr>
            <a:t>DATORI DI LAVORO CHE ASSUMONO A TEMPO INDETERMINATO GIOVANI CHE,</a:t>
          </a:r>
          <a:r>
            <a:rPr lang="it-IT" sz="2000" b="1" baseline="0" dirty="0" smtClean="0">
              <a:latin typeface="Candara" charset="0"/>
              <a:ea typeface="Candara" charset="0"/>
              <a:cs typeface="Candara" charset="0"/>
            </a:rPr>
            <a:t> </a:t>
          </a:r>
          <a:r>
            <a:rPr lang="it-IT" sz="2000" b="1" dirty="0" smtClean="0">
              <a:latin typeface="Candara" charset="0"/>
              <a:ea typeface="Candara" charset="0"/>
              <a:cs typeface="Candara" charset="0"/>
            </a:rPr>
            <a:t>NEI 6 MESI PRECEDENTI,</a:t>
          </a:r>
          <a:r>
            <a:rPr lang="it-IT" sz="2000" b="1" baseline="0" dirty="0" smtClean="0">
              <a:latin typeface="Candara" charset="0"/>
              <a:ea typeface="Candara" charset="0"/>
              <a:cs typeface="Candara" charset="0"/>
            </a:rPr>
            <a:t> </a:t>
          </a:r>
          <a:r>
            <a:rPr lang="it-IT" sz="2000" b="1" dirty="0" smtClean="0">
              <a:latin typeface="Candara" charset="0"/>
              <a:ea typeface="Candara" charset="0"/>
              <a:cs typeface="Candara" charset="0"/>
            </a:rPr>
            <a:t>HANNO SVOLTO PRESSO LO STESSO DATORE:</a:t>
          </a:r>
        </a:p>
      </dgm:t>
    </dgm:pt>
    <dgm:pt modelId="{C14821CF-CCF9-6447-BE9D-5AF73B67FD57}" type="parTrans" cxnId="{08FED231-F975-064E-A5B1-228B43FEA8E6}">
      <dgm:prSet/>
      <dgm:spPr/>
      <dgm:t>
        <a:bodyPr/>
        <a:lstStyle/>
        <a:p>
          <a:endParaRPr lang="it-IT"/>
        </a:p>
      </dgm:t>
    </dgm:pt>
    <dgm:pt modelId="{630C9DAB-DD70-D449-9063-8AF45536613E}" type="sibTrans" cxnId="{08FED231-F975-064E-A5B1-228B43FEA8E6}">
      <dgm:prSet/>
      <dgm:spPr/>
      <dgm:t>
        <a:bodyPr/>
        <a:lstStyle/>
        <a:p>
          <a:endParaRPr lang="it-IT"/>
        </a:p>
      </dgm:t>
    </dgm:pt>
    <dgm:pt modelId="{8589F3E4-0D96-634E-B9B9-43012B922F6A}">
      <dgm:prSet custT="1"/>
      <dgm:spPr/>
      <dgm:t>
        <a:bodyPr/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b="1" dirty="0" smtClean="0">
              <a:effectLst/>
            </a:rPr>
            <a:t>IL 30% DELLE ORE PREVISTE PER L’ALTERNANZA SCUOLA-LAVORO</a:t>
          </a:r>
          <a:endParaRPr lang="it-IT" sz="1600" b="1" dirty="0" smtClean="0">
            <a:latin typeface="Candara" charset="0"/>
            <a:ea typeface="Candara" charset="0"/>
            <a:cs typeface="Candara" charset="0"/>
          </a:endParaRPr>
        </a:p>
      </dgm:t>
    </dgm:pt>
    <dgm:pt modelId="{4722C393-7828-4B48-BDDA-AB084890AD47}" type="parTrans" cxnId="{F6414A2C-FF02-4947-84C2-B13EFEEAF768}">
      <dgm:prSet/>
      <dgm:spPr/>
      <dgm:t>
        <a:bodyPr/>
        <a:lstStyle/>
        <a:p>
          <a:endParaRPr lang="it-IT"/>
        </a:p>
      </dgm:t>
    </dgm:pt>
    <dgm:pt modelId="{57E01CC9-A73C-5B4A-A727-61B9AA35518F}" type="sibTrans" cxnId="{F6414A2C-FF02-4947-84C2-B13EFEEAF768}">
      <dgm:prSet/>
      <dgm:spPr/>
      <dgm:t>
        <a:bodyPr/>
        <a:lstStyle/>
        <a:p>
          <a:endParaRPr lang="it-IT"/>
        </a:p>
      </dgm:t>
    </dgm:pt>
    <dgm:pt modelId="{E606DCF1-CA12-BE40-ACBF-C6E19BB18EB1}">
      <dgm:prSet custT="1"/>
      <dgm:spPr/>
      <dgm:t>
        <a:bodyPr/>
        <a:lstStyle/>
        <a:p>
          <a:r>
            <a:rPr lang="it-IT" sz="1800" b="1" dirty="0" smtClean="0">
              <a:effectLst/>
            </a:rPr>
            <a:t>PER 3 ANNI DALL'ASSUNZIONE</a:t>
          </a:r>
          <a:endParaRPr lang="it-IT" sz="1800" b="1" dirty="0">
            <a:effectLst/>
          </a:endParaRPr>
        </a:p>
      </dgm:t>
    </dgm:pt>
    <dgm:pt modelId="{430CC2E5-0C03-2C46-8D8C-37530D36C494}" type="parTrans" cxnId="{FFC2B87E-3436-B44E-B5B3-5018F079A298}">
      <dgm:prSet/>
      <dgm:spPr/>
      <dgm:t>
        <a:bodyPr/>
        <a:lstStyle/>
        <a:p>
          <a:endParaRPr lang="it-IT"/>
        </a:p>
      </dgm:t>
    </dgm:pt>
    <dgm:pt modelId="{F67B957A-1B68-2A4E-B45A-6F2D9681CD98}" type="sibTrans" cxnId="{FFC2B87E-3436-B44E-B5B3-5018F079A298}">
      <dgm:prSet/>
      <dgm:spPr/>
      <dgm:t>
        <a:bodyPr/>
        <a:lstStyle/>
        <a:p>
          <a:endParaRPr lang="it-IT"/>
        </a:p>
      </dgm:t>
    </dgm:pt>
    <dgm:pt modelId="{93BC6809-587F-2948-BFEF-681C7B026238}">
      <dgm:prSet custT="1"/>
      <dgm:spPr/>
      <dgm:t>
        <a:bodyPr/>
        <a:lstStyle/>
        <a:p>
          <a:r>
            <a:rPr lang="it-IT" sz="1800" b="1" dirty="0" smtClean="0">
              <a:effectLst/>
            </a:rPr>
            <a:t>FINO A</a:t>
          </a:r>
          <a:r>
            <a:rPr lang="it-IT" sz="1800" b="1" baseline="0" dirty="0" smtClean="0">
              <a:effectLst/>
            </a:rPr>
            <a:t> </a:t>
          </a:r>
          <a:r>
            <a:rPr lang="it-IT" sz="1800" b="1" dirty="0" smtClean="0">
              <a:effectLst/>
            </a:rPr>
            <a:t>3 MILA EURO ANNUI</a:t>
          </a:r>
          <a:endParaRPr lang="it-IT" sz="180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07872226-B524-3D4D-81FA-663019DDDDF8}" type="parTrans" cxnId="{7D93C833-1815-EF4D-8616-340F42F284FB}">
      <dgm:prSet/>
      <dgm:spPr/>
      <dgm:t>
        <a:bodyPr/>
        <a:lstStyle/>
        <a:p>
          <a:endParaRPr lang="it-IT"/>
        </a:p>
      </dgm:t>
    </dgm:pt>
    <dgm:pt modelId="{0694CDBB-1E1A-8E4E-8C35-E23E942EEB77}" type="sibTrans" cxnId="{7D93C833-1815-EF4D-8616-340F42F284FB}">
      <dgm:prSet/>
      <dgm:spPr/>
      <dgm:t>
        <a:bodyPr/>
        <a:lstStyle/>
        <a:p>
          <a:endParaRPr lang="it-IT"/>
        </a:p>
      </dgm:t>
    </dgm:pt>
    <dgm:pt modelId="{A9F12C0D-F5AF-4A45-B594-1E8BD1380970}">
      <dgm:prSet custT="1"/>
      <dgm:spPr/>
      <dgm:t>
        <a:bodyPr/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b="1" dirty="0" smtClean="0">
              <a:effectLst/>
            </a:rPr>
            <a:t>PERCORSI DI APPRENDISTATO DI 1° LIVELLO E DI ALTA FORMAZIONE </a:t>
          </a:r>
          <a:endParaRPr lang="it-IT" sz="1600" b="1" dirty="0"/>
        </a:p>
      </dgm:t>
    </dgm:pt>
    <dgm:pt modelId="{1EAC45D3-8CB1-BF49-B457-1C76528AB906}" type="parTrans" cxnId="{909CE04C-24A5-B34A-9B09-14B3E8661801}">
      <dgm:prSet/>
      <dgm:spPr/>
      <dgm:t>
        <a:bodyPr/>
        <a:lstStyle/>
        <a:p>
          <a:endParaRPr lang="it-IT"/>
        </a:p>
      </dgm:t>
    </dgm:pt>
    <dgm:pt modelId="{4157DE8D-4F00-4049-89B3-2C3682FB8FAA}" type="sibTrans" cxnId="{909CE04C-24A5-B34A-9B09-14B3E8661801}">
      <dgm:prSet/>
      <dgm:spPr/>
      <dgm:t>
        <a:bodyPr/>
        <a:lstStyle/>
        <a:p>
          <a:endParaRPr lang="it-IT"/>
        </a:p>
      </dgm:t>
    </dgm:pt>
    <dgm:pt modelId="{69074466-FE76-5346-97CF-BFA400E8811E}" type="pres">
      <dgm:prSet presAssocID="{743355D9-1C2D-A849-AFA1-0E090B85C43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12A9038-10CC-2A40-92F0-9CD21FD82146}" type="pres">
      <dgm:prSet presAssocID="{E441FC79-146A-264A-BDA1-35C9B53B262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8EE192-ED6C-2C4C-BA81-9A3724F38FDF}" type="pres">
      <dgm:prSet presAssocID="{630C9DAB-DD70-D449-9063-8AF45536613E}" presName="sibTrans" presStyleLbl="sibTrans2D1" presStyleIdx="0" presStyleCnt="1"/>
      <dgm:spPr/>
      <dgm:t>
        <a:bodyPr/>
        <a:lstStyle/>
        <a:p>
          <a:endParaRPr lang="it-IT"/>
        </a:p>
      </dgm:t>
    </dgm:pt>
    <dgm:pt modelId="{D44A4D3C-7411-E94B-8D84-1AA2D0C86326}" type="pres">
      <dgm:prSet presAssocID="{630C9DAB-DD70-D449-9063-8AF45536613E}" presName="connectorText" presStyleLbl="sibTrans2D1" presStyleIdx="0" presStyleCnt="1"/>
      <dgm:spPr/>
      <dgm:t>
        <a:bodyPr/>
        <a:lstStyle/>
        <a:p>
          <a:endParaRPr lang="it-IT"/>
        </a:p>
      </dgm:t>
    </dgm:pt>
    <dgm:pt modelId="{1738D136-A8B7-1E45-B032-7FF3102FEFE5}" type="pres">
      <dgm:prSet presAssocID="{A3FD9AF9-110D-BE41-999D-9F1DE9F4233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64A863E-6FAC-479B-AE86-3FA7B0022D94}" type="presOf" srcId="{A9F12C0D-F5AF-4A45-B594-1E8BD1380970}" destId="{712A9038-10CC-2A40-92F0-9CD21FD82146}" srcOrd="0" destOrd="2" presId="urn:microsoft.com/office/officeart/2005/8/layout/process2"/>
    <dgm:cxn modelId="{909CE04C-24A5-B34A-9B09-14B3E8661801}" srcId="{E441FC79-146A-264A-BDA1-35C9B53B2620}" destId="{A9F12C0D-F5AF-4A45-B594-1E8BD1380970}" srcOrd="1" destOrd="0" parTransId="{1EAC45D3-8CB1-BF49-B457-1C76528AB906}" sibTransId="{4157DE8D-4F00-4049-89B3-2C3682FB8FAA}"/>
    <dgm:cxn modelId="{FC9BB8B3-0A5F-4176-BEA1-AF397FE0B797}" type="presOf" srcId="{A3FD9AF9-110D-BE41-999D-9F1DE9F4233C}" destId="{1738D136-A8B7-1E45-B032-7FF3102FEFE5}" srcOrd="0" destOrd="0" presId="urn:microsoft.com/office/officeart/2005/8/layout/process2"/>
    <dgm:cxn modelId="{F82D8914-9A48-4497-BC38-A8C98C7D10AA}" type="presOf" srcId="{8589F3E4-0D96-634E-B9B9-43012B922F6A}" destId="{712A9038-10CC-2A40-92F0-9CD21FD82146}" srcOrd="0" destOrd="1" presId="urn:microsoft.com/office/officeart/2005/8/layout/process2"/>
    <dgm:cxn modelId="{6B9D40C4-7DC5-472F-86CF-DE310E7CC97C}" type="presOf" srcId="{630C9DAB-DD70-D449-9063-8AF45536613E}" destId="{148EE192-ED6C-2C4C-BA81-9A3724F38FDF}" srcOrd="0" destOrd="0" presId="urn:microsoft.com/office/officeart/2005/8/layout/process2"/>
    <dgm:cxn modelId="{7D93C833-1815-EF4D-8616-340F42F284FB}" srcId="{A3FD9AF9-110D-BE41-999D-9F1DE9F4233C}" destId="{93BC6809-587F-2948-BFEF-681C7B026238}" srcOrd="1" destOrd="0" parTransId="{07872226-B524-3D4D-81FA-663019DDDDF8}" sibTransId="{0694CDBB-1E1A-8E4E-8C35-E23E942EEB77}"/>
    <dgm:cxn modelId="{E35B09ED-5115-C74A-B203-68386B214C0E}" srcId="{743355D9-1C2D-A849-AFA1-0E090B85C43C}" destId="{A3FD9AF9-110D-BE41-999D-9F1DE9F4233C}" srcOrd="1" destOrd="0" parTransId="{781D615E-63C5-744A-9A28-DC6A931E8963}" sibTransId="{FED36883-C877-604E-9317-D9B10263C842}"/>
    <dgm:cxn modelId="{5AA7AF4E-E477-41DD-A9F0-8CBD19147BE7}" type="presOf" srcId="{E441FC79-146A-264A-BDA1-35C9B53B2620}" destId="{712A9038-10CC-2A40-92F0-9CD21FD82146}" srcOrd="0" destOrd="0" presId="urn:microsoft.com/office/officeart/2005/8/layout/process2"/>
    <dgm:cxn modelId="{08FED231-F975-064E-A5B1-228B43FEA8E6}" srcId="{743355D9-1C2D-A849-AFA1-0E090B85C43C}" destId="{E441FC79-146A-264A-BDA1-35C9B53B2620}" srcOrd="0" destOrd="0" parTransId="{C14821CF-CCF9-6447-BE9D-5AF73B67FD57}" sibTransId="{630C9DAB-DD70-D449-9063-8AF45536613E}"/>
    <dgm:cxn modelId="{67F92B9B-DF34-44A4-A131-534B8D69D3EF}" type="presOf" srcId="{93BC6809-587F-2948-BFEF-681C7B026238}" destId="{1738D136-A8B7-1E45-B032-7FF3102FEFE5}" srcOrd="0" destOrd="2" presId="urn:microsoft.com/office/officeart/2005/8/layout/process2"/>
    <dgm:cxn modelId="{75B6ECEF-EAC9-4597-A6B1-A42FCC01ED7B}" type="presOf" srcId="{743355D9-1C2D-A849-AFA1-0E090B85C43C}" destId="{69074466-FE76-5346-97CF-BFA400E8811E}" srcOrd="0" destOrd="0" presId="urn:microsoft.com/office/officeart/2005/8/layout/process2"/>
    <dgm:cxn modelId="{2ADC835F-1ECF-4552-8663-B6260CBA2694}" type="presOf" srcId="{630C9DAB-DD70-D449-9063-8AF45536613E}" destId="{D44A4D3C-7411-E94B-8D84-1AA2D0C86326}" srcOrd="1" destOrd="0" presId="urn:microsoft.com/office/officeart/2005/8/layout/process2"/>
    <dgm:cxn modelId="{130EFFD2-2E77-42F7-98D9-FEB5708230BF}" type="presOf" srcId="{E606DCF1-CA12-BE40-ACBF-C6E19BB18EB1}" destId="{1738D136-A8B7-1E45-B032-7FF3102FEFE5}" srcOrd="0" destOrd="1" presId="urn:microsoft.com/office/officeart/2005/8/layout/process2"/>
    <dgm:cxn modelId="{F6414A2C-FF02-4947-84C2-B13EFEEAF768}" srcId="{E441FC79-146A-264A-BDA1-35C9B53B2620}" destId="{8589F3E4-0D96-634E-B9B9-43012B922F6A}" srcOrd="0" destOrd="0" parTransId="{4722C393-7828-4B48-BDDA-AB084890AD47}" sibTransId="{57E01CC9-A73C-5B4A-A727-61B9AA35518F}"/>
    <dgm:cxn modelId="{FFC2B87E-3436-B44E-B5B3-5018F079A298}" srcId="{A3FD9AF9-110D-BE41-999D-9F1DE9F4233C}" destId="{E606DCF1-CA12-BE40-ACBF-C6E19BB18EB1}" srcOrd="0" destOrd="0" parTransId="{430CC2E5-0C03-2C46-8D8C-37530D36C494}" sibTransId="{F67B957A-1B68-2A4E-B45A-6F2D9681CD98}"/>
    <dgm:cxn modelId="{36E19FAA-FF56-4A82-AE80-B29B3A7645A2}" type="presParOf" srcId="{69074466-FE76-5346-97CF-BFA400E8811E}" destId="{712A9038-10CC-2A40-92F0-9CD21FD82146}" srcOrd="0" destOrd="0" presId="urn:microsoft.com/office/officeart/2005/8/layout/process2"/>
    <dgm:cxn modelId="{612251FD-FB16-4027-B535-1B2AB5613200}" type="presParOf" srcId="{69074466-FE76-5346-97CF-BFA400E8811E}" destId="{148EE192-ED6C-2C4C-BA81-9A3724F38FDF}" srcOrd="1" destOrd="0" presId="urn:microsoft.com/office/officeart/2005/8/layout/process2"/>
    <dgm:cxn modelId="{30508A88-4FFC-471D-86C3-D435E7FCCB35}" type="presParOf" srcId="{148EE192-ED6C-2C4C-BA81-9A3724F38FDF}" destId="{D44A4D3C-7411-E94B-8D84-1AA2D0C86326}" srcOrd="0" destOrd="0" presId="urn:microsoft.com/office/officeart/2005/8/layout/process2"/>
    <dgm:cxn modelId="{4BF676AF-2F0F-40C5-831C-7B7A9150BB48}" type="presParOf" srcId="{69074466-FE76-5346-97CF-BFA400E8811E}" destId="{1738D136-A8B7-1E45-B032-7FF3102FEFE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3355D9-1C2D-A849-AFA1-0E090B85C43C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441FC79-146A-264A-BDA1-35C9B53B2620}">
      <dgm:prSet custT="1"/>
      <dgm:spPr/>
      <dgm:t>
        <a:bodyPr/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dirty="0" smtClean="0">
              <a:latin typeface="Candara" charset="0"/>
              <a:ea typeface="Candara" charset="0"/>
              <a:cs typeface="Candara" charset="0"/>
            </a:rPr>
            <a:t>DATORI DI LAVORO CHE ASSUMONO A TEMPO INDETERMINATO GIOVANI </a:t>
          </a:r>
          <a:r>
            <a:rPr lang="it-IT" sz="1200" b="1" dirty="0" smtClean="0">
              <a:effectLst/>
              <a:latin typeface="Candara" charset="0"/>
              <a:ea typeface="Candara" charset="0"/>
              <a:cs typeface="Candara" charset="0"/>
            </a:rPr>
            <a:t>TRA I 16 E I 34 ANNI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dirty="0" smtClean="0">
              <a:effectLst/>
              <a:latin typeface="Candara" charset="0"/>
              <a:ea typeface="Candara" charset="0"/>
              <a:cs typeface="Candara" charset="0"/>
            </a:rPr>
            <a:t>(DAI 35 ANNI IN SU SE PRIVI</a:t>
          </a:r>
          <a:r>
            <a:rPr lang="it-IT" sz="1200" b="1" baseline="0" dirty="0" smtClean="0">
              <a:effectLst/>
              <a:latin typeface="Candara" charset="0"/>
              <a:ea typeface="Candara" charset="0"/>
              <a:cs typeface="Candara" charset="0"/>
            </a:rPr>
            <a:t> DI IMPIEGO DA ALMENO 6 MESI*)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baseline="0" dirty="0" smtClean="0">
              <a:effectLst/>
              <a:latin typeface="Candara" charset="0"/>
              <a:ea typeface="Candara" charset="0"/>
              <a:cs typeface="Candara" charset="0"/>
            </a:rPr>
            <a:t>CON:</a:t>
          </a:r>
          <a:endParaRPr lang="it-IT" sz="1200" b="1" dirty="0" smtClean="0">
            <a:latin typeface="Candara" charset="0"/>
            <a:ea typeface="Candara" charset="0"/>
            <a:cs typeface="Candara" charset="0"/>
          </a:endParaRPr>
        </a:p>
      </dgm:t>
    </dgm:pt>
    <dgm:pt modelId="{C14821CF-CCF9-6447-BE9D-5AF73B67FD57}" type="parTrans" cxnId="{08FED231-F975-064E-A5B1-228B43FEA8E6}">
      <dgm:prSet/>
      <dgm:spPr/>
      <dgm:t>
        <a:bodyPr/>
        <a:lstStyle/>
        <a:p>
          <a:endParaRPr lang="it-IT"/>
        </a:p>
      </dgm:t>
    </dgm:pt>
    <dgm:pt modelId="{630C9DAB-DD70-D449-9063-8AF45536613E}" type="sibTrans" cxnId="{08FED231-F975-064E-A5B1-228B43FEA8E6}">
      <dgm:prSet/>
      <dgm:spPr/>
      <dgm:t>
        <a:bodyPr/>
        <a:lstStyle/>
        <a:p>
          <a:endParaRPr lang="it-IT"/>
        </a:p>
      </dgm:t>
    </dgm:pt>
    <dgm:pt modelId="{127CF719-2C48-4D40-A9F7-CA5F5FD2B323}">
      <dgm:prSet custT="1"/>
      <dgm:spPr/>
      <dgm:t>
        <a:bodyPr/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50" b="1" dirty="0" smtClean="0">
              <a:effectLst/>
              <a:latin typeface="Candara" charset="0"/>
              <a:ea typeface="Candara" charset="0"/>
              <a:cs typeface="Candara" charset="0"/>
            </a:rPr>
            <a:t>ASSUNZIONI A TEMPO INDETERMINATO, ANCHE A SCOPO DI SOMMINISTRAZIONE</a:t>
          </a:r>
          <a:endParaRPr lang="it-IT" sz="1050" b="1" dirty="0" smtClean="0">
            <a:latin typeface="Candara" charset="0"/>
            <a:ea typeface="Candara" charset="0"/>
            <a:cs typeface="Candara" charset="0"/>
          </a:endParaRPr>
        </a:p>
      </dgm:t>
    </dgm:pt>
    <dgm:pt modelId="{FC1F1BED-A998-2F42-BF87-29EC8D59A4F9}" type="parTrans" cxnId="{855277F4-0A0C-3946-98F0-BEC15A0E91D8}">
      <dgm:prSet/>
      <dgm:spPr/>
      <dgm:t>
        <a:bodyPr/>
        <a:lstStyle/>
        <a:p>
          <a:endParaRPr lang="it-IT"/>
        </a:p>
      </dgm:t>
    </dgm:pt>
    <dgm:pt modelId="{18A9CCC8-2D60-D248-A7A8-E56B68750274}" type="sibTrans" cxnId="{855277F4-0A0C-3946-98F0-BEC15A0E91D8}">
      <dgm:prSet/>
      <dgm:spPr/>
      <dgm:t>
        <a:bodyPr/>
        <a:lstStyle/>
        <a:p>
          <a:endParaRPr lang="it-IT"/>
        </a:p>
      </dgm:t>
    </dgm:pt>
    <dgm:pt modelId="{0C2D31AD-4713-4949-9005-2C7A288BAE94}">
      <dgm:prSet custT="1"/>
      <dgm:spPr/>
      <dgm:t>
        <a:bodyPr/>
        <a:lstStyle/>
        <a:p>
          <a:pPr algn="l" rtl="0"/>
          <a:r>
            <a:rPr lang="it-IT" sz="1050" b="1" dirty="0" smtClean="0">
              <a:effectLst/>
              <a:latin typeface="Candara" charset="0"/>
              <a:ea typeface="Candara" charset="0"/>
              <a:cs typeface="Candara" charset="0"/>
            </a:rPr>
            <a:t>ASSUNZIONI IN</a:t>
          </a:r>
          <a:r>
            <a:rPr lang="it-IT" sz="1050" b="1" baseline="0" dirty="0" smtClean="0">
              <a:effectLst/>
              <a:latin typeface="Candara" charset="0"/>
              <a:ea typeface="Candara" charset="0"/>
              <a:cs typeface="Candara" charset="0"/>
            </a:rPr>
            <a:t> APPRENDISTATO PROFESSIONALIZZANTE </a:t>
          </a:r>
          <a:endParaRPr lang="it-IT" sz="105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5ECFEB97-FC2E-044F-86E5-8551B249B136}" type="parTrans" cxnId="{D78089BA-4AA6-5E44-BF50-25735322458B}">
      <dgm:prSet/>
      <dgm:spPr/>
      <dgm:t>
        <a:bodyPr/>
        <a:lstStyle/>
        <a:p>
          <a:endParaRPr lang="it-IT"/>
        </a:p>
      </dgm:t>
    </dgm:pt>
    <dgm:pt modelId="{E3958A6F-F1BA-7D4E-8FBE-14D963295F2E}" type="sibTrans" cxnId="{D78089BA-4AA6-5E44-BF50-25735322458B}">
      <dgm:prSet/>
      <dgm:spPr/>
      <dgm:t>
        <a:bodyPr/>
        <a:lstStyle/>
        <a:p>
          <a:endParaRPr lang="it-IT"/>
        </a:p>
      </dgm:t>
    </dgm:pt>
    <dgm:pt modelId="{82C8C8B6-297D-2549-8560-A105E5FEB72E}">
      <dgm:prSet custT="1"/>
      <dgm:spPr/>
      <dgm:t>
        <a:bodyPr/>
        <a:lstStyle/>
        <a:p>
          <a:r>
            <a:rPr lang="it-IT" sz="2000" b="1" dirty="0" smtClean="0">
              <a:effectLst/>
            </a:rPr>
            <a:t>SGRAVIO</a:t>
          </a:r>
          <a:r>
            <a:rPr lang="it-IT" sz="1800" b="1" dirty="0" smtClean="0">
              <a:effectLst/>
            </a:rPr>
            <a:t> DEL 100% DEI CONTRIBUTI DEL DATORE DI LAVORO, ECCETTO PREMI INAIL:</a:t>
          </a:r>
          <a:endParaRPr lang="it-IT" sz="1800" dirty="0"/>
        </a:p>
      </dgm:t>
    </dgm:pt>
    <dgm:pt modelId="{3729FDED-688F-C04A-90C7-0282C4F71B98}" type="parTrans" cxnId="{A1D33C57-8C21-1B48-8A7B-0128F04FD1A8}">
      <dgm:prSet/>
      <dgm:spPr/>
      <dgm:t>
        <a:bodyPr/>
        <a:lstStyle/>
        <a:p>
          <a:endParaRPr lang="it-IT"/>
        </a:p>
      </dgm:t>
    </dgm:pt>
    <dgm:pt modelId="{879CDC96-0A4C-9047-AE92-60E9C57D3597}" type="sibTrans" cxnId="{A1D33C57-8C21-1B48-8A7B-0128F04FD1A8}">
      <dgm:prSet/>
      <dgm:spPr/>
      <dgm:t>
        <a:bodyPr/>
        <a:lstStyle/>
        <a:p>
          <a:endParaRPr lang="it-IT"/>
        </a:p>
      </dgm:t>
    </dgm:pt>
    <dgm:pt modelId="{C57DBD49-848D-F64D-9975-28C0F471C6ED}">
      <dgm:prSet custT="1"/>
      <dgm:spPr/>
      <dgm:t>
        <a:bodyPr/>
        <a:lstStyle/>
        <a:p>
          <a:r>
            <a:rPr lang="it-IT" sz="1100" b="1" dirty="0" smtClean="0">
              <a:effectLst/>
            </a:rPr>
            <a:t>PER 1 ANNO DALL'ASSUNZIONE</a:t>
          </a:r>
          <a:endParaRPr lang="it-IT" sz="1100" b="1" dirty="0">
            <a:effectLst/>
          </a:endParaRPr>
        </a:p>
      </dgm:t>
    </dgm:pt>
    <dgm:pt modelId="{6651C704-3052-3E4F-ADDA-A67E25F05A04}" type="parTrans" cxnId="{31A387EF-BCE2-C546-82A8-B217EBC6F965}">
      <dgm:prSet/>
      <dgm:spPr/>
      <dgm:t>
        <a:bodyPr/>
        <a:lstStyle/>
        <a:p>
          <a:endParaRPr lang="it-IT"/>
        </a:p>
      </dgm:t>
    </dgm:pt>
    <dgm:pt modelId="{0A1ECBF4-E566-EF4C-9D2A-7D904AE18004}" type="sibTrans" cxnId="{31A387EF-BCE2-C546-82A8-B217EBC6F965}">
      <dgm:prSet/>
      <dgm:spPr/>
      <dgm:t>
        <a:bodyPr/>
        <a:lstStyle/>
        <a:p>
          <a:endParaRPr lang="it-IT"/>
        </a:p>
      </dgm:t>
    </dgm:pt>
    <dgm:pt modelId="{3EEE9A77-FEBF-BC46-85CE-69609BBC3EC9}">
      <dgm:prSet custT="1"/>
      <dgm:spPr/>
      <dgm:t>
        <a:bodyPr/>
        <a:lstStyle/>
        <a:p>
          <a:r>
            <a:rPr lang="it-IT" sz="1100" b="1" dirty="0" smtClean="0">
              <a:effectLst/>
            </a:rPr>
            <a:t>FINO A</a:t>
          </a:r>
          <a:r>
            <a:rPr lang="it-IT" sz="1100" b="1" baseline="0" dirty="0" smtClean="0">
              <a:effectLst/>
            </a:rPr>
            <a:t> 8.060</a:t>
          </a:r>
          <a:r>
            <a:rPr lang="it-IT" sz="1100" b="1" dirty="0" smtClean="0">
              <a:effectLst/>
            </a:rPr>
            <a:t> EURO ANNUI</a:t>
          </a:r>
          <a:endParaRPr lang="it-IT" sz="110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54C952DC-1A3A-6545-A952-D4C8E1BE999A}" type="parTrans" cxnId="{0E4C24D5-0B99-6A4D-90AF-EFB6CEF2873A}">
      <dgm:prSet/>
      <dgm:spPr/>
      <dgm:t>
        <a:bodyPr/>
        <a:lstStyle/>
        <a:p>
          <a:endParaRPr lang="it-IT"/>
        </a:p>
      </dgm:t>
    </dgm:pt>
    <dgm:pt modelId="{F140AA47-75AC-FC4C-9B21-C27538EC4066}" type="sibTrans" cxnId="{0E4C24D5-0B99-6A4D-90AF-EFB6CEF2873A}">
      <dgm:prSet/>
      <dgm:spPr/>
      <dgm:t>
        <a:bodyPr/>
        <a:lstStyle/>
        <a:p>
          <a:endParaRPr lang="it-IT"/>
        </a:p>
      </dgm:t>
    </dgm:pt>
    <dgm:pt modelId="{EDE6C2F0-3202-AD41-8CA7-A703267230AA}">
      <dgm:prSet custT="1"/>
      <dgm:spPr/>
      <dgm:t>
        <a:bodyPr/>
        <a:lstStyle/>
        <a:p>
          <a:pPr algn="l" rtl="0"/>
          <a:r>
            <a:rPr lang="it-IT" sz="1050" b="1" dirty="0" smtClean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sz="105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11E0CCDC-4A90-6E43-9905-53D715808DEE}" type="parTrans" cxnId="{5F2EB254-C2C9-6441-B06A-08CA1814D052}">
      <dgm:prSet/>
      <dgm:spPr/>
      <dgm:t>
        <a:bodyPr/>
        <a:lstStyle/>
        <a:p>
          <a:endParaRPr lang="it-IT"/>
        </a:p>
      </dgm:t>
    </dgm:pt>
    <dgm:pt modelId="{18FA28B7-170B-3A4F-9127-7BB8EEE933C7}" type="sibTrans" cxnId="{5F2EB254-C2C9-6441-B06A-08CA1814D052}">
      <dgm:prSet/>
      <dgm:spPr/>
      <dgm:t>
        <a:bodyPr/>
        <a:lstStyle/>
        <a:p>
          <a:endParaRPr lang="it-IT"/>
        </a:p>
      </dgm:t>
    </dgm:pt>
    <dgm:pt modelId="{69074466-FE76-5346-97CF-BFA400E8811E}" type="pres">
      <dgm:prSet presAssocID="{743355D9-1C2D-A849-AFA1-0E090B85C43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12A9038-10CC-2A40-92F0-9CD21FD82146}" type="pres">
      <dgm:prSet presAssocID="{E441FC79-146A-264A-BDA1-35C9B53B262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8EE192-ED6C-2C4C-BA81-9A3724F38FDF}" type="pres">
      <dgm:prSet presAssocID="{630C9DAB-DD70-D449-9063-8AF45536613E}" presName="sibTrans" presStyleLbl="sibTrans2D1" presStyleIdx="0" presStyleCnt="1"/>
      <dgm:spPr/>
      <dgm:t>
        <a:bodyPr/>
        <a:lstStyle/>
        <a:p>
          <a:endParaRPr lang="it-IT"/>
        </a:p>
      </dgm:t>
    </dgm:pt>
    <dgm:pt modelId="{D44A4D3C-7411-E94B-8D84-1AA2D0C86326}" type="pres">
      <dgm:prSet presAssocID="{630C9DAB-DD70-D449-9063-8AF45536613E}" presName="connectorText" presStyleLbl="sibTrans2D1" presStyleIdx="0" presStyleCnt="1"/>
      <dgm:spPr/>
      <dgm:t>
        <a:bodyPr/>
        <a:lstStyle/>
        <a:p>
          <a:endParaRPr lang="it-IT"/>
        </a:p>
      </dgm:t>
    </dgm:pt>
    <dgm:pt modelId="{5C963617-6D7F-364C-AE94-53062B1E95DD}" type="pres">
      <dgm:prSet presAssocID="{82C8C8B6-297D-2549-8560-A105E5FEB72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3A13ECE-2275-4577-BFFF-CD6DE68162B8}" type="presOf" srcId="{630C9DAB-DD70-D449-9063-8AF45536613E}" destId="{148EE192-ED6C-2C4C-BA81-9A3724F38FDF}" srcOrd="0" destOrd="0" presId="urn:microsoft.com/office/officeart/2005/8/layout/process2"/>
    <dgm:cxn modelId="{E25D4FD9-5A5E-49E4-9B25-E49E91DD3025}" type="presOf" srcId="{630C9DAB-DD70-D449-9063-8AF45536613E}" destId="{D44A4D3C-7411-E94B-8D84-1AA2D0C86326}" srcOrd="1" destOrd="0" presId="urn:microsoft.com/office/officeart/2005/8/layout/process2"/>
    <dgm:cxn modelId="{855277F4-0A0C-3946-98F0-BEC15A0E91D8}" srcId="{E441FC79-146A-264A-BDA1-35C9B53B2620}" destId="{127CF719-2C48-4D40-A9F7-CA5F5FD2B323}" srcOrd="0" destOrd="0" parTransId="{FC1F1BED-A998-2F42-BF87-29EC8D59A4F9}" sibTransId="{18A9CCC8-2D60-D248-A7A8-E56B68750274}"/>
    <dgm:cxn modelId="{3E5AA5F4-75B6-4014-9802-7ADB20176984}" type="presOf" srcId="{743355D9-1C2D-A849-AFA1-0E090B85C43C}" destId="{69074466-FE76-5346-97CF-BFA400E8811E}" srcOrd="0" destOrd="0" presId="urn:microsoft.com/office/officeart/2005/8/layout/process2"/>
    <dgm:cxn modelId="{10844689-7C2E-4225-ACE1-7633EB0F5DB2}" type="presOf" srcId="{127CF719-2C48-4D40-A9F7-CA5F5FD2B323}" destId="{712A9038-10CC-2A40-92F0-9CD21FD82146}" srcOrd="0" destOrd="1" presId="urn:microsoft.com/office/officeart/2005/8/layout/process2"/>
    <dgm:cxn modelId="{B5BE72D1-89BE-40D0-A140-48375CE0036F}" type="presOf" srcId="{3EEE9A77-FEBF-BC46-85CE-69609BBC3EC9}" destId="{5C963617-6D7F-364C-AE94-53062B1E95DD}" srcOrd="0" destOrd="2" presId="urn:microsoft.com/office/officeart/2005/8/layout/process2"/>
    <dgm:cxn modelId="{A1D33C57-8C21-1B48-8A7B-0128F04FD1A8}" srcId="{743355D9-1C2D-A849-AFA1-0E090B85C43C}" destId="{82C8C8B6-297D-2549-8560-A105E5FEB72E}" srcOrd="1" destOrd="0" parTransId="{3729FDED-688F-C04A-90C7-0282C4F71B98}" sibTransId="{879CDC96-0A4C-9047-AE92-60E9C57D3597}"/>
    <dgm:cxn modelId="{08FED231-F975-064E-A5B1-228B43FEA8E6}" srcId="{743355D9-1C2D-A849-AFA1-0E090B85C43C}" destId="{E441FC79-146A-264A-BDA1-35C9B53B2620}" srcOrd="0" destOrd="0" parTransId="{C14821CF-CCF9-6447-BE9D-5AF73B67FD57}" sibTransId="{630C9DAB-DD70-D449-9063-8AF45536613E}"/>
    <dgm:cxn modelId="{0E4C24D5-0B99-6A4D-90AF-EFB6CEF2873A}" srcId="{82C8C8B6-297D-2549-8560-A105E5FEB72E}" destId="{3EEE9A77-FEBF-BC46-85CE-69609BBC3EC9}" srcOrd="1" destOrd="0" parTransId="{54C952DC-1A3A-6545-A952-D4C8E1BE999A}" sibTransId="{F140AA47-75AC-FC4C-9B21-C27538EC4066}"/>
    <dgm:cxn modelId="{F84FB735-22C0-4D74-B1AB-79D8EC48B27C}" type="presOf" srcId="{C57DBD49-848D-F64D-9975-28C0F471C6ED}" destId="{5C963617-6D7F-364C-AE94-53062B1E95DD}" srcOrd="0" destOrd="1" presId="urn:microsoft.com/office/officeart/2005/8/layout/process2"/>
    <dgm:cxn modelId="{6044C1CD-FED5-49E0-9C58-E728C76DF0ED}" type="presOf" srcId="{EDE6C2F0-3202-AD41-8CA7-A703267230AA}" destId="{712A9038-10CC-2A40-92F0-9CD21FD82146}" srcOrd="0" destOrd="3" presId="urn:microsoft.com/office/officeart/2005/8/layout/process2"/>
    <dgm:cxn modelId="{D78089BA-4AA6-5E44-BF50-25735322458B}" srcId="{E441FC79-146A-264A-BDA1-35C9B53B2620}" destId="{0C2D31AD-4713-4949-9005-2C7A288BAE94}" srcOrd="1" destOrd="0" parTransId="{5ECFEB97-FC2E-044F-86E5-8551B249B136}" sibTransId="{E3958A6F-F1BA-7D4E-8FBE-14D963295F2E}"/>
    <dgm:cxn modelId="{7F20AD01-A170-4D5B-93D1-9715856128C2}" type="presOf" srcId="{82C8C8B6-297D-2549-8560-A105E5FEB72E}" destId="{5C963617-6D7F-364C-AE94-53062B1E95DD}" srcOrd="0" destOrd="0" presId="urn:microsoft.com/office/officeart/2005/8/layout/process2"/>
    <dgm:cxn modelId="{31A387EF-BCE2-C546-82A8-B217EBC6F965}" srcId="{82C8C8B6-297D-2549-8560-A105E5FEB72E}" destId="{C57DBD49-848D-F64D-9975-28C0F471C6ED}" srcOrd="0" destOrd="0" parTransId="{6651C704-3052-3E4F-ADDA-A67E25F05A04}" sibTransId="{0A1ECBF4-E566-EF4C-9D2A-7D904AE18004}"/>
    <dgm:cxn modelId="{8B3CA24F-5921-491D-8928-C41E3EE9E602}" type="presOf" srcId="{0C2D31AD-4713-4949-9005-2C7A288BAE94}" destId="{712A9038-10CC-2A40-92F0-9CD21FD82146}" srcOrd="0" destOrd="2" presId="urn:microsoft.com/office/officeart/2005/8/layout/process2"/>
    <dgm:cxn modelId="{0D747E2A-6298-42F3-819E-021CB8E72B49}" type="presOf" srcId="{E441FC79-146A-264A-BDA1-35C9B53B2620}" destId="{712A9038-10CC-2A40-92F0-9CD21FD82146}" srcOrd="0" destOrd="0" presId="urn:microsoft.com/office/officeart/2005/8/layout/process2"/>
    <dgm:cxn modelId="{5F2EB254-C2C9-6441-B06A-08CA1814D052}" srcId="{E441FC79-146A-264A-BDA1-35C9B53B2620}" destId="{EDE6C2F0-3202-AD41-8CA7-A703267230AA}" srcOrd="2" destOrd="0" parTransId="{11E0CCDC-4A90-6E43-9905-53D715808DEE}" sibTransId="{18FA28B7-170B-3A4F-9127-7BB8EEE933C7}"/>
    <dgm:cxn modelId="{D4EE573A-7CF8-4E7A-8517-4145079FB9AE}" type="presParOf" srcId="{69074466-FE76-5346-97CF-BFA400E8811E}" destId="{712A9038-10CC-2A40-92F0-9CD21FD82146}" srcOrd="0" destOrd="0" presId="urn:microsoft.com/office/officeart/2005/8/layout/process2"/>
    <dgm:cxn modelId="{B1D9C112-15B6-4DAA-A580-47C975FEBB7D}" type="presParOf" srcId="{69074466-FE76-5346-97CF-BFA400E8811E}" destId="{148EE192-ED6C-2C4C-BA81-9A3724F38FDF}" srcOrd="1" destOrd="0" presId="urn:microsoft.com/office/officeart/2005/8/layout/process2"/>
    <dgm:cxn modelId="{304847E6-3C44-4DFA-B2E3-9C9CD0ADB489}" type="presParOf" srcId="{148EE192-ED6C-2C4C-BA81-9A3724F38FDF}" destId="{D44A4D3C-7411-E94B-8D84-1AA2D0C86326}" srcOrd="0" destOrd="0" presId="urn:microsoft.com/office/officeart/2005/8/layout/process2"/>
    <dgm:cxn modelId="{AE5CCBF3-7EBA-4A43-AF3A-0BE60E68BA74}" type="presParOf" srcId="{69074466-FE76-5346-97CF-BFA400E8811E}" destId="{5C963617-6D7F-364C-AE94-53062B1E95D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3355D9-1C2D-A849-AFA1-0E090B85C43C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441FC79-146A-264A-BDA1-35C9B53B2620}">
      <dgm:prSet/>
      <dgm:spPr/>
      <dgm:t>
        <a:bodyPr/>
        <a:lstStyle/>
        <a:p>
          <a:r>
            <a:rPr lang="it-IT" b="1" dirty="0" smtClean="0">
              <a:solidFill>
                <a:schemeClr val="bg1"/>
              </a:solidFill>
              <a:latin typeface="Candara" charset="0"/>
              <a:ea typeface="Candara" charset="0"/>
              <a:cs typeface="Candara" charset="0"/>
            </a:rPr>
            <a:t>DATORI DI LAVORO CHE ASSUMONO GIOVANI </a:t>
          </a:r>
          <a:r>
            <a:rPr lang="it-IT" b="1" dirty="0" smtClean="0">
              <a:solidFill>
                <a:schemeClr val="bg1"/>
              </a:solidFill>
              <a:effectLst/>
              <a:latin typeface="Candara" charset="0"/>
              <a:ea typeface="Candara" charset="0"/>
              <a:cs typeface="Candara" charset="0"/>
            </a:rPr>
            <a:t>NEET TRA I 16 E I 29 ANNI ISCRITTI A GARANZIA GIOVANI CON:</a:t>
          </a:r>
          <a:endParaRPr lang="it-IT" b="1" dirty="0" smtClean="0">
            <a:solidFill>
              <a:schemeClr val="bg1"/>
            </a:solidFill>
            <a:latin typeface="Candara" charset="0"/>
            <a:ea typeface="Candara" charset="0"/>
            <a:cs typeface="Candara" charset="0"/>
          </a:endParaRPr>
        </a:p>
      </dgm:t>
    </dgm:pt>
    <dgm:pt modelId="{C14821CF-CCF9-6447-BE9D-5AF73B67FD57}" type="parTrans" cxnId="{08FED231-F975-064E-A5B1-228B43FEA8E6}">
      <dgm:prSet/>
      <dgm:spPr/>
      <dgm:t>
        <a:bodyPr/>
        <a:lstStyle/>
        <a:p>
          <a:endParaRPr lang="it-IT"/>
        </a:p>
      </dgm:t>
    </dgm:pt>
    <dgm:pt modelId="{630C9DAB-DD70-D449-9063-8AF45536613E}" type="sibTrans" cxnId="{08FED231-F975-064E-A5B1-228B43FEA8E6}">
      <dgm:prSet/>
      <dgm:spPr/>
      <dgm:t>
        <a:bodyPr/>
        <a:lstStyle/>
        <a:p>
          <a:endParaRPr lang="it-IT"/>
        </a:p>
      </dgm:t>
    </dgm:pt>
    <dgm:pt modelId="{8589F3E4-0D96-634E-B9B9-43012B922F6A}">
      <dgm:prSet/>
      <dgm:spPr/>
      <dgm:t>
        <a:bodyPr/>
        <a:lstStyle/>
        <a:p>
          <a:r>
            <a:rPr lang="it-IT" b="1" dirty="0" smtClean="0">
              <a:effectLst/>
              <a:latin typeface="Candara" charset="0"/>
              <a:ea typeface="Candara" charset="0"/>
              <a:cs typeface="Candara" charset="0"/>
            </a:rPr>
            <a:t>ASSUNZIONI A TEMPO INDETERMINATO, ANCHE A SCOPO DI SOMMINISTRAZIONE</a:t>
          </a:r>
          <a:endParaRPr lang="it-IT" b="1" dirty="0" smtClean="0">
            <a:solidFill>
              <a:schemeClr val="bg1"/>
            </a:solidFill>
            <a:latin typeface="Candara" charset="0"/>
            <a:ea typeface="Candara" charset="0"/>
            <a:cs typeface="Candara" charset="0"/>
          </a:endParaRPr>
        </a:p>
      </dgm:t>
    </dgm:pt>
    <dgm:pt modelId="{4722C393-7828-4B48-BDDA-AB084890AD47}" type="parTrans" cxnId="{F6414A2C-FF02-4947-84C2-B13EFEEAF768}">
      <dgm:prSet/>
      <dgm:spPr/>
      <dgm:t>
        <a:bodyPr/>
        <a:lstStyle/>
        <a:p>
          <a:endParaRPr lang="it-IT"/>
        </a:p>
      </dgm:t>
    </dgm:pt>
    <dgm:pt modelId="{57E01CC9-A73C-5B4A-A727-61B9AA35518F}" type="sibTrans" cxnId="{F6414A2C-FF02-4947-84C2-B13EFEEAF768}">
      <dgm:prSet/>
      <dgm:spPr/>
      <dgm:t>
        <a:bodyPr/>
        <a:lstStyle/>
        <a:p>
          <a:endParaRPr lang="it-IT"/>
        </a:p>
      </dgm:t>
    </dgm:pt>
    <dgm:pt modelId="{6785FA90-E7B7-7D4E-B421-66D23238E84B}">
      <dgm:prSet/>
      <dgm:spPr/>
      <dgm:t>
        <a:bodyPr/>
        <a:lstStyle/>
        <a:p>
          <a:pPr rtl="0"/>
          <a:r>
            <a:rPr lang="it-IT" b="1" dirty="0" smtClean="0">
              <a:effectLst/>
              <a:latin typeface="Candara" charset="0"/>
              <a:ea typeface="Candara" charset="0"/>
              <a:cs typeface="Candara" charset="0"/>
            </a:rPr>
            <a:t>ASSUNZIONI IN</a:t>
          </a:r>
          <a:r>
            <a:rPr lang="it-IT" b="1" baseline="0" dirty="0" smtClean="0">
              <a:effectLst/>
              <a:latin typeface="Candara" charset="0"/>
              <a:ea typeface="Candara" charset="0"/>
              <a:cs typeface="Candara" charset="0"/>
            </a:rPr>
            <a:t> APPRENDISTATO PROFESSIONALIZZANTE </a:t>
          </a:r>
          <a:endParaRPr lang="it-IT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3AFDC15C-52BE-1148-BEA8-6E3DDC75C7DB}" type="parTrans" cxnId="{886DFEB5-4B99-714E-8C61-34FFBF865064}">
      <dgm:prSet/>
      <dgm:spPr/>
      <dgm:t>
        <a:bodyPr/>
        <a:lstStyle/>
        <a:p>
          <a:endParaRPr lang="it-IT"/>
        </a:p>
      </dgm:t>
    </dgm:pt>
    <dgm:pt modelId="{4BD4D9B0-0DA3-EB4B-94A3-6968DC75E252}" type="sibTrans" cxnId="{886DFEB5-4B99-714E-8C61-34FFBF865064}">
      <dgm:prSet/>
      <dgm:spPr/>
      <dgm:t>
        <a:bodyPr/>
        <a:lstStyle/>
        <a:p>
          <a:endParaRPr lang="it-IT"/>
        </a:p>
      </dgm:t>
    </dgm:pt>
    <dgm:pt modelId="{5751C661-E30F-A240-9F6C-5BDBA9ED7E7F}">
      <dgm:prSet/>
      <dgm:spPr/>
      <dgm:t>
        <a:bodyPr/>
        <a:lstStyle/>
        <a:p>
          <a:r>
            <a:rPr lang="it-IT" b="1" dirty="0" smtClean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dirty="0"/>
        </a:p>
      </dgm:t>
    </dgm:pt>
    <dgm:pt modelId="{23013564-63B8-294A-BF29-0534BBCF6B2D}" type="parTrans" cxnId="{428E7801-1BE5-5044-BBCC-B14939C83581}">
      <dgm:prSet/>
      <dgm:spPr/>
    </dgm:pt>
    <dgm:pt modelId="{F5706ADE-DD29-1041-BE9E-78CC85CBB4D5}" type="sibTrans" cxnId="{428E7801-1BE5-5044-BBCC-B14939C83581}">
      <dgm:prSet/>
      <dgm:spPr/>
    </dgm:pt>
    <dgm:pt modelId="{2E7F2A5A-607B-A043-B74D-98A7D0CA18B7}">
      <dgm:prSet custT="1"/>
      <dgm:spPr/>
      <dgm:t>
        <a:bodyPr/>
        <a:lstStyle/>
        <a:p>
          <a:r>
            <a:rPr lang="it-IT" sz="2200" b="1" dirty="0" smtClean="0">
              <a:effectLst/>
            </a:rPr>
            <a:t>SGRAVIO DEL 100% DEI CONTRIBUTI DEL DATORE DI LAVORO, ECCETTO PREMI INAIL:</a:t>
          </a:r>
          <a:endParaRPr lang="it-IT" sz="2200" dirty="0"/>
        </a:p>
      </dgm:t>
    </dgm:pt>
    <dgm:pt modelId="{2A83CCE2-8866-0645-B4DE-9C6414CE6BD6}" type="parTrans" cxnId="{C2AE05D4-516F-1A42-86B9-7D4E2C1DCA53}">
      <dgm:prSet/>
      <dgm:spPr/>
    </dgm:pt>
    <dgm:pt modelId="{99CCA5D0-9D6F-C342-A4E9-57A742F2D2ED}" type="sibTrans" cxnId="{C2AE05D4-516F-1A42-86B9-7D4E2C1DCA53}">
      <dgm:prSet/>
      <dgm:spPr/>
    </dgm:pt>
    <dgm:pt modelId="{4990F0E4-203F-704A-9D44-051DB371D138}">
      <dgm:prSet custT="1"/>
      <dgm:spPr/>
      <dgm:t>
        <a:bodyPr/>
        <a:lstStyle/>
        <a:p>
          <a:r>
            <a:rPr lang="it-IT" sz="1800" b="1" dirty="0" smtClean="0">
              <a:effectLst/>
            </a:rPr>
            <a:t>PER 3 ANNI DALL'ASSUNZIONE</a:t>
          </a:r>
          <a:endParaRPr lang="it-IT" sz="1800" b="1" dirty="0">
            <a:effectLst/>
          </a:endParaRPr>
        </a:p>
      </dgm:t>
    </dgm:pt>
    <dgm:pt modelId="{5A0E07CA-7BC0-604D-B9EE-63644A7A9CFA}" type="parTrans" cxnId="{ACCBFF4E-0482-7749-A02A-CB0E0A1DC2FF}">
      <dgm:prSet/>
      <dgm:spPr/>
      <dgm:t>
        <a:bodyPr/>
        <a:lstStyle/>
        <a:p>
          <a:endParaRPr lang="it-IT"/>
        </a:p>
      </dgm:t>
    </dgm:pt>
    <dgm:pt modelId="{989B1CEE-7CF1-3B47-AE69-FD31D0F0A57A}" type="sibTrans" cxnId="{ACCBFF4E-0482-7749-A02A-CB0E0A1DC2FF}">
      <dgm:prSet/>
      <dgm:spPr/>
      <dgm:t>
        <a:bodyPr/>
        <a:lstStyle/>
        <a:p>
          <a:endParaRPr lang="it-IT"/>
        </a:p>
      </dgm:t>
    </dgm:pt>
    <dgm:pt modelId="{F74D08E1-4E39-C04C-8FC2-3B52C66A8EAA}">
      <dgm:prSet custT="1"/>
      <dgm:spPr/>
      <dgm:t>
        <a:bodyPr/>
        <a:lstStyle/>
        <a:p>
          <a:r>
            <a:rPr lang="it-IT" sz="1800" b="1" dirty="0" smtClean="0">
              <a:effectLst/>
            </a:rPr>
            <a:t>FINO A</a:t>
          </a:r>
          <a:r>
            <a:rPr lang="it-IT" sz="1800" b="1" baseline="0" dirty="0" smtClean="0">
              <a:effectLst/>
            </a:rPr>
            <a:t> 8.060</a:t>
          </a:r>
          <a:r>
            <a:rPr lang="it-IT" sz="1800" b="1" dirty="0" smtClean="0">
              <a:effectLst/>
            </a:rPr>
            <a:t> EURO ANNUI</a:t>
          </a:r>
          <a:endParaRPr lang="it-IT" sz="1800" b="1" dirty="0">
            <a:effectLst/>
            <a:latin typeface="Candara" charset="0"/>
            <a:ea typeface="Candara" charset="0"/>
            <a:cs typeface="Candara" charset="0"/>
          </a:endParaRPr>
        </a:p>
      </dgm:t>
    </dgm:pt>
    <dgm:pt modelId="{5E6C1F0E-0EDB-9549-AA92-5312ACA2E4F2}" type="parTrans" cxnId="{32BE5E1F-F335-CD4C-B4A2-5E57BC856497}">
      <dgm:prSet/>
      <dgm:spPr/>
      <dgm:t>
        <a:bodyPr/>
        <a:lstStyle/>
        <a:p>
          <a:endParaRPr lang="it-IT"/>
        </a:p>
      </dgm:t>
    </dgm:pt>
    <dgm:pt modelId="{901DEFA5-BF09-8B4C-9FAA-115A805842F6}" type="sibTrans" cxnId="{32BE5E1F-F335-CD4C-B4A2-5E57BC856497}">
      <dgm:prSet/>
      <dgm:spPr/>
      <dgm:t>
        <a:bodyPr/>
        <a:lstStyle/>
        <a:p>
          <a:endParaRPr lang="it-IT"/>
        </a:p>
      </dgm:t>
    </dgm:pt>
    <dgm:pt modelId="{69074466-FE76-5346-97CF-BFA400E8811E}" type="pres">
      <dgm:prSet presAssocID="{743355D9-1C2D-A849-AFA1-0E090B85C43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12A9038-10CC-2A40-92F0-9CD21FD82146}" type="pres">
      <dgm:prSet presAssocID="{E441FC79-146A-264A-BDA1-35C9B53B262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8EE192-ED6C-2C4C-BA81-9A3724F38FDF}" type="pres">
      <dgm:prSet presAssocID="{630C9DAB-DD70-D449-9063-8AF45536613E}" presName="sibTrans" presStyleLbl="sibTrans2D1" presStyleIdx="0" presStyleCnt="1"/>
      <dgm:spPr/>
      <dgm:t>
        <a:bodyPr/>
        <a:lstStyle/>
        <a:p>
          <a:endParaRPr lang="it-IT"/>
        </a:p>
      </dgm:t>
    </dgm:pt>
    <dgm:pt modelId="{D44A4D3C-7411-E94B-8D84-1AA2D0C86326}" type="pres">
      <dgm:prSet presAssocID="{630C9DAB-DD70-D449-9063-8AF45536613E}" presName="connectorText" presStyleLbl="sibTrans2D1" presStyleIdx="0" presStyleCnt="1"/>
      <dgm:spPr/>
      <dgm:t>
        <a:bodyPr/>
        <a:lstStyle/>
        <a:p>
          <a:endParaRPr lang="it-IT"/>
        </a:p>
      </dgm:t>
    </dgm:pt>
    <dgm:pt modelId="{E4578227-2820-FA42-9D60-FDEEF3524F1E}" type="pres">
      <dgm:prSet presAssocID="{2E7F2A5A-607B-A043-B74D-98A7D0CA18B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9600C01-F3CC-446D-9C88-A57D09C279CC}" type="presOf" srcId="{E441FC79-146A-264A-BDA1-35C9B53B2620}" destId="{712A9038-10CC-2A40-92F0-9CD21FD82146}" srcOrd="0" destOrd="0" presId="urn:microsoft.com/office/officeart/2005/8/layout/process2"/>
    <dgm:cxn modelId="{2C9A0D9E-CD65-4DB4-9565-5FF2D72E8FBF}" type="presOf" srcId="{630C9DAB-DD70-D449-9063-8AF45536613E}" destId="{148EE192-ED6C-2C4C-BA81-9A3724F38FDF}" srcOrd="0" destOrd="0" presId="urn:microsoft.com/office/officeart/2005/8/layout/process2"/>
    <dgm:cxn modelId="{886DFEB5-4B99-714E-8C61-34FFBF865064}" srcId="{E441FC79-146A-264A-BDA1-35C9B53B2620}" destId="{6785FA90-E7B7-7D4E-B421-66D23238E84B}" srcOrd="1" destOrd="0" parTransId="{3AFDC15C-52BE-1148-BEA8-6E3DDC75C7DB}" sibTransId="{4BD4D9B0-0DA3-EB4B-94A3-6968DC75E252}"/>
    <dgm:cxn modelId="{7FBEBF89-1D2E-4C9A-A8E9-A5FCFA064EA8}" type="presOf" srcId="{F74D08E1-4E39-C04C-8FC2-3B52C66A8EAA}" destId="{E4578227-2820-FA42-9D60-FDEEF3524F1E}" srcOrd="0" destOrd="2" presId="urn:microsoft.com/office/officeart/2005/8/layout/process2"/>
    <dgm:cxn modelId="{428E7801-1BE5-5044-BBCC-B14939C83581}" srcId="{E441FC79-146A-264A-BDA1-35C9B53B2620}" destId="{5751C661-E30F-A240-9F6C-5BDBA9ED7E7F}" srcOrd="2" destOrd="0" parTransId="{23013564-63B8-294A-BF29-0534BBCF6B2D}" sibTransId="{F5706ADE-DD29-1041-BE9E-78CC85CBB4D5}"/>
    <dgm:cxn modelId="{B6A31E96-9F65-480E-A606-BDDEB1911587}" type="presOf" srcId="{4990F0E4-203F-704A-9D44-051DB371D138}" destId="{E4578227-2820-FA42-9D60-FDEEF3524F1E}" srcOrd="0" destOrd="1" presId="urn:microsoft.com/office/officeart/2005/8/layout/process2"/>
    <dgm:cxn modelId="{07CD429F-5041-4D36-9D84-6C39CDD0907E}" type="presOf" srcId="{5751C661-E30F-A240-9F6C-5BDBA9ED7E7F}" destId="{712A9038-10CC-2A40-92F0-9CD21FD82146}" srcOrd="0" destOrd="3" presId="urn:microsoft.com/office/officeart/2005/8/layout/process2"/>
    <dgm:cxn modelId="{08FED231-F975-064E-A5B1-228B43FEA8E6}" srcId="{743355D9-1C2D-A849-AFA1-0E090B85C43C}" destId="{E441FC79-146A-264A-BDA1-35C9B53B2620}" srcOrd="0" destOrd="0" parTransId="{C14821CF-CCF9-6447-BE9D-5AF73B67FD57}" sibTransId="{630C9DAB-DD70-D449-9063-8AF45536613E}"/>
    <dgm:cxn modelId="{7723A9BD-EF9A-4D5E-A8DE-5A6CB1067F09}" type="presOf" srcId="{2E7F2A5A-607B-A043-B74D-98A7D0CA18B7}" destId="{E4578227-2820-FA42-9D60-FDEEF3524F1E}" srcOrd="0" destOrd="0" presId="urn:microsoft.com/office/officeart/2005/8/layout/process2"/>
    <dgm:cxn modelId="{32BE5E1F-F335-CD4C-B4A2-5E57BC856497}" srcId="{2E7F2A5A-607B-A043-B74D-98A7D0CA18B7}" destId="{F74D08E1-4E39-C04C-8FC2-3B52C66A8EAA}" srcOrd="1" destOrd="0" parTransId="{5E6C1F0E-0EDB-9549-AA92-5312ACA2E4F2}" sibTransId="{901DEFA5-BF09-8B4C-9FAA-115A805842F6}"/>
    <dgm:cxn modelId="{98A9341E-E271-4E3D-980B-76922487B035}" type="presOf" srcId="{630C9DAB-DD70-D449-9063-8AF45536613E}" destId="{D44A4D3C-7411-E94B-8D84-1AA2D0C86326}" srcOrd="1" destOrd="0" presId="urn:microsoft.com/office/officeart/2005/8/layout/process2"/>
    <dgm:cxn modelId="{D8C6A55E-C9A8-41F0-83BC-493ACD5DED42}" type="presOf" srcId="{6785FA90-E7B7-7D4E-B421-66D23238E84B}" destId="{712A9038-10CC-2A40-92F0-9CD21FD82146}" srcOrd="0" destOrd="2" presId="urn:microsoft.com/office/officeart/2005/8/layout/process2"/>
    <dgm:cxn modelId="{C2AE05D4-516F-1A42-86B9-7D4E2C1DCA53}" srcId="{743355D9-1C2D-A849-AFA1-0E090B85C43C}" destId="{2E7F2A5A-607B-A043-B74D-98A7D0CA18B7}" srcOrd="1" destOrd="0" parTransId="{2A83CCE2-8866-0645-B4DE-9C6414CE6BD6}" sibTransId="{99CCA5D0-9D6F-C342-A4E9-57A742F2D2ED}"/>
    <dgm:cxn modelId="{F1E37224-6B31-4E56-A90D-DFFADC1C05B5}" type="presOf" srcId="{743355D9-1C2D-A849-AFA1-0E090B85C43C}" destId="{69074466-FE76-5346-97CF-BFA400E8811E}" srcOrd="0" destOrd="0" presId="urn:microsoft.com/office/officeart/2005/8/layout/process2"/>
    <dgm:cxn modelId="{ACCBFF4E-0482-7749-A02A-CB0E0A1DC2FF}" srcId="{2E7F2A5A-607B-A043-B74D-98A7D0CA18B7}" destId="{4990F0E4-203F-704A-9D44-051DB371D138}" srcOrd="0" destOrd="0" parTransId="{5A0E07CA-7BC0-604D-B9EE-63644A7A9CFA}" sibTransId="{989B1CEE-7CF1-3B47-AE69-FD31D0F0A57A}"/>
    <dgm:cxn modelId="{F6414A2C-FF02-4947-84C2-B13EFEEAF768}" srcId="{E441FC79-146A-264A-BDA1-35C9B53B2620}" destId="{8589F3E4-0D96-634E-B9B9-43012B922F6A}" srcOrd="0" destOrd="0" parTransId="{4722C393-7828-4B48-BDDA-AB084890AD47}" sibTransId="{57E01CC9-A73C-5B4A-A727-61B9AA35518F}"/>
    <dgm:cxn modelId="{25F8FC3C-FA8E-47C3-A134-74CEA1755E0E}" type="presOf" srcId="{8589F3E4-0D96-634E-B9B9-43012B922F6A}" destId="{712A9038-10CC-2A40-92F0-9CD21FD82146}" srcOrd="0" destOrd="1" presId="urn:microsoft.com/office/officeart/2005/8/layout/process2"/>
    <dgm:cxn modelId="{9714C4A2-ED7C-4B63-82C1-C6ED43EE0FAE}" type="presParOf" srcId="{69074466-FE76-5346-97CF-BFA400E8811E}" destId="{712A9038-10CC-2A40-92F0-9CD21FD82146}" srcOrd="0" destOrd="0" presId="urn:microsoft.com/office/officeart/2005/8/layout/process2"/>
    <dgm:cxn modelId="{8997A374-EDB2-47D1-ADDB-6D649050893E}" type="presParOf" srcId="{69074466-FE76-5346-97CF-BFA400E8811E}" destId="{148EE192-ED6C-2C4C-BA81-9A3724F38FDF}" srcOrd="1" destOrd="0" presId="urn:microsoft.com/office/officeart/2005/8/layout/process2"/>
    <dgm:cxn modelId="{A7BB4D94-0476-4ED6-A0CF-A9AE264736EE}" type="presParOf" srcId="{148EE192-ED6C-2C4C-BA81-9A3724F38FDF}" destId="{D44A4D3C-7411-E94B-8D84-1AA2D0C86326}" srcOrd="0" destOrd="0" presId="urn:microsoft.com/office/officeart/2005/8/layout/process2"/>
    <dgm:cxn modelId="{9B6CB031-9155-497C-9AD1-637BD86209CA}" type="presParOf" srcId="{69074466-FE76-5346-97CF-BFA400E8811E}" destId="{E4578227-2820-FA42-9D60-FDEEF3524F1E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A9038-10CC-2A40-92F0-9CD21FD82146}">
      <dsp:nvSpPr>
        <dsp:cNvPr id="0" name=""/>
        <dsp:cNvSpPr/>
      </dsp:nvSpPr>
      <dsp:spPr>
        <a:xfrm>
          <a:off x="254429" y="677"/>
          <a:ext cx="3996880" cy="2220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b="1" kern="1200" dirty="0" smtClean="0">
              <a:latin typeface="Candara" charset="0"/>
              <a:ea typeface="Candara" charset="0"/>
              <a:cs typeface="Candara" charset="0"/>
            </a:rPr>
            <a:t>DATORI DI LAVORO CHE ASSUMONO GIOVANI UNDER 35 (UNDER 30 DAL 2019) con: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500" b="1" kern="1200" dirty="0" smtClean="0">
              <a:latin typeface="Candara" charset="0"/>
              <a:ea typeface="Candara" charset="0"/>
              <a:cs typeface="Candara" charset="0"/>
            </a:rPr>
            <a:t>ASSUNZIONE A TEMPO INDETERMINATO, </a:t>
          </a:r>
          <a:r>
            <a:rPr lang="it-IT" sz="1500" b="1" kern="1200" dirty="0" smtClean="0">
              <a:effectLst/>
              <a:latin typeface="Candara" charset="0"/>
              <a:ea typeface="Candara" charset="0"/>
              <a:cs typeface="Candara" charset="0"/>
            </a:rPr>
            <a:t>ANCHE A SCOPO DI SOMMINISTRAZIONE</a:t>
          </a:r>
          <a:endParaRPr lang="it-IT" sz="1500" b="1" kern="1200" dirty="0" smtClean="0">
            <a:latin typeface="Candara" charset="0"/>
            <a:ea typeface="Candara" charset="0"/>
            <a:cs typeface="Candara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500" b="1" kern="1200" dirty="0" smtClean="0"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sz="1500" b="1" kern="1200" dirty="0" smtClean="0">
            <a:latin typeface="Candara" charset="0"/>
            <a:ea typeface="Candara" charset="0"/>
            <a:cs typeface="Candara" charset="0"/>
          </a:endParaRPr>
        </a:p>
      </dsp:txBody>
      <dsp:txXfrm>
        <a:off x="319465" y="65713"/>
        <a:ext cx="3866808" cy="2090417"/>
      </dsp:txXfrm>
    </dsp:sp>
    <dsp:sp modelId="{148EE192-ED6C-2C4C-BA81-9A3724F38FDF}">
      <dsp:nvSpPr>
        <dsp:cNvPr id="0" name=""/>
        <dsp:cNvSpPr/>
      </dsp:nvSpPr>
      <dsp:spPr>
        <a:xfrm rot="5400000">
          <a:off x="1836528" y="2276679"/>
          <a:ext cx="832683" cy="999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500" kern="1200"/>
        </a:p>
      </dsp:txBody>
      <dsp:txXfrm rot="-5400000">
        <a:off x="1953104" y="2359948"/>
        <a:ext cx="599532" cy="582878"/>
      </dsp:txXfrm>
    </dsp:sp>
    <dsp:sp modelId="{1738D136-A8B7-1E45-B032-7FF3102FEFE5}">
      <dsp:nvSpPr>
        <dsp:cNvPr id="0" name=""/>
        <dsp:cNvSpPr/>
      </dsp:nvSpPr>
      <dsp:spPr>
        <a:xfrm>
          <a:off x="254429" y="3331411"/>
          <a:ext cx="3996880" cy="2220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b="1" kern="1200" dirty="0" smtClean="0">
              <a:effectLst/>
            </a:rPr>
            <a:t>SGRAVIO DEL 50% DEI CONTRIBUTI DEL DATORE DI LAVORO, ECCETTO PREMI INAIL:</a:t>
          </a:r>
          <a:endParaRPr lang="it-IT" sz="22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PER 3 ANNI DALL'ASSUNZIONE</a:t>
          </a:r>
          <a:endParaRPr lang="it-IT" sz="1800" b="1" kern="1200" dirty="0"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FINO A</a:t>
          </a:r>
          <a:r>
            <a:rPr lang="it-IT" sz="1800" b="1" kern="1200" baseline="0" dirty="0" smtClean="0">
              <a:effectLst/>
            </a:rPr>
            <a:t> </a:t>
          </a:r>
          <a:r>
            <a:rPr lang="it-IT" sz="1800" b="1" kern="1200" dirty="0" smtClean="0">
              <a:effectLst/>
            </a:rPr>
            <a:t>3 MILA EURO ANNUI</a:t>
          </a:r>
          <a:endParaRPr lang="it-IT" sz="180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319465" y="3396447"/>
        <a:ext cx="3866808" cy="2090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43597-333A-2C42-969B-EA45521A2E9A}">
      <dsp:nvSpPr>
        <dsp:cNvPr id="0" name=""/>
        <dsp:cNvSpPr/>
      </dsp:nvSpPr>
      <dsp:spPr>
        <a:xfrm>
          <a:off x="1049559" y="677"/>
          <a:ext cx="3996880" cy="2220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kern="1200" dirty="0" smtClean="0">
              <a:latin typeface="Candara" charset="0"/>
              <a:ea typeface="Candara" charset="0"/>
              <a:cs typeface="Candara" charset="0"/>
            </a:rPr>
            <a:t>DATORI DI LAVORO CHE ASSUMONO GIOVANI UNDER 30 CON:</a:t>
          </a:r>
          <a:endParaRPr lang="it-IT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/>
            <a:t>PROSECUZIONE DI CONTRATTO DI APPRENDISTATO IN CONTRATTO A TEMPO INDETERMINATO</a:t>
          </a:r>
          <a:endParaRPr lang="it-IT" sz="1800" b="1" kern="1200" dirty="0"/>
        </a:p>
      </dsp:txBody>
      <dsp:txXfrm>
        <a:off x="1114595" y="65713"/>
        <a:ext cx="3866808" cy="2090416"/>
      </dsp:txXfrm>
    </dsp:sp>
    <dsp:sp modelId="{BE3091D2-4822-AC46-B4F5-64967AE34D3E}">
      <dsp:nvSpPr>
        <dsp:cNvPr id="0" name=""/>
        <dsp:cNvSpPr/>
      </dsp:nvSpPr>
      <dsp:spPr>
        <a:xfrm rot="5400000">
          <a:off x="2631658" y="2276678"/>
          <a:ext cx="832683" cy="999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kern="1200"/>
        </a:p>
      </dsp:txBody>
      <dsp:txXfrm rot="-5400000">
        <a:off x="2748234" y="2359947"/>
        <a:ext cx="599532" cy="582878"/>
      </dsp:txXfrm>
    </dsp:sp>
    <dsp:sp modelId="{6C59D112-5687-3348-882B-FBBAFC04FE02}">
      <dsp:nvSpPr>
        <dsp:cNvPr id="0" name=""/>
        <dsp:cNvSpPr/>
      </dsp:nvSpPr>
      <dsp:spPr>
        <a:xfrm>
          <a:off x="1049559" y="3331411"/>
          <a:ext cx="3996880" cy="2220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b="1" kern="1200" dirty="0" smtClean="0">
              <a:effectLst/>
            </a:rPr>
            <a:t>SGRAVIO DEL 50% DEI CONTRIBUTI DEL DATORE DI LAVORO, ECCETTO PREMI INAIL:</a:t>
          </a:r>
          <a:endParaRPr lang="it-IT" sz="22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PER 1 ANNO</a:t>
          </a:r>
          <a:r>
            <a:rPr lang="it-IT" sz="1800" b="1" kern="1200" baseline="0" dirty="0" smtClean="0">
              <a:effectLst/>
            </a:rPr>
            <a:t> </a:t>
          </a:r>
          <a:r>
            <a:rPr lang="it-IT" sz="1800" b="1" kern="1200" dirty="0" smtClean="0">
              <a:effectLst/>
            </a:rPr>
            <a:t>DALL'ASSUNZIONE</a:t>
          </a:r>
          <a:endParaRPr lang="it-IT" sz="1800" b="1" kern="1200" dirty="0"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FINO A</a:t>
          </a:r>
          <a:r>
            <a:rPr lang="it-IT" sz="1800" b="1" kern="1200" baseline="0" dirty="0" smtClean="0">
              <a:effectLst/>
            </a:rPr>
            <a:t> </a:t>
          </a:r>
          <a:r>
            <a:rPr lang="it-IT" sz="1800" b="1" kern="1200" dirty="0" smtClean="0">
              <a:effectLst/>
            </a:rPr>
            <a:t>3 MILA EURO ANNUI</a:t>
          </a:r>
          <a:endParaRPr lang="it-IT" sz="180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1114595" y="3396447"/>
        <a:ext cx="3866808" cy="2090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A9038-10CC-2A40-92F0-9CD21FD82146}">
      <dsp:nvSpPr>
        <dsp:cNvPr id="0" name=""/>
        <dsp:cNvSpPr/>
      </dsp:nvSpPr>
      <dsp:spPr>
        <a:xfrm>
          <a:off x="0" y="3388"/>
          <a:ext cx="4505740" cy="221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latin typeface="Candara" charset="0"/>
              <a:ea typeface="Candara" charset="0"/>
              <a:cs typeface="Candara" charset="0"/>
            </a:rPr>
            <a:t>DATORI DI LAVORO CHE ASSUMONO A TEMPO INDETERMINATO GIOVANI CHE,</a:t>
          </a:r>
          <a:r>
            <a:rPr lang="it-IT" sz="2000" b="1" kern="1200" baseline="0" dirty="0" smtClean="0">
              <a:latin typeface="Candara" charset="0"/>
              <a:ea typeface="Candara" charset="0"/>
              <a:cs typeface="Candara" charset="0"/>
            </a:rPr>
            <a:t> </a:t>
          </a:r>
          <a:r>
            <a:rPr lang="it-IT" sz="2000" b="1" kern="1200" dirty="0" smtClean="0">
              <a:latin typeface="Candara" charset="0"/>
              <a:ea typeface="Candara" charset="0"/>
              <a:cs typeface="Candara" charset="0"/>
            </a:rPr>
            <a:t>NEI 6 MESI PRECEDENTI,</a:t>
          </a:r>
          <a:r>
            <a:rPr lang="it-IT" sz="2000" b="1" kern="1200" baseline="0" dirty="0" smtClean="0">
              <a:latin typeface="Candara" charset="0"/>
              <a:ea typeface="Candara" charset="0"/>
              <a:cs typeface="Candara" charset="0"/>
            </a:rPr>
            <a:t> </a:t>
          </a:r>
          <a:r>
            <a:rPr lang="it-IT" sz="2000" b="1" kern="1200" dirty="0" smtClean="0">
              <a:latin typeface="Candara" charset="0"/>
              <a:ea typeface="Candara" charset="0"/>
              <a:cs typeface="Candara" charset="0"/>
            </a:rPr>
            <a:t>HANNO SVOLTO PRESSO LO STESSO DATORE: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dirty="0" smtClean="0">
              <a:effectLst/>
            </a:rPr>
            <a:t>IL 30% DELLE ORE PREVISTE PER L’ALTERNANZA SCUOLA-LAVORO</a:t>
          </a:r>
          <a:endParaRPr lang="it-IT" sz="1600" b="1" kern="1200" dirty="0" smtClean="0">
            <a:latin typeface="Candara" charset="0"/>
            <a:ea typeface="Candara" charset="0"/>
            <a:cs typeface="Candara" charset="0"/>
          </a:endParaRP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dirty="0" smtClean="0">
              <a:effectLst/>
            </a:rPr>
            <a:t>PERCORSI DI APPRENDISTATO DI 1° LIVELLO E DI ALTA FORMAZIONE </a:t>
          </a:r>
          <a:endParaRPr lang="it-IT" sz="1600" b="1" kern="1200" dirty="0"/>
        </a:p>
      </dsp:txBody>
      <dsp:txXfrm>
        <a:off x="64972" y="68360"/>
        <a:ext cx="4375796" cy="2088376"/>
      </dsp:txXfrm>
    </dsp:sp>
    <dsp:sp modelId="{148EE192-ED6C-2C4C-BA81-9A3724F38FDF}">
      <dsp:nvSpPr>
        <dsp:cNvPr id="0" name=""/>
        <dsp:cNvSpPr/>
      </dsp:nvSpPr>
      <dsp:spPr>
        <a:xfrm rot="5400000">
          <a:off x="1836934" y="2277167"/>
          <a:ext cx="831870" cy="998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100" kern="1200"/>
        </a:p>
      </dsp:txBody>
      <dsp:txXfrm rot="-5400000">
        <a:off x="1953397" y="2360354"/>
        <a:ext cx="598946" cy="582309"/>
      </dsp:txXfrm>
    </dsp:sp>
    <dsp:sp modelId="{1738D136-A8B7-1E45-B032-7FF3102FEFE5}">
      <dsp:nvSpPr>
        <dsp:cNvPr id="0" name=""/>
        <dsp:cNvSpPr/>
      </dsp:nvSpPr>
      <dsp:spPr>
        <a:xfrm>
          <a:off x="0" y="3330869"/>
          <a:ext cx="4505740" cy="221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b="1" kern="1200" dirty="0" smtClean="0">
              <a:effectLst/>
            </a:rPr>
            <a:t>SGRAVIO DEL 100% DEI CONTRIBUTI DEL DATORE DI LAVORO, ECCETTO PREMI INAIL:</a:t>
          </a:r>
          <a:endParaRPr lang="it-IT" sz="22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PER 3 ANNI DALL'ASSUNZIONE</a:t>
          </a:r>
          <a:endParaRPr lang="it-IT" sz="1800" b="1" kern="1200" dirty="0"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FINO A</a:t>
          </a:r>
          <a:r>
            <a:rPr lang="it-IT" sz="1800" b="1" kern="1200" baseline="0" dirty="0" smtClean="0">
              <a:effectLst/>
            </a:rPr>
            <a:t> </a:t>
          </a:r>
          <a:r>
            <a:rPr lang="it-IT" sz="1800" b="1" kern="1200" dirty="0" smtClean="0">
              <a:effectLst/>
            </a:rPr>
            <a:t>3 MILA EURO ANNUI</a:t>
          </a:r>
          <a:endParaRPr lang="it-IT" sz="180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64972" y="3395841"/>
        <a:ext cx="4375796" cy="20883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A9038-10CC-2A40-92F0-9CD21FD82146}">
      <dsp:nvSpPr>
        <dsp:cNvPr id="0" name=""/>
        <dsp:cNvSpPr/>
      </dsp:nvSpPr>
      <dsp:spPr>
        <a:xfrm>
          <a:off x="0" y="2876"/>
          <a:ext cx="4187687" cy="1883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latin typeface="Candara" charset="0"/>
              <a:ea typeface="Candara" charset="0"/>
              <a:cs typeface="Candara" charset="0"/>
            </a:rPr>
            <a:t>DATORI DI LAVORO CHE ASSUMONO A TEMPO INDETERMINATO GIOVANI </a:t>
          </a:r>
          <a:r>
            <a:rPr lang="it-IT" sz="1200" b="1" kern="1200" dirty="0" smtClean="0">
              <a:effectLst/>
              <a:latin typeface="Candara" charset="0"/>
              <a:ea typeface="Candara" charset="0"/>
              <a:cs typeface="Candara" charset="0"/>
            </a:rPr>
            <a:t>TRA I 16 E I 34 ANNI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>
              <a:effectLst/>
              <a:latin typeface="Candara" charset="0"/>
              <a:ea typeface="Candara" charset="0"/>
              <a:cs typeface="Candara" charset="0"/>
            </a:rPr>
            <a:t>(DAI 35 ANNI IN SU SE PRIVI</a:t>
          </a:r>
          <a:r>
            <a:rPr lang="it-IT" sz="1200" b="1" kern="1200" baseline="0" dirty="0" smtClean="0">
              <a:effectLst/>
              <a:latin typeface="Candara" charset="0"/>
              <a:ea typeface="Candara" charset="0"/>
              <a:cs typeface="Candara" charset="0"/>
            </a:rPr>
            <a:t> DI IMPIEGO DA ALMENO 6 MESI*)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baseline="0" dirty="0" smtClean="0">
              <a:effectLst/>
              <a:latin typeface="Candara" charset="0"/>
              <a:ea typeface="Candara" charset="0"/>
              <a:cs typeface="Candara" charset="0"/>
            </a:rPr>
            <a:t>CON:</a:t>
          </a:r>
          <a:endParaRPr lang="it-IT" sz="1200" b="1" kern="1200" dirty="0" smtClean="0">
            <a:latin typeface="Candara" charset="0"/>
            <a:ea typeface="Candara" charset="0"/>
            <a:cs typeface="Candara" charset="0"/>
          </a:endParaRPr>
        </a:p>
        <a:p>
          <a:pPr marL="57150" lvl="0" indent="-5715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•"/>
          </a:pPr>
          <a:r>
            <a:rPr lang="it-IT" sz="1050" b="1" kern="1200" dirty="0" smtClean="0">
              <a:effectLst/>
              <a:latin typeface="Candara" charset="0"/>
              <a:ea typeface="Candara" charset="0"/>
              <a:cs typeface="Candara" charset="0"/>
            </a:rPr>
            <a:t>ASSUNZIONI A TEMPO INDETERMINATO, ANCHE A SCOPO DI SOMMINISTRAZIONE</a:t>
          </a:r>
          <a:endParaRPr lang="it-IT" sz="1050" b="1" kern="1200" dirty="0" smtClean="0">
            <a:latin typeface="Candara" charset="0"/>
            <a:ea typeface="Candara" charset="0"/>
            <a:cs typeface="Candara" charset="0"/>
          </a:endParaRPr>
        </a:p>
        <a:p>
          <a:pPr marL="57150" lvl="1" indent="-57150" algn="l" defTabSz="466725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050" b="1" kern="1200" dirty="0" smtClean="0">
              <a:effectLst/>
              <a:latin typeface="Candara" charset="0"/>
              <a:ea typeface="Candara" charset="0"/>
              <a:cs typeface="Candara" charset="0"/>
            </a:rPr>
            <a:t>ASSUNZIONI IN</a:t>
          </a:r>
          <a:r>
            <a:rPr lang="it-IT" sz="1050" b="1" kern="1200" baseline="0" dirty="0" smtClean="0">
              <a:effectLst/>
              <a:latin typeface="Candara" charset="0"/>
              <a:ea typeface="Candara" charset="0"/>
              <a:cs typeface="Candara" charset="0"/>
            </a:rPr>
            <a:t> APPRENDISTATO PROFESSIONALIZZANTE </a:t>
          </a:r>
          <a:endParaRPr lang="it-IT" sz="1050" b="1" kern="1200" dirty="0">
            <a:effectLst/>
            <a:latin typeface="Candara" charset="0"/>
            <a:ea typeface="Candara" charset="0"/>
            <a:cs typeface="Candara" charset="0"/>
          </a:endParaRPr>
        </a:p>
        <a:p>
          <a:pPr marL="57150" lvl="1" indent="-57150" algn="l" defTabSz="466725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050" b="1" kern="1200" dirty="0" smtClean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sz="105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55158" y="58034"/>
        <a:ext cx="4077371" cy="1772918"/>
      </dsp:txXfrm>
    </dsp:sp>
    <dsp:sp modelId="{148EE192-ED6C-2C4C-BA81-9A3724F38FDF}">
      <dsp:nvSpPr>
        <dsp:cNvPr id="0" name=""/>
        <dsp:cNvSpPr/>
      </dsp:nvSpPr>
      <dsp:spPr>
        <a:xfrm rot="5400000">
          <a:off x="1740736" y="1933192"/>
          <a:ext cx="706213" cy="8474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500" kern="1200"/>
        </a:p>
      </dsp:txBody>
      <dsp:txXfrm rot="-5400000">
        <a:off x="1839606" y="2003813"/>
        <a:ext cx="508473" cy="494349"/>
      </dsp:txXfrm>
    </dsp:sp>
    <dsp:sp modelId="{5C963617-6D7F-364C-AE94-53062B1E95DD}">
      <dsp:nvSpPr>
        <dsp:cNvPr id="0" name=""/>
        <dsp:cNvSpPr/>
      </dsp:nvSpPr>
      <dsp:spPr>
        <a:xfrm>
          <a:off x="0" y="2827728"/>
          <a:ext cx="4187687" cy="1883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effectLst/>
            </a:rPr>
            <a:t>SGRAVIO</a:t>
          </a:r>
          <a:r>
            <a:rPr lang="it-IT" sz="1800" b="1" kern="1200" dirty="0" smtClean="0">
              <a:effectLst/>
            </a:rPr>
            <a:t> DEL 100% DEI CONTRIBUTI DEL DATORE DI LAVORO, ECCETTO PREMI INAIL:</a:t>
          </a:r>
          <a:endParaRPr lang="it-IT" sz="18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b="1" kern="1200" dirty="0" smtClean="0">
              <a:effectLst/>
            </a:rPr>
            <a:t>PER 1 ANNO DALL'ASSUNZIONE</a:t>
          </a:r>
          <a:endParaRPr lang="it-IT" sz="1100" b="1" kern="1200" dirty="0">
            <a:effectLst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b="1" kern="1200" dirty="0" smtClean="0">
              <a:effectLst/>
            </a:rPr>
            <a:t>FINO A</a:t>
          </a:r>
          <a:r>
            <a:rPr lang="it-IT" sz="1100" b="1" kern="1200" baseline="0" dirty="0" smtClean="0">
              <a:effectLst/>
            </a:rPr>
            <a:t> 8.060</a:t>
          </a:r>
          <a:r>
            <a:rPr lang="it-IT" sz="1100" b="1" kern="1200" dirty="0" smtClean="0">
              <a:effectLst/>
            </a:rPr>
            <a:t> EURO ANNUI</a:t>
          </a:r>
          <a:endParaRPr lang="it-IT" sz="110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55158" y="2882886"/>
        <a:ext cx="4077371" cy="17729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A9038-10CC-2A40-92F0-9CD21FD82146}">
      <dsp:nvSpPr>
        <dsp:cNvPr id="0" name=""/>
        <dsp:cNvSpPr/>
      </dsp:nvSpPr>
      <dsp:spPr>
        <a:xfrm>
          <a:off x="254429" y="677"/>
          <a:ext cx="3996880" cy="2220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>
              <a:solidFill>
                <a:schemeClr val="bg1"/>
              </a:solidFill>
              <a:latin typeface="Candara" charset="0"/>
              <a:ea typeface="Candara" charset="0"/>
              <a:cs typeface="Candara" charset="0"/>
            </a:rPr>
            <a:t>DATORI DI LAVORO CHE ASSUMONO GIOVANI </a:t>
          </a:r>
          <a:r>
            <a:rPr lang="it-IT" sz="1700" b="1" kern="1200" dirty="0" smtClean="0">
              <a:solidFill>
                <a:schemeClr val="bg1"/>
              </a:solidFill>
              <a:effectLst/>
              <a:latin typeface="Candara" charset="0"/>
              <a:ea typeface="Candara" charset="0"/>
              <a:cs typeface="Candara" charset="0"/>
            </a:rPr>
            <a:t>NEET TRA I 16 E I 29 ANNI ISCRITTI A GARANZIA GIOVANI CON:</a:t>
          </a:r>
          <a:endParaRPr lang="it-IT" sz="1700" b="1" kern="1200" dirty="0" smtClean="0">
            <a:solidFill>
              <a:schemeClr val="bg1"/>
            </a:solidFill>
            <a:latin typeface="Candara" charset="0"/>
            <a:ea typeface="Candara" charset="0"/>
            <a:cs typeface="Candara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effectLst/>
              <a:latin typeface="Candara" charset="0"/>
              <a:ea typeface="Candara" charset="0"/>
              <a:cs typeface="Candara" charset="0"/>
            </a:rPr>
            <a:t>ASSUNZIONI A TEMPO INDETERMINATO, ANCHE A SCOPO DI SOMMINISTRAZIONE</a:t>
          </a:r>
          <a:endParaRPr lang="it-IT" sz="1300" b="1" kern="1200" dirty="0" smtClean="0">
            <a:solidFill>
              <a:schemeClr val="bg1"/>
            </a:solidFill>
            <a:latin typeface="Candara" charset="0"/>
            <a:ea typeface="Candara" charset="0"/>
            <a:cs typeface="Candara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effectLst/>
              <a:latin typeface="Candara" charset="0"/>
              <a:ea typeface="Candara" charset="0"/>
              <a:cs typeface="Candara" charset="0"/>
            </a:rPr>
            <a:t>ASSUNZIONI IN</a:t>
          </a:r>
          <a:r>
            <a:rPr lang="it-IT" sz="1300" b="1" kern="1200" baseline="0" dirty="0" smtClean="0">
              <a:effectLst/>
              <a:latin typeface="Candara" charset="0"/>
              <a:ea typeface="Candara" charset="0"/>
              <a:cs typeface="Candara" charset="0"/>
            </a:rPr>
            <a:t> APPRENDISTATO PROFESSIONALIZZANTE </a:t>
          </a:r>
          <a:endParaRPr lang="it-IT" sz="1300" b="1" kern="1200" dirty="0">
            <a:effectLst/>
            <a:latin typeface="Candara" charset="0"/>
            <a:ea typeface="Candara" charset="0"/>
            <a:cs typeface="Candara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CONVERSIONE DI RAPPORTO A TERMINE A TEMPO INDETERMINATO </a:t>
          </a:r>
          <a:endParaRPr lang="it-IT" sz="1300" kern="1200" dirty="0"/>
        </a:p>
      </dsp:txBody>
      <dsp:txXfrm>
        <a:off x="319465" y="65713"/>
        <a:ext cx="3866808" cy="2090417"/>
      </dsp:txXfrm>
    </dsp:sp>
    <dsp:sp modelId="{148EE192-ED6C-2C4C-BA81-9A3724F38FDF}">
      <dsp:nvSpPr>
        <dsp:cNvPr id="0" name=""/>
        <dsp:cNvSpPr/>
      </dsp:nvSpPr>
      <dsp:spPr>
        <a:xfrm rot="5400000">
          <a:off x="1836528" y="2276679"/>
          <a:ext cx="832683" cy="999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-5400000">
        <a:off x="1953104" y="2359948"/>
        <a:ext cx="599532" cy="582878"/>
      </dsp:txXfrm>
    </dsp:sp>
    <dsp:sp modelId="{E4578227-2820-FA42-9D60-FDEEF3524F1E}">
      <dsp:nvSpPr>
        <dsp:cNvPr id="0" name=""/>
        <dsp:cNvSpPr/>
      </dsp:nvSpPr>
      <dsp:spPr>
        <a:xfrm>
          <a:off x="254429" y="3331411"/>
          <a:ext cx="3996880" cy="2220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b="1" kern="1200" dirty="0" smtClean="0">
              <a:effectLst/>
            </a:rPr>
            <a:t>SGRAVIO DEL 100% DEI CONTRIBUTI DEL DATORE DI LAVORO, ECCETTO PREMI INAIL:</a:t>
          </a:r>
          <a:endParaRPr lang="it-IT" sz="2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PER 3 ANNI DALL'ASSUNZIONE</a:t>
          </a:r>
          <a:endParaRPr lang="it-IT" sz="1800" b="1" kern="1200" dirty="0"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1" kern="1200" dirty="0" smtClean="0">
              <a:effectLst/>
            </a:rPr>
            <a:t>FINO A</a:t>
          </a:r>
          <a:r>
            <a:rPr lang="it-IT" sz="1800" b="1" kern="1200" baseline="0" dirty="0" smtClean="0">
              <a:effectLst/>
            </a:rPr>
            <a:t> 8.060</a:t>
          </a:r>
          <a:r>
            <a:rPr lang="it-IT" sz="1800" b="1" kern="1200" dirty="0" smtClean="0">
              <a:effectLst/>
            </a:rPr>
            <a:t> EURO ANNUI</a:t>
          </a:r>
          <a:endParaRPr lang="it-IT" sz="1800" b="1" kern="1200" dirty="0">
            <a:effectLst/>
            <a:latin typeface="Candara" charset="0"/>
            <a:ea typeface="Candara" charset="0"/>
            <a:cs typeface="Candara" charset="0"/>
          </a:endParaRPr>
        </a:p>
      </dsp:txBody>
      <dsp:txXfrm>
        <a:off x="319465" y="3396447"/>
        <a:ext cx="3866808" cy="2090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9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662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753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50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067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06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Immagine 4" descr="Noviter_testata_luglio2011">
            <a:extLst>
              <a:ext uri="{FF2B5EF4-FFF2-40B4-BE49-F238E27FC236}">
                <a16:creationId xmlns="" xmlns:a16="http://schemas.microsoft.com/office/drawing/2014/main" id="{23F850F9-C7A8-0845-8359-E5754E9765C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88959"/>
            <a:ext cx="1531620" cy="835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35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313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949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00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474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=""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9745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1E544-DD79-4EB6-A64A-8320F293A908}" type="datetimeFigureOut">
              <a:rPr lang="it-IT" smtClean="0"/>
              <a:t>24/10/2018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1D854-6692-41AB-AA9C-AADF069A44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090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51B1421E-4304-5C46-9695-2F6F1F3E37B4}"/>
              </a:ext>
            </a:extLst>
          </p:cNvPr>
          <p:cNvSpPr/>
          <p:nvPr/>
        </p:nvSpPr>
        <p:spPr>
          <a:xfrm>
            <a:off x="1" y="3331522"/>
            <a:ext cx="9144000" cy="1442343"/>
          </a:xfrm>
          <a:prstGeom prst="rect">
            <a:avLst/>
          </a:prstGeom>
          <a:solidFill>
            <a:srgbClr val="286C93"/>
          </a:solidFill>
          <a:ln>
            <a:solidFill>
              <a:srgbClr val="2B6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Bonus </a:t>
            </a:r>
            <a:r>
              <a:rPr lang="it-IT" sz="3200" dirty="0" err="1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assunzionali</a:t>
            </a: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: sintesi</a:t>
            </a:r>
            <a:r>
              <a:rPr lang="it-IT" sz="15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33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Autofit/>
          </a:bodyPr>
          <a:lstStyle/>
          <a:p>
            <a:r>
              <a:rPr lang="it-IT" sz="2800" dirty="0"/>
              <a:t>Caratteristiche dell’incentivo della Legge di Bilancio </a:t>
            </a:r>
            <a:r>
              <a:rPr lang="mr-IN" sz="2800" dirty="0"/>
              <a:t>–</a:t>
            </a:r>
            <a:r>
              <a:rPr lang="it-IT" sz="2800" dirty="0"/>
              <a:t> sintesi (1/2)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C21044E5-C45C-41C1-8C2A-8E853FEFAE71}"/>
              </a:ext>
            </a:extLst>
          </p:cNvPr>
          <p:cNvSpPr txBox="1"/>
          <p:nvPr/>
        </p:nvSpPr>
        <p:spPr>
          <a:xfrm>
            <a:off x="-1" y="618737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000" dirty="0"/>
              <a:t>1. Assunzioni con qualifica di operaio, impiegato o quadro. Sono esclusi i dirigenti</a:t>
            </a:r>
          </a:p>
          <a:p>
            <a:pPr lvl="0"/>
            <a:r>
              <a:rPr lang="it-IT" sz="1000" dirty="0"/>
              <a:t>2. Non serve il tempo pieno (va bene cioè anche il part-time). Sono escluse le assunzioni a chiamata</a:t>
            </a:r>
          </a:p>
          <a:p>
            <a:pPr lvl="0"/>
            <a:r>
              <a:rPr lang="it-IT" sz="1000" dirty="0"/>
              <a:t>3. Il requisito d'età va dimostrato al momento della conversione/prosecuzione del rapporto di lavoro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="" xmlns:a16="http://schemas.microsoft.com/office/drawing/2014/main" id="{540EE486-9868-4F7E-9178-D57D75E3E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82883"/>
              </p:ext>
            </p:extLst>
          </p:nvPr>
        </p:nvGraphicFramePr>
        <p:xfrm>
          <a:off x="192156" y="810350"/>
          <a:ext cx="8759687" cy="5282946"/>
        </p:xfrm>
        <a:graphic>
          <a:graphicData uri="http://schemas.openxmlformats.org/drawingml/2006/table">
            <a:tbl>
              <a:tblPr/>
              <a:tblGrid>
                <a:gridCol w="1848679">
                  <a:extLst>
                    <a:ext uri="{9D8B030D-6E8A-4147-A177-3AD203B41FA5}">
                      <a16:colId xmlns="" xmlns:a16="http://schemas.microsoft.com/office/drawing/2014/main" val="2331509448"/>
                    </a:ext>
                  </a:extLst>
                </a:gridCol>
                <a:gridCol w="6911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soggetti coinvolti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35116240"/>
                  </a:ext>
                </a:extLst>
              </a:tr>
              <a:tr h="7556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Datori di lavoro beneficiari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Datori di lavoro del settore privato, imprenditori e non, incluse coop: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 nei 6 mesi precedenti l’assunzione agevolata non hanno avuto licenziamenti oggettivi o collettivi (non vale in caso di</a:t>
                      </a:r>
                      <a:r>
                        <a:rPr lang="it-IT" sz="1800" baseline="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prosecuzione di apprendistato);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 nei 6 mesi successivi all’assunzione agevolata non procedono a licenziamenti oggettivi o collettivi.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93720239"/>
                  </a:ext>
                </a:extLst>
              </a:tr>
              <a:tr h="838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Lavoratori interessati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Giovani:</a:t>
                      </a:r>
                      <a:endParaRPr lang="it-IT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35 anni (34 e 364 giorni) nel 2018; dal 2019 &lt; 30 anni (29 anni e 364 giorni);</a:t>
                      </a:r>
                      <a:endParaRPr lang="it-IT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 non sono mai stati assunti</a:t>
                      </a:r>
                      <a:r>
                        <a:rPr lang="it-IT" sz="1800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tempo</a:t>
                      </a:r>
                      <a:r>
                        <a:rPr lang="it-IT" sz="1800" baseline="0" dirty="0" smtClean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indeterminato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2927017"/>
                  </a:ext>
                </a:extLst>
              </a:tr>
              <a:tr h="24720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 base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9718266"/>
                  </a:ext>
                </a:extLst>
              </a:tr>
              <a:tr h="761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Ipotesi assunzione (1) (2)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Effettuate, anche se a scopo di somministrazione, con: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rapporto di lavoro a tempo indeterminato;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conversione di rapporto a termine a tempo indeterminato (3).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0364442"/>
                  </a:ext>
                </a:extLst>
              </a:tr>
              <a:tr h="761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Sgravio del 50% dei contributi del datore di lavoro, eccetto premi </a:t>
                      </a:r>
                      <a:r>
                        <a:rPr lang="it-IT" sz="1800" dirty="0" err="1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Inail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la durata di 36 mesi dall’assunzione;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fino al limite di 3 mila euro annui.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303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6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Caratteristiche dell’incentivo della Legge di Bilancio </a:t>
            </a:r>
            <a:r>
              <a:rPr lang="mr-IN" sz="2800" dirty="0"/>
              <a:t>–</a:t>
            </a:r>
            <a:r>
              <a:rPr lang="it-IT" sz="2800" dirty="0"/>
              <a:t> sintesi (2/2)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C21044E5-C45C-41C1-8C2A-8E853FEFAE71}"/>
              </a:ext>
            </a:extLst>
          </p:cNvPr>
          <p:cNvSpPr txBox="1"/>
          <p:nvPr/>
        </p:nvSpPr>
        <p:spPr>
          <a:xfrm>
            <a:off x="139075" y="6151798"/>
            <a:ext cx="8865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000" dirty="0"/>
              <a:t>1. Il requisito d'età va dimostrato al momento della conversione/prosecuzione del rapporto di lavoro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="" xmlns:a16="http://schemas.microsoft.com/office/drawing/2014/main" id="{9CE93585-6C1C-43AB-9A62-C53F38129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5750"/>
              </p:ext>
            </p:extLst>
          </p:nvPr>
        </p:nvGraphicFramePr>
        <p:xfrm>
          <a:off x="157812" y="748542"/>
          <a:ext cx="8828376" cy="5349960"/>
        </p:xfrm>
        <a:graphic>
          <a:graphicData uri="http://schemas.openxmlformats.org/drawingml/2006/table">
            <a:tbl>
              <a:tblPr firstRow="1" firstCol="1" bandRow="1"/>
              <a:tblGrid>
                <a:gridCol w="1948677">
                  <a:extLst>
                    <a:ext uri="{9D8B030D-6E8A-4147-A177-3AD203B41FA5}">
                      <a16:colId xmlns="" xmlns:a16="http://schemas.microsoft.com/office/drawing/2014/main" val="2595368882"/>
                    </a:ext>
                  </a:extLst>
                </a:gridCol>
                <a:gridCol w="68796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977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 per l’apprendistato</a:t>
                      </a:r>
                      <a:endParaRPr lang="it-I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7956585"/>
                  </a:ext>
                </a:extLst>
              </a:tr>
              <a:tr h="326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Ipotesi assunzione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Prosecuzione apprendistato in rapporto in tempo indeterminato (1).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9148117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Sgravio del 50% dei contributi del datore di lavoro, eccetto premi </a:t>
                      </a:r>
                      <a:r>
                        <a:rPr lang="it-IT" sz="1800" dirty="0" err="1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Inail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la durata di 12 mesi dalla prosecuzione;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fino al limite di 3 mila euro annui.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41869159"/>
                  </a:ext>
                </a:extLst>
              </a:tr>
              <a:tr h="29281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 super (ex studenti)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9565838"/>
                  </a:ext>
                </a:extLst>
              </a:tr>
              <a:tr h="23425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Ipotesi assunzione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Effettuate con rapporto di lavoro a tempo indeterminato, entro 6 mesi dall’acquisizione del titolo di studio, di soggetti che hanno svolto presso il datore di lavoro che li assume: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alternanza scuola-lavoro per almeno il 30% delle ore previste;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percorsi di apprendistato per la qualifica e diploma professionale, il diploma d’istruzione secondaria superiore, il certificato di</a:t>
                      </a:r>
                      <a:r>
                        <a:rPr lang="it-IT" sz="1800" baseline="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specializzazione tecnica superiore oppure percorsi di</a:t>
                      </a:r>
                      <a:r>
                        <a:rPr lang="it-IT" sz="1800" baseline="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apprendistato in alta formazione.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1586505"/>
                  </a:ext>
                </a:extLst>
              </a:tr>
              <a:tr h="1171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Incentivo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Sgravio del 100% dei contributi del datore di lavoro, eccetto premio </a:t>
                      </a:r>
                      <a:r>
                        <a:rPr lang="it-IT" sz="1800" dirty="0" err="1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Inail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la durata di 36 mesi dall’assunzione;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fino al limite di 3 mila euro annui.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1059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35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Le tre versioni dell'incentivo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197443"/>
              </p:ext>
            </p:extLst>
          </p:nvPr>
        </p:nvGraphicFramePr>
        <p:xfrm>
          <a:off x="127793" y="685800"/>
          <a:ext cx="8888413" cy="56136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10254"/>
                <a:gridCol w="5778159"/>
              </a:tblGrid>
              <a:tr h="221795">
                <a:tc gridSpan="2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it-IT" sz="1400" b="1" kern="150" dirty="0">
                          <a:effectLst/>
                        </a:rPr>
                        <a:t>Versione base (assunzioni a tempo indeterminato)</a:t>
                      </a:r>
                      <a:endParaRPr lang="it-IT" sz="1400" b="1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97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Ipotesi assunzione (1) (2)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>
                          <a:effectLst/>
                        </a:rPr>
                        <a:t>Effettuate, anche se a scopo di somministrazione, con: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>
                          <a:effectLst/>
                        </a:rPr>
                        <a:t>rapporto di lavoro a tempo indeterminato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>
                          <a:effectLst/>
                        </a:rPr>
                        <a:t>la conversione di rapporto a termine a tempo indeterminato (3)</a:t>
                      </a:r>
                      <a:endParaRPr lang="it-IT" sz="1300" kern="15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7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Incentivo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Sgravio del 50% dei contributi del datore di lavoro, eccetto premi </a:t>
                      </a:r>
                      <a:r>
                        <a:rPr lang="it-IT" sz="1300" kern="150" dirty="0" err="1">
                          <a:effectLst/>
                        </a:rPr>
                        <a:t>Inail</a:t>
                      </a:r>
                      <a:r>
                        <a:rPr lang="it-IT" sz="1300" kern="150" dirty="0">
                          <a:effectLst/>
                        </a:rPr>
                        <a:t>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per la durata di 36 mesi  dall'assunzione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fino al limite di 3 mila euro annui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6883">
                <a:tc gridSpan="2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it-IT" sz="1400" b="1" kern="150" dirty="0">
                          <a:effectLst/>
                        </a:rPr>
                        <a:t>Versione small (stabilizzazione di apprendisti)</a:t>
                      </a:r>
                      <a:endParaRPr lang="it-IT" sz="1400" b="1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70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>
                          <a:effectLst/>
                        </a:rPr>
                        <a:t>Ipotesi assunzione</a:t>
                      </a:r>
                      <a:endParaRPr lang="it-IT" sz="1300" kern="15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>
                          <a:effectLst/>
                        </a:rPr>
                        <a:t>Prosecuzione apprendistato in rapporto  in tempo indeterminato (3)</a:t>
                      </a:r>
                      <a:endParaRPr lang="it-IT" sz="1300" kern="15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7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Incentivo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Sgravio del 50% dei contributi del datore di lavoro, eccetto premio </a:t>
                      </a:r>
                      <a:r>
                        <a:rPr lang="it-IT" sz="1300" kern="150" dirty="0" err="1">
                          <a:effectLst/>
                        </a:rPr>
                        <a:t>Inail</a:t>
                      </a:r>
                      <a:r>
                        <a:rPr lang="it-IT" sz="1300" kern="150" dirty="0">
                          <a:effectLst/>
                        </a:rPr>
                        <a:t>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per la durata di 12 mesi dalla prosecuzione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fino al limite di 3 mila euro annui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6883">
                <a:tc gridSpan="2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it-IT" sz="1400" b="1" kern="150" dirty="0">
                          <a:effectLst/>
                        </a:rPr>
                        <a:t>Versione large (assunzione di ex studenti)</a:t>
                      </a:r>
                      <a:endParaRPr lang="it-IT" sz="1400" b="1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292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>
                          <a:effectLst/>
                        </a:rPr>
                        <a:t>Ipotesi assunzione</a:t>
                      </a:r>
                      <a:endParaRPr lang="it-IT" sz="1300" kern="15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Effettuate con rapporto di lavoro a tempo indeterminato, entro sei mesi dall'acquisizione del titolo di studio, di soggetti che hanno svolto presso il datore di lavoro </a:t>
                      </a:r>
                      <a:r>
                        <a:rPr lang="it-IT" sz="1300" kern="150" dirty="0" smtClean="0">
                          <a:effectLst/>
                        </a:rPr>
                        <a:t>che </a:t>
                      </a:r>
                      <a:r>
                        <a:rPr lang="it-IT" sz="1300" kern="150" dirty="0">
                          <a:effectLst/>
                        </a:rPr>
                        <a:t>li assume: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alternanza scuola-lavoro per almeno il 30% delle ore previste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percorsi di apprendistato per la qualifica e diploma professionale, il diploma d'istruzione secondaria superiore, il certificato di specializzazione tecnica superiore oppure percorsi di apprendistato in alta formazione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7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>
                          <a:effectLst/>
                        </a:rPr>
                        <a:t>Incentivo</a:t>
                      </a:r>
                      <a:endParaRPr lang="it-IT" sz="1300" kern="15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300" kern="150" dirty="0">
                          <a:effectLst/>
                        </a:rPr>
                        <a:t>Sgravio del 100% dei contributi del datore di lavoro, eccetto premi </a:t>
                      </a:r>
                      <a:r>
                        <a:rPr lang="it-IT" sz="1300" kern="150" dirty="0" err="1">
                          <a:effectLst/>
                        </a:rPr>
                        <a:t>Inail</a:t>
                      </a:r>
                      <a:r>
                        <a:rPr lang="it-IT" sz="1300" kern="150" dirty="0">
                          <a:effectLst/>
                        </a:rPr>
                        <a:t>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per la durata di 36 mesi dall'assunzione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300" kern="150" dirty="0">
                          <a:effectLst/>
                        </a:rPr>
                        <a:t>fino al limite di 3 mila euro annui</a:t>
                      </a:r>
                      <a:endParaRPr lang="it-IT" sz="13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716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150" dirty="0">
                          <a:effectLst/>
                        </a:rPr>
                        <a:t>(1) Assunzioni con qualifica di operaio, impiegato o quadro. Sono esclusi i dirigenti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150" dirty="0">
                          <a:effectLst/>
                        </a:rPr>
                        <a:t>(2) Non serve il tempo pieno (va bene anche il part-time). Sono escluse le assunzioni a chiamata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150" dirty="0">
                          <a:effectLst/>
                        </a:rPr>
                        <a:t>(3) Il requisito d'età va dimostrato al momento della conversione/prosecuzione del rapporto di lavoro</a:t>
                      </a:r>
                      <a:endParaRPr lang="it-IT" sz="1200" kern="1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21680" marR="21680" marT="21680" marB="2168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45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L'agenda per la fruizione dell'incentivo</a:t>
            </a: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914534"/>
              </p:ext>
            </p:extLst>
          </p:nvPr>
        </p:nvGraphicFramePr>
        <p:xfrm>
          <a:off x="400050" y="1270001"/>
          <a:ext cx="8343900" cy="4090890"/>
        </p:xfrm>
        <a:graphic>
          <a:graphicData uri="http://schemas.openxmlformats.org/drawingml/2006/table">
            <a:tbl>
              <a:tblPr/>
              <a:tblGrid>
                <a:gridCol w="1920524"/>
                <a:gridCol w="6423376"/>
              </a:tblGrid>
              <a:tr h="653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Modalità</a:t>
                      </a:r>
                      <a:endParaRPr lang="it-IT" sz="1800" b="1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Conguaglio con i contributi dovuti mensilmente all'Inps (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)</a:t>
                      </a:r>
                      <a:endParaRPr lang="it-IT" sz="1800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14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15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Decorrenza</a:t>
                      </a:r>
                      <a:endParaRPr lang="it-IT" sz="1800" b="1" kern="15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Lo sgravio è fruibile a partire dal mese di marzo</a:t>
                      </a:r>
                      <a:endParaRPr lang="it-IT" sz="1800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Termine invio 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 all'Inps: 30 aprile</a:t>
                      </a:r>
                      <a:endParaRPr lang="it-IT" sz="1800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05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15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Arretrati</a:t>
                      </a:r>
                      <a:endParaRPr lang="it-IT" sz="1800" b="1" kern="15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Lo sgravio di competenza dei mesi di gennaio e febbraio può essere recuperato su una delle denunce contributive (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) dei mesi di:</a:t>
                      </a:r>
                      <a:endParaRPr lang="it-IT" sz="1800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marzo (termine invio 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: 30 aprile)</a:t>
                      </a:r>
                      <a:endParaRPr lang="it-IT" sz="1800" kern="150" dirty="0">
                        <a:effectLst/>
                        <a:latin typeface="OpenSymbol" charset="0"/>
                        <a:ea typeface="OpenSymbol" charset="0"/>
                        <a:cs typeface="OpenSymbol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aprile (termine invio 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: 31 maggio)</a:t>
                      </a:r>
                      <a:endParaRPr lang="it-IT" sz="1800" kern="150" dirty="0">
                        <a:effectLst/>
                        <a:latin typeface="OpenSymbol" charset="0"/>
                        <a:ea typeface="OpenSymbol" charset="0"/>
                        <a:cs typeface="OpenSymbol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maggio (termine invio 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OpenSymbol" charset="0"/>
                          <a:cs typeface="OpenSymbol" charset="0"/>
                        </a:rPr>
                        <a:t>: 30 giugno)</a:t>
                      </a:r>
                      <a:endParaRPr lang="it-IT" sz="1800" kern="150" dirty="0">
                        <a:effectLst/>
                        <a:latin typeface="OpenSymbol" charset="0"/>
                        <a:ea typeface="OpenSymbol" charset="0"/>
                        <a:cs typeface="OpenSymbo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02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Stop attività</a:t>
                      </a:r>
                      <a:endParaRPr lang="it-IT" sz="1800" b="1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I datori di lavoro che hanno sospeso o cessato </a:t>
                      </a:r>
                      <a:r>
                        <a:rPr lang="it-IT" sz="1800" kern="150" dirty="0" smtClean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l'attività 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possono fruire dello sgravio con la procedura delle regolarizzazioni contributive (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UniEmens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/</a:t>
                      </a:r>
                      <a:r>
                        <a:rPr lang="it-IT" sz="1800" kern="150" dirty="0" err="1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vig</a:t>
                      </a:r>
                      <a:r>
                        <a:rPr lang="it-IT" sz="1800" kern="150" dirty="0">
                          <a:effectLst/>
                          <a:latin typeface="Candara" charset="0"/>
                          <a:ea typeface="SimSun" charset="0"/>
                          <a:cs typeface="Arial" charset="0"/>
                        </a:rPr>
                        <a:t>)</a:t>
                      </a:r>
                      <a:endParaRPr lang="it-IT" sz="1800" kern="150" dirty="0">
                        <a:effectLst/>
                        <a:latin typeface="Times New Roman" charset="0"/>
                        <a:ea typeface="SimSun" charset="0"/>
                        <a:cs typeface="Arial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53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Bonus </a:t>
            </a:r>
            <a:r>
              <a:rPr lang="it-IT" dirty="0" err="1"/>
              <a:t>assunzionali</a:t>
            </a:r>
            <a:r>
              <a:rPr lang="it-IT" dirty="0"/>
              <a:t> 1/3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51596"/>
              </p:ext>
            </p:extLst>
          </p:nvPr>
        </p:nvGraphicFramePr>
        <p:xfrm>
          <a:off x="457200" y="1184275"/>
          <a:ext cx="8136904" cy="43510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360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75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665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8417"/>
              </a:tblGrid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</a:rPr>
                        <a:t>DESTINATARI</a:t>
                      </a:r>
                      <a:endParaRPr lang="it-IT" sz="16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</a:rPr>
                        <a:t>RAPPORTI INCENTIVATI</a:t>
                      </a:r>
                      <a:endParaRPr lang="it-IT" sz="16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</a:rPr>
                        <a:t>AMMONTARE</a:t>
                      </a:r>
                      <a:endParaRPr lang="it-IT" sz="16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</a:rPr>
                        <a:t>OPERATIVITÁ</a:t>
                      </a:r>
                      <a:endParaRPr lang="it-IT" sz="16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i="1" dirty="0">
                          <a:effectLst/>
                        </a:rPr>
                        <a:t>BONUS GIOVANI LEGGE DI BILANCIO 2018</a:t>
                      </a:r>
                      <a:endParaRPr lang="it-IT" sz="1600" b="1" i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50" dirty="0">
                          <a:effectLst/>
                        </a:rPr>
                        <a:t>Soggetti che non hanno compiuto 35 anni (30 anni dal 2019) e non siano stati occupati a t.</a:t>
                      </a:r>
                      <a:r>
                        <a:rPr lang="it-IT" sz="1250" baseline="0" dirty="0">
                          <a:effectLst/>
                        </a:rPr>
                        <a:t> indeterminato</a:t>
                      </a:r>
                      <a:endParaRPr lang="it-IT" sz="125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charset="2"/>
                        <a:buChar char="Ø"/>
                      </a:pPr>
                      <a:r>
                        <a:rPr lang="it-IT" sz="1250" dirty="0">
                          <a:effectLst/>
                        </a:rPr>
                        <a:t> </a:t>
                      </a:r>
                      <a:r>
                        <a:rPr lang="it-IT" sz="1250" dirty="0"/>
                        <a:t>Assunzioni a tempo indeterminato </a:t>
                      </a:r>
                      <a:r>
                        <a:rPr lang="it-IT" sz="1250" u="none" dirty="0"/>
                        <a:t>a tutele crescenti</a:t>
                      </a:r>
                    </a:p>
                    <a:p>
                      <a:pPr algn="just">
                        <a:buFont typeface="Wingdings" charset="2"/>
                        <a:buChar char="Ø"/>
                      </a:pPr>
                      <a:r>
                        <a:rPr lang="it-IT" sz="1250" dirty="0"/>
                        <a:t> Trasformazione di contratti a tempo determinato in rapporti a tempo indeterminato (fermo restando requisito anagrafico alla data della conversione)</a:t>
                      </a:r>
                    </a:p>
                    <a:p>
                      <a:pPr algn="just">
                        <a:buFont typeface="Wingdings" charset="2"/>
                        <a:buChar char="Ø"/>
                      </a:pPr>
                      <a:r>
                        <a:rPr lang="it-IT" sz="1250" dirty="0"/>
                        <a:t> Prosecuzione di contratti di apprendistato in contratto a tempo indeterminato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charset="2"/>
                        <a:buNone/>
                      </a:pPr>
                      <a:r>
                        <a:rPr lang="it-IT" sz="1250" dirty="0">
                          <a:effectLst/>
                        </a:rPr>
                        <a:t>Sgravio</a:t>
                      </a:r>
                      <a:r>
                        <a:rPr lang="it-IT" sz="1250" baseline="0" dirty="0">
                          <a:effectLst/>
                        </a:rPr>
                        <a:t> contributivo del 50% fino all’importo di 3.000 euro annui per: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charset="2"/>
                        <a:buChar char="Ø"/>
                      </a:pPr>
                      <a:r>
                        <a:rPr lang="it-IT" sz="1250" baseline="0" dirty="0">
                          <a:effectLst/>
                        </a:rPr>
                        <a:t>36 mesi (assunzioni e conversioni)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charset="2"/>
                        <a:buChar char="Ø"/>
                      </a:pPr>
                      <a:r>
                        <a:rPr lang="it-IT" sz="1250" baseline="0" dirty="0">
                          <a:effectLst/>
                        </a:rPr>
                        <a:t> 12 mesi (prosecuzione)</a:t>
                      </a: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charset="2"/>
                        <a:buNone/>
                      </a:pPr>
                      <a:r>
                        <a:rPr lang="it-IT" sz="1250" u="none" dirty="0"/>
                        <a:t>Assunzioni</a:t>
                      </a:r>
                      <a:r>
                        <a:rPr lang="it-IT" sz="1250" u="none" baseline="0" dirty="0"/>
                        <a:t> </a:t>
                      </a:r>
                      <a:r>
                        <a:rPr lang="it-IT" sz="1250" u="none" dirty="0"/>
                        <a:t>a decorrere dal 1° gennaio 2018.</a:t>
                      </a:r>
                    </a:p>
                    <a:p>
                      <a:pPr algn="just">
                        <a:buFont typeface="Wingdings" charset="2"/>
                        <a:buNone/>
                      </a:pPr>
                      <a:endParaRPr lang="it-IT" sz="1250" u="none" dirty="0"/>
                    </a:p>
                    <a:p>
                      <a:pPr>
                        <a:spcAft>
                          <a:spcPts val="0"/>
                        </a:spcAft>
                      </a:pP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i="1" dirty="0">
                          <a:effectLst/>
                        </a:rPr>
                        <a:t> </a:t>
                      </a:r>
                      <a:r>
                        <a:rPr lang="it-IT" sz="1600" b="1" i="1" dirty="0">
                          <a:effectLst/>
                        </a:rPr>
                        <a:t>BONUS POST ALTERNANZA</a:t>
                      </a:r>
                      <a:r>
                        <a:rPr lang="it-IT" sz="1600" b="1" i="1" baseline="0" dirty="0">
                          <a:effectLst/>
                        </a:rPr>
                        <a:t> O APPRENDISTATO FORMATIVO</a:t>
                      </a:r>
                      <a:r>
                        <a:rPr lang="it-IT" sz="1600" b="1" baseline="0" dirty="0">
                          <a:effectLst/>
                        </a:rPr>
                        <a:t> </a:t>
                      </a:r>
                      <a:endParaRPr lang="it-IT" sz="16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marL="12700" lvl="1" indent="0">
                        <a:buFont typeface="Wingdings" charset="2"/>
                        <a:buNone/>
                        <a:tabLst>
                          <a:tab pos="128588" algn="l"/>
                        </a:tabLst>
                      </a:pPr>
                      <a:r>
                        <a:rPr lang="it-IT" sz="1250" dirty="0">
                          <a:effectLst/>
                        </a:rPr>
                        <a:t>Studenti che non hanno compiuto</a:t>
                      </a:r>
                      <a:r>
                        <a:rPr lang="it-IT" sz="1250" baseline="0" dirty="0">
                          <a:effectLst/>
                        </a:rPr>
                        <a:t> 35 anni (30 anni dal 2019) che hanno svolto </a:t>
                      </a:r>
                      <a:r>
                        <a:rPr lang="it-IT" sz="1250" u="sng" dirty="0"/>
                        <a:t>presso il medesimo datore di lavoro:</a:t>
                      </a:r>
                    </a:p>
                    <a:p>
                      <a:pPr marL="311150" lvl="1" indent="-171450">
                        <a:buFont typeface="Wingdings" charset="2"/>
                        <a:buChar char="Ø"/>
                        <a:tabLst>
                          <a:tab pos="128588" algn="l"/>
                        </a:tabLst>
                      </a:pPr>
                      <a:r>
                        <a:rPr lang="it-IT" sz="1250" u="none" dirty="0"/>
                        <a:t>attività</a:t>
                      </a:r>
                      <a:r>
                        <a:rPr lang="it-IT" sz="1250" u="none" baseline="0" dirty="0"/>
                        <a:t> di alternanza scuola-lavoro per almeno il 30% delle ore di alternanza </a:t>
                      </a:r>
                    </a:p>
                    <a:p>
                      <a:pPr marL="311150" lvl="1" indent="-171450">
                        <a:buFont typeface="Wingdings" charset="2"/>
                        <a:buChar char="Ø"/>
                        <a:tabLst>
                          <a:tab pos="128588" algn="l"/>
                        </a:tabLst>
                      </a:pPr>
                      <a:r>
                        <a:rPr lang="it-IT" sz="1250" u="none" baseline="0" dirty="0"/>
                        <a:t>periodi di apprendistato di I livello e di alta formazione</a:t>
                      </a: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50" dirty="0">
                          <a:effectLst/>
                        </a:rPr>
                        <a:t>Assunzioni a tempo indeterminato a tutele crescenti, entro 6 mesi dall’acquisizione del titolo</a:t>
                      </a:r>
                      <a:r>
                        <a:rPr lang="it-IT" sz="1250" baseline="0" dirty="0">
                          <a:effectLst/>
                        </a:rPr>
                        <a:t> di studio</a:t>
                      </a:r>
                      <a:endParaRPr lang="it-IT" sz="125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50" dirty="0">
                          <a:effectLst/>
                        </a:rPr>
                        <a:t>Sgravio contributivo del 100% fino all’importo di 3.000 euro annui</a:t>
                      </a:r>
                      <a:r>
                        <a:rPr lang="it-IT" sz="1250" baseline="0" dirty="0">
                          <a:effectLst/>
                        </a:rPr>
                        <a:t> per 36 mesi</a:t>
                      </a:r>
                      <a:endParaRPr lang="it-IT" sz="125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charset="2"/>
                        <a:buNone/>
                      </a:pPr>
                      <a:r>
                        <a:rPr lang="it-IT" sz="1250" u="none" dirty="0"/>
                        <a:t>Assunzioni</a:t>
                      </a:r>
                      <a:r>
                        <a:rPr lang="it-IT" sz="1250" u="none" baseline="0" dirty="0"/>
                        <a:t> </a:t>
                      </a:r>
                      <a:r>
                        <a:rPr lang="it-IT" sz="1250" u="none" dirty="0"/>
                        <a:t>a decorrere dal 1° gennaio 2018.</a:t>
                      </a:r>
                    </a:p>
                    <a:p>
                      <a:pPr marL="12700" indent="0">
                        <a:spcAft>
                          <a:spcPts val="0"/>
                        </a:spcAft>
                        <a:tabLst/>
                      </a:pPr>
                      <a:endParaRPr lang="it-IT" sz="125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332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Bonus </a:t>
            </a:r>
            <a:r>
              <a:rPr lang="it-IT" dirty="0" err="1"/>
              <a:t>assunzionali</a:t>
            </a:r>
            <a:r>
              <a:rPr lang="it-IT" dirty="0"/>
              <a:t> 2/3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717814"/>
              </p:ext>
            </p:extLst>
          </p:nvPr>
        </p:nvGraphicFramePr>
        <p:xfrm>
          <a:off x="473672" y="816920"/>
          <a:ext cx="8257284" cy="43911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65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96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DESTINATARI</a:t>
                      </a:r>
                      <a:endParaRPr lang="it-IT" sz="14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RAPPORTI INCENTIVATI</a:t>
                      </a:r>
                      <a:endParaRPr lang="it-IT" sz="14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AMMONTARE</a:t>
                      </a:r>
                      <a:endParaRPr lang="it-IT" sz="14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OPERATIVITÁ</a:t>
                      </a:r>
                      <a:endParaRPr lang="it-IT" sz="1400" b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2530">
                <a:tc gridSpan="4">
                  <a:txBody>
                    <a:bodyPr/>
                    <a:lstStyle/>
                    <a:p>
                      <a:pPr marL="12700" lvl="1" indent="0" algn="just">
                        <a:buFont typeface="Arial" charset="0"/>
                        <a:buNone/>
                        <a:tabLst>
                          <a:tab pos="128588" algn="l"/>
                        </a:tabLst>
                      </a:pPr>
                      <a:r>
                        <a:rPr lang="it-IT" sz="1400" b="1" i="1" dirty="0">
                          <a:effectLst/>
                        </a:rPr>
                        <a:t>INCENTIVO OCCUPAZIONE MEZZOGIORNO (BASILICATA, </a:t>
                      </a:r>
                      <a:r>
                        <a:rPr lang="it-IT" sz="1400" b="1" i="1" baseline="0" dirty="0">
                          <a:effectLst/>
                        </a:rPr>
                        <a:t>CALABRIA, </a:t>
                      </a:r>
                      <a:r>
                        <a:rPr lang="it-IT" sz="1400" b="1" i="1" dirty="0">
                          <a:effectLst/>
                        </a:rPr>
                        <a:t>CAMPANIA, </a:t>
                      </a:r>
                      <a:r>
                        <a:rPr lang="it-IT" sz="1400" b="1" i="1" baseline="0" dirty="0">
                          <a:effectLst/>
                        </a:rPr>
                        <a:t>PUGLIA, </a:t>
                      </a:r>
                      <a:r>
                        <a:rPr lang="it-IT" sz="1400" b="1" i="1" dirty="0">
                          <a:effectLst/>
                        </a:rPr>
                        <a:t>SICILIA, ABRUZZO,</a:t>
                      </a:r>
                      <a:r>
                        <a:rPr lang="it-IT" sz="1400" b="1" i="1" baseline="0" dirty="0">
                          <a:effectLst/>
                        </a:rPr>
                        <a:t> </a:t>
                      </a:r>
                      <a:r>
                        <a:rPr lang="it-IT" sz="1400" b="1" i="1" dirty="0">
                          <a:effectLst/>
                        </a:rPr>
                        <a:t>MOLISE</a:t>
                      </a:r>
                      <a:r>
                        <a:rPr lang="it-IT" sz="1400" b="1" i="1" baseline="0" dirty="0">
                          <a:effectLst/>
                        </a:rPr>
                        <a:t> E SARDEGNA)</a:t>
                      </a:r>
                      <a:endParaRPr lang="it-IT" sz="1400" b="1" i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8856">
                <a:tc>
                  <a:txBody>
                    <a:bodyPr/>
                    <a:lstStyle/>
                    <a:p>
                      <a:pPr marL="184150" lvl="1" indent="-171450" algn="just">
                        <a:buFont typeface="Wingdings" charset="2"/>
                        <a:buChar char="Ø"/>
                        <a:tabLst/>
                      </a:pPr>
                      <a:r>
                        <a:rPr lang="it-IT" sz="1400" dirty="0">
                          <a:effectLst/>
                        </a:rPr>
                        <a:t>Soggetti tra i 16 e i 34 anni</a:t>
                      </a:r>
                    </a:p>
                    <a:p>
                      <a:pPr marL="184150" marR="0" lvl="1" indent="-171450" algn="just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 Soggetti dai 35 anni di età privi</a:t>
                      </a:r>
                      <a:r>
                        <a:rPr lang="it-IT" sz="1400" baseline="0" dirty="0">
                          <a:effectLst/>
                        </a:rPr>
                        <a:t> di impiego da almeno 6 mesi </a:t>
                      </a:r>
                      <a:r>
                        <a:rPr lang="it-IT" sz="1400" dirty="0">
                          <a:effectLst/>
                        </a:rPr>
                        <a:t>(1)</a:t>
                      </a:r>
                    </a:p>
                    <a:p>
                      <a:pPr marL="184150" lvl="1" indent="-171450" algn="just">
                        <a:buFont typeface="Wingdings" charset="2"/>
                        <a:buChar char="Ø"/>
                        <a:tabLst/>
                      </a:pP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 a tempo indeterminato, anche a scopo di somministrazione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 in</a:t>
                      </a:r>
                      <a:r>
                        <a:rPr lang="it-IT" sz="1400" baseline="0" dirty="0">
                          <a:effectLst/>
                        </a:rPr>
                        <a:t> apprendistato professionalizzante </a:t>
                      </a:r>
                      <a:endParaRPr lang="it-IT" sz="1400" dirty="0">
                        <a:effectLst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/>
                        <a:t>Trasformazione di contratti a tempo determinato in rapporti a tempo indeterminato </a:t>
                      </a: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Sgravio contributivo del 100% fino a 8.060</a:t>
                      </a:r>
                      <a:r>
                        <a:rPr lang="it-IT" sz="1400" baseline="0" dirty="0">
                          <a:effectLst/>
                        </a:rPr>
                        <a:t> euro annui per 12 mesi</a:t>
                      </a: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</a:t>
                      </a:r>
                      <a:r>
                        <a:rPr lang="it-IT" sz="1400" baseline="0" dirty="0">
                          <a:effectLst/>
                        </a:rPr>
                        <a:t> effettuate dal 1° gennaio 2018 al 31 dicembre 2018</a:t>
                      </a: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1265">
                <a:tc gridSpan="4">
                  <a:txBody>
                    <a:bodyPr/>
                    <a:lstStyle/>
                    <a:p>
                      <a:pPr marL="12700" lvl="1" indent="0" algn="just">
                        <a:buFont typeface="Wingdings" charset="2"/>
                        <a:buNone/>
                        <a:tabLst/>
                      </a:pPr>
                      <a:r>
                        <a:rPr lang="it-IT" sz="1400" b="1" i="1" dirty="0">
                          <a:effectLst/>
                        </a:rPr>
                        <a:t>INCENTIVO</a:t>
                      </a:r>
                      <a:r>
                        <a:rPr lang="it-IT" sz="1400" b="1" i="1" baseline="0" dirty="0">
                          <a:effectLst/>
                        </a:rPr>
                        <a:t> OCCUPAZIONE NEET</a:t>
                      </a:r>
                      <a:endParaRPr lang="it-IT" sz="1400" b="1" i="1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18856">
                <a:tc>
                  <a:txBody>
                    <a:bodyPr/>
                    <a:lstStyle/>
                    <a:p>
                      <a:r>
                        <a:rPr lang="it-IT" sz="1400" kern="1200" dirty="0" err="1">
                          <a:effectLst/>
                        </a:rPr>
                        <a:t>Neet</a:t>
                      </a:r>
                      <a:r>
                        <a:rPr lang="it-IT" sz="1400" kern="1200" dirty="0">
                          <a:effectLst/>
                        </a:rPr>
                        <a:t> iscritti a G.G. tra i 16 e i 29 anni</a:t>
                      </a: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 a tempo indeterminato, anche a scopo di somministrazione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 in</a:t>
                      </a:r>
                      <a:r>
                        <a:rPr lang="it-IT" sz="1400" baseline="0" dirty="0">
                          <a:effectLst/>
                        </a:rPr>
                        <a:t> apprendistato professionalizzante </a:t>
                      </a:r>
                      <a:endParaRPr lang="it-IT" sz="1400" dirty="0">
                        <a:effectLst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it-IT" sz="1400" dirty="0"/>
                        <a:t>Trasformazione di contratti a tempo determinato in rapporti a tempo indeterminato </a:t>
                      </a:r>
                      <a:endParaRPr lang="it-IT" sz="1400" b="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Sgravio contributivo del 100% fino a 8.060</a:t>
                      </a:r>
                      <a:r>
                        <a:rPr lang="it-IT" sz="1400" baseline="0" dirty="0">
                          <a:effectLst/>
                        </a:rPr>
                        <a:t> euro annui per 12 mesi</a:t>
                      </a:r>
                      <a:endParaRPr lang="it-IT" sz="140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Assunzioni</a:t>
                      </a:r>
                      <a:r>
                        <a:rPr lang="it-IT" sz="1400" baseline="0" dirty="0">
                          <a:effectLst/>
                        </a:rPr>
                        <a:t> effettuate dal 1° gennaio 2018 al 31 dicembre 2018</a:t>
                      </a:r>
                      <a:endParaRPr lang="it-IT" sz="1400" dirty="0">
                        <a:effectLst/>
                        <a:latin typeface="Candara" charset="0"/>
                        <a:ea typeface="Candara" charset="0"/>
                        <a:cs typeface="Candara" charset="0"/>
                      </a:endParaRPr>
                    </a:p>
                  </a:txBody>
                  <a:tcPr marL="51435" marR="51435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473672" y="5338200"/>
            <a:ext cx="8147814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ndara" charset="0"/>
                <a:ea typeface="Candara" charset="0"/>
                <a:cs typeface="Candara" charset="0"/>
              </a:rPr>
              <a:t>(1) Ovvero con un’attività lavorativa che produce un reddito inferiore a 8.000 € per il lavoro dipendente e a 4.800 € per il lavoro autonomo.</a:t>
            </a:r>
          </a:p>
        </p:txBody>
      </p:sp>
    </p:spTree>
    <p:extLst>
      <p:ext uri="{BB962C8B-B14F-4D97-AF65-F5344CB8AC3E}">
        <p14:creationId xmlns:p14="http://schemas.microsoft.com/office/powerpoint/2010/main" val="187790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Bonus </a:t>
            </a:r>
            <a:r>
              <a:rPr lang="it-IT" dirty="0" err="1"/>
              <a:t>assunzionali</a:t>
            </a:r>
            <a:r>
              <a:rPr lang="it-IT" dirty="0"/>
              <a:t> 3/3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008128"/>
              </p:ext>
            </p:extLst>
          </p:nvPr>
        </p:nvGraphicFramePr>
        <p:xfrm>
          <a:off x="412124" y="868952"/>
          <a:ext cx="8319751" cy="4355211"/>
        </p:xfrm>
        <a:graphic>
          <a:graphicData uri="http://schemas.openxmlformats.org/drawingml/2006/table">
            <a:tbl>
              <a:tblPr/>
              <a:tblGrid>
                <a:gridCol w="45163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78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95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6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81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Requisiti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  <a:latin typeface="Candara" charset="0"/>
                          <a:ea typeface="Calibri" charset="0"/>
                          <a:cs typeface="Times New Roman" charset="0"/>
                        </a:rPr>
                        <a:t>Incentivi all’assunzione</a:t>
                      </a:r>
                      <a:endParaRPr lang="it-IT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Esonero L.205/2017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Mezzogiorno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err="1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Neet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095375" algn="l"/>
                        </a:tabLs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Assenza di contratto a t. indeterminato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Assenza di rapporti con lo stesso datore nei 6 mesi precedenti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Registrazione a Garanzia Giovani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Status di disoccupazione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Assenza impiego regolarmente retribuito nei sei mesi </a:t>
                      </a:r>
                      <a:r>
                        <a:rPr lang="it-IT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precedenti</a:t>
                      </a: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 (1)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 </a:t>
                      </a: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se ≥ 35 anni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Regola de minimis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9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Incremento occupazione netto (per regime esenzione)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No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Sì</a:t>
                      </a:r>
                      <a:endParaRPr lang="it-IT" sz="18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12123" y="5520980"/>
            <a:ext cx="831975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ea typeface="Calibri" charset="0"/>
                <a:cs typeface="Times New Roman" charset="0"/>
              </a:rPr>
              <a:t>(1) Ovvero con un’attività lavorativa che produce un reddito inferiore a 8.000 </a:t>
            </a:r>
            <a:r>
              <a:rPr lang="it-IT" dirty="0">
                <a:ea typeface="Calibri" charset="0"/>
                <a:cs typeface="Calibri" charset="0"/>
              </a:rPr>
              <a:t>€</a:t>
            </a:r>
            <a:r>
              <a:rPr lang="it-IT" dirty="0">
                <a:ea typeface="Calibri" charset="0"/>
                <a:cs typeface="Times New Roman" charset="0"/>
              </a:rPr>
              <a:t> per il lavoro dipendente e a 4.800 </a:t>
            </a:r>
            <a:r>
              <a:rPr lang="it-IT" dirty="0">
                <a:ea typeface="Calibri" charset="0"/>
                <a:cs typeface="Calibri" charset="0"/>
              </a:rPr>
              <a:t>€</a:t>
            </a:r>
            <a:r>
              <a:rPr lang="it-IT" dirty="0">
                <a:ea typeface="Calibri" charset="0"/>
                <a:cs typeface="Times New Roman" charset="0"/>
              </a:rPr>
              <a:t> per il lavoro autonomo.</a:t>
            </a:r>
            <a:endParaRPr lang="it-IT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75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Cumulabilità tra gli incentivi - esempi</a:t>
            </a: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243157"/>
              </p:ext>
            </p:extLst>
          </p:nvPr>
        </p:nvGraphicFramePr>
        <p:xfrm>
          <a:off x="150853" y="742785"/>
          <a:ext cx="8842294" cy="5292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5094"/>
                <a:gridCol w="3603600"/>
                <a:gridCol w="3603600"/>
              </a:tblGrid>
              <a:tr h="371061">
                <a:tc>
                  <a:txBody>
                    <a:bodyPr/>
                    <a:lstStyle/>
                    <a:p>
                      <a:pPr algn="l"/>
                      <a:r>
                        <a:rPr lang="it-IT" sz="1800" b="1" dirty="0" smtClean="0"/>
                        <a:t>BONUS</a:t>
                      </a:r>
                      <a:endParaRPr lang="it-IT" sz="18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800" b="1" smtClean="0"/>
                        <a:t>ESEMPIO</a:t>
                      </a:r>
                      <a:endParaRPr lang="it-IT" sz="18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800" b="1" dirty="0" smtClean="0"/>
                        <a:t>CUMULABILITÀ TRA I 2</a:t>
                      </a:r>
                      <a:r>
                        <a:rPr lang="it-IT" sz="1800" b="1" baseline="0" dirty="0" smtClean="0"/>
                        <a:t> </a:t>
                      </a:r>
                      <a:r>
                        <a:rPr lang="it-IT" sz="1800" b="1" dirty="0" smtClean="0"/>
                        <a:t>BONUS</a:t>
                      </a:r>
                      <a:endParaRPr lang="it-IT" sz="18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02365"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50" b="1" i="1" dirty="0" smtClean="0">
                          <a:effectLst/>
                        </a:rPr>
                        <a:t>BONUS GIOVANI LEGGE DI BILANCIO 2018 e</a:t>
                      </a:r>
                    </a:p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50" b="1" i="1" dirty="0" smtClean="0">
                          <a:effectLst/>
                        </a:rPr>
                        <a:t>BONUS NEET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Un’azienda vuole assumere a tempo indeterminato un giovane di 27 anni,</a:t>
                      </a:r>
                      <a:r>
                        <a:rPr lang="it-IT" sz="1350" baseline="0" dirty="0" smtClean="0"/>
                        <a:t> </a:t>
                      </a:r>
                      <a:r>
                        <a:rPr lang="it-IT" sz="1350" dirty="0" smtClean="0"/>
                        <a:t>aderente a</a:t>
                      </a:r>
                      <a:r>
                        <a:rPr lang="it-IT" sz="1350" baseline="0" dirty="0" smtClean="0"/>
                        <a:t> G.G., che non è mai stato occupato a tempo indeterminato.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Sì.</a:t>
                      </a:r>
                    </a:p>
                    <a:p>
                      <a:pPr algn="l"/>
                      <a:r>
                        <a:rPr lang="it-IT" sz="1350" dirty="0" smtClean="0"/>
                        <a:t>Il BONUS </a:t>
                      </a:r>
                      <a:r>
                        <a:rPr lang="it-IT" sz="1350" baseline="0" dirty="0" smtClean="0"/>
                        <a:t>NEET è fruibile per la parte residua, fino al 100% dei contributi previdenziali a carico del datore di lavoro (esclusi premi e contributi INAIL) nel limite di €8.060 su base annua.</a:t>
                      </a:r>
                      <a:endParaRPr lang="it-IT" sz="135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49626">
                <a:tc>
                  <a:txBody>
                    <a:bodyPr/>
                    <a:lstStyle/>
                    <a:p>
                      <a:pPr algn="l"/>
                      <a:r>
                        <a:rPr lang="it-IT" sz="1350" b="1" i="1" dirty="0" smtClean="0">
                          <a:effectLst/>
                        </a:rPr>
                        <a:t>BONUS GIOVANI LEGGE DI BILANCIO 2018  e</a:t>
                      </a:r>
                    </a:p>
                    <a:p>
                      <a:pPr algn="l"/>
                      <a:r>
                        <a:rPr lang="it-IT" sz="1350" b="1" i="1" dirty="0" smtClean="0">
                          <a:effectLst/>
                        </a:rPr>
                        <a:t>BONUS SUD</a:t>
                      </a:r>
                      <a:endParaRPr lang="it-IT" sz="1350" i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Un’azienda con sede in Calabria vuole assumere a</a:t>
                      </a:r>
                      <a:r>
                        <a:rPr lang="it-IT" sz="1350" baseline="0" dirty="0" smtClean="0"/>
                        <a:t> tempo indeterminato un soggetto di 33 anni, disoccupato da oltre 6 mesi, che non è mai stato occupato a tempo indeterminato.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Sì.</a:t>
                      </a:r>
                    </a:p>
                    <a:p>
                      <a:pPr marL="0" marR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50" dirty="0" smtClean="0"/>
                        <a:t>Il Bonus SUD è fruibile </a:t>
                      </a:r>
                      <a:r>
                        <a:rPr lang="it-IT" sz="1350" baseline="0" dirty="0" smtClean="0"/>
                        <a:t>per la parte residua, fino al 100% dei contributi previdenziali a carico del datore di lavoro (esclusi premi e contributi INAIL) nel limite di €8.060 su base annua.</a:t>
                      </a:r>
                      <a:endParaRPr lang="it-IT" sz="13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49626">
                <a:tc>
                  <a:txBody>
                    <a:bodyPr/>
                    <a:lstStyle/>
                    <a:p>
                      <a:pPr algn="l"/>
                      <a:r>
                        <a:rPr lang="it-IT" sz="1350" b="1" i="1" baseline="0" dirty="0" smtClean="0"/>
                        <a:t>AGEVOLAZIONI CONTRIBUTIVE PREVISTE PER L’</a:t>
                      </a:r>
                      <a:r>
                        <a:rPr lang="it-IT" sz="1350" b="1" i="1" dirty="0" smtClean="0"/>
                        <a:t>APPRENDISTATO</a:t>
                      </a:r>
                      <a:r>
                        <a:rPr lang="it-IT" sz="1350" b="1" i="1" baseline="0" dirty="0" smtClean="0"/>
                        <a:t> e</a:t>
                      </a:r>
                    </a:p>
                    <a:p>
                      <a:pPr algn="l"/>
                      <a:r>
                        <a:rPr lang="it-IT" sz="1350" b="1" i="1" baseline="0" dirty="0" smtClean="0"/>
                        <a:t>BONUS NEET</a:t>
                      </a:r>
                      <a:endParaRPr lang="it-IT" sz="1350" b="1" i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Un’azienda vuole assumere con</a:t>
                      </a:r>
                      <a:r>
                        <a:rPr lang="it-IT" sz="1350" baseline="0" dirty="0" smtClean="0"/>
                        <a:t> contratto di </a:t>
                      </a:r>
                      <a:r>
                        <a:rPr lang="it-IT" sz="1350" dirty="0" smtClean="0"/>
                        <a:t>apprendistato professionalizzante</a:t>
                      </a:r>
                      <a:r>
                        <a:rPr lang="it-IT" sz="1350" baseline="0" dirty="0" smtClean="0"/>
                        <a:t> una persona di 28 anni, iscritta a G.G.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Sì.</a:t>
                      </a:r>
                    </a:p>
                    <a:p>
                      <a:pPr algn="l"/>
                      <a:r>
                        <a:rPr lang="it-IT" sz="1350" dirty="0" smtClean="0"/>
                        <a:t>IL</a:t>
                      </a:r>
                      <a:r>
                        <a:rPr lang="it-IT" sz="1350" baseline="0" dirty="0" smtClean="0"/>
                        <a:t> BONUS NEET viene riconosciuto </a:t>
                      </a:r>
                      <a:r>
                        <a:rPr lang="it-IT" sz="1350" i="1" baseline="0" dirty="0" smtClean="0"/>
                        <a:t>solo per il periodo formativo</a:t>
                      </a:r>
                      <a:r>
                        <a:rPr lang="it-IT" sz="1350" baseline="0" dirty="0" smtClean="0"/>
                        <a:t>.</a:t>
                      </a:r>
                    </a:p>
                    <a:p>
                      <a:pPr algn="l"/>
                      <a:r>
                        <a:rPr lang="it-IT" sz="1350" baseline="0" dirty="0" smtClean="0"/>
                        <a:t>Se rapporto di apprendistato ha una durata ≥ 12 mesi, la misura dell’incentivo è quella prevista per i rapporti a tempo indeterminato.</a:t>
                      </a:r>
                      <a:endParaRPr lang="it-IT" sz="135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49626">
                <a:tc>
                  <a:txBody>
                    <a:bodyPr/>
                    <a:lstStyle/>
                    <a:p>
                      <a:pPr algn="l"/>
                      <a:r>
                        <a:rPr lang="it-IT" sz="1350" b="1" i="1" baseline="0" dirty="0" smtClean="0"/>
                        <a:t>AGEVOLAZIONI CONTRIBUTIVE PREVISTE PER L’</a:t>
                      </a:r>
                      <a:r>
                        <a:rPr lang="it-IT" sz="1350" b="1" i="1" dirty="0" smtClean="0"/>
                        <a:t>APPRENDISTATO</a:t>
                      </a:r>
                      <a:r>
                        <a:rPr lang="it-IT" sz="1350" b="1" i="1" baseline="0" dirty="0" smtClean="0"/>
                        <a:t> e</a:t>
                      </a:r>
                    </a:p>
                    <a:p>
                      <a:pPr algn="l"/>
                      <a:r>
                        <a:rPr lang="it-IT" sz="1350" b="1" i="1" baseline="0" dirty="0" smtClean="0"/>
                        <a:t>BONUS NEET</a:t>
                      </a:r>
                      <a:endParaRPr lang="it-IT" sz="1350" b="1" i="1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Un’azienda con sede</a:t>
                      </a:r>
                      <a:r>
                        <a:rPr lang="it-IT" sz="1350" baseline="0" dirty="0" smtClean="0"/>
                        <a:t> in Molise vuole assumere con contratto di </a:t>
                      </a:r>
                      <a:r>
                        <a:rPr lang="it-IT" sz="1350" dirty="0" smtClean="0"/>
                        <a:t>apprendistato</a:t>
                      </a:r>
                      <a:r>
                        <a:rPr lang="it-IT" sz="1350" baseline="0" dirty="0" smtClean="0"/>
                        <a:t> </a:t>
                      </a:r>
                      <a:r>
                        <a:rPr lang="it-IT" sz="1350" dirty="0" smtClean="0"/>
                        <a:t>professionalizzante</a:t>
                      </a:r>
                      <a:r>
                        <a:rPr lang="it-IT" sz="1350" baseline="0" dirty="0" smtClean="0"/>
                        <a:t> un giovane di 20 anni disoccupato.</a:t>
                      </a:r>
                      <a:endParaRPr lang="it-IT" sz="135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50" dirty="0" smtClean="0"/>
                        <a:t>Sì.</a:t>
                      </a:r>
                    </a:p>
                    <a:p>
                      <a:pPr algn="l"/>
                      <a:r>
                        <a:rPr lang="it-IT" sz="1350" dirty="0" smtClean="0"/>
                        <a:t>IL</a:t>
                      </a:r>
                      <a:r>
                        <a:rPr lang="it-IT" sz="1350" baseline="0" dirty="0" smtClean="0"/>
                        <a:t> BONUS SUD viene riconosciuto </a:t>
                      </a:r>
                      <a:r>
                        <a:rPr lang="it-IT" sz="1350" i="1" baseline="0" dirty="0" smtClean="0"/>
                        <a:t>solo per il periodo formativo</a:t>
                      </a:r>
                      <a:r>
                        <a:rPr lang="it-IT" sz="1350" baseline="0" dirty="0" smtClean="0"/>
                        <a:t>.</a:t>
                      </a:r>
                    </a:p>
                    <a:p>
                      <a:pPr algn="l"/>
                      <a:r>
                        <a:rPr lang="it-IT" sz="1350" baseline="0" dirty="0" smtClean="0"/>
                        <a:t>Se rapporto di apprendistato ha una durata ≥ 12 mesi, la misura dell’incentivo è quella prevista per i rapporti a tempo indeterminato.</a:t>
                      </a:r>
                      <a:endParaRPr lang="it-IT" sz="13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08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 smtClean="0"/>
              <a:t>Assunzioni di giovani under 35 (e under 30) a tempo indeterminato</a:t>
            </a:r>
            <a:endParaRPr lang="it-IT" sz="2800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4144910765"/>
              </p:ext>
            </p:extLst>
          </p:nvPr>
        </p:nvGraphicFramePr>
        <p:xfrm>
          <a:off x="0" y="636185"/>
          <a:ext cx="4505740" cy="5552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793216804"/>
              </p:ext>
            </p:extLst>
          </p:nvPr>
        </p:nvGraphicFramePr>
        <p:xfrm>
          <a:off x="3617844" y="636186"/>
          <a:ext cx="6096000" cy="5552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2906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 smtClean="0"/>
              <a:t>Assunzioni di ex apprendisti/studenti in alternanza</a:t>
            </a:r>
            <a:endParaRPr lang="it-IT" sz="2800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083370464"/>
              </p:ext>
            </p:extLst>
          </p:nvPr>
        </p:nvGraphicFramePr>
        <p:xfrm>
          <a:off x="2319130" y="689194"/>
          <a:ext cx="4505740" cy="5552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0711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Impact" charset="0"/>
                <a:ea typeface="Impact" charset="0"/>
                <a:cs typeface="Impact" charset="0"/>
              </a:rPr>
              <a:t>Assunzioni di giovani al SUD</a:t>
            </a:r>
            <a:endParaRPr lang="it-IT" dirty="0">
              <a:latin typeface="Impact" charset="0"/>
              <a:ea typeface="Impact" charset="0"/>
              <a:cs typeface="Impact" charset="0"/>
            </a:endParaRPr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31639479"/>
              </p:ext>
            </p:extLst>
          </p:nvPr>
        </p:nvGraphicFramePr>
        <p:xfrm>
          <a:off x="2570922" y="1194735"/>
          <a:ext cx="4187687" cy="471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ttangolo 7"/>
          <p:cNvSpPr/>
          <p:nvPr/>
        </p:nvSpPr>
        <p:spPr>
          <a:xfrm>
            <a:off x="397566" y="621825"/>
            <a:ext cx="79115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latin typeface="Candara" charset="0"/>
                <a:ea typeface="Candara" charset="0"/>
                <a:cs typeface="Candara" charset="0"/>
              </a:rPr>
              <a:t>REGIONI IN CUI SI APPLICA L’INCENTIVO: </a:t>
            </a:r>
          </a:p>
          <a:p>
            <a:pPr algn="ctr"/>
            <a:r>
              <a:rPr lang="it-IT" sz="1400" dirty="0" smtClean="0">
                <a:latin typeface="Candara" charset="0"/>
                <a:ea typeface="Candara" charset="0"/>
                <a:cs typeface="Candara" charset="0"/>
              </a:rPr>
              <a:t>BASILICATA, CALABRIA, CAMPANIA, PUGLIA, SICILIA, ABRUZZO, MOLISE E SARDEGNA</a:t>
            </a:r>
            <a:endParaRPr lang="it-IT" sz="1400" dirty="0"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8783" y="5908575"/>
            <a:ext cx="8468139" cy="95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ea typeface="Calibri" charset="0"/>
                <a:cs typeface="Times New Roman" charset="0"/>
              </a:rPr>
              <a:t>*: Ovvero </a:t>
            </a:r>
            <a:r>
              <a:rPr lang="it-IT" sz="1400" dirty="0">
                <a:ea typeface="Calibri" charset="0"/>
                <a:cs typeface="Times New Roman" charset="0"/>
              </a:rPr>
              <a:t>con un’attività lavorativa che produce un </a:t>
            </a:r>
            <a:r>
              <a:rPr lang="it-IT" sz="1400" dirty="0" smtClean="0">
                <a:ea typeface="Calibri" charset="0"/>
                <a:cs typeface="Times New Roman" charset="0"/>
              </a:rPr>
              <a:t>reddito:</a:t>
            </a:r>
          </a:p>
          <a:p>
            <a:pPr marL="285750" indent="-285750">
              <a:buFont typeface="Arial" charset="0"/>
              <a:buChar char="•"/>
            </a:pPr>
            <a:r>
              <a:rPr lang="it-IT" sz="1400" b="1" dirty="0" smtClean="0">
                <a:ea typeface="Calibri" charset="0"/>
                <a:cs typeface="Times New Roman" charset="0"/>
              </a:rPr>
              <a:t>&lt; 8.000 </a:t>
            </a:r>
            <a:r>
              <a:rPr lang="it-IT" sz="1400" b="1" dirty="0">
                <a:ea typeface="Calibri" charset="0"/>
                <a:cs typeface="Calibri" charset="0"/>
              </a:rPr>
              <a:t>€</a:t>
            </a:r>
            <a:r>
              <a:rPr lang="it-IT" sz="1400" b="1" dirty="0">
                <a:ea typeface="Calibri" charset="0"/>
                <a:cs typeface="Times New Roman" charset="0"/>
              </a:rPr>
              <a:t> </a:t>
            </a:r>
            <a:r>
              <a:rPr lang="it-IT" sz="1400" dirty="0">
                <a:ea typeface="Calibri" charset="0"/>
                <a:cs typeface="Times New Roman" charset="0"/>
              </a:rPr>
              <a:t>per il </a:t>
            </a:r>
            <a:r>
              <a:rPr lang="it-IT" sz="1400" b="1" dirty="0">
                <a:ea typeface="Calibri" charset="0"/>
                <a:cs typeface="Times New Roman" charset="0"/>
              </a:rPr>
              <a:t>lavoro </a:t>
            </a:r>
            <a:r>
              <a:rPr lang="it-IT" sz="1400" b="1" dirty="0" smtClean="0">
                <a:ea typeface="Calibri" charset="0"/>
                <a:cs typeface="Times New Roman" charset="0"/>
              </a:rPr>
              <a:t>dipendente</a:t>
            </a:r>
          </a:p>
          <a:p>
            <a:pPr marL="285750" indent="-285750">
              <a:buFont typeface="Arial" charset="0"/>
              <a:buChar char="•"/>
            </a:pPr>
            <a:r>
              <a:rPr lang="it-IT" sz="1400" b="1" dirty="0" smtClean="0">
                <a:ea typeface="Calibri" charset="0"/>
                <a:cs typeface="Times New Roman" charset="0"/>
              </a:rPr>
              <a:t>&lt; 4.800 </a:t>
            </a:r>
            <a:r>
              <a:rPr lang="it-IT" sz="1400" b="1" dirty="0">
                <a:ea typeface="Calibri" charset="0"/>
                <a:cs typeface="Calibri" charset="0"/>
              </a:rPr>
              <a:t>€</a:t>
            </a:r>
            <a:r>
              <a:rPr lang="it-IT" sz="1400" b="1" dirty="0">
                <a:ea typeface="Calibri" charset="0"/>
                <a:cs typeface="Times New Roman" charset="0"/>
              </a:rPr>
              <a:t> </a:t>
            </a:r>
            <a:r>
              <a:rPr lang="it-IT" sz="1400" dirty="0">
                <a:ea typeface="Calibri" charset="0"/>
                <a:cs typeface="Times New Roman" charset="0"/>
              </a:rPr>
              <a:t>per il </a:t>
            </a:r>
            <a:r>
              <a:rPr lang="it-IT" sz="1400" b="1" dirty="0">
                <a:ea typeface="Calibri" charset="0"/>
                <a:cs typeface="Times New Roman" charset="0"/>
              </a:rPr>
              <a:t>lavoro </a:t>
            </a:r>
            <a:r>
              <a:rPr lang="it-IT" sz="1400" b="1" dirty="0" smtClean="0">
                <a:ea typeface="Calibri" charset="0"/>
                <a:cs typeface="Times New Roman" charset="0"/>
              </a:rPr>
              <a:t>autonomo</a:t>
            </a:r>
            <a:endParaRPr lang="it-IT" sz="1400" b="1" dirty="0">
              <a:ea typeface="Calibri" charset="0"/>
              <a:cs typeface="Times New Roman" charset="0"/>
            </a:endParaRPr>
          </a:p>
          <a:p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2087057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Assunzione di giovani NEET</a:t>
            </a:r>
            <a:endParaRPr lang="it-IT" dirty="0"/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1118453107"/>
              </p:ext>
            </p:extLst>
          </p:nvPr>
        </p:nvGraphicFramePr>
        <p:xfrm>
          <a:off x="2319130" y="715698"/>
          <a:ext cx="4505740" cy="5552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8914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Gli incentivi alle </a:t>
            </a:r>
            <a:r>
              <a:rPr lang="it-IT" b="1" dirty="0" smtClean="0"/>
              <a:t>assunzioni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83568" y="594554"/>
            <a:ext cx="770485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 </a:t>
            </a:r>
            <a:endParaRPr lang="it-IT" dirty="0"/>
          </a:p>
          <a:p>
            <a:r>
              <a:rPr lang="it-IT" sz="2400" b="1" dirty="0">
                <a:solidFill>
                  <a:schemeClr val="tx2"/>
                </a:solidFill>
              </a:rPr>
              <a:t>Persone che percepiscono la Naspi</a:t>
            </a:r>
            <a:endParaRPr lang="it-IT" sz="2400" dirty="0">
              <a:solidFill>
                <a:schemeClr val="tx2"/>
              </a:solidFill>
            </a:endParaRPr>
          </a:p>
          <a:p>
            <a:r>
              <a:rPr lang="it-IT" dirty="0"/>
              <a:t>Le aziende che assumono con contratto a tempo indeterminato persone che percepiscono la Naspi (Nuova assicurazione sociale per l'impiego) beneficiano di un incentivo pari al 20% dell'indennità mensile che sarebbe stata corrisposta al lavoratore o alla lavoratrice per il periodo residuo di spettanza dell'indennità.</a:t>
            </a:r>
          </a:p>
        </p:txBody>
      </p:sp>
      <p:sp>
        <p:nvSpPr>
          <p:cNvPr id="4" name="Rettangolo 3"/>
          <p:cNvSpPr/>
          <p:nvPr/>
        </p:nvSpPr>
        <p:spPr>
          <a:xfrm>
            <a:off x="683568" y="2832025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Persone che percepiscono la </a:t>
            </a:r>
            <a:r>
              <a:rPr lang="it-IT" sz="2400" b="1" dirty="0" err="1">
                <a:solidFill>
                  <a:schemeClr val="tx2"/>
                </a:solidFill>
              </a:rPr>
              <a:t>Cigs</a:t>
            </a:r>
            <a:endParaRPr lang="it-IT" sz="2400" dirty="0">
              <a:solidFill>
                <a:schemeClr val="tx2"/>
              </a:solidFill>
            </a:endParaRPr>
          </a:p>
          <a:p>
            <a:r>
              <a:rPr lang="it-IT" dirty="0"/>
              <a:t>Le aziende che assumono con contratto a tempo indeterminato persone che percepiscono la </a:t>
            </a:r>
            <a:r>
              <a:rPr lang="it-IT" dirty="0" err="1" smtClean="0"/>
              <a:t>Cigs</a:t>
            </a:r>
            <a:r>
              <a:rPr lang="it-IT" dirty="0" smtClean="0"/>
              <a:t> da </a:t>
            </a:r>
            <a:r>
              <a:rPr lang="it-IT" dirty="0"/>
              <a:t>almeno 3 mesi, anche non continuativi, dipendenti di aziende beneficiarie di </a:t>
            </a:r>
            <a:r>
              <a:rPr lang="it-IT" dirty="0" err="1"/>
              <a:t>Cigs</a:t>
            </a:r>
            <a:r>
              <a:rPr lang="it-IT" dirty="0"/>
              <a:t> da almeno 6 mesi, beneficiano di incentivi sia contributivi che economici.</a:t>
            </a:r>
          </a:p>
          <a:p>
            <a:r>
              <a:rPr lang="it-IT" dirty="0"/>
              <a:t>Il beneficio contributivo prevede una contribuzione a carico del datore di lavoro pari al 10% della retribuzione imponibile ai fini previdenziali per 12 mesi.</a:t>
            </a:r>
          </a:p>
          <a:p>
            <a:r>
              <a:rPr lang="it-IT" dirty="0"/>
              <a:t>Il beneficio economico prevede un contributo mensile pari al 50% dell'indennità di mobilità che sarebbe spettata al lavoratore/</a:t>
            </a:r>
            <a:r>
              <a:rPr lang="it-IT" dirty="0" err="1"/>
              <a:t>trice</a:t>
            </a:r>
            <a:r>
              <a:rPr lang="it-IT" dirty="0"/>
              <a:t> per un periodo pari a: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it-IT" dirty="0"/>
              <a:t>9 mesi per lavoratori fino a 50 anni;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it-IT" dirty="0"/>
              <a:t>21 mesi per lavoratori con più di 50 anni;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it-IT" dirty="0"/>
              <a:t>33 mesi per lavoratori con più di 50 anni e residenti nel Mezzogiorno e nelle aree ad alto tasso di disoccupazione.</a:t>
            </a:r>
          </a:p>
        </p:txBody>
      </p:sp>
    </p:spTree>
    <p:extLst>
      <p:ext uri="{BB962C8B-B14F-4D97-AF65-F5344CB8AC3E}">
        <p14:creationId xmlns:p14="http://schemas.microsoft.com/office/powerpoint/2010/main" val="3233390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971600" y="1740872"/>
            <a:ext cx="712879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</a:rPr>
              <a:t>Donne e over 50</a:t>
            </a:r>
            <a:endParaRPr lang="it-IT" sz="2800" dirty="0">
              <a:solidFill>
                <a:schemeClr val="tx2"/>
              </a:solidFill>
            </a:endParaRPr>
          </a:p>
          <a:p>
            <a:r>
              <a:rPr lang="it-IT" dirty="0"/>
              <a:t>Le aziende che assumono con contratto a tempo indeterminato o a tempo determinato donne di qualsiasi età, ovunque residenti e prive di un impiego regolarmente retribuito da almeno 24 mesi, o da 6 mesi se residenti in aree svantaggiate o impiegate in una professione o in un settore economico caratterizzati da un'accentuata disparità occupazionale di genere, beneficiano della riduzione del 50% dei contributi a carico del datore di lavoro. L'incentivo ha una durata di 18 mesi in caso di contratto a tempo indeterminato, o di 12 mesi in caso di contratto a tempo determinato.</a:t>
            </a:r>
          </a:p>
          <a:p>
            <a:r>
              <a:rPr lang="it-IT" dirty="0"/>
              <a:t>Lo stesso incentivo è previsto per l'assunzione di lavoratori e lavoratrici over 50.</a:t>
            </a:r>
          </a:p>
        </p:txBody>
      </p:sp>
    </p:spTree>
    <p:extLst>
      <p:ext uri="{BB962C8B-B14F-4D97-AF65-F5344CB8AC3E}">
        <p14:creationId xmlns:p14="http://schemas.microsoft.com/office/powerpoint/2010/main" val="2907128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67544" y="1341923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</a:rPr>
              <a:t>Persone con disabilità</a:t>
            </a:r>
            <a:endParaRPr lang="it-IT" sz="2800" dirty="0">
              <a:solidFill>
                <a:schemeClr val="tx2"/>
              </a:solidFill>
            </a:endParaRPr>
          </a:p>
          <a:p>
            <a:r>
              <a:rPr lang="it-IT" dirty="0"/>
              <a:t>Le aziende che assumono persone con disabilità con contratto a tempo indeterminato, o ne trasformano il rapporto a termine, anche a tempo parziale, in uno a tempo indeterminato, beneficiano di un incentivo che varia in base alle caratteristiche della persona assunta e del rapporto di lavoro instaurato: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it-IT" dirty="0"/>
              <a:t>70% della retribuzione lorda mensile imponibile ai fini previdenziali per 36 mesi, per persone con una riduzione della capacità lavorativa superiore al 79%;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it-IT" dirty="0"/>
              <a:t>35% della retribuzione lorda mensile imponibile ai fini previdenziali per 36 mesi, per persone con una riduzione della capacità lavorativa tra il 67% e il 79%;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it-IT" dirty="0"/>
              <a:t>70% della retribuzione lorda mensile imponibile ai fini previdenziali per 60 mesi, per persone con disabilità intellettiva e psichica che comporti una riduzione della capacità lavorativa superiore al 45%. Per questa categoria l'incentivo può essere riconosciuto per tutta la durata del contratto anche per le assunzioni a tempo determinato, purché tali rapporti abbiano una durata non inferiore a 12 mesi.</a:t>
            </a:r>
          </a:p>
          <a:p>
            <a:r>
              <a:rPr lang="it-IT" dirty="0"/>
              <a:t>L'incentivo è valido per assunzioni o trasformazioni decorrenti dal 1° gennaio 2016.</a:t>
            </a:r>
          </a:p>
        </p:txBody>
      </p:sp>
    </p:spTree>
    <p:extLst>
      <p:ext uri="{BB962C8B-B14F-4D97-AF65-F5344CB8AC3E}">
        <p14:creationId xmlns:p14="http://schemas.microsoft.com/office/powerpoint/2010/main" val="2530813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2427</Words>
  <Application>Microsoft Office PowerPoint</Application>
  <PresentationFormat>Presentazione su schermo (4:3)</PresentationFormat>
  <Paragraphs>252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Presentazione standard di PowerPoint</vt:lpstr>
      <vt:lpstr>Caratteristiche dell’incentivo della Legge di Bilancio – sintesi (1/2)</vt:lpstr>
      <vt:lpstr>Caratteristiche dell’incentivo della Legge di Bilancio – sintesi (2/2)</vt:lpstr>
      <vt:lpstr> Le tre versioni dell'incentivo </vt:lpstr>
      <vt:lpstr>L'agenda per la fruizione dell'incentivo </vt:lpstr>
      <vt:lpstr>Bonus assunzionali 1/3</vt:lpstr>
      <vt:lpstr>Bonus assunzionali 2/3</vt:lpstr>
      <vt:lpstr>Bonus assunzionali 3/3</vt:lpstr>
      <vt:lpstr>Cumulabilità tra gli incentivi - esempi</vt:lpstr>
      <vt:lpstr>Assunzioni di giovani under 35 (e under 30) a tempo indeterminato</vt:lpstr>
      <vt:lpstr>Assunzioni di ex apprendisti/studenti in alternanza</vt:lpstr>
      <vt:lpstr>Assunzioni di giovani al SUD</vt:lpstr>
      <vt:lpstr>Assunzione di giovani NEET</vt:lpstr>
      <vt:lpstr>Gli incentivi alle assunzioni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Chiaramonte,  Franco</dc:creator>
  <cp:lastModifiedBy>Chiaramonte,  Franco</cp:lastModifiedBy>
  <cp:revision>2</cp:revision>
  <dcterms:created xsi:type="dcterms:W3CDTF">2018-10-24T11:32:24Z</dcterms:created>
  <dcterms:modified xsi:type="dcterms:W3CDTF">2018-10-24T11:43:44Z</dcterms:modified>
</cp:coreProperties>
</file>