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40"/>
  </p:notesMasterIdLst>
  <p:sldIdLst>
    <p:sldId id="256" r:id="rId2"/>
    <p:sldId id="282" r:id="rId3"/>
    <p:sldId id="557" r:id="rId4"/>
    <p:sldId id="280" r:id="rId5"/>
    <p:sldId id="257" r:id="rId6"/>
    <p:sldId id="281" r:id="rId7"/>
    <p:sldId id="283" r:id="rId8"/>
    <p:sldId id="277" r:id="rId9"/>
    <p:sldId id="560" r:id="rId10"/>
    <p:sldId id="278" r:id="rId11"/>
    <p:sldId id="279" r:id="rId12"/>
    <p:sldId id="284" r:id="rId13"/>
    <p:sldId id="287" r:id="rId14"/>
    <p:sldId id="258" r:id="rId15"/>
    <p:sldId id="285" r:id="rId16"/>
    <p:sldId id="286" r:id="rId17"/>
    <p:sldId id="288" r:id="rId18"/>
    <p:sldId id="259" r:id="rId19"/>
    <p:sldId id="260" r:id="rId20"/>
    <p:sldId id="289" r:id="rId21"/>
    <p:sldId id="261" r:id="rId22"/>
    <p:sldId id="262" r:id="rId23"/>
    <p:sldId id="290" r:id="rId24"/>
    <p:sldId id="263" r:id="rId25"/>
    <p:sldId id="264" r:id="rId26"/>
    <p:sldId id="291" r:id="rId27"/>
    <p:sldId id="558" r:id="rId28"/>
    <p:sldId id="265" r:id="rId29"/>
    <p:sldId id="266" r:id="rId30"/>
    <p:sldId id="267" r:id="rId31"/>
    <p:sldId id="292" r:id="rId32"/>
    <p:sldId id="268" r:id="rId33"/>
    <p:sldId id="269" r:id="rId34"/>
    <p:sldId id="270" r:id="rId35"/>
    <p:sldId id="272" r:id="rId36"/>
    <p:sldId id="273" r:id="rId37"/>
    <p:sldId id="274" r:id="rId38"/>
    <p:sldId id="276"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B159"/>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10" autoAdjust="0"/>
    <p:restoredTop sz="53101" autoAdjust="0"/>
  </p:normalViewPr>
  <p:slideViewPr>
    <p:cSldViewPr snapToGrid="0">
      <p:cViewPr varScale="1">
        <p:scale>
          <a:sx n="35" d="100"/>
          <a:sy n="35" d="100"/>
        </p:scale>
        <p:origin x="-1552"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DFA8E3-BF1D-41E4-82EF-745822D17CFE}" type="doc">
      <dgm:prSet loTypeId="urn:microsoft.com/office/officeart/2005/8/layout/gear1" loCatId="cycle" qsTypeId="urn:microsoft.com/office/officeart/2005/8/quickstyle/simple1" qsCatId="simple" csTypeId="urn:microsoft.com/office/officeart/2005/8/colors/colorful5" csCatId="colorful" phldr="1"/>
      <dgm:spPr/>
    </dgm:pt>
    <dgm:pt modelId="{3ED3624A-3E58-4911-9781-23771BA46766}">
      <dgm:prSet phldrT="[Testo]"/>
      <dgm:spPr/>
      <dgm:t>
        <a:bodyPr/>
        <a:lstStyle/>
        <a:p>
          <a:r>
            <a:rPr lang="it-IT" dirty="0" err="1"/>
            <a:t>GdL</a:t>
          </a:r>
          <a:r>
            <a:rPr lang="it-IT" dirty="0"/>
            <a:t> MARI</a:t>
          </a:r>
        </a:p>
      </dgm:t>
    </dgm:pt>
    <dgm:pt modelId="{9DAFFAA8-C7B8-4374-AB42-12DCA1FA1A54}" type="parTrans" cxnId="{4A0A8DE0-179F-411D-B80F-B48B40B65904}">
      <dgm:prSet/>
      <dgm:spPr/>
      <dgm:t>
        <a:bodyPr/>
        <a:lstStyle/>
        <a:p>
          <a:endParaRPr lang="it-IT"/>
        </a:p>
      </dgm:t>
    </dgm:pt>
    <dgm:pt modelId="{BC9648B4-C133-4D6B-9D6D-8CF9F98B59C6}" type="sibTrans" cxnId="{4A0A8DE0-179F-411D-B80F-B48B40B65904}">
      <dgm:prSet/>
      <dgm:spPr/>
      <dgm:t>
        <a:bodyPr/>
        <a:lstStyle/>
        <a:p>
          <a:endParaRPr lang="it-IT"/>
        </a:p>
      </dgm:t>
    </dgm:pt>
    <dgm:pt modelId="{37A159A6-71B9-4269-A465-51CAFE3D172A}">
      <dgm:prSet phldrT="[Testo]"/>
      <dgm:spPr/>
      <dgm:t>
        <a:bodyPr/>
        <a:lstStyle/>
        <a:p>
          <a:r>
            <a:rPr lang="it-IT" dirty="0"/>
            <a:t>GP</a:t>
          </a:r>
        </a:p>
      </dgm:t>
    </dgm:pt>
    <dgm:pt modelId="{0DFC2596-1AFD-46C5-9B05-B11989B8C3DC}" type="parTrans" cxnId="{9C3D7CA3-306C-4CEB-A1D5-93BB7E25ACD9}">
      <dgm:prSet/>
      <dgm:spPr/>
      <dgm:t>
        <a:bodyPr/>
        <a:lstStyle/>
        <a:p>
          <a:endParaRPr lang="it-IT"/>
        </a:p>
      </dgm:t>
    </dgm:pt>
    <dgm:pt modelId="{EFFAAA84-CAF6-40AF-A6FA-428D752003AE}" type="sibTrans" cxnId="{9C3D7CA3-306C-4CEB-A1D5-93BB7E25ACD9}">
      <dgm:prSet/>
      <dgm:spPr/>
      <dgm:t>
        <a:bodyPr/>
        <a:lstStyle/>
        <a:p>
          <a:endParaRPr lang="it-IT"/>
        </a:p>
      </dgm:t>
    </dgm:pt>
    <dgm:pt modelId="{87E316D2-36E1-42F9-9120-1CEDE888E19D}">
      <dgm:prSet phldrT="[Testo]"/>
      <dgm:spPr/>
      <dgm:t>
        <a:bodyPr/>
        <a:lstStyle/>
        <a:p>
          <a:r>
            <a:rPr lang="it-IT" dirty="0"/>
            <a:t>GCC</a:t>
          </a:r>
        </a:p>
      </dgm:t>
    </dgm:pt>
    <dgm:pt modelId="{E24024B8-9994-44DA-BF22-F8C65FF739E0}" type="parTrans" cxnId="{CDF931C0-1450-412A-BBB8-EE43858F93A8}">
      <dgm:prSet/>
      <dgm:spPr/>
      <dgm:t>
        <a:bodyPr/>
        <a:lstStyle/>
        <a:p>
          <a:endParaRPr lang="it-IT"/>
        </a:p>
      </dgm:t>
    </dgm:pt>
    <dgm:pt modelId="{B5BD2DC1-0574-401A-A2CA-EE42EC40AA0B}" type="sibTrans" cxnId="{CDF931C0-1450-412A-BBB8-EE43858F93A8}">
      <dgm:prSet/>
      <dgm:spPr/>
      <dgm:t>
        <a:bodyPr/>
        <a:lstStyle/>
        <a:p>
          <a:endParaRPr lang="it-IT"/>
        </a:p>
      </dgm:t>
    </dgm:pt>
    <dgm:pt modelId="{9A1E42BE-98C3-477B-BDA8-5E7981980149}" type="pres">
      <dgm:prSet presAssocID="{42DFA8E3-BF1D-41E4-82EF-745822D17CFE}" presName="composite" presStyleCnt="0">
        <dgm:presLayoutVars>
          <dgm:chMax val="3"/>
          <dgm:animLvl val="lvl"/>
          <dgm:resizeHandles val="exact"/>
        </dgm:presLayoutVars>
      </dgm:prSet>
      <dgm:spPr/>
    </dgm:pt>
    <dgm:pt modelId="{88B229A4-36B3-4044-B501-460C8254FF94}" type="pres">
      <dgm:prSet presAssocID="{3ED3624A-3E58-4911-9781-23771BA46766}" presName="gear1" presStyleLbl="node1" presStyleIdx="0" presStyleCnt="3" custScaleY="98844" custLinFactX="-78952" custLinFactNeighborX="-100000" custLinFactNeighborY="-52243">
        <dgm:presLayoutVars>
          <dgm:chMax val="1"/>
          <dgm:bulletEnabled val="1"/>
        </dgm:presLayoutVars>
      </dgm:prSet>
      <dgm:spPr/>
      <dgm:t>
        <a:bodyPr/>
        <a:lstStyle/>
        <a:p>
          <a:endParaRPr lang="it-IT"/>
        </a:p>
      </dgm:t>
    </dgm:pt>
    <dgm:pt modelId="{223854D3-88F0-4AB6-A213-080AF04AF76D}" type="pres">
      <dgm:prSet presAssocID="{3ED3624A-3E58-4911-9781-23771BA46766}" presName="gear1srcNode" presStyleLbl="node1" presStyleIdx="0" presStyleCnt="3"/>
      <dgm:spPr/>
      <dgm:t>
        <a:bodyPr/>
        <a:lstStyle/>
        <a:p>
          <a:endParaRPr lang="it-IT"/>
        </a:p>
      </dgm:t>
    </dgm:pt>
    <dgm:pt modelId="{B8F1F826-443A-4BFE-8ADB-C0FC27A445F1}" type="pres">
      <dgm:prSet presAssocID="{3ED3624A-3E58-4911-9781-23771BA46766}" presName="gear1dstNode" presStyleLbl="node1" presStyleIdx="0" presStyleCnt="3"/>
      <dgm:spPr/>
      <dgm:t>
        <a:bodyPr/>
        <a:lstStyle/>
        <a:p>
          <a:endParaRPr lang="it-IT"/>
        </a:p>
      </dgm:t>
    </dgm:pt>
    <dgm:pt modelId="{67A6B39A-FD05-4F6B-8D22-DBDF5C2C25CB}" type="pres">
      <dgm:prSet presAssocID="{37A159A6-71B9-4269-A465-51CAFE3D172A}" presName="gear2" presStyleLbl="node1" presStyleIdx="1" presStyleCnt="3" custLinFactNeighborX="-50927" custLinFactNeighborY="48696">
        <dgm:presLayoutVars>
          <dgm:chMax val="1"/>
          <dgm:bulletEnabled val="1"/>
        </dgm:presLayoutVars>
      </dgm:prSet>
      <dgm:spPr/>
      <dgm:t>
        <a:bodyPr/>
        <a:lstStyle/>
        <a:p>
          <a:endParaRPr lang="it-IT"/>
        </a:p>
      </dgm:t>
    </dgm:pt>
    <dgm:pt modelId="{643CC4EF-BD79-47FD-9E66-E67DD25328DB}" type="pres">
      <dgm:prSet presAssocID="{37A159A6-71B9-4269-A465-51CAFE3D172A}" presName="gear2srcNode" presStyleLbl="node1" presStyleIdx="1" presStyleCnt="3"/>
      <dgm:spPr/>
      <dgm:t>
        <a:bodyPr/>
        <a:lstStyle/>
        <a:p>
          <a:endParaRPr lang="it-IT"/>
        </a:p>
      </dgm:t>
    </dgm:pt>
    <dgm:pt modelId="{4E4BF325-D92D-48B5-A286-00205251D038}" type="pres">
      <dgm:prSet presAssocID="{37A159A6-71B9-4269-A465-51CAFE3D172A}" presName="gear2dstNode" presStyleLbl="node1" presStyleIdx="1" presStyleCnt="3"/>
      <dgm:spPr/>
      <dgm:t>
        <a:bodyPr/>
        <a:lstStyle/>
        <a:p>
          <a:endParaRPr lang="it-IT"/>
        </a:p>
      </dgm:t>
    </dgm:pt>
    <dgm:pt modelId="{C22C0937-9343-4FF4-8F84-D5A31FFE5316}" type="pres">
      <dgm:prSet presAssocID="{87E316D2-36E1-42F9-9120-1CEDE888E19D}" presName="gear3" presStyleLbl="node1" presStyleIdx="2" presStyleCnt="3" custLinFactNeighborX="-76391" custLinFactNeighborY="11167"/>
      <dgm:spPr/>
      <dgm:t>
        <a:bodyPr/>
        <a:lstStyle/>
        <a:p>
          <a:endParaRPr lang="it-IT"/>
        </a:p>
      </dgm:t>
    </dgm:pt>
    <dgm:pt modelId="{D1DD0D08-C4D1-446B-8D52-7FA032908B1C}" type="pres">
      <dgm:prSet presAssocID="{87E316D2-36E1-42F9-9120-1CEDE888E19D}" presName="gear3tx" presStyleLbl="node1" presStyleIdx="2" presStyleCnt="3">
        <dgm:presLayoutVars>
          <dgm:chMax val="1"/>
          <dgm:bulletEnabled val="1"/>
        </dgm:presLayoutVars>
      </dgm:prSet>
      <dgm:spPr/>
      <dgm:t>
        <a:bodyPr/>
        <a:lstStyle/>
        <a:p>
          <a:endParaRPr lang="it-IT"/>
        </a:p>
      </dgm:t>
    </dgm:pt>
    <dgm:pt modelId="{0584B3EF-4EB0-4007-893F-A01EEF2F7A9A}" type="pres">
      <dgm:prSet presAssocID="{87E316D2-36E1-42F9-9120-1CEDE888E19D}" presName="gear3srcNode" presStyleLbl="node1" presStyleIdx="2" presStyleCnt="3"/>
      <dgm:spPr/>
      <dgm:t>
        <a:bodyPr/>
        <a:lstStyle/>
        <a:p>
          <a:endParaRPr lang="it-IT"/>
        </a:p>
      </dgm:t>
    </dgm:pt>
    <dgm:pt modelId="{7ED5672D-08BE-4D2A-9F5C-E6A97EBC1818}" type="pres">
      <dgm:prSet presAssocID="{87E316D2-36E1-42F9-9120-1CEDE888E19D}" presName="gear3dstNode" presStyleLbl="node1" presStyleIdx="2" presStyleCnt="3"/>
      <dgm:spPr/>
      <dgm:t>
        <a:bodyPr/>
        <a:lstStyle/>
        <a:p>
          <a:endParaRPr lang="it-IT"/>
        </a:p>
      </dgm:t>
    </dgm:pt>
    <dgm:pt modelId="{9CBC4C15-D745-4C7F-9582-5C0059F67DE4}" type="pres">
      <dgm:prSet presAssocID="{BC9648B4-C133-4D6B-9D6D-8CF9F98B59C6}" presName="connector1" presStyleLbl="sibTrans2D1" presStyleIdx="0" presStyleCnt="3" custAng="11839295" custLinFactX="-50102" custLinFactNeighborX="-100000" custLinFactNeighborY="-39120"/>
      <dgm:spPr/>
      <dgm:t>
        <a:bodyPr/>
        <a:lstStyle/>
        <a:p>
          <a:endParaRPr lang="it-IT"/>
        </a:p>
      </dgm:t>
    </dgm:pt>
    <dgm:pt modelId="{67E44738-165A-4438-81C6-C315F39D7E10}" type="pres">
      <dgm:prSet presAssocID="{EFFAAA84-CAF6-40AF-A6FA-428D752003AE}" presName="connector2" presStyleLbl="sibTrans2D1" presStyleIdx="1" presStyleCnt="3" custAng="16520565" custLinFactNeighborX="-63302" custLinFactNeighborY="40907"/>
      <dgm:spPr/>
      <dgm:t>
        <a:bodyPr/>
        <a:lstStyle/>
        <a:p>
          <a:endParaRPr lang="it-IT"/>
        </a:p>
      </dgm:t>
    </dgm:pt>
    <dgm:pt modelId="{271F9C1B-5410-4566-B968-8E19B645C3E0}" type="pres">
      <dgm:prSet presAssocID="{B5BD2DC1-0574-401A-A2CA-EE42EC40AA0B}" presName="connector3" presStyleLbl="sibTrans2D1" presStyleIdx="2" presStyleCnt="3" custAng="3497324" custLinFactNeighborX="-97204" custLinFactNeighborY="22925"/>
      <dgm:spPr/>
      <dgm:t>
        <a:bodyPr/>
        <a:lstStyle/>
        <a:p>
          <a:endParaRPr lang="it-IT"/>
        </a:p>
      </dgm:t>
    </dgm:pt>
  </dgm:ptLst>
  <dgm:cxnLst>
    <dgm:cxn modelId="{076DA626-2E9C-4C53-B902-433E8B10C757}" type="presOf" srcId="{B5BD2DC1-0574-401A-A2CA-EE42EC40AA0B}" destId="{271F9C1B-5410-4566-B968-8E19B645C3E0}" srcOrd="0" destOrd="0" presId="urn:microsoft.com/office/officeart/2005/8/layout/gear1"/>
    <dgm:cxn modelId="{67F38376-0398-43A6-96A7-1A7CAC970918}" type="presOf" srcId="{87E316D2-36E1-42F9-9120-1CEDE888E19D}" destId="{C22C0937-9343-4FF4-8F84-D5A31FFE5316}" srcOrd="0" destOrd="0" presId="urn:microsoft.com/office/officeart/2005/8/layout/gear1"/>
    <dgm:cxn modelId="{28D09A14-CE40-424F-A831-CCD27CDE484D}" type="presOf" srcId="{3ED3624A-3E58-4911-9781-23771BA46766}" destId="{B8F1F826-443A-4BFE-8ADB-C0FC27A445F1}" srcOrd="2" destOrd="0" presId="urn:microsoft.com/office/officeart/2005/8/layout/gear1"/>
    <dgm:cxn modelId="{CDF931C0-1450-412A-BBB8-EE43858F93A8}" srcId="{42DFA8E3-BF1D-41E4-82EF-745822D17CFE}" destId="{87E316D2-36E1-42F9-9120-1CEDE888E19D}" srcOrd="2" destOrd="0" parTransId="{E24024B8-9994-44DA-BF22-F8C65FF739E0}" sibTransId="{B5BD2DC1-0574-401A-A2CA-EE42EC40AA0B}"/>
    <dgm:cxn modelId="{337CCFA4-DA07-4B22-BDB4-97B14BEBA023}" type="presOf" srcId="{87E316D2-36E1-42F9-9120-1CEDE888E19D}" destId="{D1DD0D08-C4D1-446B-8D52-7FA032908B1C}" srcOrd="1" destOrd="0" presId="urn:microsoft.com/office/officeart/2005/8/layout/gear1"/>
    <dgm:cxn modelId="{669CFB66-E720-4847-8B24-4067799AE6AE}" type="presOf" srcId="{3ED3624A-3E58-4911-9781-23771BA46766}" destId="{223854D3-88F0-4AB6-A213-080AF04AF76D}" srcOrd="1" destOrd="0" presId="urn:microsoft.com/office/officeart/2005/8/layout/gear1"/>
    <dgm:cxn modelId="{8A602C89-C7DE-4676-A18E-A6D443BD7495}" type="presOf" srcId="{37A159A6-71B9-4269-A465-51CAFE3D172A}" destId="{67A6B39A-FD05-4F6B-8D22-DBDF5C2C25CB}" srcOrd="0" destOrd="0" presId="urn:microsoft.com/office/officeart/2005/8/layout/gear1"/>
    <dgm:cxn modelId="{77A7D72C-D391-44D3-AA78-AF40D9587391}" type="presOf" srcId="{37A159A6-71B9-4269-A465-51CAFE3D172A}" destId="{4E4BF325-D92D-48B5-A286-00205251D038}" srcOrd="2" destOrd="0" presId="urn:microsoft.com/office/officeart/2005/8/layout/gear1"/>
    <dgm:cxn modelId="{71245A91-D3E2-4597-8DE7-FFCD28971EAA}" type="presOf" srcId="{42DFA8E3-BF1D-41E4-82EF-745822D17CFE}" destId="{9A1E42BE-98C3-477B-BDA8-5E7981980149}" srcOrd="0" destOrd="0" presId="urn:microsoft.com/office/officeart/2005/8/layout/gear1"/>
    <dgm:cxn modelId="{9C3D7CA3-306C-4CEB-A1D5-93BB7E25ACD9}" srcId="{42DFA8E3-BF1D-41E4-82EF-745822D17CFE}" destId="{37A159A6-71B9-4269-A465-51CAFE3D172A}" srcOrd="1" destOrd="0" parTransId="{0DFC2596-1AFD-46C5-9B05-B11989B8C3DC}" sibTransId="{EFFAAA84-CAF6-40AF-A6FA-428D752003AE}"/>
    <dgm:cxn modelId="{B42B4D4D-0302-413E-9E47-E8FEF9E6B0B1}" type="presOf" srcId="{BC9648B4-C133-4D6B-9D6D-8CF9F98B59C6}" destId="{9CBC4C15-D745-4C7F-9582-5C0059F67DE4}" srcOrd="0" destOrd="0" presId="urn:microsoft.com/office/officeart/2005/8/layout/gear1"/>
    <dgm:cxn modelId="{D5AC13E1-9676-473D-9DE2-07B627B97680}" type="presOf" srcId="{EFFAAA84-CAF6-40AF-A6FA-428D752003AE}" destId="{67E44738-165A-4438-81C6-C315F39D7E10}" srcOrd="0" destOrd="0" presId="urn:microsoft.com/office/officeart/2005/8/layout/gear1"/>
    <dgm:cxn modelId="{B01BB2E3-9313-4098-8B0F-8FE069FEDA35}" type="presOf" srcId="{87E316D2-36E1-42F9-9120-1CEDE888E19D}" destId="{0584B3EF-4EB0-4007-893F-A01EEF2F7A9A}" srcOrd="2" destOrd="0" presId="urn:microsoft.com/office/officeart/2005/8/layout/gear1"/>
    <dgm:cxn modelId="{4A0A8DE0-179F-411D-B80F-B48B40B65904}" srcId="{42DFA8E3-BF1D-41E4-82EF-745822D17CFE}" destId="{3ED3624A-3E58-4911-9781-23771BA46766}" srcOrd="0" destOrd="0" parTransId="{9DAFFAA8-C7B8-4374-AB42-12DCA1FA1A54}" sibTransId="{BC9648B4-C133-4D6B-9D6D-8CF9F98B59C6}"/>
    <dgm:cxn modelId="{74BC7E51-2CEB-4592-8713-284644CB6D39}" type="presOf" srcId="{37A159A6-71B9-4269-A465-51CAFE3D172A}" destId="{643CC4EF-BD79-47FD-9E66-E67DD25328DB}" srcOrd="1" destOrd="0" presId="urn:microsoft.com/office/officeart/2005/8/layout/gear1"/>
    <dgm:cxn modelId="{452919DC-9E61-4C1B-8B41-5BA5FDCA5F5B}" type="presOf" srcId="{87E316D2-36E1-42F9-9120-1CEDE888E19D}" destId="{7ED5672D-08BE-4D2A-9F5C-E6A97EBC1818}" srcOrd="3" destOrd="0" presId="urn:microsoft.com/office/officeart/2005/8/layout/gear1"/>
    <dgm:cxn modelId="{B65919CB-BAD6-4991-B7E6-D5582B2B378A}" type="presOf" srcId="{3ED3624A-3E58-4911-9781-23771BA46766}" destId="{88B229A4-36B3-4044-B501-460C8254FF94}" srcOrd="0" destOrd="0" presId="urn:microsoft.com/office/officeart/2005/8/layout/gear1"/>
    <dgm:cxn modelId="{4C5BE29B-87B2-44CA-BFD2-FBAAE47FFB96}" type="presParOf" srcId="{9A1E42BE-98C3-477B-BDA8-5E7981980149}" destId="{88B229A4-36B3-4044-B501-460C8254FF94}" srcOrd="0" destOrd="0" presId="urn:microsoft.com/office/officeart/2005/8/layout/gear1"/>
    <dgm:cxn modelId="{74E1725D-0D37-4E7E-B76D-7B3DA3615B39}" type="presParOf" srcId="{9A1E42BE-98C3-477B-BDA8-5E7981980149}" destId="{223854D3-88F0-4AB6-A213-080AF04AF76D}" srcOrd="1" destOrd="0" presId="urn:microsoft.com/office/officeart/2005/8/layout/gear1"/>
    <dgm:cxn modelId="{AFFFA3FB-8E23-4E6A-8C91-58FB63F2FFB1}" type="presParOf" srcId="{9A1E42BE-98C3-477B-BDA8-5E7981980149}" destId="{B8F1F826-443A-4BFE-8ADB-C0FC27A445F1}" srcOrd="2" destOrd="0" presId="urn:microsoft.com/office/officeart/2005/8/layout/gear1"/>
    <dgm:cxn modelId="{B50943FA-122D-4D5C-BA08-7A0E2D784797}" type="presParOf" srcId="{9A1E42BE-98C3-477B-BDA8-5E7981980149}" destId="{67A6B39A-FD05-4F6B-8D22-DBDF5C2C25CB}" srcOrd="3" destOrd="0" presId="urn:microsoft.com/office/officeart/2005/8/layout/gear1"/>
    <dgm:cxn modelId="{130FC185-63B0-4DBC-87CD-6D7232F58AB2}" type="presParOf" srcId="{9A1E42BE-98C3-477B-BDA8-5E7981980149}" destId="{643CC4EF-BD79-47FD-9E66-E67DD25328DB}" srcOrd="4" destOrd="0" presId="urn:microsoft.com/office/officeart/2005/8/layout/gear1"/>
    <dgm:cxn modelId="{2A5D0250-7F08-4D43-A249-BDAD5B464D17}" type="presParOf" srcId="{9A1E42BE-98C3-477B-BDA8-5E7981980149}" destId="{4E4BF325-D92D-48B5-A286-00205251D038}" srcOrd="5" destOrd="0" presId="urn:microsoft.com/office/officeart/2005/8/layout/gear1"/>
    <dgm:cxn modelId="{602DB7C7-0C10-4FB9-A7A7-E96A46125C26}" type="presParOf" srcId="{9A1E42BE-98C3-477B-BDA8-5E7981980149}" destId="{C22C0937-9343-4FF4-8F84-D5A31FFE5316}" srcOrd="6" destOrd="0" presId="urn:microsoft.com/office/officeart/2005/8/layout/gear1"/>
    <dgm:cxn modelId="{F0B5AE02-2715-40CA-851D-F2D082A12FBF}" type="presParOf" srcId="{9A1E42BE-98C3-477B-BDA8-5E7981980149}" destId="{D1DD0D08-C4D1-446B-8D52-7FA032908B1C}" srcOrd="7" destOrd="0" presId="urn:microsoft.com/office/officeart/2005/8/layout/gear1"/>
    <dgm:cxn modelId="{18DAF3A1-3E53-4BBC-A1BC-08E584ADB51C}" type="presParOf" srcId="{9A1E42BE-98C3-477B-BDA8-5E7981980149}" destId="{0584B3EF-4EB0-4007-893F-A01EEF2F7A9A}" srcOrd="8" destOrd="0" presId="urn:microsoft.com/office/officeart/2005/8/layout/gear1"/>
    <dgm:cxn modelId="{4D90BAC8-F75D-4925-A5EB-58E6F1BDEF87}" type="presParOf" srcId="{9A1E42BE-98C3-477B-BDA8-5E7981980149}" destId="{7ED5672D-08BE-4D2A-9F5C-E6A97EBC1818}" srcOrd="9" destOrd="0" presId="urn:microsoft.com/office/officeart/2005/8/layout/gear1"/>
    <dgm:cxn modelId="{E842EFC8-3662-423B-9988-3A9290C18884}" type="presParOf" srcId="{9A1E42BE-98C3-477B-BDA8-5E7981980149}" destId="{9CBC4C15-D745-4C7F-9582-5C0059F67DE4}" srcOrd="10" destOrd="0" presId="urn:microsoft.com/office/officeart/2005/8/layout/gear1"/>
    <dgm:cxn modelId="{93F167D9-67A8-4D84-92C6-4C97DB1FCF2D}" type="presParOf" srcId="{9A1E42BE-98C3-477B-BDA8-5E7981980149}" destId="{67E44738-165A-4438-81C6-C315F39D7E10}" srcOrd="11" destOrd="0" presId="urn:microsoft.com/office/officeart/2005/8/layout/gear1"/>
    <dgm:cxn modelId="{7767C78A-084C-47AF-9EA8-59A8343A9216}" type="presParOf" srcId="{9A1E42BE-98C3-477B-BDA8-5E7981980149}" destId="{271F9C1B-5410-4566-B968-8E19B645C3E0}"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B229A4-36B3-4044-B501-460C8254FF94}">
      <dsp:nvSpPr>
        <dsp:cNvPr id="0" name=""/>
        <dsp:cNvSpPr/>
      </dsp:nvSpPr>
      <dsp:spPr>
        <a:xfrm>
          <a:off x="757489" y="728553"/>
          <a:ext cx="2393235" cy="2365570"/>
        </a:xfrm>
        <a:prstGeom prst="gear9">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733550">
            <a:lnSpc>
              <a:spcPct val="90000"/>
            </a:lnSpc>
            <a:spcBef>
              <a:spcPct val="0"/>
            </a:spcBef>
            <a:spcAft>
              <a:spcPct val="35000"/>
            </a:spcAft>
          </a:pPr>
          <a:r>
            <a:rPr lang="it-IT" sz="3900" kern="1200" dirty="0" err="1"/>
            <a:t>GdL</a:t>
          </a:r>
          <a:r>
            <a:rPr lang="it-IT" sz="3900" kern="1200" dirty="0"/>
            <a:t> MARI</a:t>
          </a:r>
        </a:p>
      </dsp:txBody>
      <dsp:txXfrm>
        <a:off x="1236568" y="1282676"/>
        <a:ext cx="1435077" cy="1215952"/>
      </dsp:txXfrm>
    </dsp:sp>
    <dsp:sp modelId="{67A6B39A-FD05-4F6B-8D22-DBDF5C2C25CB}">
      <dsp:nvSpPr>
        <dsp:cNvPr id="0" name=""/>
        <dsp:cNvSpPr/>
      </dsp:nvSpPr>
      <dsp:spPr>
        <a:xfrm>
          <a:off x="2761402" y="2246915"/>
          <a:ext cx="1740535" cy="1740535"/>
        </a:xfrm>
        <a:prstGeom prst="gear6">
          <a:avLst/>
        </a:prstGeom>
        <a:solidFill>
          <a:schemeClr val="accent5">
            <a:hueOff val="3005349"/>
            <a:satOff val="-13190"/>
            <a:lumOff val="39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733550">
            <a:lnSpc>
              <a:spcPct val="90000"/>
            </a:lnSpc>
            <a:spcBef>
              <a:spcPct val="0"/>
            </a:spcBef>
            <a:spcAft>
              <a:spcPct val="35000"/>
            </a:spcAft>
          </a:pPr>
          <a:r>
            <a:rPr lang="it-IT" sz="3900" kern="1200" dirty="0"/>
            <a:t>GP</a:t>
          </a:r>
        </a:p>
      </dsp:txBody>
      <dsp:txXfrm>
        <a:off x="3199587" y="2687748"/>
        <a:ext cx="864165" cy="858869"/>
      </dsp:txXfrm>
    </dsp:sp>
    <dsp:sp modelId="{C22C0937-9343-4FF4-8F84-D5A31FFE5316}">
      <dsp:nvSpPr>
        <dsp:cNvPr id="0" name=""/>
        <dsp:cNvSpPr/>
      </dsp:nvSpPr>
      <dsp:spPr>
        <a:xfrm rot="20700000">
          <a:off x="3027147" y="431791"/>
          <a:ext cx="1705369" cy="1705369"/>
        </a:xfrm>
        <a:prstGeom prst="gear6">
          <a:avLst/>
        </a:prstGeom>
        <a:solidFill>
          <a:schemeClr val="accent5">
            <a:hueOff val="6010699"/>
            <a:satOff val="-26380"/>
            <a:lumOff val="78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733550">
            <a:lnSpc>
              <a:spcPct val="90000"/>
            </a:lnSpc>
            <a:spcBef>
              <a:spcPct val="0"/>
            </a:spcBef>
            <a:spcAft>
              <a:spcPct val="35000"/>
            </a:spcAft>
          </a:pPr>
          <a:r>
            <a:rPr lang="it-IT" sz="3900" kern="1200" dirty="0"/>
            <a:t>GCC</a:t>
          </a:r>
        </a:p>
      </dsp:txBody>
      <dsp:txXfrm rot="-20700000">
        <a:off x="3401185" y="805829"/>
        <a:ext cx="957294" cy="957294"/>
      </dsp:txXfrm>
    </dsp:sp>
    <dsp:sp modelId="{9CBC4C15-D745-4C7F-9582-5C0059F67DE4}">
      <dsp:nvSpPr>
        <dsp:cNvPr id="0" name=""/>
        <dsp:cNvSpPr/>
      </dsp:nvSpPr>
      <dsp:spPr>
        <a:xfrm rot="11839295">
          <a:off x="259796" y="404523"/>
          <a:ext cx="3063341" cy="3063341"/>
        </a:xfrm>
        <a:prstGeom prst="circularArrow">
          <a:avLst>
            <a:gd name="adj1" fmla="val 4687"/>
            <a:gd name="adj2" fmla="val 299029"/>
            <a:gd name="adj3" fmla="val 2519837"/>
            <a:gd name="adj4" fmla="val 15853391"/>
            <a:gd name="adj5" fmla="val 54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7E44738-165A-4438-81C6-C315F39D7E10}">
      <dsp:nvSpPr>
        <dsp:cNvPr id="0" name=""/>
        <dsp:cNvSpPr/>
      </dsp:nvSpPr>
      <dsp:spPr>
        <a:xfrm rot="16520565">
          <a:off x="1930640" y="1924027"/>
          <a:ext cx="2225709" cy="2225709"/>
        </a:xfrm>
        <a:prstGeom prst="leftCircularArrow">
          <a:avLst>
            <a:gd name="adj1" fmla="val 6452"/>
            <a:gd name="adj2" fmla="val 429999"/>
            <a:gd name="adj3" fmla="val 10489124"/>
            <a:gd name="adj4" fmla="val 14837806"/>
            <a:gd name="adj5" fmla="val 7527"/>
          </a:avLst>
        </a:prstGeom>
        <a:solidFill>
          <a:schemeClr val="accent5">
            <a:hueOff val="3005349"/>
            <a:satOff val="-13190"/>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1F9C1B-5410-4566-B968-8E19B645C3E0}">
      <dsp:nvSpPr>
        <dsp:cNvPr id="0" name=""/>
        <dsp:cNvSpPr/>
      </dsp:nvSpPr>
      <dsp:spPr>
        <a:xfrm rot="3497324">
          <a:off x="1895547" y="374484"/>
          <a:ext cx="2399762" cy="2399762"/>
        </a:xfrm>
        <a:prstGeom prst="circularArrow">
          <a:avLst>
            <a:gd name="adj1" fmla="val 5984"/>
            <a:gd name="adj2" fmla="val 394124"/>
            <a:gd name="adj3" fmla="val 13313824"/>
            <a:gd name="adj4" fmla="val 10508221"/>
            <a:gd name="adj5" fmla="val 6981"/>
          </a:avLst>
        </a:prstGeom>
        <a:solidFill>
          <a:schemeClr val="accent5">
            <a:hueOff val="6010699"/>
            <a:satOff val="-26380"/>
            <a:lumOff val="7843"/>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7C414C-E9AA-46E2-987F-18217893DD06}" type="datetimeFigureOut">
              <a:rPr lang="it-IT" smtClean="0"/>
              <a:t>21/02/2019</a:t>
            </a:fld>
            <a:endParaRPr lang="it-I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42F7C9-F172-4886-992D-2FC04144CE0A}" type="slidenum">
              <a:rPr lang="it-IT" smtClean="0"/>
              <a:t>‹N›</a:t>
            </a:fld>
            <a:endParaRPr lang="it-IT"/>
          </a:p>
        </p:txBody>
      </p:sp>
    </p:spTree>
    <p:extLst>
      <p:ext uri="{BB962C8B-B14F-4D97-AF65-F5344CB8AC3E}">
        <p14:creationId xmlns:p14="http://schemas.microsoft.com/office/powerpoint/2010/main" val="2855056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presenza di interi settori economico-produttivi per i quali la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IeFP</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non prevede figure e l’opportunità di allargare le maglie dell’offerta formativa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IeFP</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anche alla luce del Decreto legislativo n. 61/2017 che innova e incrementa gli indirizzi di studio dell’istruzione professionale</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crescente connessione tra gli standard formativi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IeFP</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e quelli delle professioni regolamentate, la cui formazione è in capo alle Regioni e P.A., con necessità di trovare “punti di contatto” e “collegamenti” che favoriscano la spendibilità delle qualificazioni nel mercato del lavoro e facilitino l’accesso alle professioni riservate </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l’imprescindibile collegamento delle figure e degli standard formativi che le connotano (competenze, abilità, conoscenze) con l’Atlante del Lavoro e delle Qualificazioni, piattaforma a supporto dell’attuazione del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D.Lgs</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n. 13/2013 e del DIM 30 giugno 2015 per quanto concerne il “sistema nazionale di certificazione delle competenze”</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collocazione “organica” della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IeFP</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nella filiera lunga dell’istruzione e della formazione professionale con un “Repertorio post 2011” che non può prescindere da standard formativi in progressione verticale successivamente istituzionalizzati o in corso di approvazione (le specializzazioni IFTS declinate nel 2013, i nuovi profili “2017” in uscita dall’istruzione professionale, il cantiere “2017-2018” di revisione delle figure di tecnico superiore in esito all’ITS)</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strategicità di assicurare ai percorsi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IeFP</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una definizione e articolazione delle competenze di base correlabili all’istruzione professionale al fine di facilitare i passaggi (reciproco conoscimento tra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IeFP</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e IP e viceversa)</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l’aggiornamento delle “competenze di base” alla luce: della nuova Raccomandazione del Consiglio del 22 maggio 2018 relativa alle Competenze chiave per l’apprendimento permanente; degli Obiettivi formativi di cui al comma 7, art 1, Legge 107/2015; del Profilo di uscita dei percorsi di istruzione professionale per le attività e gli insegnamenti di area generale (Decreto Legislativo 61/2017); delle Competenze digitali per la cittadinanza (Digital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Competence</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Framework 2.0, 2016); </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l’articolazione e valorizzazione delle cosiddette “Soft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Skill</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che tanta rilevanza hanno nella crescita dell’individuo e del cittadino e che risultano rilevanti anche per l’</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occupabilità</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degli allievi secondo l’impianto del Quadro Nazionale delle Qualificazioni (QNQ) che prevede lo sviluppo di abilità cognitive complementari alle abilità tecnico-pratiche</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fisionomia delle qualificazioni richieste in corrispondenza dei “livelli” 3° e 4° del Quadro nazionale delle qualificazioni (QNQ), declinati dai nuovi descrittori previsti dal Decreto Ministero del Lavoro e delle Politiche Sociali dell’8 gennaio 2018</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necessità di aggiornare e armonizzazione i criteri metodologici adottati nel 2011 in termini di indicazioni descrittivo-costruttive dei risultati di apprendimento (competenze, abilità e conoscenze), rispetto a quanto previsto in riferimento alle specializzazioni tecniche IFTS (allegato metodologico del Decreto n. 91 del 7 febbraio 2013) ed alle qualificazioni professionali regionali (allegato metodologico del DM 30 giugno 2015)</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“tenuta” delle attestazioni previste dall’ASR 2011 (attestato di competenze in caso di interruzione del percorso, modello di qualifica professionale, modello di diploma professionale) alla luce dell’ASR 10 maggio 2018 sui “passaggi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IeFP</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-IP” e, più in generale, in riferimento all’attuazione del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D.Lgs</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n. 13/2013 e del DIM 30 giugno 2015 per quanto concerne il “sistema nazionale di certificazione delle competenze”.</a:t>
            </a:r>
            <a:endParaRPr kumimoji="0" lang="it-IT" altLang="it-IT" sz="2000" b="0" i="0" u="none" strike="noStrike" cap="none" normalizeH="0" baseline="0" dirty="0">
              <a:ln>
                <a:noFill/>
              </a:ln>
              <a:solidFill>
                <a:schemeClr val="tx1"/>
              </a:solidFill>
              <a:effectLst/>
              <a:latin typeface="Arial" panose="020B0604020202020204" pitchFamily="34" charset="0"/>
            </a:endParaRPr>
          </a:p>
          <a:p>
            <a:endParaRPr lang="it-IT" dirty="0"/>
          </a:p>
        </p:txBody>
      </p:sp>
      <p:sp>
        <p:nvSpPr>
          <p:cNvPr id="4" name="Slide Number Placeholder 3"/>
          <p:cNvSpPr>
            <a:spLocks noGrp="1"/>
          </p:cNvSpPr>
          <p:nvPr>
            <p:ph type="sldNum" sz="quarter" idx="10"/>
          </p:nvPr>
        </p:nvSpPr>
        <p:spPr/>
        <p:txBody>
          <a:bodyPr/>
          <a:lstStyle/>
          <a:p>
            <a:fld id="{CF42F7C9-F172-4886-992D-2FC04144CE0A}" type="slidenum">
              <a:rPr lang="it-IT" smtClean="0"/>
              <a:t>5</a:t>
            </a:fld>
            <a:endParaRPr lang="it-IT"/>
          </a:p>
        </p:txBody>
      </p:sp>
    </p:spTree>
    <p:extLst>
      <p:ext uri="{BB962C8B-B14F-4D97-AF65-F5344CB8AC3E}">
        <p14:creationId xmlns:p14="http://schemas.microsoft.com/office/powerpoint/2010/main" val="194392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presenza di interi settori economico-produttivi per i quali la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IeFP</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non prevede figure e l’opportunità di allargare le maglie dell’offerta formativa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IeFP</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anche alla luce del Decreto legislativo n. 61/2017 che innova e incrementa gli indirizzi di studio dell’istruzione professionale</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crescente connessione tra gli standard formativi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IeFP</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e quelli delle professioni regolamentate, la cui formazione è in capo alle Regioni e P.A., con necessità di trovare “punti di contatto” e “collegamenti” che favoriscano la spendibilità delle qualificazioni nel mercato del lavoro e facilitino l’accesso alle professioni riservate </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l’imprescindibile collegamento delle figure e degli standard formativi che le connotano (competenze, abilità, conoscenze) con l’Atlante del Lavoro e delle Qualificazioni, piattaforma a supporto dell’attuazione del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D.Lgs</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n. 13/2013 e del DIM 30 giugno 2015 per quanto concerne il “sistema nazionale di certificazione delle competenze”</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collocazione “organica” della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IeFP</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nella filiera lunga dell’istruzione e della formazione professionale con un “Repertorio post 2011” che non può prescindere da standard formativi in progressione verticale successivamente istituzionalizzati o in corso di approvazione (le specializzazioni IFTS declinate nel 2013, i nuovi profili “2017” in uscita dall’istruzione professionale, il cantiere “2017-2018” di revisione delle figure di tecnico superiore in esito all’ITS)</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strategicità di assicurare ai percorsi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IeFP</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una definizione e articolazione delle competenze di base correlabili all’istruzione professionale al fine di facilitare i passaggi (reciproco conoscimento tra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IeFP</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e IP e viceversa)</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l’aggiornamento delle “competenze di base” alla luce: della nuova Raccomandazione del Consiglio del 22 maggio 2018 relativa alle Competenze chiave per l’apprendimento permanente; degli Obiettivi formativi di cui al comma 7, art 1, Legge 107/2015; del Profilo di uscita dei percorsi di istruzione professionale per le attività e gli insegnamenti di area generale (Decreto Legislativo 61/2017); delle Competenze digitali per la cittadinanza (Digital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Competence</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Framework 2.0, 2016); </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l’articolazione e valorizzazione delle cosiddette “Soft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Skill</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che tanta rilevanza hanno nella crescita dell’individuo e del cittadino e che risultano rilevanti anche per l’</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occupabilità</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degli allievi secondo l’impianto del Quadro Nazionale delle Qualificazioni (QNQ) che prevede lo sviluppo di abilità cognitive complementari alle abilità tecnico-pratiche</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fisionomia delle qualificazioni richieste in corrispondenza dei “livelli” 3° e 4° del Quadro nazionale delle qualificazioni (QNQ), declinati dai nuovi descrittori previsti dal Decreto Ministero del Lavoro e delle Politiche Sociali dell’8 gennaio 2018</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necessità di aggiornare e armonizzazione i criteri metodologici adottati nel 2011 in termini di indicazioni descrittivo-costruttive dei risultati di apprendimento (competenze, abilità e conoscenze), rispetto a quanto previsto in riferimento alle specializzazioni tecniche IFTS (allegato metodologico del Decreto n. 91 del 7 febbraio 2013) ed alle qualificazioni professionali regionali (allegato metodologico del DM 30 giugno 2015)</a:t>
            </a:r>
            <a:endParaRPr kumimoji="0" lang="it-IT" altLang="it-IT" sz="900" b="0" i="0" u="none" strike="noStrike" cap="none" normalizeH="0" baseline="0" dirty="0">
              <a:ln>
                <a:noFill/>
              </a:ln>
              <a:solidFill>
                <a:schemeClr val="tx1"/>
              </a:solidFill>
              <a:effectLst/>
            </a:endParaRPr>
          </a:p>
          <a:p>
            <a:pPr marL="228600" marR="0" lvl="0" indent="-228600" algn="just" defTabSz="914400" rtl="0" eaLnBrk="0" fontAlgn="base" latinLnBrk="0" hangingPunct="0">
              <a:lnSpc>
                <a:spcPct val="100000"/>
              </a:lnSpc>
              <a:spcBef>
                <a:spcPct val="0"/>
              </a:spcBef>
              <a:spcAft>
                <a:spcPct val="0"/>
              </a:spcAft>
              <a:buClrTx/>
              <a:buSzTx/>
              <a:buFont typeface="+mj-lt"/>
              <a:buAutoNum type="arabicPeriod"/>
              <a:tabLst/>
            </a:pP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 “tenuta” delle attestazioni previste dall’ASR 2011 (attestato di competenze in caso di interruzione del percorso, modello di qualifica professionale, modello di diploma professionale) alla luce dell’ASR 10 maggio 2018 sui “passaggi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IeFP</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-IP” e, più in generale, in riferimento all’attuazione del </a:t>
            </a:r>
            <a:r>
              <a:rPr kumimoji="0" lang="it-IT" altLang="it-IT"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D.Lgs</a:t>
            </a:r>
            <a:r>
              <a:rPr kumimoji="0" lang="it-IT" altLang="it-IT"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n. 13/2013 e del DIM 30 giugno 2015 per quanto concerne il “sistema nazionale di certificazione delle competenze”.</a:t>
            </a:r>
            <a:endParaRPr kumimoji="0" lang="it-IT" altLang="it-IT" sz="2000" b="0" i="0" u="none" strike="noStrike" cap="none" normalizeH="0" baseline="0" dirty="0">
              <a:ln>
                <a:noFill/>
              </a:ln>
              <a:solidFill>
                <a:schemeClr val="tx1"/>
              </a:solidFill>
              <a:effectLst/>
              <a:latin typeface="Arial" panose="020B0604020202020204" pitchFamily="34" charset="0"/>
            </a:endParaRPr>
          </a:p>
          <a:p>
            <a:endParaRPr lang="it-IT" dirty="0"/>
          </a:p>
        </p:txBody>
      </p:sp>
      <p:sp>
        <p:nvSpPr>
          <p:cNvPr id="4" name="Slide Number Placeholder 3"/>
          <p:cNvSpPr>
            <a:spLocks noGrp="1"/>
          </p:cNvSpPr>
          <p:nvPr>
            <p:ph type="sldNum" sz="quarter" idx="10"/>
          </p:nvPr>
        </p:nvSpPr>
        <p:spPr/>
        <p:txBody>
          <a:bodyPr/>
          <a:lstStyle/>
          <a:p>
            <a:fld id="{CF42F7C9-F172-4886-992D-2FC04144CE0A}" type="slidenum">
              <a:rPr lang="it-IT" smtClean="0"/>
              <a:t>6</a:t>
            </a:fld>
            <a:endParaRPr lang="it-IT"/>
          </a:p>
        </p:txBody>
      </p:sp>
    </p:spTree>
    <p:extLst>
      <p:ext uri="{BB962C8B-B14F-4D97-AF65-F5344CB8AC3E}">
        <p14:creationId xmlns:p14="http://schemas.microsoft.com/office/powerpoint/2010/main" val="65929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CF42F7C9-F172-4886-992D-2FC04144CE0A}" type="slidenum">
              <a:rPr lang="it-IT" smtClean="0"/>
              <a:t>8</a:t>
            </a:fld>
            <a:endParaRPr lang="it-IT"/>
          </a:p>
        </p:txBody>
      </p:sp>
    </p:spTree>
    <p:extLst>
      <p:ext uri="{BB962C8B-B14F-4D97-AF65-F5344CB8AC3E}">
        <p14:creationId xmlns:p14="http://schemas.microsoft.com/office/powerpoint/2010/main" val="2369160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t-IT" sz="1200" kern="1200" dirty="0">
                <a:solidFill>
                  <a:schemeClr val="tx1"/>
                </a:solidFill>
                <a:effectLst/>
                <a:latin typeface="+mn-lt"/>
                <a:ea typeface="+mn-ea"/>
                <a:cs typeface="+mn-cs"/>
              </a:rPr>
              <a:t>Per </a:t>
            </a:r>
            <a:r>
              <a:rPr lang="it-IT" sz="1200" b="1" kern="1200" dirty="0">
                <a:solidFill>
                  <a:schemeClr val="tx1"/>
                </a:solidFill>
                <a:effectLst/>
                <a:latin typeface="+mn-lt"/>
                <a:ea typeface="+mn-ea"/>
                <a:cs typeface="+mn-cs"/>
              </a:rPr>
              <a:t>figura nazionale di riferimento</a:t>
            </a:r>
            <a:r>
              <a:rPr lang="it-IT" sz="1200" kern="1200" dirty="0">
                <a:solidFill>
                  <a:schemeClr val="tx1"/>
                </a:solidFill>
                <a:effectLst/>
                <a:latin typeface="+mn-lt"/>
                <a:ea typeface="+mn-ea"/>
                <a:cs typeface="+mn-cs"/>
              </a:rPr>
              <a:t> (di seguito “figura”) si intende uno standard minimo formativo, assunto a livello di sistema Paese, consistente in un insieme organico di competenze tecnico-professionali specifiche, declinate in rapporto ai processi di lavoro e alle connesse attività che caratterizzano il contenuto professionale della figura stessa. La figura è descritta a “banda larga”, secondo una prospettiva in grado di rappresentare standard formativi validi e spendibili in molteplici e diversi contesti professionali e lavorativi, corrispondenti ad un insieme compiuto e riconoscibile di competenze</a:t>
            </a:r>
          </a:p>
          <a:p>
            <a:pPr lvl="0"/>
            <a:r>
              <a:rPr lang="it-IT" sz="1200" kern="1200" dirty="0">
                <a:solidFill>
                  <a:schemeClr val="tx1"/>
                </a:solidFill>
                <a:effectLst/>
                <a:latin typeface="+mn-lt"/>
                <a:ea typeface="+mn-ea"/>
                <a:cs typeface="+mn-cs"/>
              </a:rPr>
              <a:t>La figura e le competenze tecnico-professionali sono identificate tenendo conto della corrispondenza dei titoli in uscita dai percorsi triennali e quadriennali con differenti livelli del Quadro Europeo delle Qualifiche (EQF), nello specifico delle correlazioni ai livelli EQF delle qualificazioni pubbliche nazionali esplicitate dal “Primo rapporto italiano di referenziazione delle qualificazioni al quadro europeo EQF (2012)”:</a:t>
            </a:r>
          </a:p>
          <a:p>
            <a:pPr lvl="1"/>
            <a:r>
              <a:rPr lang="it-IT" sz="1200" b="1" kern="1200" dirty="0">
                <a:solidFill>
                  <a:schemeClr val="tx1"/>
                </a:solidFill>
                <a:effectLst/>
                <a:latin typeface="+mn-lt"/>
                <a:ea typeface="+mn-ea"/>
                <a:cs typeface="+mn-cs"/>
              </a:rPr>
              <a:t>livello EQF 3</a:t>
            </a:r>
            <a:r>
              <a:rPr lang="it-IT" sz="1200" b="0" kern="1200" dirty="0">
                <a:solidFill>
                  <a:schemeClr val="tx1"/>
                </a:solidFill>
                <a:effectLst/>
                <a:latin typeface="+mn-lt"/>
                <a:ea typeface="+mn-ea"/>
                <a:cs typeface="+mn-cs"/>
              </a:rPr>
              <a:t> per la qualifica professionale, di cui alla lettera a), comma 1, art. 17, </a:t>
            </a:r>
            <a:r>
              <a:rPr lang="it-IT" sz="1200" b="0" kern="1200" dirty="0" err="1">
                <a:solidFill>
                  <a:schemeClr val="tx1"/>
                </a:solidFill>
                <a:effectLst/>
                <a:latin typeface="+mn-lt"/>
                <a:ea typeface="+mn-ea"/>
                <a:cs typeface="+mn-cs"/>
              </a:rPr>
              <a:t>Dgls</a:t>
            </a:r>
            <a:r>
              <a:rPr lang="it-IT" sz="1200" b="0" kern="1200" dirty="0">
                <a:solidFill>
                  <a:schemeClr val="tx1"/>
                </a:solidFill>
                <a:effectLst/>
                <a:latin typeface="+mn-lt"/>
                <a:ea typeface="+mn-ea"/>
                <a:cs typeface="+mn-cs"/>
              </a:rPr>
              <a:t> 226/2005</a:t>
            </a:r>
            <a:endParaRPr lang="it-IT" sz="2000" b="1" kern="1200" dirty="0">
              <a:solidFill>
                <a:schemeClr val="tx1"/>
              </a:solidFill>
              <a:effectLst/>
              <a:latin typeface="+mn-lt"/>
              <a:ea typeface="+mn-ea"/>
              <a:cs typeface="+mn-cs"/>
            </a:endParaRPr>
          </a:p>
          <a:p>
            <a:pPr lvl="1"/>
            <a:r>
              <a:rPr lang="it-IT" sz="1200" b="1" kern="1200" dirty="0">
                <a:solidFill>
                  <a:schemeClr val="tx1"/>
                </a:solidFill>
                <a:effectLst/>
                <a:latin typeface="+mn-lt"/>
                <a:ea typeface="+mn-ea"/>
                <a:cs typeface="+mn-cs"/>
              </a:rPr>
              <a:t>livello EQF 4</a:t>
            </a:r>
            <a:r>
              <a:rPr lang="it-IT" sz="1200" b="0" kern="1200" dirty="0">
                <a:solidFill>
                  <a:schemeClr val="tx1"/>
                </a:solidFill>
                <a:effectLst/>
                <a:latin typeface="+mn-lt"/>
                <a:ea typeface="+mn-ea"/>
                <a:cs typeface="+mn-cs"/>
              </a:rPr>
              <a:t> per il diploma professionale, di cui alla lettera b), comma 1, art. 17, </a:t>
            </a:r>
            <a:r>
              <a:rPr lang="it-IT" sz="1200" b="0" kern="1200" dirty="0" err="1">
                <a:solidFill>
                  <a:schemeClr val="tx1"/>
                </a:solidFill>
                <a:effectLst/>
                <a:latin typeface="+mn-lt"/>
                <a:ea typeface="+mn-ea"/>
                <a:cs typeface="+mn-cs"/>
              </a:rPr>
              <a:t>Dgls</a:t>
            </a:r>
            <a:r>
              <a:rPr lang="it-IT" sz="1200" b="0" kern="1200" dirty="0">
                <a:solidFill>
                  <a:schemeClr val="tx1"/>
                </a:solidFill>
                <a:effectLst/>
                <a:latin typeface="+mn-lt"/>
                <a:ea typeface="+mn-ea"/>
                <a:cs typeface="+mn-cs"/>
              </a:rPr>
              <a:t> 226/2005</a:t>
            </a:r>
            <a:endParaRPr lang="it-IT" sz="2000" b="1" kern="1200" dirty="0">
              <a:solidFill>
                <a:schemeClr val="tx1"/>
              </a:solidFill>
              <a:effectLst/>
              <a:latin typeface="+mn-lt"/>
              <a:ea typeface="+mn-ea"/>
              <a:cs typeface="+mn-cs"/>
            </a:endParaRPr>
          </a:p>
          <a:p>
            <a:r>
              <a:rPr lang="it-IT" sz="1200" b="0" kern="1200" dirty="0">
                <a:solidFill>
                  <a:schemeClr val="tx1"/>
                </a:solidFill>
                <a:effectLst/>
                <a:latin typeface="+mn-lt"/>
                <a:ea typeface="+mn-ea"/>
                <a:cs typeface="+mn-cs"/>
              </a:rPr>
              <a:t> </a:t>
            </a:r>
            <a:endParaRPr lang="it-IT" sz="2000" b="1"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La </a:t>
            </a:r>
            <a:r>
              <a:rPr lang="en-US" sz="1200" kern="1200" dirty="0" err="1">
                <a:solidFill>
                  <a:schemeClr val="tx1"/>
                </a:solidFill>
                <a:effectLst/>
                <a:latin typeface="+mn-lt"/>
                <a:ea typeface="+mn-ea"/>
                <a:cs typeface="+mn-cs"/>
              </a:rPr>
              <a:t>figura</a:t>
            </a:r>
            <a:r>
              <a:rPr lang="en-US" sz="1200" kern="1200" dirty="0">
                <a:solidFill>
                  <a:schemeClr val="tx1"/>
                </a:solidFill>
                <a:effectLst/>
                <a:latin typeface="+mn-lt"/>
                <a:ea typeface="+mn-ea"/>
                <a:cs typeface="+mn-cs"/>
              </a:rPr>
              <a:t> è:</a:t>
            </a:r>
            <a:endParaRPr lang="it-IT" sz="1200" kern="1200" dirty="0">
              <a:solidFill>
                <a:schemeClr val="tx1"/>
              </a:solidFill>
              <a:effectLst/>
              <a:latin typeface="+mn-lt"/>
              <a:ea typeface="+mn-ea"/>
              <a:cs typeface="+mn-cs"/>
            </a:endParaRPr>
          </a:p>
          <a:p>
            <a:pPr lvl="0"/>
            <a:r>
              <a:rPr lang="it-IT" sz="1200" b="1" kern="1200" dirty="0">
                <a:solidFill>
                  <a:schemeClr val="tx1"/>
                </a:solidFill>
                <a:effectLst/>
                <a:latin typeface="+mn-lt"/>
                <a:ea typeface="+mn-ea"/>
                <a:cs typeface="+mn-cs"/>
              </a:rPr>
              <a:t>referenziata ai codici ATECO</a:t>
            </a:r>
            <a:r>
              <a:rPr lang="it-IT" sz="1200" kern="1200" dirty="0">
                <a:solidFill>
                  <a:schemeClr val="tx1"/>
                </a:solidFill>
                <a:effectLst/>
                <a:latin typeface="+mn-lt"/>
                <a:ea typeface="+mn-ea"/>
                <a:cs typeface="+mn-cs"/>
              </a:rPr>
              <a:t> adottati dall’Istituto nazionale di statistica per le rilevazioni statistiche nazionali di carattere economico, esplicitati sino al livello di gruppo (III </a:t>
            </a:r>
            <a:r>
              <a:rPr lang="it-IT" sz="1200" kern="1200" dirty="0" err="1">
                <a:solidFill>
                  <a:schemeClr val="tx1"/>
                </a:solidFill>
                <a:effectLst/>
                <a:latin typeface="+mn-lt"/>
                <a:ea typeface="+mn-ea"/>
                <a:cs typeface="+mn-cs"/>
              </a:rPr>
              <a:t>digit</a:t>
            </a:r>
            <a:r>
              <a:rPr lang="it-IT" sz="1200" kern="1200" dirty="0">
                <a:solidFill>
                  <a:schemeClr val="tx1"/>
                </a:solidFill>
                <a:effectLst/>
                <a:latin typeface="+mn-lt"/>
                <a:ea typeface="+mn-ea"/>
                <a:cs typeface="+mn-cs"/>
              </a:rPr>
              <a:t>) e/o classe (IV </a:t>
            </a:r>
            <a:r>
              <a:rPr lang="it-IT" sz="1200" kern="1200" dirty="0" err="1">
                <a:solidFill>
                  <a:schemeClr val="tx1"/>
                </a:solidFill>
                <a:effectLst/>
                <a:latin typeface="+mn-lt"/>
                <a:ea typeface="+mn-ea"/>
                <a:cs typeface="+mn-cs"/>
              </a:rPr>
              <a:t>digit</a:t>
            </a:r>
            <a:r>
              <a:rPr lang="it-IT" sz="1200" kern="1200" dirty="0">
                <a:solidFill>
                  <a:schemeClr val="tx1"/>
                </a:solidFill>
                <a:effectLst/>
                <a:latin typeface="+mn-lt"/>
                <a:ea typeface="+mn-ea"/>
                <a:cs typeface="+mn-cs"/>
              </a:rPr>
              <a:t>)</a:t>
            </a:r>
          </a:p>
          <a:p>
            <a:pPr lvl="0"/>
            <a:r>
              <a:rPr lang="it-IT" sz="1200" b="1" kern="1200" dirty="0">
                <a:solidFill>
                  <a:schemeClr val="tx1"/>
                </a:solidFill>
                <a:effectLst/>
                <a:latin typeface="+mn-lt"/>
                <a:ea typeface="+mn-ea"/>
                <a:cs typeface="+mn-cs"/>
              </a:rPr>
              <a:t>referenziata ai codici della Nomenclatura e classificazione delle unità professionali</a:t>
            </a:r>
            <a:r>
              <a:rPr lang="it-IT" sz="1200" kern="1200" dirty="0">
                <a:solidFill>
                  <a:schemeClr val="tx1"/>
                </a:solidFill>
                <a:effectLst/>
                <a:latin typeface="+mn-lt"/>
                <a:ea typeface="+mn-ea"/>
                <a:cs typeface="+mn-cs"/>
              </a:rPr>
              <a:t> (CP) adottati dall’Istituto nazionale di statistica, esplicitati sino a livello di Unità professionale (V </a:t>
            </a:r>
            <a:r>
              <a:rPr lang="it-IT" sz="1200" kern="1200" dirty="0" err="1">
                <a:solidFill>
                  <a:schemeClr val="tx1"/>
                </a:solidFill>
                <a:effectLst/>
                <a:latin typeface="+mn-lt"/>
                <a:ea typeface="+mn-ea"/>
                <a:cs typeface="+mn-cs"/>
              </a:rPr>
              <a:t>digit</a:t>
            </a:r>
            <a:r>
              <a:rPr lang="it-IT" sz="1200" kern="1200" dirty="0">
                <a:solidFill>
                  <a:schemeClr val="tx1"/>
                </a:solidFill>
                <a:effectLst/>
                <a:latin typeface="+mn-lt"/>
                <a:ea typeface="+mn-ea"/>
                <a:cs typeface="+mn-cs"/>
              </a:rPr>
              <a:t>)</a:t>
            </a:r>
          </a:p>
          <a:p>
            <a:pPr lvl="0"/>
            <a:r>
              <a:rPr lang="it-IT" sz="1200" b="1" kern="1200" dirty="0">
                <a:solidFill>
                  <a:schemeClr val="tx1"/>
                </a:solidFill>
                <a:effectLst/>
                <a:latin typeface="+mn-lt"/>
                <a:ea typeface="+mn-ea"/>
                <a:cs typeface="+mn-cs"/>
              </a:rPr>
              <a:t>correlata ai settori economico professionali</a:t>
            </a:r>
            <a:r>
              <a:rPr lang="it-IT" sz="1200" kern="1200" dirty="0">
                <a:solidFill>
                  <a:schemeClr val="tx1"/>
                </a:solidFill>
                <a:effectLst/>
                <a:latin typeface="+mn-lt"/>
                <a:ea typeface="+mn-ea"/>
                <a:cs typeface="+mn-cs"/>
              </a:rPr>
              <a:t> di cui al decreto del Ministro del lavoro e delle politiche sociali, di concerto con il Ministro dell’istruzione, dell’università e della ricerca 30 giugno 2015, pubblicato sulla Gazzetta ufficiale   20 luglio 2015, n. 166; la correlazione può riguardare uno o più settori economico professionale ed esplicita i processi, le sequenze di processo e le aree di attività di cui alla nomenclatura dell’Atlante del lavoro e delle qualificazioni nella versione vigente</a:t>
            </a:r>
          </a:p>
          <a:p>
            <a:r>
              <a:rPr lang="it-IT" sz="1200" kern="1200" dirty="0">
                <a:solidFill>
                  <a:schemeClr val="tx1"/>
                </a:solidFill>
                <a:effectLst/>
                <a:latin typeface="+mn-lt"/>
                <a:ea typeface="+mn-ea"/>
                <a:cs typeface="+mn-cs"/>
              </a:rPr>
              <a:t> </a:t>
            </a:r>
          </a:p>
          <a:p>
            <a:pPr lvl="0"/>
            <a:r>
              <a:rPr lang="it-IT" sz="1200" kern="1200" dirty="0">
                <a:solidFill>
                  <a:schemeClr val="tx1"/>
                </a:solidFill>
                <a:effectLst/>
                <a:latin typeface="+mn-lt"/>
                <a:ea typeface="+mn-ea"/>
                <a:cs typeface="+mn-cs"/>
              </a:rPr>
              <a:t>La figura può essere articolata in </a:t>
            </a:r>
            <a:r>
              <a:rPr lang="it-IT" sz="1200" b="1" kern="1200" dirty="0">
                <a:solidFill>
                  <a:schemeClr val="tx1"/>
                </a:solidFill>
                <a:effectLst/>
                <a:latin typeface="+mn-lt"/>
                <a:ea typeface="+mn-ea"/>
                <a:cs typeface="+mn-cs"/>
              </a:rPr>
              <a:t>indirizzi formativi nazionali</a:t>
            </a:r>
            <a:r>
              <a:rPr lang="it-IT" sz="1200" kern="1200" dirty="0">
                <a:solidFill>
                  <a:schemeClr val="tx1"/>
                </a:solidFill>
                <a:effectLst/>
                <a:latin typeface="+mn-lt"/>
                <a:ea typeface="+mn-ea"/>
                <a:cs typeface="+mn-cs"/>
              </a:rPr>
              <a:t>; tale articolazione è presente qualora vi siano almeno due indirizzi formativi</a:t>
            </a:r>
          </a:p>
          <a:p>
            <a:pPr lvl="0"/>
            <a:r>
              <a:rPr lang="it-IT" sz="1200" kern="1200" dirty="0">
                <a:solidFill>
                  <a:schemeClr val="tx1"/>
                </a:solidFill>
                <a:effectLst/>
                <a:latin typeface="+mn-lt"/>
                <a:ea typeface="+mn-ea"/>
                <a:cs typeface="+mn-cs"/>
              </a:rPr>
              <a:t>L’articolazione per indirizzi formativi è presente qualora la figura necessiti, in termini di competenze tecnico-professionali, di specifiche caratterizzazioni di “processo”</a:t>
            </a:r>
          </a:p>
          <a:p>
            <a:pPr lvl="0"/>
            <a:r>
              <a:rPr lang="it-IT" sz="1200" kern="1200" dirty="0">
                <a:solidFill>
                  <a:schemeClr val="tx1"/>
                </a:solidFill>
                <a:effectLst/>
                <a:latin typeface="+mn-lt"/>
                <a:ea typeface="+mn-ea"/>
                <a:cs typeface="+mn-cs"/>
              </a:rPr>
              <a:t>L’indirizzo formativo fa riferimento alle “sequenze di processo” previste dalla nomenclatura dell’Atlante del lavoro e delle qualificazioni e ne assume, di norma, la denominazione</a:t>
            </a:r>
          </a:p>
          <a:p>
            <a:pPr lvl="0"/>
            <a:r>
              <a:rPr lang="it-IT" sz="1200" kern="1200" dirty="0">
                <a:solidFill>
                  <a:schemeClr val="tx1"/>
                </a:solidFill>
                <a:effectLst/>
                <a:latin typeface="+mn-lt"/>
                <a:ea typeface="+mn-ea"/>
                <a:cs typeface="+mn-cs"/>
              </a:rPr>
              <a:t>Le competenze tecnico-professionali che esprimono la caratterizzazione di “processo” della figura trovano collocazione nell’indirizzo formativo e si connotano per descrittivi/costrutti privi di riferimenti a specifiche tecnologie e/o a prodotti/servizi; ogni indirizzo formativo non può esprimere più di due competenze tecnico-professionali</a:t>
            </a:r>
          </a:p>
          <a:p>
            <a:pPr lvl="0"/>
            <a:r>
              <a:rPr lang="it-IT" sz="1200" kern="1200" dirty="0">
                <a:solidFill>
                  <a:schemeClr val="tx1"/>
                </a:solidFill>
                <a:effectLst/>
                <a:latin typeface="+mn-lt"/>
                <a:ea typeface="+mn-ea"/>
                <a:cs typeface="+mn-cs"/>
              </a:rPr>
              <a:t>Qualora lo stesso indirizzo formativo connoti due differenti figure, le competenze tecnico-professionali che esprimono la caratterizzazione di “processo” della figura mantengono lo stesso descrittivo/costrutto</a:t>
            </a:r>
          </a:p>
          <a:p>
            <a:pPr lvl="0"/>
            <a:r>
              <a:rPr lang="it-IT" sz="1200" kern="1200" dirty="0">
                <a:solidFill>
                  <a:schemeClr val="tx1"/>
                </a:solidFill>
                <a:effectLst/>
                <a:latin typeface="+mn-lt"/>
                <a:ea typeface="+mn-ea"/>
                <a:cs typeface="+mn-cs"/>
              </a:rPr>
              <a:t>I profili di riferimento dell’offerta regionale di Istruzione e formazione professionale assumono, ai fini della correlazione al Repertorio nazionale, tutte le competenze della figura, ivi comprese quelle caratterizzanti almeno uno degli indirizzi tra quelli previsti a livello nazionale</a:t>
            </a:r>
          </a:p>
          <a:p>
            <a:pPr lvl="0"/>
            <a:r>
              <a:rPr lang="it-IT" sz="1200" kern="1200" dirty="0">
                <a:solidFill>
                  <a:schemeClr val="tx1"/>
                </a:solidFill>
                <a:effectLst/>
                <a:latin typeface="+mn-lt"/>
                <a:ea typeface="+mn-ea"/>
                <a:cs typeface="+mn-cs"/>
              </a:rPr>
              <a:t>Le competenze della figura nazionale possono essere arricchite e/o declinate da ulteriori competenze tecnico professionali richieste da specifiche esigenze territoriali; quest’ultime devono considerarsi sempre aggiuntive rispetto allo standard nazionale che non può mai subire riduzioni, sia in termini di competenze presenti sia di contenuto dei loro descrittivi/costrutti, attraverso il profilo di riferimento dell’offerta regionale</a:t>
            </a:r>
          </a:p>
          <a:p>
            <a:pPr lvl="0"/>
            <a:r>
              <a:rPr lang="it-IT" sz="1200" kern="1200" dirty="0">
                <a:solidFill>
                  <a:schemeClr val="tx1"/>
                </a:solidFill>
                <a:effectLst/>
                <a:latin typeface="+mn-lt"/>
                <a:ea typeface="+mn-ea"/>
                <a:cs typeface="+mn-cs"/>
              </a:rPr>
              <a:t>L’Attestato di qualifica professionale e/o diploma professionale esplicita sempre le Aree di attività, di cui alla nomenclatura dell’Atlante del lavoro e delle qualificazioni, alle quali sono correlate le competenze riportate nelle rispettive attestazioni, a prescindere dalle modalità di gestione dello standard formativo minimo nazionale a livello regionale (ad esempio, mero recepimento della figura nazionale, arricchimento e/o diversa descrizione delle competenze tecnico-professionali nazionali, associazione di specifici profili regionali)</a:t>
            </a:r>
          </a:p>
          <a:p>
            <a:pPr lvl="0"/>
            <a:endParaRPr lang="it-IT" sz="1200" kern="1200" dirty="0">
              <a:solidFill>
                <a:schemeClr val="tx1"/>
              </a:solidFill>
              <a:effectLst/>
              <a:latin typeface="+mn-lt"/>
              <a:ea typeface="+mn-ea"/>
              <a:cs typeface="+mn-cs"/>
            </a:endParaRPr>
          </a:p>
          <a:p>
            <a:pPr lvl="0"/>
            <a:endParaRPr lang="it-IT" sz="1200" kern="1200" dirty="0">
              <a:solidFill>
                <a:schemeClr val="tx1"/>
              </a:solidFill>
              <a:effectLst/>
              <a:latin typeface="+mn-lt"/>
              <a:ea typeface="+mn-ea"/>
              <a:cs typeface="+mn-cs"/>
            </a:endParaRPr>
          </a:p>
          <a:p>
            <a:pPr lvl="0"/>
            <a:r>
              <a:rPr lang="it-IT" sz="1200" kern="1200" dirty="0">
                <a:solidFill>
                  <a:schemeClr val="tx1"/>
                </a:solidFill>
                <a:effectLst/>
                <a:latin typeface="+mn-lt"/>
                <a:ea typeface="+mn-ea"/>
                <a:cs typeface="+mn-cs"/>
              </a:rPr>
              <a:t>ATLANTE-</a:t>
            </a:r>
          </a:p>
          <a:p>
            <a:pPr lvl="0"/>
            <a:r>
              <a:rPr lang="it-IT" sz="1200" dirty="0">
                <a:solidFill>
                  <a:schemeClr val="accent5">
                    <a:lumMod val="75000"/>
                  </a:schemeClr>
                </a:solidFill>
                <a:latin typeface="Calibri" pitchFamily="34" charset="0"/>
              </a:rPr>
              <a:t>PROCESSI= 82</a:t>
            </a:r>
          </a:p>
          <a:p>
            <a:pPr lvl="0"/>
            <a:r>
              <a:rPr lang="it-IT" sz="1200" dirty="0">
                <a:solidFill>
                  <a:schemeClr val="accent5">
                    <a:lumMod val="75000"/>
                  </a:schemeClr>
                </a:solidFill>
                <a:latin typeface="Calibri" pitchFamily="34" charset="0"/>
              </a:rPr>
              <a:t>SEQUENZE = 250</a:t>
            </a:r>
          </a:p>
          <a:p>
            <a:pPr lvl="0"/>
            <a:r>
              <a:rPr lang="it-IT" sz="1200" dirty="0">
                <a:solidFill>
                  <a:schemeClr val="accent5">
                    <a:lumMod val="75000"/>
                  </a:schemeClr>
                </a:solidFill>
                <a:latin typeface="Calibri" pitchFamily="34" charset="0"/>
              </a:rPr>
              <a:t>ADA = 840</a:t>
            </a:r>
          </a:p>
          <a:p>
            <a:pPr lvl="0"/>
            <a:r>
              <a:rPr lang="it-IT" sz="1200" dirty="0">
                <a:solidFill>
                  <a:schemeClr val="accent5">
                    <a:lumMod val="75000"/>
                  </a:schemeClr>
                </a:solidFill>
                <a:latin typeface="Calibri" pitchFamily="34" charset="0"/>
              </a:rPr>
              <a:t>ATTIVITA’ = 6251 </a:t>
            </a:r>
          </a:p>
          <a:p>
            <a:pPr lvl="0"/>
            <a:r>
              <a:rPr lang="it-IT" sz="1200" dirty="0">
                <a:solidFill>
                  <a:schemeClr val="accent5">
                    <a:lumMod val="75000"/>
                  </a:schemeClr>
                </a:solidFill>
                <a:latin typeface="Calibri" pitchFamily="34" charset="0"/>
              </a:rPr>
              <a:t>RISULTATI ATTESI = 1918 su 21 SEP (resta da completare il lavoro su 3 SEP)</a:t>
            </a:r>
          </a:p>
          <a:p>
            <a:pPr lvl="0"/>
            <a:r>
              <a:rPr lang="it-IT" sz="1200" dirty="0">
                <a:solidFill>
                  <a:schemeClr val="accent5">
                    <a:lumMod val="75000"/>
                  </a:schemeClr>
                </a:solidFill>
                <a:latin typeface="Calibri" pitchFamily="34" charset="0"/>
              </a:rPr>
              <a:t>Schede di caso</a:t>
            </a:r>
          </a:p>
          <a:p>
            <a:pPr lvl="0"/>
            <a:endParaRPr lang="it-IT" sz="1200" kern="1200" dirty="0">
              <a:solidFill>
                <a:schemeClr val="tx1"/>
              </a:solidFill>
              <a:effectLst/>
              <a:latin typeface="+mn-lt"/>
              <a:ea typeface="+mn-ea"/>
              <a:cs typeface="+mn-cs"/>
            </a:endParaRPr>
          </a:p>
          <a:p>
            <a:endParaRPr lang="it-IT" dirty="0"/>
          </a:p>
        </p:txBody>
      </p:sp>
      <p:sp>
        <p:nvSpPr>
          <p:cNvPr id="4" name="Slide Number Placeholder 3"/>
          <p:cNvSpPr>
            <a:spLocks noGrp="1"/>
          </p:cNvSpPr>
          <p:nvPr>
            <p:ph type="sldNum" sz="quarter" idx="10"/>
          </p:nvPr>
        </p:nvSpPr>
        <p:spPr/>
        <p:txBody>
          <a:bodyPr/>
          <a:lstStyle/>
          <a:p>
            <a:fld id="{CF42F7C9-F172-4886-992D-2FC04144CE0A}" type="slidenum">
              <a:rPr lang="it-IT" smtClean="0"/>
              <a:t>14</a:t>
            </a:fld>
            <a:endParaRPr lang="it-IT"/>
          </a:p>
        </p:txBody>
      </p:sp>
    </p:spTree>
    <p:extLst>
      <p:ext uri="{BB962C8B-B14F-4D97-AF65-F5344CB8AC3E}">
        <p14:creationId xmlns:p14="http://schemas.microsoft.com/office/powerpoint/2010/main" val="2723342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t-IT" sz="1200" kern="1200" dirty="0">
                <a:solidFill>
                  <a:schemeClr val="tx1"/>
                </a:solidFill>
                <a:effectLst/>
                <a:latin typeface="+mn-lt"/>
                <a:ea typeface="+mn-ea"/>
                <a:cs typeface="+mn-cs"/>
              </a:rPr>
              <a:t>Per </a:t>
            </a:r>
            <a:r>
              <a:rPr lang="it-IT" sz="1200" b="1" kern="1200" dirty="0">
                <a:solidFill>
                  <a:schemeClr val="tx1"/>
                </a:solidFill>
                <a:effectLst/>
                <a:latin typeface="+mn-lt"/>
                <a:ea typeface="+mn-ea"/>
                <a:cs typeface="+mn-cs"/>
              </a:rPr>
              <a:t>figura nazionale di riferimento</a:t>
            </a:r>
            <a:r>
              <a:rPr lang="it-IT" sz="1200" kern="1200" dirty="0">
                <a:solidFill>
                  <a:schemeClr val="tx1"/>
                </a:solidFill>
                <a:effectLst/>
                <a:latin typeface="+mn-lt"/>
                <a:ea typeface="+mn-ea"/>
                <a:cs typeface="+mn-cs"/>
              </a:rPr>
              <a:t> (di seguito “figura”) si intende uno standard minimo formativo, assunto a livello di sistema Paese, consistente in un insieme organico di competenze tecnico-professionali specifiche, declinate in rapporto ai processi di lavoro e alle connesse attività che caratterizzano il contenuto professionale della figura stessa. La figura è descritta a “banda larga”, secondo una prospettiva in grado di rappresentare standard formativi validi e spendibili in molteplici e diversi contesti professionali e lavorativi, corrispondenti ad un insieme compiuto e riconoscibile di competenze</a:t>
            </a:r>
          </a:p>
          <a:p>
            <a:pPr lvl="0"/>
            <a:r>
              <a:rPr lang="it-IT" sz="1200" kern="1200" dirty="0">
                <a:solidFill>
                  <a:schemeClr val="tx1"/>
                </a:solidFill>
                <a:effectLst/>
                <a:latin typeface="+mn-lt"/>
                <a:ea typeface="+mn-ea"/>
                <a:cs typeface="+mn-cs"/>
              </a:rPr>
              <a:t>La figura e le competenze tecnico-professionali sono identificate tenendo conto della corrispondenza dei titoli in uscita dai percorsi triennali e quadriennali con differenti livelli del Quadro Europeo delle Qualifiche (EQF), nello specifico delle correlazioni ai livelli EQF delle qualificazioni pubbliche nazionali esplicitate dal “Primo rapporto italiano di referenziazione delle qualificazioni al quadro europeo EQF (2012)”:</a:t>
            </a:r>
          </a:p>
          <a:p>
            <a:pPr lvl="1"/>
            <a:r>
              <a:rPr lang="it-IT" sz="1200" b="1" kern="1200" dirty="0">
                <a:solidFill>
                  <a:schemeClr val="tx1"/>
                </a:solidFill>
                <a:effectLst/>
                <a:latin typeface="+mn-lt"/>
                <a:ea typeface="+mn-ea"/>
                <a:cs typeface="+mn-cs"/>
              </a:rPr>
              <a:t>livello EQF 3</a:t>
            </a:r>
            <a:r>
              <a:rPr lang="it-IT" sz="1200" b="0" kern="1200" dirty="0">
                <a:solidFill>
                  <a:schemeClr val="tx1"/>
                </a:solidFill>
                <a:effectLst/>
                <a:latin typeface="+mn-lt"/>
                <a:ea typeface="+mn-ea"/>
                <a:cs typeface="+mn-cs"/>
              </a:rPr>
              <a:t> per la qualifica professionale, di cui alla lettera a), comma 1, art. 17, </a:t>
            </a:r>
            <a:r>
              <a:rPr lang="it-IT" sz="1200" b="0" kern="1200" dirty="0" err="1">
                <a:solidFill>
                  <a:schemeClr val="tx1"/>
                </a:solidFill>
                <a:effectLst/>
                <a:latin typeface="+mn-lt"/>
                <a:ea typeface="+mn-ea"/>
                <a:cs typeface="+mn-cs"/>
              </a:rPr>
              <a:t>Dgls</a:t>
            </a:r>
            <a:r>
              <a:rPr lang="it-IT" sz="1200" b="0" kern="1200" dirty="0">
                <a:solidFill>
                  <a:schemeClr val="tx1"/>
                </a:solidFill>
                <a:effectLst/>
                <a:latin typeface="+mn-lt"/>
                <a:ea typeface="+mn-ea"/>
                <a:cs typeface="+mn-cs"/>
              </a:rPr>
              <a:t> 226/2005</a:t>
            </a:r>
            <a:endParaRPr lang="it-IT" sz="2000" b="1" kern="1200" dirty="0">
              <a:solidFill>
                <a:schemeClr val="tx1"/>
              </a:solidFill>
              <a:effectLst/>
              <a:latin typeface="+mn-lt"/>
              <a:ea typeface="+mn-ea"/>
              <a:cs typeface="+mn-cs"/>
            </a:endParaRPr>
          </a:p>
          <a:p>
            <a:pPr lvl="1"/>
            <a:r>
              <a:rPr lang="it-IT" sz="1200" b="1" kern="1200" dirty="0">
                <a:solidFill>
                  <a:schemeClr val="tx1"/>
                </a:solidFill>
                <a:effectLst/>
                <a:latin typeface="+mn-lt"/>
                <a:ea typeface="+mn-ea"/>
                <a:cs typeface="+mn-cs"/>
              </a:rPr>
              <a:t>livello EQF 4</a:t>
            </a:r>
            <a:r>
              <a:rPr lang="it-IT" sz="1200" b="0" kern="1200" dirty="0">
                <a:solidFill>
                  <a:schemeClr val="tx1"/>
                </a:solidFill>
                <a:effectLst/>
                <a:latin typeface="+mn-lt"/>
                <a:ea typeface="+mn-ea"/>
                <a:cs typeface="+mn-cs"/>
              </a:rPr>
              <a:t> per il diploma professionale, di cui alla lettera b), comma 1, art. 17, </a:t>
            </a:r>
            <a:r>
              <a:rPr lang="it-IT" sz="1200" b="0" kern="1200" dirty="0" err="1">
                <a:solidFill>
                  <a:schemeClr val="tx1"/>
                </a:solidFill>
                <a:effectLst/>
                <a:latin typeface="+mn-lt"/>
                <a:ea typeface="+mn-ea"/>
                <a:cs typeface="+mn-cs"/>
              </a:rPr>
              <a:t>Dgls</a:t>
            </a:r>
            <a:r>
              <a:rPr lang="it-IT" sz="1200" b="0" kern="1200" dirty="0">
                <a:solidFill>
                  <a:schemeClr val="tx1"/>
                </a:solidFill>
                <a:effectLst/>
                <a:latin typeface="+mn-lt"/>
                <a:ea typeface="+mn-ea"/>
                <a:cs typeface="+mn-cs"/>
              </a:rPr>
              <a:t> 226/2005</a:t>
            </a:r>
            <a:endParaRPr lang="it-IT" sz="2000" b="1" kern="1200" dirty="0">
              <a:solidFill>
                <a:schemeClr val="tx1"/>
              </a:solidFill>
              <a:effectLst/>
              <a:latin typeface="+mn-lt"/>
              <a:ea typeface="+mn-ea"/>
              <a:cs typeface="+mn-cs"/>
            </a:endParaRPr>
          </a:p>
          <a:p>
            <a:r>
              <a:rPr lang="it-IT" sz="1200" b="0" kern="1200" dirty="0">
                <a:solidFill>
                  <a:schemeClr val="tx1"/>
                </a:solidFill>
                <a:effectLst/>
                <a:latin typeface="+mn-lt"/>
                <a:ea typeface="+mn-ea"/>
                <a:cs typeface="+mn-cs"/>
              </a:rPr>
              <a:t> </a:t>
            </a:r>
            <a:endParaRPr lang="it-IT" sz="2000" b="1"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La </a:t>
            </a:r>
            <a:r>
              <a:rPr lang="en-US" sz="1200" kern="1200" dirty="0" err="1">
                <a:solidFill>
                  <a:schemeClr val="tx1"/>
                </a:solidFill>
                <a:effectLst/>
                <a:latin typeface="+mn-lt"/>
                <a:ea typeface="+mn-ea"/>
                <a:cs typeface="+mn-cs"/>
              </a:rPr>
              <a:t>figura</a:t>
            </a:r>
            <a:r>
              <a:rPr lang="en-US" sz="1200" kern="1200" dirty="0">
                <a:solidFill>
                  <a:schemeClr val="tx1"/>
                </a:solidFill>
                <a:effectLst/>
                <a:latin typeface="+mn-lt"/>
                <a:ea typeface="+mn-ea"/>
                <a:cs typeface="+mn-cs"/>
              </a:rPr>
              <a:t> è:</a:t>
            </a:r>
            <a:endParaRPr lang="it-IT" sz="1200" kern="1200" dirty="0">
              <a:solidFill>
                <a:schemeClr val="tx1"/>
              </a:solidFill>
              <a:effectLst/>
              <a:latin typeface="+mn-lt"/>
              <a:ea typeface="+mn-ea"/>
              <a:cs typeface="+mn-cs"/>
            </a:endParaRPr>
          </a:p>
          <a:p>
            <a:pPr lvl="0"/>
            <a:r>
              <a:rPr lang="it-IT" sz="1200" b="1" kern="1200" dirty="0">
                <a:solidFill>
                  <a:schemeClr val="tx1"/>
                </a:solidFill>
                <a:effectLst/>
                <a:latin typeface="+mn-lt"/>
                <a:ea typeface="+mn-ea"/>
                <a:cs typeface="+mn-cs"/>
              </a:rPr>
              <a:t>referenziata ai codici ATECO</a:t>
            </a:r>
            <a:r>
              <a:rPr lang="it-IT" sz="1200" kern="1200" dirty="0">
                <a:solidFill>
                  <a:schemeClr val="tx1"/>
                </a:solidFill>
                <a:effectLst/>
                <a:latin typeface="+mn-lt"/>
                <a:ea typeface="+mn-ea"/>
                <a:cs typeface="+mn-cs"/>
              </a:rPr>
              <a:t> adottati dall’Istituto nazionale di statistica per le rilevazioni statistiche nazionali di carattere economico, esplicitati sino al livello di gruppo (III </a:t>
            </a:r>
            <a:r>
              <a:rPr lang="it-IT" sz="1200" kern="1200" dirty="0" err="1">
                <a:solidFill>
                  <a:schemeClr val="tx1"/>
                </a:solidFill>
                <a:effectLst/>
                <a:latin typeface="+mn-lt"/>
                <a:ea typeface="+mn-ea"/>
                <a:cs typeface="+mn-cs"/>
              </a:rPr>
              <a:t>digit</a:t>
            </a:r>
            <a:r>
              <a:rPr lang="it-IT" sz="1200" kern="1200" dirty="0">
                <a:solidFill>
                  <a:schemeClr val="tx1"/>
                </a:solidFill>
                <a:effectLst/>
                <a:latin typeface="+mn-lt"/>
                <a:ea typeface="+mn-ea"/>
                <a:cs typeface="+mn-cs"/>
              </a:rPr>
              <a:t>) e/o classe (IV </a:t>
            </a:r>
            <a:r>
              <a:rPr lang="it-IT" sz="1200" kern="1200" dirty="0" err="1">
                <a:solidFill>
                  <a:schemeClr val="tx1"/>
                </a:solidFill>
                <a:effectLst/>
                <a:latin typeface="+mn-lt"/>
                <a:ea typeface="+mn-ea"/>
                <a:cs typeface="+mn-cs"/>
              </a:rPr>
              <a:t>digit</a:t>
            </a:r>
            <a:r>
              <a:rPr lang="it-IT" sz="1200" kern="1200" dirty="0">
                <a:solidFill>
                  <a:schemeClr val="tx1"/>
                </a:solidFill>
                <a:effectLst/>
                <a:latin typeface="+mn-lt"/>
                <a:ea typeface="+mn-ea"/>
                <a:cs typeface="+mn-cs"/>
              </a:rPr>
              <a:t>)</a:t>
            </a:r>
          </a:p>
          <a:p>
            <a:pPr lvl="0"/>
            <a:r>
              <a:rPr lang="it-IT" sz="1200" b="1" kern="1200" dirty="0">
                <a:solidFill>
                  <a:schemeClr val="tx1"/>
                </a:solidFill>
                <a:effectLst/>
                <a:latin typeface="+mn-lt"/>
                <a:ea typeface="+mn-ea"/>
                <a:cs typeface="+mn-cs"/>
              </a:rPr>
              <a:t>referenziata ai codici della Nomenclatura e classificazione delle unità professionali</a:t>
            </a:r>
            <a:r>
              <a:rPr lang="it-IT" sz="1200" kern="1200" dirty="0">
                <a:solidFill>
                  <a:schemeClr val="tx1"/>
                </a:solidFill>
                <a:effectLst/>
                <a:latin typeface="+mn-lt"/>
                <a:ea typeface="+mn-ea"/>
                <a:cs typeface="+mn-cs"/>
              </a:rPr>
              <a:t> (CP) adottati dall’Istituto nazionale di statistica, esplicitati sino a livello di Unità professionale (V </a:t>
            </a:r>
            <a:r>
              <a:rPr lang="it-IT" sz="1200" kern="1200" dirty="0" err="1">
                <a:solidFill>
                  <a:schemeClr val="tx1"/>
                </a:solidFill>
                <a:effectLst/>
                <a:latin typeface="+mn-lt"/>
                <a:ea typeface="+mn-ea"/>
                <a:cs typeface="+mn-cs"/>
              </a:rPr>
              <a:t>digit</a:t>
            </a:r>
            <a:r>
              <a:rPr lang="it-IT" sz="1200" kern="1200" dirty="0">
                <a:solidFill>
                  <a:schemeClr val="tx1"/>
                </a:solidFill>
                <a:effectLst/>
                <a:latin typeface="+mn-lt"/>
                <a:ea typeface="+mn-ea"/>
                <a:cs typeface="+mn-cs"/>
              </a:rPr>
              <a:t>)</a:t>
            </a:r>
          </a:p>
          <a:p>
            <a:pPr lvl="0"/>
            <a:r>
              <a:rPr lang="it-IT" sz="1200" b="1" kern="1200" dirty="0">
                <a:solidFill>
                  <a:schemeClr val="tx1"/>
                </a:solidFill>
                <a:effectLst/>
                <a:latin typeface="+mn-lt"/>
                <a:ea typeface="+mn-ea"/>
                <a:cs typeface="+mn-cs"/>
              </a:rPr>
              <a:t>correlata ai settori economico professionali</a:t>
            </a:r>
            <a:r>
              <a:rPr lang="it-IT" sz="1200" kern="1200" dirty="0">
                <a:solidFill>
                  <a:schemeClr val="tx1"/>
                </a:solidFill>
                <a:effectLst/>
                <a:latin typeface="+mn-lt"/>
                <a:ea typeface="+mn-ea"/>
                <a:cs typeface="+mn-cs"/>
              </a:rPr>
              <a:t> di cui al decreto del Ministro del lavoro e delle politiche sociali, di concerto con il Ministro dell’istruzione, dell’università e della ricerca 30 giugno 2015, pubblicato sulla Gazzetta ufficiale   20 luglio 2015, n. 166; la correlazione può riguardare uno o più settori economico professionale ed esplicita i processi, le sequenze di processo e le aree di attività di cui alla nomenclatura dell’Atlante del lavoro e delle qualificazioni nella versione vigente</a:t>
            </a:r>
          </a:p>
          <a:p>
            <a:r>
              <a:rPr lang="it-IT" sz="1200" kern="1200" dirty="0">
                <a:solidFill>
                  <a:schemeClr val="tx1"/>
                </a:solidFill>
                <a:effectLst/>
                <a:latin typeface="+mn-lt"/>
                <a:ea typeface="+mn-ea"/>
                <a:cs typeface="+mn-cs"/>
              </a:rPr>
              <a:t> </a:t>
            </a:r>
          </a:p>
          <a:p>
            <a:pPr lvl="0"/>
            <a:r>
              <a:rPr lang="it-IT" sz="1200" kern="1200" dirty="0">
                <a:solidFill>
                  <a:schemeClr val="tx1"/>
                </a:solidFill>
                <a:effectLst/>
                <a:latin typeface="+mn-lt"/>
                <a:ea typeface="+mn-ea"/>
                <a:cs typeface="+mn-cs"/>
              </a:rPr>
              <a:t>La figura può essere articolata in </a:t>
            </a:r>
            <a:r>
              <a:rPr lang="it-IT" sz="1200" b="1" kern="1200" dirty="0">
                <a:solidFill>
                  <a:schemeClr val="tx1"/>
                </a:solidFill>
                <a:effectLst/>
                <a:latin typeface="+mn-lt"/>
                <a:ea typeface="+mn-ea"/>
                <a:cs typeface="+mn-cs"/>
              </a:rPr>
              <a:t>indirizzi formativi nazionali</a:t>
            </a:r>
            <a:r>
              <a:rPr lang="it-IT" sz="1200" kern="1200" dirty="0">
                <a:solidFill>
                  <a:schemeClr val="tx1"/>
                </a:solidFill>
                <a:effectLst/>
                <a:latin typeface="+mn-lt"/>
                <a:ea typeface="+mn-ea"/>
                <a:cs typeface="+mn-cs"/>
              </a:rPr>
              <a:t>; tale articolazione è presente qualora vi siano almeno due indirizzi formativi</a:t>
            </a:r>
          </a:p>
          <a:p>
            <a:pPr lvl="0"/>
            <a:r>
              <a:rPr lang="it-IT" sz="1200" kern="1200" dirty="0">
                <a:solidFill>
                  <a:schemeClr val="tx1"/>
                </a:solidFill>
                <a:effectLst/>
                <a:latin typeface="+mn-lt"/>
                <a:ea typeface="+mn-ea"/>
                <a:cs typeface="+mn-cs"/>
              </a:rPr>
              <a:t>L’articolazione per indirizzi formativi è presente qualora la figura necessiti, in termini di competenze tecnico-professionali, di specifiche caratterizzazioni di “processo”</a:t>
            </a:r>
          </a:p>
          <a:p>
            <a:pPr lvl="0"/>
            <a:r>
              <a:rPr lang="it-IT" sz="1200" kern="1200" dirty="0">
                <a:solidFill>
                  <a:schemeClr val="tx1"/>
                </a:solidFill>
                <a:effectLst/>
                <a:latin typeface="+mn-lt"/>
                <a:ea typeface="+mn-ea"/>
                <a:cs typeface="+mn-cs"/>
              </a:rPr>
              <a:t>L’indirizzo formativo fa riferimento alle “sequenze di processo” previste dalla nomenclatura dell’Atlante del lavoro e delle qualificazioni e ne assume, di norma, la denominazione</a:t>
            </a:r>
          </a:p>
          <a:p>
            <a:pPr lvl="0"/>
            <a:r>
              <a:rPr lang="it-IT" sz="1200" kern="1200" dirty="0">
                <a:solidFill>
                  <a:schemeClr val="tx1"/>
                </a:solidFill>
                <a:effectLst/>
                <a:latin typeface="+mn-lt"/>
                <a:ea typeface="+mn-ea"/>
                <a:cs typeface="+mn-cs"/>
              </a:rPr>
              <a:t>Le competenze tecnico-professionali che esprimono la caratterizzazione di “processo” della figura trovano collocazione nell’indirizzo formativo e si connotano per descrittivi/costrutti privi di riferimenti a specifiche tecnologie e/o a prodotti/servizi; ogni indirizzo formativo non può esprimere più di due competenze tecnico-professionali</a:t>
            </a:r>
          </a:p>
          <a:p>
            <a:pPr lvl="0"/>
            <a:r>
              <a:rPr lang="it-IT" sz="1200" kern="1200" dirty="0">
                <a:solidFill>
                  <a:schemeClr val="tx1"/>
                </a:solidFill>
                <a:effectLst/>
                <a:latin typeface="+mn-lt"/>
                <a:ea typeface="+mn-ea"/>
                <a:cs typeface="+mn-cs"/>
              </a:rPr>
              <a:t>Qualora lo stesso indirizzo formativo connoti due differenti figure, le competenze tecnico-professionali che esprimono la caratterizzazione di “processo” della figura mantengono lo stesso descrittivo/costrutto</a:t>
            </a:r>
          </a:p>
          <a:p>
            <a:pPr lvl="0"/>
            <a:r>
              <a:rPr lang="it-IT" sz="1200" kern="1200" dirty="0">
                <a:solidFill>
                  <a:schemeClr val="tx1"/>
                </a:solidFill>
                <a:effectLst/>
                <a:latin typeface="+mn-lt"/>
                <a:ea typeface="+mn-ea"/>
                <a:cs typeface="+mn-cs"/>
              </a:rPr>
              <a:t>I profili di riferimento dell’offerta regionale di Istruzione e formazione professionale assumono, ai fini della correlazione al Repertorio nazionale, tutte le competenze della figura, ivi comprese quelle caratterizzanti almeno uno degli indirizzi tra quelli previsti a livello nazionale</a:t>
            </a:r>
          </a:p>
          <a:p>
            <a:pPr lvl="0"/>
            <a:r>
              <a:rPr lang="it-IT" sz="1200" kern="1200" dirty="0">
                <a:solidFill>
                  <a:schemeClr val="tx1"/>
                </a:solidFill>
                <a:effectLst/>
                <a:latin typeface="+mn-lt"/>
                <a:ea typeface="+mn-ea"/>
                <a:cs typeface="+mn-cs"/>
              </a:rPr>
              <a:t>Le competenze della figura nazionale possono essere arricchite e/o declinate da ulteriori competenze tecnico professionali richieste da specifiche esigenze territoriali; quest’ultime devono considerarsi sempre aggiuntive rispetto allo standard nazionale che non può mai subire riduzioni, sia in termini di competenze presenti sia di contenuto dei loro descrittivi/costrutti, attraverso il profilo di riferimento dell’offerta regionale</a:t>
            </a:r>
          </a:p>
          <a:p>
            <a:pPr lvl="0"/>
            <a:r>
              <a:rPr lang="it-IT" sz="1200" kern="1200" dirty="0">
                <a:solidFill>
                  <a:schemeClr val="tx1"/>
                </a:solidFill>
                <a:effectLst/>
                <a:latin typeface="+mn-lt"/>
                <a:ea typeface="+mn-ea"/>
                <a:cs typeface="+mn-cs"/>
              </a:rPr>
              <a:t>L’Attestato di qualifica professionale e/o diploma professionale esplicita sempre le Aree di attività, di cui alla nomenclatura dell’Atlante del lavoro e delle qualificazioni, alle quali sono correlate le competenze riportate nelle rispettive attestazioni, a prescindere dalle modalità di gestione dello standard formativo minimo nazionale a livello regionale (ad esempio, mero recepimento della figura nazionale, arricchimento e/o diversa descrizione delle competenze tecnico-professionali nazionali, associazione di specifici profili regionali)</a:t>
            </a:r>
          </a:p>
          <a:p>
            <a:endParaRPr lang="it-IT" dirty="0"/>
          </a:p>
        </p:txBody>
      </p:sp>
      <p:sp>
        <p:nvSpPr>
          <p:cNvPr id="4" name="Slide Number Placeholder 3"/>
          <p:cNvSpPr>
            <a:spLocks noGrp="1"/>
          </p:cNvSpPr>
          <p:nvPr>
            <p:ph type="sldNum" sz="quarter" idx="10"/>
          </p:nvPr>
        </p:nvSpPr>
        <p:spPr/>
        <p:txBody>
          <a:bodyPr/>
          <a:lstStyle/>
          <a:p>
            <a:fld id="{CF42F7C9-F172-4886-992D-2FC04144CE0A}" type="slidenum">
              <a:rPr lang="it-IT" smtClean="0"/>
              <a:t>15</a:t>
            </a:fld>
            <a:endParaRPr lang="it-IT"/>
          </a:p>
        </p:txBody>
      </p:sp>
    </p:spTree>
    <p:extLst>
      <p:ext uri="{BB962C8B-B14F-4D97-AF65-F5344CB8AC3E}">
        <p14:creationId xmlns:p14="http://schemas.microsoft.com/office/powerpoint/2010/main" val="2552667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t-IT" sz="1200" kern="1200" dirty="0">
                <a:solidFill>
                  <a:schemeClr val="tx1"/>
                </a:solidFill>
                <a:effectLst/>
                <a:latin typeface="+mn-lt"/>
                <a:ea typeface="+mn-ea"/>
                <a:cs typeface="+mn-cs"/>
              </a:rPr>
              <a:t>Per </a:t>
            </a:r>
            <a:r>
              <a:rPr lang="it-IT" sz="1200" b="1" kern="1200" dirty="0">
                <a:solidFill>
                  <a:schemeClr val="tx1"/>
                </a:solidFill>
                <a:effectLst/>
                <a:latin typeface="+mn-lt"/>
                <a:ea typeface="+mn-ea"/>
                <a:cs typeface="+mn-cs"/>
              </a:rPr>
              <a:t>figura nazionale di riferimento</a:t>
            </a:r>
            <a:r>
              <a:rPr lang="it-IT" sz="1200" kern="1200" dirty="0">
                <a:solidFill>
                  <a:schemeClr val="tx1"/>
                </a:solidFill>
                <a:effectLst/>
                <a:latin typeface="+mn-lt"/>
                <a:ea typeface="+mn-ea"/>
                <a:cs typeface="+mn-cs"/>
              </a:rPr>
              <a:t> (di seguito “figura”) si intende uno standard minimo formativo, assunto a livello di sistema Paese, consistente in un insieme organico di competenze tecnico-professionali specifiche, declinate in rapporto ai processi di lavoro e alle connesse attività che caratterizzano il contenuto professionale della figura stessa. La figura è descritta a “banda larga”, secondo una prospettiva in grado di rappresentare standard formativi validi e spendibili in molteplici e diversi contesti professionali e lavorativi, corrispondenti ad un insieme compiuto e riconoscibile di competenze</a:t>
            </a:r>
          </a:p>
          <a:p>
            <a:pPr lvl="0"/>
            <a:r>
              <a:rPr lang="it-IT" sz="1200" kern="1200" dirty="0">
                <a:solidFill>
                  <a:schemeClr val="tx1"/>
                </a:solidFill>
                <a:effectLst/>
                <a:latin typeface="+mn-lt"/>
                <a:ea typeface="+mn-ea"/>
                <a:cs typeface="+mn-cs"/>
              </a:rPr>
              <a:t>La figura e le competenze tecnico-professionali sono identificate tenendo conto della corrispondenza dei titoli in uscita dai percorsi triennali e quadriennali con differenti livelli del Quadro Europeo delle Qualifiche (EQF), nello specifico delle correlazioni ai livelli EQF delle qualificazioni pubbliche nazionali esplicitate dal “Primo rapporto italiano di referenziazione delle qualificazioni al quadro europeo EQF (2012)”:</a:t>
            </a:r>
          </a:p>
          <a:p>
            <a:pPr lvl="1"/>
            <a:r>
              <a:rPr lang="it-IT" sz="1200" b="1" kern="1200" dirty="0">
                <a:solidFill>
                  <a:schemeClr val="tx1"/>
                </a:solidFill>
                <a:effectLst/>
                <a:latin typeface="+mn-lt"/>
                <a:ea typeface="+mn-ea"/>
                <a:cs typeface="+mn-cs"/>
              </a:rPr>
              <a:t>livello EQF 3</a:t>
            </a:r>
            <a:r>
              <a:rPr lang="it-IT" sz="1200" b="0" kern="1200" dirty="0">
                <a:solidFill>
                  <a:schemeClr val="tx1"/>
                </a:solidFill>
                <a:effectLst/>
                <a:latin typeface="+mn-lt"/>
                <a:ea typeface="+mn-ea"/>
                <a:cs typeface="+mn-cs"/>
              </a:rPr>
              <a:t> per la qualifica professionale, di cui alla lettera a), comma 1, art. 17, </a:t>
            </a:r>
            <a:r>
              <a:rPr lang="it-IT" sz="1200" b="0" kern="1200" dirty="0" err="1">
                <a:solidFill>
                  <a:schemeClr val="tx1"/>
                </a:solidFill>
                <a:effectLst/>
                <a:latin typeface="+mn-lt"/>
                <a:ea typeface="+mn-ea"/>
                <a:cs typeface="+mn-cs"/>
              </a:rPr>
              <a:t>Dgls</a:t>
            </a:r>
            <a:r>
              <a:rPr lang="it-IT" sz="1200" b="0" kern="1200" dirty="0">
                <a:solidFill>
                  <a:schemeClr val="tx1"/>
                </a:solidFill>
                <a:effectLst/>
                <a:latin typeface="+mn-lt"/>
                <a:ea typeface="+mn-ea"/>
                <a:cs typeface="+mn-cs"/>
              </a:rPr>
              <a:t> 226/2005</a:t>
            </a:r>
            <a:endParaRPr lang="it-IT" sz="2000" b="1" kern="1200" dirty="0">
              <a:solidFill>
                <a:schemeClr val="tx1"/>
              </a:solidFill>
              <a:effectLst/>
              <a:latin typeface="+mn-lt"/>
              <a:ea typeface="+mn-ea"/>
              <a:cs typeface="+mn-cs"/>
            </a:endParaRPr>
          </a:p>
          <a:p>
            <a:pPr lvl="1"/>
            <a:r>
              <a:rPr lang="it-IT" sz="1200" b="1" kern="1200" dirty="0">
                <a:solidFill>
                  <a:schemeClr val="tx1"/>
                </a:solidFill>
                <a:effectLst/>
                <a:latin typeface="+mn-lt"/>
                <a:ea typeface="+mn-ea"/>
                <a:cs typeface="+mn-cs"/>
              </a:rPr>
              <a:t>livello EQF 4</a:t>
            </a:r>
            <a:r>
              <a:rPr lang="it-IT" sz="1200" b="0" kern="1200" dirty="0">
                <a:solidFill>
                  <a:schemeClr val="tx1"/>
                </a:solidFill>
                <a:effectLst/>
                <a:latin typeface="+mn-lt"/>
                <a:ea typeface="+mn-ea"/>
                <a:cs typeface="+mn-cs"/>
              </a:rPr>
              <a:t> per il diploma professionale, di cui alla lettera b), comma 1, art. 17, </a:t>
            </a:r>
            <a:r>
              <a:rPr lang="it-IT" sz="1200" b="0" kern="1200" dirty="0" err="1">
                <a:solidFill>
                  <a:schemeClr val="tx1"/>
                </a:solidFill>
                <a:effectLst/>
                <a:latin typeface="+mn-lt"/>
                <a:ea typeface="+mn-ea"/>
                <a:cs typeface="+mn-cs"/>
              </a:rPr>
              <a:t>Dgls</a:t>
            </a:r>
            <a:r>
              <a:rPr lang="it-IT" sz="1200" b="0" kern="1200" dirty="0">
                <a:solidFill>
                  <a:schemeClr val="tx1"/>
                </a:solidFill>
                <a:effectLst/>
                <a:latin typeface="+mn-lt"/>
                <a:ea typeface="+mn-ea"/>
                <a:cs typeface="+mn-cs"/>
              </a:rPr>
              <a:t> 226/2005</a:t>
            </a:r>
            <a:endParaRPr lang="it-IT" sz="2000" b="1" kern="1200" dirty="0">
              <a:solidFill>
                <a:schemeClr val="tx1"/>
              </a:solidFill>
              <a:effectLst/>
              <a:latin typeface="+mn-lt"/>
              <a:ea typeface="+mn-ea"/>
              <a:cs typeface="+mn-cs"/>
            </a:endParaRPr>
          </a:p>
          <a:p>
            <a:r>
              <a:rPr lang="it-IT" sz="1200" b="0" kern="1200" dirty="0">
                <a:solidFill>
                  <a:schemeClr val="tx1"/>
                </a:solidFill>
                <a:effectLst/>
                <a:latin typeface="+mn-lt"/>
                <a:ea typeface="+mn-ea"/>
                <a:cs typeface="+mn-cs"/>
              </a:rPr>
              <a:t> </a:t>
            </a:r>
            <a:endParaRPr lang="it-IT" sz="2000" b="1"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La </a:t>
            </a:r>
            <a:r>
              <a:rPr lang="en-US" sz="1200" kern="1200" dirty="0" err="1">
                <a:solidFill>
                  <a:schemeClr val="tx1"/>
                </a:solidFill>
                <a:effectLst/>
                <a:latin typeface="+mn-lt"/>
                <a:ea typeface="+mn-ea"/>
                <a:cs typeface="+mn-cs"/>
              </a:rPr>
              <a:t>figura</a:t>
            </a:r>
            <a:r>
              <a:rPr lang="en-US" sz="1200" kern="1200" dirty="0">
                <a:solidFill>
                  <a:schemeClr val="tx1"/>
                </a:solidFill>
                <a:effectLst/>
                <a:latin typeface="+mn-lt"/>
                <a:ea typeface="+mn-ea"/>
                <a:cs typeface="+mn-cs"/>
              </a:rPr>
              <a:t> è:</a:t>
            </a:r>
            <a:endParaRPr lang="it-IT" sz="1200" kern="1200" dirty="0">
              <a:solidFill>
                <a:schemeClr val="tx1"/>
              </a:solidFill>
              <a:effectLst/>
              <a:latin typeface="+mn-lt"/>
              <a:ea typeface="+mn-ea"/>
              <a:cs typeface="+mn-cs"/>
            </a:endParaRPr>
          </a:p>
          <a:p>
            <a:pPr lvl="0"/>
            <a:r>
              <a:rPr lang="it-IT" sz="1200" b="1" kern="1200" dirty="0">
                <a:solidFill>
                  <a:schemeClr val="tx1"/>
                </a:solidFill>
                <a:effectLst/>
                <a:latin typeface="+mn-lt"/>
                <a:ea typeface="+mn-ea"/>
                <a:cs typeface="+mn-cs"/>
              </a:rPr>
              <a:t>referenziata ai codici ATECO</a:t>
            </a:r>
            <a:r>
              <a:rPr lang="it-IT" sz="1200" kern="1200" dirty="0">
                <a:solidFill>
                  <a:schemeClr val="tx1"/>
                </a:solidFill>
                <a:effectLst/>
                <a:latin typeface="+mn-lt"/>
                <a:ea typeface="+mn-ea"/>
                <a:cs typeface="+mn-cs"/>
              </a:rPr>
              <a:t> adottati dall’Istituto nazionale di statistica per le rilevazioni statistiche nazionali di carattere economico, esplicitati sino al livello di gruppo (III </a:t>
            </a:r>
            <a:r>
              <a:rPr lang="it-IT" sz="1200" kern="1200" dirty="0" err="1">
                <a:solidFill>
                  <a:schemeClr val="tx1"/>
                </a:solidFill>
                <a:effectLst/>
                <a:latin typeface="+mn-lt"/>
                <a:ea typeface="+mn-ea"/>
                <a:cs typeface="+mn-cs"/>
              </a:rPr>
              <a:t>digit</a:t>
            </a:r>
            <a:r>
              <a:rPr lang="it-IT" sz="1200" kern="1200" dirty="0">
                <a:solidFill>
                  <a:schemeClr val="tx1"/>
                </a:solidFill>
                <a:effectLst/>
                <a:latin typeface="+mn-lt"/>
                <a:ea typeface="+mn-ea"/>
                <a:cs typeface="+mn-cs"/>
              </a:rPr>
              <a:t>) e/o classe (IV </a:t>
            </a:r>
            <a:r>
              <a:rPr lang="it-IT" sz="1200" kern="1200" dirty="0" err="1">
                <a:solidFill>
                  <a:schemeClr val="tx1"/>
                </a:solidFill>
                <a:effectLst/>
                <a:latin typeface="+mn-lt"/>
                <a:ea typeface="+mn-ea"/>
                <a:cs typeface="+mn-cs"/>
              </a:rPr>
              <a:t>digit</a:t>
            </a:r>
            <a:r>
              <a:rPr lang="it-IT" sz="1200" kern="1200" dirty="0">
                <a:solidFill>
                  <a:schemeClr val="tx1"/>
                </a:solidFill>
                <a:effectLst/>
                <a:latin typeface="+mn-lt"/>
                <a:ea typeface="+mn-ea"/>
                <a:cs typeface="+mn-cs"/>
              </a:rPr>
              <a:t>)</a:t>
            </a:r>
          </a:p>
          <a:p>
            <a:pPr lvl="0"/>
            <a:r>
              <a:rPr lang="it-IT" sz="1200" b="1" kern="1200" dirty="0">
                <a:solidFill>
                  <a:schemeClr val="tx1"/>
                </a:solidFill>
                <a:effectLst/>
                <a:latin typeface="+mn-lt"/>
                <a:ea typeface="+mn-ea"/>
                <a:cs typeface="+mn-cs"/>
              </a:rPr>
              <a:t>referenziata ai codici della Nomenclatura e classificazione delle unità professionali</a:t>
            </a:r>
            <a:r>
              <a:rPr lang="it-IT" sz="1200" kern="1200" dirty="0">
                <a:solidFill>
                  <a:schemeClr val="tx1"/>
                </a:solidFill>
                <a:effectLst/>
                <a:latin typeface="+mn-lt"/>
                <a:ea typeface="+mn-ea"/>
                <a:cs typeface="+mn-cs"/>
              </a:rPr>
              <a:t> (CP) adottati dall’Istituto nazionale di statistica, esplicitati sino a livello di Unità professionale (V </a:t>
            </a:r>
            <a:r>
              <a:rPr lang="it-IT" sz="1200" kern="1200" dirty="0" err="1">
                <a:solidFill>
                  <a:schemeClr val="tx1"/>
                </a:solidFill>
                <a:effectLst/>
                <a:latin typeface="+mn-lt"/>
                <a:ea typeface="+mn-ea"/>
                <a:cs typeface="+mn-cs"/>
              </a:rPr>
              <a:t>digit</a:t>
            </a:r>
            <a:r>
              <a:rPr lang="it-IT" sz="1200" kern="1200" dirty="0">
                <a:solidFill>
                  <a:schemeClr val="tx1"/>
                </a:solidFill>
                <a:effectLst/>
                <a:latin typeface="+mn-lt"/>
                <a:ea typeface="+mn-ea"/>
                <a:cs typeface="+mn-cs"/>
              </a:rPr>
              <a:t>)</a:t>
            </a:r>
          </a:p>
          <a:p>
            <a:pPr lvl="0"/>
            <a:r>
              <a:rPr lang="it-IT" sz="1200" b="1" kern="1200" dirty="0">
                <a:solidFill>
                  <a:schemeClr val="tx1"/>
                </a:solidFill>
                <a:effectLst/>
                <a:latin typeface="+mn-lt"/>
                <a:ea typeface="+mn-ea"/>
                <a:cs typeface="+mn-cs"/>
              </a:rPr>
              <a:t>correlata ai settori economico professionali</a:t>
            </a:r>
            <a:r>
              <a:rPr lang="it-IT" sz="1200" kern="1200" dirty="0">
                <a:solidFill>
                  <a:schemeClr val="tx1"/>
                </a:solidFill>
                <a:effectLst/>
                <a:latin typeface="+mn-lt"/>
                <a:ea typeface="+mn-ea"/>
                <a:cs typeface="+mn-cs"/>
              </a:rPr>
              <a:t> di cui al decreto del Ministro del lavoro e delle politiche sociali, di concerto con il Ministro dell’istruzione, dell’università e della ricerca 30 giugno 2015, pubblicato sulla Gazzetta ufficiale   20 luglio 2015, n. 166; la correlazione può riguardare uno o più settori economico professionale ed esplicita i processi, le sequenze di processo e le aree di attività di cui alla nomenclatura dell’Atlante del lavoro e delle qualificazioni nella versione vigente</a:t>
            </a:r>
          </a:p>
          <a:p>
            <a:r>
              <a:rPr lang="it-IT" sz="1200" kern="1200" dirty="0">
                <a:solidFill>
                  <a:schemeClr val="tx1"/>
                </a:solidFill>
                <a:effectLst/>
                <a:latin typeface="+mn-lt"/>
                <a:ea typeface="+mn-ea"/>
                <a:cs typeface="+mn-cs"/>
              </a:rPr>
              <a:t> </a:t>
            </a:r>
          </a:p>
          <a:p>
            <a:pPr lvl="0"/>
            <a:r>
              <a:rPr lang="it-IT" sz="1200" kern="1200" dirty="0">
                <a:solidFill>
                  <a:schemeClr val="tx1"/>
                </a:solidFill>
                <a:effectLst/>
                <a:latin typeface="+mn-lt"/>
                <a:ea typeface="+mn-ea"/>
                <a:cs typeface="+mn-cs"/>
              </a:rPr>
              <a:t>La figura può essere articolata in </a:t>
            </a:r>
            <a:r>
              <a:rPr lang="it-IT" sz="1200" b="1" kern="1200" dirty="0">
                <a:solidFill>
                  <a:schemeClr val="tx1"/>
                </a:solidFill>
                <a:effectLst/>
                <a:latin typeface="+mn-lt"/>
                <a:ea typeface="+mn-ea"/>
                <a:cs typeface="+mn-cs"/>
              </a:rPr>
              <a:t>indirizzi formativi nazionali</a:t>
            </a:r>
            <a:r>
              <a:rPr lang="it-IT" sz="1200" kern="1200" dirty="0">
                <a:solidFill>
                  <a:schemeClr val="tx1"/>
                </a:solidFill>
                <a:effectLst/>
                <a:latin typeface="+mn-lt"/>
                <a:ea typeface="+mn-ea"/>
                <a:cs typeface="+mn-cs"/>
              </a:rPr>
              <a:t>; tale articolazione è presente qualora vi siano almeno due indirizzi formativi</a:t>
            </a:r>
          </a:p>
          <a:p>
            <a:pPr lvl="0"/>
            <a:r>
              <a:rPr lang="it-IT" sz="1200" kern="1200" dirty="0">
                <a:solidFill>
                  <a:schemeClr val="tx1"/>
                </a:solidFill>
                <a:effectLst/>
                <a:latin typeface="+mn-lt"/>
                <a:ea typeface="+mn-ea"/>
                <a:cs typeface="+mn-cs"/>
              </a:rPr>
              <a:t>L’articolazione per indirizzi formativi è presente qualora la figura necessiti, in termini di competenze tecnico-professionali, di specifiche caratterizzazioni di “processo”</a:t>
            </a:r>
          </a:p>
          <a:p>
            <a:pPr lvl="0"/>
            <a:r>
              <a:rPr lang="it-IT" sz="1200" kern="1200" dirty="0">
                <a:solidFill>
                  <a:schemeClr val="tx1"/>
                </a:solidFill>
                <a:effectLst/>
                <a:latin typeface="+mn-lt"/>
                <a:ea typeface="+mn-ea"/>
                <a:cs typeface="+mn-cs"/>
              </a:rPr>
              <a:t>L’indirizzo formativo fa riferimento alle “sequenze di processo” previste dalla nomenclatura dell’Atlante del lavoro e delle qualificazioni e ne assume, di norma, la denominazione</a:t>
            </a:r>
          </a:p>
          <a:p>
            <a:pPr lvl="0"/>
            <a:r>
              <a:rPr lang="it-IT" sz="1200" kern="1200" dirty="0">
                <a:solidFill>
                  <a:schemeClr val="tx1"/>
                </a:solidFill>
                <a:effectLst/>
                <a:latin typeface="+mn-lt"/>
                <a:ea typeface="+mn-ea"/>
                <a:cs typeface="+mn-cs"/>
              </a:rPr>
              <a:t>Le competenze tecnico-professionali che esprimono la caratterizzazione di “processo” della figura trovano collocazione nell’indirizzo formativo e si connotano per descrittivi/costrutti privi di riferimenti a specifiche tecnologie e/o a prodotti/servizi; ogni indirizzo formativo non può esprimere più di due competenze tecnico-professionali</a:t>
            </a:r>
          </a:p>
          <a:p>
            <a:pPr lvl="0"/>
            <a:r>
              <a:rPr lang="it-IT" sz="1200" kern="1200" dirty="0">
                <a:solidFill>
                  <a:schemeClr val="tx1"/>
                </a:solidFill>
                <a:effectLst/>
                <a:latin typeface="+mn-lt"/>
                <a:ea typeface="+mn-ea"/>
                <a:cs typeface="+mn-cs"/>
              </a:rPr>
              <a:t>Qualora lo stesso indirizzo formativo connoti due differenti figure, le competenze tecnico-professionali che esprimono la caratterizzazione di “processo” della figura mantengono lo stesso descrittivo/costrutto</a:t>
            </a:r>
          </a:p>
          <a:p>
            <a:pPr lvl="0"/>
            <a:r>
              <a:rPr lang="it-IT" sz="1200" kern="1200" dirty="0">
                <a:solidFill>
                  <a:schemeClr val="tx1"/>
                </a:solidFill>
                <a:effectLst/>
                <a:latin typeface="+mn-lt"/>
                <a:ea typeface="+mn-ea"/>
                <a:cs typeface="+mn-cs"/>
              </a:rPr>
              <a:t>I profili di riferimento dell’offerta regionale di Istruzione e formazione professionale assumono, ai fini della correlazione al Repertorio nazionale, tutte le competenze della figura, ivi comprese quelle caratterizzanti almeno uno degli indirizzi tra quelli previsti a livello nazionale</a:t>
            </a:r>
          </a:p>
          <a:p>
            <a:pPr lvl="0"/>
            <a:r>
              <a:rPr lang="it-IT" sz="1200" kern="1200" dirty="0">
                <a:solidFill>
                  <a:schemeClr val="tx1"/>
                </a:solidFill>
                <a:effectLst/>
                <a:latin typeface="+mn-lt"/>
                <a:ea typeface="+mn-ea"/>
                <a:cs typeface="+mn-cs"/>
              </a:rPr>
              <a:t>Le competenze della figura nazionale possono essere arricchite e/o declinate da ulteriori competenze tecnico professionali richieste da specifiche esigenze territoriali; quest’ultime devono considerarsi sempre aggiuntive rispetto allo standard nazionale che non può mai subire riduzioni, sia in termini di competenze presenti sia di contenuto dei loro descrittivi/costrutti, attraverso il profilo di riferimento dell’offerta regionale</a:t>
            </a:r>
          </a:p>
          <a:p>
            <a:pPr lvl="0"/>
            <a:r>
              <a:rPr lang="it-IT" sz="1200" kern="1200" dirty="0">
                <a:solidFill>
                  <a:schemeClr val="tx1"/>
                </a:solidFill>
                <a:effectLst/>
                <a:latin typeface="+mn-lt"/>
                <a:ea typeface="+mn-ea"/>
                <a:cs typeface="+mn-cs"/>
              </a:rPr>
              <a:t>L’Attestato di qualifica professionale e/o diploma professionale esplicita sempre le Aree di attività, di cui alla nomenclatura dell’Atlante del lavoro e delle qualificazioni, alle quali sono correlate le competenze riportate nelle rispettive attestazioni, a prescindere dalle modalità di gestione dello standard formativo minimo nazionale a livello regionale (ad esempio, mero recepimento della figura nazionale, arricchimento e/o diversa descrizione delle competenze tecnico-professionali nazionali, associazione di specifici profili regionali)</a:t>
            </a:r>
          </a:p>
          <a:p>
            <a:endParaRPr lang="it-IT" dirty="0"/>
          </a:p>
        </p:txBody>
      </p:sp>
      <p:sp>
        <p:nvSpPr>
          <p:cNvPr id="4" name="Slide Number Placeholder 3"/>
          <p:cNvSpPr>
            <a:spLocks noGrp="1"/>
          </p:cNvSpPr>
          <p:nvPr>
            <p:ph type="sldNum" sz="quarter" idx="10"/>
          </p:nvPr>
        </p:nvSpPr>
        <p:spPr/>
        <p:txBody>
          <a:bodyPr/>
          <a:lstStyle/>
          <a:p>
            <a:fld id="{CF42F7C9-F172-4886-992D-2FC04144CE0A}" type="slidenum">
              <a:rPr lang="it-IT" smtClean="0"/>
              <a:t>16</a:t>
            </a:fld>
            <a:endParaRPr lang="it-IT"/>
          </a:p>
        </p:txBody>
      </p:sp>
    </p:spTree>
    <p:extLst>
      <p:ext uri="{BB962C8B-B14F-4D97-AF65-F5344CB8AC3E}">
        <p14:creationId xmlns:p14="http://schemas.microsoft.com/office/powerpoint/2010/main" val="2638231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CF42F7C9-F172-4886-992D-2FC04144CE0A}" type="slidenum">
              <a:rPr lang="it-IT" smtClean="0"/>
              <a:t>18</a:t>
            </a:fld>
            <a:endParaRPr lang="it-IT"/>
          </a:p>
        </p:txBody>
      </p:sp>
    </p:spTree>
    <p:extLst>
      <p:ext uri="{BB962C8B-B14F-4D97-AF65-F5344CB8AC3E}">
        <p14:creationId xmlns:p14="http://schemas.microsoft.com/office/powerpoint/2010/main" val="270042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CF42F7C9-F172-4886-992D-2FC04144CE0A}" type="slidenum">
              <a:rPr lang="it-IT" smtClean="0"/>
              <a:t>19</a:t>
            </a:fld>
            <a:endParaRPr lang="it-IT"/>
          </a:p>
        </p:txBody>
      </p:sp>
    </p:spTree>
    <p:extLst>
      <p:ext uri="{BB962C8B-B14F-4D97-AF65-F5344CB8AC3E}">
        <p14:creationId xmlns:p14="http://schemas.microsoft.com/office/powerpoint/2010/main" val="1492301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CF42F7C9-F172-4886-992D-2FC04144CE0A}" type="slidenum">
              <a:rPr lang="it-IT" smtClean="0"/>
              <a:t>21</a:t>
            </a:fld>
            <a:endParaRPr lang="it-IT"/>
          </a:p>
        </p:txBody>
      </p:sp>
    </p:spTree>
    <p:extLst>
      <p:ext uri="{BB962C8B-B14F-4D97-AF65-F5344CB8AC3E}">
        <p14:creationId xmlns:p14="http://schemas.microsoft.com/office/powerpoint/2010/main" val="72610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CF42F7C9-F172-4886-992D-2FC04144CE0A}" type="slidenum">
              <a:rPr lang="it-IT" smtClean="0"/>
              <a:t>22</a:t>
            </a:fld>
            <a:endParaRPr lang="it-IT"/>
          </a:p>
        </p:txBody>
      </p:sp>
    </p:spTree>
    <p:extLst>
      <p:ext uri="{BB962C8B-B14F-4D97-AF65-F5344CB8AC3E}">
        <p14:creationId xmlns:p14="http://schemas.microsoft.com/office/powerpoint/2010/main" val="936633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CF42F7C9-F172-4886-992D-2FC04144CE0A}" type="slidenum">
              <a:rPr lang="it-IT" smtClean="0"/>
              <a:t>24</a:t>
            </a:fld>
            <a:endParaRPr lang="it-IT"/>
          </a:p>
        </p:txBody>
      </p:sp>
    </p:spTree>
    <p:extLst>
      <p:ext uri="{BB962C8B-B14F-4D97-AF65-F5344CB8AC3E}">
        <p14:creationId xmlns:p14="http://schemas.microsoft.com/office/powerpoint/2010/main" val="3318467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CF42F7C9-F172-4886-992D-2FC04144CE0A}" type="slidenum">
              <a:rPr lang="it-IT" smtClean="0"/>
              <a:t>25</a:t>
            </a:fld>
            <a:endParaRPr lang="it-IT"/>
          </a:p>
        </p:txBody>
      </p:sp>
    </p:spTree>
    <p:extLst>
      <p:ext uri="{BB962C8B-B14F-4D97-AF65-F5344CB8AC3E}">
        <p14:creationId xmlns:p14="http://schemas.microsoft.com/office/powerpoint/2010/main" val="2292389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CF42F7C9-F172-4886-992D-2FC04144CE0A}" type="slidenum">
              <a:rPr lang="it-IT" smtClean="0"/>
              <a:t>26</a:t>
            </a:fld>
            <a:endParaRPr lang="it-IT"/>
          </a:p>
        </p:txBody>
      </p:sp>
    </p:spTree>
    <p:extLst>
      <p:ext uri="{BB962C8B-B14F-4D97-AF65-F5344CB8AC3E}">
        <p14:creationId xmlns:p14="http://schemas.microsoft.com/office/powerpoint/2010/main" val="32457482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 y="2416177"/>
            <a:ext cx="12192000" cy="2738755"/>
          </a:xfrm>
          <a:prstGeom prst="rect">
            <a:avLst/>
          </a:prstGeom>
          <a:solidFill>
            <a:srgbClr val="286C93"/>
          </a:solidFill>
        </p:spPr>
        <p:txBody>
          <a:bodyPr anchor="ctr"/>
          <a:lstStyle>
            <a:lvl1pPr>
              <a:defRPr sz="3000" spc="225">
                <a:solidFill>
                  <a:schemeClr val="bg1">
                    <a:lumMod val="95000"/>
                  </a:schemeClr>
                </a:solidFill>
                <a:latin typeface="Impact" panose="020B0806030902050204" pitchFamily="34" charset="0"/>
              </a:defRPr>
            </a:lvl1pPr>
          </a:lstStyle>
          <a:p>
            <a:r>
              <a:rPr lang="it-IT" dirty="0"/>
              <a:t>FARE CLIC PER MODIFICARE STILE</a:t>
            </a:r>
            <a:endParaRPr lang="en-GB" dirty="0"/>
          </a:p>
        </p:txBody>
      </p:sp>
      <p:sp>
        <p:nvSpPr>
          <p:cNvPr id="3" name="Subtitle 2"/>
          <p:cNvSpPr>
            <a:spLocks noGrp="1"/>
          </p:cNvSpPr>
          <p:nvPr>
            <p:ph type="subTitle" idx="1"/>
          </p:nvPr>
        </p:nvSpPr>
        <p:spPr>
          <a:xfrm>
            <a:off x="7193284" y="5258124"/>
            <a:ext cx="4389117" cy="663575"/>
          </a:xfrm>
        </p:spPr>
        <p:txBody>
          <a:bodyPr/>
          <a:lstStyle>
            <a:lvl1pPr marL="0" indent="0" algn="ctr">
              <a:buNone/>
              <a:defRPr>
                <a:solidFill>
                  <a:srgbClr val="6B6B6D"/>
                </a:solidFill>
                <a:latin typeface="Impact" panose="020B0806030902050204" pitchFamily="34" charset="0"/>
              </a:defRPr>
            </a:lvl1pPr>
            <a:lvl2pPr marL="192881" indent="0" algn="ctr">
              <a:buNone/>
              <a:defRPr>
                <a:solidFill>
                  <a:schemeClr val="tx1">
                    <a:tint val="75000"/>
                  </a:schemeClr>
                </a:solidFill>
              </a:defRPr>
            </a:lvl2pPr>
            <a:lvl3pPr marL="385763" indent="0" algn="ctr">
              <a:buNone/>
              <a:defRPr>
                <a:solidFill>
                  <a:schemeClr val="tx1">
                    <a:tint val="75000"/>
                  </a:schemeClr>
                </a:solidFill>
              </a:defRPr>
            </a:lvl3pPr>
            <a:lvl4pPr marL="578644" indent="0" algn="ctr">
              <a:buNone/>
              <a:defRPr>
                <a:solidFill>
                  <a:schemeClr val="tx1">
                    <a:tint val="75000"/>
                  </a:schemeClr>
                </a:solidFill>
              </a:defRPr>
            </a:lvl4pPr>
            <a:lvl5pPr marL="771525" indent="0" algn="ctr">
              <a:buNone/>
              <a:defRPr>
                <a:solidFill>
                  <a:schemeClr val="tx1">
                    <a:tint val="75000"/>
                  </a:schemeClr>
                </a:solidFill>
              </a:defRPr>
            </a:lvl5pPr>
            <a:lvl6pPr marL="964406" indent="0" algn="ctr">
              <a:buNone/>
              <a:defRPr>
                <a:solidFill>
                  <a:schemeClr val="tx1">
                    <a:tint val="75000"/>
                  </a:schemeClr>
                </a:solidFill>
              </a:defRPr>
            </a:lvl6pPr>
            <a:lvl7pPr marL="1157288" indent="0" algn="ctr">
              <a:buNone/>
              <a:defRPr>
                <a:solidFill>
                  <a:schemeClr val="tx1">
                    <a:tint val="75000"/>
                  </a:schemeClr>
                </a:solidFill>
              </a:defRPr>
            </a:lvl7pPr>
            <a:lvl8pPr marL="1350169" indent="0" algn="ctr">
              <a:buNone/>
              <a:defRPr>
                <a:solidFill>
                  <a:schemeClr val="tx1">
                    <a:tint val="75000"/>
                  </a:schemeClr>
                </a:solidFill>
              </a:defRPr>
            </a:lvl8pPr>
            <a:lvl9pPr marL="1543050" indent="0" algn="ctr">
              <a:buNone/>
              <a:defRPr>
                <a:solidFill>
                  <a:schemeClr val="tx1">
                    <a:tint val="75000"/>
                  </a:schemeClr>
                </a:solidFill>
              </a:defRPr>
            </a:lvl9pPr>
          </a:lstStyle>
          <a:p>
            <a:r>
              <a:rPr lang="it-IT" dirty="0"/>
              <a:t>Fare clic per modificare lo stile del sottotitolo dello schema</a:t>
            </a:r>
            <a:endParaRPr lang="en-GB" dirty="0"/>
          </a:p>
        </p:txBody>
      </p:sp>
      <p:sp>
        <p:nvSpPr>
          <p:cNvPr id="4" name="Date Placeholder 3"/>
          <p:cNvSpPr>
            <a:spLocks noGrp="1"/>
          </p:cNvSpPr>
          <p:nvPr>
            <p:ph type="dt" sz="half" idx="10"/>
          </p:nvPr>
        </p:nvSpPr>
        <p:spPr/>
        <p:txBody>
          <a:bodyPr/>
          <a:lstStyle>
            <a:lvl1pPr>
              <a:defRPr/>
            </a:lvl1pPr>
          </a:lstStyle>
          <a:p>
            <a:fld id="{5515E991-BF6F-3946-AEAB-04B537B9D4C4}" type="datetimeFigureOut">
              <a:rPr lang="it-IT" smtClean="0"/>
              <a:t>21/02/2019</a:t>
            </a:fld>
            <a:endParaRPr lang="it-IT"/>
          </a:p>
        </p:txBody>
      </p:sp>
      <p:sp>
        <p:nvSpPr>
          <p:cNvPr id="5" name="Footer Placeholder 4"/>
          <p:cNvSpPr>
            <a:spLocks noGrp="1"/>
          </p:cNvSpPr>
          <p:nvPr>
            <p:ph type="ftr" sz="quarter" idx="11"/>
          </p:nvPr>
        </p:nvSpPr>
        <p:spPr>
          <a:xfrm>
            <a:off x="4165600" y="6356357"/>
            <a:ext cx="3860800" cy="365125"/>
          </a:xfrm>
          <a:prstGeom prst="rect">
            <a:avLst/>
          </a:prstGeom>
        </p:spPr>
        <p:txBody>
          <a:bodyPr/>
          <a:lstStyle>
            <a:lvl1pPr>
              <a:defRPr/>
            </a:lvl1pPr>
          </a:lstStyle>
          <a:p>
            <a:endParaRPr lang="it-IT"/>
          </a:p>
        </p:txBody>
      </p:sp>
      <p:sp>
        <p:nvSpPr>
          <p:cNvPr id="6" name="Slide Number Placeholder 5"/>
          <p:cNvSpPr>
            <a:spLocks noGrp="1"/>
          </p:cNvSpPr>
          <p:nvPr>
            <p:ph type="sldNum" sz="quarter" idx="12"/>
          </p:nvPr>
        </p:nvSpPr>
        <p:spPr/>
        <p:txBody>
          <a:bodyPr/>
          <a:lstStyle>
            <a:lvl1pPr>
              <a:defRPr/>
            </a:lvl1pPr>
          </a:lstStyle>
          <a:p>
            <a:fld id="{EE160104-6C36-2745-B862-1056C966E3B5}" type="slidenum">
              <a:rPr lang="it-IT" smtClean="0"/>
              <a:t>‹N›</a:t>
            </a:fld>
            <a:endParaRPr lang="it-IT"/>
          </a:p>
        </p:txBody>
      </p:sp>
      <p:pic>
        <p:nvPicPr>
          <p:cNvPr id="7" name="Immagine 6" descr="Noviter_testata_luglio2011">
            <a:extLst>
              <a:ext uri="{FF2B5EF4-FFF2-40B4-BE49-F238E27FC236}">
                <a16:creationId xmlns:a16="http://schemas.microsoft.com/office/drawing/2014/main" xmlns="" id="{17383FA2-5969-384F-B4F2-FBCA61ADCC0C}"/>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16678" y="111536"/>
            <a:ext cx="4358641" cy="1869661"/>
          </a:xfrm>
          <a:prstGeom prst="rect">
            <a:avLst/>
          </a:prstGeom>
          <a:noFill/>
          <a:ln>
            <a:noFill/>
          </a:ln>
        </p:spPr>
      </p:pic>
    </p:spTree>
    <p:extLst>
      <p:ext uri="{BB962C8B-B14F-4D97-AF65-F5344CB8AC3E}">
        <p14:creationId xmlns:p14="http://schemas.microsoft.com/office/powerpoint/2010/main" val="2557999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fld id="{5515E991-BF6F-3946-AEAB-04B537B9D4C4}" type="datetimeFigureOut">
              <a:rPr lang="it-IT" smtClean="0"/>
              <a:t>21/02/2019</a:t>
            </a:fld>
            <a:endParaRPr lang="it-IT"/>
          </a:p>
        </p:txBody>
      </p:sp>
      <p:sp>
        <p:nvSpPr>
          <p:cNvPr id="5" name="Footer Placeholder 4"/>
          <p:cNvSpPr>
            <a:spLocks noGrp="1"/>
          </p:cNvSpPr>
          <p:nvPr>
            <p:ph type="ftr" sz="quarter" idx="11"/>
          </p:nvPr>
        </p:nvSpPr>
        <p:spPr>
          <a:xfrm>
            <a:off x="4165600" y="6356357"/>
            <a:ext cx="3860800" cy="365125"/>
          </a:xfrm>
          <a:prstGeom prst="rect">
            <a:avLst/>
          </a:prstGeom>
        </p:spPr>
        <p:txBody>
          <a:bodyPr/>
          <a:lstStyle>
            <a:lvl1pPr>
              <a:defRPr/>
            </a:lvl1pPr>
          </a:lstStyle>
          <a:p>
            <a:endParaRPr lang="it-IT"/>
          </a:p>
        </p:txBody>
      </p:sp>
      <p:sp>
        <p:nvSpPr>
          <p:cNvPr id="6" name="Slide Number Placeholder 5"/>
          <p:cNvSpPr>
            <a:spLocks noGrp="1"/>
          </p:cNvSpPr>
          <p:nvPr>
            <p:ph type="sldNum" sz="quarter" idx="12"/>
          </p:nvPr>
        </p:nvSpPr>
        <p:spPr/>
        <p:txBody>
          <a:bodyPr/>
          <a:lstStyle>
            <a:lvl1pPr>
              <a:defRPr/>
            </a:lvl1pPr>
          </a:lstStyle>
          <a:p>
            <a:fld id="{EE160104-6C36-2745-B862-1056C966E3B5}" type="slidenum">
              <a:rPr lang="it-IT" smtClean="0"/>
              <a:t>‹N›</a:t>
            </a:fld>
            <a:endParaRPr lang="it-IT"/>
          </a:p>
        </p:txBody>
      </p:sp>
      <p:sp>
        <p:nvSpPr>
          <p:cNvPr id="8" name="Titolo 7">
            <a:extLst>
              <a:ext uri="{FF2B5EF4-FFF2-40B4-BE49-F238E27FC236}">
                <a16:creationId xmlns:a16="http://schemas.microsoft.com/office/drawing/2014/main" xmlns="" id="{7A1C4D32-DEB1-C941-BDBA-C740DE1F3511}"/>
              </a:ext>
            </a:extLst>
          </p:cNvPr>
          <p:cNvSpPr>
            <a:spLocks noGrp="1"/>
          </p:cNvSpPr>
          <p:nvPr>
            <p:ph type="title"/>
          </p:nvPr>
        </p:nvSpPr>
        <p:spPr>
          <a:xfrm>
            <a:off x="0" y="3"/>
            <a:ext cx="12192000" cy="572135"/>
          </a:xfrm>
          <a:solidFill>
            <a:srgbClr val="286C93"/>
          </a:solidFill>
        </p:spPr>
        <p:txBody>
          <a:bodyPr/>
          <a:lstStyle>
            <a:lvl1pPr>
              <a:defRPr>
                <a:solidFill>
                  <a:schemeClr val="bg1">
                    <a:lumMod val="95000"/>
                  </a:schemeClr>
                </a:solidFill>
              </a:defRPr>
            </a:lvl1pPr>
          </a:lstStyle>
          <a:p>
            <a:r>
              <a:rPr lang="it-IT" dirty="0"/>
              <a:t>Fare clic per modificare lo stile del titolo</a:t>
            </a:r>
          </a:p>
        </p:txBody>
      </p:sp>
    </p:spTree>
    <p:extLst>
      <p:ext uri="{BB962C8B-B14F-4D97-AF65-F5344CB8AC3E}">
        <p14:creationId xmlns:p14="http://schemas.microsoft.com/office/powerpoint/2010/main" val="2053055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yout Titol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15DC6C62-ED09-CD4A-A80C-0CB6FB70420E}"/>
              </a:ext>
            </a:extLst>
          </p:cNvPr>
          <p:cNvSpPr>
            <a:spLocks noGrp="1"/>
          </p:cNvSpPr>
          <p:nvPr>
            <p:ph type="title"/>
          </p:nvPr>
        </p:nvSpPr>
        <p:spPr>
          <a:xfrm>
            <a:off x="0" y="0"/>
            <a:ext cx="1584960" cy="4594860"/>
          </a:xfrm>
          <a:solidFill>
            <a:srgbClr val="286C93"/>
          </a:solidFill>
        </p:spPr>
        <p:txBody>
          <a:bodyPr/>
          <a:lstStyle>
            <a:lvl1pPr>
              <a:defRPr spc="0">
                <a:solidFill>
                  <a:schemeClr val="bg1">
                    <a:lumMod val="95000"/>
                  </a:schemeClr>
                </a:solidFill>
              </a:defRPr>
            </a:lvl1pPr>
          </a:lstStyle>
          <a:p>
            <a:r>
              <a:rPr lang="it-IT" dirty="0"/>
              <a:t>Fare clic per modificare lo stile del titolo</a:t>
            </a:r>
          </a:p>
        </p:txBody>
      </p:sp>
    </p:spTree>
    <p:extLst>
      <p:ext uri="{BB962C8B-B14F-4D97-AF65-F5344CB8AC3E}">
        <p14:creationId xmlns:p14="http://schemas.microsoft.com/office/powerpoint/2010/main" val="2326324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it-IT"/>
              <a:t>Fare clic per modificare stile</a:t>
            </a:r>
            <a:endParaRPr lang="en-GB"/>
          </a:p>
        </p:txBody>
      </p:sp>
      <p:sp>
        <p:nvSpPr>
          <p:cNvPr id="3" name="Content Placeholder 2"/>
          <p:cNvSpPr>
            <a:spLocks noGrp="1"/>
          </p:cNvSpPr>
          <p:nvPr>
            <p:ph sz="half" idx="1"/>
          </p:nvPr>
        </p:nvSpPr>
        <p:spPr>
          <a:xfrm>
            <a:off x="609600" y="1600206"/>
            <a:ext cx="5384800" cy="4525963"/>
          </a:xfrm>
        </p:spPr>
        <p:txBody>
          <a:bodyPr/>
          <a:lstStyle>
            <a:lvl1pPr>
              <a:defRPr sz="1181"/>
            </a:lvl1pPr>
            <a:lvl2pPr>
              <a:defRPr sz="1013"/>
            </a:lvl2pPr>
            <a:lvl3pPr>
              <a:defRPr sz="844"/>
            </a:lvl3pPr>
            <a:lvl4pPr>
              <a:defRPr sz="760"/>
            </a:lvl4pPr>
            <a:lvl5pPr>
              <a:defRPr sz="760"/>
            </a:lvl5pPr>
            <a:lvl6pPr>
              <a:defRPr sz="760"/>
            </a:lvl6pPr>
            <a:lvl7pPr>
              <a:defRPr sz="760"/>
            </a:lvl7pPr>
            <a:lvl8pPr>
              <a:defRPr sz="760"/>
            </a:lvl8pPr>
            <a:lvl9pPr>
              <a:defRPr sz="76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Content Placeholder 3"/>
          <p:cNvSpPr>
            <a:spLocks noGrp="1"/>
          </p:cNvSpPr>
          <p:nvPr>
            <p:ph sz="half" idx="2"/>
          </p:nvPr>
        </p:nvSpPr>
        <p:spPr>
          <a:xfrm>
            <a:off x="6197600" y="1600206"/>
            <a:ext cx="5384800" cy="4525963"/>
          </a:xfrm>
        </p:spPr>
        <p:txBody>
          <a:bodyPr/>
          <a:lstStyle>
            <a:lvl1pPr>
              <a:defRPr sz="1181"/>
            </a:lvl1pPr>
            <a:lvl2pPr>
              <a:defRPr sz="1013"/>
            </a:lvl2pPr>
            <a:lvl3pPr>
              <a:defRPr sz="844"/>
            </a:lvl3pPr>
            <a:lvl4pPr>
              <a:defRPr sz="760"/>
            </a:lvl4pPr>
            <a:lvl5pPr>
              <a:defRPr sz="760"/>
            </a:lvl5pPr>
            <a:lvl6pPr>
              <a:defRPr sz="760"/>
            </a:lvl6pPr>
            <a:lvl7pPr>
              <a:defRPr sz="760"/>
            </a:lvl7pPr>
            <a:lvl8pPr>
              <a:defRPr sz="760"/>
            </a:lvl8pPr>
            <a:lvl9pPr>
              <a:defRPr sz="76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Date Placeholder 3"/>
          <p:cNvSpPr>
            <a:spLocks noGrp="1"/>
          </p:cNvSpPr>
          <p:nvPr>
            <p:ph type="dt" sz="half" idx="10"/>
          </p:nvPr>
        </p:nvSpPr>
        <p:spPr/>
        <p:txBody>
          <a:bodyPr/>
          <a:lstStyle>
            <a:lvl1pPr>
              <a:defRPr/>
            </a:lvl1pPr>
          </a:lstStyle>
          <a:p>
            <a:fld id="{5515E991-BF6F-3946-AEAB-04B537B9D4C4}" type="datetimeFigureOut">
              <a:rPr lang="it-IT" smtClean="0"/>
              <a:t>21/02/2019</a:t>
            </a:fld>
            <a:endParaRPr lang="it-IT"/>
          </a:p>
        </p:txBody>
      </p:sp>
      <p:sp>
        <p:nvSpPr>
          <p:cNvPr id="6" name="Footer Placeholder 4"/>
          <p:cNvSpPr>
            <a:spLocks noGrp="1"/>
          </p:cNvSpPr>
          <p:nvPr>
            <p:ph type="ftr" sz="quarter" idx="11"/>
          </p:nvPr>
        </p:nvSpPr>
        <p:spPr>
          <a:xfrm>
            <a:off x="4165600" y="6356357"/>
            <a:ext cx="3860800" cy="365125"/>
          </a:xfrm>
          <a:prstGeom prst="rect">
            <a:avLst/>
          </a:prstGeom>
        </p:spPr>
        <p:txBody>
          <a:bodyPr/>
          <a:lstStyle>
            <a:lvl1pPr>
              <a:defRPr/>
            </a:lvl1pPr>
          </a:lstStyle>
          <a:p>
            <a:endParaRPr lang="it-IT"/>
          </a:p>
        </p:txBody>
      </p:sp>
      <p:sp>
        <p:nvSpPr>
          <p:cNvPr id="7" name="Slide Number Placeholder 5"/>
          <p:cNvSpPr>
            <a:spLocks noGrp="1"/>
          </p:cNvSpPr>
          <p:nvPr>
            <p:ph type="sldNum" sz="quarter" idx="12"/>
          </p:nvPr>
        </p:nvSpPr>
        <p:spPr/>
        <p:txBody>
          <a:bodyPr/>
          <a:lstStyle>
            <a:lvl1pPr>
              <a:defRPr/>
            </a:lvl1pPr>
          </a:lstStyle>
          <a:p>
            <a:fld id="{EE160104-6C36-2745-B862-1056C966E3B5}" type="slidenum">
              <a:rPr lang="it-IT" smtClean="0"/>
              <a:t>‹N›</a:t>
            </a:fld>
            <a:endParaRPr lang="it-IT"/>
          </a:p>
        </p:txBody>
      </p:sp>
    </p:spTree>
    <p:extLst>
      <p:ext uri="{BB962C8B-B14F-4D97-AF65-F5344CB8AC3E}">
        <p14:creationId xmlns:p14="http://schemas.microsoft.com/office/powerpoint/2010/main" val="1800351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2"/>
          </a:xfrm>
        </p:spPr>
        <p:txBody>
          <a:bodyPr anchor="b"/>
          <a:lstStyle>
            <a:lvl1pPr marL="0" indent="0">
              <a:buNone/>
              <a:defRPr sz="1013" b="1"/>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it-IT"/>
              <a:t>Fare clic per modificare gli stili del testo dello schema</a:t>
            </a:r>
          </a:p>
        </p:txBody>
      </p:sp>
      <p:sp>
        <p:nvSpPr>
          <p:cNvPr id="4" name="Content Placeholder 3"/>
          <p:cNvSpPr>
            <a:spLocks noGrp="1"/>
          </p:cNvSpPr>
          <p:nvPr>
            <p:ph sz="half" idx="2"/>
          </p:nvPr>
        </p:nvSpPr>
        <p:spPr>
          <a:xfrm>
            <a:off x="609600" y="2174875"/>
            <a:ext cx="5386917" cy="3951288"/>
          </a:xfrm>
        </p:spPr>
        <p:txBody>
          <a:bodyPr/>
          <a:lstStyle>
            <a:lvl1pPr>
              <a:defRPr sz="1013"/>
            </a:lvl1pPr>
            <a:lvl2pPr>
              <a:defRPr sz="844"/>
            </a:lvl2pPr>
            <a:lvl3pPr>
              <a:defRPr sz="760"/>
            </a:lvl3pPr>
            <a:lvl4pPr>
              <a:defRPr sz="675"/>
            </a:lvl4pPr>
            <a:lvl5pPr>
              <a:defRPr sz="675"/>
            </a:lvl5pPr>
            <a:lvl6pPr>
              <a:defRPr sz="675"/>
            </a:lvl6pPr>
            <a:lvl7pPr>
              <a:defRPr sz="675"/>
            </a:lvl7pPr>
            <a:lvl8pPr>
              <a:defRPr sz="675"/>
            </a:lvl8pPr>
            <a:lvl9pPr>
              <a:defRPr sz="675"/>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1013" b="1"/>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it-IT"/>
              <a:t>Fare clic per modificare gli stili del testo dello schema</a:t>
            </a:r>
          </a:p>
        </p:txBody>
      </p:sp>
      <p:sp>
        <p:nvSpPr>
          <p:cNvPr id="6" name="Content Placeholder 5"/>
          <p:cNvSpPr>
            <a:spLocks noGrp="1"/>
          </p:cNvSpPr>
          <p:nvPr>
            <p:ph sz="quarter" idx="4"/>
          </p:nvPr>
        </p:nvSpPr>
        <p:spPr>
          <a:xfrm>
            <a:off x="6193372" y="2174875"/>
            <a:ext cx="5389033" cy="3951288"/>
          </a:xfrm>
        </p:spPr>
        <p:txBody>
          <a:bodyPr/>
          <a:lstStyle>
            <a:lvl1pPr>
              <a:defRPr sz="1013"/>
            </a:lvl1pPr>
            <a:lvl2pPr>
              <a:defRPr sz="844"/>
            </a:lvl2pPr>
            <a:lvl3pPr>
              <a:defRPr sz="760"/>
            </a:lvl3pPr>
            <a:lvl4pPr>
              <a:defRPr sz="675"/>
            </a:lvl4pPr>
            <a:lvl5pPr>
              <a:defRPr sz="675"/>
            </a:lvl5pPr>
            <a:lvl6pPr>
              <a:defRPr sz="675"/>
            </a:lvl6pPr>
            <a:lvl7pPr>
              <a:defRPr sz="675"/>
            </a:lvl7pPr>
            <a:lvl8pPr>
              <a:defRPr sz="675"/>
            </a:lvl8pPr>
            <a:lvl9pPr>
              <a:defRPr sz="675"/>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Date Placeholder 3"/>
          <p:cNvSpPr>
            <a:spLocks noGrp="1"/>
          </p:cNvSpPr>
          <p:nvPr>
            <p:ph type="dt" sz="half" idx="10"/>
          </p:nvPr>
        </p:nvSpPr>
        <p:spPr/>
        <p:txBody>
          <a:bodyPr/>
          <a:lstStyle>
            <a:lvl1pPr>
              <a:defRPr/>
            </a:lvl1pPr>
          </a:lstStyle>
          <a:p>
            <a:fld id="{5515E991-BF6F-3946-AEAB-04B537B9D4C4}" type="datetimeFigureOut">
              <a:rPr lang="it-IT" smtClean="0"/>
              <a:t>21/02/2019</a:t>
            </a:fld>
            <a:endParaRPr lang="it-IT"/>
          </a:p>
        </p:txBody>
      </p:sp>
      <p:sp>
        <p:nvSpPr>
          <p:cNvPr id="8" name="Footer Placeholder 4"/>
          <p:cNvSpPr>
            <a:spLocks noGrp="1"/>
          </p:cNvSpPr>
          <p:nvPr>
            <p:ph type="ftr" sz="quarter" idx="11"/>
          </p:nvPr>
        </p:nvSpPr>
        <p:spPr>
          <a:xfrm>
            <a:off x="4165600" y="6356357"/>
            <a:ext cx="3860800" cy="365125"/>
          </a:xfrm>
          <a:prstGeom prst="rect">
            <a:avLst/>
          </a:prstGeom>
        </p:spPr>
        <p:txBody>
          <a:bodyPr/>
          <a:lstStyle>
            <a:lvl1pPr>
              <a:defRPr/>
            </a:lvl1pPr>
          </a:lstStyle>
          <a:p>
            <a:endParaRPr lang="it-IT"/>
          </a:p>
        </p:txBody>
      </p:sp>
      <p:sp>
        <p:nvSpPr>
          <p:cNvPr id="9" name="Slide Number Placeholder 5"/>
          <p:cNvSpPr>
            <a:spLocks noGrp="1"/>
          </p:cNvSpPr>
          <p:nvPr>
            <p:ph type="sldNum" sz="quarter" idx="12"/>
          </p:nvPr>
        </p:nvSpPr>
        <p:spPr/>
        <p:txBody>
          <a:bodyPr/>
          <a:lstStyle>
            <a:lvl1pPr>
              <a:defRPr/>
            </a:lvl1pPr>
          </a:lstStyle>
          <a:p>
            <a:fld id="{EE160104-6C36-2745-B862-1056C966E3B5}" type="slidenum">
              <a:rPr lang="it-IT" smtClean="0"/>
              <a:t>‹N›</a:t>
            </a:fld>
            <a:endParaRPr lang="it-IT"/>
          </a:p>
        </p:txBody>
      </p:sp>
    </p:spTree>
    <p:extLst>
      <p:ext uri="{BB962C8B-B14F-4D97-AF65-F5344CB8AC3E}">
        <p14:creationId xmlns:p14="http://schemas.microsoft.com/office/powerpoint/2010/main" val="3894457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uoto - logo Noviter">
    <p:spTree>
      <p:nvGrpSpPr>
        <p:cNvPr id="1" name=""/>
        <p:cNvGrpSpPr/>
        <p:nvPr/>
      </p:nvGrpSpPr>
      <p:grpSpPr>
        <a:xfrm>
          <a:off x="0" y="0"/>
          <a:ext cx="0" cy="0"/>
          <a:chOff x="0" y="0"/>
          <a:chExt cx="0" cy="0"/>
        </a:xfrm>
      </p:grpSpPr>
      <p:pic>
        <p:nvPicPr>
          <p:cNvPr id="5" name="Immagine 4" descr="Noviter_testata_luglio2011">
            <a:extLst>
              <a:ext uri="{FF2B5EF4-FFF2-40B4-BE49-F238E27FC236}">
                <a16:creationId xmlns:a16="http://schemas.microsoft.com/office/drawing/2014/main" xmlns="" id="{23F850F9-C7A8-0845-8359-E5754E9765C0}"/>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772150"/>
            <a:ext cx="2042160" cy="835664"/>
          </a:xfrm>
          <a:prstGeom prst="rect">
            <a:avLst/>
          </a:prstGeom>
          <a:noFill/>
          <a:ln>
            <a:noFill/>
          </a:ln>
        </p:spPr>
      </p:pic>
    </p:spTree>
    <p:extLst>
      <p:ext uri="{BB962C8B-B14F-4D97-AF65-F5344CB8AC3E}">
        <p14:creationId xmlns:p14="http://schemas.microsoft.com/office/powerpoint/2010/main" val="3116226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a:prstGeom prst="rect">
            <a:avLst/>
          </a:prstGeom>
        </p:spPr>
        <p:txBody>
          <a:bodyPr anchor="b"/>
          <a:lstStyle>
            <a:lvl1pPr algn="l">
              <a:defRPr sz="844" b="1"/>
            </a:lvl1pPr>
          </a:lstStyle>
          <a:p>
            <a:r>
              <a:rPr lang="it-IT"/>
              <a:t>Fare clic per modificare stile</a:t>
            </a:r>
            <a:endParaRPr lang="en-GB"/>
          </a:p>
        </p:txBody>
      </p:sp>
      <p:sp>
        <p:nvSpPr>
          <p:cNvPr id="3" name="Content Placeholder 2"/>
          <p:cNvSpPr>
            <a:spLocks noGrp="1"/>
          </p:cNvSpPr>
          <p:nvPr>
            <p:ph idx="1"/>
          </p:nvPr>
        </p:nvSpPr>
        <p:spPr>
          <a:xfrm>
            <a:off x="4766733" y="273057"/>
            <a:ext cx="6815667" cy="5853113"/>
          </a:xfrm>
        </p:spPr>
        <p:txBody>
          <a:bodyPr/>
          <a:lstStyle>
            <a:lvl1pPr>
              <a:defRPr sz="1350"/>
            </a:lvl1pPr>
            <a:lvl2pPr>
              <a:defRPr sz="1181"/>
            </a:lvl2pPr>
            <a:lvl3pPr>
              <a:defRPr sz="1013"/>
            </a:lvl3pPr>
            <a:lvl4pPr>
              <a:defRPr sz="844"/>
            </a:lvl4pPr>
            <a:lvl5pPr>
              <a:defRPr sz="844"/>
            </a:lvl5pPr>
            <a:lvl6pPr>
              <a:defRPr sz="844"/>
            </a:lvl6pPr>
            <a:lvl7pPr>
              <a:defRPr sz="844"/>
            </a:lvl7pPr>
            <a:lvl8pPr>
              <a:defRPr sz="844"/>
            </a:lvl8pPr>
            <a:lvl9pPr>
              <a:defRPr sz="844"/>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591"/>
            </a:lvl1pPr>
            <a:lvl2pPr marL="192881" indent="0">
              <a:buNone/>
              <a:defRPr sz="506"/>
            </a:lvl2pPr>
            <a:lvl3pPr marL="385763" indent="0">
              <a:buNone/>
              <a:defRPr sz="422"/>
            </a:lvl3pPr>
            <a:lvl4pPr marL="578644" indent="0">
              <a:buNone/>
              <a:defRPr sz="380"/>
            </a:lvl4pPr>
            <a:lvl5pPr marL="771525" indent="0">
              <a:buNone/>
              <a:defRPr sz="380"/>
            </a:lvl5pPr>
            <a:lvl6pPr marL="964406" indent="0">
              <a:buNone/>
              <a:defRPr sz="380"/>
            </a:lvl6pPr>
            <a:lvl7pPr marL="1157288" indent="0">
              <a:buNone/>
              <a:defRPr sz="380"/>
            </a:lvl7pPr>
            <a:lvl8pPr marL="1350169" indent="0">
              <a:buNone/>
              <a:defRPr sz="380"/>
            </a:lvl8pPr>
            <a:lvl9pPr marL="1543050" indent="0">
              <a:buNone/>
              <a:defRPr sz="380"/>
            </a:lvl9pPr>
          </a:lstStyle>
          <a:p>
            <a:pPr lvl="0"/>
            <a:r>
              <a:rPr lang="it-IT"/>
              <a:t>Fare clic per modificare gli stili del testo dello schema</a:t>
            </a:r>
          </a:p>
        </p:txBody>
      </p:sp>
      <p:sp>
        <p:nvSpPr>
          <p:cNvPr id="5" name="Date Placeholder 3"/>
          <p:cNvSpPr>
            <a:spLocks noGrp="1"/>
          </p:cNvSpPr>
          <p:nvPr>
            <p:ph type="dt" sz="half" idx="10"/>
          </p:nvPr>
        </p:nvSpPr>
        <p:spPr/>
        <p:txBody>
          <a:bodyPr/>
          <a:lstStyle>
            <a:lvl1pPr>
              <a:defRPr/>
            </a:lvl1pPr>
          </a:lstStyle>
          <a:p>
            <a:fld id="{5515E991-BF6F-3946-AEAB-04B537B9D4C4}" type="datetimeFigureOut">
              <a:rPr lang="it-IT" smtClean="0"/>
              <a:t>21/02/2019</a:t>
            </a:fld>
            <a:endParaRPr lang="it-IT"/>
          </a:p>
        </p:txBody>
      </p:sp>
      <p:sp>
        <p:nvSpPr>
          <p:cNvPr id="6" name="Footer Placeholder 4"/>
          <p:cNvSpPr>
            <a:spLocks noGrp="1"/>
          </p:cNvSpPr>
          <p:nvPr>
            <p:ph type="ftr" sz="quarter" idx="11"/>
          </p:nvPr>
        </p:nvSpPr>
        <p:spPr>
          <a:xfrm>
            <a:off x="4165600" y="6356357"/>
            <a:ext cx="3860800" cy="365125"/>
          </a:xfrm>
          <a:prstGeom prst="rect">
            <a:avLst/>
          </a:prstGeom>
        </p:spPr>
        <p:txBody>
          <a:bodyPr/>
          <a:lstStyle>
            <a:lvl1pPr>
              <a:defRPr/>
            </a:lvl1pPr>
          </a:lstStyle>
          <a:p>
            <a:endParaRPr lang="it-IT"/>
          </a:p>
        </p:txBody>
      </p:sp>
      <p:sp>
        <p:nvSpPr>
          <p:cNvPr id="7" name="Slide Number Placeholder 5"/>
          <p:cNvSpPr>
            <a:spLocks noGrp="1"/>
          </p:cNvSpPr>
          <p:nvPr>
            <p:ph type="sldNum" sz="quarter" idx="12"/>
          </p:nvPr>
        </p:nvSpPr>
        <p:spPr/>
        <p:txBody>
          <a:bodyPr/>
          <a:lstStyle>
            <a:lvl1pPr>
              <a:defRPr/>
            </a:lvl1pPr>
          </a:lstStyle>
          <a:p>
            <a:fld id="{EE160104-6C36-2745-B862-1056C966E3B5}" type="slidenum">
              <a:rPr lang="it-IT" smtClean="0"/>
              <a:t>‹N›</a:t>
            </a:fld>
            <a:endParaRPr lang="it-IT"/>
          </a:p>
        </p:txBody>
      </p:sp>
    </p:spTree>
    <p:extLst>
      <p:ext uri="{BB962C8B-B14F-4D97-AF65-F5344CB8AC3E}">
        <p14:creationId xmlns:p14="http://schemas.microsoft.com/office/powerpoint/2010/main" val="1057750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844" b="1"/>
            </a:lvl1pPr>
          </a:lstStyle>
          <a:p>
            <a:r>
              <a:rPr lang="it-IT"/>
              <a:t>Fare clic per modificare stile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1350"/>
            </a:lvl1pPr>
            <a:lvl2pPr marL="192881" indent="0">
              <a:buNone/>
              <a:defRPr sz="1181"/>
            </a:lvl2pPr>
            <a:lvl3pPr marL="385763" indent="0">
              <a:buNone/>
              <a:defRPr sz="1013"/>
            </a:lvl3pPr>
            <a:lvl4pPr marL="578644" indent="0">
              <a:buNone/>
              <a:defRPr sz="844"/>
            </a:lvl4pPr>
            <a:lvl5pPr marL="771525" indent="0">
              <a:buNone/>
              <a:defRPr sz="844"/>
            </a:lvl5pPr>
            <a:lvl6pPr marL="964406" indent="0">
              <a:buNone/>
              <a:defRPr sz="844"/>
            </a:lvl6pPr>
            <a:lvl7pPr marL="1157288" indent="0">
              <a:buNone/>
              <a:defRPr sz="844"/>
            </a:lvl7pPr>
            <a:lvl8pPr marL="1350169" indent="0">
              <a:buNone/>
              <a:defRPr sz="844"/>
            </a:lvl8pPr>
            <a:lvl9pPr marL="1543050" indent="0">
              <a:buNone/>
              <a:defRPr sz="844"/>
            </a:lvl9pPr>
          </a:lstStyle>
          <a:p>
            <a:pPr lvl="0"/>
            <a:r>
              <a:rPr lang="it-IT" noProof="0"/>
              <a:t>Trascinare l'immagine su un segnaposto o fare clic sull'icona per aggiungerla</a:t>
            </a:r>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591"/>
            </a:lvl1pPr>
            <a:lvl2pPr marL="192881" indent="0">
              <a:buNone/>
              <a:defRPr sz="506"/>
            </a:lvl2pPr>
            <a:lvl3pPr marL="385763" indent="0">
              <a:buNone/>
              <a:defRPr sz="422"/>
            </a:lvl3pPr>
            <a:lvl4pPr marL="578644" indent="0">
              <a:buNone/>
              <a:defRPr sz="380"/>
            </a:lvl4pPr>
            <a:lvl5pPr marL="771525" indent="0">
              <a:buNone/>
              <a:defRPr sz="380"/>
            </a:lvl5pPr>
            <a:lvl6pPr marL="964406" indent="0">
              <a:buNone/>
              <a:defRPr sz="380"/>
            </a:lvl6pPr>
            <a:lvl7pPr marL="1157288" indent="0">
              <a:buNone/>
              <a:defRPr sz="380"/>
            </a:lvl7pPr>
            <a:lvl8pPr marL="1350169" indent="0">
              <a:buNone/>
              <a:defRPr sz="380"/>
            </a:lvl8pPr>
            <a:lvl9pPr marL="1543050" indent="0">
              <a:buNone/>
              <a:defRPr sz="380"/>
            </a:lvl9pPr>
          </a:lstStyle>
          <a:p>
            <a:pPr lvl="0"/>
            <a:r>
              <a:rPr lang="it-IT"/>
              <a:t>Fare clic per modificare gli stili del testo dello schema</a:t>
            </a:r>
          </a:p>
        </p:txBody>
      </p:sp>
      <p:sp>
        <p:nvSpPr>
          <p:cNvPr id="5" name="Date Placeholder 3"/>
          <p:cNvSpPr>
            <a:spLocks noGrp="1"/>
          </p:cNvSpPr>
          <p:nvPr>
            <p:ph type="dt" sz="half" idx="10"/>
          </p:nvPr>
        </p:nvSpPr>
        <p:spPr/>
        <p:txBody>
          <a:bodyPr/>
          <a:lstStyle>
            <a:lvl1pPr>
              <a:defRPr/>
            </a:lvl1pPr>
          </a:lstStyle>
          <a:p>
            <a:fld id="{5515E991-BF6F-3946-AEAB-04B537B9D4C4}" type="datetimeFigureOut">
              <a:rPr lang="it-IT" smtClean="0"/>
              <a:t>21/02/2019</a:t>
            </a:fld>
            <a:endParaRPr lang="it-IT"/>
          </a:p>
        </p:txBody>
      </p:sp>
      <p:sp>
        <p:nvSpPr>
          <p:cNvPr id="6" name="Footer Placeholder 4"/>
          <p:cNvSpPr>
            <a:spLocks noGrp="1"/>
          </p:cNvSpPr>
          <p:nvPr>
            <p:ph type="ftr" sz="quarter" idx="11"/>
          </p:nvPr>
        </p:nvSpPr>
        <p:spPr>
          <a:xfrm>
            <a:off x="4165600" y="6356357"/>
            <a:ext cx="3860800" cy="365125"/>
          </a:xfrm>
          <a:prstGeom prst="rect">
            <a:avLst/>
          </a:prstGeom>
        </p:spPr>
        <p:txBody>
          <a:bodyPr/>
          <a:lstStyle>
            <a:lvl1pPr>
              <a:defRPr/>
            </a:lvl1pPr>
          </a:lstStyle>
          <a:p>
            <a:endParaRPr lang="it-IT"/>
          </a:p>
        </p:txBody>
      </p:sp>
      <p:sp>
        <p:nvSpPr>
          <p:cNvPr id="7" name="Slide Number Placeholder 5"/>
          <p:cNvSpPr>
            <a:spLocks noGrp="1"/>
          </p:cNvSpPr>
          <p:nvPr>
            <p:ph type="sldNum" sz="quarter" idx="12"/>
          </p:nvPr>
        </p:nvSpPr>
        <p:spPr/>
        <p:txBody>
          <a:bodyPr/>
          <a:lstStyle>
            <a:lvl1pPr>
              <a:defRPr/>
            </a:lvl1pPr>
          </a:lstStyle>
          <a:p>
            <a:fld id="{EE160104-6C36-2745-B862-1056C966E3B5}" type="slidenum">
              <a:rPr lang="it-IT" smtClean="0"/>
              <a:t>‹N›</a:t>
            </a:fld>
            <a:endParaRPr lang="it-IT"/>
          </a:p>
        </p:txBody>
      </p:sp>
    </p:spTree>
    <p:extLst>
      <p:ext uri="{BB962C8B-B14F-4D97-AF65-F5344CB8AC3E}">
        <p14:creationId xmlns:p14="http://schemas.microsoft.com/office/powerpoint/2010/main" val="2663214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it-IT"/>
              <a:t>Fare clic per modificare stile</a:t>
            </a:r>
            <a:endParaRPr lang="en-GB"/>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Date Placeholder 3"/>
          <p:cNvSpPr>
            <a:spLocks noGrp="1"/>
          </p:cNvSpPr>
          <p:nvPr>
            <p:ph type="dt" sz="half" idx="10"/>
          </p:nvPr>
        </p:nvSpPr>
        <p:spPr/>
        <p:txBody>
          <a:bodyPr/>
          <a:lstStyle>
            <a:lvl1pPr>
              <a:defRPr/>
            </a:lvl1pPr>
          </a:lstStyle>
          <a:p>
            <a:fld id="{5515E991-BF6F-3946-AEAB-04B537B9D4C4}" type="datetimeFigureOut">
              <a:rPr lang="it-IT" smtClean="0"/>
              <a:t>21/02/2019</a:t>
            </a:fld>
            <a:endParaRPr lang="it-IT"/>
          </a:p>
        </p:txBody>
      </p:sp>
      <p:sp>
        <p:nvSpPr>
          <p:cNvPr id="5" name="Footer Placeholder 4"/>
          <p:cNvSpPr>
            <a:spLocks noGrp="1"/>
          </p:cNvSpPr>
          <p:nvPr>
            <p:ph type="ftr" sz="quarter" idx="11"/>
          </p:nvPr>
        </p:nvSpPr>
        <p:spPr>
          <a:xfrm>
            <a:off x="4165600" y="6356357"/>
            <a:ext cx="3860800" cy="365125"/>
          </a:xfrm>
          <a:prstGeom prst="rect">
            <a:avLst/>
          </a:prstGeom>
        </p:spPr>
        <p:txBody>
          <a:bodyPr/>
          <a:lstStyle>
            <a:lvl1pPr>
              <a:defRPr/>
            </a:lvl1pPr>
          </a:lstStyle>
          <a:p>
            <a:endParaRPr lang="it-IT"/>
          </a:p>
        </p:txBody>
      </p:sp>
      <p:sp>
        <p:nvSpPr>
          <p:cNvPr id="6" name="Slide Number Placeholder 5"/>
          <p:cNvSpPr>
            <a:spLocks noGrp="1"/>
          </p:cNvSpPr>
          <p:nvPr>
            <p:ph type="sldNum" sz="quarter" idx="12"/>
          </p:nvPr>
        </p:nvSpPr>
        <p:spPr/>
        <p:txBody>
          <a:bodyPr/>
          <a:lstStyle>
            <a:lvl1pPr>
              <a:defRPr/>
            </a:lvl1pPr>
          </a:lstStyle>
          <a:p>
            <a:fld id="{EE160104-6C36-2745-B862-1056C966E3B5}" type="slidenum">
              <a:rPr lang="it-IT" smtClean="0"/>
              <a:t>‹N›</a:t>
            </a:fld>
            <a:endParaRPr lang="it-IT"/>
          </a:p>
        </p:txBody>
      </p:sp>
    </p:spTree>
    <p:extLst>
      <p:ext uri="{BB962C8B-B14F-4D97-AF65-F5344CB8AC3E}">
        <p14:creationId xmlns:p14="http://schemas.microsoft.com/office/powerpoint/2010/main" val="1621181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5"/>
            <a:ext cx="2743200" cy="5851525"/>
          </a:xfrm>
          <a:prstGeom prst="rect">
            <a:avLst/>
          </a:prstGeom>
        </p:spPr>
        <p:txBody>
          <a:bodyPr vert="eaVert"/>
          <a:lstStyle/>
          <a:p>
            <a:r>
              <a:rPr lang="it-IT"/>
              <a:t>Fare clic per modificare stile</a:t>
            </a:r>
            <a:endParaRPr lang="en-GB"/>
          </a:p>
        </p:txBody>
      </p:sp>
      <p:sp>
        <p:nvSpPr>
          <p:cNvPr id="3" name="Vertical Text Placeholder 2"/>
          <p:cNvSpPr>
            <a:spLocks noGrp="1"/>
          </p:cNvSpPr>
          <p:nvPr>
            <p:ph type="body" orient="vert" idx="1"/>
          </p:nvPr>
        </p:nvSpPr>
        <p:spPr>
          <a:xfrm>
            <a:off x="609600" y="274645"/>
            <a:ext cx="80264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Date Placeholder 3"/>
          <p:cNvSpPr>
            <a:spLocks noGrp="1"/>
          </p:cNvSpPr>
          <p:nvPr>
            <p:ph type="dt" sz="half" idx="10"/>
          </p:nvPr>
        </p:nvSpPr>
        <p:spPr/>
        <p:txBody>
          <a:bodyPr/>
          <a:lstStyle>
            <a:lvl1pPr>
              <a:defRPr/>
            </a:lvl1pPr>
          </a:lstStyle>
          <a:p>
            <a:fld id="{5515E991-BF6F-3946-AEAB-04B537B9D4C4}" type="datetimeFigureOut">
              <a:rPr lang="it-IT" smtClean="0"/>
              <a:t>21/02/2019</a:t>
            </a:fld>
            <a:endParaRPr lang="it-IT"/>
          </a:p>
        </p:txBody>
      </p:sp>
      <p:sp>
        <p:nvSpPr>
          <p:cNvPr id="5" name="Footer Placeholder 4"/>
          <p:cNvSpPr>
            <a:spLocks noGrp="1"/>
          </p:cNvSpPr>
          <p:nvPr>
            <p:ph type="ftr" sz="quarter" idx="11"/>
          </p:nvPr>
        </p:nvSpPr>
        <p:spPr>
          <a:xfrm>
            <a:off x="4165600" y="6356357"/>
            <a:ext cx="3860800" cy="365125"/>
          </a:xfrm>
          <a:prstGeom prst="rect">
            <a:avLst/>
          </a:prstGeom>
        </p:spPr>
        <p:txBody>
          <a:bodyPr/>
          <a:lstStyle>
            <a:lvl1pPr>
              <a:defRPr/>
            </a:lvl1pPr>
          </a:lstStyle>
          <a:p>
            <a:endParaRPr lang="it-IT"/>
          </a:p>
        </p:txBody>
      </p:sp>
      <p:sp>
        <p:nvSpPr>
          <p:cNvPr id="6" name="Slide Number Placeholder 5"/>
          <p:cNvSpPr>
            <a:spLocks noGrp="1"/>
          </p:cNvSpPr>
          <p:nvPr>
            <p:ph type="sldNum" sz="quarter" idx="12"/>
          </p:nvPr>
        </p:nvSpPr>
        <p:spPr/>
        <p:txBody>
          <a:bodyPr/>
          <a:lstStyle>
            <a:lvl1pPr>
              <a:defRPr/>
            </a:lvl1pPr>
          </a:lstStyle>
          <a:p>
            <a:fld id="{EE160104-6C36-2745-B862-1056C966E3B5}" type="slidenum">
              <a:rPr lang="it-IT" smtClean="0"/>
              <a:t>‹N›</a:t>
            </a:fld>
            <a:endParaRPr lang="it-IT"/>
          </a:p>
        </p:txBody>
      </p:sp>
    </p:spTree>
    <p:extLst>
      <p:ext uri="{BB962C8B-B14F-4D97-AF65-F5344CB8AC3E}">
        <p14:creationId xmlns:p14="http://schemas.microsoft.com/office/powerpoint/2010/main" val="2203812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reserve="1">
  <p:cSld name="Title - Top">
    <p:spTree>
      <p:nvGrpSpPr>
        <p:cNvPr id="1" name=""/>
        <p:cNvGrpSpPr/>
        <p:nvPr/>
      </p:nvGrpSpPr>
      <p:grpSpPr>
        <a:xfrm>
          <a:off x="0" y="0"/>
          <a:ext cx="0" cy="0"/>
          <a:chOff x="0" y="0"/>
          <a:chExt cx="0" cy="0"/>
        </a:xfrm>
      </p:grpSpPr>
      <p:sp>
        <p:nvSpPr>
          <p:cNvPr id="28" name="Shape 28"/>
          <p:cNvSpPr>
            <a:spLocks noGrp="1"/>
          </p:cNvSpPr>
          <p:nvPr>
            <p:ph type="title"/>
          </p:nvPr>
        </p:nvSpPr>
        <p:spPr>
          <a:xfrm>
            <a:off x="609600" y="274638"/>
            <a:ext cx="10972800" cy="1143000"/>
          </a:xfrm>
          <a:prstGeom prst="rect">
            <a:avLst/>
          </a:prstGeom>
        </p:spPr>
        <p:txBody>
          <a:bodyPr/>
          <a:lstStyle/>
          <a:p>
            <a:pPr lvl="0">
              <a:defRPr sz="1800" b="0"/>
            </a:pPr>
            <a:r>
              <a:rPr lang="it-IT" sz="1335" b="1"/>
              <a:t>Fare clic per modificare stile</a:t>
            </a:r>
            <a:endParaRPr sz="1335" b="1"/>
          </a:p>
        </p:txBody>
      </p:sp>
      <p:sp>
        <p:nvSpPr>
          <p:cNvPr id="29" name="Shape 29"/>
          <p:cNvSpPr>
            <a:spLocks noGrp="1"/>
          </p:cNvSpPr>
          <p:nvPr>
            <p:ph type="sldNum" sz="quarter" idx="2"/>
          </p:nvPr>
        </p:nvSpPr>
        <p:spPr>
          <a:xfrm>
            <a:off x="11937556" y="6616900"/>
            <a:ext cx="235061" cy="173124"/>
          </a:xfrm>
          <a:prstGeom prst="rect">
            <a:avLst/>
          </a:prstGeom>
        </p:spPr>
        <p:txBody>
          <a:bodyPr/>
          <a:lstStyle/>
          <a:p>
            <a:fld id="{EE160104-6C36-2745-B862-1056C966E3B5}" type="slidenum">
              <a:rPr lang="it-IT" smtClean="0"/>
              <a:t>‹N›</a:t>
            </a:fld>
            <a:endParaRPr lang="it-IT"/>
          </a:p>
        </p:txBody>
      </p:sp>
    </p:spTree>
    <p:extLst>
      <p:ext uri="{BB962C8B-B14F-4D97-AF65-F5344CB8AC3E}">
        <p14:creationId xmlns:p14="http://schemas.microsoft.com/office/powerpoint/2010/main" val="3410781731"/>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itolo e contenuto">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5pPr>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dirty="0"/>
          </a:p>
        </p:txBody>
      </p:sp>
      <p:sp>
        <p:nvSpPr>
          <p:cNvPr id="6" name="Slide Number Placeholder 5"/>
          <p:cNvSpPr>
            <a:spLocks noGrp="1"/>
          </p:cNvSpPr>
          <p:nvPr>
            <p:ph type="sldNum" sz="quarter" idx="12"/>
          </p:nvPr>
        </p:nvSpPr>
        <p:spPr>
          <a:xfrm>
            <a:off x="10829892" y="476681"/>
            <a:ext cx="738717" cy="365125"/>
          </a:xfrm>
        </p:spPr>
        <p:txBody>
          <a:bodyPr/>
          <a:lstStyle/>
          <a:p>
            <a:fld id="{EE160104-6C36-2745-B862-1056C966E3B5}" type="slidenum">
              <a:rPr lang="it-IT" smtClean="0"/>
              <a:t>‹N›</a:t>
            </a:fld>
            <a:endParaRPr lang="it-IT"/>
          </a:p>
        </p:txBody>
      </p:sp>
      <p:sp>
        <p:nvSpPr>
          <p:cNvPr id="9" name="TextBox 8"/>
          <p:cNvSpPr txBox="1"/>
          <p:nvPr/>
        </p:nvSpPr>
        <p:spPr>
          <a:xfrm>
            <a:off x="297586" y="228600"/>
            <a:ext cx="347879" cy="175304"/>
          </a:xfrm>
          <a:prstGeom prst="rect">
            <a:avLst/>
          </a:prstGeom>
          <a:noFill/>
        </p:spPr>
        <p:txBody>
          <a:bodyPr wrap="square" lIns="0" tIns="0" rIns="0" bIns="0" rtlCol="0">
            <a:spAutoFit/>
          </a:bodyPr>
          <a:lstStyle/>
          <a:p>
            <a:r>
              <a:rPr sz="1139" b="1">
                <a:solidFill>
                  <a:schemeClr val="accent1">
                    <a:lumMod val="60000"/>
                    <a:lumOff val="40000"/>
                  </a:schemeClr>
                </a:solidFill>
              </a:rPr>
              <a:t>+</a:t>
            </a:r>
          </a:p>
        </p:txBody>
      </p:sp>
      <p:sp>
        <p:nvSpPr>
          <p:cNvPr id="8" name="Titolo 7"/>
          <p:cNvSpPr>
            <a:spLocks noGrp="1"/>
          </p:cNvSpPr>
          <p:nvPr>
            <p:ph type="title"/>
          </p:nvPr>
        </p:nvSpPr>
        <p:spPr>
          <a:xfrm>
            <a:off x="664635" y="188640"/>
            <a:ext cx="10075084" cy="648072"/>
          </a:xfrm>
          <a:prstGeom prst="rect">
            <a:avLst/>
          </a:prstGeom>
        </p:spPr>
        <p:txBody>
          <a:bodyPr/>
          <a:lstStyle>
            <a:lvl1pPr>
              <a:defRPr sz="886" b="1"/>
            </a:lvl1pPr>
          </a:lstStyle>
          <a:p>
            <a:r>
              <a:rPr lang="it-IT"/>
              <a:t>Fare clic per modificare stile</a:t>
            </a:r>
          </a:p>
        </p:txBody>
      </p:sp>
    </p:spTree>
    <p:extLst>
      <p:ext uri="{BB962C8B-B14F-4D97-AF65-F5344CB8AC3E}">
        <p14:creationId xmlns:p14="http://schemas.microsoft.com/office/powerpoint/2010/main" val="9746395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00" b="1" i="0">
                <a:solidFill>
                  <a:srgbClr val="375F92"/>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2/21/2019</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4877563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038600" y="6356352"/>
            <a:ext cx="4114800" cy="365125"/>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2/21/2019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676412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2_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F5891BF4-C0C8-49B4-83F8-AF6501A2C409}" type="datetimeFigureOut">
              <a:rPr lang="it-IT" smtClean="0"/>
              <a:t>21/02/2019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A196486-29C9-4F1A-B969-1F8F73479195}" type="slidenum">
              <a:rPr lang="it-IT" smtClean="0"/>
              <a:t>‹N›</a:t>
            </a:fld>
            <a:endParaRPr lang="it-IT"/>
          </a:p>
        </p:txBody>
      </p:sp>
    </p:spTree>
    <p:extLst>
      <p:ext uri="{BB962C8B-B14F-4D97-AF65-F5344CB8AC3E}">
        <p14:creationId xmlns:p14="http://schemas.microsoft.com/office/powerpoint/2010/main" val="3354588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a:xfrm>
            <a:off x="609600" y="1366301"/>
            <a:ext cx="10972800" cy="4525963"/>
          </a:xfrm>
          <a:prstGeom prst="rect">
            <a:avLst/>
          </a:prstGeo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numero diapositiva 5"/>
          <p:cNvSpPr>
            <a:spLocks noGrp="1"/>
          </p:cNvSpPr>
          <p:nvPr>
            <p:ph type="sldNum" sz="quarter" idx="12"/>
          </p:nvPr>
        </p:nvSpPr>
        <p:spPr>
          <a:xfrm>
            <a:off x="8737600" y="6356351"/>
            <a:ext cx="2844800" cy="365125"/>
          </a:xfrm>
          <a:prstGeom prst="rect">
            <a:avLst/>
          </a:prstGeom>
        </p:spPr>
        <p:txBody>
          <a:bodyPr/>
          <a:lstStyle/>
          <a:p>
            <a:fld id="{F1BAF9CA-F339-8E4E-9ADF-703E60DCF93B}" type="slidenum">
              <a:rPr lang="it-IT" smtClean="0"/>
              <a:t>‹N›</a:t>
            </a:fld>
            <a:endParaRPr lang="it-IT"/>
          </a:p>
        </p:txBody>
      </p:sp>
      <p:sp>
        <p:nvSpPr>
          <p:cNvPr id="8" name="Segnaposto titolo 1"/>
          <p:cNvSpPr>
            <a:spLocks noGrp="1"/>
          </p:cNvSpPr>
          <p:nvPr>
            <p:ph type="title"/>
          </p:nvPr>
        </p:nvSpPr>
        <p:spPr bwMode="auto">
          <a:xfrm>
            <a:off x="129376" y="142600"/>
            <a:ext cx="9477792" cy="6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dirty="0"/>
              <a:t>Fare clic per modificare lo stile del titolo</a:t>
            </a:r>
          </a:p>
        </p:txBody>
      </p:sp>
    </p:spTree>
    <p:extLst>
      <p:ext uri="{BB962C8B-B14F-4D97-AF65-F5344CB8AC3E}">
        <p14:creationId xmlns:p14="http://schemas.microsoft.com/office/powerpoint/2010/main" val="1968699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1"/>
          <p:cNvGrpSpPr>
            <a:grpSpLocks/>
          </p:cNvGrpSpPr>
          <p:nvPr/>
        </p:nvGrpSpPr>
        <p:grpSpPr bwMode="auto">
          <a:xfrm>
            <a:off x="2" y="6320166"/>
            <a:ext cx="12238567" cy="549267"/>
            <a:chOff x="-36513" y="5670550"/>
            <a:chExt cx="9213851" cy="1287463"/>
          </a:xfrm>
        </p:grpSpPr>
        <p:sp>
          <p:nvSpPr>
            <p:cNvPr id="20" name="Freeform 19"/>
            <p:cNvSpPr/>
            <p:nvPr/>
          </p:nvSpPr>
          <p:spPr bwMode="auto">
            <a:xfrm rot="10800000">
              <a:off x="-36513" y="5670550"/>
              <a:ext cx="9213851" cy="1265238"/>
            </a:xfrm>
            <a:custGeom>
              <a:avLst/>
              <a:gdLst/>
              <a:ahLst/>
              <a:cxnLst/>
              <a:rect l="l" t="t" r="r" b="b"/>
              <a:pathLst>
                <a:path w="9214942" h="1265366">
                  <a:moveTo>
                    <a:pt x="3313097" y="10"/>
                  </a:moveTo>
                  <a:cubicBezTo>
                    <a:pt x="5602729" y="-358"/>
                    <a:pt x="8269435" y="9900"/>
                    <a:pt x="9214942" y="26246"/>
                  </a:cubicBezTo>
                  <a:lnTo>
                    <a:pt x="9214942" y="563267"/>
                  </a:lnTo>
                  <a:cubicBezTo>
                    <a:pt x="5547836" y="23029"/>
                    <a:pt x="3496905" y="1716039"/>
                    <a:pt x="13822" y="1146649"/>
                  </a:cubicBezTo>
                  <a:lnTo>
                    <a:pt x="0" y="13884"/>
                  </a:lnTo>
                  <a:cubicBezTo>
                    <a:pt x="633265" y="4501"/>
                    <a:pt x="1901522" y="236"/>
                    <a:pt x="3313097" y="10"/>
                  </a:cubicBezTo>
                  <a:close/>
                </a:path>
              </a:pathLst>
            </a:custGeom>
            <a:solidFill>
              <a:srgbClr val="6B6B6D"/>
            </a:solidFill>
            <a:ln>
              <a:no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GB" sz="760"/>
            </a:p>
          </p:txBody>
        </p:sp>
        <p:sp>
          <p:nvSpPr>
            <p:cNvPr id="21" name="Freeform 20"/>
            <p:cNvSpPr/>
            <p:nvPr/>
          </p:nvSpPr>
          <p:spPr bwMode="auto">
            <a:xfrm rot="10800000">
              <a:off x="-31750" y="6010275"/>
              <a:ext cx="9193213" cy="947738"/>
            </a:xfrm>
            <a:custGeom>
              <a:avLst/>
              <a:gdLst>
                <a:gd name="connsiteX0" fmla="*/ 1348994 w 9195120"/>
                <a:gd name="connsiteY0" fmla="*/ 0 h 910490"/>
                <a:gd name="connsiteX1" fmla="*/ 9170068 w 9195120"/>
                <a:gd name="connsiteY1" fmla="*/ 4613 h 910490"/>
                <a:gd name="connsiteX2" fmla="*/ 9195120 w 9195120"/>
                <a:gd name="connsiteY2" fmla="*/ 247976 h 910490"/>
                <a:gd name="connsiteX3" fmla="*/ 0 w 9195120"/>
                <a:gd name="connsiteY3" fmla="*/ 807170 h 910490"/>
                <a:gd name="connsiteX4" fmla="*/ 0 w 9195120"/>
                <a:gd name="connsiteY4" fmla="*/ 6040 h 910490"/>
                <a:gd name="connsiteX5" fmla="*/ 1348994 w 9195120"/>
                <a:gd name="connsiteY5" fmla="*/ 0 h 910490"/>
                <a:gd name="connsiteX0" fmla="*/ 1436676 w 9195120"/>
                <a:gd name="connsiteY0" fmla="*/ 0 h 948068"/>
                <a:gd name="connsiteX1" fmla="*/ 9170068 w 9195120"/>
                <a:gd name="connsiteY1" fmla="*/ 42191 h 948068"/>
                <a:gd name="connsiteX2" fmla="*/ 9195120 w 9195120"/>
                <a:gd name="connsiteY2" fmla="*/ 285554 h 948068"/>
                <a:gd name="connsiteX3" fmla="*/ 0 w 9195120"/>
                <a:gd name="connsiteY3" fmla="*/ 844748 h 948068"/>
                <a:gd name="connsiteX4" fmla="*/ 0 w 9195120"/>
                <a:gd name="connsiteY4" fmla="*/ 43618 h 948068"/>
                <a:gd name="connsiteX5" fmla="*/ 1436676 w 9195120"/>
                <a:gd name="connsiteY5" fmla="*/ 0 h 94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5120" h="948068">
                  <a:moveTo>
                    <a:pt x="1436676" y="0"/>
                  </a:moveTo>
                  <a:lnTo>
                    <a:pt x="9170068" y="42191"/>
                  </a:lnTo>
                  <a:cubicBezTo>
                    <a:pt x="9170068" y="106611"/>
                    <a:pt x="9195120" y="221134"/>
                    <a:pt x="9195120" y="285554"/>
                  </a:cubicBezTo>
                  <a:cubicBezTo>
                    <a:pt x="5529112" y="-218219"/>
                    <a:pt x="3467636" y="1355225"/>
                    <a:pt x="0" y="844748"/>
                  </a:cubicBezTo>
                  <a:lnTo>
                    <a:pt x="0" y="43618"/>
                  </a:lnTo>
                  <a:lnTo>
                    <a:pt x="1436676" y="0"/>
                  </a:lnTo>
                  <a:close/>
                </a:path>
              </a:pathLst>
            </a:custGeom>
            <a:solidFill>
              <a:srgbClr val="286C93"/>
            </a:solidFill>
            <a:ln>
              <a:no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GB" sz="760"/>
            </a:p>
          </p:txBody>
        </p:sp>
      </p:grpSp>
      <p:sp>
        <p:nvSpPr>
          <p:cNvPr id="1028" name="Text Placeholder 2"/>
          <p:cNvSpPr>
            <a:spLocks noGrp="1"/>
          </p:cNvSpPr>
          <p:nvPr>
            <p:ph type="body" idx="1"/>
          </p:nvPr>
        </p:nvSpPr>
        <p:spPr bwMode="auto">
          <a:xfrm>
            <a:off x="609600" y="118455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en-US" dirty="0"/>
              <a:t>Fare clic per modificare gli stili del testo dello schema</a:t>
            </a:r>
          </a:p>
          <a:p>
            <a:pPr lvl="1"/>
            <a:r>
              <a:rPr lang="it-IT" altLang="en-US" dirty="0"/>
              <a:t>Secondo livello</a:t>
            </a:r>
          </a:p>
          <a:p>
            <a:pPr lvl="2"/>
            <a:r>
              <a:rPr lang="it-IT" altLang="en-US" dirty="0"/>
              <a:t>Terzo livello</a:t>
            </a:r>
          </a:p>
          <a:p>
            <a:pPr lvl="3"/>
            <a:r>
              <a:rPr lang="it-IT" altLang="en-US" dirty="0"/>
              <a:t>Quarto livello</a:t>
            </a:r>
          </a:p>
          <a:p>
            <a:pPr lvl="4"/>
            <a:r>
              <a:rPr lang="it-IT" altLang="en-US" dirty="0"/>
              <a:t>Quinto livello</a:t>
            </a:r>
            <a:endParaRPr lang="en-GB" altLang="en-US" dirty="0"/>
          </a:p>
        </p:txBody>
      </p:sp>
      <p:sp>
        <p:nvSpPr>
          <p:cNvPr id="4" name="Date Placeholder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506">
                <a:solidFill>
                  <a:schemeClr val="tx1">
                    <a:tint val="75000"/>
                  </a:schemeClr>
                </a:solidFill>
                <a:latin typeface="+mn-lt"/>
                <a:cs typeface="+mn-cs"/>
              </a:defRPr>
            </a:lvl1pPr>
          </a:lstStyle>
          <a:p>
            <a:fld id="{5515E991-BF6F-3946-AEAB-04B537B9D4C4}" type="datetimeFigureOut">
              <a:rPr lang="it-IT" smtClean="0"/>
              <a:t>21/02/2019</a:t>
            </a:fld>
            <a:endParaRPr lang="it-IT"/>
          </a:p>
        </p:txBody>
      </p:sp>
      <p:sp>
        <p:nvSpPr>
          <p:cNvPr id="6" name="Slide Number Placeholder 5"/>
          <p:cNvSpPr>
            <a:spLocks noGrp="1"/>
          </p:cNvSpPr>
          <p:nvPr>
            <p:ph type="sldNum" sz="quarter" idx="4"/>
          </p:nvPr>
        </p:nvSpPr>
        <p:spPr>
          <a:xfrm>
            <a:off x="8737600" y="6356357"/>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506" smtClean="0">
                <a:solidFill>
                  <a:srgbClr val="898989"/>
                </a:solidFill>
              </a:defRPr>
            </a:lvl1pPr>
          </a:lstStyle>
          <a:p>
            <a:fld id="{EE160104-6C36-2745-B862-1056C966E3B5}" type="slidenum">
              <a:rPr lang="it-IT" smtClean="0"/>
              <a:t>‹N›</a:t>
            </a:fld>
            <a:endParaRPr lang="it-IT"/>
          </a:p>
        </p:txBody>
      </p:sp>
      <p:sp>
        <p:nvSpPr>
          <p:cNvPr id="12" name="Segnaposto titolo 11">
            <a:extLst>
              <a:ext uri="{FF2B5EF4-FFF2-40B4-BE49-F238E27FC236}">
                <a16:creationId xmlns:a16="http://schemas.microsoft.com/office/drawing/2014/main" xmlns="" id="{362E988C-E73D-EA45-9793-A3688646F846}"/>
              </a:ext>
            </a:extLst>
          </p:cNvPr>
          <p:cNvSpPr>
            <a:spLocks noGrp="1"/>
          </p:cNvSpPr>
          <p:nvPr>
            <p:ph type="title"/>
          </p:nvPr>
        </p:nvSpPr>
        <p:spPr>
          <a:xfrm>
            <a:off x="838200" y="205108"/>
            <a:ext cx="10515600" cy="572135"/>
          </a:xfrm>
          <a:prstGeom prst="rect">
            <a:avLst/>
          </a:prstGeom>
        </p:spPr>
        <p:txBody>
          <a:bodyPr vert="horz" lIns="91440" tIns="45720" rIns="91440" bIns="45720" rtlCol="0" anchor="ctr">
            <a:normAutofit/>
          </a:bodyPr>
          <a:lstStyle/>
          <a:p>
            <a:r>
              <a:rPr lang="it-IT" dirty="0"/>
              <a:t>Fare clic per modificare lo stile del titolo</a:t>
            </a:r>
          </a:p>
        </p:txBody>
      </p:sp>
    </p:spTree>
    <p:extLst>
      <p:ext uri="{BB962C8B-B14F-4D97-AF65-F5344CB8AC3E}">
        <p14:creationId xmlns:p14="http://schemas.microsoft.com/office/powerpoint/2010/main" val="83991447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Lst>
  <p:txStyles>
    <p:titleStyle>
      <a:lvl1pPr algn="ctr" rtl="0" eaLnBrk="1" fontAlgn="base" hangingPunct="1">
        <a:spcBef>
          <a:spcPct val="0"/>
        </a:spcBef>
        <a:spcAft>
          <a:spcPct val="0"/>
        </a:spcAft>
        <a:defRPr sz="1350" b="0" kern="1200">
          <a:solidFill>
            <a:schemeClr val="tx1"/>
          </a:solidFill>
          <a:latin typeface="Impact" panose="020B0806030902050204" pitchFamily="34" charset="0"/>
          <a:ea typeface="+mj-ea"/>
          <a:cs typeface="+mj-cs"/>
        </a:defRPr>
      </a:lvl1pPr>
      <a:lvl2pPr algn="ctr" rtl="0" eaLnBrk="1" fontAlgn="base" hangingPunct="1">
        <a:spcBef>
          <a:spcPct val="0"/>
        </a:spcBef>
        <a:spcAft>
          <a:spcPct val="0"/>
        </a:spcAft>
        <a:defRPr sz="1856">
          <a:solidFill>
            <a:schemeClr val="tx1"/>
          </a:solidFill>
          <a:latin typeface="Calibri" pitchFamily="34" charset="0"/>
        </a:defRPr>
      </a:lvl2pPr>
      <a:lvl3pPr algn="ctr" rtl="0" eaLnBrk="1" fontAlgn="base" hangingPunct="1">
        <a:spcBef>
          <a:spcPct val="0"/>
        </a:spcBef>
        <a:spcAft>
          <a:spcPct val="0"/>
        </a:spcAft>
        <a:defRPr sz="1856">
          <a:solidFill>
            <a:schemeClr val="tx1"/>
          </a:solidFill>
          <a:latin typeface="Calibri" pitchFamily="34" charset="0"/>
        </a:defRPr>
      </a:lvl3pPr>
      <a:lvl4pPr algn="ctr" rtl="0" eaLnBrk="1" fontAlgn="base" hangingPunct="1">
        <a:spcBef>
          <a:spcPct val="0"/>
        </a:spcBef>
        <a:spcAft>
          <a:spcPct val="0"/>
        </a:spcAft>
        <a:defRPr sz="1856">
          <a:solidFill>
            <a:schemeClr val="tx1"/>
          </a:solidFill>
          <a:latin typeface="Calibri" pitchFamily="34" charset="0"/>
        </a:defRPr>
      </a:lvl4pPr>
      <a:lvl5pPr algn="ctr" rtl="0" eaLnBrk="1" fontAlgn="base" hangingPunct="1">
        <a:spcBef>
          <a:spcPct val="0"/>
        </a:spcBef>
        <a:spcAft>
          <a:spcPct val="0"/>
        </a:spcAft>
        <a:defRPr sz="1856">
          <a:solidFill>
            <a:schemeClr val="tx1"/>
          </a:solidFill>
          <a:latin typeface="Calibri" pitchFamily="34" charset="0"/>
        </a:defRPr>
      </a:lvl5pPr>
      <a:lvl6pPr marL="192881" algn="ctr" rtl="0" eaLnBrk="1" fontAlgn="base" hangingPunct="1">
        <a:spcBef>
          <a:spcPct val="0"/>
        </a:spcBef>
        <a:spcAft>
          <a:spcPct val="0"/>
        </a:spcAft>
        <a:defRPr sz="1856">
          <a:solidFill>
            <a:schemeClr val="tx1"/>
          </a:solidFill>
          <a:latin typeface="Calibri" pitchFamily="34" charset="0"/>
        </a:defRPr>
      </a:lvl6pPr>
      <a:lvl7pPr marL="385763" algn="ctr" rtl="0" eaLnBrk="1" fontAlgn="base" hangingPunct="1">
        <a:spcBef>
          <a:spcPct val="0"/>
        </a:spcBef>
        <a:spcAft>
          <a:spcPct val="0"/>
        </a:spcAft>
        <a:defRPr sz="1856">
          <a:solidFill>
            <a:schemeClr val="tx1"/>
          </a:solidFill>
          <a:latin typeface="Calibri" pitchFamily="34" charset="0"/>
        </a:defRPr>
      </a:lvl7pPr>
      <a:lvl8pPr marL="578644" algn="ctr" rtl="0" eaLnBrk="1" fontAlgn="base" hangingPunct="1">
        <a:spcBef>
          <a:spcPct val="0"/>
        </a:spcBef>
        <a:spcAft>
          <a:spcPct val="0"/>
        </a:spcAft>
        <a:defRPr sz="1856">
          <a:solidFill>
            <a:schemeClr val="tx1"/>
          </a:solidFill>
          <a:latin typeface="Calibri" pitchFamily="34" charset="0"/>
        </a:defRPr>
      </a:lvl8pPr>
      <a:lvl9pPr marL="771525" algn="ctr" rtl="0" eaLnBrk="1" fontAlgn="base" hangingPunct="1">
        <a:spcBef>
          <a:spcPct val="0"/>
        </a:spcBef>
        <a:spcAft>
          <a:spcPct val="0"/>
        </a:spcAft>
        <a:defRPr sz="1856">
          <a:solidFill>
            <a:schemeClr val="tx1"/>
          </a:solidFill>
          <a:latin typeface="Calibri" pitchFamily="34" charset="0"/>
        </a:defRPr>
      </a:lvl9pPr>
    </p:titleStyle>
    <p:bodyStyle>
      <a:lvl1pPr marL="144661" indent="-144661" algn="l" rtl="0" eaLnBrk="1" fontAlgn="base" hangingPunct="1">
        <a:spcBef>
          <a:spcPct val="20000"/>
        </a:spcBef>
        <a:spcAft>
          <a:spcPct val="0"/>
        </a:spcAft>
        <a:buFont typeface="Arial" panose="020B0604020202020204" pitchFamily="34" charset="0"/>
        <a:buChar char="•"/>
        <a:defRPr sz="1350" kern="1200">
          <a:solidFill>
            <a:schemeClr val="tx1"/>
          </a:solidFill>
          <a:latin typeface="+mn-lt"/>
          <a:ea typeface="+mn-ea"/>
          <a:cs typeface="+mn-cs"/>
        </a:defRPr>
      </a:lvl1pPr>
      <a:lvl2pPr marL="313433" indent="-120551" algn="l" rtl="0" eaLnBrk="1" fontAlgn="base" hangingPunct="1">
        <a:spcBef>
          <a:spcPct val="20000"/>
        </a:spcBef>
        <a:spcAft>
          <a:spcPct val="0"/>
        </a:spcAft>
        <a:buFont typeface="Arial" panose="020B0604020202020204" pitchFamily="34" charset="0"/>
        <a:buChar char="–"/>
        <a:defRPr sz="1181" kern="1200">
          <a:solidFill>
            <a:schemeClr val="tx1"/>
          </a:solidFill>
          <a:latin typeface="+mn-lt"/>
          <a:ea typeface="+mn-ea"/>
          <a:cs typeface="+mn-cs"/>
        </a:defRPr>
      </a:lvl2pPr>
      <a:lvl3pPr marL="482204" indent="-96441" algn="l" rtl="0" eaLnBrk="1" fontAlgn="base" hangingPunct="1">
        <a:spcBef>
          <a:spcPct val="20000"/>
        </a:spcBef>
        <a:spcAft>
          <a:spcPct val="0"/>
        </a:spcAft>
        <a:buFont typeface="Arial" panose="020B0604020202020204" pitchFamily="34" charset="0"/>
        <a:buChar char="•"/>
        <a:defRPr sz="1013" kern="1200">
          <a:solidFill>
            <a:schemeClr val="tx1"/>
          </a:solidFill>
          <a:latin typeface="+mn-lt"/>
          <a:ea typeface="+mn-ea"/>
          <a:cs typeface="+mn-cs"/>
        </a:defRPr>
      </a:lvl3pPr>
      <a:lvl4pPr marL="675085" indent="-96441" algn="l" rtl="0" eaLnBrk="1" fontAlgn="base" hangingPunct="1">
        <a:spcBef>
          <a:spcPct val="20000"/>
        </a:spcBef>
        <a:spcAft>
          <a:spcPct val="0"/>
        </a:spcAft>
        <a:buFont typeface="Arial" panose="020B0604020202020204" pitchFamily="34" charset="0"/>
        <a:buChar char="–"/>
        <a:defRPr sz="844" kern="1200">
          <a:solidFill>
            <a:schemeClr val="tx1"/>
          </a:solidFill>
          <a:latin typeface="+mn-lt"/>
          <a:ea typeface="+mn-ea"/>
          <a:cs typeface="+mn-cs"/>
        </a:defRPr>
      </a:lvl4pPr>
      <a:lvl5pPr marL="867966" indent="-96441" algn="l" rtl="0" eaLnBrk="1" fontAlgn="base" hangingPunct="1">
        <a:spcBef>
          <a:spcPct val="20000"/>
        </a:spcBef>
        <a:spcAft>
          <a:spcPct val="0"/>
        </a:spcAft>
        <a:buFont typeface="Arial" panose="020B0604020202020204" pitchFamily="34" charset="0"/>
        <a:buChar char="»"/>
        <a:defRPr sz="844" kern="1200">
          <a:solidFill>
            <a:schemeClr val="tx1"/>
          </a:solidFill>
          <a:latin typeface="+mn-lt"/>
          <a:ea typeface="+mn-ea"/>
          <a:cs typeface="+mn-cs"/>
        </a:defRPr>
      </a:lvl5pPr>
      <a:lvl6pPr marL="1060847" indent="-96441" algn="l" defTabSz="385763" rtl="0" eaLnBrk="1" latinLnBrk="0" hangingPunct="1">
        <a:spcBef>
          <a:spcPct val="20000"/>
        </a:spcBef>
        <a:buFont typeface="Arial" pitchFamily="34" charset="0"/>
        <a:buChar char="•"/>
        <a:defRPr sz="844" kern="1200">
          <a:solidFill>
            <a:schemeClr val="tx1"/>
          </a:solidFill>
          <a:latin typeface="+mn-lt"/>
          <a:ea typeface="+mn-ea"/>
          <a:cs typeface="+mn-cs"/>
        </a:defRPr>
      </a:lvl6pPr>
      <a:lvl7pPr marL="1253729" indent="-96441" algn="l" defTabSz="385763" rtl="0" eaLnBrk="1" latinLnBrk="0" hangingPunct="1">
        <a:spcBef>
          <a:spcPct val="20000"/>
        </a:spcBef>
        <a:buFont typeface="Arial" pitchFamily="34" charset="0"/>
        <a:buChar char="•"/>
        <a:defRPr sz="844" kern="1200">
          <a:solidFill>
            <a:schemeClr val="tx1"/>
          </a:solidFill>
          <a:latin typeface="+mn-lt"/>
          <a:ea typeface="+mn-ea"/>
          <a:cs typeface="+mn-cs"/>
        </a:defRPr>
      </a:lvl7pPr>
      <a:lvl8pPr marL="1446610" indent="-96441" algn="l" defTabSz="385763" rtl="0" eaLnBrk="1" latinLnBrk="0" hangingPunct="1">
        <a:spcBef>
          <a:spcPct val="20000"/>
        </a:spcBef>
        <a:buFont typeface="Arial" pitchFamily="34" charset="0"/>
        <a:buChar char="•"/>
        <a:defRPr sz="844" kern="1200">
          <a:solidFill>
            <a:schemeClr val="tx1"/>
          </a:solidFill>
          <a:latin typeface="+mn-lt"/>
          <a:ea typeface="+mn-ea"/>
          <a:cs typeface="+mn-cs"/>
        </a:defRPr>
      </a:lvl8pPr>
      <a:lvl9pPr marL="1639491" indent="-96441" algn="l" defTabSz="385763" rtl="0" eaLnBrk="1" latinLnBrk="0" hangingPunct="1">
        <a:spcBef>
          <a:spcPct val="20000"/>
        </a:spcBef>
        <a:buFont typeface="Arial" pitchFamily="34" charset="0"/>
        <a:buChar char="•"/>
        <a:defRPr sz="844" kern="1200">
          <a:solidFill>
            <a:schemeClr val="tx1"/>
          </a:solidFill>
          <a:latin typeface="+mn-lt"/>
          <a:ea typeface="+mn-ea"/>
          <a:cs typeface="+mn-cs"/>
        </a:defRPr>
      </a:lvl9pPr>
    </p:bodyStyle>
    <p:otherStyle>
      <a:defPPr>
        <a:defRPr lang="en-US"/>
      </a:defPPr>
      <a:lvl1pPr marL="0" algn="l" defTabSz="385763" rtl="0" eaLnBrk="1" latinLnBrk="0" hangingPunct="1">
        <a:defRPr sz="760" kern="1200">
          <a:solidFill>
            <a:schemeClr val="tx1"/>
          </a:solidFill>
          <a:latin typeface="+mn-lt"/>
          <a:ea typeface="+mn-ea"/>
          <a:cs typeface="+mn-cs"/>
        </a:defRPr>
      </a:lvl1pPr>
      <a:lvl2pPr marL="192881" algn="l" defTabSz="385763" rtl="0" eaLnBrk="1" latinLnBrk="0" hangingPunct="1">
        <a:defRPr sz="760" kern="1200">
          <a:solidFill>
            <a:schemeClr val="tx1"/>
          </a:solidFill>
          <a:latin typeface="+mn-lt"/>
          <a:ea typeface="+mn-ea"/>
          <a:cs typeface="+mn-cs"/>
        </a:defRPr>
      </a:lvl2pPr>
      <a:lvl3pPr marL="385763" algn="l" defTabSz="385763" rtl="0" eaLnBrk="1" latinLnBrk="0" hangingPunct="1">
        <a:defRPr sz="760" kern="1200">
          <a:solidFill>
            <a:schemeClr val="tx1"/>
          </a:solidFill>
          <a:latin typeface="+mn-lt"/>
          <a:ea typeface="+mn-ea"/>
          <a:cs typeface="+mn-cs"/>
        </a:defRPr>
      </a:lvl3pPr>
      <a:lvl4pPr marL="578644" algn="l" defTabSz="385763" rtl="0" eaLnBrk="1" latinLnBrk="0" hangingPunct="1">
        <a:defRPr sz="760" kern="1200">
          <a:solidFill>
            <a:schemeClr val="tx1"/>
          </a:solidFill>
          <a:latin typeface="+mn-lt"/>
          <a:ea typeface="+mn-ea"/>
          <a:cs typeface="+mn-cs"/>
        </a:defRPr>
      </a:lvl4pPr>
      <a:lvl5pPr marL="771525" algn="l" defTabSz="385763" rtl="0" eaLnBrk="1" latinLnBrk="0" hangingPunct="1">
        <a:defRPr sz="760" kern="1200">
          <a:solidFill>
            <a:schemeClr val="tx1"/>
          </a:solidFill>
          <a:latin typeface="+mn-lt"/>
          <a:ea typeface="+mn-ea"/>
          <a:cs typeface="+mn-cs"/>
        </a:defRPr>
      </a:lvl5pPr>
      <a:lvl6pPr marL="964406" algn="l" defTabSz="385763" rtl="0" eaLnBrk="1" latinLnBrk="0" hangingPunct="1">
        <a:defRPr sz="760" kern="1200">
          <a:solidFill>
            <a:schemeClr val="tx1"/>
          </a:solidFill>
          <a:latin typeface="+mn-lt"/>
          <a:ea typeface="+mn-ea"/>
          <a:cs typeface="+mn-cs"/>
        </a:defRPr>
      </a:lvl6pPr>
      <a:lvl7pPr marL="1157288" algn="l" defTabSz="385763" rtl="0" eaLnBrk="1" latinLnBrk="0" hangingPunct="1">
        <a:defRPr sz="760" kern="1200">
          <a:solidFill>
            <a:schemeClr val="tx1"/>
          </a:solidFill>
          <a:latin typeface="+mn-lt"/>
          <a:ea typeface="+mn-ea"/>
          <a:cs typeface="+mn-cs"/>
        </a:defRPr>
      </a:lvl7pPr>
      <a:lvl8pPr marL="1350169" algn="l" defTabSz="385763" rtl="0" eaLnBrk="1" latinLnBrk="0" hangingPunct="1">
        <a:defRPr sz="760" kern="1200">
          <a:solidFill>
            <a:schemeClr val="tx1"/>
          </a:solidFill>
          <a:latin typeface="+mn-lt"/>
          <a:ea typeface="+mn-ea"/>
          <a:cs typeface="+mn-cs"/>
        </a:defRPr>
      </a:lvl8pPr>
      <a:lvl9pPr marL="1543050" algn="l" defTabSz="385763" rtl="0" eaLnBrk="1" latinLnBrk="0" hangingPunct="1">
        <a:defRPr sz="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8" Type="http://schemas.openxmlformats.org/officeDocument/2006/relationships/hyperlink" Target="http://data.europa.eu/esco/skill/0e161427-3369-47c0-8669-9e226207f6d0" TargetMode="External"/><Relationship Id="rId3" Type="http://schemas.openxmlformats.org/officeDocument/2006/relationships/hyperlink" Target="http://data.europa.eu/esco/skill/ca81a475-f76c-4318-bdd7-4f1f3605e798" TargetMode="External"/><Relationship Id="rId7" Type="http://schemas.openxmlformats.org/officeDocument/2006/relationships/hyperlink" Target="http://data.europa.eu/esco/skill/ec0bbf39-0edd-4015-a2c3-82ad563ce3a8" TargetMode="External"/><Relationship Id="rId12" Type="http://schemas.openxmlformats.org/officeDocument/2006/relationships/hyperlink" Target="http://data.europa.eu/esco/skill/15d76317-c71a-4fa2-aadc-2ecc34e627b7" TargetMode="External"/><Relationship Id="rId2" Type="http://schemas.openxmlformats.org/officeDocument/2006/relationships/hyperlink" Target="http://data.europa.eu/esco/skill/87219dfe-a21c-4160-8cc8-1eabf9b16b44" TargetMode="External"/><Relationship Id="rId1" Type="http://schemas.openxmlformats.org/officeDocument/2006/relationships/slideLayout" Target="../slideLayouts/slideLayout6.xml"/><Relationship Id="rId6" Type="http://schemas.openxmlformats.org/officeDocument/2006/relationships/hyperlink" Target="http://data.europa.eu/esco/skill/85c11255-469f-41bd-a6d1-382bc4a87783" TargetMode="External"/><Relationship Id="rId11" Type="http://schemas.openxmlformats.org/officeDocument/2006/relationships/hyperlink" Target="http://data.europa.eu/esco/skill/7ff2c668-0e86-418a-a962-4958262ee337" TargetMode="External"/><Relationship Id="rId5" Type="http://schemas.openxmlformats.org/officeDocument/2006/relationships/hyperlink" Target="http://data.europa.eu/esco/skill/b45f87e9-66ce-4212-82eb-3a55765bc512" TargetMode="External"/><Relationship Id="rId10" Type="http://schemas.openxmlformats.org/officeDocument/2006/relationships/hyperlink" Target="http://data.europa.eu/esco/skill/09e28145-e205-4b7a-8b3b-5c4876396069" TargetMode="External"/><Relationship Id="rId4" Type="http://schemas.openxmlformats.org/officeDocument/2006/relationships/hyperlink" Target="http://data.europa.eu/esco/skill/bb691baa-c7c2-41c3-af69-4dc901d22d2f" TargetMode="External"/><Relationship Id="rId9" Type="http://schemas.openxmlformats.org/officeDocument/2006/relationships/hyperlink" Target="http://data.europa.eu/esco/skill/81633a4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04343CB-9D17-47C5-B95F-43DD53FDDFC3}"/>
              </a:ext>
            </a:extLst>
          </p:cNvPr>
          <p:cNvSpPr>
            <a:spLocks noGrp="1"/>
          </p:cNvSpPr>
          <p:nvPr>
            <p:ph type="ctrTitle"/>
          </p:nvPr>
        </p:nvSpPr>
        <p:spPr>
          <a:xfrm>
            <a:off x="595336" y="2178098"/>
            <a:ext cx="10782300" cy="3352800"/>
          </a:xfrm>
        </p:spPr>
        <p:txBody>
          <a:bodyPr/>
          <a:lstStyle/>
          <a:p>
            <a:r>
              <a:rPr lang="it-IT" sz="6000" b="1" dirty="0"/>
              <a:t>Revisione del Repertorio </a:t>
            </a:r>
            <a:r>
              <a:rPr lang="it-IT" sz="6000" b="1" dirty="0" err="1"/>
              <a:t>IeFP</a:t>
            </a:r>
            <a:endParaRPr lang="it-IT" sz="6000" b="1" dirty="0"/>
          </a:p>
        </p:txBody>
      </p:sp>
      <p:sp>
        <p:nvSpPr>
          <p:cNvPr id="3" name="Sottotitolo 2">
            <a:extLst>
              <a:ext uri="{FF2B5EF4-FFF2-40B4-BE49-F238E27FC236}">
                <a16:creationId xmlns:a16="http://schemas.microsoft.com/office/drawing/2014/main" xmlns="" id="{C1D3C0B3-83C6-4BC4-967A-087F1A46656D}"/>
              </a:ext>
            </a:extLst>
          </p:cNvPr>
          <p:cNvSpPr>
            <a:spLocks noGrp="1"/>
          </p:cNvSpPr>
          <p:nvPr>
            <p:ph type="subTitle" idx="1"/>
          </p:nvPr>
        </p:nvSpPr>
        <p:spPr>
          <a:xfrm>
            <a:off x="1481899" y="5803391"/>
            <a:ext cx="9228201" cy="990111"/>
          </a:xfrm>
        </p:spPr>
        <p:txBody>
          <a:bodyPr>
            <a:normAutofit/>
          </a:bodyPr>
          <a:lstStyle/>
          <a:p>
            <a:endParaRPr lang="it-IT" sz="2400" dirty="0"/>
          </a:p>
          <a:p>
            <a:r>
              <a:rPr lang="it-IT" sz="2400" dirty="0"/>
              <a:t>Mattia Dolci</a:t>
            </a:r>
          </a:p>
        </p:txBody>
      </p:sp>
    </p:spTree>
    <p:extLst>
      <p:ext uri="{BB962C8B-B14F-4D97-AF65-F5344CB8AC3E}">
        <p14:creationId xmlns:p14="http://schemas.microsoft.com/office/powerpoint/2010/main" val="4158755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AADA401-4724-D04F-AA47-BB0A3281020F}"/>
              </a:ext>
            </a:extLst>
          </p:cNvPr>
          <p:cNvSpPr>
            <a:spLocks noGrp="1"/>
          </p:cNvSpPr>
          <p:nvPr>
            <p:ph type="title"/>
          </p:nvPr>
        </p:nvSpPr>
        <p:spPr/>
        <p:txBody>
          <a:bodyPr vert="horz" lIns="91440" tIns="45720" rIns="91440" bIns="45720" rtlCol="0" anchor="ctr">
            <a:noAutofit/>
          </a:bodyPr>
          <a:lstStyle/>
          <a:p>
            <a:r>
              <a:rPr lang="it-IT" sz="4000" dirty="0"/>
              <a:t>Il contesto</a:t>
            </a:r>
          </a:p>
        </p:txBody>
      </p:sp>
      <p:sp>
        <p:nvSpPr>
          <p:cNvPr id="3" name="Segnaposto contenuto 2">
            <a:extLst>
              <a:ext uri="{FF2B5EF4-FFF2-40B4-BE49-F238E27FC236}">
                <a16:creationId xmlns:a16="http://schemas.microsoft.com/office/drawing/2014/main" xmlns="" id="{ADCDE220-D56D-D740-BB8F-E7CB85FFD214}"/>
              </a:ext>
            </a:extLst>
          </p:cNvPr>
          <p:cNvSpPr>
            <a:spLocks noGrp="1"/>
          </p:cNvSpPr>
          <p:nvPr>
            <p:ph idx="1"/>
          </p:nvPr>
        </p:nvSpPr>
        <p:spPr>
          <a:xfrm>
            <a:off x="524256" y="1842925"/>
            <a:ext cx="10972800" cy="3363060"/>
          </a:xfrm>
        </p:spPr>
        <p:txBody>
          <a:bodyPr/>
          <a:lstStyle/>
          <a:p>
            <a:pPr marL="0" indent="0">
              <a:buNone/>
            </a:pPr>
            <a:r>
              <a:rPr lang="it-IT" sz="2000" dirty="0"/>
              <a:t>L’Accordo in Conferenza Stato Regioni del 27 luglio 2011, integrato il 9 gennaio 2012, ha istituito il Repertorio nazionale dell’offerta di istruzione e formazione professionale, ha definito gli standard minimi formativi delle competenze tecnico professionali comuni e connotative le 43 figure (22 operatori di qualifica, 21 tecnici di diploma) ricomprese nel Repertorio, ha determinato gli standard formativi minimi delle competenze di base (linguistiche, matematiche, scientifiche, tecnologiche, storico-sociali ed economiche), ha adottato i modelli di attestazione (intermedia, di qualifica, di diploma) ed ha previsto all’Allegato 1 i criteri per procedere, ogni tre anni, alla manutenzione e all’aggiornamento.</a:t>
            </a:r>
          </a:p>
          <a:p>
            <a:endParaRPr lang="it-IT" sz="2000" dirty="0"/>
          </a:p>
        </p:txBody>
      </p:sp>
    </p:spTree>
    <p:extLst>
      <p:ext uri="{BB962C8B-B14F-4D97-AF65-F5344CB8AC3E}">
        <p14:creationId xmlns:p14="http://schemas.microsoft.com/office/powerpoint/2010/main" val="3024109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xmlns="" id="{374A39B5-04A7-D74E-8086-24184F2E4D11}"/>
              </a:ext>
            </a:extLst>
          </p:cNvPr>
          <p:cNvSpPr>
            <a:spLocks noGrp="1"/>
          </p:cNvSpPr>
          <p:nvPr>
            <p:ph idx="1"/>
          </p:nvPr>
        </p:nvSpPr>
        <p:spPr>
          <a:xfrm>
            <a:off x="609600" y="1830233"/>
            <a:ext cx="10972800" cy="2059015"/>
          </a:xfrm>
        </p:spPr>
        <p:txBody>
          <a:bodyPr/>
          <a:lstStyle/>
          <a:p>
            <a:pPr marL="0" indent="0">
              <a:buNone/>
            </a:pPr>
            <a:r>
              <a:rPr lang="it-IT" sz="2400" dirty="0"/>
              <a:t>L’aggiornamento degli standard minimi formativi delle qualifiche e dei diplomi relativi alle figure ricomprese nel Repertorio nazionale dell’offerta di istruzione e formazione professionale (ai sensi dell’Accordo in Conferenza Stato Regioni del 27 luglio 2011, Allegato 1) ha effetti sul raccordo tra </a:t>
            </a:r>
            <a:r>
              <a:rPr lang="it-IT" sz="2400" dirty="0" err="1"/>
              <a:t>IeFP</a:t>
            </a:r>
            <a:r>
              <a:rPr lang="it-IT" sz="2400" dirty="0"/>
              <a:t> e IP.</a:t>
            </a:r>
          </a:p>
        </p:txBody>
      </p:sp>
      <p:sp>
        <p:nvSpPr>
          <p:cNvPr id="3" name="Segnaposto numero diapositiva 2">
            <a:extLst>
              <a:ext uri="{FF2B5EF4-FFF2-40B4-BE49-F238E27FC236}">
                <a16:creationId xmlns:a16="http://schemas.microsoft.com/office/drawing/2014/main" xmlns="" id="{09108D75-F3B6-BF4B-BBB8-EAEF527C671E}"/>
              </a:ext>
            </a:extLst>
          </p:cNvPr>
          <p:cNvSpPr>
            <a:spLocks noGrp="1"/>
          </p:cNvSpPr>
          <p:nvPr>
            <p:ph type="sldNum" sz="quarter" idx="12"/>
          </p:nvPr>
        </p:nvSpPr>
        <p:spPr/>
        <p:txBody>
          <a:bodyPr/>
          <a:lstStyle/>
          <a:p>
            <a:fld id="{F1BAF9CA-F339-8E4E-9ADF-703E60DCF93B}" type="slidenum">
              <a:rPr lang="it-IT" smtClean="0"/>
              <a:t>3</a:t>
            </a:fld>
            <a:endParaRPr lang="it-IT"/>
          </a:p>
        </p:txBody>
      </p:sp>
      <p:sp>
        <p:nvSpPr>
          <p:cNvPr id="4" name="Titolo 3">
            <a:extLst>
              <a:ext uri="{FF2B5EF4-FFF2-40B4-BE49-F238E27FC236}">
                <a16:creationId xmlns:a16="http://schemas.microsoft.com/office/drawing/2014/main" xmlns="" id="{ED3CB63D-1711-2741-8E8D-F25FD7F78440}"/>
              </a:ext>
            </a:extLst>
          </p:cNvPr>
          <p:cNvSpPr>
            <a:spLocks noGrp="1"/>
          </p:cNvSpPr>
          <p:nvPr>
            <p:ph type="title"/>
          </p:nvPr>
        </p:nvSpPr>
        <p:spPr>
          <a:xfrm>
            <a:off x="1043776" y="165613"/>
            <a:ext cx="9477792" cy="672075"/>
          </a:xfrm>
        </p:spPr>
        <p:txBody>
          <a:bodyPr vert="horz" lIns="91440" tIns="45720" rIns="91440" bIns="45720" rtlCol="0" anchor="ctr">
            <a:noAutofit/>
          </a:bodyPr>
          <a:lstStyle/>
          <a:p>
            <a:r>
              <a:rPr lang="it-IT" sz="4000" dirty="0"/>
              <a:t>Implicazioni</a:t>
            </a:r>
          </a:p>
        </p:txBody>
      </p:sp>
    </p:spTree>
    <p:extLst>
      <p:ext uri="{BB962C8B-B14F-4D97-AF65-F5344CB8AC3E}">
        <p14:creationId xmlns:p14="http://schemas.microsoft.com/office/powerpoint/2010/main" val="3278730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11173" y="152782"/>
            <a:ext cx="11169654" cy="1325563"/>
          </a:xfrm>
        </p:spPr>
        <p:txBody>
          <a:bodyPr vert="horz" lIns="91440" tIns="45720" rIns="91440" bIns="45720" rtlCol="0" anchor="ctr">
            <a:normAutofit/>
          </a:bodyPr>
          <a:lstStyle/>
          <a:p>
            <a:r>
              <a:rPr lang="it-IT" sz="4000" dirty="0"/>
              <a:t>Manutenzione e aggiornamento del Repertorio </a:t>
            </a:r>
            <a:r>
              <a:rPr lang="it-IT" sz="4000" dirty="0" err="1"/>
              <a:t>IeFP</a:t>
            </a:r>
            <a:r>
              <a:rPr lang="it-IT" sz="4000" dirty="0"/>
              <a:t>: implicazioni di rilievo con altri tavoli di lavoro</a:t>
            </a:r>
          </a:p>
        </p:txBody>
      </p:sp>
      <p:graphicFrame>
        <p:nvGraphicFramePr>
          <p:cNvPr id="8" name="Segnaposto contenuto 7"/>
          <p:cNvGraphicFramePr>
            <a:graphicFrameLocks noGrp="1"/>
          </p:cNvGraphicFramePr>
          <p:nvPr>
            <p:ph idx="1"/>
            <p:extLst/>
          </p:nvPr>
        </p:nvGraphicFramePr>
        <p:xfrm>
          <a:off x="0" y="1881608"/>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CasellaDiTesto 10"/>
          <p:cNvSpPr txBox="1"/>
          <p:nvPr/>
        </p:nvSpPr>
        <p:spPr>
          <a:xfrm>
            <a:off x="4807625" y="2072118"/>
            <a:ext cx="6997960" cy="3970318"/>
          </a:xfrm>
          <a:prstGeom prst="rect">
            <a:avLst/>
          </a:prstGeom>
          <a:noFill/>
        </p:spPr>
        <p:txBody>
          <a:bodyPr wrap="square" rtlCol="0">
            <a:spAutoFit/>
          </a:bodyPr>
          <a:lstStyle/>
          <a:p>
            <a:pPr marL="285750" indent="-285750" algn="just">
              <a:buFontTx/>
              <a:buChar char="-"/>
            </a:pPr>
            <a:r>
              <a:rPr lang="it-IT" b="1" dirty="0"/>
              <a:t>Gruppo Certificazione Competenze (GCC)</a:t>
            </a:r>
            <a:r>
              <a:rPr lang="it-IT" dirty="0"/>
              <a:t>: è </a:t>
            </a:r>
            <a:r>
              <a:rPr lang="it-IT" dirty="0">
                <a:sym typeface="Wingdings" panose="05000000000000000000" pitchFamily="2" charset="2"/>
              </a:rPr>
              <a:t>composto da MLPS, ANPAL, Regioni e P.A. con il supporto tecnico di INAPP e Tecnostruttura; lavora alla costruzione dell’Atlante del Lavoro e delle Qualificazioni (ALQ). L’attività di correlazione delle figure di Operatore IeFP all’ALQ ha prodotto proposte di manutenzione dell’Atlante da parte del </a:t>
            </a:r>
            <a:r>
              <a:rPr lang="it-IT" dirty="0" err="1">
                <a:sym typeface="Wingdings" panose="05000000000000000000" pitchFamily="2" charset="2"/>
              </a:rPr>
              <a:t>GdL</a:t>
            </a:r>
            <a:r>
              <a:rPr lang="it-IT" dirty="0">
                <a:sym typeface="Wingdings" panose="05000000000000000000" pitchFamily="2" charset="2"/>
              </a:rPr>
              <a:t> MARI.</a:t>
            </a:r>
          </a:p>
          <a:p>
            <a:pPr marL="285750" indent="-285750" algn="just">
              <a:buFontTx/>
              <a:buChar char="-"/>
            </a:pPr>
            <a:endParaRPr lang="it-IT" dirty="0">
              <a:sym typeface="Wingdings" panose="05000000000000000000" pitchFamily="2" charset="2"/>
            </a:endParaRPr>
          </a:p>
          <a:p>
            <a:pPr marL="285750" indent="-285750" algn="just">
              <a:buFontTx/>
              <a:buChar char="-"/>
            </a:pPr>
            <a:r>
              <a:rPr lang="it-IT" b="1" dirty="0"/>
              <a:t>Gruppo Professioni (GP)</a:t>
            </a:r>
            <a:r>
              <a:rPr lang="it-IT" dirty="0"/>
              <a:t> presso la IX Commissione della Conferenza delle Regioni e P.A., è composto da Regioni e P.A. con il supporto di Tecnostruttura; Lavora sulle figure regolamentate la cui formazione è in capo alle Regioni. Il confronto tra i due gruppi di lavoro ha consentito di mettere in relazione i contenuti degli Accordi in Conferenza Stato Regioni che definiscono le figure regolamentate e i relativi standard con le figure della </a:t>
            </a:r>
            <a:r>
              <a:rPr lang="it-IT" dirty="0" err="1"/>
              <a:t>IeFP</a:t>
            </a:r>
            <a:r>
              <a:rPr lang="it-IT" dirty="0"/>
              <a:t>. </a:t>
            </a:r>
          </a:p>
        </p:txBody>
      </p:sp>
    </p:spTree>
    <p:extLst>
      <p:ext uri="{BB962C8B-B14F-4D97-AF65-F5344CB8AC3E}">
        <p14:creationId xmlns:p14="http://schemas.microsoft.com/office/powerpoint/2010/main" val="1970116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5637927-ECBE-4B8A-978F-6A4BA5481305}"/>
              </a:ext>
            </a:extLst>
          </p:cNvPr>
          <p:cNvSpPr>
            <a:spLocks noGrp="1"/>
          </p:cNvSpPr>
          <p:nvPr>
            <p:ph type="title"/>
          </p:nvPr>
        </p:nvSpPr>
        <p:spPr>
          <a:xfrm>
            <a:off x="421475" y="59904"/>
            <a:ext cx="10772775" cy="889319"/>
          </a:xfrm>
        </p:spPr>
        <p:txBody>
          <a:bodyPr>
            <a:noAutofit/>
          </a:bodyPr>
          <a:lstStyle/>
          <a:p>
            <a:r>
              <a:rPr lang="it-IT" sz="4000" dirty="0"/>
              <a:t>Le motivazioni della revisione</a:t>
            </a:r>
          </a:p>
        </p:txBody>
      </p:sp>
      <p:sp>
        <p:nvSpPr>
          <p:cNvPr id="59" name="Rettangolo 5">
            <a:extLst>
              <a:ext uri="{FF2B5EF4-FFF2-40B4-BE49-F238E27FC236}">
                <a16:creationId xmlns:a16="http://schemas.microsoft.com/office/drawing/2014/main" xmlns="" id="{811D3C6F-1FDA-44DD-997F-1A2B64181E75}"/>
              </a:ext>
            </a:extLst>
          </p:cNvPr>
          <p:cNvSpPr/>
          <p:nvPr/>
        </p:nvSpPr>
        <p:spPr>
          <a:xfrm>
            <a:off x="737073" y="2043228"/>
            <a:ext cx="10457177" cy="5323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b="1" dirty="0">
                <a:solidFill>
                  <a:schemeClr val="tx1"/>
                </a:solidFill>
              </a:rPr>
              <a:t>Articolazione complessiva degli standard tecnico professionali</a:t>
            </a:r>
            <a:endParaRPr lang="it-IT" sz="1600" dirty="0">
              <a:solidFill>
                <a:schemeClr val="tx1"/>
              </a:solidFill>
            </a:endParaRPr>
          </a:p>
        </p:txBody>
      </p:sp>
      <p:sp>
        <p:nvSpPr>
          <p:cNvPr id="103" name="Rectangle 102"/>
          <p:cNvSpPr/>
          <p:nvPr/>
        </p:nvSpPr>
        <p:spPr>
          <a:xfrm>
            <a:off x="644592" y="2773453"/>
            <a:ext cx="11113551" cy="2885662"/>
          </a:xfrm>
          <a:prstGeom prst="rect">
            <a:avLst/>
          </a:prstGeom>
        </p:spPr>
        <p:txBody>
          <a:bodyPr wrap="square">
            <a:spAutoFit/>
          </a:bodyPr>
          <a:lstStyle/>
          <a:p>
            <a:pPr marL="228600" lvl="0" indent="-228600" defTabSz="914400" eaLnBrk="0" fontAlgn="base" hangingPunct="0">
              <a:spcBef>
                <a:spcPct val="0"/>
              </a:spcBef>
              <a:spcAft>
                <a:spcPct val="0"/>
              </a:spcAft>
              <a:buClr>
                <a:schemeClr val="tx2">
                  <a:lumMod val="50000"/>
                  <a:lumOff val="50000"/>
                </a:schemeClr>
              </a:buClr>
              <a:buFont typeface="+mj-lt"/>
              <a:buAutoNum type="arabicPeriod"/>
            </a:pPr>
            <a:r>
              <a:rPr lang="it-IT" altLang="it-IT" sz="1600" dirty="0">
                <a:ea typeface="Times New Roman" panose="02020603050405020304" pitchFamily="18" charset="0"/>
                <a:cs typeface="Calibri" panose="020F0502020204030204" pitchFamily="34" charset="0"/>
              </a:rPr>
              <a:t>Colmare il gap (Settori non coperti e nuova offerta IP)</a:t>
            </a:r>
          </a:p>
          <a:p>
            <a:pPr marL="228600" lvl="0" indent="-228600" defTabSz="914400" eaLnBrk="0" fontAlgn="base" hangingPunct="0">
              <a:lnSpc>
                <a:spcPct val="150000"/>
              </a:lnSpc>
              <a:spcBef>
                <a:spcPct val="0"/>
              </a:spcBef>
              <a:spcAft>
                <a:spcPct val="0"/>
              </a:spcAft>
              <a:buClr>
                <a:schemeClr val="tx2">
                  <a:lumMod val="50000"/>
                  <a:lumOff val="50000"/>
                </a:schemeClr>
              </a:buClr>
              <a:buFont typeface="+mj-lt"/>
              <a:buAutoNum type="arabicPeriod"/>
            </a:pPr>
            <a:r>
              <a:rPr lang="it-IT" altLang="it-IT" sz="1600" dirty="0">
                <a:ea typeface="Times New Roman" panose="02020603050405020304" pitchFamily="18" charset="0"/>
                <a:cs typeface="Calibri" panose="020F0502020204030204" pitchFamily="34" charset="0"/>
              </a:rPr>
              <a:t>Integrazione e “collegamenti” con la formazione regolamentata</a:t>
            </a:r>
            <a:endParaRPr lang="it-IT" altLang="it-IT" sz="1600" dirty="0"/>
          </a:p>
          <a:p>
            <a:pPr marL="228600" lvl="0" indent="-228600" defTabSz="914400" eaLnBrk="0" fontAlgn="base" hangingPunct="0">
              <a:lnSpc>
                <a:spcPct val="150000"/>
              </a:lnSpc>
              <a:spcBef>
                <a:spcPct val="0"/>
              </a:spcBef>
              <a:spcAft>
                <a:spcPct val="0"/>
              </a:spcAft>
              <a:buClr>
                <a:schemeClr val="tx2">
                  <a:lumMod val="50000"/>
                  <a:lumOff val="50000"/>
                </a:schemeClr>
              </a:buClr>
              <a:buFont typeface="+mj-lt"/>
              <a:buAutoNum type="arabicPeriod"/>
            </a:pPr>
            <a:r>
              <a:rPr lang="it-IT" altLang="it-IT" sz="1600" dirty="0">
                <a:ea typeface="Times New Roman" panose="02020603050405020304" pitchFamily="18" charset="0"/>
                <a:cs typeface="Calibri" panose="020F0502020204030204" pitchFamily="34" charset="0"/>
              </a:rPr>
              <a:t>Collegamento con l’Atlante del Lavoro e delle Qualificazioni</a:t>
            </a:r>
          </a:p>
          <a:p>
            <a:pPr marL="228600" lvl="0" indent="-228600" defTabSz="914400" eaLnBrk="0" fontAlgn="base" hangingPunct="0">
              <a:lnSpc>
                <a:spcPct val="150000"/>
              </a:lnSpc>
              <a:spcBef>
                <a:spcPct val="0"/>
              </a:spcBef>
              <a:spcAft>
                <a:spcPct val="0"/>
              </a:spcAft>
              <a:buClr>
                <a:schemeClr val="tx2">
                  <a:lumMod val="50000"/>
                  <a:lumOff val="50000"/>
                </a:schemeClr>
              </a:buClr>
              <a:buFont typeface="+mj-lt"/>
              <a:buAutoNum type="arabicPeriod"/>
            </a:pPr>
            <a:r>
              <a:rPr lang="it-IT" altLang="it-IT" sz="1600" dirty="0">
                <a:ea typeface="Times New Roman" panose="02020603050405020304" pitchFamily="18" charset="0"/>
                <a:cs typeface="Calibri" panose="020F0502020204030204" pitchFamily="34" charset="0"/>
              </a:rPr>
              <a:t>Collocazione “organica” della </a:t>
            </a:r>
            <a:r>
              <a:rPr lang="it-IT" altLang="it-IT" sz="1600" dirty="0" err="1">
                <a:ea typeface="Times New Roman" panose="02020603050405020304" pitchFamily="18" charset="0"/>
                <a:cs typeface="Calibri" panose="020F0502020204030204" pitchFamily="34" charset="0"/>
              </a:rPr>
              <a:t>IeFP</a:t>
            </a:r>
            <a:r>
              <a:rPr lang="it-IT" altLang="it-IT" sz="1600" dirty="0">
                <a:ea typeface="Times New Roman" panose="02020603050405020304" pitchFamily="18" charset="0"/>
                <a:cs typeface="Calibri" panose="020F0502020204030204" pitchFamily="34" charset="0"/>
              </a:rPr>
              <a:t> nella filiera lunga (IFT-ITS) e sistema duale</a:t>
            </a:r>
          </a:p>
          <a:p>
            <a:pPr marL="228600" lvl="0" indent="-228600" defTabSz="914400" eaLnBrk="0" fontAlgn="base" hangingPunct="0">
              <a:lnSpc>
                <a:spcPct val="150000"/>
              </a:lnSpc>
              <a:spcBef>
                <a:spcPct val="0"/>
              </a:spcBef>
              <a:spcAft>
                <a:spcPct val="0"/>
              </a:spcAft>
              <a:buClr>
                <a:schemeClr val="tx2">
                  <a:lumMod val="50000"/>
                  <a:lumOff val="50000"/>
                </a:schemeClr>
              </a:buClr>
              <a:buFont typeface="+mj-lt"/>
              <a:buAutoNum type="arabicPeriod"/>
            </a:pPr>
            <a:r>
              <a:rPr lang="it-IT" altLang="it-IT" sz="1600" dirty="0">
                <a:ea typeface="Times New Roman" panose="02020603050405020304" pitchFamily="18" charset="0"/>
                <a:cs typeface="Calibri" panose="020F0502020204030204" pitchFamily="34" charset="0"/>
              </a:rPr>
              <a:t>Allineamento ai “livelli” 3° e 4° del Quadro nazionale delle qualificazioni (QNQ)</a:t>
            </a:r>
          </a:p>
          <a:p>
            <a:pPr marL="228600" lvl="0" indent="-228600" defTabSz="914400" eaLnBrk="0" fontAlgn="base" hangingPunct="0">
              <a:lnSpc>
                <a:spcPct val="150000"/>
              </a:lnSpc>
              <a:spcBef>
                <a:spcPct val="0"/>
              </a:spcBef>
              <a:spcAft>
                <a:spcPct val="0"/>
              </a:spcAft>
              <a:buClr>
                <a:schemeClr val="tx2">
                  <a:lumMod val="50000"/>
                  <a:lumOff val="50000"/>
                </a:schemeClr>
              </a:buClr>
              <a:buFont typeface="+mj-lt"/>
              <a:buAutoNum type="arabicPeriod"/>
            </a:pPr>
            <a:r>
              <a:rPr lang="it-IT" altLang="it-IT" sz="1600" dirty="0">
                <a:ea typeface="Times New Roman" panose="02020603050405020304" pitchFamily="18" charset="0"/>
                <a:cs typeface="Calibri" panose="020F0502020204030204" pitchFamily="34" charset="0"/>
              </a:rPr>
              <a:t>Armonizzazione dei criteri metodologici in riferimento alle specializzazioni tecniche IFTS e alle qualificazioni professionali regionali </a:t>
            </a:r>
          </a:p>
          <a:p>
            <a:pPr marL="228600" lvl="0" indent="-228600" defTabSz="914400" eaLnBrk="0" fontAlgn="base" hangingPunct="0">
              <a:lnSpc>
                <a:spcPct val="150000"/>
              </a:lnSpc>
              <a:spcBef>
                <a:spcPct val="0"/>
              </a:spcBef>
              <a:spcAft>
                <a:spcPct val="0"/>
              </a:spcAft>
              <a:buClr>
                <a:schemeClr val="tx2">
                  <a:lumMod val="50000"/>
                  <a:lumOff val="50000"/>
                </a:schemeClr>
              </a:buClr>
              <a:buFont typeface="+mj-lt"/>
              <a:buAutoNum type="arabicPeriod"/>
            </a:pPr>
            <a:r>
              <a:rPr lang="it-IT" altLang="it-IT" sz="1600" dirty="0">
                <a:ea typeface="Times New Roman" panose="02020603050405020304" pitchFamily="18" charset="0"/>
                <a:cs typeface="Calibri" panose="020F0502020204030204" pitchFamily="34" charset="0"/>
              </a:rPr>
              <a:t>La “tenuta” delle attestazioni previste dall’ASR 2011 in riferimento al “sistema nazionale di certificazione delle competenze” </a:t>
            </a:r>
          </a:p>
        </p:txBody>
      </p:sp>
      <p:sp>
        <p:nvSpPr>
          <p:cNvPr id="3" name="CasellaDiTesto 2">
            <a:extLst>
              <a:ext uri="{FF2B5EF4-FFF2-40B4-BE49-F238E27FC236}">
                <a16:creationId xmlns:a16="http://schemas.microsoft.com/office/drawing/2014/main" xmlns="" id="{A29CBF16-23FE-784C-B1E7-0077A4F6A1AC}"/>
              </a:ext>
            </a:extLst>
          </p:cNvPr>
          <p:cNvSpPr txBox="1"/>
          <p:nvPr/>
        </p:nvSpPr>
        <p:spPr>
          <a:xfrm>
            <a:off x="552113" y="1198885"/>
            <a:ext cx="11298511" cy="646331"/>
          </a:xfrm>
          <a:prstGeom prst="rect">
            <a:avLst/>
          </a:prstGeom>
          <a:noFill/>
        </p:spPr>
        <p:txBody>
          <a:bodyPr wrap="square" rtlCol="0">
            <a:spAutoFit/>
          </a:bodyPr>
          <a:lstStyle/>
          <a:p>
            <a:r>
              <a:rPr lang="it-IT" dirty="0"/>
              <a:t>Dal contesto di riferimento della </a:t>
            </a:r>
            <a:r>
              <a:rPr lang="it-IT" dirty="0" err="1"/>
              <a:t>IeFP</a:t>
            </a:r>
            <a:r>
              <a:rPr lang="it-IT" dirty="0"/>
              <a:t> sono emersi elementi di attenzione per la revisione rispetto all’assetto nazionale “2011”</a:t>
            </a:r>
          </a:p>
        </p:txBody>
      </p:sp>
    </p:spTree>
    <p:extLst>
      <p:ext uri="{BB962C8B-B14F-4D97-AF65-F5344CB8AC3E}">
        <p14:creationId xmlns:p14="http://schemas.microsoft.com/office/powerpoint/2010/main" val="1586576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5637927-ECBE-4B8A-978F-6A4BA5481305}"/>
              </a:ext>
            </a:extLst>
          </p:cNvPr>
          <p:cNvSpPr>
            <a:spLocks noGrp="1"/>
          </p:cNvSpPr>
          <p:nvPr>
            <p:ph type="title"/>
          </p:nvPr>
        </p:nvSpPr>
        <p:spPr>
          <a:xfrm>
            <a:off x="421475" y="59904"/>
            <a:ext cx="10772775" cy="889319"/>
          </a:xfrm>
        </p:spPr>
        <p:txBody>
          <a:bodyPr>
            <a:noAutofit/>
          </a:bodyPr>
          <a:lstStyle/>
          <a:p>
            <a:r>
              <a:rPr lang="it-IT" sz="4000" dirty="0"/>
              <a:t>Le motivazioni della revisione</a:t>
            </a:r>
          </a:p>
        </p:txBody>
      </p:sp>
      <p:sp>
        <p:nvSpPr>
          <p:cNvPr id="60" name="Rettangolo 5">
            <a:extLst>
              <a:ext uri="{FF2B5EF4-FFF2-40B4-BE49-F238E27FC236}">
                <a16:creationId xmlns:a16="http://schemas.microsoft.com/office/drawing/2014/main" xmlns="" id="{811D3C6F-1FDA-44DD-997F-1A2B64181E75}"/>
              </a:ext>
            </a:extLst>
          </p:cNvPr>
          <p:cNvSpPr/>
          <p:nvPr/>
        </p:nvSpPr>
        <p:spPr>
          <a:xfrm>
            <a:off x="930554" y="1687152"/>
            <a:ext cx="10263696" cy="5323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b="1" dirty="0">
                <a:solidFill>
                  <a:schemeClr val="tx1"/>
                </a:solidFill>
              </a:rPr>
              <a:t>Competenze culturali di base </a:t>
            </a:r>
            <a:endParaRPr lang="it-IT" sz="1600" dirty="0">
              <a:solidFill>
                <a:schemeClr val="tx1"/>
              </a:solidFill>
            </a:endParaRPr>
          </a:p>
        </p:txBody>
      </p:sp>
      <p:sp>
        <p:nvSpPr>
          <p:cNvPr id="102" name="Rectangle 101"/>
          <p:cNvSpPr/>
          <p:nvPr/>
        </p:nvSpPr>
        <p:spPr>
          <a:xfrm>
            <a:off x="812749" y="2662535"/>
            <a:ext cx="10566502" cy="1295868"/>
          </a:xfrm>
          <a:prstGeom prst="rect">
            <a:avLst/>
          </a:prstGeom>
        </p:spPr>
        <p:txBody>
          <a:bodyPr wrap="square">
            <a:spAutoFit/>
          </a:bodyPr>
          <a:lstStyle/>
          <a:p>
            <a:pPr marL="180975" indent="-180975" defTabSz="914400">
              <a:lnSpc>
                <a:spcPct val="150000"/>
              </a:lnSpc>
              <a:buClr>
                <a:schemeClr val="tx2">
                  <a:lumMod val="50000"/>
                  <a:lumOff val="50000"/>
                </a:schemeClr>
              </a:buClr>
              <a:buFont typeface="+mj-lt"/>
              <a:buAutoNum type="arabicPeriod" startAt="8"/>
            </a:pPr>
            <a:r>
              <a:rPr lang="it-IT" altLang="it-IT" dirty="0">
                <a:ea typeface="Times New Roman" panose="02020603050405020304" pitchFamily="18" charset="0"/>
                <a:cs typeface="Calibri" panose="020F0502020204030204" pitchFamily="34" charset="0"/>
              </a:rPr>
              <a:t>Articolazione delle competenze di base correlabili all’istruzione professionale al fine di facilitare  passaggi </a:t>
            </a:r>
          </a:p>
          <a:p>
            <a:pPr marL="228600" indent="-228600" defTabSz="914400">
              <a:lnSpc>
                <a:spcPct val="150000"/>
              </a:lnSpc>
              <a:buClr>
                <a:schemeClr val="tx2">
                  <a:lumMod val="50000"/>
                  <a:lumOff val="50000"/>
                </a:schemeClr>
              </a:buClr>
              <a:buFont typeface="+mj-lt"/>
              <a:buAutoNum type="arabicPeriod" startAt="8"/>
            </a:pPr>
            <a:r>
              <a:rPr lang="it-IT" altLang="it-IT" dirty="0">
                <a:ea typeface="Times New Roman" panose="02020603050405020304" pitchFamily="18" charset="0"/>
                <a:cs typeface="Calibri" panose="020F0502020204030204" pitchFamily="34" charset="0"/>
              </a:rPr>
              <a:t>Aggiornamento delle “competenze di base” (digitale, etc.) </a:t>
            </a:r>
          </a:p>
          <a:p>
            <a:pPr marL="228600" indent="-228600" defTabSz="914400">
              <a:lnSpc>
                <a:spcPct val="150000"/>
              </a:lnSpc>
              <a:buClr>
                <a:schemeClr val="tx2">
                  <a:lumMod val="50000"/>
                  <a:lumOff val="50000"/>
                </a:schemeClr>
              </a:buClr>
              <a:buFont typeface="+mj-lt"/>
              <a:buAutoNum type="arabicPeriod" startAt="8"/>
            </a:pPr>
            <a:r>
              <a:rPr lang="it-IT" altLang="it-IT" dirty="0">
                <a:ea typeface="Times New Roman" panose="02020603050405020304" pitchFamily="18" charset="0"/>
                <a:cs typeface="Calibri" panose="020F0502020204030204" pitchFamily="34" charset="0"/>
              </a:rPr>
              <a:t> Articolazione e valorizzazione delle cosiddette “</a:t>
            </a:r>
            <a:r>
              <a:rPr lang="it-IT" altLang="it-IT" i="1" dirty="0">
                <a:ea typeface="Times New Roman" panose="02020603050405020304" pitchFamily="18" charset="0"/>
                <a:cs typeface="Calibri" panose="020F0502020204030204" pitchFamily="34" charset="0"/>
              </a:rPr>
              <a:t>Soft </a:t>
            </a:r>
            <a:r>
              <a:rPr lang="it-IT" altLang="it-IT" i="1" dirty="0" err="1">
                <a:ea typeface="Times New Roman" panose="02020603050405020304" pitchFamily="18" charset="0"/>
                <a:cs typeface="Calibri" panose="020F0502020204030204" pitchFamily="34" charset="0"/>
              </a:rPr>
              <a:t>Skill</a:t>
            </a:r>
            <a:r>
              <a:rPr lang="it-IT" altLang="it-IT" dirty="0">
                <a:ea typeface="Times New Roman" panose="02020603050405020304" pitchFamily="18" charset="0"/>
                <a:cs typeface="Calibri" panose="020F0502020204030204" pitchFamily="34" charset="0"/>
              </a:rPr>
              <a:t>”</a:t>
            </a:r>
            <a:endParaRPr lang="it-IT" altLang="it-IT" dirty="0"/>
          </a:p>
        </p:txBody>
      </p:sp>
    </p:spTree>
    <p:extLst>
      <p:ext uri="{BB962C8B-B14F-4D97-AF65-F5344CB8AC3E}">
        <p14:creationId xmlns:p14="http://schemas.microsoft.com/office/powerpoint/2010/main" val="2155173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xmlns="" id="{5516D139-EE84-B140-8A3D-95A24A7CB159}"/>
              </a:ext>
            </a:extLst>
          </p:cNvPr>
          <p:cNvSpPr>
            <a:spLocks noGrp="1"/>
          </p:cNvSpPr>
          <p:nvPr>
            <p:ph idx="1"/>
          </p:nvPr>
        </p:nvSpPr>
        <p:spPr>
          <a:xfrm>
            <a:off x="609600" y="2172109"/>
            <a:ext cx="10972800" cy="2021940"/>
          </a:xfrm>
        </p:spPr>
        <p:txBody>
          <a:bodyPr/>
          <a:lstStyle/>
          <a:p>
            <a:pPr marL="0" indent="0" algn="just">
              <a:buNone/>
            </a:pPr>
            <a:r>
              <a:rPr lang="it-IT" sz="1800" dirty="0"/>
              <a:t>Tali elementi sono stati portati all’attenzione delle Regioni e PA nel documento “Manutenzione e aggiornamento del Repertorio di </a:t>
            </a:r>
            <a:r>
              <a:rPr lang="it-IT" sz="1800" dirty="0" err="1"/>
              <a:t>IeFP</a:t>
            </a:r>
            <a:r>
              <a:rPr lang="it-IT" sz="1800" dirty="0"/>
              <a:t>. Proposta di lavoro” elaborato nel luglio 2017 e inviato alla IX Commissione. In sede di IX Commissione, il 27 settembre 2017 è stato dato mandato a procedere alla manutenzione e all’aggiornamento del Repertorio di </a:t>
            </a:r>
            <a:r>
              <a:rPr lang="it-IT" sz="1800" dirty="0" err="1"/>
              <a:t>IeFP</a:t>
            </a:r>
            <a:r>
              <a:rPr lang="it-IT" sz="1800" dirty="0"/>
              <a:t> a un gruppo Regioni e PA - Emilia Romagna, Friuli Venezia Giulia, Lazio, Liguria, Lombardia, Piemonte, Puglia, Toscana, Veneto e le PA di Bolzano e Trento con le proprie assistenze tecniche e con il supporto di Tecnostruttura.</a:t>
            </a:r>
          </a:p>
        </p:txBody>
      </p:sp>
    </p:spTree>
    <p:extLst>
      <p:ext uri="{BB962C8B-B14F-4D97-AF65-F5344CB8AC3E}">
        <p14:creationId xmlns:p14="http://schemas.microsoft.com/office/powerpoint/2010/main" val="3988316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5637927-ECBE-4B8A-978F-6A4BA5481305}"/>
              </a:ext>
            </a:extLst>
          </p:cNvPr>
          <p:cNvSpPr>
            <a:spLocks noGrp="1"/>
          </p:cNvSpPr>
          <p:nvPr>
            <p:ph type="title"/>
          </p:nvPr>
        </p:nvSpPr>
        <p:spPr>
          <a:xfrm>
            <a:off x="709610" y="251246"/>
            <a:ext cx="10772775" cy="889319"/>
          </a:xfrm>
        </p:spPr>
        <p:txBody>
          <a:bodyPr>
            <a:normAutofit fontScale="90000"/>
          </a:bodyPr>
          <a:lstStyle/>
          <a:p>
            <a:r>
              <a:rPr lang="it-IT" sz="4000" dirty="0" err="1"/>
              <a:t>Step</a:t>
            </a:r>
            <a:r>
              <a:rPr lang="it-IT" sz="4000" dirty="0"/>
              <a:t>: ricognizione del fabbisogno formativo territoriale</a:t>
            </a:r>
          </a:p>
        </p:txBody>
      </p:sp>
      <p:sp>
        <p:nvSpPr>
          <p:cNvPr id="3" name="CasellaDiTesto 2"/>
          <p:cNvSpPr txBox="1"/>
          <p:nvPr/>
        </p:nvSpPr>
        <p:spPr>
          <a:xfrm>
            <a:off x="446313" y="1628245"/>
            <a:ext cx="11299371" cy="3139321"/>
          </a:xfrm>
          <a:prstGeom prst="rect">
            <a:avLst/>
          </a:prstGeom>
          <a:noFill/>
        </p:spPr>
        <p:txBody>
          <a:bodyPr wrap="square" rtlCol="0">
            <a:spAutoFit/>
          </a:bodyPr>
          <a:lstStyle/>
          <a:p>
            <a:pPr algn="just"/>
            <a:r>
              <a:rPr lang="it-IT" dirty="0"/>
              <a:t>Il primo </a:t>
            </a:r>
            <a:r>
              <a:rPr lang="it-IT" dirty="0" err="1"/>
              <a:t>step</a:t>
            </a:r>
            <a:r>
              <a:rPr lang="it-IT" dirty="0"/>
              <a:t> è consistito nella mappatura delle modalità di attuazione dell’ASR 2011 sui territori regionali in termini di offerta attivata in relazione alle 43 figure nazionali (21 Operatore, 22 Tecnico) e l’eventuale fabbisogno formativo maturato dal 2011 al 2017.</a:t>
            </a:r>
          </a:p>
          <a:p>
            <a:pPr algn="just"/>
            <a:endParaRPr lang="it-IT" dirty="0"/>
          </a:p>
          <a:p>
            <a:pPr algn="just"/>
            <a:r>
              <a:rPr lang="it-IT" dirty="0"/>
              <a:t>Oggetto dell’indagine: </a:t>
            </a:r>
          </a:p>
          <a:p>
            <a:pPr marL="285750" indent="-285750" algn="just">
              <a:buFontTx/>
              <a:buChar char="-"/>
            </a:pPr>
            <a:r>
              <a:rPr lang="it-IT" dirty="0"/>
              <a:t>curvature regionali (operatore/tecnico) apportate allo standard nazionale attraverso i profili regionali</a:t>
            </a:r>
          </a:p>
          <a:p>
            <a:pPr marL="285750" indent="-285750" algn="just">
              <a:buFontTx/>
              <a:buChar char="-"/>
            </a:pPr>
            <a:r>
              <a:rPr lang="it-IT" dirty="0"/>
              <a:t>interventi sullo standard nazionale (aggiunta o diversa denominazione degli indirizzi; diversa specificazione delle competenze tecnico-professionali, abilità e conoscenze)</a:t>
            </a:r>
          </a:p>
          <a:p>
            <a:pPr marL="285750" indent="-285750" algn="just">
              <a:buFontTx/>
              <a:buChar char="-"/>
            </a:pPr>
            <a:r>
              <a:rPr lang="it-IT" dirty="0"/>
              <a:t>fabbisogno di nuove figure/nuovi indirizzi</a:t>
            </a:r>
          </a:p>
          <a:p>
            <a:pPr marL="285750" indent="-285750" algn="just">
              <a:buFontTx/>
              <a:buChar char="-"/>
            </a:pPr>
            <a:r>
              <a:rPr lang="it-IT" dirty="0"/>
              <a:t>fabbisogno di aggiornamento/modifica/integrazione delle attuali competenze, abilità, conoscenze di figure o indirizzi</a:t>
            </a:r>
          </a:p>
        </p:txBody>
      </p:sp>
    </p:spTree>
    <p:extLst>
      <p:ext uri="{BB962C8B-B14F-4D97-AF65-F5344CB8AC3E}">
        <p14:creationId xmlns:p14="http://schemas.microsoft.com/office/powerpoint/2010/main" val="1915878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4DCDF026-4A12-6140-B1DB-3D256BC8BAEB}"/>
              </a:ext>
            </a:extLst>
          </p:cNvPr>
          <p:cNvSpPr>
            <a:spLocks noGrp="1"/>
          </p:cNvSpPr>
          <p:nvPr>
            <p:ph type="ctrTitle"/>
          </p:nvPr>
        </p:nvSpPr>
        <p:spPr/>
        <p:txBody>
          <a:bodyPr/>
          <a:lstStyle/>
          <a:p>
            <a:r>
              <a:rPr lang="it-IT" dirty="0"/>
              <a:t>LA RICOGNIZIONE DEL FABBISOGNO FORMATIVO TERRITORIALE</a:t>
            </a:r>
          </a:p>
        </p:txBody>
      </p:sp>
      <p:sp>
        <p:nvSpPr>
          <p:cNvPr id="3" name="Sottotitolo 2">
            <a:extLst>
              <a:ext uri="{FF2B5EF4-FFF2-40B4-BE49-F238E27FC236}">
                <a16:creationId xmlns:a16="http://schemas.microsoft.com/office/drawing/2014/main" xmlns="" id="{109E99D5-7026-C742-B2C3-84E7A42E36EB}"/>
              </a:ext>
            </a:extLst>
          </p:cNvPr>
          <p:cNvSpPr>
            <a:spLocks noGrp="1"/>
          </p:cNvSpPr>
          <p:nvPr>
            <p:ph type="subTitle" idx="1"/>
          </p:nvPr>
        </p:nvSpPr>
        <p:spPr/>
        <p:txBody>
          <a:bodyPr/>
          <a:lstStyle/>
          <a:p>
            <a:endParaRPr lang="it-IT"/>
          </a:p>
        </p:txBody>
      </p:sp>
    </p:spTree>
    <p:extLst>
      <p:ext uri="{BB962C8B-B14F-4D97-AF65-F5344CB8AC3E}">
        <p14:creationId xmlns:p14="http://schemas.microsoft.com/office/powerpoint/2010/main" val="2980252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sellaDiTesto 13"/>
          <p:cNvSpPr txBox="1"/>
          <p:nvPr/>
        </p:nvSpPr>
        <p:spPr>
          <a:xfrm>
            <a:off x="5879267" y="5788087"/>
            <a:ext cx="5513947" cy="276999"/>
          </a:xfrm>
          <a:prstGeom prst="rect">
            <a:avLst/>
          </a:prstGeom>
          <a:noFill/>
          <a:ln w="19050">
            <a:solidFill>
              <a:srgbClr val="FF0000"/>
            </a:solidFill>
          </a:ln>
          <a:effectLst>
            <a:glow rad="101600">
              <a:srgbClr val="7030A0">
                <a:alpha val="60000"/>
              </a:srgbClr>
            </a:glow>
          </a:effectLst>
        </p:spPr>
        <p:txBody>
          <a:bodyPr wrap="square" rtlCol="0">
            <a:spAutoFit/>
          </a:bodyPr>
          <a:lstStyle/>
          <a:p>
            <a:r>
              <a:rPr lang="it-IT" sz="1200" dirty="0"/>
              <a:t>Esempio di figura lavorata sulla base del confronto con un attore nazionale (</a:t>
            </a:r>
            <a:r>
              <a:rPr lang="it-IT" sz="1200" dirty="0" err="1"/>
              <a:t>Formedil</a:t>
            </a:r>
            <a:r>
              <a:rPr lang="it-IT" sz="1200" dirty="0"/>
              <a:t>)</a:t>
            </a:r>
          </a:p>
        </p:txBody>
      </p:sp>
      <p:cxnSp>
        <p:nvCxnSpPr>
          <p:cNvPr id="26" name="Connettore 2 25"/>
          <p:cNvCxnSpPr/>
          <p:nvPr/>
        </p:nvCxnSpPr>
        <p:spPr>
          <a:xfrm>
            <a:off x="8636240" y="5335314"/>
            <a:ext cx="10510" cy="3297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1" name="Immagine 30"/>
          <p:cNvPicPr>
            <a:picLocks noChangeAspect="1"/>
          </p:cNvPicPr>
          <p:nvPr/>
        </p:nvPicPr>
        <p:blipFill>
          <a:blip r:embed="rId2"/>
          <a:stretch>
            <a:fillRect/>
          </a:stretch>
        </p:blipFill>
        <p:spPr>
          <a:xfrm>
            <a:off x="2654070" y="2276475"/>
            <a:ext cx="6753225" cy="1152525"/>
          </a:xfrm>
          <a:prstGeom prst="rect">
            <a:avLst/>
          </a:prstGeom>
        </p:spPr>
      </p:pic>
      <p:pic>
        <p:nvPicPr>
          <p:cNvPr id="32" name="Immagine 31"/>
          <p:cNvPicPr>
            <a:picLocks noChangeAspect="1"/>
          </p:cNvPicPr>
          <p:nvPr/>
        </p:nvPicPr>
        <p:blipFill>
          <a:blip r:embed="rId3"/>
          <a:stretch>
            <a:fillRect/>
          </a:stretch>
        </p:blipFill>
        <p:spPr>
          <a:xfrm>
            <a:off x="1353908" y="3435483"/>
            <a:ext cx="9353550" cy="1838325"/>
          </a:xfrm>
          <a:prstGeom prst="rect">
            <a:avLst/>
          </a:prstGeom>
        </p:spPr>
      </p:pic>
      <p:sp>
        <p:nvSpPr>
          <p:cNvPr id="9" name="Titolo 1">
            <a:extLst>
              <a:ext uri="{FF2B5EF4-FFF2-40B4-BE49-F238E27FC236}">
                <a16:creationId xmlns:a16="http://schemas.microsoft.com/office/drawing/2014/main" xmlns="" id="{41914F52-E24C-F34D-ABFB-94BE88B6A594}"/>
              </a:ext>
            </a:extLst>
          </p:cNvPr>
          <p:cNvSpPr>
            <a:spLocks noGrp="1"/>
          </p:cNvSpPr>
          <p:nvPr>
            <p:ph type="title"/>
          </p:nvPr>
        </p:nvSpPr>
        <p:spPr>
          <a:xfrm>
            <a:off x="709610" y="251246"/>
            <a:ext cx="10772775" cy="889319"/>
          </a:xfrm>
        </p:spPr>
        <p:txBody>
          <a:bodyPr>
            <a:normAutofit fontScale="90000"/>
          </a:bodyPr>
          <a:lstStyle/>
          <a:p>
            <a:r>
              <a:rPr lang="it-IT" sz="4000" dirty="0" err="1"/>
              <a:t>Step</a:t>
            </a:r>
            <a:r>
              <a:rPr lang="it-IT" sz="4000" dirty="0"/>
              <a:t> 1: ricognizione del fabbisogno formativo territoriale</a:t>
            </a:r>
          </a:p>
        </p:txBody>
      </p:sp>
      <p:sp>
        <p:nvSpPr>
          <p:cNvPr id="5" name="CasellaDiTesto 4">
            <a:extLst>
              <a:ext uri="{FF2B5EF4-FFF2-40B4-BE49-F238E27FC236}">
                <a16:creationId xmlns:a16="http://schemas.microsoft.com/office/drawing/2014/main" xmlns="" id="{09DD665A-A7A0-684C-8BCD-BF520C665831}"/>
              </a:ext>
            </a:extLst>
          </p:cNvPr>
          <p:cNvSpPr txBox="1"/>
          <p:nvPr/>
        </p:nvSpPr>
        <p:spPr>
          <a:xfrm>
            <a:off x="709610" y="1392864"/>
            <a:ext cx="6466835" cy="369332"/>
          </a:xfrm>
          <a:prstGeom prst="rect">
            <a:avLst/>
          </a:prstGeom>
          <a:noFill/>
        </p:spPr>
        <p:txBody>
          <a:bodyPr wrap="none" rtlCol="0">
            <a:spAutoFit/>
          </a:bodyPr>
          <a:lstStyle/>
          <a:p>
            <a:r>
              <a:rPr lang="it-IT" dirty="0"/>
              <a:t>Gli esiti della ricognizione hanno evidenziato le seguenti richieste:</a:t>
            </a:r>
          </a:p>
        </p:txBody>
      </p:sp>
    </p:spTree>
    <p:extLst>
      <p:ext uri="{BB962C8B-B14F-4D97-AF65-F5344CB8AC3E}">
        <p14:creationId xmlns:p14="http://schemas.microsoft.com/office/powerpoint/2010/main" val="1802031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p:cNvPicPr>
            <a:picLocks noChangeAspect="1"/>
          </p:cNvPicPr>
          <p:nvPr/>
        </p:nvPicPr>
        <p:blipFill>
          <a:blip r:embed="rId2"/>
          <a:stretch>
            <a:fillRect/>
          </a:stretch>
        </p:blipFill>
        <p:spPr>
          <a:xfrm>
            <a:off x="3494264" y="1171575"/>
            <a:ext cx="5638800" cy="5686425"/>
          </a:xfrm>
          <a:prstGeom prst="rect">
            <a:avLst/>
          </a:prstGeom>
          <a:solidFill>
            <a:srgbClr val="FF33CC"/>
          </a:solidFill>
        </p:spPr>
      </p:pic>
      <p:cxnSp>
        <p:nvCxnSpPr>
          <p:cNvPr id="11" name="Connettore 2 10"/>
          <p:cNvCxnSpPr>
            <a:stCxn id="37" idx="3"/>
          </p:cNvCxnSpPr>
          <p:nvPr/>
        </p:nvCxnSpPr>
        <p:spPr>
          <a:xfrm flipH="1">
            <a:off x="5328211" y="3959753"/>
            <a:ext cx="744513" cy="131189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p:cNvSpPr txBox="1"/>
          <p:nvPr/>
        </p:nvSpPr>
        <p:spPr>
          <a:xfrm>
            <a:off x="4842586" y="5329054"/>
            <a:ext cx="1362230" cy="276999"/>
          </a:xfrm>
          <a:prstGeom prst="rect">
            <a:avLst/>
          </a:prstGeom>
          <a:noFill/>
          <a:ln w="38100">
            <a:solidFill>
              <a:srgbClr val="FF0000"/>
            </a:solidFill>
          </a:ln>
        </p:spPr>
        <p:txBody>
          <a:bodyPr wrap="square" rtlCol="0">
            <a:spAutoFit/>
          </a:bodyPr>
          <a:lstStyle/>
          <a:p>
            <a:r>
              <a:rPr lang="it-IT" sz="1200" dirty="0"/>
              <a:t>Operatore Grafico</a:t>
            </a:r>
          </a:p>
        </p:txBody>
      </p:sp>
      <p:cxnSp>
        <p:nvCxnSpPr>
          <p:cNvPr id="14" name="Connettore 2 13"/>
          <p:cNvCxnSpPr>
            <a:stCxn id="36" idx="2"/>
          </p:cNvCxnSpPr>
          <p:nvPr/>
        </p:nvCxnSpPr>
        <p:spPr>
          <a:xfrm>
            <a:off x="5636662" y="1441579"/>
            <a:ext cx="4659082" cy="63490"/>
          </a:xfrm>
          <a:prstGeom prst="straightConnector1">
            <a:avLst/>
          </a:prstGeom>
          <a:ln w="127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6" name="CasellaDiTesto 15"/>
          <p:cNvSpPr txBox="1"/>
          <p:nvPr/>
        </p:nvSpPr>
        <p:spPr>
          <a:xfrm>
            <a:off x="10515005" y="1375884"/>
            <a:ext cx="1441579" cy="276999"/>
          </a:xfrm>
          <a:prstGeom prst="rect">
            <a:avLst/>
          </a:prstGeom>
          <a:noFill/>
          <a:ln w="38100">
            <a:solidFill>
              <a:srgbClr val="FF0000"/>
            </a:solidFill>
          </a:ln>
        </p:spPr>
        <p:txBody>
          <a:bodyPr wrap="square" rtlCol="0">
            <a:spAutoFit/>
          </a:bodyPr>
          <a:lstStyle/>
          <a:p>
            <a:r>
              <a:rPr lang="it-IT" sz="1200" dirty="0"/>
              <a:t>Op. Agricolo</a:t>
            </a:r>
          </a:p>
        </p:txBody>
      </p:sp>
      <p:cxnSp>
        <p:nvCxnSpPr>
          <p:cNvPr id="18" name="Connettore 2 17"/>
          <p:cNvCxnSpPr/>
          <p:nvPr/>
        </p:nvCxnSpPr>
        <p:spPr>
          <a:xfrm>
            <a:off x="6311892" y="1613334"/>
            <a:ext cx="4270794" cy="97676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ttore 2 19"/>
          <p:cNvCxnSpPr/>
          <p:nvPr/>
        </p:nvCxnSpPr>
        <p:spPr>
          <a:xfrm flipV="1">
            <a:off x="5813058" y="829113"/>
            <a:ext cx="4164684" cy="609686"/>
          </a:xfrm>
          <a:prstGeom prst="straightConnector1">
            <a:avLst/>
          </a:prstGeom>
          <a:ln w="127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ttore 2 21"/>
          <p:cNvCxnSpPr/>
          <p:nvPr/>
        </p:nvCxnSpPr>
        <p:spPr>
          <a:xfrm flipH="1" flipV="1">
            <a:off x="2595026" y="1870069"/>
            <a:ext cx="2234292" cy="26462"/>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3" name="CasellaDiTesto 22"/>
          <p:cNvSpPr txBox="1"/>
          <p:nvPr/>
        </p:nvSpPr>
        <p:spPr>
          <a:xfrm>
            <a:off x="9288445" y="1750741"/>
            <a:ext cx="1537727" cy="276999"/>
          </a:xfrm>
          <a:prstGeom prst="rect">
            <a:avLst/>
          </a:prstGeom>
          <a:noFill/>
          <a:ln w="38100">
            <a:solidFill>
              <a:srgbClr val="FF0000"/>
            </a:solidFill>
          </a:ln>
        </p:spPr>
        <p:txBody>
          <a:bodyPr wrap="square" rtlCol="0">
            <a:spAutoFit/>
          </a:bodyPr>
          <a:lstStyle/>
          <a:p>
            <a:r>
              <a:rPr lang="it-IT" sz="1200" dirty="0"/>
              <a:t>Op. Termoidraulico</a:t>
            </a:r>
          </a:p>
        </p:txBody>
      </p:sp>
      <p:cxnSp>
        <p:nvCxnSpPr>
          <p:cNvPr id="25" name="Connettore 2 24"/>
          <p:cNvCxnSpPr/>
          <p:nvPr/>
        </p:nvCxnSpPr>
        <p:spPr>
          <a:xfrm>
            <a:off x="5626239" y="1756935"/>
            <a:ext cx="3517559" cy="1843927"/>
          </a:xfrm>
          <a:prstGeom prst="straightConnector1">
            <a:avLst/>
          </a:prstGeom>
          <a:ln w="127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Rettangolo 26"/>
          <p:cNvSpPr/>
          <p:nvPr/>
        </p:nvSpPr>
        <p:spPr>
          <a:xfrm>
            <a:off x="3530277" y="6432874"/>
            <a:ext cx="1370044" cy="242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0" name="Connettore 2 29"/>
          <p:cNvCxnSpPr>
            <a:stCxn id="41" idx="3"/>
          </p:cNvCxnSpPr>
          <p:nvPr/>
        </p:nvCxnSpPr>
        <p:spPr>
          <a:xfrm flipH="1">
            <a:off x="2601766" y="2416079"/>
            <a:ext cx="1444154" cy="895812"/>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5" name="CasellaDiTesto 14"/>
          <p:cNvSpPr txBox="1"/>
          <p:nvPr/>
        </p:nvSpPr>
        <p:spPr>
          <a:xfrm>
            <a:off x="594052" y="3231561"/>
            <a:ext cx="1885313" cy="276999"/>
          </a:xfrm>
          <a:prstGeom prst="rect">
            <a:avLst/>
          </a:prstGeom>
          <a:noFill/>
          <a:ln w="38100">
            <a:solidFill>
              <a:srgbClr val="FF0000"/>
            </a:solidFill>
          </a:ln>
        </p:spPr>
        <p:txBody>
          <a:bodyPr wrap="square" rtlCol="0">
            <a:spAutoFit/>
          </a:bodyPr>
          <a:lstStyle/>
          <a:p>
            <a:r>
              <a:rPr lang="it-IT" sz="1200" dirty="0"/>
              <a:t>Op. Produzioni alimentari</a:t>
            </a:r>
          </a:p>
        </p:txBody>
      </p:sp>
      <p:sp>
        <p:nvSpPr>
          <p:cNvPr id="17" name="CasellaDiTesto 16"/>
          <p:cNvSpPr txBox="1"/>
          <p:nvPr/>
        </p:nvSpPr>
        <p:spPr>
          <a:xfrm>
            <a:off x="9222099" y="3728622"/>
            <a:ext cx="786950" cy="276999"/>
          </a:xfrm>
          <a:prstGeom prst="rect">
            <a:avLst/>
          </a:prstGeom>
          <a:noFill/>
          <a:ln w="38100">
            <a:solidFill>
              <a:srgbClr val="FF0000"/>
            </a:solidFill>
          </a:ln>
          <a:effectLst>
            <a:glow rad="101600">
              <a:srgbClr val="7030A0">
                <a:alpha val="60000"/>
              </a:srgbClr>
            </a:glow>
          </a:effectLst>
        </p:spPr>
        <p:txBody>
          <a:bodyPr wrap="square" rtlCol="0">
            <a:spAutoFit/>
          </a:bodyPr>
          <a:lstStyle/>
          <a:p>
            <a:r>
              <a:rPr lang="it-IT" sz="1200" dirty="0"/>
              <a:t>Op. Edile</a:t>
            </a:r>
          </a:p>
        </p:txBody>
      </p:sp>
      <p:sp>
        <p:nvSpPr>
          <p:cNvPr id="19" name="CasellaDiTesto 18"/>
          <p:cNvSpPr txBox="1"/>
          <p:nvPr/>
        </p:nvSpPr>
        <p:spPr>
          <a:xfrm>
            <a:off x="26296" y="1741428"/>
            <a:ext cx="2388485" cy="276999"/>
          </a:xfrm>
          <a:prstGeom prst="rect">
            <a:avLst/>
          </a:prstGeom>
          <a:noFill/>
          <a:ln w="38100">
            <a:solidFill>
              <a:srgbClr val="FF0000"/>
            </a:solidFill>
          </a:ln>
          <a:effectLst/>
        </p:spPr>
        <p:txBody>
          <a:bodyPr wrap="square" rtlCol="0">
            <a:spAutoFit/>
          </a:bodyPr>
          <a:lstStyle/>
          <a:p>
            <a:r>
              <a:rPr lang="it-IT" sz="1200" dirty="0"/>
              <a:t>Op. Lavorazione prodotti pelletteria</a:t>
            </a:r>
          </a:p>
        </p:txBody>
      </p:sp>
      <p:sp>
        <p:nvSpPr>
          <p:cNvPr id="21" name="CasellaDiTesto 20"/>
          <p:cNvSpPr txBox="1"/>
          <p:nvPr/>
        </p:nvSpPr>
        <p:spPr>
          <a:xfrm>
            <a:off x="391875" y="2051364"/>
            <a:ext cx="2281050" cy="276999"/>
          </a:xfrm>
          <a:prstGeom prst="rect">
            <a:avLst/>
          </a:prstGeom>
          <a:noFill/>
          <a:ln w="38100">
            <a:solidFill>
              <a:srgbClr val="FF0000"/>
            </a:solidFill>
          </a:ln>
          <a:effectLst/>
        </p:spPr>
        <p:txBody>
          <a:bodyPr wrap="square" rtlCol="0">
            <a:spAutoFit/>
          </a:bodyPr>
          <a:lstStyle>
            <a:defPPr>
              <a:defRPr lang="it-IT"/>
            </a:defPPr>
            <a:lvl1pPr>
              <a:defRPr sz="1200"/>
            </a:lvl1pPr>
          </a:lstStyle>
          <a:p>
            <a:r>
              <a:rPr lang="it-IT" dirty="0"/>
              <a:t>Op. Lavorazione materiali lapidei</a:t>
            </a:r>
          </a:p>
        </p:txBody>
      </p:sp>
      <p:sp>
        <p:nvSpPr>
          <p:cNvPr id="24" name="CasellaDiTesto 23"/>
          <p:cNvSpPr txBox="1"/>
          <p:nvPr/>
        </p:nvSpPr>
        <p:spPr>
          <a:xfrm>
            <a:off x="1969" y="2352014"/>
            <a:ext cx="2536256" cy="276999"/>
          </a:xfrm>
          <a:prstGeom prst="rect">
            <a:avLst/>
          </a:prstGeom>
          <a:noFill/>
          <a:ln w="38100">
            <a:solidFill>
              <a:srgbClr val="FF0000"/>
            </a:solidFill>
          </a:ln>
        </p:spPr>
        <p:txBody>
          <a:bodyPr wrap="square" rtlCol="0">
            <a:spAutoFit/>
          </a:bodyPr>
          <a:lstStyle/>
          <a:p>
            <a:r>
              <a:rPr lang="it-IT" sz="1200" dirty="0"/>
              <a:t>Op. Lavorazione oro e metalli preziosi</a:t>
            </a:r>
          </a:p>
        </p:txBody>
      </p:sp>
      <p:sp>
        <p:nvSpPr>
          <p:cNvPr id="26" name="CasellaDiTesto 25"/>
          <p:cNvSpPr txBox="1"/>
          <p:nvPr/>
        </p:nvSpPr>
        <p:spPr>
          <a:xfrm>
            <a:off x="10844489" y="3343591"/>
            <a:ext cx="1271392" cy="276999"/>
          </a:xfrm>
          <a:prstGeom prst="rect">
            <a:avLst/>
          </a:prstGeom>
          <a:noFill/>
          <a:ln w="38100">
            <a:solidFill>
              <a:srgbClr val="FF0000"/>
            </a:solidFill>
          </a:ln>
        </p:spPr>
        <p:txBody>
          <a:bodyPr wrap="square" rtlCol="0">
            <a:spAutoFit/>
          </a:bodyPr>
          <a:lstStyle/>
          <a:p>
            <a:r>
              <a:rPr lang="it-IT" sz="1200" dirty="0"/>
              <a:t>Op. Informatico</a:t>
            </a:r>
          </a:p>
        </p:txBody>
      </p:sp>
      <p:sp>
        <p:nvSpPr>
          <p:cNvPr id="28" name="CasellaDiTesto 27"/>
          <p:cNvSpPr txBox="1"/>
          <p:nvPr/>
        </p:nvSpPr>
        <p:spPr>
          <a:xfrm>
            <a:off x="588345" y="4007862"/>
            <a:ext cx="2521039" cy="276999"/>
          </a:xfrm>
          <a:prstGeom prst="rect">
            <a:avLst/>
          </a:prstGeom>
          <a:noFill/>
          <a:ln w="38100">
            <a:solidFill>
              <a:srgbClr val="FF0000"/>
            </a:solidFill>
          </a:ln>
          <a:effectLst/>
        </p:spPr>
        <p:txBody>
          <a:bodyPr wrap="square" rtlCol="0">
            <a:spAutoFit/>
          </a:bodyPr>
          <a:lstStyle/>
          <a:p>
            <a:r>
              <a:rPr lang="it-IT" sz="1200" dirty="0"/>
              <a:t>Op. Acque e risanamento ambientale</a:t>
            </a:r>
          </a:p>
        </p:txBody>
      </p:sp>
      <p:sp>
        <p:nvSpPr>
          <p:cNvPr id="34" name="Connettore 33"/>
          <p:cNvSpPr/>
          <p:nvPr/>
        </p:nvSpPr>
        <p:spPr>
          <a:xfrm>
            <a:off x="7828658" y="4217797"/>
            <a:ext cx="207703" cy="195942"/>
          </a:xfrm>
          <a:prstGeom prst="flowChartConnector">
            <a:avLst/>
          </a:prstGeom>
          <a:solidFill>
            <a:srgbClr val="FF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Connettore 35"/>
          <p:cNvSpPr/>
          <p:nvPr/>
        </p:nvSpPr>
        <p:spPr>
          <a:xfrm>
            <a:off x="5636662" y="1343608"/>
            <a:ext cx="207703" cy="195942"/>
          </a:xfrm>
          <a:prstGeom prst="flowChartConnector">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Connettore 36"/>
          <p:cNvSpPr/>
          <p:nvPr/>
        </p:nvSpPr>
        <p:spPr>
          <a:xfrm>
            <a:off x="6042307" y="3792506"/>
            <a:ext cx="207703" cy="195942"/>
          </a:xfrm>
          <a:prstGeom prst="flowChartConnector">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8" name="Connettore 37"/>
          <p:cNvSpPr/>
          <p:nvPr/>
        </p:nvSpPr>
        <p:spPr>
          <a:xfrm>
            <a:off x="5697577" y="2444960"/>
            <a:ext cx="207703" cy="195942"/>
          </a:xfrm>
          <a:prstGeom prst="flowChartConnector">
            <a:avLst/>
          </a:prstGeom>
          <a:solidFill>
            <a:srgbClr val="B0C468"/>
          </a:solidFill>
          <a:ln>
            <a:solidFill>
              <a:srgbClr val="B0C4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9" name="Connettore 38"/>
          <p:cNvSpPr/>
          <p:nvPr/>
        </p:nvSpPr>
        <p:spPr>
          <a:xfrm>
            <a:off x="5579414" y="3077062"/>
            <a:ext cx="207703" cy="195942"/>
          </a:xfrm>
          <a:prstGeom prst="flowChartConnector">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0" name="Connettore 39"/>
          <p:cNvSpPr/>
          <p:nvPr/>
        </p:nvSpPr>
        <p:spPr>
          <a:xfrm>
            <a:off x="4345346" y="2554695"/>
            <a:ext cx="207703" cy="195942"/>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1" name="Connettore 40"/>
          <p:cNvSpPr/>
          <p:nvPr/>
        </p:nvSpPr>
        <p:spPr>
          <a:xfrm>
            <a:off x="4015503" y="2248832"/>
            <a:ext cx="207703" cy="195942"/>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2" name="Connettore 41"/>
          <p:cNvSpPr/>
          <p:nvPr/>
        </p:nvSpPr>
        <p:spPr>
          <a:xfrm>
            <a:off x="4842586" y="1827401"/>
            <a:ext cx="207703" cy="195942"/>
          </a:xfrm>
          <a:prstGeom prst="flowChartConnector">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3" name="Connettore 42"/>
          <p:cNvSpPr/>
          <p:nvPr/>
        </p:nvSpPr>
        <p:spPr>
          <a:xfrm>
            <a:off x="5459963" y="1608074"/>
            <a:ext cx="207703" cy="195942"/>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4" name="Connettore 43"/>
          <p:cNvSpPr/>
          <p:nvPr/>
        </p:nvSpPr>
        <p:spPr>
          <a:xfrm>
            <a:off x="5721702" y="2009003"/>
            <a:ext cx="207703" cy="195942"/>
          </a:xfrm>
          <a:prstGeom prst="flowChartConnector">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5" name="Connettore 44"/>
          <p:cNvSpPr/>
          <p:nvPr/>
        </p:nvSpPr>
        <p:spPr>
          <a:xfrm>
            <a:off x="6240964" y="1549400"/>
            <a:ext cx="207703" cy="195942"/>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46" name="Connettore 2 45"/>
          <p:cNvCxnSpPr>
            <a:stCxn id="34" idx="5"/>
          </p:cNvCxnSpPr>
          <p:nvPr/>
        </p:nvCxnSpPr>
        <p:spPr>
          <a:xfrm>
            <a:off x="8005944" y="4385044"/>
            <a:ext cx="1178898" cy="1442165"/>
          </a:xfrm>
          <a:prstGeom prst="straightConnector1">
            <a:avLst/>
          </a:prstGeom>
          <a:ln w="12700">
            <a:solidFill>
              <a:srgbClr val="FF33CC"/>
            </a:solidFill>
            <a:tailEnd type="triangle"/>
          </a:ln>
        </p:spPr>
        <p:style>
          <a:lnRef idx="1">
            <a:schemeClr val="accent1"/>
          </a:lnRef>
          <a:fillRef idx="0">
            <a:schemeClr val="accent1"/>
          </a:fillRef>
          <a:effectRef idx="0">
            <a:schemeClr val="accent1"/>
          </a:effectRef>
          <a:fontRef idx="minor">
            <a:schemeClr val="tx1"/>
          </a:fontRef>
        </p:style>
      </p:cxnSp>
      <p:sp>
        <p:nvSpPr>
          <p:cNvPr id="50" name="CasellaDiTesto 49"/>
          <p:cNvSpPr txBox="1"/>
          <p:nvPr/>
        </p:nvSpPr>
        <p:spPr>
          <a:xfrm>
            <a:off x="9420833" y="5269881"/>
            <a:ext cx="1272952" cy="276999"/>
          </a:xfrm>
          <a:prstGeom prst="rect">
            <a:avLst/>
          </a:prstGeom>
          <a:solidFill>
            <a:srgbClr val="FFFF00"/>
          </a:solidFill>
          <a:ln>
            <a:solidFill>
              <a:srgbClr val="FFC000"/>
            </a:solidFill>
          </a:ln>
        </p:spPr>
        <p:txBody>
          <a:bodyPr wrap="square" rtlCol="0">
            <a:spAutoFit/>
          </a:bodyPr>
          <a:lstStyle/>
          <a:p>
            <a:r>
              <a:rPr lang="it-IT" sz="1200" dirty="0"/>
              <a:t>Op. Ristorazione</a:t>
            </a:r>
          </a:p>
        </p:txBody>
      </p:sp>
      <p:sp>
        <p:nvSpPr>
          <p:cNvPr id="51" name="CasellaDiTesto 50"/>
          <p:cNvSpPr txBox="1"/>
          <p:nvPr/>
        </p:nvSpPr>
        <p:spPr>
          <a:xfrm>
            <a:off x="8546595" y="5905031"/>
            <a:ext cx="2817845" cy="276999"/>
          </a:xfrm>
          <a:prstGeom prst="rect">
            <a:avLst/>
          </a:prstGeom>
          <a:solidFill>
            <a:srgbClr val="FFFF00"/>
          </a:solidFill>
          <a:ln>
            <a:solidFill>
              <a:srgbClr val="FFC000"/>
            </a:solidFill>
          </a:ln>
        </p:spPr>
        <p:txBody>
          <a:bodyPr wrap="square" rtlCol="0">
            <a:spAutoFit/>
          </a:bodyPr>
          <a:lstStyle/>
          <a:p>
            <a:r>
              <a:rPr lang="it-IT" sz="1200" dirty="0"/>
              <a:t>Op. Servizi di promozione e accoglienza</a:t>
            </a:r>
          </a:p>
        </p:txBody>
      </p:sp>
      <p:cxnSp>
        <p:nvCxnSpPr>
          <p:cNvPr id="52" name="Connettore 2 51"/>
          <p:cNvCxnSpPr>
            <a:stCxn id="34" idx="5"/>
          </p:cNvCxnSpPr>
          <p:nvPr/>
        </p:nvCxnSpPr>
        <p:spPr>
          <a:xfrm>
            <a:off x="8005944" y="4385044"/>
            <a:ext cx="1517462" cy="795337"/>
          </a:xfrm>
          <a:prstGeom prst="straightConnector1">
            <a:avLst/>
          </a:prstGeom>
          <a:ln w="12700">
            <a:solidFill>
              <a:srgbClr val="FF33CC"/>
            </a:solidFill>
            <a:tailEnd type="triangle"/>
          </a:ln>
        </p:spPr>
        <p:style>
          <a:lnRef idx="1">
            <a:schemeClr val="accent1"/>
          </a:lnRef>
          <a:fillRef idx="0">
            <a:schemeClr val="accent1"/>
          </a:fillRef>
          <a:effectRef idx="0">
            <a:schemeClr val="accent1"/>
          </a:effectRef>
          <a:fontRef idx="minor">
            <a:schemeClr val="tx1"/>
          </a:fontRef>
        </p:style>
      </p:cxnSp>
      <p:cxnSp>
        <p:nvCxnSpPr>
          <p:cNvPr id="54" name="Connettore 2 53"/>
          <p:cNvCxnSpPr>
            <a:stCxn id="38" idx="5"/>
          </p:cNvCxnSpPr>
          <p:nvPr/>
        </p:nvCxnSpPr>
        <p:spPr>
          <a:xfrm>
            <a:off x="5874863" y="2612207"/>
            <a:ext cx="3168657" cy="1703561"/>
          </a:xfrm>
          <a:prstGeom prst="straightConnector1">
            <a:avLst/>
          </a:prstGeom>
          <a:ln w="12700">
            <a:solidFill>
              <a:srgbClr val="B0C468"/>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ttore 2 54"/>
          <p:cNvCxnSpPr>
            <a:stCxn id="39" idx="3"/>
          </p:cNvCxnSpPr>
          <p:nvPr/>
        </p:nvCxnSpPr>
        <p:spPr>
          <a:xfrm flipH="1">
            <a:off x="3572277" y="3244309"/>
            <a:ext cx="2037554" cy="2459998"/>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61" name="CasellaDiTesto 60"/>
          <p:cNvSpPr txBox="1"/>
          <p:nvPr/>
        </p:nvSpPr>
        <p:spPr>
          <a:xfrm>
            <a:off x="912975" y="5827209"/>
            <a:ext cx="3107052" cy="276999"/>
          </a:xfrm>
          <a:prstGeom prst="rect">
            <a:avLst/>
          </a:prstGeom>
          <a:solidFill>
            <a:srgbClr val="FFFF00"/>
          </a:solidFill>
          <a:ln>
            <a:solidFill>
              <a:srgbClr val="FFC000"/>
            </a:solidFill>
          </a:ln>
        </p:spPr>
        <p:txBody>
          <a:bodyPr wrap="square" rtlCol="0">
            <a:spAutoFit/>
          </a:bodyPr>
          <a:lstStyle/>
          <a:p>
            <a:r>
              <a:rPr lang="it-IT" sz="1200" dirty="0"/>
              <a:t>Op. Abbigliamento e prodotti tessili per la casa</a:t>
            </a:r>
          </a:p>
        </p:txBody>
      </p:sp>
      <p:sp>
        <p:nvSpPr>
          <p:cNvPr id="62" name="CasellaDiTesto 61"/>
          <p:cNvSpPr txBox="1"/>
          <p:nvPr/>
        </p:nvSpPr>
        <p:spPr>
          <a:xfrm>
            <a:off x="3516790" y="6226082"/>
            <a:ext cx="1397018" cy="276999"/>
          </a:xfrm>
          <a:prstGeom prst="rect">
            <a:avLst/>
          </a:prstGeom>
          <a:noFill/>
          <a:ln w="38100">
            <a:solidFill>
              <a:srgbClr val="00B050"/>
            </a:solidFill>
          </a:ln>
        </p:spPr>
        <p:txBody>
          <a:bodyPr wrap="square" rtlCol="0">
            <a:spAutoFit/>
          </a:bodyPr>
          <a:lstStyle/>
          <a:p>
            <a:r>
              <a:rPr lang="it-IT" sz="1200" dirty="0"/>
              <a:t>Op. Calzature</a:t>
            </a:r>
          </a:p>
        </p:txBody>
      </p:sp>
      <p:cxnSp>
        <p:nvCxnSpPr>
          <p:cNvPr id="63" name="Connettore 2 62"/>
          <p:cNvCxnSpPr>
            <a:stCxn id="39" idx="3"/>
          </p:cNvCxnSpPr>
          <p:nvPr/>
        </p:nvCxnSpPr>
        <p:spPr>
          <a:xfrm flipH="1">
            <a:off x="4448695" y="3244309"/>
            <a:ext cx="1161136" cy="2809384"/>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66" name="CasellaDiTesto 65"/>
          <p:cNvSpPr txBox="1"/>
          <p:nvPr/>
        </p:nvSpPr>
        <p:spPr>
          <a:xfrm>
            <a:off x="9151286" y="4263949"/>
            <a:ext cx="1762031" cy="276999"/>
          </a:xfrm>
          <a:prstGeom prst="rect">
            <a:avLst/>
          </a:prstGeom>
          <a:noFill/>
          <a:ln w="38100">
            <a:solidFill>
              <a:srgbClr val="00B050"/>
            </a:solidFill>
          </a:ln>
        </p:spPr>
        <p:txBody>
          <a:bodyPr wrap="square" rtlCol="0">
            <a:spAutoFit/>
          </a:bodyPr>
          <a:lstStyle/>
          <a:p>
            <a:r>
              <a:rPr lang="it-IT" sz="1200" dirty="0"/>
              <a:t>Op. Produzioni chimiche</a:t>
            </a:r>
          </a:p>
        </p:txBody>
      </p:sp>
      <p:cxnSp>
        <p:nvCxnSpPr>
          <p:cNvPr id="69" name="Connettore 2 68"/>
          <p:cNvCxnSpPr/>
          <p:nvPr/>
        </p:nvCxnSpPr>
        <p:spPr>
          <a:xfrm flipH="1">
            <a:off x="2969110" y="2360349"/>
            <a:ext cx="1084737" cy="1551837"/>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4" name="Connettore 2 73"/>
          <p:cNvCxnSpPr>
            <a:endCxn id="21" idx="3"/>
          </p:cNvCxnSpPr>
          <p:nvPr/>
        </p:nvCxnSpPr>
        <p:spPr>
          <a:xfrm flipH="1">
            <a:off x="2672925" y="1929776"/>
            <a:ext cx="2158927" cy="260088"/>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75" name="Connettore 2 74"/>
          <p:cNvCxnSpPr>
            <a:stCxn id="42" idx="2"/>
          </p:cNvCxnSpPr>
          <p:nvPr/>
        </p:nvCxnSpPr>
        <p:spPr>
          <a:xfrm flipH="1">
            <a:off x="2556501" y="1925372"/>
            <a:ext cx="2286085" cy="577323"/>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81" name="Connettore 2 80"/>
          <p:cNvCxnSpPr/>
          <p:nvPr/>
        </p:nvCxnSpPr>
        <p:spPr>
          <a:xfrm>
            <a:off x="5874483" y="2115289"/>
            <a:ext cx="3095183" cy="1619810"/>
          </a:xfrm>
          <a:prstGeom prst="straightConnector1">
            <a:avLst/>
          </a:prstGeom>
          <a:ln w="12700">
            <a:solidFill>
              <a:srgbClr val="00FF00"/>
            </a:solidFill>
            <a:tailEnd type="triangle"/>
          </a:ln>
        </p:spPr>
        <p:style>
          <a:lnRef idx="1">
            <a:schemeClr val="accent1"/>
          </a:lnRef>
          <a:fillRef idx="0">
            <a:schemeClr val="accent1"/>
          </a:fillRef>
          <a:effectRef idx="0">
            <a:schemeClr val="accent1"/>
          </a:effectRef>
          <a:fontRef idx="minor">
            <a:schemeClr val="tx1"/>
          </a:fontRef>
        </p:style>
      </p:cxnSp>
      <p:cxnSp>
        <p:nvCxnSpPr>
          <p:cNvPr id="82" name="Connettore 2 81"/>
          <p:cNvCxnSpPr/>
          <p:nvPr/>
        </p:nvCxnSpPr>
        <p:spPr>
          <a:xfrm>
            <a:off x="6410639" y="1663128"/>
            <a:ext cx="2612493" cy="203399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5" name="Connettore 2 94"/>
          <p:cNvCxnSpPr/>
          <p:nvPr/>
        </p:nvCxnSpPr>
        <p:spPr>
          <a:xfrm flipH="1">
            <a:off x="3038603" y="2731795"/>
            <a:ext cx="1346648" cy="184152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6" name="Connettore 2 95"/>
          <p:cNvCxnSpPr/>
          <p:nvPr/>
        </p:nvCxnSpPr>
        <p:spPr>
          <a:xfrm flipH="1">
            <a:off x="3531972" y="2722593"/>
            <a:ext cx="880707" cy="2324813"/>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0" name="CasellaDiTesto 99"/>
          <p:cNvSpPr txBox="1"/>
          <p:nvPr/>
        </p:nvSpPr>
        <p:spPr>
          <a:xfrm>
            <a:off x="1413527" y="4668729"/>
            <a:ext cx="1792968" cy="276999"/>
          </a:xfrm>
          <a:prstGeom prst="rect">
            <a:avLst/>
          </a:prstGeom>
          <a:noFill/>
          <a:ln w="38100">
            <a:solidFill>
              <a:srgbClr val="00B050"/>
            </a:solidFill>
          </a:ln>
        </p:spPr>
        <p:txBody>
          <a:bodyPr wrap="square" rtlCol="0">
            <a:spAutoFit/>
          </a:bodyPr>
          <a:lstStyle/>
          <a:p>
            <a:r>
              <a:rPr lang="it-IT" sz="1200" dirty="0"/>
              <a:t>Op. Mare e acque interne</a:t>
            </a:r>
          </a:p>
        </p:txBody>
      </p:sp>
      <p:sp>
        <p:nvSpPr>
          <p:cNvPr id="101" name="CasellaDiTesto 100"/>
          <p:cNvSpPr txBox="1"/>
          <p:nvPr/>
        </p:nvSpPr>
        <p:spPr>
          <a:xfrm>
            <a:off x="46030" y="5099329"/>
            <a:ext cx="3671100" cy="276999"/>
          </a:xfrm>
          <a:prstGeom prst="rect">
            <a:avLst/>
          </a:prstGeom>
          <a:noFill/>
          <a:ln w="38100">
            <a:solidFill>
              <a:srgbClr val="00B050"/>
            </a:solidFill>
          </a:ln>
        </p:spPr>
        <p:txBody>
          <a:bodyPr wrap="square" rtlCol="0">
            <a:spAutoFit/>
          </a:bodyPr>
          <a:lstStyle/>
          <a:p>
            <a:r>
              <a:rPr lang="it-IT" sz="1200" dirty="0"/>
              <a:t>Op. Montaggio e manutenzione imbarcazioni da diporto</a:t>
            </a:r>
          </a:p>
        </p:txBody>
      </p:sp>
      <p:cxnSp>
        <p:nvCxnSpPr>
          <p:cNvPr id="104" name="Connettore 2 103"/>
          <p:cNvCxnSpPr/>
          <p:nvPr/>
        </p:nvCxnSpPr>
        <p:spPr>
          <a:xfrm flipH="1">
            <a:off x="1944359" y="2383077"/>
            <a:ext cx="2089520" cy="550611"/>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1" name="CasellaDiTesto 110"/>
          <p:cNvSpPr txBox="1"/>
          <p:nvPr/>
        </p:nvSpPr>
        <p:spPr>
          <a:xfrm>
            <a:off x="751568" y="2859268"/>
            <a:ext cx="1113878" cy="276999"/>
          </a:xfrm>
          <a:prstGeom prst="rect">
            <a:avLst/>
          </a:prstGeom>
          <a:noFill/>
          <a:ln w="38100">
            <a:solidFill>
              <a:srgbClr val="00B050"/>
            </a:solidFill>
          </a:ln>
        </p:spPr>
        <p:txBody>
          <a:bodyPr wrap="square" rtlCol="0">
            <a:spAutoFit/>
          </a:bodyPr>
          <a:lstStyle/>
          <a:p>
            <a:r>
              <a:rPr lang="it-IT" sz="1200" dirty="0"/>
              <a:t>Op. Benessere</a:t>
            </a:r>
          </a:p>
        </p:txBody>
      </p:sp>
      <p:sp>
        <p:nvSpPr>
          <p:cNvPr id="120" name="CasellaDiTesto 119"/>
          <p:cNvSpPr txBox="1"/>
          <p:nvPr/>
        </p:nvSpPr>
        <p:spPr>
          <a:xfrm>
            <a:off x="9036231" y="1110487"/>
            <a:ext cx="879775" cy="276999"/>
          </a:xfrm>
          <a:prstGeom prst="rect">
            <a:avLst/>
          </a:prstGeom>
          <a:noFill/>
          <a:ln w="38100">
            <a:solidFill>
              <a:srgbClr val="00B050"/>
            </a:solidFill>
          </a:ln>
        </p:spPr>
        <p:txBody>
          <a:bodyPr wrap="square" rtlCol="0">
            <a:spAutoFit/>
          </a:bodyPr>
          <a:lstStyle/>
          <a:p>
            <a:r>
              <a:rPr lang="it-IT" sz="1200" dirty="0"/>
              <a:t>Op. Legno</a:t>
            </a:r>
          </a:p>
        </p:txBody>
      </p:sp>
      <p:sp>
        <p:nvSpPr>
          <p:cNvPr id="121" name="CasellaDiTesto 120"/>
          <p:cNvSpPr txBox="1"/>
          <p:nvPr/>
        </p:nvSpPr>
        <p:spPr>
          <a:xfrm>
            <a:off x="10057308" y="700826"/>
            <a:ext cx="1659103" cy="276999"/>
          </a:xfrm>
          <a:prstGeom prst="rect">
            <a:avLst/>
          </a:prstGeom>
          <a:solidFill>
            <a:srgbClr val="FFFF00"/>
          </a:solidFill>
          <a:ln>
            <a:solidFill>
              <a:srgbClr val="FFC000"/>
            </a:solidFill>
          </a:ln>
        </p:spPr>
        <p:txBody>
          <a:bodyPr wrap="square" rtlCol="0">
            <a:spAutoFit/>
          </a:bodyPr>
          <a:lstStyle/>
          <a:p>
            <a:r>
              <a:rPr lang="it-IT" sz="1200" dirty="0"/>
              <a:t>Op. Servizi di vendita </a:t>
            </a:r>
          </a:p>
        </p:txBody>
      </p:sp>
      <p:cxnSp>
        <p:nvCxnSpPr>
          <p:cNvPr id="122" name="Connettore 2 121"/>
          <p:cNvCxnSpPr>
            <a:stCxn id="36" idx="6"/>
          </p:cNvCxnSpPr>
          <p:nvPr/>
        </p:nvCxnSpPr>
        <p:spPr>
          <a:xfrm flipV="1">
            <a:off x="5844365" y="1239442"/>
            <a:ext cx="3023265" cy="202137"/>
          </a:xfrm>
          <a:prstGeom prst="straightConnector1">
            <a:avLst/>
          </a:prstGeom>
          <a:ln w="127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Connettore 2 123"/>
          <p:cNvCxnSpPr/>
          <p:nvPr/>
        </p:nvCxnSpPr>
        <p:spPr>
          <a:xfrm flipH="1" flipV="1">
            <a:off x="3830376" y="1313430"/>
            <a:ext cx="1109749" cy="553796"/>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Connettore 2 124"/>
          <p:cNvCxnSpPr/>
          <p:nvPr/>
        </p:nvCxnSpPr>
        <p:spPr>
          <a:xfrm flipH="1" flipV="1">
            <a:off x="2548261" y="1550940"/>
            <a:ext cx="2398177" cy="310209"/>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29" name="CasellaDiTesto 128"/>
          <p:cNvSpPr txBox="1"/>
          <p:nvPr/>
        </p:nvSpPr>
        <p:spPr>
          <a:xfrm>
            <a:off x="1105779" y="753538"/>
            <a:ext cx="2388485" cy="276999"/>
          </a:xfrm>
          <a:prstGeom prst="rect">
            <a:avLst/>
          </a:prstGeom>
          <a:solidFill>
            <a:srgbClr val="FFFF00"/>
          </a:solidFill>
          <a:ln>
            <a:solidFill>
              <a:srgbClr val="FFC000"/>
            </a:solidFill>
          </a:ln>
          <a:effectLst/>
        </p:spPr>
        <p:txBody>
          <a:bodyPr wrap="square" rtlCol="0">
            <a:spAutoFit/>
          </a:bodyPr>
          <a:lstStyle/>
          <a:p>
            <a:r>
              <a:rPr lang="it-IT" sz="1200" dirty="0"/>
              <a:t>Op. Sistemi e servizi logistici</a:t>
            </a:r>
          </a:p>
        </p:txBody>
      </p:sp>
      <p:sp>
        <p:nvSpPr>
          <p:cNvPr id="130" name="CasellaDiTesto 129"/>
          <p:cNvSpPr txBox="1"/>
          <p:nvPr/>
        </p:nvSpPr>
        <p:spPr>
          <a:xfrm>
            <a:off x="2160297" y="1114307"/>
            <a:ext cx="1606266" cy="276999"/>
          </a:xfrm>
          <a:prstGeom prst="rect">
            <a:avLst/>
          </a:prstGeom>
          <a:solidFill>
            <a:srgbClr val="FFFF00"/>
          </a:solidFill>
          <a:ln>
            <a:solidFill>
              <a:srgbClr val="FFC000"/>
            </a:solidFill>
          </a:ln>
          <a:effectLst/>
        </p:spPr>
        <p:txBody>
          <a:bodyPr wrap="square" rtlCol="0">
            <a:spAutoFit/>
          </a:bodyPr>
          <a:lstStyle/>
          <a:p>
            <a:r>
              <a:rPr lang="it-IT" sz="1200" dirty="0"/>
              <a:t>Op. Servizi di impresa</a:t>
            </a:r>
          </a:p>
        </p:txBody>
      </p:sp>
      <p:sp>
        <p:nvSpPr>
          <p:cNvPr id="134" name="CasellaDiTesto 133"/>
          <p:cNvSpPr txBox="1"/>
          <p:nvPr/>
        </p:nvSpPr>
        <p:spPr>
          <a:xfrm>
            <a:off x="8519622" y="2608971"/>
            <a:ext cx="1118801" cy="276999"/>
          </a:xfrm>
          <a:prstGeom prst="rect">
            <a:avLst/>
          </a:prstGeom>
          <a:noFill/>
          <a:ln w="38100">
            <a:solidFill>
              <a:srgbClr val="FF0000"/>
            </a:solidFill>
          </a:ln>
        </p:spPr>
        <p:txBody>
          <a:bodyPr wrap="square" rtlCol="0">
            <a:spAutoFit/>
          </a:bodyPr>
          <a:lstStyle/>
          <a:p>
            <a:r>
              <a:rPr lang="it-IT" sz="1200" dirty="0"/>
              <a:t>Op. Meccanico</a:t>
            </a:r>
          </a:p>
        </p:txBody>
      </p:sp>
      <p:cxnSp>
        <p:nvCxnSpPr>
          <p:cNvPr id="135" name="Connettore 2 134"/>
          <p:cNvCxnSpPr>
            <a:stCxn id="45" idx="6"/>
          </p:cNvCxnSpPr>
          <p:nvPr/>
        </p:nvCxnSpPr>
        <p:spPr>
          <a:xfrm>
            <a:off x="6448667" y="1647371"/>
            <a:ext cx="2083814" cy="88215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Connettore 2 136"/>
          <p:cNvCxnSpPr/>
          <p:nvPr/>
        </p:nvCxnSpPr>
        <p:spPr>
          <a:xfrm>
            <a:off x="5380160" y="1613888"/>
            <a:ext cx="3020194" cy="1193622"/>
          </a:xfrm>
          <a:prstGeom prst="straightConnector1">
            <a:avLst/>
          </a:prstGeom>
          <a:ln w="127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Connettore 2 138"/>
          <p:cNvCxnSpPr/>
          <p:nvPr/>
        </p:nvCxnSpPr>
        <p:spPr>
          <a:xfrm>
            <a:off x="5949527" y="2128328"/>
            <a:ext cx="2426204" cy="539359"/>
          </a:xfrm>
          <a:prstGeom prst="straightConnector1">
            <a:avLst/>
          </a:prstGeom>
          <a:ln w="12700">
            <a:solidFill>
              <a:srgbClr val="00FF00"/>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Connettore 2 146"/>
          <p:cNvCxnSpPr/>
          <p:nvPr/>
        </p:nvCxnSpPr>
        <p:spPr>
          <a:xfrm>
            <a:off x="5435323" y="1717413"/>
            <a:ext cx="3681348" cy="9819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Connettore 2 152"/>
          <p:cNvCxnSpPr/>
          <p:nvPr/>
        </p:nvCxnSpPr>
        <p:spPr>
          <a:xfrm>
            <a:off x="6331548" y="1604965"/>
            <a:ext cx="4366272" cy="132872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7" name="CasellaDiTesto 156"/>
          <p:cNvSpPr txBox="1"/>
          <p:nvPr/>
        </p:nvSpPr>
        <p:spPr>
          <a:xfrm>
            <a:off x="10740939" y="2938729"/>
            <a:ext cx="1441579" cy="276999"/>
          </a:xfrm>
          <a:prstGeom prst="rect">
            <a:avLst/>
          </a:prstGeom>
          <a:noFill/>
          <a:ln w="38100">
            <a:solidFill>
              <a:srgbClr val="FF0000"/>
            </a:solidFill>
          </a:ln>
        </p:spPr>
        <p:txBody>
          <a:bodyPr wrap="square" rtlCol="0">
            <a:spAutoFit/>
          </a:bodyPr>
          <a:lstStyle/>
          <a:p>
            <a:r>
              <a:rPr lang="it-IT" sz="1200" dirty="0"/>
              <a:t>Op. Elettrico</a:t>
            </a:r>
          </a:p>
        </p:txBody>
      </p:sp>
      <p:cxnSp>
        <p:nvCxnSpPr>
          <p:cNvPr id="160" name="Connettore 2 159"/>
          <p:cNvCxnSpPr/>
          <p:nvPr/>
        </p:nvCxnSpPr>
        <p:spPr>
          <a:xfrm flipH="1">
            <a:off x="2591523" y="2287258"/>
            <a:ext cx="1576748" cy="1441364"/>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63" name="CasellaDiTesto 162"/>
          <p:cNvSpPr txBox="1"/>
          <p:nvPr/>
        </p:nvSpPr>
        <p:spPr>
          <a:xfrm>
            <a:off x="191058" y="3600862"/>
            <a:ext cx="2300633" cy="276999"/>
          </a:xfrm>
          <a:prstGeom prst="rect">
            <a:avLst/>
          </a:prstGeom>
          <a:noFill/>
          <a:ln w="38100">
            <a:solidFill>
              <a:srgbClr val="FF0000"/>
            </a:solidFill>
          </a:ln>
        </p:spPr>
        <p:txBody>
          <a:bodyPr wrap="square" rtlCol="0">
            <a:spAutoFit/>
          </a:bodyPr>
          <a:lstStyle/>
          <a:p>
            <a:r>
              <a:rPr lang="it-IT" sz="1200" dirty="0"/>
              <a:t>Op. Riparazione veicoli a motore</a:t>
            </a:r>
          </a:p>
        </p:txBody>
      </p:sp>
      <p:cxnSp>
        <p:nvCxnSpPr>
          <p:cNvPr id="77" name="Connettore 2 76"/>
          <p:cNvCxnSpPr/>
          <p:nvPr/>
        </p:nvCxnSpPr>
        <p:spPr>
          <a:xfrm flipH="1" flipV="1">
            <a:off x="3609919" y="960605"/>
            <a:ext cx="1325607" cy="898714"/>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83" name="CasellaDiTesto 82"/>
          <p:cNvSpPr txBox="1"/>
          <p:nvPr/>
        </p:nvSpPr>
        <p:spPr>
          <a:xfrm>
            <a:off x="83853" y="1410015"/>
            <a:ext cx="1790400" cy="276999"/>
          </a:xfrm>
          <a:prstGeom prst="rect">
            <a:avLst/>
          </a:prstGeom>
          <a:noFill/>
          <a:ln w="38100">
            <a:solidFill>
              <a:srgbClr val="FF0000"/>
            </a:solidFill>
          </a:ln>
          <a:effectLst/>
        </p:spPr>
        <p:txBody>
          <a:bodyPr wrap="square" rtlCol="0">
            <a:spAutoFit/>
          </a:bodyPr>
          <a:lstStyle/>
          <a:p>
            <a:r>
              <a:rPr lang="it-IT" sz="1200" dirty="0"/>
              <a:t>Op. Lavorazioni artistiche</a:t>
            </a:r>
          </a:p>
        </p:txBody>
      </p:sp>
      <p:cxnSp>
        <p:nvCxnSpPr>
          <p:cNvPr id="8" name="Connettore 1 7"/>
          <p:cNvCxnSpPr/>
          <p:nvPr/>
        </p:nvCxnSpPr>
        <p:spPr>
          <a:xfrm flipV="1">
            <a:off x="-242039" y="1326843"/>
            <a:ext cx="2397737" cy="38328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a:off x="-259569" y="1238002"/>
            <a:ext cx="2370003" cy="510315"/>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88" name="CasellaDiTesto 87"/>
          <p:cNvSpPr txBox="1"/>
          <p:nvPr/>
        </p:nvSpPr>
        <p:spPr>
          <a:xfrm>
            <a:off x="10700558" y="2479254"/>
            <a:ext cx="1441579" cy="276999"/>
          </a:xfrm>
          <a:prstGeom prst="rect">
            <a:avLst/>
          </a:prstGeom>
          <a:noFill/>
          <a:ln w="38100">
            <a:solidFill>
              <a:srgbClr val="FF0000"/>
            </a:solidFill>
          </a:ln>
        </p:spPr>
        <p:txBody>
          <a:bodyPr wrap="square" rtlCol="0">
            <a:spAutoFit/>
          </a:bodyPr>
          <a:lstStyle/>
          <a:p>
            <a:r>
              <a:rPr lang="it-IT" sz="1200" dirty="0"/>
              <a:t>Op. Elettronico</a:t>
            </a:r>
          </a:p>
        </p:txBody>
      </p:sp>
      <p:cxnSp>
        <p:nvCxnSpPr>
          <p:cNvPr id="89" name="Connettore 2 88"/>
          <p:cNvCxnSpPr>
            <a:stCxn id="45" idx="6"/>
            <a:endCxn id="26" idx="1"/>
          </p:cNvCxnSpPr>
          <p:nvPr/>
        </p:nvCxnSpPr>
        <p:spPr>
          <a:xfrm>
            <a:off x="6448667" y="1647371"/>
            <a:ext cx="4395822" cy="183472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ttore 1 34"/>
          <p:cNvCxnSpPr/>
          <p:nvPr/>
        </p:nvCxnSpPr>
        <p:spPr>
          <a:xfrm flipV="1">
            <a:off x="10229531" y="2343723"/>
            <a:ext cx="1891865" cy="48834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Connettore 1 47"/>
          <p:cNvCxnSpPr/>
          <p:nvPr/>
        </p:nvCxnSpPr>
        <p:spPr>
          <a:xfrm>
            <a:off x="10468775" y="2327181"/>
            <a:ext cx="1933644" cy="563615"/>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7" name="Connettore 2 186"/>
          <p:cNvCxnSpPr/>
          <p:nvPr/>
        </p:nvCxnSpPr>
        <p:spPr>
          <a:xfrm>
            <a:off x="5653191" y="1759360"/>
            <a:ext cx="5000382" cy="1741606"/>
          </a:xfrm>
          <a:prstGeom prst="straightConnector1">
            <a:avLst/>
          </a:prstGeom>
          <a:ln w="12700">
            <a:solidFill>
              <a:srgbClr val="00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5319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xmlns="" id="{5375F3E8-CCEC-C442-B452-F8DD6AF28345}"/>
              </a:ext>
            </a:extLst>
          </p:cNvPr>
          <p:cNvSpPr>
            <a:spLocks noGrp="1"/>
          </p:cNvSpPr>
          <p:nvPr>
            <p:ph type="ctrTitle"/>
          </p:nvPr>
        </p:nvSpPr>
        <p:spPr/>
        <p:txBody>
          <a:bodyPr/>
          <a:lstStyle/>
          <a:p>
            <a:r>
              <a:rPr lang="it-IT" dirty="0"/>
              <a:t>I CRITERI METODOLOGICI</a:t>
            </a:r>
          </a:p>
        </p:txBody>
      </p:sp>
      <p:sp>
        <p:nvSpPr>
          <p:cNvPr id="8" name="Sottotitolo 7">
            <a:extLst>
              <a:ext uri="{FF2B5EF4-FFF2-40B4-BE49-F238E27FC236}">
                <a16:creationId xmlns:a16="http://schemas.microsoft.com/office/drawing/2014/main" xmlns="" id="{BE14BA40-8E92-454C-A956-9D92E976BA58}"/>
              </a:ext>
            </a:extLst>
          </p:cNvPr>
          <p:cNvSpPr>
            <a:spLocks noGrp="1"/>
          </p:cNvSpPr>
          <p:nvPr>
            <p:ph type="subTitle" idx="1"/>
          </p:nvPr>
        </p:nvSpPr>
        <p:spPr/>
        <p:txBody>
          <a:bodyPr/>
          <a:lstStyle/>
          <a:p>
            <a:endParaRPr lang="it-IT"/>
          </a:p>
        </p:txBody>
      </p:sp>
    </p:spTree>
    <p:extLst>
      <p:ext uri="{BB962C8B-B14F-4D97-AF65-F5344CB8AC3E}">
        <p14:creationId xmlns:p14="http://schemas.microsoft.com/office/powerpoint/2010/main" val="211749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a:extLst>
              <a:ext uri="{FF2B5EF4-FFF2-40B4-BE49-F238E27FC236}">
                <a16:creationId xmlns:a16="http://schemas.microsoft.com/office/drawing/2014/main" xmlns="" id="{82F536DD-AE9E-5246-B93A-52BDFA79D723}"/>
              </a:ext>
            </a:extLst>
          </p:cNvPr>
          <p:cNvSpPr>
            <a:spLocks noGrp="1"/>
          </p:cNvSpPr>
          <p:nvPr>
            <p:ph idx="1"/>
          </p:nvPr>
        </p:nvSpPr>
        <p:spPr>
          <a:xfrm>
            <a:off x="609600" y="940716"/>
            <a:ext cx="11265408" cy="4525963"/>
          </a:xfrm>
        </p:spPr>
        <p:txBody>
          <a:bodyPr/>
          <a:lstStyle/>
          <a:p>
            <a:pPr marL="0" indent="0">
              <a:buNone/>
            </a:pPr>
            <a:r>
              <a:rPr lang="it-IT" sz="2400" dirty="0"/>
              <a:t>Il lavoro di revisione è stato condotto sulla base di </a:t>
            </a:r>
            <a:r>
              <a:rPr lang="it-IT" sz="2400" b="1" dirty="0"/>
              <a:t>11 regole </a:t>
            </a:r>
            <a:r>
              <a:rPr lang="it-IT" sz="2400" dirty="0"/>
              <a:t>metodologiche, relative a:</a:t>
            </a:r>
          </a:p>
          <a:p>
            <a:r>
              <a:rPr lang="it-IT" sz="2400" dirty="0"/>
              <a:t>Referenziazioni</a:t>
            </a:r>
          </a:p>
          <a:p>
            <a:r>
              <a:rPr lang="it-IT" sz="2400" dirty="0"/>
              <a:t>Descrittivi della figura</a:t>
            </a:r>
          </a:p>
          <a:p>
            <a:r>
              <a:rPr lang="it-IT" sz="2400" dirty="0"/>
              <a:t>Indirizzi</a:t>
            </a:r>
          </a:p>
          <a:p>
            <a:endParaRPr lang="it-IT" sz="2400" dirty="0"/>
          </a:p>
          <a:p>
            <a:endParaRPr lang="it-IT" sz="2400" dirty="0"/>
          </a:p>
        </p:txBody>
      </p:sp>
    </p:spTree>
    <p:extLst>
      <p:ext uri="{BB962C8B-B14F-4D97-AF65-F5344CB8AC3E}">
        <p14:creationId xmlns:p14="http://schemas.microsoft.com/office/powerpoint/2010/main" val="2272187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82999" y="165422"/>
            <a:ext cx="10846844" cy="6357298"/>
            <a:chOff x="2125412" y="1816941"/>
            <a:chExt cx="7938000" cy="4438535"/>
          </a:xfrm>
        </p:grpSpPr>
        <p:sp>
          <p:nvSpPr>
            <p:cNvPr id="5" name="Rectangle 4"/>
            <p:cNvSpPr>
              <a:spLocks noChangeArrowheads="1"/>
            </p:cNvSpPr>
            <p:nvPr/>
          </p:nvSpPr>
          <p:spPr bwMode="gray">
            <a:xfrm>
              <a:off x="2125412" y="1816941"/>
              <a:ext cx="7938000" cy="412373"/>
            </a:xfrm>
            <a:prstGeom prst="rect">
              <a:avLst/>
            </a:prstGeom>
            <a:solidFill>
              <a:schemeClr val="accent1"/>
            </a:solidFill>
            <a:ln w="6350">
              <a:noFill/>
              <a:miter lim="800000"/>
              <a:headEnd/>
              <a:tailEnd/>
            </a:ln>
            <a:effectLst/>
          </p:spPr>
          <p:txBody>
            <a:bodyPr wrap="none" lIns="40341" rIns="40341" anchor="ctr" anchorCtr="1"/>
            <a:lstStyle/>
            <a:p>
              <a:r>
                <a:rPr lang="en-GB" sz="1588" b="1" dirty="0">
                  <a:solidFill>
                    <a:schemeClr val="bg1"/>
                  </a:solidFill>
                  <a:latin typeface="+mj-lt"/>
                </a:rPr>
                <a:t>Nuovo </a:t>
              </a:r>
              <a:r>
                <a:rPr lang="en-GB" sz="1588" b="1" dirty="0" err="1">
                  <a:solidFill>
                    <a:schemeClr val="bg1"/>
                  </a:solidFill>
                  <a:latin typeface="+mj-lt"/>
                </a:rPr>
                <a:t>assetto</a:t>
              </a:r>
              <a:r>
                <a:rPr lang="en-GB" sz="1588" b="1" dirty="0">
                  <a:solidFill>
                    <a:schemeClr val="bg1"/>
                  </a:solidFill>
                  <a:latin typeface="+mj-lt"/>
                </a:rPr>
                <a:t> </a:t>
              </a:r>
              <a:r>
                <a:rPr lang="en-GB" sz="1588" b="1" dirty="0" err="1">
                  <a:solidFill>
                    <a:schemeClr val="bg1"/>
                  </a:solidFill>
                  <a:latin typeface="+mj-lt"/>
                </a:rPr>
                <a:t>delle</a:t>
              </a:r>
              <a:r>
                <a:rPr lang="en-GB" sz="1588" b="1" dirty="0">
                  <a:solidFill>
                    <a:schemeClr val="bg1"/>
                  </a:solidFill>
                  <a:latin typeface="+mj-lt"/>
                </a:rPr>
                <a:t> </a:t>
              </a:r>
              <a:r>
                <a:rPr lang="en-GB" sz="1588" b="1" dirty="0" err="1">
                  <a:solidFill>
                    <a:schemeClr val="bg1"/>
                  </a:solidFill>
                  <a:latin typeface="+mj-lt"/>
                </a:rPr>
                <a:t>regole</a:t>
              </a:r>
              <a:r>
                <a:rPr lang="en-GB" sz="1588" b="1" dirty="0">
                  <a:solidFill>
                    <a:schemeClr val="bg1"/>
                  </a:solidFill>
                  <a:latin typeface="+mj-lt"/>
                </a:rPr>
                <a:t> </a:t>
              </a:r>
              <a:r>
                <a:rPr lang="en-GB" sz="1588" b="1" dirty="0" err="1">
                  <a:solidFill>
                    <a:schemeClr val="bg1"/>
                  </a:solidFill>
                  <a:latin typeface="+mj-lt"/>
                </a:rPr>
                <a:t>metodologiche</a:t>
              </a:r>
              <a:endParaRPr lang="en-GB" sz="1588" b="1" dirty="0">
                <a:solidFill>
                  <a:schemeClr val="bg1"/>
                </a:solidFill>
                <a:latin typeface="+mj-lt"/>
              </a:endParaRPr>
            </a:p>
          </p:txBody>
        </p:sp>
        <p:sp>
          <p:nvSpPr>
            <p:cNvPr id="6" name="Rectangle 5"/>
            <p:cNvSpPr>
              <a:spLocks noChangeArrowheads="1"/>
            </p:cNvSpPr>
            <p:nvPr/>
          </p:nvSpPr>
          <p:spPr bwMode="gray">
            <a:xfrm>
              <a:off x="2137471" y="2362476"/>
              <a:ext cx="7925940" cy="384452"/>
            </a:xfrm>
            <a:prstGeom prst="rect">
              <a:avLst/>
            </a:prstGeom>
            <a:solidFill>
              <a:schemeClr val="tx2">
                <a:lumMod val="50000"/>
                <a:lumOff val="50000"/>
              </a:schemeClr>
            </a:solidFill>
            <a:ln w="6350">
              <a:noFill/>
              <a:miter lim="800000"/>
              <a:headEnd/>
              <a:tailEnd/>
            </a:ln>
            <a:effectLst/>
          </p:spPr>
          <p:txBody>
            <a:bodyPr wrap="none" lIns="40341" rIns="40341" anchor="ctr" anchorCtr="0"/>
            <a:lstStyle/>
            <a:p>
              <a:pPr algn="ctr"/>
              <a:r>
                <a:rPr lang="en-GB" sz="1588" b="1" dirty="0" err="1">
                  <a:solidFill>
                    <a:schemeClr val="bg1"/>
                  </a:solidFill>
                  <a:latin typeface="+mj-lt"/>
                </a:rPr>
                <a:t>Referenziazioni</a:t>
              </a:r>
              <a:endParaRPr lang="en-GB" sz="1588" b="1" dirty="0">
                <a:solidFill>
                  <a:schemeClr val="bg1"/>
                </a:solidFill>
                <a:latin typeface="+mj-lt"/>
              </a:endParaRPr>
            </a:p>
          </p:txBody>
        </p:sp>
        <p:sp>
          <p:nvSpPr>
            <p:cNvPr id="7" name="Content Placeholder 57"/>
            <p:cNvSpPr txBox="1">
              <a:spLocks/>
            </p:cNvSpPr>
            <p:nvPr/>
          </p:nvSpPr>
          <p:spPr bwMode="gray">
            <a:xfrm>
              <a:off x="2126429" y="2880089"/>
              <a:ext cx="7925940" cy="3375387"/>
            </a:xfrm>
            <a:prstGeom prst="rect">
              <a:avLst/>
            </a:prstGeom>
            <a:solidFill>
              <a:schemeClr val="accent1">
                <a:lumMod val="20000"/>
                <a:lumOff val="80000"/>
              </a:schemeClr>
            </a:solidFill>
            <a:ln>
              <a:solidFill>
                <a:schemeClr val="accent1"/>
              </a:solidFill>
            </a:ln>
          </p:spPr>
          <p:txBody>
            <a:bodyPr vert="horz" lIns="41294" tIns="41294" rIns="41294" bIns="41294"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233172" lvl="1" indent="-228600">
                <a:buFont typeface="+mj-lt"/>
                <a:buAutoNum type="arabicPeriod"/>
              </a:pPr>
              <a:r>
                <a:rPr lang="it-IT" sz="1800" dirty="0"/>
                <a:t>Identificazione delle competenze in coerenza i differenti livelli del Quadro Europeo delle Qualifiche (EQF) secondo l’approccio </a:t>
              </a:r>
              <a:r>
                <a:rPr lang="it-IT" sz="1800" b="1" dirty="0"/>
                <a:t>QNQ</a:t>
              </a:r>
            </a:p>
            <a:p>
              <a:pPr marL="233172" lvl="1" indent="-228600">
                <a:buFont typeface="+mj-lt"/>
                <a:buAutoNum type="arabicPeriod"/>
              </a:pPr>
              <a:r>
                <a:rPr lang="it-IT" sz="1800" dirty="0"/>
                <a:t>La Figura deve essere:</a:t>
              </a:r>
            </a:p>
            <a:p>
              <a:pPr marL="346075" lvl="1" indent="-252413">
                <a:buFont typeface="Wingdings" panose="05000000000000000000" pitchFamily="2" charset="2"/>
                <a:buChar char="§"/>
              </a:pPr>
              <a:r>
                <a:rPr lang="it-IT" sz="1800" dirty="0"/>
                <a:t>referenziata ai codici </a:t>
              </a:r>
              <a:r>
                <a:rPr lang="it-IT" sz="1800" b="1" dirty="0"/>
                <a:t>ATECO</a:t>
              </a:r>
              <a:r>
                <a:rPr lang="it-IT" sz="1800" dirty="0"/>
                <a:t> sino al livello di gruppo (III </a:t>
              </a:r>
              <a:r>
                <a:rPr lang="it-IT" sz="1800" dirty="0" err="1"/>
                <a:t>digit</a:t>
              </a:r>
              <a:r>
                <a:rPr lang="it-IT" sz="1800" dirty="0"/>
                <a:t>) e/o classe (IV </a:t>
              </a:r>
              <a:r>
                <a:rPr lang="it-IT" sz="1800" dirty="0" err="1"/>
                <a:t>digit</a:t>
              </a:r>
              <a:r>
                <a:rPr lang="it-IT" sz="1800" dirty="0"/>
                <a:t>)</a:t>
              </a:r>
            </a:p>
            <a:p>
              <a:pPr marL="346075" lvl="1" indent="-252413">
                <a:buFont typeface="Wingdings" panose="05000000000000000000" pitchFamily="2" charset="2"/>
                <a:buChar char="§"/>
              </a:pPr>
              <a:r>
                <a:rPr lang="it-IT" sz="1800" dirty="0"/>
                <a:t>referenziata ai codici della Nomenclatura e classificazione delle unità professionali (</a:t>
              </a:r>
              <a:r>
                <a:rPr lang="it-IT" sz="1800" b="1" dirty="0"/>
                <a:t>CP</a:t>
              </a:r>
              <a:r>
                <a:rPr lang="it-IT" sz="1800" dirty="0"/>
                <a:t>) sino a livello di Unità professionale (V </a:t>
              </a:r>
              <a:r>
                <a:rPr lang="it-IT" sz="1800" dirty="0" err="1"/>
                <a:t>digit</a:t>
              </a:r>
              <a:r>
                <a:rPr lang="it-IT" sz="1800" dirty="0"/>
                <a:t>)</a:t>
              </a:r>
            </a:p>
            <a:p>
              <a:pPr marL="346075" lvl="1" indent="-252413">
                <a:buFont typeface="Wingdings" panose="05000000000000000000" pitchFamily="2" charset="2"/>
                <a:buChar char="§"/>
              </a:pPr>
              <a:r>
                <a:rPr lang="it-IT" sz="1800" dirty="0"/>
                <a:t>correlata ai settori economico professionali del DM 30 giugno 2015; la correlazione può riguardare uno o più settori economico professionale ed esplicita i processi, le sequenze di processo e le </a:t>
              </a:r>
              <a:r>
                <a:rPr lang="it-IT" sz="1800" b="1" dirty="0"/>
                <a:t>aree di attività </a:t>
              </a:r>
              <a:r>
                <a:rPr lang="it-IT" sz="1800" dirty="0"/>
                <a:t>di cui alla nomenclatura dell’Atlante del lavoro e delle qualificazioni nella versione vigente</a:t>
              </a:r>
            </a:p>
            <a:p>
              <a:pPr marL="233172" lvl="1" indent="-228600">
                <a:buFont typeface="+mj-lt"/>
                <a:buAutoNum type="arabicPeriod" startAt="3"/>
              </a:pPr>
              <a:r>
                <a:rPr lang="it-IT" sz="1800" dirty="0"/>
                <a:t>L’Attestato di qualifica professionale e/o diploma professionale esplicita sempre le </a:t>
              </a:r>
              <a:r>
                <a:rPr lang="it-IT" sz="1800" b="1" dirty="0"/>
                <a:t>Aree di attività</a:t>
              </a:r>
              <a:r>
                <a:rPr lang="it-IT" sz="1800" dirty="0"/>
                <a:t>, di cui alla nomenclatura dell’Atlante del lavoro e delle qualificazioni, alle quali sono correlate le competenze riportate nelle rispettive attestazioni</a:t>
              </a:r>
            </a:p>
            <a:p>
              <a:pPr marL="4572" lvl="1" indent="0">
                <a:buNone/>
              </a:pPr>
              <a:r>
                <a:rPr lang="it-IT" sz="1800" dirty="0"/>
                <a:t> </a:t>
              </a:r>
              <a:endParaRPr lang="en-GB" sz="1800" dirty="0"/>
            </a:p>
          </p:txBody>
        </p:sp>
      </p:grpSp>
    </p:spTree>
    <p:extLst>
      <p:ext uri="{BB962C8B-B14F-4D97-AF65-F5344CB8AC3E}">
        <p14:creationId xmlns:p14="http://schemas.microsoft.com/office/powerpoint/2010/main" val="2305422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82997" y="165422"/>
            <a:ext cx="10846846" cy="6357298"/>
            <a:chOff x="2125410" y="1816941"/>
            <a:chExt cx="7938002" cy="4438535"/>
          </a:xfrm>
        </p:grpSpPr>
        <p:sp>
          <p:nvSpPr>
            <p:cNvPr id="5" name="Rectangle 4"/>
            <p:cNvSpPr>
              <a:spLocks noChangeArrowheads="1"/>
            </p:cNvSpPr>
            <p:nvPr/>
          </p:nvSpPr>
          <p:spPr bwMode="gray">
            <a:xfrm>
              <a:off x="2125412" y="1816941"/>
              <a:ext cx="7938000" cy="412373"/>
            </a:xfrm>
            <a:prstGeom prst="rect">
              <a:avLst/>
            </a:prstGeom>
            <a:solidFill>
              <a:schemeClr val="accent1"/>
            </a:solidFill>
            <a:ln w="6350">
              <a:noFill/>
              <a:miter lim="800000"/>
              <a:headEnd/>
              <a:tailEnd/>
            </a:ln>
            <a:effectLst/>
          </p:spPr>
          <p:txBody>
            <a:bodyPr wrap="none" lIns="40341" rIns="40341" anchor="ctr" anchorCtr="1"/>
            <a:lstStyle/>
            <a:p>
              <a:r>
                <a:rPr lang="en-GB" sz="1588" b="1" dirty="0">
                  <a:solidFill>
                    <a:schemeClr val="bg1"/>
                  </a:solidFill>
                  <a:latin typeface="+mj-lt"/>
                </a:rPr>
                <a:t>Nuovo </a:t>
              </a:r>
              <a:r>
                <a:rPr lang="en-GB" sz="1588" b="1" dirty="0" err="1">
                  <a:solidFill>
                    <a:schemeClr val="bg1"/>
                  </a:solidFill>
                  <a:latin typeface="+mj-lt"/>
                </a:rPr>
                <a:t>assetto</a:t>
              </a:r>
              <a:r>
                <a:rPr lang="en-GB" sz="1588" b="1" dirty="0">
                  <a:solidFill>
                    <a:schemeClr val="bg1"/>
                  </a:solidFill>
                  <a:latin typeface="+mj-lt"/>
                </a:rPr>
                <a:t> </a:t>
              </a:r>
              <a:r>
                <a:rPr lang="en-GB" sz="1588" b="1" dirty="0" err="1">
                  <a:solidFill>
                    <a:schemeClr val="bg1"/>
                  </a:solidFill>
                  <a:latin typeface="+mj-lt"/>
                </a:rPr>
                <a:t>delle</a:t>
              </a:r>
              <a:r>
                <a:rPr lang="en-GB" sz="1588" b="1" dirty="0">
                  <a:solidFill>
                    <a:schemeClr val="bg1"/>
                  </a:solidFill>
                  <a:latin typeface="+mj-lt"/>
                </a:rPr>
                <a:t> </a:t>
              </a:r>
              <a:r>
                <a:rPr lang="en-GB" sz="1588" b="1" dirty="0" err="1">
                  <a:solidFill>
                    <a:schemeClr val="bg1"/>
                  </a:solidFill>
                  <a:latin typeface="+mj-lt"/>
                </a:rPr>
                <a:t>regole</a:t>
              </a:r>
              <a:r>
                <a:rPr lang="en-GB" sz="1588" b="1" dirty="0">
                  <a:solidFill>
                    <a:schemeClr val="bg1"/>
                  </a:solidFill>
                  <a:latin typeface="+mj-lt"/>
                </a:rPr>
                <a:t> </a:t>
              </a:r>
              <a:r>
                <a:rPr lang="en-GB" sz="1588" b="1" dirty="0" err="1">
                  <a:solidFill>
                    <a:schemeClr val="bg1"/>
                  </a:solidFill>
                  <a:latin typeface="+mj-lt"/>
                </a:rPr>
                <a:t>metodologiche</a:t>
              </a:r>
              <a:endParaRPr lang="en-GB" sz="1588" b="1" dirty="0">
                <a:solidFill>
                  <a:schemeClr val="bg1"/>
                </a:solidFill>
                <a:latin typeface="+mj-lt"/>
              </a:endParaRPr>
            </a:p>
          </p:txBody>
        </p:sp>
        <p:sp>
          <p:nvSpPr>
            <p:cNvPr id="9" name="Rectangle 8"/>
            <p:cNvSpPr>
              <a:spLocks noChangeArrowheads="1"/>
            </p:cNvSpPr>
            <p:nvPr/>
          </p:nvSpPr>
          <p:spPr bwMode="gray">
            <a:xfrm>
              <a:off x="2125410" y="2362476"/>
              <a:ext cx="7938000" cy="384452"/>
            </a:xfrm>
            <a:prstGeom prst="rect">
              <a:avLst/>
            </a:prstGeom>
            <a:solidFill>
              <a:schemeClr val="tx2">
                <a:lumMod val="50000"/>
                <a:lumOff val="50000"/>
              </a:schemeClr>
            </a:solidFill>
            <a:ln w="6350">
              <a:noFill/>
              <a:miter lim="800000"/>
              <a:headEnd/>
              <a:tailEnd/>
            </a:ln>
            <a:effectLst/>
          </p:spPr>
          <p:txBody>
            <a:bodyPr wrap="none" lIns="40341" rIns="40341" anchor="ctr" anchorCtr="0"/>
            <a:lstStyle/>
            <a:p>
              <a:pPr algn="ctr"/>
              <a:r>
                <a:rPr lang="en-GB" sz="1588" b="1" dirty="0" err="1">
                  <a:solidFill>
                    <a:schemeClr val="bg1"/>
                  </a:solidFill>
                  <a:latin typeface="+mj-lt"/>
                </a:rPr>
                <a:t>Descrittivi</a:t>
              </a:r>
              <a:r>
                <a:rPr lang="en-GB" sz="1588" b="1" dirty="0">
                  <a:solidFill>
                    <a:schemeClr val="bg1"/>
                  </a:solidFill>
                  <a:latin typeface="+mj-lt"/>
                </a:rPr>
                <a:t> </a:t>
              </a:r>
              <a:r>
                <a:rPr lang="en-GB" sz="1588" b="1" dirty="0" err="1">
                  <a:solidFill>
                    <a:schemeClr val="bg1"/>
                  </a:solidFill>
                  <a:latin typeface="+mj-lt"/>
                </a:rPr>
                <a:t>della</a:t>
              </a:r>
              <a:r>
                <a:rPr lang="en-GB" sz="1588" b="1" dirty="0">
                  <a:solidFill>
                    <a:schemeClr val="bg1"/>
                  </a:solidFill>
                  <a:latin typeface="+mj-lt"/>
                </a:rPr>
                <a:t> </a:t>
              </a:r>
              <a:r>
                <a:rPr lang="en-GB" sz="1588" b="1" dirty="0" err="1">
                  <a:solidFill>
                    <a:schemeClr val="bg1"/>
                  </a:solidFill>
                  <a:latin typeface="+mj-lt"/>
                </a:rPr>
                <a:t>Figura</a:t>
              </a:r>
              <a:r>
                <a:rPr lang="en-GB" sz="1588" b="1" dirty="0">
                  <a:solidFill>
                    <a:schemeClr val="bg1"/>
                  </a:solidFill>
                  <a:latin typeface="+mj-lt"/>
                </a:rPr>
                <a:t> </a:t>
              </a:r>
            </a:p>
          </p:txBody>
        </p:sp>
        <p:sp>
          <p:nvSpPr>
            <p:cNvPr id="10" name="Content Placeholder 58"/>
            <p:cNvSpPr txBox="1">
              <a:spLocks/>
            </p:cNvSpPr>
            <p:nvPr/>
          </p:nvSpPr>
          <p:spPr bwMode="gray">
            <a:xfrm>
              <a:off x="2125411" y="2880090"/>
              <a:ext cx="7937999" cy="3375386"/>
            </a:xfrm>
            <a:prstGeom prst="rect">
              <a:avLst/>
            </a:prstGeom>
            <a:solidFill>
              <a:schemeClr val="accent1">
                <a:lumMod val="20000"/>
                <a:lumOff val="80000"/>
              </a:schemeClr>
            </a:solidFill>
            <a:ln>
              <a:solidFill>
                <a:schemeClr val="accent1"/>
              </a:solidFill>
            </a:ln>
          </p:spPr>
          <p:txBody>
            <a:bodyPr vert="horz" lIns="41294" tIns="41294" rIns="41294" bIns="41294"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233172" lvl="1" indent="-228600">
                <a:buFont typeface="+mj-lt"/>
                <a:buAutoNum type="arabicPeriod" startAt="4"/>
              </a:pPr>
              <a:r>
                <a:rPr lang="it-IT" sz="1800" dirty="0"/>
                <a:t>Per figura nazionale di riferimento si intende uno standard minimo formativo con competenze declinate in rapporto ai </a:t>
              </a:r>
              <a:r>
                <a:rPr lang="it-IT" sz="1800" b="1" dirty="0"/>
                <a:t>processi di lavoro </a:t>
              </a:r>
              <a:r>
                <a:rPr lang="it-IT" sz="1800" dirty="0"/>
                <a:t>e alle connesse attività che caratterizzano il contenuto professionale della figura stessa</a:t>
              </a:r>
            </a:p>
            <a:p>
              <a:pPr marL="233172" lvl="1" indent="-228600">
                <a:buFont typeface="+mj-lt"/>
                <a:buAutoNum type="arabicPeriod" startAt="4"/>
              </a:pPr>
              <a:r>
                <a:rPr lang="it-IT" sz="1800" dirty="0"/>
                <a:t>Le competenze tecnico-professionali che esprimono la caratterizzazione di “processo” della figura trovano collocazione nell’</a:t>
              </a:r>
              <a:r>
                <a:rPr lang="it-IT" sz="1800" b="1" dirty="0"/>
                <a:t>indirizzo formativo </a:t>
              </a:r>
              <a:r>
                <a:rPr lang="it-IT" sz="1800" dirty="0"/>
                <a:t>e si connotano per descrittivi/costrutti privi di riferimenti a specifiche tecnologie e/o a prodotti/servizi; ogni indirizzo formativo non può esprimere più di due competenze tecnico-professionali</a:t>
              </a:r>
            </a:p>
            <a:p>
              <a:pPr marL="233172" lvl="1" indent="-228600">
                <a:buFont typeface="+mj-lt"/>
                <a:buAutoNum type="arabicPeriod" startAt="4"/>
              </a:pPr>
              <a:r>
                <a:rPr lang="it-IT" sz="1800" dirty="0"/>
                <a:t>I profili di riferimento dell’offerta regionale di Istruzione e formazione professionale assumono, ai fini della correlazione al Repertorio nazionale, </a:t>
              </a:r>
              <a:r>
                <a:rPr lang="it-IT" sz="1800" b="1" dirty="0"/>
                <a:t>tutte le competenze della figura</a:t>
              </a:r>
              <a:r>
                <a:rPr lang="it-IT" sz="1800" dirty="0"/>
                <a:t>, ivi comprese quelle caratterizzanti almeno uno degli indirizzi tra quelli previsti a livello nazionale</a:t>
              </a:r>
            </a:p>
            <a:p>
              <a:pPr marL="233172" lvl="1" indent="-228600">
                <a:buFont typeface="+mj-lt"/>
                <a:buAutoNum type="arabicPeriod" startAt="4"/>
              </a:pPr>
              <a:r>
                <a:rPr lang="it-IT" sz="1800" dirty="0"/>
                <a:t>Le competenze della figura nazionale possono essere arricchite e/o declinate da </a:t>
              </a:r>
              <a:r>
                <a:rPr lang="it-IT" sz="1800" b="1" dirty="0"/>
                <a:t>ulteriori competenze tecnico professionali</a:t>
              </a:r>
              <a:r>
                <a:rPr lang="it-IT" sz="1800" dirty="0"/>
                <a:t> richieste da specifiche esigenze territoriali; quest’ultime devono considerarsi sempre </a:t>
              </a:r>
              <a:r>
                <a:rPr lang="it-IT" sz="1800" b="1" dirty="0"/>
                <a:t>aggiuntive</a:t>
              </a:r>
              <a:r>
                <a:rPr lang="it-IT" sz="1800" dirty="0"/>
                <a:t> rispetto allo standard nazionale che non può mai subire riduzioni, sia in termini di competenze presenti sia di contenuto dei loro descrittivi/costrutti, attraverso il profilo di riferimento dell’offerta regionale</a:t>
              </a:r>
            </a:p>
            <a:p>
              <a:pPr marL="4572" lvl="1" indent="0">
                <a:buNone/>
              </a:pPr>
              <a:endParaRPr lang="en-GB" sz="1800" dirty="0"/>
            </a:p>
          </p:txBody>
        </p:sp>
      </p:grpSp>
    </p:spTree>
    <p:extLst>
      <p:ext uri="{BB962C8B-B14F-4D97-AF65-F5344CB8AC3E}">
        <p14:creationId xmlns:p14="http://schemas.microsoft.com/office/powerpoint/2010/main" val="1922088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82999" y="165422"/>
            <a:ext cx="10846844" cy="4187121"/>
            <a:chOff x="2125412" y="1816941"/>
            <a:chExt cx="7938000" cy="2923362"/>
          </a:xfrm>
        </p:grpSpPr>
        <p:sp>
          <p:nvSpPr>
            <p:cNvPr id="5" name="Rectangle 4"/>
            <p:cNvSpPr>
              <a:spLocks noChangeArrowheads="1"/>
            </p:cNvSpPr>
            <p:nvPr/>
          </p:nvSpPr>
          <p:spPr bwMode="gray">
            <a:xfrm>
              <a:off x="2125412" y="1816941"/>
              <a:ext cx="7938000" cy="412373"/>
            </a:xfrm>
            <a:prstGeom prst="rect">
              <a:avLst/>
            </a:prstGeom>
            <a:solidFill>
              <a:schemeClr val="accent1"/>
            </a:solidFill>
            <a:ln w="6350">
              <a:noFill/>
              <a:miter lim="800000"/>
              <a:headEnd/>
              <a:tailEnd/>
            </a:ln>
            <a:effectLst/>
          </p:spPr>
          <p:txBody>
            <a:bodyPr wrap="none" lIns="40341" rIns="40341" anchor="ctr" anchorCtr="1"/>
            <a:lstStyle/>
            <a:p>
              <a:r>
                <a:rPr lang="en-GB" sz="1588" b="1" dirty="0">
                  <a:solidFill>
                    <a:schemeClr val="bg1"/>
                  </a:solidFill>
                  <a:latin typeface="+mj-lt"/>
                </a:rPr>
                <a:t>Nuovo </a:t>
              </a:r>
              <a:r>
                <a:rPr lang="en-GB" sz="1588" b="1" dirty="0" err="1">
                  <a:solidFill>
                    <a:schemeClr val="bg1"/>
                  </a:solidFill>
                  <a:latin typeface="+mj-lt"/>
                </a:rPr>
                <a:t>assetto</a:t>
              </a:r>
              <a:r>
                <a:rPr lang="en-GB" sz="1588" b="1" dirty="0">
                  <a:solidFill>
                    <a:schemeClr val="bg1"/>
                  </a:solidFill>
                  <a:latin typeface="+mj-lt"/>
                </a:rPr>
                <a:t> </a:t>
              </a:r>
              <a:r>
                <a:rPr lang="en-GB" sz="1588" b="1" dirty="0" err="1">
                  <a:solidFill>
                    <a:schemeClr val="bg1"/>
                  </a:solidFill>
                  <a:latin typeface="+mj-lt"/>
                </a:rPr>
                <a:t>delle</a:t>
              </a:r>
              <a:r>
                <a:rPr lang="en-GB" sz="1588" b="1" dirty="0">
                  <a:solidFill>
                    <a:schemeClr val="bg1"/>
                  </a:solidFill>
                  <a:latin typeface="+mj-lt"/>
                </a:rPr>
                <a:t> </a:t>
              </a:r>
              <a:r>
                <a:rPr lang="en-GB" sz="1588" b="1" dirty="0" err="1">
                  <a:solidFill>
                    <a:schemeClr val="bg1"/>
                  </a:solidFill>
                  <a:latin typeface="+mj-lt"/>
                </a:rPr>
                <a:t>regole</a:t>
              </a:r>
              <a:r>
                <a:rPr lang="en-GB" sz="1588" b="1" dirty="0">
                  <a:solidFill>
                    <a:schemeClr val="bg1"/>
                  </a:solidFill>
                  <a:latin typeface="+mj-lt"/>
                </a:rPr>
                <a:t> </a:t>
              </a:r>
              <a:r>
                <a:rPr lang="en-GB" sz="1588" b="1" dirty="0" err="1">
                  <a:solidFill>
                    <a:schemeClr val="bg1"/>
                  </a:solidFill>
                  <a:latin typeface="+mj-lt"/>
                </a:rPr>
                <a:t>metodologiche</a:t>
              </a:r>
              <a:endParaRPr lang="en-GB" sz="1588" b="1" dirty="0">
                <a:solidFill>
                  <a:schemeClr val="bg1"/>
                </a:solidFill>
                <a:latin typeface="+mj-lt"/>
              </a:endParaRPr>
            </a:p>
          </p:txBody>
        </p:sp>
        <p:sp>
          <p:nvSpPr>
            <p:cNvPr id="11" name="Rectangle 6"/>
            <p:cNvSpPr>
              <a:spLocks noChangeArrowheads="1"/>
            </p:cNvSpPr>
            <p:nvPr/>
          </p:nvSpPr>
          <p:spPr bwMode="gray">
            <a:xfrm>
              <a:off x="2125412" y="2362476"/>
              <a:ext cx="7938000" cy="384452"/>
            </a:xfrm>
            <a:prstGeom prst="rect">
              <a:avLst/>
            </a:prstGeom>
            <a:solidFill>
              <a:schemeClr val="tx2">
                <a:lumMod val="50000"/>
                <a:lumOff val="50000"/>
              </a:schemeClr>
            </a:solidFill>
            <a:ln w="6350">
              <a:noFill/>
              <a:miter lim="800000"/>
              <a:headEnd/>
              <a:tailEnd/>
            </a:ln>
            <a:effectLst/>
          </p:spPr>
          <p:txBody>
            <a:bodyPr wrap="none" lIns="40341" rIns="40341" anchor="ctr" anchorCtr="0"/>
            <a:lstStyle/>
            <a:p>
              <a:pPr algn="ctr"/>
              <a:r>
                <a:rPr lang="en-GB" sz="1588" b="1" dirty="0" err="1">
                  <a:solidFill>
                    <a:schemeClr val="bg1"/>
                  </a:solidFill>
                  <a:latin typeface="+mj-lt"/>
                </a:rPr>
                <a:t>Indirizzi</a:t>
              </a:r>
              <a:endParaRPr lang="en-GB" sz="1588" b="1" dirty="0">
                <a:solidFill>
                  <a:schemeClr val="bg1"/>
                </a:solidFill>
                <a:latin typeface="+mj-lt"/>
              </a:endParaRPr>
            </a:p>
          </p:txBody>
        </p:sp>
        <p:sp>
          <p:nvSpPr>
            <p:cNvPr id="12" name="Content Placeholder 59"/>
            <p:cNvSpPr txBox="1">
              <a:spLocks/>
            </p:cNvSpPr>
            <p:nvPr/>
          </p:nvSpPr>
          <p:spPr bwMode="gray">
            <a:xfrm>
              <a:off x="2125412" y="2880090"/>
              <a:ext cx="7938000" cy="1860213"/>
            </a:xfrm>
            <a:prstGeom prst="rect">
              <a:avLst/>
            </a:prstGeom>
            <a:solidFill>
              <a:schemeClr val="accent1">
                <a:lumMod val="20000"/>
                <a:lumOff val="80000"/>
              </a:schemeClr>
            </a:solidFill>
            <a:ln>
              <a:solidFill>
                <a:schemeClr val="accent1"/>
              </a:solidFill>
            </a:ln>
          </p:spPr>
          <p:txBody>
            <a:bodyPr vert="horz" lIns="41294" tIns="41294" rIns="41294" bIns="41294" rtlCol="0">
              <a:no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233172" lvl="1" indent="-228600">
                <a:buFont typeface="+mj-lt"/>
                <a:buAutoNum type="arabicPeriod" startAt="8"/>
              </a:pPr>
              <a:r>
                <a:rPr lang="it-IT" sz="1800" dirty="0"/>
                <a:t>La figura può essere articolata in </a:t>
              </a:r>
              <a:r>
                <a:rPr lang="it-IT" sz="1800" b="1" dirty="0"/>
                <a:t>indirizzi formativi nazionali</a:t>
              </a:r>
              <a:r>
                <a:rPr lang="it-IT" sz="1800" dirty="0"/>
                <a:t>; tale articolazione è presente qualora vi siano almeno due indirizzi formativi</a:t>
              </a:r>
            </a:p>
            <a:p>
              <a:pPr marL="233172" lvl="1" indent="-228600">
                <a:buFont typeface="+mj-lt"/>
                <a:buAutoNum type="arabicPeriod" startAt="8"/>
              </a:pPr>
              <a:r>
                <a:rPr lang="it-IT" sz="1800" dirty="0"/>
                <a:t>L’articolazione per indirizzi formativi è presente qualora la figura necessiti, in termini di competenze tecnico-professionali, di specifiche caratterizzazioni di “</a:t>
              </a:r>
              <a:r>
                <a:rPr lang="it-IT" sz="1800" b="1" dirty="0"/>
                <a:t>processo</a:t>
              </a:r>
              <a:r>
                <a:rPr lang="it-IT" sz="1800" dirty="0"/>
                <a:t>”</a:t>
              </a:r>
            </a:p>
            <a:p>
              <a:pPr marL="233172" lvl="1" indent="-228600">
                <a:buFont typeface="+mj-lt"/>
                <a:buAutoNum type="arabicPeriod" startAt="8"/>
              </a:pPr>
              <a:r>
                <a:rPr lang="it-IT" sz="1800" dirty="0"/>
                <a:t>L’indirizzo formativo fa riferimento alle “</a:t>
              </a:r>
              <a:r>
                <a:rPr lang="it-IT" sz="1800" b="1" dirty="0"/>
                <a:t>sequenze di processo</a:t>
              </a:r>
              <a:r>
                <a:rPr lang="it-IT" sz="1800" dirty="0"/>
                <a:t>” previste dalla nomenclatura dell’Atlante del lavoro e delle qualificazioni e ne assume, di norma, la denominazione</a:t>
              </a:r>
              <a:endParaRPr lang="en-GB" sz="1800" dirty="0"/>
            </a:p>
            <a:p>
              <a:pPr marL="233172" lvl="1" indent="-228600">
                <a:buFont typeface="+mj-lt"/>
                <a:buAutoNum type="arabicPeriod" startAt="8"/>
              </a:pPr>
              <a:r>
                <a:rPr lang="it-IT" sz="1800" dirty="0"/>
                <a:t>Qualora lo stesso indirizzo formativo connoti due differenti figure, le competenze tecnico-professionali che esprimono la caratterizzazione di “processo” della figura mantengono lo </a:t>
              </a:r>
              <a:r>
                <a:rPr lang="it-IT" sz="1800" b="1" dirty="0"/>
                <a:t>stesso descrittivo/costrutto</a:t>
              </a:r>
              <a:endParaRPr lang="en-GB" sz="1800" b="1" dirty="0"/>
            </a:p>
          </p:txBody>
        </p:sp>
      </p:grpSp>
    </p:spTree>
    <p:extLst>
      <p:ext uri="{BB962C8B-B14F-4D97-AF65-F5344CB8AC3E}">
        <p14:creationId xmlns:p14="http://schemas.microsoft.com/office/powerpoint/2010/main" val="3479713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xmlns="" id="{06D5D6FB-595C-2648-9EFC-698D839EB058}"/>
              </a:ext>
            </a:extLst>
          </p:cNvPr>
          <p:cNvSpPr>
            <a:spLocks noGrp="1"/>
          </p:cNvSpPr>
          <p:nvPr>
            <p:ph idx="1"/>
          </p:nvPr>
        </p:nvSpPr>
        <p:spPr>
          <a:xfrm>
            <a:off x="609600" y="1870117"/>
            <a:ext cx="10972800" cy="1095347"/>
          </a:xfrm>
        </p:spPr>
        <p:txBody>
          <a:bodyPr/>
          <a:lstStyle/>
          <a:p>
            <a:pPr marL="0" indent="0">
              <a:buNone/>
            </a:pPr>
            <a:r>
              <a:rPr lang="it-IT" sz="2400" dirty="0"/>
              <a:t>Di seguito sono presentati esempi di format descrittivi che vedono applicate le 11 regole metodologiche</a:t>
            </a:r>
          </a:p>
        </p:txBody>
      </p:sp>
      <p:sp>
        <p:nvSpPr>
          <p:cNvPr id="4" name="Titolo 1">
            <a:extLst>
              <a:ext uri="{FF2B5EF4-FFF2-40B4-BE49-F238E27FC236}">
                <a16:creationId xmlns:a16="http://schemas.microsoft.com/office/drawing/2014/main" xmlns="" id="{7FF3FBFE-48D0-6C4A-A182-7941B8404F79}"/>
              </a:ext>
            </a:extLst>
          </p:cNvPr>
          <p:cNvSpPr>
            <a:spLocks noGrp="1"/>
          </p:cNvSpPr>
          <p:nvPr>
            <p:ph type="title"/>
          </p:nvPr>
        </p:nvSpPr>
        <p:spPr>
          <a:xfrm>
            <a:off x="415010" y="218137"/>
            <a:ext cx="10772775" cy="685560"/>
          </a:xfrm>
        </p:spPr>
        <p:txBody>
          <a:bodyPr vert="horz" lIns="91440" tIns="45720" rIns="91440" bIns="45720" rtlCol="0" anchor="ctr">
            <a:normAutofit fontScale="90000"/>
          </a:bodyPr>
          <a:lstStyle/>
          <a:p>
            <a:r>
              <a:rPr lang="it-IT" sz="4000" dirty="0"/>
              <a:t>Esempi di format descrittivo</a:t>
            </a:r>
          </a:p>
        </p:txBody>
      </p:sp>
    </p:spTree>
    <p:extLst>
      <p:ext uri="{BB962C8B-B14F-4D97-AF65-F5344CB8AC3E}">
        <p14:creationId xmlns:p14="http://schemas.microsoft.com/office/powerpoint/2010/main" val="1288093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0132F11-D961-45EC-9052-061FF3BC937E}"/>
              </a:ext>
            </a:extLst>
          </p:cNvPr>
          <p:cNvSpPr>
            <a:spLocks noGrp="1"/>
          </p:cNvSpPr>
          <p:nvPr>
            <p:ph type="title"/>
          </p:nvPr>
        </p:nvSpPr>
        <p:spPr>
          <a:xfrm>
            <a:off x="415010" y="-25703"/>
            <a:ext cx="10772775" cy="685560"/>
          </a:xfrm>
        </p:spPr>
        <p:txBody>
          <a:bodyPr vert="horz" lIns="91440" tIns="45720" rIns="91440" bIns="45720" rtlCol="0" anchor="ctr">
            <a:normAutofit fontScale="90000"/>
          </a:bodyPr>
          <a:lstStyle/>
          <a:p>
            <a:r>
              <a:rPr lang="it-IT" sz="4000" dirty="0"/>
              <a:t>Esempio di format descrittivo (1/2) </a:t>
            </a:r>
          </a:p>
        </p:txBody>
      </p:sp>
      <p:graphicFrame>
        <p:nvGraphicFramePr>
          <p:cNvPr id="3" name="Table 2"/>
          <p:cNvGraphicFramePr>
            <a:graphicFrameLocks noGrp="1"/>
          </p:cNvGraphicFramePr>
          <p:nvPr>
            <p:extLst>
              <p:ext uri="{D42A27DB-BD31-4B8C-83A1-F6EECF244321}">
                <p14:modId xmlns:p14="http://schemas.microsoft.com/office/powerpoint/2010/main" val="2101410311"/>
              </p:ext>
            </p:extLst>
          </p:nvPr>
        </p:nvGraphicFramePr>
        <p:xfrm>
          <a:off x="415010" y="1305864"/>
          <a:ext cx="5771186" cy="5349240"/>
        </p:xfrm>
        <a:graphic>
          <a:graphicData uri="http://schemas.openxmlformats.org/drawingml/2006/table">
            <a:tbl>
              <a:tblPr>
                <a:tableStyleId>{5C22544A-7EE6-4342-B048-85BDC9FD1C3A}</a:tableStyleId>
              </a:tblPr>
              <a:tblGrid>
                <a:gridCol w="1162915">
                  <a:extLst>
                    <a:ext uri="{9D8B030D-6E8A-4147-A177-3AD203B41FA5}">
                      <a16:colId xmlns:a16="http://schemas.microsoft.com/office/drawing/2014/main" xmlns="" val="904099689"/>
                    </a:ext>
                  </a:extLst>
                </a:gridCol>
                <a:gridCol w="4608271">
                  <a:extLst>
                    <a:ext uri="{9D8B030D-6E8A-4147-A177-3AD203B41FA5}">
                      <a16:colId xmlns:a16="http://schemas.microsoft.com/office/drawing/2014/main" xmlns="" val="1990698869"/>
                    </a:ext>
                  </a:extLst>
                </a:gridCol>
              </a:tblGrid>
              <a:tr h="278068">
                <a:tc>
                  <a:txBody>
                    <a:bodyPr/>
                    <a:lstStyle/>
                    <a:p>
                      <a:pPr>
                        <a:spcAft>
                          <a:spcPts val="0"/>
                        </a:spcAft>
                      </a:pPr>
                      <a:r>
                        <a:rPr lang="it-IT" sz="900" b="1">
                          <a:effectLst/>
                        </a:rPr>
                        <a:t> </a:t>
                      </a:r>
                    </a:p>
                    <a:p>
                      <a:pPr>
                        <a:spcAft>
                          <a:spcPts val="0"/>
                        </a:spcAft>
                      </a:pPr>
                      <a:r>
                        <a:rPr lang="it-IT" sz="900" b="1">
                          <a:effectLst/>
                        </a:rPr>
                        <a:t>DENOMINAZIONE DELLA FIGURA </a:t>
                      </a:r>
                    </a:p>
                    <a:p>
                      <a:pPr>
                        <a:spcAft>
                          <a:spcPts val="0"/>
                        </a:spcAft>
                      </a:pPr>
                      <a:r>
                        <a:rPr lang="it-IT" sz="900" b="1">
                          <a:effectLst/>
                        </a:rPr>
                        <a:t> </a:t>
                      </a:r>
                      <a:endParaRPr lang="it-IT" sz="9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884" marR="34884" marT="0" marB="0"/>
                </a:tc>
                <a:tc>
                  <a:txBody>
                    <a:bodyPr/>
                    <a:lstStyle/>
                    <a:p>
                      <a:pPr>
                        <a:lnSpc>
                          <a:spcPct val="115000"/>
                        </a:lnSpc>
                        <a:spcBef>
                          <a:spcPts val="1200"/>
                        </a:spcBef>
                        <a:spcAft>
                          <a:spcPts val="300"/>
                        </a:spcAft>
                      </a:pPr>
                      <a:r>
                        <a:rPr lang="it-IT" sz="900" b="1" kern="50" dirty="0">
                          <a:effectLst/>
                        </a:rPr>
                        <a:t>OPERATORE AI SERVIZI DI VENDITA</a:t>
                      </a:r>
                      <a:endParaRPr lang="it-IT" sz="900" b="1" kern="50" dirty="0">
                        <a:effectLst/>
                        <a:latin typeface="Calibri" panose="020F0502020204030204" pitchFamily="34" charset="0"/>
                        <a:ea typeface="Calibri" panose="020F0502020204030204" pitchFamily="34" charset="0"/>
                        <a:cs typeface="Times New Roman" panose="02020603050405020304" pitchFamily="18" charset="0"/>
                      </a:endParaRPr>
                    </a:p>
                  </a:txBody>
                  <a:tcPr marL="34884" marR="34884" marT="0" marB="0"/>
                </a:tc>
                <a:extLst>
                  <a:ext uri="{0D108BD9-81ED-4DB2-BD59-A6C34878D82A}">
                    <a16:rowId xmlns:a16="http://schemas.microsoft.com/office/drawing/2014/main" xmlns="" val="320237059"/>
                  </a:ext>
                </a:extLst>
              </a:tr>
              <a:tr h="479379">
                <a:tc>
                  <a:txBody>
                    <a:bodyPr/>
                    <a:lstStyle/>
                    <a:p>
                      <a:pPr marL="1005840" indent="-1005840">
                        <a:spcAft>
                          <a:spcPts val="0"/>
                        </a:spcAft>
                        <a:tabLst>
                          <a:tab pos="1005840" algn="l"/>
                          <a:tab pos="449580" algn="l"/>
                        </a:tabLst>
                      </a:pPr>
                      <a:r>
                        <a:rPr lang="it-IT" sz="900" b="1" dirty="0">
                          <a:effectLst/>
                        </a:rPr>
                        <a:t> </a:t>
                      </a:r>
                    </a:p>
                    <a:p>
                      <a:pPr marL="0" indent="0">
                        <a:spcAft>
                          <a:spcPts val="0"/>
                        </a:spcAft>
                        <a:tabLst>
                          <a:tab pos="0" algn="l"/>
                          <a:tab pos="449263" algn="l"/>
                        </a:tabLst>
                      </a:pPr>
                      <a:r>
                        <a:rPr lang="it-IT" sz="900" b="1" dirty="0">
                          <a:effectLst/>
                        </a:rPr>
                        <a:t>DESCRIZIONE SINTETICA</a:t>
                      </a:r>
                      <a:r>
                        <a:rPr lang="it-IT" sz="900" b="1" baseline="0" dirty="0">
                          <a:effectLst/>
                        </a:rPr>
                        <a:t> DELLA FIGURA</a:t>
                      </a:r>
                      <a:r>
                        <a:rPr lang="it-IT" sz="900" b="1" dirty="0">
                          <a:effectLst/>
                        </a:rPr>
                        <a:t> </a:t>
                      </a:r>
                      <a:endParaRPr lang="it-IT" sz="9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884" marR="34884" marT="0" marB="0"/>
                </a:tc>
                <a:tc>
                  <a:txBody>
                    <a:bodyPr/>
                    <a:lstStyle/>
                    <a:p>
                      <a:pPr algn="just">
                        <a:spcBef>
                          <a:spcPts val="600"/>
                        </a:spcBef>
                        <a:spcAft>
                          <a:spcPts val="0"/>
                        </a:spcAft>
                      </a:pPr>
                      <a:r>
                        <a:rPr lang="it-IT" sz="900">
                          <a:effectLst/>
                        </a:rPr>
                        <a:t>L’ Operatore ai servizi di vendita interviene, a livello esecutivo, nel processo della distribuzione commerciale con autonomia e responsabilità limitate a ciò che prevedono le procedure e le metodiche della sua operatività. La qualificazione nell’applicazione ed utilizzo di metodologie di base, di strumenti e di informazioni gli consentono di svolgere attività relative al servizio di vendita e post vendita, </a:t>
                      </a:r>
                      <a:r>
                        <a:rPr lang="it-IT" sz="900">
                          <a:effectLst/>
                          <a:highlight>
                            <a:srgbClr val="FFFF00"/>
                          </a:highlight>
                        </a:rPr>
                        <a:t>anche in ambienti virtuali</a:t>
                      </a:r>
                      <a:r>
                        <a:rPr lang="it-IT" sz="900">
                          <a:effectLst/>
                        </a:rPr>
                        <a:t>, con competenze nel supporto e assistenza al cliente, nell’organizzazione di ambienti e degli spazi espositivi, nella predisposizione di iniziative promozionali e nella realizzazione degli adempimenti amministrativi basilari</a:t>
                      </a:r>
                      <a:endParaRPr lang="it-IT"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884" marR="34884" marT="0" marB="0"/>
                </a:tc>
                <a:extLst>
                  <a:ext uri="{0D108BD9-81ED-4DB2-BD59-A6C34878D82A}">
                    <a16:rowId xmlns:a16="http://schemas.microsoft.com/office/drawing/2014/main" xmlns="" val="978849225"/>
                  </a:ext>
                </a:extLst>
              </a:tr>
              <a:tr h="185380">
                <a:tc>
                  <a:txBody>
                    <a:bodyPr/>
                    <a:lstStyle/>
                    <a:p>
                      <a:pPr>
                        <a:spcAft>
                          <a:spcPts val="0"/>
                        </a:spcAft>
                      </a:pPr>
                      <a:r>
                        <a:rPr lang="it-IT" sz="900" b="1">
                          <a:effectLst/>
                        </a:rPr>
                        <a:t>REFERENZIAZIONE EQF/NQF</a:t>
                      </a:r>
                      <a:endParaRPr lang="it-IT" sz="9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884" marR="34884" marT="0" marB="0"/>
                </a:tc>
                <a:tc>
                  <a:txBody>
                    <a:bodyPr/>
                    <a:lstStyle/>
                    <a:p>
                      <a:pPr>
                        <a:spcAft>
                          <a:spcPts val="0"/>
                        </a:spcAft>
                      </a:pPr>
                      <a:r>
                        <a:rPr lang="it-IT" sz="900">
                          <a:effectLst/>
                        </a:rPr>
                        <a:t>Livello 3</a:t>
                      </a:r>
                    </a:p>
                    <a:p>
                      <a:pPr>
                        <a:spcAft>
                          <a:spcPts val="0"/>
                        </a:spcAft>
                      </a:pPr>
                      <a:r>
                        <a:rPr lang="it-IT" sz="900">
                          <a:effectLst/>
                        </a:rPr>
                        <a:t> </a:t>
                      </a:r>
                      <a:endParaRPr lang="it-IT"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884" marR="34884" marT="0" marB="0"/>
                </a:tc>
                <a:extLst>
                  <a:ext uri="{0D108BD9-81ED-4DB2-BD59-A6C34878D82A}">
                    <a16:rowId xmlns:a16="http://schemas.microsoft.com/office/drawing/2014/main" xmlns="" val="624177984"/>
                  </a:ext>
                </a:extLst>
              </a:tr>
              <a:tr h="1390344">
                <a:tc>
                  <a:txBody>
                    <a:bodyPr/>
                    <a:lstStyle/>
                    <a:p>
                      <a:pPr>
                        <a:spcAft>
                          <a:spcPts val="0"/>
                        </a:spcAft>
                      </a:pPr>
                      <a:r>
                        <a:rPr lang="it-IT" sz="900" b="1">
                          <a:effectLst/>
                        </a:rPr>
                        <a:t/>
                      </a:r>
                      <a:br>
                        <a:rPr lang="it-IT" sz="900" b="1">
                          <a:effectLst/>
                        </a:rPr>
                      </a:br>
                      <a:r>
                        <a:rPr lang="it-IT" sz="900" b="1">
                          <a:effectLst/>
                        </a:rPr>
                        <a:t>REFERENZIAZIONE</a:t>
                      </a:r>
                    </a:p>
                    <a:p>
                      <a:pPr>
                        <a:spcAft>
                          <a:spcPts val="0"/>
                        </a:spcAft>
                      </a:pPr>
                      <a:r>
                        <a:rPr lang="it-IT" sz="900" b="1">
                          <a:effectLst/>
                        </a:rPr>
                        <a:t>Classificazione attività economiche (ATECO 2007/ISTAT)</a:t>
                      </a:r>
                    </a:p>
                    <a:p>
                      <a:pPr>
                        <a:spcAft>
                          <a:spcPts val="0"/>
                        </a:spcAft>
                      </a:pPr>
                      <a:r>
                        <a:rPr lang="it-IT" sz="900" b="1">
                          <a:effectLst/>
                        </a:rPr>
                        <a:t> </a:t>
                      </a:r>
                    </a:p>
                    <a:p>
                      <a:pPr>
                        <a:spcAft>
                          <a:spcPts val="0"/>
                        </a:spcAft>
                      </a:pPr>
                      <a:r>
                        <a:rPr lang="it-IT" sz="900" b="1">
                          <a:effectLst/>
                        </a:rPr>
                        <a:t> </a:t>
                      </a:r>
                    </a:p>
                    <a:p>
                      <a:pPr>
                        <a:spcAft>
                          <a:spcPts val="0"/>
                        </a:spcAft>
                      </a:pPr>
                      <a:r>
                        <a:rPr lang="it-IT" sz="900" b="1">
                          <a:effectLst/>
                        </a:rPr>
                        <a:t> </a:t>
                      </a:r>
                      <a:endParaRPr lang="it-IT" sz="9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884" marR="34884" marT="0" marB="0"/>
                </a:tc>
                <a:tc>
                  <a:txBody>
                    <a:bodyPr/>
                    <a:lstStyle/>
                    <a:p>
                      <a:pPr>
                        <a:spcAft>
                          <a:spcPts val="0"/>
                        </a:spcAft>
                      </a:pPr>
                      <a:r>
                        <a:rPr lang="it-IT" sz="900">
                          <a:effectLst/>
                        </a:rPr>
                        <a:t>46.2 Commercio all'ingrosso di materie prime agricole e di animali vivi</a:t>
                      </a:r>
                    </a:p>
                    <a:p>
                      <a:pPr>
                        <a:spcAft>
                          <a:spcPts val="0"/>
                        </a:spcAft>
                      </a:pPr>
                      <a:r>
                        <a:rPr lang="it-IT" sz="900">
                          <a:effectLst/>
                        </a:rPr>
                        <a:t>46.3 Commercio all'ingrosso di prodotti alimentari, bevande e prodotti del tabacco</a:t>
                      </a:r>
                    </a:p>
                    <a:p>
                      <a:pPr>
                        <a:spcAft>
                          <a:spcPts val="0"/>
                        </a:spcAft>
                      </a:pPr>
                      <a:r>
                        <a:rPr lang="it-IT" sz="900">
                          <a:effectLst/>
                        </a:rPr>
                        <a:t>46.4 Commercio all'ingrosso di beni di consumo finale</a:t>
                      </a:r>
                    </a:p>
                    <a:p>
                      <a:pPr>
                        <a:spcAft>
                          <a:spcPts val="0"/>
                        </a:spcAft>
                      </a:pPr>
                      <a:r>
                        <a:rPr lang="it-IT" sz="900">
                          <a:effectLst/>
                        </a:rPr>
                        <a:t>46.5 Commercio all'ingrosso di apparecchiature ict</a:t>
                      </a:r>
                    </a:p>
                    <a:p>
                      <a:pPr>
                        <a:spcAft>
                          <a:spcPts val="0"/>
                        </a:spcAft>
                      </a:pPr>
                      <a:r>
                        <a:rPr lang="it-IT" sz="900">
                          <a:effectLst/>
                        </a:rPr>
                        <a:t>46.7 Commercio all'ingrosso specializzato di altri prodotti</a:t>
                      </a:r>
                    </a:p>
                    <a:p>
                      <a:pPr>
                        <a:spcAft>
                          <a:spcPts val="0"/>
                        </a:spcAft>
                      </a:pPr>
                      <a:r>
                        <a:rPr lang="it-IT" sz="900">
                          <a:effectLst/>
                        </a:rPr>
                        <a:t>46.9 Commercio all'ingrosso non specializzato</a:t>
                      </a:r>
                    </a:p>
                    <a:p>
                      <a:pPr>
                        <a:spcAft>
                          <a:spcPts val="0"/>
                        </a:spcAft>
                      </a:pPr>
                      <a:r>
                        <a:rPr lang="it-IT" sz="900">
                          <a:effectLst/>
                        </a:rPr>
                        <a:t>47.1 Commercio al dettaglio in esercizi non specializzati</a:t>
                      </a:r>
                    </a:p>
                    <a:p>
                      <a:pPr>
                        <a:spcAft>
                          <a:spcPts val="0"/>
                        </a:spcAft>
                      </a:pPr>
                      <a:r>
                        <a:rPr lang="it-IT" sz="900">
                          <a:effectLst/>
                        </a:rPr>
                        <a:t>47.2 Commercio al dettaglio di prodotti alimentari, bevande e tabacco in esercizi specializzati</a:t>
                      </a:r>
                    </a:p>
                    <a:p>
                      <a:pPr>
                        <a:spcAft>
                          <a:spcPts val="0"/>
                        </a:spcAft>
                      </a:pPr>
                      <a:r>
                        <a:rPr lang="it-IT" sz="900">
                          <a:effectLst/>
                        </a:rPr>
                        <a:t>47.4 Commercio al dettaglio di apparecchiature informatiche e per le telecomunicazioni (ict) in esercizi specializzati</a:t>
                      </a:r>
                    </a:p>
                    <a:p>
                      <a:pPr>
                        <a:spcAft>
                          <a:spcPts val="0"/>
                        </a:spcAft>
                      </a:pPr>
                      <a:r>
                        <a:rPr lang="it-IT" sz="900">
                          <a:effectLst/>
                        </a:rPr>
                        <a:t>47.5 Commercio al dettaglio di altri prodotti per uso domestico in esercizi specializzati</a:t>
                      </a:r>
                    </a:p>
                    <a:p>
                      <a:pPr>
                        <a:spcAft>
                          <a:spcPts val="0"/>
                        </a:spcAft>
                      </a:pPr>
                      <a:r>
                        <a:rPr lang="it-IT" sz="900">
                          <a:effectLst/>
                        </a:rPr>
                        <a:t>47.6 Commercio al dettaglio di articoli culturali e ricreativi in esercizi specializzati</a:t>
                      </a:r>
                    </a:p>
                    <a:p>
                      <a:pPr>
                        <a:spcAft>
                          <a:spcPts val="0"/>
                        </a:spcAft>
                      </a:pPr>
                      <a:r>
                        <a:rPr lang="it-IT" sz="900">
                          <a:effectLst/>
                        </a:rPr>
                        <a:t>47.7 Commercio al dettaglio di altri prodotti in esercizi specializzati</a:t>
                      </a:r>
                    </a:p>
                    <a:p>
                      <a:pPr>
                        <a:spcAft>
                          <a:spcPts val="0"/>
                        </a:spcAft>
                      </a:pPr>
                      <a:r>
                        <a:rPr lang="it-IT" sz="900">
                          <a:effectLst/>
                        </a:rPr>
                        <a:t>47.8 Commercio al dettaglio ambulante</a:t>
                      </a:r>
                    </a:p>
                    <a:p>
                      <a:pPr>
                        <a:spcAft>
                          <a:spcPts val="0"/>
                        </a:spcAft>
                      </a:pPr>
                      <a:r>
                        <a:rPr lang="it-IT" sz="900">
                          <a:effectLst/>
                        </a:rPr>
                        <a:t>47.9 Commercio al dettaglio al di fuori di negozi, banchi e mercati</a:t>
                      </a:r>
                    </a:p>
                    <a:p>
                      <a:pPr>
                        <a:spcAft>
                          <a:spcPts val="0"/>
                        </a:spcAft>
                      </a:pPr>
                      <a:r>
                        <a:rPr lang="it-IT" sz="900">
                          <a:effectLst/>
                        </a:rPr>
                        <a:t> </a:t>
                      </a:r>
                      <a:endParaRPr lang="it-IT"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884" marR="34884" marT="0" marB="0"/>
                </a:tc>
                <a:extLst>
                  <a:ext uri="{0D108BD9-81ED-4DB2-BD59-A6C34878D82A}">
                    <a16:rowId xmlns:a16="http://schemas.microsoft.com/office/drawing/2014/main" xmlns="" val="3489011209"/>
                  </a:ext>
                </a:extLst>
              </a:tr>
              <a:tr h="834206">
                <a:tc>
                  <a:txBody>
                    <a:bodyPr/>
                    <a:lstStyle/>
                    <a:p>
                      <a:pPr>
                        <a:spcAft>
                          <a:spcPts val="0"/>
                        </a:spcAft>
                      </a:pPr>
                      <a:r>
                        <a:rPr lang="it-IT" sz="900" b="1" dirty="0">
                          <a:effectLst/>
                        </a:rPr>
                        <a:t>REFERENZIAZIONE</a:t>
                      </a:r>
                    </a:p>
                    <a:p>
                      <a:pPr marR="21590">
                        <a:spcAft>
                          <a:spcPts val="0"/>
                        </a:spcAft>
                      </a:pPr>
                      <a:r>
                        <a:rPr lang="it-IT" sz="900" b="1" dirty="0">
                          <a:effectLst/>
                        </a:rPr>
                        <a:t>Nomenclatura delle Unità Professionali (NUP/ISTAT)</a:t>
                      </a:r>
                    </a:p>
                    <a:p>
                      <a:pPr>
                        <a:spcAft>
                          <a:spcPts val="0"/>
                        </a:spcAft>
                      </a:pPr>
                      <a:r>
                        <a:rPr lang="it-IT" sz="900" b="1" dirty="0">
                          <a:effectLst/>
                        </a:rPr>
                        <a:t> </a:t>
                      </a:r>
                    </a:p>
                    <a:p>
                      <a:pPr>
                        <a:spcAft>
                          <a:spcPts val="0"/>
                        </a:spcAft>
                      </a:pPr>
                      <a:r>
                        <a:rPr lang="it-IT" sz="900" b="1" dirty="0">
                          <a:effectLst/>
                        </a:rPr>
                        <a:t> </a:t>
                      </a:r>
                      <a:endParaRPr lang="it-IT" sz="9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884" marR="34884" marT="0" marB="0"/>
                </a:tc>
                <a:tc>
                  <a:txBody>
                    <a:bodyPr/>
                    <a:lstStyle/>
                    <a:p>
                      <a:pPr>
                        <a:spcAft>
                          <a:spcPts val="0"/>
                        </a:spcAft>
                      </a:pPr>
                      <a:r>
                        <a:rPr lang="it-IT" sz="900" dirty="0">
                          <a:effectLst/>
                        </a:rPr>
                        <a:t>5.1.2.1.0 Commessi delle vendite all'ingrosso</a:t>
                      </a:r>
                    </a:p>
                    <a:p>
                      <a:pPr>
                        <a:spcAft>
                          <a:spcPts val="0"/>
                        </a:spcAft>
                      </a:pPr>
                      <a:r>
                        <a:rPr lang="it-IT" sz="900" dirty="0">
                          <a:effectLst/>
                        </a:rPr>
                        <a:t>5.1.2.2.0 Commessi delle vendite al minuto</a:t>
                      </a:r>
                    </a:p>
                    <a:p>
                      <a:pPr>
                        <a:spcAft>
                          <a:spcPts val="0"/>
                        </a:spcAft>
                      </a:pPr>
                      <a:r>
                        <a:rPr lang="it-IT" sz="900" dirty="0">
                          <a:effectLst/>
                        </a:rPr>
                        <a:t>5.1.2.3.0 Addetti ad attività organizzative delle vendite</a:t>
                      </a:r>
                    </a:p>
                    <a:p>
                      <a:pPr>
                        <a:spcAft>
                          <a:spcPts val="0"/>
                        </a:spcAft>
                      </a:pPr>
                      <a:r>
                        <a:rPr lang="it-IT" sz="900" dirty="0">
                          <a:effectLst/>
                        </a:rPr>
                        <a:t>5.1.2.4.0 Cassieri di esercizi commerciali</a:t>
                      </a:r>
                    </a:p>
                    <a:p>
                      <a:pPr>
                        <a:spcAft>
                          <a:spcPts val="0"/>
                        </a:spcAft>
                      </a:pPr>
                      <a:r>
                        <a:rPr lang="it-IT" sz="900" dirty="0">
                          <a:effectLst/>
                        </a:rPr>
                        <a:t>5.1.3.4.0 Addetti all'informazione e all'assistenza dei clienti</a:t>
                      </a:r>
                    </a:p>
                    <a:p>
                      <a:pPr>
                        <a:spcAft>
                          <a:spcPts val="0"/>
                        </a:spcAft>
                      </a:pPr>
                      <a:r>
                        <a:rPr lang="it-IT" sz="900" dirty="0">
                          <a:effectLst/>
                        </a:rPr>
                        <a:t>5.1.2.5.1 Venditori a domicilio</a:t>
                      </a:r>
                    </a:p>
                    <a:p>
                      <a:pPr>
                        <a:spcAft>
                          <a:spcPts val="0"/>
                        </a:spcAft>
                      </a:pPr>
                      <a:r>
                        <a:rPr lang="it-IT" sz="900" dirty="0">
                          <a:effectLst/>
                          <a:highlight>
                            <a:srgbClr val="FFFF00"/>
                          </a:highlight>
                        </a:rPr>
                        <a:t>5.1.2.5.2 Venditori a distanza</a:t>
                      </a:r>
                      <a:endParaRPr lang="it-IT" sz="900" dirty="0">
                        <a:effectLst/>
                      </a:endParaRPr>
                    </a:p>
                    <a:p>
                      <a:pPr>
                        <a:spcAft>
                          <a:spcPts val="0"/>
                        </a:spcAft>
                      </a:pPr>
                      <a:r>
                        <a:rPr lang="it-IT" sz="900" dirty="0">
                          <a:effectLst/>
                        </a:rPr>
                        <a:t>5.1.3.2.0 Dimostratori e professioni assimilate</a:t>
                      </a:r>
                    </a:p>
                    <a:p>
                      <a:pPr marR="21590">
                        <a:spcAft>
                          <a:spcPts val="0"/>
                        </a:spcAft>
                      </a:pPr>
                      <a:r>
                        <a:rPr lang="it-IT" sz="900" dirty="0">
                          <a:effectLst/>
                        </a:rPr>
                        <a:t> </a:t>
                      </a:r>
                      <a:endParaRPr lang="it-IT"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884" marR="34884" marT="0" marB="0"/>
                </a:tc>
                <a:extLst>
                  <a:ext uri="{0D108BD9-81ED-4DB2-BD59-A6C34878D82A}">
                    <a16:rowId xmlns:a16="http://schemas.microsoft.com/office/drawing/2014/main" xmlns="" val="3301676657"/>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873077723"/>
              </p:ext>
            </p:extLst>
          </p:nvPr>
        </p:nvGraphicFramePr>
        <p:xfrm>
          <a:off x="6260841" y="1308241"/>
          <a:ext cx="5747665" cy="3210560"/>
        </p:xfrm>
        <a:graphic>
          <a:graphicData uri="http://schemas.openxmlformats.org/drawingml/2006/table">
            <a:tbl>
              <a:tblPr>
                <a:tableStyleId>{5C22544A-7EE6-4342-B048-85BDC9FD1C3A}</a:tableStyleId>
              </a:tblPr>
              <a:tblGrid>
                <a:gridCol w="1158176">
                  <a:extLst>
                    <a:ext uri="{9D8B030D-6E8A-4147-A177-3AD203B41FA5}">
                      <a16:colId xmlns:a16="http://schemas.microsoft.com/office/drawing/2014/main" xmlns="" val="309837338"/>
                    </a:ext>
                  </a:extLst>
                </a:gridCol>
                <a:gridCol w="4589489">
                  <a:extLst>
                    <a:ext uri="{9D8B030D-6E8A-4147-A177-3AD203B41FA5}">
                      <a16:colId xmlns:a16="http://schemas.microsoft.com/office/drawing/2014/main" xmlns="" val="1171597344"/>
                    </a:ext>
                  </a:extLst>
                </a:gridCol>
              </a:tblGrid>
              <a:tr h="2463033">
                <a:tc>
                  <a:txBody>
                    <a:bodyPr/>
                    <a:lstStyle/>
                    <a:p>
                      <a:pPr>
                        <a:spcAft>
                          <a:spcPts val="0"/>
                        </a:spcAft>
                      </a:pPr>
                      <a:r>
                        <a:rPr lang="it-IT" sz="900" b="1" dirty="0">
                          <a:effectLst/>
                        </a:rPr>
                        <a:t>CORRELAZIONE AI SETTORI ECONOMICO PROFESSIONALI</a:t>
                      </a:r>
                      <a:endParaRPr lang="it-IT" sz="9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80010">
                        <a:spcAft>
                          <a:spcPts val="0"/>
                        </a:spcAft>
                      </a:pPr>
                      <a:r>
                        <a:rPr lang="it-IT" sz="900" dirty="0">
                          <a:effectLst/>
                        </a:rPr>
                        <a:t>SETTORE : Servizi di distribuzione commerciale</a:t>
                      </a:r>
                    </a:p>
                    <a:p>
                      <a:pPr marL="80010">
                        <a:spcAft>
                          <a:spcPts val="0"/>
                        </a:spcAft>
                      </a:pPr>
                      <a:r>
                        <a:rPr lang="it-IT" sz="900" dirty="0">
                          <a:effectLst/>
                        </a:rPr>
                        <a:t>PROCESSO:  Distribuzione e commercio all'ingrosso e al dettaglio di prodotti alimentari e non alimentari</a:t>
                      </a:r>
                    </a:p>
                    <a:p>
                      <a:pPr marL="80010">
                        <a:spcAft>
                          <a:spcPts val="0"/>
                        </a:spcAft>
                      </a:pPr>
                      <a:r>
                        <a:rPr lang="it-IT" sz="900" dirty="0">
                          <a:effectLst/>
                        </a:rPr>
                        <a:t>SEQUENZE DI PROCESSO / AREE DI ATTIVITA’ (ADA)</a:t>
                      </a:r>
                    </a:p>
                    <a:p>
                      <a:pPr marL="68580" algn="l">
                        <a:spcAft>
                          <a:spcPts val="200"/>
                        </a:spcAft>
                        <a:tabLst>
                          <a:tab pos="4951095" algn="l"/>
                        </a:tabLst>
                      </a:pPr>
                      <a:r>
                        <a:rPr lang="it-IT" sz="900" dirty="0">
                          <a:effectLst/>
                        </a:rPr>
                        <a:t>VENDITA ALL'INGROSSO DI PRODOTTI ALIMENTARI E NON ALIMENTARI</a:t>
                      </a:r>
                    </a:p>
                    <a:p>
                      <a:pPr marL="68580">
                        <a:spcAft>
                          <a:spcPts val="0"/>
                        </a:spcAft>
                        <a:tabLst>
                          <a:tab pos="518795" algn="l"/>
                        </a:tabLst>
                      </a:pPr>
                      <a:r>
                        <a:rPr lang="it-IT" sz="900" dirty="0">
                          <a:effectLst/>
                        </a:rPr>
                        <a:t>18.207.669 Realizzazione delle attività di vendita all'ingrosso di prodotti alimentari e non alimentari</a:t>
                      </a:r>
                    </a:p>
                    <a:p>
                      <a:pPr marL="68580" algn="l">
                        <a:spcBef>
                          <a:spcPts val="600"/>
                        </a:spcBef>
                        <a:spcAft>
                          <a:spcPts val="200"/>
                        </a:spcAft>
                      </a:pPr>
                      <a:r>
                        <a:rPr lang="it-IT" sz="900" cap="all" dirty="0">
                          <a:effectLst/>
                        </a:rPr>
                        <a:t>GESTIONE DEL PUNTO VENDITA ATTRAVERSO LA GRANDE DISTRIBUZIONE ORGANIZZATA</a:t>
                      </a:r>
                    </a:p>
                    <a:p>
                      <a:pPr marL="68580">
                        <a:spcAft>
                          <a:spcPts val="0"/>
                        </a:spcAft>
                        <a:tabLst>
                          <a:tab pos="518795" algn="l"/>
                        </a:tabLst>
                      </a:pPr>
                      <a:r>
                        <a:rPr lang="it-IT" sz="900" dirty="0">
                          <a:effectLst/>
                        </a:rPr>
                        <a:t>18.208.672Attività operative e di vendita nella Grande Distribuzione organizzata</a:t>
                      </a:r>
                    </a:p>
                    <a:p>
                      <a:pPr marL="68580">
                        <a:spcAft>
                          <a:spcPts val="0"/>
                        </a:spcAft>
                        <a:tabLst>
                          <a:tab pos="518795" algn="l"/>
                        </a:tabLst>
                      </a:pPr>
                      <a:r>
                        <a:rPr lang="it-IT" sz="900" dirty="0">
                          <a:effectLst/>
                        </a:rPr>
                        <a:t>18.208.673Servizi di incasso e post-vendita nella Grande distribuzione organizzata</a:t>
                      </a:r>
                    </a:p>
                    <a:p>
                      <a:pPr marL="68580" algn="l">
                        <a:spcBef>
                          <a:spcPts val="600"/>
                        </a:spcBef>
                        <a:spcAft>
                          <a:spcPts val="200"/>
                        </a:spcAft>
                      </a:pPr>
                      <a:r>
                        <a:rPr lang="it-IT" sz="900" cap="all" dirty="0">
                          <a:effectLst/>
                        </a:rPr>
                        <a:t>ATTIVITÀ DI VENDITA DIRETTA SPECIALIZZATA DI PRODOTTI ALIMENTARI E NON ALIMENTARI NELLA GRANDE DISTRIBUZIONE ORGANIZZATA E NELLA PICCOLA DISTRIBUZIONE</a:t>
                      </a:r>
                    </a:p>
                    <a:p>
                      <a:pPr marL="68580">
                        <a:spcAft>
                          <a:spcPts val="0"/>
                        </a:spcAft>
                        <a:tabLst>
                          <a:tab pos="518795" algn="l"/>
                        </a:tabLst>
                      </a:pPr>
                      <a:r>
                        <a:rPr lang="it-IT" sz="900" dirty="0">
                          <a:effectLst/>
                        </a:rPr>
                        <a:t>18.210.675Vendita diretta di prodotti Alimentari nella GDO e nella piccola distribuzione</a:t>
                      </a:r>
                    </a:p>
                    <a:p>
                      <a:pPr marL="68580">
                        <a:spcAft>
                          <a:spcPts val="0"/>
                        </a:spcAft>
                        <a:tabLst>
                          <a:tab pos="518795" algn="l"/>
                        </a:tabLst>
                      </a:pPr>
                      <a:r>
                        <a:rPr lang="it-IT" sz="900" dirty="0">
                          <a:effectLst/>
                        </a:rPr>
                        <a:t>18.210.676Vendita diretta di prodotti Non alimentari nella GDO e nella piccola distribuzione</a:t>
                      </a:r>
                    </a:p>
                    <a:p>
                      <a:pPr marL="68580" algn="l">
                        <a:spcBef>
                          <a:spcPts val="600"/>
                        </a:spcBef>
                        <a:spcAft>
                          <a:spcPts val="200"/>
                        </a:spcAft>
                      </a:pPr>
                      <a:r>
                        <a:rPr lang="it-IT" sz="900" cap="all" dirty="0">
                          <a:effectLst/>
                        </a:rPr>
                        <a:t>VENDITA PRESSO IL CLIENTE, VENDITA A DISTANZA E DISTRIBUTORI AUTOMATICI</a:t>
                      </a:r>
                    </a:p>
                    <a:p>
                      <a:pPr marL="68580">
                        <a:spcAft>
                          <a:spcPts val="0"/>
                        </a:spcAft>
                        <a:tabLst>
                          <a:tab pos="518795" algn="l"/>
                        </a:tabLst>
                      </a:pPr>
                      <a:r>
                        <a:rPr lang="it-IT" sz="900" dirty="0">
                          <a:effectLst/>
                        </a:rPr>
                        <a:t>18.211.677Dimostrazione e vendita diretta presso il cliente di prodotti non alimentari</a:t>
                      </a:r>
                    </a:p>
                    <a:p>
                      <a:pPr marL="68580">
                        <a:spcAft>
                          <a:spcPts val="0"/>
                        </a:spcAft>
                        <a:tabLst>
                          <a:tab pos="518795" algn="l"/>
                        </a:tabLst>
                      </a:pPr>
                      <a:r>
                        <a:rPr lang="it-IT" sz="900" dirty="0">
                          <a:effectLst/>
                          <a:highlight>
                            <a:srgbClr val="FFFF00"/>
                          </a:highlight>
                        </a:rPr>
                        <a:t>18.211.678Vendita a distanza (per corrispondenza, telefonica, televendita, vendita via internet)</a:t>
                      </a:r>
                      <a:endParaRPr lang="it-IT" sz="900" dirty="0">
                        <a:effectLst/>
                      </a:endParaRPr>
                    </a:p>
                    <a:p>
                      <a:pPr>
                        <a:spcAft>
                          <a:spcPts val="0"/>
                        </a:spcAft>
                      </a:pPr>
                      <a:r>
                        <a:rPr lang="it-IT" sz="900" dirty="0">
                          <a:effectLst/>
                        </a:rPr>
                        <a:t> </a:t>
                      </a:r>
                    </a:p>
                    <a:p>
                      <a:pPr marL="457200">
                        <a:spcAft>
                          <a:spcPts val="0"/>
                        </a:spcAft>
                      </a:pPr>
                      <a:r>
                        <a:rPr lang="it-IT" sz="900" dirty="0">
                          <a:effectLst/>
                        </a:rPr>
                        <a:t> </a:t>
                      </a:r>
                      <a:endParaRPr lang="it-IT"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2509258717"/>
                  </a:ext>
                </a:extLst>
              </a:tr>
            </a:tbl>
          </a:graphicData>
        </a:graphic>
      </p:graphicFrame>
      <p:sp>
        <p:nvSpPr>
          <p:cNvPr id="13" name="Rettangolo 5">
            <a:extLst>
              <a:ext uri="{FF2B5EF4-FFF2-40B4-BE49-F238E27FC236}">
                <a16:creationId xmlns:a16="http://schemas.microsoft.com/office/drawing/2014/main" xmlns="" id="{811D3C6F-1FDA-44DD-997F-1A2B64181E75}"/>
              </a:ext>
            </a:extLst>
          </p:cNvPr>
          <p:cNvSpPr/>
          <p:nvPr/>
        </p:nvSpPr>
        <p:spPr>
          <a:xfrm>
            <a:off x="415010" y="773527"/>
            <a:ext cx="570255" cy="5323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b="1" dirty="0">
                <a:solidFill>
                  <a:schemeClr val="bg1"/>
                </a:solidFill>
              </a:rPr>
              <a:t>1/4</a:t>
            </a:r>
            <a:endParaRPr lang="it-IT" sz="1600" dirty="0"/>
          </a:p>
        </p:txBody>
      </p:sp>
      <p:sp>
        <p:nvSpPr>
          <p:cNvPr id="14" name="Rettangolo 5">
            <a:extLst>
              <a:ext uri="{FF2B5EF4-FFF2-40B4-BE49-F238E27FC236}">
                <a16:creationId xmlns:a16="http://schemas.microsoft.com/office/drawing/2014/main" xmlns="" id="{811D3C6F-1FDA-44DD-997F-1A2B64181E75}"/>
              </a:ext>
            </a:extLst>
          </p:cNvPr>
          <p:cNvSpPr/>
          <p:nvPr/>
        </p:nvSpPr>
        <p:spPr>
          <a:xfrm>
            <a:off x="6260841" y="773527"/>
            <a:ext cx="570255" cy="5323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b="1" dirty="0">
                <a:solidFill>
                  <a:schemeClr val="bg1"/>
                </a:solidFill>
              </a:rPr>
              <a:t>2/4</a:t>
            </a:r>
            <a:endParaRPr lang="it-IT" sz="1600" dirty="0"/>
          </a:p>
        </p:txBody>
      </p:sp>
      <p:graphicFrame>
        <p:nvGraphicFramePr>
          <p:cNvPr id="15" name="Table 14"/>
          <p:cNvGraphicFramePr>
            <a:graphicFrameLocks noGrp="1"/>
          </p:cNvGraphicFramePr>
          <p:nvPr>
            <p:extLst>
              <p:ext uri="{D42A27DB-BD31-4B8C-83A1-F6EECF244321}">
                <p14:modId xmlns:p14="http://schemas.microsoft.com/office/powerpoint/2010/main" val="2830588667"/>
              </p:ext>
            </p:extLst>
          </p:nvPr>
        </p:nvGraphicFramePr>
        <p:xfrm>
          <a:off x="6260841" y="4350902"/>
          <a:ext cx="5747665" cy="2167041"/>
        </p:xfrm>
        <a:graphic>
          <a:graphicData uri="http://schemas.openxmlformats.org/drawingml/2006/table">
            <a:tbl>
              <a:tblPr>
                <a:tableStyleId>{5C22544A-7EE6-4342-B048-85BDC9FD1C3A}</a:tableStyleId>
              </a:tblPr>
              <a:tblGrid>
                <a:gridCol w="5747665">
                  <a:extLst>
                    <a:ext uri="{9D8B030D-6E8A-4147-A177-3AD203B41FA5}">
                      <a16:colId xmlns:a16="http://schemas.microsoft.com/office/drawing/2014/main" xmlns="" val="2009975337"/>
                    </a:ext>
                  </a:extLst>
                </a:gridCol>
              </a:tblGrid>
              <a:tr h="372390">
                <a:tc>
                  <a:txBody>
                    <a:bodyPr/>
                    <a:lstStyle/>
                    <a:p>
                      <a:pPr marL="457200" algn="ctr">
                        <a:spcAft>
                          <a:spcPts val="0"/>
                        </a:spcAft>
                      </a:pPr>
                      <a:r>
                        <a:rPr lang="it-IT" sz="1000" b="1" dirty="0">
                          <a:effectLst/>
                        </a:rPr>
                        <a:t>COMPETENZE TECNICO PROFESSIONALI RICORSIVE</a:t>
                      </a:r>
                      <a:endParaRPr lang="it-IT"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815500894"/>
                  </a:ext>
                </a:extLst>
              </a:tr>
              <a:tr h="1794651">
                <a:tc>
                  <a:txBody>
                    <a:bodyPr/>
                    <a:lstStyle/>
                    <a:p>
                      <a:pPr marL="342900" lvl="0" indent="-342900">
                        <a:spcAft>
                          <a:spcPts val="0"/>
                        </a:spcAft>
                        <a:buFont typeface="Times New Roman" panose="02020603050405020304" pitchFamily="18" charset="0"/>
                        <a:buChar char="-"/>
                      </a:pPr>
                      <a:r>
                        <a:rPr lang="it-IT" sz="1000" dirty="0">
                          <a:effectLst/>
                        </a:rPr>
                        <a:t>Definire e pianificare fasi delle operazioni da compiere, nel rispetto della normativa sulla sicurezza, sulla base delle istruzioni ricevute, della documentazione di appoggio (schemi, disegni, procedure, distinte materiali, </a:t>
                      </a:r>
                      <a:r>
                        <a:rPr lang="it-IT" sz="1000" strike="sngStrike" dirty="0">
                          <a:effectLst/>
                        </a:rPr>
                        <a:t>ecc</a:t>
                      </a:r>
                      <a:r>
                        <a:rPr lang="it-IT" sz="1000" dirty="0">
                          <a:effectLst/>
                        </a:rPr>
                        <a:t>.) e del sistema di relazioni.</a:t>
                      </a:r>
                      <a:endParaRPr lang="it-IT" sz="1100" dirty="0">
                        <a:effectLst/>
                      </a:endParaRPr>
                    </a:p>
                    <a:p>
                      <a:pPr marL="342900" lvl="0" indent="-342900">
                        <a:spcAft>
                          <a:spcPts val="0"/>
                        </a:spcAft>
                        <a:buFont typeface="Times New Roman" panose="02020603050405020304" pitchFamily="18" charset="0"/>
                        <a:buChar char="-"/>
                      </a:pPr>
                      <a:r>
                        <a:rPr lang="it-IT" sz="1000" dirty="0">
                          <a:effectLst/>
                        </a:rPr>
                        <a:t>Approntare, monitorare e curare la manutenzione ordinaria di strumenti, utensili, attrezzature e macchinari necessari alle diverse fasi di lavorazione/servizio sulla base della tipologia di materiali da impiegare, delle indicazioni/procedure previste, del risultato atteso</a:t>
                      </a:r>
                      <a:endParaRPr lang="it-IT" sz="1100" dirty="0">
                        <a:effectLst/>
                      </a:endParaRPr>
                    </a:p>
                    <a:p>
                      <a:pPr marL="342900" lvl="0" indent="-342900">
                        <a:spcAft>
                          <a:spcPts val="0"/>
                        </a:spcAft>
                        <a:buFont typeface="Times New Roman" panose="02020603050405020304" pitchFamily="18" charset="0"/>
                        <a:buChar char="-"/>
                      </a:pPr>
                      <a:r>
                        <a:rPr lang="it-IT" sz="1000" dirty="0">
                          <a:effectLst/>
                        </a:rPr>
                        <a:t>Operare in sicurezza e nel rispetto delle norme di igiene e di salvaguardia ambientale, identificando e prevenendo situazioni di rischio per sé, per altri e per l'ambiente</a:t>
                      </a:r>
                      <a:endParaRPr lang="it-IT" sz="1100" dirty="0">
                        <a:effectLst/>
                      </a:endParaRPr>
                    </a:p>
                    <a:p>
                      <a:pPr>
                        <a:spcAft>
                          <a:spcPts val="0"/>
                        </a:spcAft>
                      </a:pPr>
                      <a:r>
                        <a:rPr lang="it-IT" sz="1000" dirty="0">
                          <a:effectLst/>
                        </a:rPr>
                        <a:t> </a:t>
                      </a:r>
                      <a:endParaRPr lang="it-IT" sz="1100" dirty="0">
                        <a:effectLst/>
                      </a:endParaRPr>
                    </a:p>
                    <a:p>
                      <a:pPr marL="228600">
                        <a:spcAft>
                          <a:spcPts val="0"/>
                        </a:spcAft>
                      </a:pPr>
                      <a:r>
                        <a:rPr lang="it-IT" sz="1000" dirty="0">
                          <a:effectLst/>
                        </a:rPr>
                        <a:t> </a:t>
                      </a:r>
                      <a:endParaRPr lang="it-IT"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1893957633"/>
                  </a:ext>
                </a:extLst>
              </a:tr>
            </a:tbl>
          </a:graphicData>
        </a:graphic>
      </p:graphicFrame>
    </p:spTree>
    <p:extLst>
      <p:ext uri="{BB962C8B-B14F-4D97-AF65-F5344CB8AC3E}">
        <p14:creationId xmlns:p14="http://schemas.microsoft.com/office/powerpoint/2010/main" val="1086818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0132F11-D961-45EC-9052-061FF3BC937E}"/>
              </a:ext>
            </a:extLst>
          </p:cNvPr>
          <p:cNvSpPr>
            <a:spLocks noGrp="1"/>
          </p:cNvSpPr>
          <p:nvPr>
            <p:ph type="title"/>
          </p:nvPr>
        </p:nvSpPr>
        <p:spPr>
          <a:xfrm>
            <a:off x="709612" y="49099"/>
            <a:ext cx="10772775" cy="774765"/>
          </a:xfrm>
        </p:spPr>
        <p:txBody>
          <a:bodyPr vert="horz" lIns="91440" tIns="45720" rIns="91440" bIns="45720" rtlCol="0" anchor="ctr">
            <a:normAutofit/>
          </a:bodyPr>
          <a:lstStyle/>
          <a:p>
            <a:r>
              <a:rPr lang="it-IT" sz="4000" dirty="0"/>
              <a:t>Esempio di format descrittivo (2/2)</a:t>
            </a:r>
          </a:p>
        </p:txBody>
      </p:sp>
      <p:sp>
        <p:nvSpPr>
          <p:cNvPr id="13" name="Rettangolo 5">
            <a:extLst>
              <a:ext uri="{FF2B5EF4-FFF2-40B4-BE49-F238E27FC236}">
                <a16:creationId xmlns:a16="http://schemas.microsoft.com/office/drawing/2014/main" xmlns="" id="{811D3C6F-1FDA-44DD-997F-1A2B64181E75}"/>
              </a:ext>
            </a:extLst>
          </p:cNvPr>
          <p:cNvSpPr/>
          <p:nvPr/>
        </p:nvSpPr>
        <p:spPr>
          <a:xfrm>
            <a:off x="415010" y="773527"/>
            <a:ext cx="570255" cy="5323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b="1" dirty="0">
                <a:solidFill>
                  <a:schemeClr val="bg1"/>
                </a:solidFill>
              </a:rPr>
              <a:t>3/4</a:t>
            </a:r>
            <a:endParaRPr lang="it-IT" sz="1600" dirty="0"/>
          </a:p>
        </p:txBody>
      </p:sp>
      <p:sp>
        <p:nvSpPr>
          <p:cNvPr id="14" name="Rettangolo 5">
            <a:extLst>
              <a:ext uri="{FF2B5EF4-FFF2-40B4-BE49-F238E27FC236}">
                <a16:creationId xmlns:a16="http://schemas.microsoft.com/office/drawing/2014/main" xmlns="" id="{811D3C6F-1FDA-44DD-997F-1A2B64181E75}"/>
              </a:ext>
            </a:extLst>
          </p:cNvPr>
          <p:cNvSpPr/>
          <p:nvPr/>
        </p:nvSpPr>
        <p:spPr>
          <a:xfrm>
            <a:off x="6260841" y="773527"/>
            <a:ext cx="570255" cy="5323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b="1" dirty="0">
                <a:solidFill>
                  <a:schemeClr val="bg1"/>
                </a:solidFill>
              </a:rPr>
              <a:t>4/4</a:t>
            </a:r>
            <a:endParaRPr lang="it-IT" sz="1600" dirty="0"/>
          </a:p>
        </p:txBody>
      </p:sp>
      <p:graphicFrame>
        <p:nvGraphicFramePr>
          <p:cNvPr id="4" name="Table 3"/>
          <p:cNvGraphicFramePr>
            <a:graphicFrameLocks noGrp="1"/>
          </p:cNvGraphicFramePr>
          <p:nvPr>
            <p:extLst>
              <p:ext uri="{D42A27DB-BD31-4B8C-83A1-F6EECF244321}">
                <p14:modId xmlns:p14="http://schemas.microsoft.com/office/powerpoint/2010/main" val="1642100807"/>
              </p:ext>
            </p:extLst>
          </p:nvPr>
        </p:nvGraphicFramePr>
        <p:xfrm>
          <a:off x="415011" y="1334537"/>
          <a:ext cx="5658710" cy="5669280"/>
        </p:xfrm>
        <a:graphic>
          <a:graphicData uri="http://schemas.openxmlformats.org/drawingml/2006/table">
            <a:tbl>
              <a:tblPr>
                <a:tableStyleId>{5C22544A-7EE6-4342-B048-85BDC9FD1C3A}</a:tableStyleId>
              </a:tblPr>
              <a:tblGrid>
                <a:gridCol w="4166320">
                  <a:extLst>
                    <a:ext uri="{9D8B030D-6E8A-4147-A177-3AD203B41FA5}">
                      <a16:colId xmlns:a16="http://schemas.microsoft.com/office/drawing/2014/main" xmlns="" val="1571228195"/>
                    </a:ext>
                  </a:extLst>
                </a:gridCol>
                <a:gridCol w="1466990">
                  <a:extLst>
                    <a:ext uri="{9D8B030D-6E8A-4147-A177-3AD203B41FA5}">
                      <a16:colId xmlns:a16="http://schemas.microsoft.com/office/drawing/2014/main" xmlns="" val="4114213475"/>
                    </a:ext>
                  </a:extLst>
                </a:gridCol>
                <a:gridCol w="25400">
                  <a:extLst>
                    <a:ext uri="{9D8B030D-6E8A-4147-A177-3AD203B41FA5}">
                      <a16:colId xmlns:a16="http://schemas.microsoft.com/office/drawing/2014/main" xmlns="" val="233070670"/>
                    </a:ext>
                  </a:extLst>
                </a:gridCol>
              </a:tblGrid>
              <a:tr h="137934">
                <a:tc>
                  <a:txBody>
                    <a:bodyPr/>
                    <a:lstStyle/>
                    <a:p>
                      <a:pPr algn="ctr">
                        <a:spcAft>
                          <a:spcPts val="0"/>
                        </a:spcAft>
                      </a:pPr>
                      <a:r>
                        <a:rPr lang="it-IT" sz="1000" b="1" dirty="0">
                          <a:effectLst/>
                        </a:rPr>
                        <a:t>AREE DI ATTIVITA’(ADA) AFFERENTI</a:t>
                      </a:r>
                      <a:endParaRPr lang="it-IT" sz="1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Aft>
                          <a:spcPts val="0"/>
                        </a:spcAft>
                      </a:pPr>
                      <a:r>
                        <a:rPr lang="it-IT" sz="1000" b="1" dirty="0">
                          <a:effectLst/>
                        </a:rPr>
                        <a:t>COMPETENZE TECNICO PROFESSIONALI CONNOTATIVE</a:t>
                      </a:r>
                      <a:endParaRPr lang="it-IT" sz="1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spcAft>
                          <a:spcPts val="0"/>
                        </a:spcAft>
                      </a:pPr>
                      <a:r>
                        <a:rPr lang="it-IT" sz="800">
                          <a:effectLst/>
                        </a:rPr>
                        <a:t> </a:t>
                      </a:r>
                      <a:endParaRPr lang="it-IT"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xmlns="" val="2920062904"/>
                  </a:ext>
                </a:extLst>
              </a:tr>
              <a:tr h="882779">
                <a:tc>
                  <a:txBody>
                    <a:bodyPr/>
                    <a:lstStyle/>
                    <a:p>
                      <a:pPr marL="68580">
                        <a:spcAft>
                          <a:spcPts val="0"/>
                        </a:spcAft>
                        <a:tabLst>
                          <a:tab pos="518795" algn="l"/>
                        </a:tabLst>
                      </a:pPr>
                      <a:r>
                        <a:rPr lang="it-IT" sz="900">
                          <a:effectLst/>
                        </a:rPr>
                        <a:t>18.207.669 Realizzazione delle attività di vendita all'ingrosso di prodotti alimentari e non alimentari</a:t>
                      </a:r>
                    </a:p>
                    <a:p>
                      <a:pPr marL="68580">
                        <a:spcAft>
                          <a:spcPts val="0"/>
                        </a:spcAft>
                        <a:tabLst>
                          <a:tab pos="518795" algn="l"/>
                        </a:tabLst>
                      </a:pPr>
                      <a:r>
                        <a:rPr lang="it-IT" sz="900">
                          <a:effectLst/>
                        </a:rPr>
                        <a:t>18.208.672 Attività operative e di vendita nella Grande Distribuzione organizzata</a:t>
                      </a:r>
                    </a:p>
                    <a:p>
                      <a:pPr marL="68580">
                        <a:spcAft>
                          <a:spcPts val="0"/>
                        </a:spcAft>
                        <a:tabLst>
                          <a:tab pos="518795" algn="l"/>
                        </a:tabLst>
                      </a:pPr>
                      <a:r>
                        <a:rPr lang="it-IT" sz="900">
                          <a:effectLst/>
                        </a:rPr>
                        <a:t>18.210.675 Vendita diretta di prodotti Alimentari nella GDO e nella piccola distribuzione</a:t>
                      </a:r>
                    </a:p>
                    <a:p>
                      <a:pPr marL="68580">
                        <a:spcAft>
                          <a:spcPts val="0"/>
                        </a:spcAft>
                        <a:tabLst>
                          <a:tab pos="518795" algn="l"/>
                        </a:tabLst>
                      </a:pPr>
                      <a:r>
                        <a:rPr lang="it-IT" sz="900">
                          <a:effectLst/>
                        </a:rPr>
                        <a:t>18.210.676 Vendita diretta di prodotti Non alimentari nella GDO e nella piccola distribuzione</a:t>
                      </a:r>
                    </a:p>
                    <a:p>
                      <a:pPr marL="68580">
                        <a:spcAft>
                          <a:spcPts val="0"/>
                        </a:spcAft>
                        <a:tabLst>
                          <a:tab pos="518795" algn="l"/>
                        </a:tabLst>
                      </a:pPr>
                      <a:r>
                        <a:rPr lang="it-IT" sz="900">
                          <a:effectLst/>
                          <a:highlight>
                            <a:srgbClr val="FFFF00"/>
                          </a:highlight>
                        </a:rPr>
                        <a:t>18.211.678Vendita a distanza (per corrispondenza, telefonica, televendita, vendita via internet)</a:t>
                      </a:r>
                      <a:endParaRPr lang="it-IT" sz="900">
                        <a:effectLst/>
                      </a:endParaRPr>
                    </a:p>
                    <a:p>
                      <a:pPr>
                        <a:spcAft>
                          <a:spcPts val="0"/>
                        </a:spcAft>
                      </a:pPr>
                      <a:r>
                        <a:rPr lang="it-IT" sz="900">
                          <a:effectLst/>
                        </a:rPr>
                        <a:t> </a:t>
                      </a:r>
                      <a:endParaRPr lang="it-IT"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gridSpan="2">
                  <a:txBody>
                    <a:bodyPr/>
                    <a:lstStyle/>
                    <a:p>
                      <a:pPr>
                        <a:spcAft>
                          <a:spcPts val="0"/>
                        </a:spcAft>
                      </a:pPr>
                      <a:r>
                        <a:rPr lang="it-IT" sz="900">
                          <a:effectLst/>
                        </a:rPr>
                        <a:t>Curare il servizio vendita, </a:t>
                      </a:r>
                      <a:r>
                        <a:rPr lang="it-IT" sz="900">
                          <a:effectLst/>
                          <a:highlight>
                            <a:srgbClr val="FFFF00"/>
                          </a:highlight>
                        </a:rPr>
                        <a:t>anche a distanza</a:t>
                      </a:r>
                      <a:r>
                        <a:rPr lang="it-IT" sz="900">
                          <a:effectLst/>
                        </a:rPr>
                        <a:t>, sulla base delle specifiche assegnate, attuando la promozione, il riordino e l’esposizione </a:t>
                      </a:r>
                    </a:p>
                    <a:p>
                      <a:pPr>
                        <a:spcAft>
                          <a:spcPts val="0"/>
                        </a:spcAft>
                      </a:pPr>
                      <a:r>
                        <a:rPr lang="it-IT" sz="900">
                          <a:effectLst/>
                        </a:rPr>
                        <a:t> </a:t>
                      </a:r>
                      <a:endParaRPr lang="it-IT"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it-IT"/>
                    </a:p>
                  </a:txBody>
                  <a:tcPr/>
                </a:tc>
                <a:extLst>
                  <a:ext uri="{0D108BD9-81ED-4DB2-BD59-A6C34878D82A}">
                    <a16:rowId xmlns:a16="http://schemas.microsoft.com/office/drawing/2014/main" xmlns="" val="3146844935"/>
                  </a:ext>
                </a:extLst>
              </a:tr>
              <a:tr h="980866">
                <a:tc>
                  <a:txBody>
                    <a:bodyPr/>
                    <a:lstStyle/>
                    <a:p>
                      <a:pPr marL="68580">
                        <a:spcAft>
                          <a:spcPts val="0"/>
                        </a:spcAft>
                        <a:tabLst>
                          <a:tab pos="518795" algn="l"/>
                        </a:tabLst>
                      </a:pPr>
                      <a:r>
                        <a:rPr lang="it-IT" sz="900">
                          <a:effectLst/>
                        </a:rPr>
                        <a:t>18.207.669 Realizzazione delle attività di vendita all'ingrosso di prodotti alimentari e non alimentari</a:t>
                      </a:r>
                    </a:p>
                    <a:p>
                      <a:pPr marL="68580">
                        <a:spcAft>
                          <a:spcPts val="0"/>
                        </a:spcAft>
                        <a:tabLst>
                          <a:tab pos="518795" algn="l"/>
                        </a:tabLst>
                      </a:pPr>
                      <a:r>
                        <a:rPr lang="it-IT" sz="900">
                          <a:effectLst/>
                        </a:rPr>
                        <a:t>18.208.672 Attività operative e di vendita nella Grande Distribuzione organizzata</a:t>
                      </a:r>
                    </a:p>
                    <a:p>
                      <a:pPr marL="68580">
                        <a:spcAft>
                          <a:spcPts val="0"/>
                        </a:spcAft>
                        <a:tabLst>
                          <a:tab pos="518795" algn="l"/>
                        </a:tabLst>
                      </a:pPr>
                      <a:r>
                        <a:rPr lang="it-IT" sz="900">
                          <a:effectLst/>
                        </a:rPr>
                        <a:t>18.210.675 Vendita diretta di prodotti Alimentari nella GDO e nella piccola distribuzione</a:t>
                      </a:r>
                    </a:p>
                    <a:p>
                      <a:pPr marL="68580">
                        <a:spcAft>
                          <a:spcPts val="0"/>
                        </a:spcAft>
                        <a:tabLst>
                          <a:tab pos="518795" algn="l"/>
                        </a:tabLst>
                      </a:pPr>
                      <a:r>
                        <a:rPr lang="it-IT" sz="900">
                          <a:effectLst/>
                        </a:rPr>
                        <a:t>18.210.676 Vendita diretta di prodotti Non alimentari nella GDO e nella piccola distribuzione</a:t>
                      </a:r>
                    </a:p>
                    <a:p>
                      <a:pPr marL="68580">
                        <a:spcAft>
                          <a:spcPts val="0"/>
                        </a:spcAft>
                        <a:tabLst>
                          <a:tab pos="518795" algn="l"/>
                        </a:tabLst>
                      </a:pPr>
                      <a:r>
                        <a:rPr lang="it-IT" sz="900">
                          <a:effectLst/>
                        </a:rPr>
                        <a:t>18.211.677 Dimostrazione e vendita diretta presso il cliente di prodotti non alimentari</a:t>
                      </a:r>
                    </a:p>
                    <a:p>
                      <a:pPr marL="68580">
                        <a:spcAft>
                          <a:spcPts val="0"/>
                        </a:spcAft>
                        <a:tabLst>
                          <a:tab pos="518795" algn="l"/>
                        </a:tabLst>
                      </a:pPr>
                      <a:r>
                        <a:rPr lang="it-IT" sz="900">
                          <a:effectLst/>
                          <a:highlight>
                            <a:srgbClr val="FFFF00"/>
                          </a:highlight>
                        </a:rPr>
                        <a:t>18.211.678Vendita a distanza (per corrispondenza, telefonica, televendita, vendita via internet)</a:t>
                      </a:r>
                      <a:endParaRPr lang="it-IT" sz="900">
                        <a:effectLst/>
                      </a:endParaRPr>
                    </a:p>
                    <a:p>
                      <a:pPr>
                        <a:spcAft>
                          <a:spcPts val="0"/>
                        </a:spcAft>
                      </a:pPr>
                      <a:r>
                        <a:rPr lang="it-IT" sz="900">
                          <a:effectLst/>
                        </a:rPr>
                        <a:t> </a:t>
                      </a:r>
                      <a:endParaRPr lang="it-IT"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gridSpan="2">
                  <a:txBody>
                    <a:bodyPr/>
                    <a:lstStyle/>
                    <a:p>
                      <a:pPr>
                        <a:spcAft>
                          <a:spcPts val="0"/>
                        </a:spcAft>
                      </a:pPr>
                      <a:r>
                        <a:rPr lang="it-IT" sz="900">
                          <a:effectLst/>
                        </a:rPr>
                        <a:t>Supportare le diverse fasi dell’acquisto, </a:t>
                      </a:r>
                      <a:r>
                        <a:rPr lang="it-IT" sz="900">
                          <a:effectLst/>
                          <a:highlight>
                            <a:srgbClr val="FFFF00"/>
                          </a:highlight>
                        </a:rPr>
                        <a:t>anche a distanza</a:t>
                      </a:r>
                      <a:r>
                        <a:rPr lang="it-IT" sz="900">
                          <a:effectLst/>
                        </a:rPr>
                        <a:t>, offrendo un prodotto/servizio rispondente alle esigenze del cliente      </a:t>
                      </a:r>
                    </a:p>
                    <a:p>
                      <a:pPr>
                        <a:spcAft>
                          <a:spcPts val="0"/>
                        </a:spcAft>
                      </a:pPr>
                      <a:r>
                        <a:rPr lang="it-IT" sz="900">
                          <a:effectLst/>
                        </a:rPr>
                        <a:t> </a:t>
                      </a:r>
                      <a:endParaRPr lang="it-IT"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it-IT"/>
                    </a:p>
                  </a:txBody>
                  <a:tcPr/>
                </a:tc>
                <a:extLst>
                  <a:ext uri="{0D108BD9-81ED-4DB2-BD59-A6C34878D82A}">
                    <a16:rowId xmlns:a16="http://schemas.microsoft.com/office/drawing/2014/main" xmlns="" val="3363808377"/>
                  </a:ext>
                </a:extLst>
              </a:tr>
              <a:tr h="980866">
                <a:tc>
                  <a:txBody>
                    <a:bodyPr/>
                    <a:lstStyle/>
                    <a:p>
                      <a:pPr marL="68580">
                        <a:spcAft>
                          <a:spcPts val="0"/>
                        </a:spcAft>
                        <a:tabLst>
                          <a:tab pos="518795" algn="l"/>
                        </a:tabLst>
                      </a:pPr>
                      <a:r>
                        <a:rPr lang="it-IT" sz="900">
                          <a:effectLst/>
                        </a:rPr>
                        <a:t>18.207.669 Realizzazione delle attività di vendita all'ingrosso di prodotti alimentari e non alimentari</a:t>
                      </a:r>
                    </a:p>
                    <a:p>
                      <a:pPr marL="68580">
                        <a:spcAft>
                          <a:spcPts val="0"/>
                        </a:spcAft>
                        <a:tabLst>
                          <a:tab pos="518795" algn="l"/>
                        </a:tabLst>
                      </a:pPr>
                      <a:r>
                        <a:rPr lang="it-IT" sz="900">
                          <a:effectLst/>
                        </a:rPr>
                        <a:t>18.208.672 Attività operative e di vendita nella Grande Distribuzione organizzata</a:t>
                      </a:r>
                    </a:p>
                    <a:p>
                      <a:pPr marL="68580">
                        <a:spcAft>
                          <a:spcPts val="0"/>
                        </a:spcAft>
                        <a:tabLst>
                          <a:tab pos="518795" algn="l"/>
                        </a:tabLst>
                      </a:pPr>
                      <a:r>
                        <a:rPr lang="it-IT" sz="900">
                          <a:effectLst/>
                        </a:rPr>
                        <a:t>18.210.675 Vendita diretta di prodotti Alimentari nella GDO e nella piccola distribuzione</a:t>
                      </a:r>
                    </a:p>
                    <a:p>
                      <a:pPr marL="68580">
                        <a:spcAft>
                          <a:spcPts val="0"/>
                        </a:spcAft>
                        <a:tabLst>
                          <a:tab pos="518795" algn="l"/>
                        </a:tabLst>
                      </a:pPr>
                      <a:r>
                        <a:rPr lang="it-IT" sz="900">
                          <a:effectLst/>
                        </a:rPr>
                        <a:t>18.210.676 Vendita diretta di prodotti Non alimentari nella GDO e nella piccola distribuzione</a:t>
                      </a:r>
                    </a:p>
                    <a:p>
                      <a:pPr marL="68580">
                        <a:spcAft>
                          <a:spcPts val="0"/>
                        </a:spcAft>
                        <a:tabLst>
                          <a:tab pos="518795" algn="l"/>
                        </a:tabLst>
                      </a:pPr>
                      <a:r>
                        <a:rPr lang="it-IT" sz="900">
                          <a:effectLst/>
                        </a:rPr>
                        <a:t>18.211.677Dimostrazione e vendita diretta presso il cliente di prodotti non alimentari</a:t>
                      </a:r>
                    </a:p>
                    <a:p>
                      <a:pPr marL="68580">
                        <a:spcAft>
                          <a:spcPts val="0"/>
                        </a:spcAft>
                        <a:tabLst>
                          <a:tab pos="518795" algn="l"/>
                        </a:tabLst>
                      </a:pPr>
                      <a:r>
                        <a:rPr lang="it-IT" sz="900">
                          <a:effectLst/>
                          <a:highlight>
                            <a:srgbClr val="FFFF00"/>
                          </a:highlight>
                        </a:rPr>
                        <a:t>18.211.678Vendita a distanza (per corrispondenza, telefonica, televendita, vendita via internet)</a:t>
                      </a:r>
                      <a:endParaRPr lang="it-IT" sz="900">
                        <a:effectLst/>
                      </a:endParaRPr>
                    </a:p>
                    <a:p>
                      <a:pPr>
                        <a:spcAft>
                          <a:spcPts val="0"/>
                        </a:spcAft>
                      </a:pPr>
                      <a:r>
                        <a:rPr lang="it-IT" sz="900">
                          <a:effectLst/>
                        </a:rPr>
                        <a:t> </a:t>
                      </a:r>
                      <a:endParaRPr lang="it-IT"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gridSpan="2">
                  <a:txBody>
                    <a:bodyPr/>
                    <a:lstStyle/>
                    <a:p>
                      <a:pPr>
                        <a:spcAft>
                          <a:spcPts val="0"/>
                        </a:spcAft>
                      </a:pPr>
                      <a:r>
                        <a:rPr lang="it-IT" sz="900">
                          <a:effectLst/>
                        </a:rPr>
                        <a:t>Fornire assistenza al cliente, </a:t>
                      </a:r>
                      <a:r>
                        <a:rPr lang="it-IT" sz="900">
                          <a:effectLst/>
                          <a:highlight>
                            <a:srgbClr val="FFFF00"/>
                          </a:highlight>
                        </a:rPr>
                        <a:t>anche a distanza</a:t>
                      </a:r>
                      <a:r>
                        <a:rPr lang="it-IT" sz="900">
                          <a:effectLst/>
                        </a:rPr>
                        <a:t>, collaborando all’evasione dei reclami </a:t>
                      </a:r>
                    </a:p>
                    <a:p>
                      <a:pPr>
                        <a:spcAft>
                          <a:spcPts val="0"/>
                        </a:spcAft>
                      </a:pPr>
                      <a:r>
                        <a:rPr lang="it-IT" sz="900">
                          <a:effectLst/>
                        </a:rPr>
                        <a:t> </a:t>
                      </a:r>
                      <a:endParaRPr lang="it-IT"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it-IT"/>
                    </a:p>
                  </a:txBody>
                  <a:tcPr/>
                </a:tc>
                <a:extLst>
                  <a:ext uri="{0D108BD9-81ED-4DB2-BD59-A6C34878D82A}">
                    <a16:rowId xmlns:a16="http://schemas.microsoft.com/office/drawing/2014/main" xmlns="" val="2712976220"/>
                  </a:ext>
                </a:extLst>
              </a:tr>
              <a:tr h="784692">
                <a:tc>
                  <a:txBody>
                    <a:bodyPr/>
                    <a:lstStyle/>
                    <a:p>
                      <a:pPr marL="68580">
                        <a:spcAft>
                          <a:spcPts val="0"/>
                        </a:spcAft>
                        <a:tabLst>
                          <a:tab pos="518795" algn="l"/>
                        </a:tabLst>
                      </a:pPr>
                      <a:r>
                        <a:rPr lang="it-IT" sz="900" dirty="0">
                          <a:effectLst/>
                        </a:rPr>
                        <a:t>18.207.669 Realizzazione delle attività di vendita all'ingrosso di prodotti alimentari e non alimentari</a:t>
                      </a:r>
                    </a:p>
                    <a:p>
                      <a:pPr marL="68580">
                        <a:spcAft>
                          <a:spcPts val="0"/>
                        </a:spcAft>
                        <a:tabLst>
                          <a:tab pos="518795" algn="l"/>
                        </a:tabLst>
                      </a:pPr>
                      <a:r>
                        <a:rPr lang="it-IT" sz="900" dirty="0">
                          <a:effectLst/>
                        </a:rPr>
                        <a:t>18.208.673 Servizi di incasso e post-vendita nella Grande distribuzione organizzata</a:t>
                      </a:r>
                    </a:p>
                    <a:p>
                      <a:pPr marL="68580">
                        <a:spcAft>
                          <a:spcPts val="0"/>
                        </a:spcAft>
                        <a:tabLst>
                          <a:tab pos="518795" algn="l"/>
                        </a:tabLst>
                      </a:pPr>
                      <a:r>
                        <a:rPr lang="it-IT" sz="900" dirty="0">
                          <a:effectLst/>
                          <a:highlight>
                            <a:srgbClr val="FFFF00"/>
                          </a:highlight>
                        </a:rPr>
                        <a:t>18.211.678Vendita a distanza (per corrispondenza, telefonica, televendita, vendita via internet)</a:t>
                      </a:r>
                      <a:endParaRPr lang="it-IT" sz="900" dirty="0">
                        <a:effectLst/>
                      </a:endParaRPr>
                    </a:p>
                    <a:p>
                      <a:pPr>
                        <a:spcAft>
                          <a:spcPts val="0"/>
                        </a:spcAft>
                      </a:pPr>
                      <a:r>
                        <a:rPr lang="it-IT" sz="900" dirty="0">
                          <a:effectLst/>
                        </a:rPr>
                        <a:t> </a:t>
                      </a:r>
                      <a:endParaRPr lang="it-IT"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gridSpan="2">
                  <a:txBody>
                    <a:bodyPr/>
                    <a:lstStyle/>
                    <a:p>
                      <a:pPr>
                        <a:spcAft>
                          <a:spcPts val="0"/>
                        </a:spcAft>
                      </a:pPr>
                      <a:r>
                        <a:rPr lang="it-IT" sz="900" dirty="0">
                          <a:effectLst/>
                        </a:rPr>
                        <a:t>Effettuare semplici adempimenti amministrativi, fiscali e contabili, applicando la normativa di riferimento</a:t>
                      </a:r>
                    </a:p>
                    <a:p>
                      <a:pPr>
                        <a:spcAft>
                          <a:spcPts val="0"/>
                        </a:spcAft>
                      </a:pPr>
                      <a:r>
                        <a:rPr lang="it-IT" sz="900" dirty="0">
                          <a:effectLst/>
                        </a:rPr>
                        <a:t> </a:t>
                      </a:r>
                      <a:endParaRPr lang="it-IT"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it-IT"/>
                    </a:p>
                  </a:txBody>
                  <a:tcPr/>
                </a:tc>
                <a:extLst>
                  <a:ext uri="{0D108BD9-81ED-4DB2-BD59-A6C34878D82A}">
                    <a16:rowId xmlns:a16="http://schemas.microsoft.com/office/drawing/2014/main" xmlns="" val="3643494684"/>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84770023"/>
              </p:ext>
            </p:extLst>
          </p:nvPr>
        </p:nvGraphicFramePr>
        <p:xfrm>
          <a:off x="6260841" y="1334537"/>
          <a:ext cx="5797809" cy="3962400"/>
        </p:xfrm>
        <a:graphic>
          <a:graphicData uri="http://schemas.openxmlformats.org/drawingml/2006/table">
            <a:tbl>
              <a:tblPr>
                <a:tableStyleId>{5C22544A-7EE6-4342-B048-85BDC9FD1C3A}</a:tableStyleId>
              </a:tblPr>
              <a:tblGrid>
                <a:gridCol w="2978914">
                  <a:extLst>
                    <a:ext uri="{9D8B030D-6E8A-4147-A177-3AD203B41FA5}">
                      <a16:colId xmlns:a16="http://schemas.microsoft.com/office/drawing/2014/main" xmlns="" val="1324362444"/>
                    </a:ext>
                  </a:extLst>
                </a:gridCol>
                <a:gridCol w="2818895">
                  <a:extLst>
                    <a:ext uri="{9D8B030D-6E8A-4147-A177-3AD203B41FA5}">
                      <a16:colId xmlns:a16="http://schemas.microsoft.com/office/drawing/2014/main" xmlns="" val="2350966991"/>
                    </a:ext>
                  </a:extLst>
                </a:gridCol>
              </a:tblGrid>
              <a:tr h="0">
                <a:tc gridSpan="2">
                  <a:txBody>
                    <a:bodyPr/>
                    <a:lstStyle/>
                    <a:p>
                      <a:pPr algn="ctr">
                        <a:spcAft>
                          <a:spcPts val="0"/>
                        </a:spcAft>
                      </a:pPr>
                      <a:r>
                        <a:rPr lang="it-IT" sz="1000" b="1" dirty="0">
                          <a:effectLst/>
                        </a:rPr>
                        <a:t>COMPETENZA </a:t>
                      </a:r>
                    </a:p>
                    <a:p>
                      <a:pPr>
                        <a:spcAft>
                          <a:spcPts val="0"/>
                        </a:spcAft>
                      </a:pPr>
                      <a:r>
                        <a:rPr lang="it-IT" sz="1000" dirty="0">
                          <a:effectLst/>
                        </a:rPr>
                        <a:t>Approntare, monitorare e curare la manutenzione ordinaria di strumenti, utensili, attrezzature e macchinari necessari alle diverse fasi di lavorazione/servizio sulla base della tipologia di materiali da impiegare, delle indicazioni/procedure previste, del risultato atteso</a:t>
                      </a:r>
                    </a:p>
                    <a:p>
                      <a:pPr>
                        <a:spcAft>
                          <a:spcPts val="0"/>
                        </a:spcAft>
                      </a:pPr>
                      <a:r>
                        <a:rPr lang="it-IT" sz="1000" dirty="0">
                          <a:effectLst/>
                        </a:rPr>
                        <a:t> </a:t>
                      </a:r>
                      <a:endParaRPr lang="it-IT"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it-IT"/>
                    </a:p>
                  </a:txBody>
                  <a:tcPr/>
                </a:tc>
                <a:extLst>
                  <a:ext uri="{0D108BD9-81ED-4DB2-BD59-A6C34878D82A}">
                    <a16:rowId xmlns:a16="http://schemas.microsoft.com/office/drawing/2014/main" xmlns="" val="2524473753"/>
                  </a:ext>
                </a:extLst>
              </a:tr>
              <a:tr h="290830">
                <a:tc>
                  <a:txBody>
                    <a:bodyPr/>
                    <a:lstStyle/>
                    <a:p>
                      <a:pPr algn="ctr">
                        <a:spcAft>
                          <a:spcPts val="0"/>
                        </a:spcAft>
                      </a:pPr>
                      <a:r>
                        <a:rPr lang="it-IT" sz="1000" b="1" dirty="0">
                          <a:effectLst/>
                        </a:rPr>
                        <a:t> </a:t>
                      </a:r>
                    </a:p>
                    <a:p>
                      <a:pPr algn="ctr">
                        <a:spcAft>
                          <a:spcPts val="0"/>
                        </a:spcAft>
                      </a:pPr>
                      <a:r>
                        <a:rPr lang="it-IT" sz="1000" b="1" dirty="0">
                          <a:effectLst/>
                        </a:rPr>
                        <a:t>ABILITA’ MINIME</a:t>
                      </a:r>
                      <a:endParaRPr lang="it-IT" sz="1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it-IT" sz="1000" b="1" dirty="0">
                          <a:effectLst/>
                        </a:rPr>
                        <a:t> </a:t>
                      </a:r>
                    </a:p>
                    <a:p>
                      <a:pPr algn="ctr">
                        <a:spcAft>
                          <a:spcPts val="0"/>
                        </a:spcAft>
                      </a:pPr>
                      <a:r>
                        <a:rPr lang="it-IT" sz="1000" b="1" dirty="0">
                          <a:effectLst/>
                        </a:rPr>
                        <a:t>CONOSCENZE ESSENZIALI</a:t>
                      </a:r>
                    </a:p>
                    <a:p>
                      <a:pPr algn="ctr">
                        <a:spcAft>
                          <a:spcPts val="0"/>
                        </a:spcAft>
                      </a:pPr>
                      <a:r>
                        <a:rPr lang="it-IT" sz="1000" b="1" dirty="0">
                          <a:effectLst/>
                        </a:rPr>
                        <a:t> </a:t>
                      </a:r>
                      <a:endParaRPr lang="it-IT" sz="1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598977899"/>
                  </a:ext>
                </a:extLst>
              </a:tr>
              <a:tr h="1503839">
                <a:tc>
                  <a:txBody>
                    <a:bodyPr/>
                    <a:lstStyle/>
                    <a:p>
                      <a:pPr marL="342900" lvl="0" indent="-342900">
                        <a:spcAft>
                          <a:spcPts val="0"/>
                        </a:spcAft>
                        <a:buFont typeface="Times New Roman" panose="02020603050405020304" pitchFamily="18" charset="0"/>
                        <a:buChar char="-"/>
                        <a:tabLst>
                          <a:tab pos="228600" algn="l"/>
                        </a:tabLst>
                      </a:pPr>
                      <a:r>
                        <a:rPr lang="it-IT" sz="1000">
                          <a:effectLst/>
                        </a:rPr>
                        <a:t>Individuare strumenti, utensili, attrezzature, macchinari per le diverse fasi di lavorazione sulla base delle indicazioni di appoggio (schemi, disegni, procedure, modelli)</a:t>
                      </a:r>
                    </a:p>
                    <a:p>
                      <a:pPr marL="342900" lvl="0" indent="-342900">
                        <a:spcAft>
                          <a:spcPts val="0"/>
                        </a:spcAft>
                        <a:buFont typeface="Times New Roman" panose="02020603050405020304" pitchFamily="18" charset="0"/>
                        <a:buChar char="-"/>
                        <a:tabLst>
                          <a:tab pos="228600" algn="l"/>
                        </a:tabLst>
                      </a:pPr>
                      <a:r>
                        <a:rPr lang="it-IT" sz="1000">
                          <a:effectLst/>
                        </a:rPr>
                        <a:t>Applicare procedure e tecniche di approntamento strumenti, attrezzature, macchinari, utensili di settore</a:t>
                      </a:r>
                    </a:p>
                    <a:p>
                      <a:pPr marL="342900" lvl="0" indent="-342900">
                        <a:spcAft>
                          <a:spcPts val="0"/>
                        </a:spcAft>
                        <a:buFont typeface="Times New Roman" panose="02020603050405020304" pitchFamily="18" charset="0"/>
                        <a:buChar char="-"/>
                        <a:tabLst>
                          <a:tab pos="228600" algn="l"/>
                        </a:tabLst>
                      </a:pPr>
                      <a:r>
                        <a:rPr lang="it-IT" sz="1000">
                          <a:effectLst/>
                        </a:rPr>
                        <a:t>Adottare modalità e comportamenti per la manutenzione ordinaria di strumenti, utensili, attrezzature, macchinari di settore</a:t>
                      </a:r>
                    </a:p>
                    <a:p>
                      <a:pPr marL="342900" lvl="0" indent="-342900">
                        <a:spcAft>
                          <a:spcPts val="0"/>
                        </a:spcAft>
                        <a:buFont typeface="Times New Roman" panose="02020603050405020304" pitchFamily="18" charset="0"/>
                        <a:buChar char="-"/>
                        <a:tabLst>
                          <a:tab pos="228600" algn="l"/>
                        </a:tabLst>
                      </a:pPr>
                      <a:r>
                        <a:rPr lang="it-IT" sz="1000">
                          <a:effectLst/>
                        </a:rPr>
                        <a:t>Utilizzare metodiche per individuare livelli di usura ed eventuali anomalie di funzionamento di strumenti e macchinari di settore</a:t>
                      </a:r>
                      <a:endParaRPr lang="it-IT"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lvl="0" indent="-342900">
                        <a:spcAft>
                          <a:spcPts val="0"/>
                        </a:spcAft>
                        <a:buFont typeface="Times New Roman" panose="02020603050405020304" pitchFamily="18" charset="0"/>
                        <a:buChar char="-"/>
                        <a:tabLst>
                          <a:tab pos="228600" algn="l"/>
                        </a:tabLst>
                      </a:pPr>
                      <a:r>
                        <a:rPr lang="it-IT" sz="1000" dirty="0">
                          <a:effectLst/>
                        </a:rPr>
                        <a:t>Metodi e tecniche di approntamento/avvio</a:t>
                      </a:r>
                    </a:p>
                    <a:p>
                      <a:pPr marL="342900" lvl="0" indent="-342900">
                        <a:spcAft>
                          <a:spcPts val="0"/>
                        </a:spcAft>
                        <a:buFont typeface="Times New Roman" panose="02020603050405020304" pitchFamily="18" charset="0"/>
                        <a:buChar char="-"/>
                        <a:tabLst>
                          <a:tab pos="228600" algn="l"/>
                        </a:tabLst>
                      </a:pPr>
                      <a:r>
                        <a:rPr lang="it-IT" sz="1000" dirty="0">
                          <a:effectLst/>
                        </a:rPr>
                        <a:t>Principi, meccanismi e parametri di funzionamento di strumenti, utensili e macchinari e apparecchiature di settore</a:t>
                      </a:r>
                    </a:p>
                    <a:p>
                      <a:pPr marL="342900" lvl="0" indent="-342900">
                        <a:spcAft>
                          <a:spcPts val="0"/>
                        </a:spcAft>
                        <a:buFont typeface="Times New Roman" panose="02020603050405020304" pitchFamily="18" charset="0"/>
                        <a:buChar char="-"/>
                        <a:tabLst>
                          <a:tab pos="228600" algn="l"/>
                        </a:tabLst>
                      </a:pPr>
                      <a:r>
                        <a:rPr lang="it-IT" sz="1000" dirty="0">
                          <a:effectLst/>
                        </a:rPr>
                        <a:t>Strumenti e sistemi di rappresentazione grafica convenzionale di settore</a:t>
                      </a:r>
                    </a:p>
                    <a:p>
                      <a:pPr marL="342900" lvl="0" indent="-342900">
                        <a:spcAft>
                          <a:spcPts val="0"/>
                        </a:spcAft>
                        <a:buFont typeface="Times New Roman" panose="02020603050405020304" pitchFamily="18" charset="0"/>
                        <a:buChar char="-"/>
                        <a:tabLst>
                          <a:tab pos="228600" algn="l"/>
                        </a:tabLst>
                      </a:pPr>
                      <a:r>
                        <a:rPr lang="it-IT" sz="1000" dirty="0">
                          <a:effectLst/>
                        </a:rPr>
                        <a:t>Tipologie delle principali attrezzature, macchinari, strumenti, utensili di settore</a:t>
                      </a:r>
                    </a:p>
                    <a:p>
                      <a:pPr marL="342900" lvl="0" indent="-342900">
                        <a:spcAft>
                          <a:spcPts val="0"/>
                        </a:spcAft>
                        <a:buFont typeface="Times New Roman" panose="02020603050405020304" pitchFamily="18" charset="0"/>
                        <a:buChar char="-"/>
                        <a:tabLst>
                          <a:tab pos="228600" algn="l"/>
                        </a:tabLst>
                      </a:pPr>
                      <a:r>
                        <a:rPr lang="it-IT" sz="1000" dirty="0">
                          <a:effectLst/>
                        </a:rPr>
                        <a:t>Tipologie e caratteristiche dei materiali di settore impiegati </a:t>
                      </a:r>
                    </a:p>
                    <a:p>
                      <a:pPr marL="342900" lvl="0" indent="-342900">
                        <a:spcAft>
                          <a:spcPts val="0"/>
                        </a:spcAft>
                        <a:buFont typeface="Times New Roman" panose="02020603050405020304" pitchFamily="18" charset="0"/>
                        <a:buChar char="-"/>
                        <a:tabLst>
                          <a:tab pos="228600" algn="l"/>
                        </a:tabLst>
                      </a:pPr>
                      <a:r>
                        <a:rPr lang="it-IT" sz="1000" dirty="0">
                          <a:effectLst/>
                        </a:rPr>
                        <a:t>Procedure e tecniche di monitoraggio, l'individuazione e la valutazione del funzionamento delle principali attrezzature, macchinari, strumenti, utensili di settore</a:t>
                      </a:r>
                    </a:p>
                    <a:p>
                      <a:pPr marL="342900" lvl="0" indent="-342900">
                        <a:spcAft>
                          <a:spcPts val="0"/>
                        </a:spcAft>
                        <a:buFont typeface="Times New Roman" panose="02020603050405020304" pitchFamily="18" charset="0"/>
                        <a:buChar char="-"/>
                        <a:tabLst>
                          <a:tab pos="228600" algn="l"/>
                        </a:tabLst>
                      </a:pPr>
                      <a:r>
                        <a:rPr lang="it-IT" sz="1000" dirty="0">
                          <a:effectLst/>
                        </a:rPr>
                        <a:t>Tecniche e metodiche di mantenimento e di manutenzione ordinaria delle principali attrezzature, macchinari, strumenti, utensili di settore</a:t>
                      </a:r>
                      <a:endParaRPr lang="it-IT"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1618022631"/>
                  </a:ext>
                </a:extLst>
              </a:tr>
            </a:tbl>
          </a:graphicData>
        </a:graphic>
      </p:graphicFrame>
      <p:sp>
        <p:nvSpPr>
          <p:cNvPr id="9" name="Rectangle 1"/>
          <p:cNvSpPr>
            <a:spLocks noChangeArrowheads="1"/>
          </p:cNvSpPr>
          <p:nvPr/>
        </p:nvSpPr>
        <p:spPr bwMode="auto">
          <a:xfrm>
            <a:off x="676275" y="31019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16" name="Rettangolo 5">
            <a:extLst>
              <a:ext uri="{FF2B5EF4-FFF2-40B4-BE49-F238E27FC236}">
                <a16:creationId xmlns:a16="http://schemas.microsoft.com/office/drawing/2014/main" xmlns="" id="{811D3C6F-1FDA-44DD-997F-1A2B64181E75}"/>
              </a:ext>
            </a:extLst>
          </p:cNvPr>
          <p:cNvSpPr/>
          <p:nvPr/>
        </p:nvSpPr>
        <p:spPr>
          <a:xfrm rot="20239406">
            <a:off x="6838554" y="5030769"/>
            <a:ext cx="2461903" cy="5323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b="1" dirty="0">
                <a:solidFill>
                  <a:schemeClr val="bg1"/>
                </a:solidFill>
              </a:rPr>
              <a:t>ESEMPIO DI UNA COMPETENZA RICORSIVA</a:t>
            </a:r>
            <a:endParaRPr lang="it-IT" sz="1600" dirty="0"/>
          </a:p>
        </p:txBody>
      </p:sp>
    </p:spTree>
    <p:extLst>
      <p:ext uri="{BB962C8B-B14F-4D97-AF65-F5344CB8AC3E}">
        <p14:creationId xmlns:p14="http://schemas.microsoft.com/office/powerpoint/2010/main" val="3178404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xmlns="" id="{AD449A30-068D-E249-A16B-A481742EEE9D}"/>
              </a:ext>
            </a:extLst>
          </p:cNvPr>
          <p:cNvSpPr>
            <a:spLocks noGrp="1"/>
          </p:cNvSpPr>
          <p:nvPr>
            <p:ph idx="1"/>
          </p:nvPr>
        </p:nvSpPr>
        <p:spPr>
          <a:xfrm>
            <a:off x="609600" y="1318668"/>
            <a:ext cx="10972800" cy="4874868"/>
          </a:xfrm>
        </p:spPr>
        <p:txBody>
          <a:bodyPr>
            <a:normAutofit lnSpcReduction="10000"/>
          </a:bodyPr>
          <a:lstStyle/>
          <a:p>
            <a:pPr marL="0" indent="0">
              <a:buNone/>
            </a:pPr>
            <a:r>
              <a:rPr lang="it-IT" sz="1800" dirty="0"/>
              <a:t>La prima fase di revisione ha riguardato le figure di “operatore” di riferimento della qualifica professionale. </a:t>
            </a:r>
          </a:p>
          <a:p>
            <a:pPr marL="0" indent="0">
              <a:buNone/>
            </a:pPr>
            <a:endParaRPr lang="it-IT" sz="1800" dirty="0"/>
          </a:p>
          <a:p>
            <a:pPr marL="0" indent="0">
              <a:buNone/>
            </a:pPr>
            <a:r>
              <a:rPr lang="it-IT" sz="1800" dirty="0"/>
              <a:t>Nello specifico, si sono svolte le seguenti attività</a:t>
            </a:r>
          </a:p>
          <a:p>
            <a:pPr lvl="0"/>
            <a:r>
              <a:rPr lang="it-IT" sz="1800" dirty="0"/>
              <a:t>Valutazione tenuta delle attuali figure (ASR 2011)</a:t>
            </a:r>
          </a:p>
          <a:p>
            <a:pPr lvl="0"/>
            <a:r>
              <a:rPr lang="it-IT" sz="1800" dirty="0"/>
              <a:t>Correlazione delle attuali figure (ASR 2011) alla nomenclatura dell’Atlante del lavoro e delle qualificazioni</a:t>
            </a:r>
          </a:p>
          <a:p>
            <a:pPr lvl="0"/>
            <a:r>
              <a:rPr lang="it-IT" sz="1800" dirty="0"/>
              <a:t>Individuazione e valutazione di eventuali necessità di ripensamento dell’architettura dello standard ASR 2011 (previsione di indirizzi, ampliamento degli ambiti di riferimento, rapporto tra competenze comuni agli indirizzi ASR 2011 e gli indirizzi stessi)</a:t>
            </a:r>
          </a:p>
          <a:p>
            <a:pPr lvl="0"/>
            <a:r>
              <a:rPr lang="it-IT" sz="1800" dirty="0"/>
              <a:t>Individuazione e valutazione di eventuali aggiornamenti degli attuali descrittivi degli standard formativi (competenze, abilità, conoscenze) alla luce dell’esercizio di correlazione</a:t>
            </a:r>
          </a:p>
          <a:p>
            <a:pPr lvl="0"/>
            <a:r>
              <a:rPr lang="it-IT" sz="1800" dirty="0"/>
              <a:t>Individuazione eventuali problematiche di correlazione delle attuali figure all’Atlante del lavoro e delle qualificazioni per “criticità di aggancio”, dovute all’attuale nomenclatura dell’Atlante (ad esempio, assenza di Aree di attività, struttura e/o contenuti delle stesse in termini di attività e/o risultati attesi poco adatti, ecc.)</a:t>
            </a:r>
          </a:p>
          <a:p>
            <a:pPr lvl="0"/>
            <a:r>
              <a:rPr lang="it-IT" sz="1800" dirty="0"/>
              <a:t>Individuazione, valutazione di possibili legami tra standard formativi </a:t>
            </a:r>
            <a:r>
              <a:rPr lang="it-IT" sz="1800" dirty="0" err="1"/>
              <a:t>IeFP</a:t>
            </a:r>
            <a:r>
              <a:rPr lang="it-IT" sz="1800" dirty="0"/>
              <a:t> e standard professionali previsti dalle regolamentazioni di settore</a:t>
            </a:r>
          </a:p>
          <a:p>
            <a:pPr lvl="0"/>
            <a:r>
              <a:rPr lang="it-IT" sz="1800" dirty="0"/>
              <a:t>Valutazione e recepimento dei fabbisogni di aggiornamento delle attuali competenze, abilità, conoscenza</a:t>
            </a:r>
          </a:p>
          <a:p>
            <a:pPr lvl="0"/>
            <a:r>
              <a:rPr lang="it-IT" sz="1800" dirty="0"/>
              <a:t>Elaborazione proposta aggiornamento standard formativi minimi nazionali delle attuali figure</a:t>
            </a:r>
          </a:p>
        </p:txBody>
      </p:sp>
      <p:sp>
        <p:nvSpPr>
          <p:cNvPr id="4" name="Titolo 1">
            <a:extLst>
              <a:ext uri="{FF2B5EF4-FFF2-40B4-BE49-F238E27FC236}">
                <a16:creationId xmlns:a16="http://schemas.microsoft.com/office/drawing/2014/main" xmlns="" id="{1CA70286-E820-544E-A230-0C37F700DC65}"/>
              </a:ext>
            </a:extLst>
          </p:cNvPr>
          <p:cNvSpPr>
            <a:spLocks noGrp="1"/>
          </p:cNvSpPr>
          <p:nvPr>
            <p:ph type="title"/>
          </p:nvPr>
        </p:nvSpPr>
        <p:spPr>
          <a:xfrm>
            <a:off x="809625" y="152400"/>
            <a:ext cx="10772775" cy="1032156"/>
          </a:xfrm>
        </p:spPr>
        <p:txBody>
          <a:bodyPr vert="horz" lIns="91440" tIns="45720" rIns="91440" bIns="45720" rtlCol="0" anchor="ctr">
            <a:normAutofit fontScale="90000"/>
          </a:bodyPr>
          <a:lstStyle/>
          <a:p>
            <a:r>
              <a:rPr lang="it-IT" sz="4000" dirty="0"/>
              <a:t>Revisione delle figure di operatore esistenti</a:t>
            </a:r>
            <a:br>
              <a:rPr lang="it-IT" sz="4000" dirty="0"/>
            </a:br>
            <a:r>
              <a:rPr lang="it-IT" sz="4000" dirty="0"/>
              <a:t>FASE 1</a:t>
            </a:r>
          </a:p>
        </p:txBody>
      </p:sp>
    </p:spTree>
    <p:extLst>
      <p:ext uri="{BB962C8B-B14F-4D97-AF65-F5344CB8AC3E}">
        <p14:creationId xmlns:p14="http://schemas.microsoft.com/office/powerpoint/2010/main" val="84031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0132F11-D961-45EC-9052-061FF3BC937E}"/>
              </a:ext>
            </a:extLst>
          </p:cNvPr>
          <p:cNvSpPr>
            <a:spLocks noGrp="1"/>
          </p:cNvSpPr>
          <p:nvPr>
            <p:ph type="title"/>
          </p:nvPr>
        </p:nvSpPr>
        <p:spPr>
          <a:xfrm>
            <a:off x="862498" y="68252"/>
            <a:ext cx="10772775" cy="876300"/>
          </a:xfrm>
        </p:spPr>
        <p:txBody>
          <a:bodyPr vert="horz" lIns="91440" tIns="45720" rIns="91440" bIns="45720" rtlCol="0" anchor="ctr">
            <a:normAutofit/>
          </a:bodyPr>
          <a:lstStyle/>
          <a:p>
            <a:r>
              <a:rPr lang="it-IT" sz="4000" dirty="0"/>
              <a:t>Revisione delle figure di operatore esistenti (1/3)</a:t>
            </a:r>
          </a:p>
        </p:txBody>
      </p:sp>
      <p:graphicFrame>
        <p:nvGraphicFramePr>
          <p:cNvPr id="3" name="Table 2"/>
          <p:cNvGraphicFramePr>
            <a:graphicFrameLocks noGrp="1"/>
          </p:cNvGraphicFramePr>
          <p:nvPr>
            <p:extLst>
              <p:ext uri="{D42A27DB-BD31-4B8C-83A1-F6EECF244321}">
                <p14:modId xmlns:p14="http://schemas.microsoft.com/office/powerpoint/2010/main" val="1046102278"/>
              </p:ext>
            </p:extLst>
          </p:nvPr>
        </p:nvGraphicFramePr>
        <p:xfrm>
          <a:off x="553995" y="944552"/>
          <a:ext cx="11081278" cy="5222986"/>
        </p:xfrm>
        <a:graphic>
          <a:graphicData uri="http://schemas.openxmlformats.org/drawingml/2006/table">
            <a:tbl>
              <a:tblPr firstRow="1" firstCol="1" bandRow="1">
                <a:tableStyleId>{5C22544A-7EE6-4342-B048-85BDC9FD1C3A}</a:tableStyleId>
              </a:tblPr>
              <a:tblGrid>
                <a:gridCol w="3766078">
                  <a:extLst>
                    <a:ext uri="{9D8B030D-6E8A-4147-A177-3AD203B41FA5}">
                      <a16:colId xmlns:a16="http://schemas.microsoft.com/office/drawing/2014/main" xmlns="" val="152182608"/>
                    </a:ext>
                  </a:extLst>
                </a:gridCol>
                <a:gridCol w="1856792">
                  <a:extLst>
                    <a:ext uri="{9D8B030D-6E8A-4147-A177-3AD203B41FA5}">
                      <a16:colId xmlns:a16="http://schemas.microsoft.com/office/drawing/2014/main" xmlns="" val="714668351"/>
                    </a:ext>
                  </a:extLst>
                </a:gridCol>
                <a:gridCol w="373225">
                  <a:extLst>
                    <a:ext uri="{9D8B030D-6E8A-4147-A177-3AD203B41FA5}">
                      <a16:colId xmlns:a16="http://schemas.microsoft.com/office/drawing/2014/main" xmlns="" val="2179656692"/>
                    </a:ext>
                  </a:extLst>
                </a:gridCol>
                <a:gridCol w="485192">
                  <a:extLst>
                    <a:ext uri="{9D8B030D-6E8A-4147-A177-3AD203B41FA5}">
                      <a16:colId xmlns:a16="http://schemas.microsoft.com/office/drawing/2014/main" xmlns="" val="1421823939"/>
                    </a:ext>
                  </a:extLst>
                </a:gridCol>
                <a:gridCol w="365248">
                  <a:extLst>
                    <a:ext uri="{9D8B030D-6E8A-4147-A177-3AD203B41FA5}">
                      <a16:colId xmlns:a16="http://schemas.microsoft.com/office/drawing/2014/main" xmlns="" val="2481992457"/>
                    </a:ext>
                  </a:extLst>
                </a:gridCol>
                <a:gridCol w="294880">
                  <a:extLst>
                    <a:ext uri="{9D8B030D-6E8A-4147-A177-3AD203B41FA5}">
                      <a16:colId xmlns:a16="http://schemas.microsoft.com/office/drawing/2014/main" xmlns="" val="3268590783"/>
                    </a:ext>
                  </a:extLst>
                </a:gridCol>
                <a:gridCol w="2543063">
                  <a:extLst>
                    <a:ext uri="{9D8B030D-6E8A-4147-A177-3AD203B41FA5}">
                      <a16:colId xmlns:a16="http://schemas.microsoft.com/office/drawing/2014/main" xmlns="" val="3147532718"/>
                    </a:ext>
                  </a:extLst>
                </a:gridCol>
                <a:gridCol w="1396800">
                  <a:extLst>
                    <a:ext uri="{9D8B030D-6E8A-4147-A177-3AD203B41FA5}">
                      <a16:colId xmlns:a16="http://schemas.microsoft.com/office/drawing/2014/main" xmlns="" val="732270264"/>
                    </a:ext>
                  </a:extLst>
                </a:gridCol>
              </a:tblGrid>
              <a:tr h="1418925">
                <a:tc>
                  <a:txBody>
                    <a:bodyPr/>
                    <a:lstStyle/>
                    <a:p>
                      <a:pPr algn="ctr">
                        <a:lnSpc>
                          <a:spcPct val="107000"/>
                        </a:lnSpc>
                        <a:spcAft>
                          <a:spcPts val="0"/>
                        </a:spcAft>
                      </a:pPr>
                      <a:r>
                        <a:rPr lang="it-IT" sz="1000">
                          <a:effectLst/>
                        </a:rPr>
                        <a:t>Figure gestite nella Fase 1</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Cambio denominazione</a:t>
                      </a:r>
                    </a:p>
                    <a:p>
                      <a:pPr algn="ctr">
                        <a:lnSpc>
                          <a:spcPct val="107000"/>
                        </a:lnSpc>
                        <a:spcAft>
                          <a:spcPts val="0"/>
                        </a:spcAft>
                      </a:pPr>
                      <a:r>
                        <a:rPr lang="it-IT" sz="1000">
                          <a:effectLst/>
                        </a:rPr>
                        <a:t>rispetto ASR 2011</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Correlato Atlante lavoro e qualificazioni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vert="vert270" anchor="ctr"/>
                </a:tc>
                <a:tc>
                  <a:txBody>
                    <a:bodyPr/>
                    <a:lstStyle/>
                    <a:p>
                      <a:pPr algn="ctr">
                        <a:lnSpc>
                          <a:spcPct val="107000"/>
                        </a:lnSpc>
                        <a:spcAft>
                          <a:spcPts val="0"/>
                        </a:spcAft>
                      </a:pPr>
                      <a:r>
                        <a:rPr lang="it-IT" sz="1000">
                          <a:effectLst/>
                        </a:rPr>
                        <a:t>Nuovi / Revisione indirizzi </a:t>
                      </a:r>
                    </a:p>
                    <a:p>
                      <a:pPr algn="ctr">
                        <a:lnSpc>
                          <a:spcPct val="107000"/>
                        </a:lnSpc>
                        <a:spcAft>
                          <a:spcPts val="0"/>
                        </a:spcAft>
                      </a:pPr>
                      <a:r>
                        <a:rPr lang="it-IT" sz="1000">
                          <a:effectLst/>
                        </a:rPr>
                        <a:t>rispetto ASR 2011</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vert="vert270" anchor="ctr"/>
                </a:tc>
                <a:tc>
                  <a:txBody>
                    <a:bodyPr/>
                    <a:lstStyle/>
                    <a:p>
                      <a:pPr algn="ctr">
                        <a:lnSpc>
                          <a:spcPct val="107000"/>
                        </a:lnSpc>
                        <a:spcAft>
                          <a:spcPts val="0"/>
                        </a:spcAft>
                      </a:pPr>
                      <a:r>
                        <a:rPr lang="it-IT" sz="1000">
                          <a:effectLst/>
                        </a:rPr>
                        <a:t>Nuove competenze ricorsive</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vert="vert270" anchor="ctr"/>
                </a:tc>
                <a:tc>
                  <a:txBody>
                    <a:bodyPr/>
                    <a:lstStyle/>
                    <a:p>
                      <a:pPr algn="ctr">
                        <a:lnSpc>
                          <a:spcPct val="107000"/>
                        </a:lnSpc>
                        <a:spcAft>
                          <a:spcPts val="0"/>
                        </a:spcAft>
                      </a:pPr>
                      <a:r>
                        <a:rPr lang="it-IT" sz="1000">
                          <a:effectLst/>
                        </a:rPr>
                        <a:t>Tenuta competenze 2011</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vert="vert270" anchor="ctr"/>
                </a:tc>
                <a:tc>
                  <a:txBody>
                    <a:bodyPr/>
                    <a:lstStyle/>
                    <a:p>
                      <a:pPr algn="ctr">
                        <a:lnSpc>
                          <a:spcPct val="107000"/>
                        </a:lnSpc>
                        <a:spcAft>
                          <a:spcPts val="0"/>
                        </a:spcAft>
                      </a:pPr>
                      <a:r>
                        <a:rPr lang="it-IT" sz="1000">
                          <a:effectLst/>
                        </a:rPr>
                        <a:t>Aggiornamento Integrazione risultati di apprendimento (competenze, abilità, conoscenze) in riferimento a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Essenzializzazione risultati di apprendimento (competenze, abilità, conoscenze) in riferimento a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extLst>
                  <a:ext uri="{0D108BD9-81ED-4DB2-BD59-A6C34878D82A}">
                    <a16:rowId xmlns:a16="http://schemas.microsoft.com/office/drawing/2014/main" xmlns="" val="1105018765"/>
                  </a:ext>
                </a:extLst>
              </a:tr>
              <a:tr h="185177">
                <a:tc>
                  <a:txBody>
                    <a:bodyPr/>
                    <a:lstStyle/>
                    <a:p>
                      <a:pPr>
                        <a:lnSpc>
                          <a:spcPct val="107000"/>
                        </a:lnSpc>
                        <a:spcAft>
                          <a:spcPts val="0"/>
                        </a:spcAft>
                      </a:pPr>
                      <a:r>
                        <a:rPr lang="it-IT" sz="1000">
                          <a:effectLst/>
                        </a:rPr>
                        <a:t>Operatore produzioni chimiche</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extLst>
                  <a:ext uri="{0D108BD9-81ED-4DB2-BD59-A6C34878D82A}">
                    <a16:rowId xmlns:a16="http://schemas.microsoft.com/office/drawing/2014/main" xmlns="" val="2338964262"/>
                  </a:ext>
                </a:extLst>
              </a:tr>
              <a:tr h="185177">
                <a:tc>
                  <a:txBody>
                    <a:bodyPr/>
                    <a:lstStyle/>
                    <a:p>
                      <a:pPr>
                        <a:lnSpc>
                          <a:spcPct val="107000"/>
                        </a:lnSpc>
                        <a:spcAft>
                          <a:spcPts val="0"/>
                        </a:spcAft>
                      </a:pPr>
                      <a:r>
                        <a:rPr lang="it-IT" sz="1000">
                          <a:effectLst/>
                        </a:rPr>
                        <a:t>Operatore delle calzature</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extLst>
                  <a:ext uri="{0D108BD9-81ED-4DB2-BD59-A6C34878D82A}">
                    <a16:rowId xmlns:a16="http://schemas.microsoft.com/office/drawing/2014/main" xmlns="" val="1484039406"/>
                  </a:ext>
                </a:extLst>
              </a:tr>
              <a:tr h="572734">
                <a:tc>
                  <a:txBody>
                    <a:bodyPr/>
                    <a:lstStyle/>
                    <a:p>
                      <a:pPr>
                        <a:lnSpc>
                          <a:spcPct val="107000"/>
                        </a:lnSpc>
                        <a:spcAft>
                          <a:spcPts val="0"/>
                        </a:spcAft>
                      </a:pPr>
                      <a:r>
                        <a:rPr lang="it-IT" sz="1000" dirty="0">
                          <a:effectLst/>
                        </a:rPr>
                        <a:t>Operatore dell'abbigliamento</a:t>
                      </a: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Operatore dell’abbigliamento e dei prodotti tessili per la casa</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 </a:t>
                      </a:r>
                    </a:p>
                    <a:p>
                      <a:pPr>
                        <a:lnSpc>
                          <a:spcPct val="107000"/>
                        </a:lnSpc>
                        <a:spcAft>
                          <a:spcPts val="0"/>
                        </a:spcAft>
                      </a:pPr>
                      <a:r>
                        <a:rPr lang="it-IT" sz="1000">
                          <a:effectLst/>
                        </a:rPr>
                        <a:t>Prodotti tessili per la casa</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tc>
                <a:tc>
                  <a:txBody>
                    <a:bodyPr/>
                    <a:lstStyle/>
                    <a:p>
                      <a:pP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extLst>
                  <a:ext uri="{0D108BD9-81ED-4DB2-BD59-A6C34878D82A}">
                    <a16:rowId xmlns:a16="http://schemas.microsoft.com/office/drawing/2014/main" xmlns="" val="4138317070"/>
                  </a:ext>
                </a:extLst>
              </a:tr>
              <a:tr h="185177">
                <a:tc>
                  <a:txBody>
                    <a:bodyPr/>
                    <a:lstStyle/>
                    <a:p>
                      <a:pPr>
                        <a:lnSpc>
                          <a:spcPct val="107000"/>
                        </a:lnSpc>
                        <a:spcAft>
                          <a:spcPts val="0"/>
                        </a:spcAft>
                      </a:pPr>
                      <a:r>
                        <a:rPr lang="it-IT" sz="1000">
                          <a:effectLst/>
                        </a:rPr>
                        <a:t>Operatore montaggio e manutenzione imbarcazioni da diporto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extLst>
                  <a:ext uri="{0D108BD9-81ED-4DB2-BD59-A6C34878D82A}">
                    <a16:rowId xmlns:a16="http://schemas.microsoft.com/office/drawing/2014/main" xmlns="" val="232588592"/>
                  </a:ext>
                </a:extLst>
              </a:tr>
              <a:tr h="185177">
                <a:tc>
                  <a:txBody>
                    <a:bodyPr/>
                    <a:lstStyle/>
                    <a:p>
                      <a:pPr>
                        <a:lnSpc>
                          <a:spcPct val="107000"/>
                        </a:lnSpc>
                        <a:spcAft>
                          <a:spcPts val="0"/>
                        </a:spcAft>
                      </a:pPr>
                      <a:r>
                        <a:rPr lang="it-IT" sz="1000">
                          <a:effectLst/>
                        </a:rPr>
                        <a:t>Operatore del benessere</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extLst>
                  <a:ext uri="{0D108BD9-81ED-4DB2-BD59-A6C34878D82A}">
                    <a16:rowId xmlns:a16="http://schemas.microsoft.com/office/drawing/2014/main" xmlns="" val="2653587837"/>
                  </a:ext>
                </a:extLst>
              </a:tr>
              <a:tr h="309723">
                <a:tc>
                  <a:txBody>
                    <a:bodyPr/>
                    <a:lstStyle/>
                    <a:p>
                      <a:pPr>
                        <a:lnSpc>
                          <a:spcPct val="107000"/>
                        </a:lnSpc>
                        <a:spcAft>
                          <a:spcPts val="0"/>
                        </a:spcAft>
                      </a:pPr>
                      <a:r>
                        <a:rPr lang="it-IT" sz="1000">
                          <a:effectLst/>
                        </a:rPr>
                        <a:t>Operatore ai servizi di vendita</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Servizi di vendita on line e digitalizzazione</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extLst>
                  <a:ext uri="{0D108BD9-81ED-4DB2-BD59-A6C34878D82A}">
                    <a16:rowId xmlns:a16="http://schemas.microsoft.com/office/drawing/2014/main" xmlns="" val="3265606886"/>
                  </a:ext>
                </a:extLst>
              </a:tr>
              <a:tr h="185177">
                <a:tc>
                  <a:txBody>
                    <a:bodyPr/>
                    <a:lstStyle/>
                    <a:p>
                      <a:pPr>
                        <a:lnSpc>
                          <a:spcPct val="107000"/>
                        </a:lnSpc>
                        <a:spcAft>
                          <a:spcPts val="0"/>
                        </a:spcAft>
                      </a:pPr>
                      <a:r>
                        <a:rPr lang="it-IT" sz="1000">
                          <a:effectLst/>
                        </a:rPr>
                        <a:t>Operatore del mare e delle acque interne</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extLst>
                  <a:ext uri="{0D108BD9-81ED-4DB2-BD59-A6C34878D82A}">
                    <a16:rowId xmlns:a16="http://schemas.microsoft.com/office/drawing/2014/main" xmlns="" val="3139720052"/>
                  </a:ext>
                </a:extLst>
              </a:tr>
              <a:tr h="453618">
                <a:tc>
                  <a:txBody>
                    <a:bodyPr/>
                    <a:lstStyle/>
                    <a:p>
                      <a:pPr>
                        <a:lnSpc>
                          <a:spcPct val="107000"/>
                        </a:lnSpc>
                        <a:spcAft>
                          <a:spcPts val="0"/>
                        </a:spcAft>
                      </a:pPr>
                      <a:r>
                        <a:rPr lang="it-IT" sz="1000">
                          <a:effectLst/>
                        </a:rPr>
                        <a:t>Operatore dei sistemi e dei servizi logistici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Digitalizzazione a supporto della gestione integrata della logistica</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tc>
                <a:tc>
                  <a:txBody>
                    <a:bodyPr/>
                    <a:lstStyle/>
                    <a:p>
                      <a:pP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extLst>
                  <a:ext uri="{0D108BD9-81ED-4DB2-BD59-A6C34878D82A}">
                    <a16:rowId xmlns:a16="http://schemas.microsoft.com/office/drawing/2014/main" xmlns="" val="43264006"/>
                  </a:ext>
                </a:extLst>
              </a:tr>
              <a:tr h="766512">
                <a:tc>
                  <a:txBody>
                    <a:bodyPr/>
                    <a:lstStyle/>
                    <a:p>
                      <a:pPr>
                        <a:lnSpc>
                          <a:spcPct val="107000"/>
                        </a:lnSpc>
                        <a:spcAft>
                          <a:spcPts val="0"/>
                        </a:spcAft>
                      </a:pPr>
                      <a:r>
                        <a:rPr lang="it-IT" sz="1000">
                          <a:effectLst/>
                        </a:rPr>
                        <a:t>Operatore della ristorazione</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Nuovo assetto competenze "comuni - indirizzo alimenti” per riferimento anche alla preparazione della pizza; rafforzamento produzione snack e piatti veloci per la sala</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tc>
                <a:tc>
                  <a:txBody>
                    <a:bodyPr/>
                    <a:lstStyle/>
                    <a:p>
                      <a:pPr>
                        <a:lnSpc>
                          <a:spcPct val="107000"/>
                        </a:lnSpc>
                        <a:spcAft>
                          <a:spcPts val="0"/>
                        </a:spcAft>
                      </a:pPr>
                      <a:r>
                        <a:rPr lang="it-IT" sz="1000">
                          <a:effectLst/>
                        </a:rPr>
                        <a:t>Accorpata per la sala la competenza della comanda in quella del servizio in generale</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tc>
                <a:extLst>
                  <a:ext uri="{0D108BD9-81ED-4DB2-BD59-A6C34878D82A}">
                    <a16:rowId xmlns:a16="http://schemas.microsoft.com/office/drawing/2014/main" xmlns="" val="168231116"/>
                  </a:ext>
                </a:extLst>
              </a:tr>
              <a:tr h="590412">
                <a:tc>
                  <a:txBody>
                    <a:bodyPr/>
                    <a:lstStyle/>
                    <a:p>
                      <a:pPr>
                        <a:lnSpc>
                          <a:spcPct val="107000"/>
                        </a:lnSpc>
                        <a:spcAft>
                          <a:spcPts val="0"/>
                        </a:spcAft>
                      </a:pPr>
                      <a:r>
                        <a:rPr lang="it-IT" sz="1000">
                          <a:effectLst/>
                        </a:rPr>
                        <a:t>Operatore amministrativo-segretariale</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dirty="0">
                          <a:effectLst/>
                        </a:rPr>
                        <a:t>Operatore ai servizi di impresa</a:t>
                      </a: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nSpc>
                          <a:spcPct val="107000"/>
                        </a:lnSpc>
                        <a:spcAft>
                          <a:spcPts val="0"/>
                        </a:spcAft>
                      </a:pPr>
                      <a:r>
                        <a:rPr lang="it-IT" sz="1000">
                          <a:effectLst/>
                        </a:rPr>
                        <a:t> </a:t>
                      </a:r>
                    </a:p>
                    <a:p>
                      <a:pPr>
                        <a:lnSpc>
                          <a:spcPct val="107000"/>
                        </a:lnSpc>
                        <a:spcAft>
                          <a:spcPts val="0"/>
                        </a:spcAft>
                      </a:pPr>
                      <a:r>
                        <a:rPr lang="it-IT" sz="1000">
                          <a:effectLst/>
                        </a:rPr>
                        <a:t>Digitalizzazione dei processi d'ufficio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tc>
                <a:tc>
                  <a:txBody>
                    <a:bodyPr/>
                    <a:lstStyle/>
                    <a:p>
                      <a:pP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extLst>
                  <a:ext uri="{0D108BD9-81ED-4DB2-BD59-A6C34878D82A}">
                    <a16:rowId xmlns:a16="http://schemas.microsoft.com/office/drawing/2014/main" xmlns="" val="2833769755"/>
                  </a:ext>
                </a:extLst>
              </a:tr>
              <a:tr h="185177">
                <a:tc>
                  <a:txBody>
                    <a:bodyPr/>
                    <a:lstStyle/>
                    <a:p>
                      <a:pPr>
                        <a:lnSpc>
                          <a:spcPct val="107000"/>
                        </a:lnSpc>
                        <a:spcAft>
                          <a:spcPts val="0"/>
                        </a:spcAft>
                      </a:pPr>
                      <a:r>
                        <a:rPr lang="it-IT" sz="1000">
                          <a:effectLst/>
                        </a:rPr>
                        <a:t>Operatore del legno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tc>
                  <a:txBody>
                    <a:bodyPr/>
                    <a:lstStyle/>
                    <a:p>
                      <a:pPr algn="ctr">
                        <a:lnSpc>
                          <a:spcPct val="107000"/>
                        </a:lnSpc>
                        <a:spcAft>
                          <a:spcPts val="0"/>
                        </a:spcAft>
                      </a:pPr>
                      <a:r>
                        <a:rPr lang="it-IT" sz="1000" dirty="0">
                          <a:effectLst/>
                        </a:rPr>
                        <a:t> </a:t>
                      </a: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4422" marR="34422" marT="0" marB="0" anchor="ctr"/>
                </a:tc>
                <a:extLst>
                  <a:ext uri="{0D108BD9-81ED-4DB2-BD59-A6C34878D82A}">
                    <a16:rowId xmlns:a16="http://schemas.microsoft.com/office/drawing/2014/main" xmlns="" val="2635998892"/>
                  </a:ext>
                </a:extLst>
              </a:tr>
            </a:tbl>
          </a:graphicData>
        </a:graphic>
      </p:graphicFrame>
    </p:spTree>
    <p:extLst>
      <p:ext uri="{BB962C8B-B14F-4D97-AF65-F5344CB8AC3E}">
        <p14:creationId xmlns:p14="http://schemas.microsoft.com/office/powerpoint/2010/main" val="55571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958302386"/>
              </p:ext>
            </p:extLst>
          </p:nvPr>
        </p:nvGraphicFramePr>
        <p:xfrm>
          <a:off x="566812" y="890312"/>
          <a:ext cx="11497669" cy="4950766"/>
        </p:xfrm>
        <a:graphic>
          <a:graphicData uri="http://schemas.openxmlformats.org/drawingml/2006/table">
            <a:tbl>
              <a:tblPr firstRow="1" firstCol="1" bandRow="1">
                <a:tableStyleId>{5C22544A-7EE6-4342-B048-85BDC9FD1C3A}</a:tableStyleId>
              </a:tblPr>
              <a:tblGrid>
                <a:gridCol w="2363000">
                  <a:extLst>
                    <a:ext uri="{9D8B030D-6E8A-4147-A177-3AD203B41FA5}">
                      <a16:colId xmlns:a16="http://schemas.microsoft.com/office/drawing/2014/main" xmlns="" val="701127602"/>
                    </a:ext>
                  </a:extLst>
                </a:gridCol>
                <a:gridCol w="1315617">
                  <a:extLst>
                    <a:ext uri="{9D8B030D-6E8A-4147-A177-3AD203B41FA5}">
                      <a16:colId xmlns:a16="http://schemas.microsoft.com/office/drawing/2014/main" xmlns="" val="4057536779"/>
                    </a:ext>
                  </a:extLst>
                </a:gridCol>
                <a:gridCol w="709126">
                  <a:extLst>
                    <a:ext uri="{9D8B030D-6E8A-4147-A177-3AD203B41FA5}">
                      <a16:colId xmlns:a16="http://schemas.microsoft.com/office/drawing/2014/main" xmlns="" val="2536155136"/>
                    </a:ext>
                  </a:extLst>
                </a:gridCol>
                <a:gridCol w="2612572">
                  <a:extLst>
                    <a:ext uri="{9D8B030D-6E8A-4147-A177-3AD203B41FA5}">
                      <a16:colId xmlns:a16="http://schemas.microsoft.com/office/drawing/2014/main" xmlns="" val="2439467136"/>
                    </a:ext>
                  </a:extLst>
                </a:gridCol>
                <a:gridCol w="522514">
                  <a:extLst>
                    <a:ext uri="{9D8B030D-6E8A-4147-A177-3AD203B41FA5}">
                      <a16:colId xmlns:a16="http://schemas.microsoft.com/office/drawing/2014/main" xmlns="" val="3643476542"/>
                    </a:ext>
                  </a:extLst>
                </a:gridCol>
                <a:gridCol w="466530">
                  <a:extLst>
                    <a:ext uri="{9D8B030D-6E8A-4147-A177-3AD203B41FA5}">
                      <a16:colId xmlns:a16="http://schemas.microsoft.com/office/drawing/2014/main" xmlns="" val="1796662088"/>
                    </a:ext>
                  </a:extLst>
                </a:gridCol>
                <a:gridCol w="2119392">
                  <a:extLst>
                    <a:ext uri="{9D8B030D-6E8A-4147-A177-3AD203B41FA5}">
                      <a16:colId xmlns:a16="http://schemas.microsoft.com/office/drawing/2014/main" xmlns="" val="424695542"/>
                    </a:ext>
                  </a:extLst>
                </a:gridCol>
                <a:gridCol w="1388918">
                  <a:extLst>
                    <a:ext uri="{9D8B030D-6E8A-4147-A177-3AD203B41FA5}">
                      <a16:colId xmlns:a16="http://schemas.microsoft.com/office/drawing/2014/main" xmlns="" val="2757911587"/>
                    </a:ext>
                  </a:extLst>
                </a:gridCol>
              </a:tblGrid>
              <a:tr h="1066090">
                <a:tc>
                  <a:txBody>
                    <a:bodyPr/>
                    <a:lstStyle/>
                    <a:p>
                      <a:pPr algn="ctr">
                        <a:lnSpc>
                          <a:spcPct val="107000"/>
                        </a:lnSpc>
                        <a:spcAft>
                          <a:spcPts val="0"/>
                        </a:spcAft>
                      </a:pPr>
                      <a:r>
                        <a:rPr lang="it-IT" sz="1000">
                          <a:effectLst/>
                        </a:rPr>
                        <a:t>Figure gestite nella Fase 1</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Cambio denominazione</a:t>
                      </a:r>
                    </a:p>
                    <a:p>
                      <a:pPr algn="ctr">
                        <a:lnSpc>
                          <a:spcPct val="107000"/>
                        </a:lnSpc>
                        <a:spcAft>
                          <a:spcPts val="0"/>
                        </a:spcAft>
                      </a:pPr>
                      <a:r>
                        <a:rPr lang="it-IT" sz="1000">
                          <a:effectLst/>
                        </a:rPr>
                        <a:t>rispetto ASR 2011</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Correlato Atlante lavoro e qualificazioni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vert="vert270" anchor="ctr"/>
                </a:tc>
                <a:tc>
                  <a:txBody>
                    <a:bodyPr/>
                    <a:lstStyle/>
                    <a:p>
                      <a:pPr algn="ctr">
                        <a:lnSpc>
                          <a:spcPct val="107000"/>
                        </a:lnSpc>
                        <a:spcAft>
                          <a:spcPts val="0"/>
                        </a:spcAft>
                      </a:pPr>
                      <a:r>
                        <a:rPr lang="it-IT" sz="1000" dirty="0">
                          <a:effectLst/>
                        </a:rPr>
                        <a:t>Nuovi / Revisione indirizzi </a:t>
                      </a:r>
                    </a:p>
                    <a:p>
                      <a:pPr algn="ctr">
                        <a:lnSpc>
                          <a:spcPct val="107000"/>
                        </a:lnSpc>
                        <a:spcAft>
                          <a:spcPts val="0"/>
                        </a:spcAft>
                      </a:pPr>
                      <a:r>
                        <a:rPr lang="it-IT" sz="1000" dirty="0">
                          <a:effectLst/>
                        </a:rPr>
                        <a:t>rispetto ASR 2011</a:t>
                      </a: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vert="vert270" anchor="ctr"/>
                </a:tc>
                <a:tc>
                  <a:txBody>
                    <a:bodyPr/>
                    <a:lstStyle/>
                    <a:p>
                      <a:pPr algn="ctr">
                        <a:lnSpc>
                          <a:spcPct val="107000"/>
                        </a:lnSpc>
                        <a:spcAft>
                          <a:spcPts val="0"/>
                        </a:spcAft>
                      </a:pPr>
                      <a:r>
                        <a:rPr lang="it-IT" sz="1000">
                          <a:effectLst/>
                        </a:rPr>
                        <a:t>Nuove competenze ricorsive</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vert="vert270" anchor="ctr"/>
                </a:tc>
                <a:tc>
                  <a:txBody>
                    <a:bodyPr/>
                    <a:lstStyle/>
                    <a:p>
                      <a:pPr algn="ctr">
                        <a:lnSpc>
                          <a:spcPct val="107000"/>
                        </a:lnSpc>
                        <a:spcAft>
                          <a:spcPts val="0"/>
                        </a:spcAft>
                      </a:pPr>
                      <a:r>
                        <a:rPr lang="it-IT" sz="1000">
                          <a:effectLst/>
                        </a:rPr>
                        <a:t>Tenuta competenze 2011</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vert="vert270" anchor="ctr"/>
                </a:tc>
                <a:tc>
                  <a:txBody>
                    <a:bodyPr/>
                    <a:lstStyle/>
                    <a:p>
                      <a:pPr algn="ctr">
                        <a:lnSpc>
                          <a:spcPct val="107000"/>
                        </a:lnSpc>
                        <a:spcAft>
                          <a:spcPts val="0"/>
                        </a:spcAft>
                      </a:pPr>
                      <a:r>
                        <a:rPr lang="it-IT" sz="1000">
                          <a:effectLst/>
                        </a:rPr>
                        <a:t>Aggiornamento Integrazione risultati di apprendimento (competenze, abilità, conoscenze) in riferimento a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Essenzializzazione risultati di apprendimento (competenze, abilità, conoscenze) in riferimento a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extLst>
                  <a:ext uri="{0D108BD9-81ED-4DB2-BD59-A6C34878D82A}">
                    <a16:rowId xmlns:a16="http://schemas.microsoft.com/office/drawing/2014/main" xmlns="" val="3165151214"/>
                  </a:ext>
                </a:extLst>
              </a:tr>
              <a:tr h="318787">
                <a:tc>
                  <a:txBody>
                    <a:bodyPr/>
                    <a:lstStyle/>
                    <a:p>
                      <a:pPr>
                        <a:lnSpc>
                          <a:spcPct val="107000"/>
                        </a:lnSpc>
                        <a:spcAft>
                          <a:spcPts val="0"/>
                        </a:spcAft>
                      </a:pPr>
                      <a:r>
                        <a:rPr lang="it-IT" sz="1000">
                          <a:effectLst/>
                        </a:rPr>
                        <a:t>Operatore agricolo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nSpc>
                          <a:spcPct val="107000"/>
                        </a:lnSpc>
                        <a:spcAft>
                          <a:spcPts val="0"/>
                        </a:spcAft>
                      </a:pPr>
                      <a:r>
                        <a:rPr lang="it-IT" sz="1000" dirty="0">
                          <a:effectLst/>
                        </a:rPr>
                        <a:t>Vivaismo;</a:t>
                      </a:r>
                    </a:p>
                    <a:p>
                      <a:pPr>
                        <a:lnSpc>
                          <a:spcPct val="107000"/>
                        </a:lnSpc>
                        <a:spcAft>
                          <a:spcPts val="0"/>
                        </a:spcAft>
                      </a:pPr>
                      <a:r>
                        <a:rPr lang="it-IT" sz="1000" dirty="0">
                          <a:effectLst/>
                        </a:rPr>
                        <a:t>Aree verdi</a:t>
                      </a: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dirty="0">
                          <a:effectLst/>
                        </a:rPr>
                        <a:t> </a:t>
                      </a: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dirty="0">
                          <a:effectLst/>
                        </a:rPr>
                        <a:t> </a:t>
                      </a: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nSpc>
                          <a:spcPct val="107000"/>
                        </a:lnSpc>
                        <a:spcAft>
                          <a:spcPts val="0"/>
                        </a:spcAft>
                      </a:pPr>
                      <a:r>
                        <a:rPr lang="it-IT" sz="1000">
                          <a:effectLst/>
                        </a:rPr>
                        <a:t>benessere animale, </a:t>
                      </a:r>
                    </a:p>
                    <a:p>
                      <a:pPr>
                        <a:lnSpc>
                          <a:spcPct val="107000"/>
                        </a:lnSpc>
                        <a:spcAft>
                          <a:spcPts val="0"/>
                        </a:spcAft>
                      </a:pPr>
                      <a:r>
                        <a:rPr lang="it-IT" sz="1000">
                          <a:effectLst/>
                        </a:rPr>
                        <a:t>benessere consumatore, </a:t>
                      </a:r>
                    </a:p>
                    <a:p>
                      <a:pPr>
                        <a:lnSpc>
                          <a:spcPct val="107000"/>
                        </a:lnSpc>
                        <a:spcAft>
                          <a:spcPts val="0"/>
                        </a:spcAft>
                      </a:pPr>
                      <a:r>
                        <a:rPr lang="it-IT" sz="1000">
                          <a:effectLst/>
                        </a:rPr>
                        <a:t>sostenibilità ambientale</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nSpc>
                          <a:spcPct val="107000"/>
                        </a:lnSpc>
                        <a:spcAft>
                          <a:spcPts val="0"/>
                        </a:spcAft>
                      </a:pPr>
                      <a:r>
                        <a:rPr lang="it-IT" sz="1000">
                          <a:effectLst/>
                        </a:rPr>
                        <a:t>cancellate le </a:t>
                      </a:r>
                    </a:p>
                    <a:p>
                      <a:pPr>
                        <a:lnSpc>
                          <a:spcPct val="107000"/>
                        </a:lnSpc>
                        <a:spcAft>
                          <a:spcPts val="0"/>
                        </a:spcAft>
                      </a:pPr>
                      <a:r>
                        <a:rPr lang="it-IT" sz="1000">
                          <a:effectLst/>
                        </a:rPr>
                        <a:t>competenze</a:t>
                      </a:r>
                    </a:p>
                    <a:p>
                      <a:pPr>
                        <a:lnSpc>
                          <a:spcPct val="107000"/>
                        </a:lnSpc>
                        <a:spcAft>
                          <a:spcPts val="0"/>
                        </a:spcAft>
                      </a:pPr>
                      <a:r>
                        <a:rPr lang="it-IT" sz="1000">
                          <a:effectLst/>
                        </a:rPr>
                        <a:t>comuni ASR 2011</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extLst>
                  <a:ext uri="{0D108BD9-81ED-4DB2-BD59-A6C34878D82A}">
                    <a16:rowId xmlns:a16="http://schemas.microsoft.com/office/drawing/2014/main" xmlns="" val="1378214556"/>
                  </a:ext>
                </a:extLst>
              </a:tr>
              <a:tr h="336116">
                <a:tc>
                  <a:txBody>
                    <a:bodyPr/>
                    <a:lstStyle/>
                    <a:p>
                      <a:pPr>
                        <a:lnSpc>
                          <a:spcPct val="107000"/>
                        </a:lnSpc>
                        <a:spcAft>
                          <a:spcPts val="0"/>
                        </a:spcAft>
                      </a:pPr>
                      <a:r>
                        <a:rPr lang="it-IT" sz="1000">
                          <a:effectLst/>
                        </a:rPr>
                        <a:t>Operatore ai servizi di promozione e accoglienza</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nSpc>
                          <a:spcPct val="107000"/>
                        </a:lnSpc>
                        <a:spcAft>
                          <a:spcPts val="0"/>
                        </a:spcAft>
                      </a:pPr>
                      <a:r>
                        <a:rPr lang="it-IT" sz="1000" dirty="0">
                          <a:effectLst/>
                        </a:rPr>
                        <a:t>Eliminati </a:t>
                      </a:r>
                    </a:p>
                    <a:p>
                      <a:pPr>
                        <a:lnSpc>
                          <a:spcPct val="107000"/>
                        </a:lnSpc>
                        <a:spcAft>
                          <a:spcPts val="0"/>
                        </a:spcAft>
                      </a:pPr>
                      <a:r>
                        <a:rPr lang="it-IT" sz="1000" dirty="0">
                          <a:effectLst/>
                        </a:rPr>
                        <a:t>gli indirizzi </a:t>
                      </a:r>
                    </a:p>
                    <a:p>
                      <a:pPr>
                        <a:lnSpc>
                          <a:spcPct val="107000"/>
                        </a:lnSpc>
                        <a:spcAft>
                          <a:spcPts val="0"/>
                        </a:spcAft>
                      </a:pPr>
                      <a:r>
                        <a:rPr lang="it-IT" sz="1000" dirty="0">
                          <a:effectLst/>
                        </a:rPr>
                        <a:t>ASR 2011</a:t>
                      </a: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extLst>
                  <a:ext uri="{0D108BD9-81ED-4DB2-BD59-A6C34878D82A}">
                    <a16:rowId xmlns:a16="http://schemas.microsoft.com/office/drawing/2014/main" xmlns="" val="2951922832"/>
                  </a:ext>
                </a:extLst>
              </a:tr>
              <a:tr h="1095372">
                <a:tc>
                  <a:txBody>
                    <a:bodyPr/>
                    <a:lstStyle/>
                    <a:p>
                      <a:pPr>
                        <a:lnSpc>
                          <a:spcPct val="107000"/>
                        </a:lnSpc>
                        <a:spcAft>
                          <a:spcPts val="0"/>
                        </a:spcAft>
                      </a:pPr>
                      <a:r>
                        <a:rPr lang="it-IT" sz="1000">
                          <a:effectLst/>
                        </a:rPr>
                        <a:t>Operatore edile</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NO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nSpc>
                          <a:spcPct val="107000"/>
                        </a:lnSpc>
                        <a:spcAft>
                          <a:spcPts val="0"/>
                        </a:spcAft>
                      </a:pPr>
                      <a:r>
                        <a:rPr lang="it-IT" sz="1000">
                          <a:effectLst/>
                        </a:rPr>
                        <a:t>Nuovi indirizzi</a:t>
                      </a:r>
                    </a:p>
                    <a:p>
                      <a:pPr>
                        <a:lnSpc>
                          <a:spcPct val="107000"/>
                        </a:lnSpc>
                        <a:spcAft>
                          <a:spcPts val="0"/>
                        </a:spcAft>
                      </a:pPr>
                      <a:r>
                        <a:rPr lang="it-IT" sz="1000">
                          <a:effectLst/>
                        </a:rPr>
                        <a:t>-Lavori generali di scavo e movimentazione</a:t>
                      </a:r>
                    </a:p>
                    <a:p>
                      <a:pPr>
                        <a:lnSpc>
                          <a:spcPct val="107000"/>
                        </a:lnSpc>
                        <a:spcAft>
                          <a:spcPts val="0"/>
                        </a:spcAft>
                      </a:pPr>
                      <a:r>
                        <a:rPr lang="it-IT" sz="1000">
                          <a:effectLst/>
                        </a:rPr>
                        <a:t>-Costruzione di opere in calcestruzzo armato</a:t>
                      </a:r>
                    </a:p>
                    <a:p>
                      <a:pPr>
                        <a:lnSpc>
                          <a:spcPct val="107000"/>
                        </a:lnSpc>
                        <a:spcAft>
                          <a:spcPts val="0"/>
                        </a:spcAft>
                      </a:pPr>
                      <a:r>
                        <a:rPr lang="it-IT" sz="1000">
                          <a:effectLst/>
                        </a:rPr>
                        <a:t>-Realizzazione opere murarie e di impermeabilizzazione</a:t>
                      </a:r>
                    </a:p>
                    <a:p>
                      <a:pPr>
                        <a:lnSpc>
                          <a:spcPct val="107000"/>
                        </a:lnSpc>
                        <a:spcAft>
                          <a:spcPts val="0"/>
                        </a:spcAft>
                      </a:pPr>
                      <a:r>
                        <a:rPr lang="it-IT" sz="1000">
                          <a:effectLst/>
                        </a:rPr>
                        <a:t>-Lavori di completamento e finitura</a:t>
                      </a:r>
                    </a:p>
                    <a:p>
                      <a:pPr>
                        <a:lnSpc>
                          <a:spcPct val="107000"/>
                        </a:lnSpc>
                        <a:spcAft>
                          <a:spcPts val="0"/>
                        </a:spcAft>
                      </a:pPr>
                      <a:r>
                        <a:rPr lang="it-IT" sz="1000">
                          <a:effectLst/>
                        </a:rPr>
                        <a:t>-Montaggio di parti in legno per la carpenteria edile</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dirty="0">
                          <a:effectLst/>
                        </a:rPr>
                        <a:t> </a:t>
                      </a: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nSpc>
                          <a:spcPct val="107000"/>
                        </a:lnSpc>
                        <a:spcAft>
                          <a:spcPts val="0"/>
                        </a:spcAft>
                      </a:pPr>
                      <a:r>
                        <a:rPr lang="it-IT" sz="1000">
                          <a:effectLst/>
                        </a:rPr>
                        <a:t>Implementazione di tutte le nuove competenze di indirizzo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extLst>
                  <a:ext uri="{0D108BD9-81ED-4DB2-BD59-A6C34878D82A}">
                    <a16:rowId xmlns:a16="http://schemas.microsoft.com/office/drawing/2014/main" xmlns="" val="763920193"/>
                  </a:ext>
                </a:extLst>
              </a:tr>
              <a:tr h="1294530">
                <a:tc>
                  <a:txBody>
                    <a:bodyPr/>
                    <a:lstStyle/>
                    <a:p>
                      <a:pPr>
                        <a:lnSpc>
                          <a:spcPct val="107000"/>
                        </a:lnSpc>
                        <a:spcAft>
                          <a:spcPts val="0"/>
                        </a:spcAft>
                      </a:pPr>
                      <a:r>
                        <a:rPr lang="it-IT" sz="1000">
                          <a:effectLst/>
                        </a:rPr>
                        <a:t>Operatore della trasformazione agro alimentare</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nSpc>
                          <a:spcPct val="107000"/>
                        </a:lnSpc>
                        <a:spcAft>
                          <a:spcPts val="0"/>
                        </a:spcAft>
                      </a:pPr>
                      <a:r>
                        <a:rPr lang="it-IT" sz="1000">
                          <a:effectLst/>
                        </a:rPr>
                        <a:t>Operatore alle produzioni alimentari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nSpc>
                          <a:spcPct val="107000"/>
                        </a:lnSpc>
                        <a:spcAft>
                          <a:spcPts val="0"/>
                        </a:spcAft>
                      </a:pPr>
                      <a:r>
                        <a:rPr lang="it-IT" sz="1000" dirty="0">
                          <a:effectLst/>
                        </a:rPr>
                        <a:t>Nuovi indirizzi</a:t>
                      </a:r>
                    </a:p>
                    <a:p>
                      <a:pPr>
                        <a:lnSpc>
                          <a:spcPct val="107000"/>
                        </a:lnSpc>
                        <a:spcAft>
                          <a:spcPts val="0"/>
                        </a:spcAft>
                      </a:pPr>
                      <a:r>
                        <a:rPr lang="it-IT" sz="1000" dirty="0">
                          <a:effectLst/>
                        </a:rPr>
                        <a:t>1. Lavorazione e produzione di pasticceria, pasta e prodotti da forno </a:t>
                      </a:r>
                    </a:p>
                    <a:p>
                      <a:pPr>
                        <a:lnSpc>
                          <a:spcPct val="107000"/>
                        </a:lnSpc>
                        <a:spcAft>
                          <a:spcPts val="0"/>
                        </a:spcAft>
                      </a:pPr>
                      <a:r>
                        <a:rPr lang="it-IT" sz="1000" dirty="0">
                          <a:effectLst/>
                        </a:rPr>
                        <a:t>2. Lavorazione e produzione lattiero e caseario</a:t>
                      </a:r>
                    </a:p>
                    <a:p>
                      <a:pPr>
                        <a:lnSpc>
                          <a:spcPct val="107000"/>
                        </a:lnSpc>
                        <a:spcAft>
                          <a:spcPts val="0"/>
                        </a:spcAft>
                      </a:pPr>
                      <a:r>
                        <a:rPr lang="it-IT" sz="1000" dirty="0">
                          <a:effectLst/>
                        </a:rPr>
                        <a:t>3. Lavorazione e produzione di prodotti a base di vegetali</a:t>
                      </a:r>
                    </a:p>
                    <a:p>
                      <a:pPr>
                        <a:lnSpc>
                          <a:spcPct val="107000"/>
                        </a:lnSpc>
                        <a:spcAft>
                          <a:spcPts val="0"/>
                        </a:spcAft>
                      </a:pPr>
                      <a:r>
                        <a:rPr lang="it-IT" sz="1000" dirty="0">
                          <a:effectLst/>
                        </a:rPr>
                        <a:t>4. Lavorazione e produzione di prodotti a base di carne</a:t>
                      </a:r>
                    </a:p>
                    <a:p>
                      <a:pPr>
                        <a:lnSpc>
                          <a:spcPct val="107000"/>
                        </a:lnSpc>
                        <a:spcAft>
                          <a:spcPts val="0"/>
                        </a:spcAft>
                      </a:pPr>
                      <a:r>
                        <a:rPr lang="it-IT" sz="1000" dirty="0">
                          <a:effectLst/>
                        </a:rPr>
                        <a:t>5. Lavorazione e produzione di prodotti ittici</a:t>
                      </a:r>
                    </a:p>
                    <a:p>
                      <a:pPr>
                        <a:lnSpc>
                          <a:spcPct val="107000"/>
                        </a:lnSpc>
                        <a:spcAft>
                          <a:spcPts val="0"/>
                        </a:spcAft>
                      </a:pPr>
                      <a:r>
                        <a:rPr lang="it-IT" sz="1000" dirty="0">
                          <a:effectLst/>
                        </a:rPr>
                        <a:t>6. Produzione di bevande</a:t>
                      </a: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tc>
                <a:tc>
                  <a:txBody>
                    <a:bodyPr/>
                    <a:lstStyle/>
                    <a:p>
                      <a:pPr algn="ctr">
                        <a:lnSpc>
                          <a:spcPct val="107000"/>
                        </a:lnSpc>
                        <a:spcAft>
                          <a:spcPts val="0"/>
                        </a:spcAft>
                      </a:pPr>
                      <a:r>
                        <a:rPr lang="it-IT" sz="1000">
                          <a:effectLst/>
                        </a:rPr>
                        <a:t>SI</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gn="ctr">
                        <a:lnSpc>
                          <a:spcPct val="107000"/>
                        </a:lnSpc>
                        <a:spcAft>
                          <a:spcPts val="0"/>
                        </a:spcAft>
                      </a:pPr>
                      <a:r>
                        <a:rPr lang="it-IT" sz="1000">
                          <a:effectLst/>
                        </a:rPr>
                        <a:t> </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nSpc>
                          <a:spcPct val="107000"/>
                        </a:lnSpc>
                        <a:spcAft>
                          <a:spcPts val="0"/>
                        </a:spcAft>
                      </a:pPr>
                      <a:r>
                        <a:rPr lang="it-IT" sz="1000">
                          <a:effectLst/>
                        </a:rPr>
                        <a:t>Implementazione di tutte le nuove competenze di indirizzo</a:t>
                      </a: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tc>
                  <a:txBody>
                    <a:bodyPr/>
                    <a:lstStyle/>
                    <a:p>
                      <a:pPr>
                        <a:lnSpc>
                          <a:spcPct val="107000"/>
                        </a:lnSpc>
                        <a:spcAft>
                          <a:spcPts val="0"/>
                        </a:spcAft>
                      </a:pPr>
                      <a:r>
                        <a:rPr lang="it-IT" sz="1000" dirty="0">
                          <a:effectLst/>
                        </a:rPr>
                        <a:t> </a:t>
                      </a: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251" marR="31251" marT="0" marB="0" anchor="ctr"/>
                </a:tc>
                <a:extLst>
                  <a:ext uri="{0D108BD9-81ED-4DB2-BD59-A6C34878D82A}">
                    <a16:rowId xmlns:a16="http://schemas.microsoft.com/office/drawing/2014/main" xmlns="" val="1784210454"/>
                  </a:ext>
                </a:extLst>
              </a:tr>
            </a:tbl>
          </a:graphicData>
        </a:graphic>
      </p:graphicFrame>
      <p:sp>
        <p:nvSpPr>
          <p:cNvPr id="5" name="Titolo 1">
            <a:extLst>
              <a:ext uri="{FF2B5EF4-FFF2-40B4-BE49-F238E27FC236}">
                <a16:creationId xmlns:a16="http://schemas.microsoft.com/office/drawing/2014/main" xmlns="" id="{20132F11-D961-45EC-9052-061FF3BC937E}"/>
              </a:ext>
            </a:extLst>
          </p:cNvPr>
          <p:cNvSpPr txBox="1">
            <a:spLocks/>
          </p:cNvSpPr>
          <p:nvPr/>
        </p:nvSpPr>
        <p:spPr>
          <a:xfrm>
            <a:off x="1103260" y="14012"/>
            <a:ext cx="10772775" cy="876300"/>
          </a:xfrm>
          <a:prstGeom prst="rect">
            <a:avLst/>
          </a:prstGeom>
        </p:spPr>
        <p:txBody>
          <a:bodyPr vert="horz" lIns="91440" tIns="45720" rIns="91440" bIns="45720" rtlCol="0" anchor="ctr">
            <a:normAutofit/>
          </a:bodyPr>
          <a:lstStyle>
            <a:lvl1pPr algn="ctr" fontAlgn="base">
              <a:spcBef>
                <a:spcPct val="0"/>
              </a:spcBef>
              <a:spcAft>
                <a:spcPct val="0"/>
              </a:spcAft>
              <a:defRPr sz="4000" b="0">
                <a:latin typeface="Impact" panose="020B0806030902050204" pitchFamily="34" charset="0"/>
                <a:ea typeface="+mj-ea"/>
                <a:cs typeface="+mj-cs"/>
              </a:defRPr>
            </a:lvl1pPr>
            <a:lvl2pPr algn="ctr" fontAlgn="base">
              <a:spcBef>
                <a:spcPct val="0"/>
              </a:spcBef>
              <a:spcAft>
                <a:spcPct val="0"/>
              </a:spcAft>
              <a:defRPr sz="1856">
                <a:latin typeface="Calibri" pitchFamily="34" charset="0"/>
              </a:defRPr>
            </a:lvl2pPr>
            <a:lvl3pPr algn="ctr" fontAlgn="base">
              <a:spcBef>
                <a:spcPct val="0"/>
              </a:spcBef>
              <a:spcAft>
                <a:spcPct val="0"/>
              </a:spcAft>
              <a:defRPr sz="1856">
                <a:latin typeface="Calibri" pitchFamily="34" charset="0"/>
              </a:defRPr>
            </a:lvl3pPr>
            <a:lvl4pPr algn="ctr" fontAlgn="base">
              <a:spcBef>
                <a:spcPct val="0"/>
              </a:spcBef>
              <a:spcAft>
                <a:spcPct val="0"/>
              </a:spcAft>
              <a:defRPr sz="1856">
                <a:latin typeface="Calibri" pitchFamily="34" charset="0"/>
              </a:defRPr>
            </a:lvl4pPr>
            <a:lvl5pPr algn="ctr" fontAlgn="base">
              <a:spcBef>
                <a:spcPct val="0"/>
              </a:spcBef>
              <a:spcAft>
                <a:spcPct val="0"/>
              </a:spcAft>
              <a:defRPr sz="1856">
                <a:latin typeface="Calibri" pitchFamily="34" charset="0"/>
              </a:defRPr>
            </a:lvl5pPr>
            <a:lvl6pPr marL="192881" algn="ctr" fontAlgn="base">
              <a:spcBef>
                <a:spcPct val="0"/>
              </a:spcBef>
              <a:spcAft>
                <a:spcPct val="0"/>
              </a:spcAft>
              <a:defRPr sz="1856">
                <a:latin typeface="Calibri" pitchFamily="34" charset="0"/>
              </a:defRPr>
            </a:lvl6pPr>
            <a:lvl7pPr marL="385763" algn="ctr" fontAlgn="base">
              <a:spcBef>
                <a:spcPct val="0"/>
              </a:spcBef>
              <a:spcAft>
                <a:spcPct val="0"/>
              </a:spcAft>
              <a:defRPr sz="1856">
                <a:latin typeface="Calibri" pitchFamily="34" charset="0"/>
              </a:defRPr>
            </a:lvl7pPr>
            <a:lvl8pPr marL="578644" algn="ctr" fontAlgn="base">
              <a:spcBef>
                <a:spcPct val="0"/>
              </a:spcBef>
              <a:spcAft>
                <a:spcPct val="0"/>
              </a:spcAft>
              <a:defRPr sz="1856">
                <a:latin typeface="Calibri" pitchFamily="34" charset="0"/>
              </a:defRPr>
            </a:lvl8pPr>
            <a:lvl9pPr marL="771525" algn="ctr" fontAlgn="base">
              <a:spcBef>
                <a:spcPct val="0"/>
              </a:spcBef>
              <a:spcAft>
                <a:spcPct val="0"/>
              </a:spcAft>
              <a:defRPr sz="1856">
                <a:latin typeface="Calibri" pitchFamily="34" charset="0"/>
              </a:defRPr>
            </a:lvl9pPr>
          </a:lstStyle>
          <a:p>
            <a:r>
              <a:rPr lang="it-IT" dirty="0"/>
              <a:t>Revisione delle figure di operatore esistenti (2/3)</a:t>
            </a:r>
          </a:p>
        </p:txBody>
      </p:sp>
    </p:spTree>
    <p:extLst>
      <p:ext uri="{BB962C8B-B14F-4D97-AF65-F5344CB8AC3E}">
        <p14:creationId xmlns:p14="http://schemas.microsoft.com/office/powerpoint/2010/main" val="2766830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xmlns="" id="{BB503121-9C30-F14E-9410-68387AE66E70}"/>
              </a:ext>
            </a:extLst>
          </p:cNvPr>
          <p:cNvSpPr>
            <a:spLocks noGrp="1"/>
          </p:cNvSpPr>
          <p:nvPr>
            <p:ph idx="1"/>
          </p:nvPr>
        </p:nvSpPr>
        <p:spPr>
          <a:xfrm>
            <a:off x="609600" y="1645920"/>
            <a:ext cx="10972800" cy="4064599"/>
          </a:xfrm>
        </p:spPr>
        <p:txBody>
          <a:bodyPr/>
          <a:lstStyle/>
          <a:p>
            <a:pPr marL="0" lvl="0" indent="0">
              <a:buNone/>
            </a:pPr>
            <a:r>
              <a:rPr lang="it-IT" sz="1600" dirty="0"/>
              <a:t>Le principali attività relative alla fase 2 sono state:</a:t>
            </a:r>
          </a:p>
          <a:p>
            <a:pPr lvl="0"/>
            <a:r>
              <a:rPr lang="it-IT" sz="1600" dirty="0"/>
              <a:t>revisione di impianto e contenuto delle “figure ASR 2011” risultate maggiormente problematiche sia nell’attuazione regionale dei percorsi sia nella correlazione all’Atlante del lavoro e delle qualificazioni, per “criticità di aggancio”, dovute all’attuale nomenclatura dell’Atlante (ad esempio, assenza di Aree di attività, struttura e/o contenuti delle stesse in termini di attività e/o risultati attesi poco adatti, ecc.), sia per la presenza di risultati di apprendimento fortemente da rivedere in relazione alle evoluzioni del contesto professionale di riferimento</a:t>
            </a:r>
          </a:p>
          <a:p>
            <a:pPr lvl="0"/>
            <a:r>
              <a:rPr lang="it-IT" sz="1600" dirty="0"/>
              <a:t>analisi e valutazione dei fabbisogni rispetto a eventuali nuove figure</a:t>
            </a:r>
          </a:p>
          <a:p>
            <a:pPr lvl="0"/>
            <a:r>
              <a:rPr lang="it-IT" sz="1600" dirty="0"/>
              <a:t>proposta dell’inserimento di nuove figure in aggiunta a quelle previste dall’ASR 2011</a:t>
            </a:r>
          </a:p>
          <a:p>
            <a:pPr lvl="0"/>
            <a:r>
              <a:rPr lang="it-IT" sz="1600" dirty="0"/>
              <a:t>valutazione ed elaborazione proposta di aggiornamento modello (attestazione) di qualifica (ASR 2011)</a:t>
            </a:r>
          </a:p>
          <a:p>
            <a:endParaRPr lang="it-IT" sz="1600" dirty="0"/>
          </a:p>
        </p:txBody>
      </p:sp>
      <p:sp>
        <p:nvSpPr>
          <p:cNvPr id="4" name="Titolo 1">
            <a:extLst>
              <a:ext uri="{FF2B5EF4-FFF2-40B4-BE49-F238E27FC236}">
                <a16:creationId xmlns:a16="http://schemas.microsoft.com/office/drawing/2014/main" xmlns="" id="{78ECA1E5-9AAF-B04D-BFF0-F2CF0A05DA60}"/>
              </a:ext>
            </a:extLst>
          </p:cNvPr>
          <p:cNvSpPr txBox="1">
            <a:spLocks/>
          </p:cNvSpPr>
          <p:nvPr/>
        </p:nvSpPr>
        <p:spPr>
          <a:xfrm>
            <a:off x="809625" y="271181"/>
            <a:ext cx="10772775" cy="876300"/>
          </a:xfrm>
          <a:prstGeom prst="rect">
            <a:avLst/>
          </a:prstGeom>
        </p:spPr>
        <p:txBody>
          <a:bodyPr vert="horz" lIns="91440" tIns="45720" rIns="91440" bIns="45720" rtlCol="0" anchor="ctr">
            <a:normAutofit fontScale="77500" lnSpcReduction="20000"/>
          </a:bodyPr>
          <a:lstStyle>
            <a:defPPr>
              <a:defRPr lang="en-US"/>
            </a:defPPr>
            <a:lvl1pPr algn="ctr" fontAlgn="base">
              <a:spcBef>
                <a:spcPct val="0"/>
              </a:spcBef>
              <a:spcAft>
                <a:spcPct val="0"/>
              </a:spcAft>
              <a:defRPr sz="4000" b="0">
                <a:latin typeface="Impact" panose="020B0806030902050204" pitchFamily="34" charset="0"/>
                <a:ea typeface="+mj-ea"/>
                <a:cs typeface="+mj-cs"/>
              </a:defRPr>
            </a:lvl1pPr>
            <a:lvl2pPr algn="ctr" fontAlgn="base">
              <a:spcBef>
                <a:spcPct val="0"/>
              </a:spcBef>
              <a:spcAft>
                <a:spcPct val="0"/>
              </a:spcAft>
              <a:defRPr sz="1856">
                <a:latin typeface="Calibri" pitchFamily="34" charset="0"/>
              </a:defRPr>
            </a:lvl2pPr>
            <a:lvl3pPr algn="ctr" fontAlgn="base">
              <a:spcBef>
                <a:spcPct val="0"/>
              </a:spcBef>
              <a:spcAft>
                <a:spcPct val="0"/>
              </a:spcAft>
              <a:defRPr sz="1856">
                <a:latin typeface="Calibri" pitchFamily="34" charset="0"/>
              </a:defRPr>
            </a:lvl3pPr>
            <a:lvl4pPr algn="ctr" fontAlgn="base">
              <a:spcBef>
                <a:spcPct val="0"/>
              </a:spcBef>
              <a:spcAft>
                <a:spcPct val="0"/>
              </a:spcAft>
              <a:defRPr sz="1856">
                <a:latin typeface="Calibri" pitchFamily="34" charset="0"/>
              </a:defRPr>
            </a:lvl4pPr>
            <a:lvl5pPr algn="ctr" fontAlgn="base">
              <a:spcBef>
                <a:spcPct val="0"/>
              </a:spcBef>
              <a:spcAft>
                <a:spcPct val="0"/>
              </a:spcAft>
              <a:defRPr sz="1856">
                <a:latin typeface="Calibri" pitchFamily="34" charset="0"/>
              </a:defRPr>
            </a:lvl5pPr>
            <a:lvl6pPr marL="192881" algn="ctr" fontAlgn="base">
              <a:spcBef>
                <a:spcPct val="0"/>
              </a:spcBef>
              <a:spcAft>
                <a:spcPct val="0"/>
              </a:spcAft>
              <a:defRPr sz="1856">
                <a:latin typeface="Calibri" pitchFamily="34" charset="0"/>
              </a:defRPr>
            </a:lvl6pPr>
            <a:lvl7pPr marL="385763" algn="ctr" fontAlgn="base">
              <a:spcBef>
                <a:spcPct val="0"/>
              </a:spcBef>
              <a:spcAft>
                <a:spcPct val="0"/>
              </a:spcAft>
              <a:defRPr sz="1856">
                <a:latin typeface="Calibri" pitchFamily="34" charset="0"/>
              </a:defRPr>
            </a:lvl7pPr>
            <a:lvl8pPr marL="578644" algn="ctr" fontAlgn="base">
              <a:spcBef>
                <a:spcPct val="0"/>
              </a:spcBef>
              <a:spcAft>
                <a:spcPct val="0"/>
              </a:spcAft>
              <a:defRPr sz="1856">
                <a:latin typeface="Calibri" pitchFamily="34" charset="0"/>
              </a:defRPr>
            </a:lvl8pPr>
            <a:lvl9pPr marL="771525" algn="ctr" fontAlgn="base">
              <a:spcBef>
                <a:spcPct val="0"/>
              </a:spcBef>
              <a:spcAft>
                <a:spcPct val="0"/>
              </a:spcAft>
              <a:defRPr sz="1856">
                <a:latin typeface="Calibri" pitchFamily="34" charset="0"/>
              </a:defRPr>
            </a:lvl9pPr>
          </a:lstStyle>
          <a:p>
            <a:r>
              <a:rPr lang="it-IT" dirty="0"/>
              <a:t>Revisione delle figure di operatore esistenti</a:t>
            </a:r>
          </a:p>
          <a:p>
            <a:r>
              <a:rPr lang="it-IT" dirty="0"/>
              <a:t>FASE 2</a:t>
            </a:r>
          </a:p>
        </p:txBody>
      </p:sp>
    </p:spTree>
    <p:extLst>
      <p:ext uri="{BB962C8B-B14F-4D97-AF65-F5344CB8AC3E}">
        <p14:creationId xmlns:p14="http://schemas.microsoft.com/office/powerpoint/2010/main" val="1233981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xmlns="" id="{20132F11-D961-45EC-9052-061FF3BC937E}"/>
              </a:ext>
            </a:extLst>
          </p:cNvPr>
          <p:cNvSpPr txBox="1">
            <a:spLocks/>
          </p:cNvSpPr>
          <p:nvPr/>
        </p:nvSpPr>
        <p:spPr>
          <a:xfrm>
            <a:off x="822844" y="0"/>
            <a:ext cx="10772775" cy="662119"/>
          </a:xfrm>
          <a:prstGeom prst="rect">
            <a:avLst/>
          </a:prstGeom>
        </p:spPr>
        <p:txBody>
          <a:bodyPr vert="horz" lIns="91440" tIns="45720" rIns="91440" bIns="45720" rtlCol="0" anchor="ctr">
            <a:normAutofit lnSpcReduction="10000"/>
          </a:bodyPr>
          <a:lstStyle>
            <a:defPPr>
              <a:defRPr lang="en-US"/>
            </a:defPPr>
            <a:lvl1pPr algn="ctr" fontAlgn="base">
              <a:spcBef>
                <a:spcPct val="0"/>
              </a:spcBef>
              <a:spcAft>
                <a:spcPct val="0"/>
              </a:spcAft>
              <a:defRPr sz="4000" b="0">
                <a:latin typeface="Impact" panose="020B0806030902050204" pitchFamily="34" charset="0"/>
                <a:ea typeface="+mj-ea"/>
                <a:cs typeface="+mj-cs"/>
              </a:defRPr>
            </a:lvl1pPr>
            <a:lvl2pPr algn="ctr" fontAlgn="base">
              <a:spcBef>
                <a:spcPct val="0"/>
              </a:spcBef>
              <a:spcAft>
                <a:spcPct val="0"/>
              </a:spcAft>
              <a:defRPr sz="1856">
                <a:latin typeface="Calibri" pitchFamily="34" charset="0"/>
              </a:defRPr>
            </a:lvl2pPr>
            <a:lvl3pPr algn="ctr" fontAlgn="base">
              <a:spcBef>
                <a:spcPct val="0"/>
              </a:spcBef>
              <a:spcAft>
                <a:spcPct val="0"/>
              </a:spcAft>
              <a:defRPr sz="1856">
                <a:latin typeface="Calibri" pitchFamily="34" charset="0"/>
              </a:defRPr>
            </a:lvl3pPr>
            <a:lvl4pPr algn="ctr" fontAlgn="base">
              <a:spcBef>
                <a:spcPct val="0"/>
              </a:spcBef>
              <a:spcAft>
                <a:spcPct val="0"/>
              </a:spcAft>
              <a:defRPr sz="1856">
                <a:latin typeface="Calibri" pitchFamily="34" charset="0"/>
              </a:defRPr>
            </a:lvl4pPr>
            <a:lvl5pPr algn="ctr" fontAlgn="base">
              <a:spcBef>
                <a:spcPct val="0"/>
              </a:spcBef>
              <a:spcAft>
                <a:spcPct val="0"/>
              </a:spcAft>
              <a:defRPr sz="1856">
                <a:latin typeface="Calibri" pitchFamily="34" charset="0"/>
              </a:defRPr>
            </a:lvl5pPr>
            <a:lvl6pPr marL="192881" algn="ctr" fontAlgn="base">
              <a:spcBef>
                <a:spcPct val="0"/>
              </a:spcBef>
              <a:spcAft>
                <a:spcPct val="0"/>
              </a:spcAft>
              <a:defRPr sz="1856">
                <a:latin typeface="Calibri" pitchFamily="34" charset="0"/>
              </a:defRPr>
            </a:lvl6pPr>
            <a:lvl7pPr marL="385763" algn="ctr" fontAlgn="base">
              <a:spcBef>
                <a:spcPct val="0"/>
              </a:spcBef>
              <a:spcAft>
                <a:spcPct val="0"/>
              </a:spcAft>
              <a:defRPr sz="1856">
                <a:latin typeface="Calibri" pitchFamily="34" charset="0"/>
              </a:defRPr>
            </a:lvl7pPr>
            <a:lvl8pPr marL="578644" algn="ctr" fontAlgn="base">
              <a:spcBef>
                <a:spcPct val="0"/>
              </a:spcBef>
              <a:spcAft>
                <a:spcPct val="0"/>
              </a:spcAft>
              <a:defRPr sz="1856">
                <a:latin typeface="Calibri" pitchFamily="34" charset="0"/>
              </a:defRPr>
            </a:lvl8pPr>
            <a:lvl9pPr marL="771525" algn="ctr" fontAlgn="base">
              <a:spcBef>
                <a:spcPct val="0"/>
              </a:spcBef>
              <a:spcAft>
                <a:spcPct val="0"/>
              </a:spcAft>
              <a:defRPr sz="1856">
                <a:latin typeface="Calibri" pitchFamily="34" charset="0"/>
              </a:defRPr>
            </a:lvl9pPr>
          </a:lstStyle>
          <a:p>
            <a:r>
              <a:rPr lang="it-IT" dirty="0"/>
              <a:t>Revisione delle figure di operatore esistenti (3/3)</a:t>
            </a:r>
          </a:p>
        </p:txBody>
      </p:sp>
      <p:graphicFrame>
        <p:nvGraphicFramePr>
          <p:cNvPr id="2" name="Table 1"/>
          <p:cNvGraphicFramePr>
            <a:graphicFrameLocks noGrp="1"/>
          </p:cNvGraphicFramePr>
          <p:nvPr>
            <p:extLst>
              <p:ext uri="{D42A27DB-BD31-4B8C-83A1-F6EECF244321}">
                <p14:modId xmlns:p14="http://schemas.microsoft.com/office/powerpoint/2010/main" val="1545454506"/>
              </p:ext>
            </p:extLst>
          </p:nvPr>
        </p:nvGraphicFramePr>
        <p:xfrm>
          <a:off x="109728" y="662119"/>
          <a:ext cx="11996927" cy="6092740"/>
        </p:xfrm>
        <a:graphic>
          <a:graphicData uri="http://schemas.openxmlformats.org/drawingml/2006/table">
            <a:tbl>
              <a:tblPr firstRow="1" firstCol="1" bandRow="1">
                <a:tableStyleId>{5C22544A-7EE6-4342-B048-85BDC9FD1C3A}</a:tableStyleId>
              </a:tblPr>
              <a:tblGrid>
                <a:gridCol w="2276284">
                  <a:extLst>
                    <a:ext uri="{9D8B030D-6E8A-4147-A177-3AD203B41FA5}">
                      <a16:colId xmlns:a16="http://schemas.microsoft.com/office/drawing/2014/main" xmlns="" val="3087230859"/>
                    </a:ext>
                  </a:extLst>
                </a:gridCol>
                <a:gridCol w="1251074">
                  <a:extLst>
                    <a:ext uri="{9D8B030D-6E8A-4147-A177-3AD203B41FA5}">
                      <a16:colId xmlns:a16="http://schemas.microsoft.com/office/drawing/2014/main" xmlns="" val="605745880"/>
                    </a:ext>
                  </a:extLst>
                </a:gridCol>
                <a:gridCol w="665253">
                  <a:extLst>
                    <a:ext uri="{9D8B030D-6E8A-4147-A177-3AD203B41FA5}">
                      <a16:colId xmlns:a16="http://schemas.microsoft.com/office/drawing/2014/main" xmlns="" val="2932470506"/>
                    </a:ext>
                  </a:extLst>
                </a:gridCol>
                <a:gridCol w="3588597">
                  <a:extLst>
                    <a:ext uri="{9D8B030D-6E8A-4147-A177-3AD203B41FA5}">
                      <a16:colId xmlns:a16="http://schemas.microsoft.com/office/drawing/2014/main" xmlns="" val="1895162761"/>
                    </a:ext>
                  </a:extLst>
                </a:gridCol>
                <a:gridCol w="268732">
                  <a:extLst>
                    <a:ext uri="{9D8B030D-6E8A-4147-A177-3AD203B41FA5}">
                      <a16:colId xmlns:a16="http://schemas.microsoft.com/office/drawing/2014/main" xmlns="" val="1784170917"/>
                    </a:ext>
                  </a:extLst>
                </a:gridCol>
                <a:gridCol w="244737">
                  <a:extLst>
                    <a:ext uri="{9D8B030D-6E8A-4147-A177-3AD203B41FA5}">
                      <a16:colId xmlns:a16="http://schemas.microsoft.com/office/drawing/2014/main" xmlns="" val="1242928329"/>
                    </a:ext>
                  </a:extLst>
                </a:gridCol>
                <a:gridCol w="2253023">
                  <a:extLst>
                    <a:ext uri="{9D8B030D-6E8A-4147-A177-3AD203B41FA5}">
                      <a16:colId xmlns:a16="http://schemas.microsoft.com/office/drawing/2014/main" xmlns="" val="279769829"/>
                    </a:ext>
                  </a:extLst>
                </a:gridCol>
                <a:gridCol w="1449227">
                  <a:extLst>
                    <a:ext uri="{9D8B030D-6E8A-4147-A177-3AD203B41FA5}">
                      <a16:colId xmlns:a16="http://schemas.microsoft.com/office/drawing/2014/main" xmlns="" val="1587970154"/>
                    </a:ext>
                  </a:extLst>
                </a:gridCol>
              </a:tblGrid>
              <a:tr h="1090295">
                <a:tc>
                  <a:txBody>
                    <a:bodyPr/>
                    <a:lstStyle/>
                    <a:p>
                      <a:pPr algn="ctr">
                        <a:lnSpc>
                          <a:spcPct val="107000"/>
                        </a:lnSpc>
                        <a:spcAft>
                          <a:spcPts val="0"/>
                        </a:spcAft>
                      </a:pPr>
                      <a:r>
                        <a:rPr lang="it-IT" sz="1000" dirty="0">
                          <a:effectLst/>
                          <a:latin typeface="+mj-lt"/>
                        </a:rPr>
                        <a:t>Figure prese in esame nella Fase 1 </a:t>
                      </a:r>
                    </a:p>
                    <a:p>
                      <a:pPr algn="ctr">
                        <a:lnSpc>
                          <a:spcPct val="107000"/>
                        </a:lnSpc>
                        <a:spcAft>
                          <a:spcPts val="0"/>
                        </a:spcAft>
                      </a:pPr>
                      <a:r>
                        <a:rPr lang="it-IT" sz="1000" dirty="0">
                          <a:effectLst/>
                          <a:latin typeface="+mj-lt"/>
                        </a:rPr>
                        <a:t>e gestite in Fase 2</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r>
                        <a:rPr lang="it-IT" sz="1000">
                          <a:effectLst/>
                          <a:latin typeface="+mj-lt"/>
                        </a:rPr>
                        <a:t>Cambio denominazione</a:t>
                      </a:r>
                    </a:p>
                    <a:p>
                      <a:pPr algn="ctr">
                        <a:lnSpc>
                          <a:spcPct val="107000"/>
                        </a:lnSpc>
                        <a:spcAft>
                          <a:spcPts val="0"/>
                        </a:spcAft>
                      </a:pPr>
                      <a:r>
                        <a:rPr lang="it-IT" sz="1000">
                          <a:effectLst/>
                          <a:latin typeface="+mj-lt"/>
                        </a:rPr>
                        <a:t>rispetto ASR 2011</a:t>
                      </a:r>
                      <a:endParaRPr lang="it-IT" sz="100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r>
                        <a:rPr lang="it-IT" sz="1000" dirty="0">
                          <a:effectLst/>
                          <a:latin typeface="+mj-lt"/>
                        </a:rPr>
                        <a:t>Correlato Atlante lavoro e qualificazioni</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vert="vert270" anchor="ctr"/>
                </a:tc>
                <a:tc>
                  <a:txBody>
                    <a:bodyPr/>
                    <a:lstStyle/>
                    <a:p>
                      <a:pPr algn="ctr">
                        <a:lnSpc>
                          <a:spcPct val="107000"/>
                        </a:lnSpc>
                        <a:spcAft>
                          <a:spcPts val="0"/>
                        </a:spcAft>
                      </a:pPr>
                      <a:r>
                        <a:rPr lang="it-IT" sz="1000" dirty="0">
                          <a:effectLst/>
                          <a:latin typeface="+mj-lt"/>
                        </a:rPr>
                        <a:t>Nuovi / Revisione indirizzi </a:t>
                      </a:r>
                    </a:p>
                    <a:p>
                      <a:pPr algn="ctr">
                        <a:lnSpc>
                          <a:spcPct val="107000"/>
                        </a:lnSpc>
                        <a:spcAft>
                          <a:spcPts val="0"/>
                        </a:spcAft>
                      </a:pPr>
                      <a:r>
                        <a:rPr lang="it-IT" sz="1000" dirty="0">
                          <a:effectLst/>
                          <a:latin typeface="+mj-lt"/>
                        </a:rPr>
                        <a:t>rispetto ASR 2011</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vert="vert270" anchor="ctr"/>
                </a:tc>
                <a:tc>
                  <a:txBody>
                    <a:bodyPr/>
                    <a:lstStyle/>
                    <a:p>
                      <a:pPr algn="ctr">
                        <a:lnSpc>
                          <a:spcPct val="107000"/>
                        </a:lnSpc>
                        <a:spcAft>
                          <a:spcPts val="0"/>
                        </a:spcAft>
                      </a:pPr>
                      <a:r>
                        <a:rPr lang="it-IT" sz="1000">
                          <a:effectLst/>
                          <a:latin typeface="+mj-lt"/>
                        </a:rPr>
                        <a:t>Nuove competenze ricorsive</a:t>
                      </a:r>
                      <a:endParaRPr lang="it-IT" sz="1000">
                        <a:effectLst/>
                        <a:latin typeface="+mj-lt"/>
                        <a:ea typeface="Calibri" panose="020F0502020204030204" pitchFamily="34" charset="0"/>
                        <a:cs typeface="Times New Roman" panose="02020603050405020304" pitchFamily="18" charset="0"/>
                      </a:endParaRPr>
                    </a:p>
                  </a:txBody>
                  <a:tcPr marL="35581" marR="35581" marT="0" marB="0" vert="vert270" anchor="ctr"/>
                </a:tc>
                <a:tc>
                  <a:txBody>
                    <a:bodyPr/>
                    <a:lstStyle/>
                    <a:p>
                      <a:pPr algn="ctr">
                        <a:lnSpc>
                          <a:spcPct val="107000"/>
                        </a:lnSpc>
                        <a:spcAft>
                          <a:spcPts val="0"/>
                        </a:spcAft>
                      </a:pPr>
                      <a:r>
                        <a:rPr lang="it-IT" sz="1000">
                          <a:effectLst/>
                          <a:latin typeface="+mj-lt"/>
                        </a:rPr>
                        <a:t>Tenuta competenze 2011</a:t>
                      </a:r>
                      <a:endParaRPr lang="it-IT" sz="1000">
                        <a:effectLst/>
                        <a:latin typeface="+mj-lt"/>
                        <a:ea typeface="Calibri" panose="020F0502020204030204" pitchFamily="34" charset="0"/>
                        <a:cs typeface="Times New Roman" panose="02020603050405020304" pitchFamily="18" charset="0"/>
                      </a:endParaRPr>
                    </a:p>
                  </a:txBody>
                  <a:tcPr marL="35581" marR="35581" marT="0" marB="0" vert="vert270" anchor="ctr"/>
                </a:tc>
                <a:tc>
                  <a:txBody>
                    <a:bodyPr/>
                    <a:lstStyle/>
                    <a:p>
                      <a:pPr algn="ctr">
                        <a:lnSpc>
                          <a:spcPct val="107000"/>
                        </a:lnSpc>
                        <a:spcAft>
                          <a:spcPts val="0"/>
                        </a:spcAft>
                      </a:pPr>
                      <a:r>
                        <a:rPr lang="it-IT" sz="1000">
                          <a:effectLst/>
                          <a:latin typeface="+mj-lt"/>
                        </a:rPr>
                        <a:t>Aggiornamento Integrazione risultati di apprendimento (competenze, abilità, conoscenze) in riferimento a :</a:t>
                      </a:r>
                      <a:endParaRPr lang="it-IT" sz="100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r>
                        <a:rPr lang="it-IT" sz="1000" dirty="0" err="1">
                          <a:effectLst/>
                          <a:latin typeface="+mj-lt"/>
                        </a:rPr>
                        <a:t>Essenzializzazione</a:t>
                      </a:r>
                      <a:r>
                        <a:rPr lang="it-IT" sz="1000" dirty="0">
                          <a:effectLst/>
                          <a:latin typeface="+mj-lt"/>
                        </a:rPr>
                        <a:t> risultati di apprendimento (competenze, abilità, conoscenze) in riferimento a :</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extLst>
                  <a:ext uri="{0D108BD9-81ED-4DB2-BD59-A6C34878D82A}">
                    <a16:rowId xmlns:a16="http://schemas.microsoft.com/office/drawing/2014/main" xmlns="" val="362195288"/>
                  </a:ext>
                </a:extLst>
              </a:tr>
              <a:tr h="1297626">
                <a:tc>
                  <a:txBody>
                    <a:bodyPr/>
                    <a:lstStyle/>
                    <a:p>
                      <a:pPr>
                        <a:lnSpc>
                          <a:spcPct val="107000"/>
                        </a:lnSpc>
                        <a:spcAft>
                          <a:spcPts val="0"/>
                        </a:spcAft>
                      </a:pPr>
                      <a:r>
                        <a:rPr lang="it-IT" sz="1000" dirty="0">
                          <a:effectLst/>
                          <a:latin typeface="+mj-lt"/>
                        </a:rPr>
                        <a:t>Operatore meccanico</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r>
                        <a:rPr lang="it-IT" sz="1000">
                          <a:effectLst/>
                          <a:latin typeface="+mj-lt"/>
                        </a:rPr>
                        <a:t>NO</a:t>
                      </a:r>
                      <a:endParaRPr lang="it-IT" sz="100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r>
                        <a:rPr lang="it-IT" sz="1000">
                          <a:effectLst/>
                          <a:latin typeface="+mj-lt"/>
                        </a:rPr>
                        <a:t>SI</a:t>
                      </a:r>
                      <a:endParaRPr lang="it-IT" sz="100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nSpc>
                          <a:spcPct val="107000"/>
                        </a:lnSpc>
                        <a:spcAft>
                          <a:spcPts val="0"/>
                        </a:spcAft>
                      </a:pPr>
                      <a:r>
                        <a:rPr lang="it-IT" sz="1000" dirty="0">
                          <a:effectLst/>
                          <a:latin typeface="+mj-lt"/>
                        </a:rPr>
                        <a:t>Nuovi indirizzi</a:t>
                      </a:r>
                    </a:p>
                    <a:p>
                      <a:pPr>
                        <a:lnSpc>
                          <a:spcPct val="107000"/>
                        </a:lnSpc>
                        <a:spcAft>
                          <a:spcPts val="0"/>
                        </a:spcAft>
                      </a:pPr>
                      <a:r>
                        <a:rPr lang="it-IT" sz="1000" dirty="0">
                          <a:effectLst/>
                          <a:latin typeface="+mj-lt"/>
                        </a:rPr>
                        <a:t>- Lavorazioni meccanica, per asportazione e deformazione</a:t>
                      </a:r>
                    </a:p>
                    <a:p>
                      <a:pPr>
                        <a:lnSpc>
                          <a:spcPct val="107000"/>
                        </a:lnSpc>
                        <a:spcAft>
                          <a:spcPts val="0"/>
                        </a:spcAft>
                      </a:pPr>
                      <a:r>
                        <a:rPr lang="it-IT" sz="1000" dirty="0">
                          <a:effectLst/>
                          <a:latin typeface="+mj-lt"/>
                        </a:rPr>
                        <a:t>- Saldatura e giunzione dei componenti</a:t>
                      </a:r>
                    </a:p>
                    <a:p>
                      <a:pPr>
                        <a:lnSpc>
                          <a:spcPct val="107000"/>
                        </a:lnSpc>
                        <a:spcAft>
                          <a:spcPts val="0"/>
                        </a:spcAft>
                      </a:pPr>
                      <a:r>
                        <a:rPr lang="it-IT" sz="1000" dirty="0">
                          <a:effectLst/>
                          <a:latin typeface="+mj-lt"/>
                        </a:rPr>
                        <a:t>- Montaggio componenti meccanici</a:t>
                      </a:r>
                    </a:p>
                    <a:p>
                      <a:pPr>
                        <a:lnSpc>
                          <a:spcPct val="107000"/>
                        </a:lnSpc>
                        <a:spcAft>
                          <a:spcPts val="0"/>
                        </a:spcAft>
                      </a:pPr>
                      <a:r>
                        <a:rPr lang="it-IT" sz="1000" dirty="0">
                          <a:effectLst/>
                          <a:latin typeface="+mj-lt"/>
                        </a:rPr>
                        <a:t>- Installazione e cablaggio di componenti elettrici, elettronici e fluidici </a:t>
                      </a:r>
                    </a:p>
                    <a:p>
                      <a:pPr>
                        <a:lnSpc>
                          <a:spcPct val="107000"/>
                        </a:lnSpc>
                        <a:spcAft>
                          <a:spcPts val="0"/>
                        </a:spcAft>
                      </a:pPr>
                      <a:r>
                        <a:rPr lang="it-IT" sz="1000" dirty="0">
                          <a:effectLst/>
                          <a:latin typeface="+mj-lt"/>
                        </a:rPr>
                        <a:t>- Fabbricazione e montaggio/installazione di infissi, telai e serramenti</a:t>
                      </a:r>
                    </a:p>
                  </a:txBody>
                  <a:tcPr marL="35581" marR="35581" marT="0" marB="0" anchor="ctr"/>
                </a:tc>
                <a:tc>
                  <a:txBody>
                    <a:bodyPr/>
                    <a:lstStyle/>
                    <a:p>
                      <a:pPr algn="ctr">
                        <a:lnSpc>
                          <a:spcPct val="107000"/>
                        </a:lnSpc>
                        <a:spcAft>
                          <a:spcPts val="0"/>
                        </a:spcAft>
                      </a:pPr>
                      <a:r>
                        <a:rPr lang="it-IT" sz="1000">
                          <a:effectLst/>
                          <a:latin typeface="+mj-lt"/>
                        </a:rPr>
                        <a:t>SI</a:t>
                      </a:r>
                      <a:endParaRPr lang="it-IT" sz="100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r>
                        <a:rPr lang="it-IT" sz="1000" dirty="0">
                          <a:effectLst/>
                          <a:latin typeface="+mj-lt"/>
                        </a:rPr>
                        <a:t>Implementazione di tutte le nuove competenze di indirizzo</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r>
                        <a:rPr lang="it-IT" sz="1000" dirty="0">
                          <a:effectLst/>
                          <a:latin typeface="+mj-lt"/>
                        </a:rPr>
                        <a:t>*</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extLst>
                  <a:ext uri="{0D108BD9-81ED-4DB2-BD59-A6C34878D82A}">
                    <a16:rowId xmlns:a16="http://schemas.microsoft.com/office/drawing/2014/main" xmlns="" val="2647861460"/>
                  </a:ext>
                </a:extLst>
              </a:tr>
              <a:tr h="636254">
                <a:tc>
                  <a:txBody>
                    <a:bodyPr/>
                    <a:lstStyle/>
                    <a:p>
                      <a:pPr>
                        <a:lnSpc>
                          <a:spcPct val="107000"/>
                        </a:lnSpc>
                        <a:spcAft>
                          <a:spcPts val="0"/>
                        </a:spcAft>
                      </a:pPr>
                      <a:r>
                        <a:rPr lang="it-IT" sz="1000">
                          <a:effectLst/>
                          <a:latin typeface="+mj-lt"/>
                        </a:rPr>
                        <a:t>Operatore grafico</a:t>
                      </a:r>
                      <a:endParaRPr lang="it-IT" sz="100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800"/>
                        </a:spcAft>
                      </a:pPr>
                      <a:r>
                        <a:rPr lang="it-IT" sz="1000">
                          <a:effectLst/>
                          <a:latin typeface="+mj-lt"/>
                        </a:rPr>
                        <a:t> </a:t>
                      </a:r>
                    </a:p>
                    <a:p>
                      <a:pPr algn="ctr">
                        <a:lnSpc>
                          <a:spcPct val="107000"/>
                        </a:lnSpc>
                        <a:spcAft>
                          <a:spcPts val="800"/>
                        </a:spcAft>
                      </a:pPr>
                      <a:r>
                        <a:rPr lang="it-IT" sz="1000">
                          <a:effectLst/>
                          <a:latin typeface="+mj-lt"/>
                        </a:rPr>
                        <a:t>NO</a:t>
                      </a:r>
                      <a:endParaRPr lang="it-IT" sz="1000">
                        <a:effectLst/>
                        <a:latin typeface="+mj-lt"/>
                        <a:ea typeface="Calibri" panose="020F0502020204030204" pitchFamily="34" charset="0"/>
                        <a:cs typeface="Times New Roman" panose="02020603050405020304" pitchFamily="18" charset="0"/>
                      </a:endParaRPr>
                    </a:p>
                  </a:txBody>
                  <a:tcPr marL="35581" marR="35581" marT="0" marB="0"/>
                </a:tc>
                <a:tc>
                  <a:txBody>
                    <a:bodyPr/>
                    <a:lstStyle/>
                    <a:p>
                      <a:pPr algn="ctr">
                        <a:lnSpc>
                          <a:spcPct val="107000"/>
                        </a:lnSpc>
                        <a:spcAft>
                          <a:spcPts val="0"/>
                        </a:spcAft>
                      </a:pPr>
                      <a:r>
                        <a:rPr lang="it-IT" sz="1000">
                          <a:effectLst/>
                          <a:latin typeface="+mj-lt"/>
                        </a:rPr>
                        <a:t>SI</a:t>
                      </a:r>
                      <a:endParaRPr lang="it-IT" sz="100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nSpc>
                          <a:spcPct val="107000"/>
                        </a:lnSpc>
                        <a:spcAft>
                          <a:spcPts val="0"/>
                        </a:spcAft>
                      </a:pPr>
                      <a:r>
                        <a:rPr lang="it-IT" sz="1000">
                          <a:effectLst/>
                          <a:latin typeface="+mj-lt"/>
                        </a:rPr>
                        <a:t>Nuovi indirizzi</a:t>
                      </a:r>
                    </a:p>
                    <a:p>
                      <a:pPr>
                        <a:lnSpc>
                          <a:spcPct val="107000"/>
                        </a:lnSpc>
                        <a:spcAft>
                          <a:spcPts val="0"/>
                        </a:spcAft>
                      </a:pPr>
                      <a:r>
                        <a:rPr lang="it-IT" sz="1000">
                          <a:effectLst/>
                          <a:latin typeface="+mj-lt"/>
                        </a:rPr>
                        <a:t>-Impostazione e realizzazione della stampa e della post stampa</a:t>
                      </a:r>
                    </a:p>
                    <a:p>
                      <a:pPr>
                        <a:lnSpc>
                          <a:spcPct val="107000"/>
                        </a:lnSpc>
                        <a:spcAft>
                          <a:spcPts val="0"/>
                        </a:spcAft>
                      </a:pPr>
                      <a:r>
                        <a:rPr lang="it-IT" sz="1000">
                          <a:effectLst/>
                          <a:latin typeface="+mj-lt"/>
                        </a:rPr>
                        <a:t>-Ipermediale</a:t>
                      </a:r>
                      <a:endParaRPr lang="it-IT" sz="100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r>
                        <a:rPr lang="it-IT" sz="1000" dirty="0">
                          <a:effectLst/>
                          <a:latin typeface="+mj-lt"/>
                        </a:rPr>
                        <a:t>SI</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r>
                        <a:rPr lang="it-IT" sz="1000" dirty="0">
                          <a:effectLst/>
                          <a:latin typeface="+mj-lt"/>
                        </a:rPr>
                        <a:t>Aggiornamento abilità e conoscenze per l’indirizzo “ipermediale”</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r>
                        <a:rPr lang="it-IT" sz="1000">
                          <a:effectLst/>
                          <a:latin typeface="+mj-lt"/>
                        </a:rPr>
                        <a:t>*</a:t>
                      </a:r>
                      <a:endParaRPr lang="it-IT" sz="1000">
                        <a:effectLst/>
                        <a:latin typeface="+mj-lt"/>
                        <a:ea typeface="Calibri" panose="020F0502020204030204" pitchFamily="34" charset="0"/>
                        <a:cs typeface="Times New Roman" panose="02020603050405020304" pitchFamily="18" charset="0"/>
                      </a:endParaRPr>
                    </a:p>
                  </a:txBody>
                  <a:tcPr marL="35581" marR="35581" marT="0" marB="0" anchor="ctr"/>
                </a:tc>
                <a:extLst>
                  <a:ext uri="{0D108BD9-81ED-4DB2-BD59-A6C34878D82A}">
                    <a16:rowId xmlns:a16="http://schemas.microsoft.com/office/drawing/2014/main" xmlns="" val="3728924256"/>
                  </a:ext>
                </a:extLst>
              </a:tr>
              <a:tr h="159063">
                <a:tc>
                  <a:txBody>
                    <a:bodyPr/>
                    <a:lstStyle/>
                    <a:p>
                      <a:pPr>
                        <a:lnSpc>
                          <a:spcPct val="107000"/>
                        </a:lnSpc>
                        <a:spcAft>
                          <a:spcPts val="0"/>
                        </a:spcAft>
                      </a:pPr>
                      <a:r>
                        <a:rPr lang="it-IT" sz="1000" dirty="0">
                          <a:effectLst/>
                          <a:latin typeface="+mj-lt"/>
                        </a:rPr>
                        <a:t>Operatore alle lavorazioni artistiche</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gridSpan="7">
                  <a:txBody>
                    <a:bodyPr/>
                    <a:lstStyle/>
                    <a:p>
                      <a:pPr algn="l">
                        <a:lnSpc>
                          <a:spcPct val="107000"/>
                        </a:lnSpc>
                        <a:spcAft>
                          <a:spcPts val="800"/>
                        </a:spcAft>
                      </a:pPr>
                      <a:r>
                        <a:rPr lang="it-IT" sz="1000" dirty="0">
                          <a:effectLst/>
                          <a:latin typeface="+mj-lt"/>
                          <a:ea typeface="+mn-ea"/>
                          <a:cs typeface="+mn-cs"/>
                        </a:rPr>
                        <a:t>ELIMINATA perché troppo generica e poco adatta a rappresentare sia processi di lavoro in realtà molto diversi tra loro</a:t>
                      </a:r>
                      <a:r>
                        <a:rPr lang="it-IT" sz="1000" baseline="0" dirty="0">
                          <a:effectLst/>
                          <a:latin typeface="+mj-lt"/>
                          <a:ea typeface="+mn-ea"/>
                          <a:cs typeface="+mn-cs"/>
                        </a:rPr>
                        <a:t>. SVILUPPO DI NUOVE FIGURE SPECIFICHE</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tc>
                <a:tc hMerge="1">
                  <a:txBody>
                    <a:bodyPr/>
                    <a:lstStyle/>
                    <a:p>
                      <a:endParaRPr lang="it-IT"/>
                    </a:p>
                  </a:txBody>
                  <a:tcPr/>
                </a:tc>
                <a:tc hMerge="1">
                  <a:txBody>
                    <a:bodyPr/>
                    <a:lstStyle/>
                    <a:p>
                      <a:endParaRPr lang="it-IT"/>
                    </a:p>
                  </a:txBody>
                  <a:tcPr/>
                </a:tc>
                <a:tc hMerge="1">
                  <a:txBody>
                    <a:bodyPr/>
                    <a:lstStyle/>
                    <a:p>
                      <a:pPr algn="ctr">
                        <a:lnSpc>
                          <a:spcPct val="107000"/>
                        </a:lnSpc>
                        <a:spcAft>
                          <a:spcPts val="0"/>
                        </a:spcAft>
                      </a:pP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581" marR="35581" marT="0" marB="0" anchor="ctr"/>
                </a:tc>
                <a:tc hMerge="1">
                  <a:txBody>
                    <a:bodyPr/>
                    <a:lstStyle/>
                    <a:p>
                      <a:pPr algn="ctr">
                        <a:lnSpc>
                          <a:spcPct val="107000"/>
                        </a:lnSpc>
                        <a:spcAft>
                          <a:spcPts val="0"/>
                        </a:spcAft>
                      </a:pP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581" marR="35581" marT="0" marB="0" anchor="ctr"/>
                </a:tc>
                <a:tc hMerge="1">
                  <a:txBody>
                    <a:bodyPr/>
                    <a:lstStyle/>
                    <a:p>
                      <a:pPr algn="ctr">
                        <a:lnSpc>
                          <a:spcPct val="107000"/>
                        </a:lnSpc>
                        <a:spcAft>
                          <a:spcPts val="0"/>
                        </a:spcAft>
                      </a:pP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581" marR="35581" marT="0" marB="0" anchor="ctr"/>
                </a:tc>
                <a:tc hMerge="1">
                  <a:txBody>
                    <a:bodyPr/>
                    <a:lstStyle/>
                    <a:p>
                      <a:pPr algn="ctr">
                        <a:lnSpc>
                          <a:spcPct val="107000"/>
                        </a:lnSpc>
                        <a:spcAft>
                          <a:spcPts val="0"/>
                        </a:spcAft>
                      </a:pP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581" marR="35581" marT="0" marB="0" anchor="ctr"/>
                </a:tc>
                <a:extLst>
                  <a:ext uri="{0D108BD9-81ED-4DB2-BD59-A6C34878D82A}">
                    <a16:rowId xmlns:a16="http://schemas.microsoft.com/office/drawing/2014/main" xmlns="" val="1581259616"/>
                  </a:ext>
                </a:extLst>
              </a:tr>
              <a:tr h="1272508">
                <a:tc>
                  <a:txBody>
                    <a:bodyPr/>
                    <a:lstStyle/>
                    <a:p>
                      <a:pPr>
                        <a:lnSpc>
                          <a:spcPct val="107000"/>
                        </a:lnSpc>
                        <a:spcAft>
                          <a:spcPts val="0"/>
                        </a:spcAft>
                      </a:pPr>
                      <a:r>
                        <a:rPr lang="it-IT" sz="1000">
                          <a:effectLst/>
                          <a:latin typeface="+mj-lt"/>
                        </a:rPr>
                        <a:t>Operatore elettrico</a:t>
                      </a:r>
                      <a:endParaRPr lang="it-IT" sz="100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800"/>
                        </a:spcAft>
                      </a:pPr>
                      <a:r>
                        <a:rPr lang="it-IT" sz="1000" dirty="0">
                          <a:effectLst/>
                          <a:latin typeface="+mj-lt"/>
                          <a:ea typeface="+mn-ea"/>
                          <a:cs typeface="+mn-cs"/>
                        </a:rPr>
                        <a:t>NO</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tc>
                <a:tc>
                  <a:txBody>
                    <a:bodyPr/>
                    <a:lstStyle/>
                    <a:p>
                      <a:pPr algn="ctr">
                        <a:lnSpc>
                          <a:spcPct val="107000"/>
                        </a:lnSpc>
                        <a:spcAft>
                          <a:spcPts val="800"/>
                        </a:spcAft>
                      </a:pPr>
                      <a:r>
                        <a:rPr lang="it-IT" sz="1000" dirty="0">
                          <a:effectLst/>
                          <a:latin typeface="+mj-lt"/>
                          <a:ea typeface="+mn-ea"/>
                          <a:cs typeface="+mn-cs"/>
                        </a:rPr>
                        <a:t>SI</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tc>
                <a:tc>
                  <a:txBody>
                    <a:bodyPr/>
                    <a:lstStyle/>
                    <a:p>
                      <a:pPr algn="l">
                        <a:lnSpc>
                          <a:spcPct val="107000"/>
                        </a:lnSpc>
                        <a:spcAft>
                          <a:spcPts val="0"/>
                        </a:spcAft>
                      </a:pPr>
                      <a:r>
                        <a:rPr lang="it-IT" sz="1000" b="0" dirty="0">
                          <a:solidFill>
                            <a:srgbClr val="FF0000"/>
                          </a:solidFill>
                          <a:effectLst/>
                          <a:latin typeface="+mj-lt"/>
                          <a:ea typeface="Calibri" panose="020F0502020204030204" pitchFamily="34" charset="0"/>
                          <a:cs typeface="Times New Roman" panose="02020603050405020304" pitchFamily="18" charset="0"/>
                        </a:rPr>
                        <a:t>4 Nuovi indirizzi </a:t>
                      </a:r>
                      <a:r>
                        <a:rPr lang="it-IT" sz="1000" b="0" baseline="0" dirty="0">
                          <a:solidFill>
                            <a:srgbClr val="FF0000"/>
                          </a:solidFill>
                          <a:effectLst/>
                          <a:latin typeface="+mj-lt"/>
                          <a:ea typeface="Calibri" panose="020F0502020204030204" pitchFamily="34" charset="0"/>
                          <a:cs typeface="Times New Roman" panose="02020603050405020304" pitchFamily="18" charset="0"/>
                        </a:rPr>
                        <a:t>:</a:t>
                      </a:r>
                    </a:p>
                    <a:p>
                      <a:pPr algn="l">
                        <a:lnSpc>
                          <a:spcPct val="107000"/>
                        </a:lnSpc>
                        <a:spcAft>
                          <a:spcPts val="0"/>
                        </a:spcAft>
                      </a:pPr>
                      <a:r>
                        <a:rPr lang="it-IT" sz="1000" b="0" dirty="0">
                          <a:solidFill>
                            <a:srgbClr val="FF0000"/>
                          </a:solidFill>
                          <a:effectLst/>
                          <a:latin typeface="+mj-lt"/>
                          <a:ea typeface="Calibri" panose="020F0502020204030204" pitchFamily="34" charset="0"/>
                          <a:cs typeface="Times New Roman" panose="02020603050405020304" pitchFamily="18" charset="0"/>
                        </a:rPr>
                        <a:t>-</a:t>
                      </a:r>
                      <a:r>
                        <a:rPr lang="it-IT" sz="1000" b="0" baseline="0" dirty="0">
                          <a:solidFill>
                            <a:srgbClr val="FF0000"/>
                          </a:solidFill>
                          <a:effectLst/>
                          <a:latin typeface="+mj-lt"/>
                          <a:ea typeface="Calibri" panose="020F0502020204030204" pitchFamily="34" charset="0"/>
                          <a:cs typeface="Times New Roman" panose="02020603050405020304" pitchFamily="18" charset="0"/>
                        </a:rPr>
                        <a:t> </a:t>
                      </a:r>
                      <a:r>
                        <a:rPr lang="it-IT" sz="1000" b="0" dirty="0">
                          <a:solidFill>
                            <a:srgbClr val="FF0000"/>
                          </a:solidFill>
                          <a:effectLst/>
                          <a:latin typeface="+mj-lt"/>
                          <a:ea typeface="Calibri" panose="020F0502020204030204" pitchFamily="34" charset="0"/>
                          <a:cs typeface="Times New Roman" panose="02020603050405020304" pitchFamily="18" charset="0"/>
                        </a:rPr>
                        <a:t>Installazione e cablaggio di componenti elettrici, elettronici e fluidici  (presente anche in operatore meccanico)</a:t>
                      </a:r>
                    </a:p>
                    <a:p>
                      <a:pPr algn="l">
                        <a:lnSpc>
                          <a:spcPct val="107000"/>
                        </a:lnSpc>
                        <a:spcAft>
                          <a:spcPts val="0"/>
                        </a:spcAft>
                      </a:pPr>
                      <a:r>
                        <a:rPr lang="it-IT" sz="1000" b="0" dirty="0">
                          <a:solidFill>
                            <a:srgbClr val="FF0000"/>
                          </a:solidFill>
                          <a:effectLst/>
                          <a:latin typeface="+mj-lt"/>
                          <a:ea typeface="Calibri" panose="020F0502020204030204" pitchFamily="34" charset="0"/>
                          <a:cs typeface="Times New Roman" panose="02020603050405020304" pitchFamily="18" charset="0"/>
                        </a:rPr>
                        <a:t>-</a:t>
                      </a:r>
                      <a:r>
                        <a:rPr lang="it-IT" sz="1000" b="0" baseline="0" dirty="0">
                          <a:solidFill>
                            <a:srgbClr val="FF0000"/>
                          </a:solidFill>
                          <a:effectLst/>
                          <a:latin typeface="+mj-lt"/>
                          <a:ea typeface="Calibri" panose="020F0502020204030204" pitchFamily="34" charset="0"/>
                          <a:cs typeface="Times New Roman" panose="02020603050405020304" pitchFamily="18" charset="0"/>
                        </a:rPr>
                        <a:t> </a:t>
                      </a:r>
                      <a:r>
                        <a:rPr lang="it-IT" sz="1000" b="0" dirty="0">
                          <a:solidFill>
                            <a:srgbClr val="FF0000"/>
                          </a:solidFill>
                          <a:effectLst/>
                          <a:latin typeface="+mj-lt"/>
                          <a:ea typeface="Calibri" panose="020F0502020204030204" pitchFamily="34" charset="0"/>
                          <a:cs typeface="Times New Roman" panose="02020603050405020304" pitchFamily="18" charset="0"/>
                        </a:rPr>
                        <a:t>Installazione/manutenzione di impianti elettrici civili</a:t>
                      </a:r>
                    </a:p>
                    <a:p>
                      <a:pPr algn="l">
                        <a:lnSpc>
                          <a:spcPct val="107000"/>
                        </a:lnSpc>
                        <a:spcAft>
                          <a:spcPts val="0"/>
                        </a:spcAft>
                      </a:pPr>
                      <a:r>
                        <a:rPr lang="it-IT" sz="1000" b="0" dirty="0">
                          <a:solidFill>
                            <a:srgbClr val="FF0000"/>
                          </a:solidFill>
                          <a:effectLst/>
                          <a:latin typeface="+mj-lt"/>
                          <a:ea typeface="Calibri" panose="020F0502020204030204" pitchFamily="34" charset="0"/>
                          <a:cs typeface="Times New Roman" panose="02020603050405020304" pitchFamily="18" charset="0"/>
                        </a:rPr>
                        <a:t>-</a:t>
                      </a:r>
                      <a:r>
                        <a:rPr lang="it-IT" sz="1000" b="0" baseline="0" dirty="0">
                          <a:solidFill>
                            <a:srgbClr val="FF0000"/>
                          </a:solidFill>
                          <a:effectLst/>
                          <a:latin typeface="+mj-lt"/>
                          <a:ea typeface="Calibri" panose="020F0502020204030204" pitchFamily="34" charset="0"/>
                          <a:cs typeface="Times New Roman" panose="02020603050405020304" pitchFamily="18" charset="0"/>
                        </a:rPr>
                        <a:t> </a:t>
                      </a:r>
                      <a:r>
                        <a:rPr lang="it-IT" sz="1000" b="0" dirty="0">
                          <a:solidFill>
                            <a:srgbClr val="FF0000"/>
                          </a:solidFill>
                          <a:effectLst/>
                          <a:latin typeface="+mj-lt"/>
                          <a:ea typeface="Calibri" panose="020F0502020204030204" pitchFamily="34" charset="0"/>
                          <a:cs typeface="Times New Roman" panose="02020603050405020304" pitchFamily="18" charset="0"/>
                        </a:rPr>
                        <a:t>Installazione/manutenzione di impianti elettrici industriali e del terziario</a:t>
                      </a:r>
                    </a:p>
                    <a:p>
                      <a:pPr marL="0" indent="0" algn="l">
                        <a:lnSpc>
                          <a:spcPct val="107000"/>
                        </a:lnSpc>
                        <a:spcAft>
                          <a:spcPts val="0"/>
                        </a:spcAft>
                        <a:buFontTx/>
                        <a:buNone/>
                      </a:pPr>
                      <a:r>
                        <a:rPr lang="it-IT" sz="1000" b="0" dirty="0">
                          <a:solidFill>
                            <a:srgbClr val="FF0000"/>
                          </a:solidFill>
                          <a:effectLst/>
                          <a:latin typeface="+mj-lt"/>
                          <a:ea typeface="Calibri" panose="020F0502020204030204" pitchFamily="34" charset="0"/>
                          <a:cs typeface="Times New Roman" panose="02020603050405020304" pitchFamily="18" charset="0"/>
                        </a:rPr>
                        <a:t>- Installazione/manutenzione di impianti speciali per la sicurezza e per il cablaggio strutturato</a:t>
                      </a:r>
                    </a:p>
                  </a:txBody>
                  <a:tcPr marL="35581" marR="35581" marT="0" marB="0"/>
                </a:tc>
                <a:tc>
                  <a:txBody>
                    <a:bodyPr/>
                    <a:lstStyle/>
                    <a:p>
                      <a:pPr algn="ctr">
                        <a:lnSpc>
                          <a:spcPct val="107000"/>
                        </a:lnSpc>
                        <a:spcAft>
                          <a:spcPts val="0"/>
                        </a:spcAft>
                      </a:pPr>
                      <a:r>
                        <a:rPr lang="it-IT" sz="1000" dirty="0">
                          <a:effectLst/>
                          <a:latin typeface="+mj-lt"/>
                        </a:rPr>
                        <a:t>SI</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000" kern="1200" dirty="0">
                          <a:solidFill>
                            <a:schemeClr val="dk1"/>
                          </a:solidFill>
                          <a:effectLst/>
                          <a:latin typeface="+mn-lt"/>
                          <a:ea typeface="+mn-ea"/>
                          <a:cs typeface="+mn-cs"/>
                        </a:rPr>
                        <a:t>Implementazione di tutte le nuove competenze di indirizzo</a:t>
                      </a:r>
                      <a:endParaRPr lang="it-IT" sz="1000" kern="1200" dirty="0">
                        <a:solidFill>
                          <a:schemeClr val="dk1"/>
                        </a:solidFill>
                        <a:effectLst/>
                        <a:latin typeface="+mn-lt"/>
                        <a:ea typeface="Calibri" panose="020F0502020204030204" pitchFamily="34" charset="0"/>
                        <a:cs typeface="Times New Roman" panose="02020603050405020304" pitchFamily="18" charset="0"/>
                      </a:endParaRPr>
                    </a:p>
                    <a:p>
                      <a:pPr algn="ctr">
                        <a:lnSpc>
                          <a:spcPct val="107000"/>
                        </a:lnSpc>
                        <a:spcAft>
                          <a:spcPts val="0"/>
                        </a:spcAft>
                      </a:pPr>
                      <a:endParaRPr lang="it-IT" sz="1000" kern="1200" dirty="0">
                        <a:solidFill>
                          <a:schemeClr val="dk1"/>
                        </a:solidFill>
                        <a:effectLst/>
                        <a:latin typeface="+mn-lt"/>
                        <a:ea typeface="Calibri" panose="020F0502020204030204" pitchFamily="34" charset="0"/>
                        <a:cs typeface="Times New Roman" panose="02020603050405020304" pitchFamily="18" charset="0"/>
                      </a:endParaRPr>
                    </a:p>
                  </a:txBody>
                  <a:tcPr marL="35581" marR="35581" marT="0" marB="0"/>
                </a:tc>
                <a:tc>
                  <a:txBody>
                    <a:bodyPr/>
                    <a:lstStyle/>
                    <a:p>
                      <a:pPr algn="ctr">
                        <a:lnSpc>
                          <a:spcPct val="107000"/>
                        </a:lnSpc>
                        <a:spcAft>
                          <a:spcPts val="800"/>
                        </a:spcAft>
                      </a:pPr>
                      <a:r>
                        <a:rPr lang="it-IT" sz="1000" dirty="0">
                          <a:effectLst/>
                          <a:latin typeface="+mj-lt"/>
                        </a:rPr>
                        <a:t>*</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tc>
                <a:extLst>
                  <a:ext uri="{0D108BD9-81ED-4DB2-BD59-A6C34878D82A}">
                    <a16:rowId xmlns:a16="http://schemas.microsoft.com/office/drawing/2014/main" xmlns="" val="944076438"/>
                  </a:ext>
                </a:extLst>
              </a:tr>
              <a:tr h="159063">
                <a:tc>
                  <a:txBody>
                    <a:bodyPr/>
                    <a:lstStyle/>
                    <a:p>
                      <a:pPr>
                        <a:lnSpc>
                          <a:spcPct val="107000"/>
                        </a:lnSpc>
                        <a:spcAft>
                          <a:spcPts val="0"/>
                        </a:spcAft>
                      </a:pPr>
                      <a:r>
                        <a:rPr lang="it-IT" sz="1000">
                          <a:effectLst/>
                          <a:latin typeface="+mj-lt"/>
                        </a:rPr>
                        <a:t>Operatore elettronico</a:t>
                      </a:r>
                      <a:endParaRPr lang="it-IT" sz="1000">
                        <a:effectLst/>
                        <a:latin typeface="+mj-lt"/>
                        <a:ea typeface="Calibri" panose="020F0502020204030204" pitchFamily="34" charset="0"/>
                        <a:cs typeface="Times New Roman" panose="02020603050405020304" pitchFamily="18" charset="0"/>
                      </a:endParaRPr>
                    </a:p>
                  </a:txBody>
                  <a:tcPr marL="35581" marR="35581" marT="0" marB="0" anchor="ctr"/>
                </a:tc>
                <a:tc gridSpan="7">
                  <a:txBody>
                    <a:bodyPr/>
                    <a:lstStyle/>
                    <a:p>
                      <a:pPr algn="l">
                        <a:lnSpc>
                          <a:spcPct val="107000"/>
                        </a:lnSpc>
                        <a:spcAft>
                          <a:spcPts val="800"/>
                        </a:spcAft>
                      </a:pPr>
                      <a:r>
                        <a:rPr lang="it-IT" sz="1000" b="0" dirty="0">
                          <a:effectLst/>
                          <a:latin typeface="+mj-lt"/>
                          <a:ea typeface="Calibri" panose="020F0502020204030204" pitchFamily="34" charset="0"/>
                          <a:cs typeface="Times New Roman" panose="02020603050405020304" pitchFamily="18" charset="0"/>
                        </a:rPr>
                        <a:t>ELIMINATA</a:t>
                      </a:r>
                      <a:r>
                        <a:rPr lang="it-IT" sz="1000" b="0" baseline="0" dirty="0">
                          <a:effectLst/>
                          <a:latin typeface="+mj-lt"/>
                          <a:ea typeface="Calibri" panose="020F0502020204030204" pitchFamily="34" charset="0"/>
                          <a:cs typeface="Times New Roman" panose="02020603050405020304" pitchFamily="18" charset="0"/>
                        </a:rPr>
                        <a:t> PERCHE’ ASSORBITA DA  NUOVI INDIRIZZI DI OPERATORE ELETTRICO E MECCANICO</a:t>
                      </a:r>
                      <a:endParaRPr lang="it-IT" sz="1000" b="0" dirty="0">
                        <a:effectLst/>
                        <a:latin typeface="+mj-lt"/>
                        <a:ea typeface="Calibri" panose="020F0502020204030204" pitchFamily="34" charset="0"/>
                        <a:cs typeface="Times New Roman" panose="02020603050405020304" pitchFamily="18" charset="0"/>
                      </a:endParaRPr>
                    </a:p>
                  </a:txBody>
                  <a:tcPr marL="35581" marR="35581" marT="0" marB="0"/>
                </a:tc>
                <a:tc hMerge="1">
                  <a:txBody>
                    <a:bodyPr/>
                    <a:lstStyle/>
                    <a:p>
                      <a:endParaRPr lang="it-IT"/>
                    </a:p>
                  </a:txBody>
                  <a:tcPr/>
                </a:tc>
                <a:tc hMerge="1">
                  <a:txBody>
                    <a:bodyPr/>
                    <a:lstStyle/>
                    <a:p>
                      <a:endParaRPr lang="it-IT"/>
                    </a:p>
                  </a:txBody>
                  <a:tcPr/>
                </a:tc>
                <a:tc hMerge="1">
                  <a:txBody>
                    <a:bodyPr/>
                    <a:lstStyle/>
                    <a:p>
                      <a:pPr algn="ctr">
                        <a:lnSpc>
                          <a:spcPct val="107000"/>
                        </a:lnSpc>
                        <a:spcAft>
                          <a:spcPts val="800"/>
                        </a:spcAft>
                      </a:pPr>
                      <a:endParaRPr lang="it-IT" sz="1000">
                        <a:effectLst/>
                        <a:latin typeface="Calibri" panose="020F0502020204030204" pitchFamily="34" charset="0"/>
                        <a:ea typeface="Calibri" panose="020F0502020204030204" pitchFamily="34" charset="0"/>
                        <a:cs typeface="Times New Roman" panose="02020603050405020304" pitchFamily="18" charset="0"/>
                      </a:endParaRPr>
                    </a:p>
                  </a:txBody>
                  <a:tcPr marL="35581" marR="35581" marT="0" marB="0"/>
                </a:tc>
                <a:tc hMerge="1">
                  <a:txBody>
                    <a:bodyPr/>
                    <a:lstStyle/>
                    <a:p>
                      <a:pPr algn="ctr">
                        <a:lnSpc>
                          <a:spcPct val="107000"/>
                        </a:lnSpc>
                        <a:spcAft>
                          <a:spcPts val="800"/>
                        </a:spcAft>
                      </a:pP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581" marR="35581" marT="0" marB="0"/>
                </a:tc>
                <a:tc hMerge="1">
                  <a:txBody>
                    <a:bodyPr/>
                    <a:lstStyle/>
                    <a:p>
                      <a:pPr algn="ctr">
                        <a:lnSpc>
                          <a:spcPct val="107000"/>
                        </a:lnSpc>
                        <a:spcAft>
                          <a:spcPts val="800"/>
                        </a:spcAft>
                      </a:pP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581" marR="35581" marT="0" marB="0"/>
                </a:tc>
                <a:tc hMerge="1">
                  <a:txBody>
                    <a:bodyPr/>
                    <a:lstStyle/>
                    <a:p>
                      <a:pPr algn="ctr">
                        <a:lnSpc>
                          <a:spcPct val="107000"/>
                        </a:lnSpc>
                        <a:spcAft>
                          <a:spcPts val="800"/>
                        </a:spcAft>
                      </a:pP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581" marR="35581" marT="0" marB="0"/>
                </a:tc>
                <a:extLst>
                  <a:ext uri="{0D108BD9-81ED-4DB2-BD59-A6C34878D82A}">
                    <a16:rowId xmlns:a16="http://schemas.microsoft.com/office/drawing/2014/main" xmlns="" val="3422223701"/>
                  </a:ext>
                </a:extLst>
              </a:tr>
              <a:tr h="1077078">
                <a:tc>
                  <a:txBody>
                    <a:bodyPr/>
                    <a:lstStyle/>
                    <a:p>
                      <a:pPr>
                        <a:lnSpc>
                          <a:spcPct val="107000"/>
                        </a:lnSpc>
                        <a:spcAft>
                          <a:spcPts val="0"/>
                        </a:spcAft>
                      </a:pPr>
                      <a:r>
                        <a:rPr lang="it-IT" sz="1000">
                          <a:effectLst/>
                          <a:latin typeface="+mj-lt"/>
                        </a:rPr>
                        <a:t>Operatore alla riparazione dei veicoli a motore</a:t>
                      </a:r>
                      <a:endParaRPr lang="it-IT" sz="100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800"/>
                        </a:spcAft>
                      </a:pPr>
                      <a:r>
                        <a:rPr lang="it-IT" sz="1000" dirty="0">
                          <a:effectLst/>
                          <a:latin typeface="+mj-lt"/>
                          <a:ea typeface="+mn-ea"/>
                          <a:cs typeface="+mn-cs"/>
                        </a:rPr>
                        <a:t>NO</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tc>
                <a:tc>
                  <a:txBody>
                    <a:bodyPr/>
                    <a:lstStyle/>
                    <a:p>
                      <a:pPr algn="ctr">
                        <a:lnSpc>
                          <a:spcPct val="107000"/>
                        </a:lnSpc>
                        <a:spcAft>
                          <a:spcPts val="0"/>
                        </a:spcAft>
                      </a:pPr>
                      <a:r>
                        <a:rPr lang="it-IT" sz="1000" dirty="0">
                          <a:effectLst/>
                          <a:latin typeface="+mj-lt"/>
                          <a:ea typeface="+mn-ea"/>
                          <a:cs typeface="+mn-cs"/>
                        </a:rPr>
                        <a:t>SI</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tc>
                <a:tc>
                  <a:txBody>
                    <a:bodyPr/>
                    <a:lstStyle/>
                    <a:p>
                      <a:pPr algn="l">
                        <a:lnSpc>
                          <a:spcPct val="107000"/>
                        </a:lnSpc>
                        <a:spcAft>
                          <a:spcPts val="0"/>
                        </a:spcAft>
                      </a:pPr>
                      <a:r>
                        <a:rPr lang="it-IT" sz="1000" b="0" kern="1200" dirty="0">
                          <a:solidFill>
                            <a:srgbClr val="FF0000"/>
                          </a:solidFill>
                          <a:effectLst/>
                          <a:latin typeface="+mn-lt"/>
                          <a:ea typeface="Calibri" panose="020F0502020204030204" pitchFamily="34" charset="0"/>
                          <a:cs typeface="Times New Roman" panose="02020603050405020304" pitchFamily="18" charset="0"/>
                        </a:rPr>
                        <a:t>-Manutenzione e riparazione delle parti e dei sistemi meccanici ed elettromeccanici</a:t>
                      </a:r>
                    </a:p>
                    <a:p>
                      <a:pPr algn="l">
                        <a:lnSpc>
                          <a:spcPct val="107000"/>
                        </a:lnSpc>
                        <a:spcAft>
                          <a:spcPts val="0"/>
                        </a:spcAft>
                      </a:pPr>
                      <a:r>
                        <a:rPr lang="it-IT" sz="1000" b="0" kern="1200" dirty="0">
                          <a:solidFill>
                            <a:srgbClr val="FF0000"/>
                          </a:solidFill>
                          <a:effectLst/>
                          <a:latin typeface="+mn-lt"/>
                          <a:ea typeface="Calibri" panose="020F0502020204030204" pitchFamily="34" charset="0"/>
                          <a:cs typeface="Times New Roman" panose="02020603050405020304" pitchFamily="18" charset="0"/>
                        </a:rPr>
                        <a:t>-Manutenzione e riparazione della carrozzeria</a:t>
                      </a:r>
                    </a:p>
                    <a:p>
                      <a:pPr algn="l">
                        <a:lnSpc>
                          <a:spcPct val="107000"/>
                        </a:lnSpc>
                        <a:spcAft>
                          <a:spcPts val="0"/>
                        </a:spcAft>
                      </a:pPr>
                      <a:r>
                        <a:rPr lang="it-IT" sz="1000" b="0" kern="1200" dirty="0">
                          <a:solidFill>
                            <a:srgbClr val="FF0000"/>
                          </a:solidFill>
                          <a:effectLst/>
                          <a:latin typeface="+mn-lt"/>
                          <a:ea typeface="Calibri" panose="020F0502020204030204" pitchFamily="34" charset="0"/>
                          <a:cs typeface="Times New Roman" panose="02020603050405020304" pitchFamily="18" charset="0"/>
                        </a:rPr>
                        <a:t>-Manutenzione e riparazione di macchine operatrici per l’agricoltura e l’edilizia</a:t>
                      </a:r>
                    </a:p>
                    <a:p>
                      <a:pPr algn="l">
                        <a:lnSpc>
                          <a:spcPct val="107000"/>
                        </a:lnSpc>
                        <a:spcAft>
                          <a:spcPts val="0"/>
                        </a:spcAft>
                      </a:pPr>
                      <a:r>
                        <a:rPr lang="it-IT" sz="1000" b="0" kern="1200" dirty="0">
                          <a:solidFill>
                            <a:srgbClr val="FF0000"/>
                          </a:solidFill>
                          <a:effectLst/>
                          <a:latin typeface="+mn-lt"/>
                          <a:ea typeface="Calibri" panose="020F0502020204030204" pitchFamily="34" charset="0"/>
                          <a:cs typeface="Times New Roman" panose="02020603050405020304" pitchFamily="18" charset="0"/>
                        </a:rPr>
                        <a:t>-Riparazione e sostituzione di pneumatici  </a:t>
                      </a:r>
                      <a:r>
                        <a:rPr lang="it-IT" sz="1000" b="0" i="1" kern="1200" dirty="0">
                          <a:solidFill>
                            <a:srgbClr val="FF0000"/>
                          </a:solidFill>
                          <a:effectLst/>
                          <a:latin typeface="+mn-lt"/>
                          <a:ea typeface="Calibri" panose="020F0502020204030204" pitchFamily="34" charset="0"/>
                          <a:cs typeface="Times New Roman" panose="02020603050405020304" pitchFamily="18" charset="0"/>
                        </a:rPr>
                        <a:t>(da verificare se includere nei primi due indirizzi)</a:t>
                      </a:r>
                    </a:p>
                  </a:txBody>
                  <a:tcPr marL="35581" marR="35581" marT="0" marB="0"/>
                </a:tc>
                <a:tc>
                  <a:txBody>
                    <a:bodyPr/>
                    <a:lstStyle/>
                    <a:p>
                      <a:pPr algn="ctr">
                        <a:lnSpc>
                          <a:spcPct val="107000"/>
                        </a:lnSpc>
                        <a:spcAft>
                          <a:spcPts val="0"/>
                        </a:spcAft>
                      </a:pPr>
                      <a:r>
                        <a:rPr lang="it-IT" sz="1000" dirty="0">
                          <a:effectLst/>
                          <a:latin typeface="+mj-lt"/>
                        </a:rPr>
                        <a:t>SI</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r>
                        <a:rPr lang="it-IT" sz="1000" kern="1200" dirty="0">
                          <a:solidFill>
                            <a:schemeClr val="dk1"/>
                          </a:solidFill>
                          <a:effectLst/>
                          <a:latin typeface="+mn-lt"/>
                          <a:ea typeface="+mn-ea"/>
                          <a:cs typeface="+mn-cs"/>
                        </a:rPr>
                        <a:t>Implementazione di tutte le nuove competenze di indirizzo</a:t>
                      </a:r>
                      <a:endParaRPr lang="it-IT" sz="1000" kern="1200" dirty="0">
                        <a:solidFill>
                          <a:schemeClr val="dk1"/>
                        </a:solidFill>
                        <a:effectLst/>
                        <a:latin typeface="+mn-lt"/>
                        <a:ea typeface="Calibri" panose="020F0502020204030204" pitchFamily="34" charset="0"/>
                        <a:cs typeface="Times New Roman" panose="02020603050405020304" pitchFamily="18" charset="0"/>
                      </a:endParaRPr>
                    </a:p>
                  </a:txBody>
                  <a:tcPr marL="35581" marR="35581" marT="0" marB="0"/>
                </a:tc>
                <a:tc>
                  <a:txBody>
                    <a:bodyPr/>
                    <a:lstStyle/>
                    <a:p>
                      <a:pPr algn="ctr">
                        <a:lnSpc>
                          <a:spcPct val="107000"/>
                        </a:lnSpc>
                        <a:spcAft>
                          <a:spcPts val="800"/>
                        </a:spcAft>
                      </a:pPr>
                      <a:r>
                        <a:rPr lang="it-IT" sz="1000">
                          <a:effectLst/>
                          <a:latin typeface="+mj-lt"/>
                        </a:rPr>
                        <a:t>*</a:t>
                      </a:r>
                      <a:endParaRPr lang="it-IT" sz="1000">
                        <a:effectLst/>
                        <a:latin typeface="+mj-lt"/>
                        <a:ea typeface="Calibri" panose="020F0502020204030204" pitchFamily="34" charset="0"/>
                        <a:cs typeface="Times New Roman" panose="02020603050405020304" pitchFamily="18" charset="0"/>
                      </a:endParaRPr>
                    </a:p>
                  </a:txBody>
                  <a:tcPr marL="35581" marR="35581" marT="0" marB="0"/>
                </a:tc>
                <a:extLst>
                  <a:ext uri="{0D108BD9-81ED-4DB2-BD59-A6C34878D82A}">
                    <a16:rowId xmlns:a16="http://schemas.microsoft.com/office/drawing/2014/main" xmlns="" val="2576325378"/>
                  </a:ext>
                </a:extLst>
              </a:tr>
              <a:tr h="302826">
                <a:tc>
                  <a:txBody>
                    <a:bodyPr/>
                    <a:lstStyle/>
                    <a:p>
                      <a:pPr>
                        <a:lnSpc>
                          <a:spcPct val="107000"/>
                        </a:lnSpc>
                        <a:spcAft>
                          <a:spcPts val="0"/>
                        </a:spcAft>
                      </a:pPr>
                      <a:r>
                        <a:rPr lang="it-IT" sz="1000" dirty="0">
                          <a:effectLst/>
                          <a:latin typeface="+mj-lt"/>
                        </a:rPr>
                        <a:t>Operatore di impianti termoidraulici</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800"/>
                        </a:spcAft>
                      </a:pPr>
                      <a:r>
                        <a:rPr lang="it-IT" sz="1000" dirty="0">
                          <a:effectLst/>
                          <a:latin typeface="+mj-lt"/>
                          <a:ea typeface="+mn-ea"/>
                          <a:cs typeface="+mn-cs"/>
                        </a:rPr>
                        <a:t>NO</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tc>
                <a:tc>
                  <a:txBody>
                    <a:bodyPr/>
                    <a:lstStyle/>
                    <a:p>
                      <a:pPr algn="ctr">
                        <a:lnSpc>
                          <a:spcPct val="107000"/>
                        </a:lnSpc>
                        <a:spcAft>
                          <a:spcPts val="800"/>
                        </a:spcAft>
                      </a:pPr>
                      <a:r>
                        <a:rPr lang="it-IT" sz="1000" dirty="0">
                          <a:effectLst/>
                          <a:latin typeface="+mj-lt"/>
                          <a:ea typeface="+mn-ea"/>
                          <a:cs typeface="+mn-cs"/>
                        </a:rPr>
                        <a:t>SI</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tc>
                <a:tc>
                  <a:txBody>
                    <a:bodyPr/>
                    <a:lstStyle/>
                    <a:p>
                      <a:pPr algn="l">
                        <a:lnSpc>
                          <a:spcPct val="107000"/>
                        </a:lnSpc>
                        <a:spcAft>
                          <a:spcPts val="800"/>
                        </a:spcAft>
                      </a:pPr>
                      <a:r>
                        <a:rPr lang="it-IT" sz="1000" dirty="0">
                          <a:solidFill>
                            <a:srgbClr val="FF0000"/>
                          </a:solidFill>
                          <a:effectLst/>
                          <a:latin typeface="+mj-lt"/>
                          <a:ea typeface="+mn-ea"/>
                          <a:cs typeface="+mn-cs"/>
                        </a:rPr>
                        <a:t>Non presenti indirizzi ma modificate e ampliate le competenze connotative rispetto a 2011</a:t>
                      </a:r>
                      <a:endParaRPr lang="it-IT" sz="1000" dirty="0">
                        <a:solidFill>
                          <a:srgbClr val="FF0000"/>
                        </a:solidFill>
                        <a:effectLst/>
                        <a:latin typeface="+mj-lt"/>
                        <a:ea typeface="Calibri" panose="020F0502020204030204" pitchFamily="34" charset="0"/>
                        <a:cs typeface="Times New Roman" panose="02020603050405020304" pitchFamily="18" charset="0"/>
                      </a:endParaRPr>
                    </a:p>
                  </a:txBody>
                  <a:tcPr marL="35581" marR="35581" marT="0" marB="0"/>
                </a:tc>
                <a:tc>
                  <a:txBody>
                    <a:bodyPr/>
                    <a:lstStyle/>
                    <a:p>
                      <a:pPr algn="ctr">
                        <a:lnSpc>
                          <a:spcPct val="107000"/>
                        </a:lnSpc>
                        <a:spcAft>
                          <a:spcPts val="0"/>
                        </a:spcAft>
                      </a:pPr>
                      <a:r>
                        <a:rPr lang="it-IT" sz="1000" dirty="0">
                          <a:effectLst/>
                          <a:latin typeface="+mj-lt"/>
                        </a:rPr>
                        <a:t>SI</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endParaRPr lang="it-IT" sz="1000" dirty="0">
                        <a:effectLst/>
                        <a:latin typeface="+mj-lt"/>
                        <a:ea typeface="Calibri" panose="020F0502020204030204" pitchFamily="34" charset="0"/>
                        <a:cs typeface="Times New Roman" panose="02020603050405020304" pitchFamily="18" charset="0"/>
                      </a:endParaRPr>
                    </a:p>
                  </a:txBody>
                  <a:tcPr marL="35581" marR="35581" marT="0" marB="0" anchor="ctr"/>
                </a:tc>
                <a:tc>
                  <a:txBody>
                    <a:bodyPr/>
                    <a:lstStyle/>
                    <a:p>
                      <a:pPr algn="ctr">
                        <a:lnSpc>
                          <a:spcPct val="107000"/>
                        </a:lnSpc>
                        <a:spcAft>
                          <a:spcPts val="0"/>
                        </a:spcAft>
                      </a:pPr>
                      <a:r>
                        <a:rPr lang="it-IT" sz="1000" kern="1200" dirty="0">
                          <a:solidFill>
                            <a:schemeClr val="dk1"/>
                          </a:solidFill>
                          <a:effectLst/>
                          <a:latin typeface="+mn-lt"/>
                          <a:ea typeface="+mn-ea"/>
                          <a:cs typeface="+mn-cs"/>
                        </a:rPr>
                        <a:t>Implementazione di tutte le nuove competenze</a:t>
                      </a:r>
                      <a:endParaRPr lang="it-IT" sz="1000" kern="1200" dirty="0">
                        <a:solidFill>
                          <a:schemeClr val="dk1"/>
                        </a:solidFill>
                        <a:effectLst/>
                        <a:latin typeface="+mn-lt"/>
                        <a:ea typeface="Calibri" panose="020F0502020204030204" pitchFamily="34" charset="0"/>
                        <a:cs typeface="Times New Roman" panose="02020603050405020304" pitchFamily="18" charset="0"/>
                      </a:endParaRPr>
                    </a:p>
                  </a:txBody>
                  <a:tcPr marL="35581" marR="35581" marT="0" marB="0"/>
                </a:tc>
                <a:tc>
                  <a:txBody>
                    <a:bodyPr/>
                    <a:lstStyle/>
                    <a:p>
                      <a:pPr algn="ctr">
                        <a:lnSpc>
                          <a:spcPct val="107000"/>
                        </a:lnSpc>
                        <a:spcAft>
                          <a:spcPts val="800"/>
                        </a:spcAft>
                      </a:pPr>
                      <a:r>
                        <a:rPr lang="it-IT" sz="1000" dirty="0">
                          <a:effectLst/>
                          <a:latin typeface="+mj-lt"/>
                        </a:rPr>
                        <a:t>*</a:t>
                      </a:r>
                      <a:endParaRPr lang="it-IT" sz="1000" dirty="0">
                        <a:effectLst/>
                        <a:latin typeface="+mj-lt"/>
                        <a:ea typeface="Calibri" panose="020F0502020204030204" pitchFamily="34" charset="0"/>
                        <a:cs typeface="Times New Roman" panose="02020603050405020304" pitchFamily="18" charset="0"/>
                      </a:endParaRPr>
                    </a:p>
                  </a:txBody>
                  <a:tcPr marL="35581" marR="35581" marT="0" marB="0"/>
                </a:tc>
                <a:extLst>
                  <a:ext uri="{0D108BD9-81ED-4DB2-BD59-A6C34878D82A}">
                    <a16:rowId xmlns:a16="http://schemas.microsoft.com/office/drawing/2014/main" xmlns="" val="1355912060"/>
                  </a:ext>
                </a:extLst>
              </a:tr>
            </a:tbl>
          </a:graphicData>
        </a:graphic>
      </p:graphicFrame>
    </p:spTree>
    <p:extLst>
      <p:ext uri="{BB962C8B-B14F-4D97-AF65-F5344CB8AC3E}">
        <p14:creationId xmlns:p14="http://schemas.microsoft.com/office/powerpoint/2010/main" val="3185754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Right Arrow Callout 171"/>
          <p:cNvSpPr/>
          <p:nvPr/>
        </p:nvSpPr>
        <p:spPr>
          <a:xfrm>
            <a:off x="6147330" y="2052556"/>
            <a:ext cx="1867073" cy="2610155"/>
          </a:xfrm>
          <a:prstGeom prst="rightArrowCallout">
            <a:avLst/>
          </a:prstGeom>
          <a:solidFill>
            <a:srgbClr val="EB8C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88">
              <a:solidFill>
                <a:schemeClr val="bg1"/>
              </a:solidFill>
              <a:latin typeface="+mj-lt"/>
            </a:endParaRPr>
          </a:p>
        </p:txBody>
      </p:sp>
      <p:sp>
        <p:nvSpPr>
          <p:cNvPr id="5" name="Titolo 1">
            <a:extLst>
              <a:ext uri="{FF2B5EF4-FFF2-40B4-BE49-F238E27FC236}">
                <a16:creationId xmlns:a16="http://schemas.microsoft.com/office/drawing/2014/main" xmlns="" id="{20132F11-D961-45EC-9052-061FF3BC937E}"/>
              </a:ext>
            </a:extLst>
          </p:cNvPr>
          <p:cNvSpPr txBox="1">
            <a:spLocks/>
          </p:cNvSpPr>
          <p:nvPr/>
        </p:nvSpPr>
        <p:spPr>
          <a:xfrm>
            <a:off x="-240172" y="153905"/>
            <a:ext cx="10772775" cy="853017"/>
          </a:xfrm>
          <a:prstGeom prst="rect">
            <a:avLst/>
          </a:prstGeom>
        </p:spPr>
        <p:txBody>
          <a:bodyPr vert="horz" lIns="91440" tIns="45720" rIns="91440" bIns="45720" rtlCol="0" anchor="ctr">
            <a:normAutofit/>
          </a:bodyPr>
          <a:lstStyle>
            <a:defPPr>
              <a:defRPr lang="en-US"/>
            </a:defPPr>
            <a:lvl1pPr algn="ctr" fontAlgn="base">
              <a:spcBef>
                <a:spcPct val="0"/>
              </a:spcBef>
              <a:spcAft>
                <a:spcPct val="0"/>
              </a:spcAft>
              <a:defRPr sz="4000" b="0">
                <a:latin typeface="Impact" panose="020B0806030902050204" pitchFamily="34" charset="0"/>
                <a:ea typeface="+mj-ea"/>
                <a:cs typeface="+mj-cs"/>
              </a:defRPr>
            </a:lvl1pPr>
            <a:lvl2pPr algn="ctr" fontAlgn="base">
              <a:spcBef>
                <a:spcPct val="0"/>
              </a:spcBef>
              <a:spcAft>
                <a:spcPct val="0"/>
              </a:spcAft>
              <a:defRPr sz="1856">
                <a:latin typeface="Calibri" pitchFamily="34" charset="0"/>
              </a:defRPr>
            </a:lvl2pPr>
            <a:lvl3pPr algn="ctr" fontAlgn="base">
              <a:spcBef>
                <a:spcPct val="0"/>
              </a:spcBef>
              <a:spcAft>
                <a:spcPct val="0"/>
              </a:spcAft>
              <a:defRPr sz="1856">
                <a:latin typeface="Calibri" pitchFamily="34" charset="0"/>
              </a:defRPr>
            </a:lvl3pPr>
            <a:lvl4pPr algn="ctr" fontAlgn="base">
              <a:spcBef>
                <a:spcPct val="0"/>
              </a:spcBef>
              <a:spcAft>
                <a:spcPct val="0"/>
              </a:spcAft>
              <a:defRPr sz="1856">
                <a:latin typeface="Calibri" pitchFamily="34" charset="0"/>
              </a:defRPr>
            </a:lvl4pPr>
            <a:lvl5pPr algn="ctr" fontAlgn="base">
              <a:spcBef>
                <a:spcPct val="0"/>
              </a:spcBef>
              <a:spcAft>
                <a:spcPct val="0"/>
              </a:spcAft>
              <a:defRPr sz="1856">
                <a:latin typeface="Calibri" pitchFamily="34" charset="0"/>
              </a:defRPr>
            </a:lvl5pPr>
            <a:lvl6pPr marL="192881" algn="ctr" fontAlgn="base">
              <a:spcBef>
                <a:spcPct val="0"/>
              </a:spcBef>
              <a:spcAft>
                <a:spcPct val="0"/>
              </a:spcAft>
              <a:defRPr sz="1856">
                <a:latin typeface="Calibri" pitchFamily="34" charset="0"/>
              </a:defRPr>
            </a:lvl6pPr>
            <a:lvl7pPr marL="385763" algn="ctr" fontAlgn="base">
              <a:spcBef>
                <a:spcPct val="0"/>
              </a:spcBef>
              <a:spcAft>
                <a:spcPct val="0"/>
              </a:spcAft>
              <a:defRPr sz="1856">
                <a:latin typeface="Calibri" pitchFamily="34" charset="0"/>
              </a:defRPr>
            </a:lvl7pPr>
            <a:lvl8pPr marL="578644" algn="ctr" fontAlgn="base">
              <a:spcBef>
                <a:spcPct val="0"/>
              </a:spcBef>
              <a:spcAft>
                <a:spcPct val="0"/>
              </a:spcAft>
              <a:defRPr sz="1856">
                <a:latin typeface="Calibri" pitchFamily="34" charset="0"/>
              </a:defRPr>
            </a:lvl8pPr>
            <a:lvl9pPr marL="771525" algn="ctr" fontAlgn="base">
              <a:spcBef>
                <a:spcPct val="0"/>
              </a:spcBef>
              <a:spcAft>
                <a:spcPct val="0"/>
              </a:spcAft>
              <a:defRPr sz="1856">
                <a:latin typeface="Calibri" pitchFamily="34" charset="0"/>
              </a:defRPr>
            </a:lvl9pPr>
          </a:lstStyle>
          <a:p>
            <a:r>
              <a:rPr lang="it-IT" dirty="0"/>
              <a:t>Nuovi Operatori: esempi</a:t>
            </a:r>
          </a:p>
        </p:txBody>
      </p:sp>
      <p:sp>
        <p:nvSpPr>
          <p:cNvPr id="96" name="Rectangle 95"/>
          <p:cNvSpPr/>
          <p:nvPr/>
        </p:nvSpPr>
        <p:spPr bwMode="ltGray">
          <a:xfrm>
            <a:off x="6152019" y="2046032"/>
            <a:ext cx="1095426" cy="2639220"/>
          </a:xfrm>
          <a:prstGeom prst="rect">
            <a:avLst/>
          </a:prstGeom>
          <a:solidFill>
            <a:srgbClr val="EB8C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88" dirty="0" err="1">
              <a:solidFill>
                <a:schemeClr val="bg1"/>
              </a:solidFill>
              <a:latin typeface="+mj-lt"/>
            </a:endParaRPr>
          </a:p>
        </p:txBody>
      </p:sp>
      <p:sp>
        <p:nvSpPr>
          <p:cNvPr id="101" name="Rectangle 100"/>
          <p:cNvSpPr/>
          <p:nvPr/>
        </p:nvSpPr>
        <p:spPr bwMode="ltGray">
          <a:xfrm>
            <a:off x="10267314" y="3124802"/>
            <a:ext cx="1437005" cy="2639220"/>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88" dirty="0" err="1">
              <a:solidFill>
                <a:schemeClr val="bg1"/>
              </a:solidFill>
              <a:latin typeface="+mj-lt"/>
            </a:endParaRPr>
          </a:p>
        </p:txBody>
      </p:sp>
      <p:sp>
        <p:nvSpPr>
          <p:cNvPr id="102" name="Rectangle 101"/>
          <p:cNvSpPr/>
          <p:nvPr/>
        </p:nvSpPr>
        <p:spPr bwMode="ltGray">
          <a:xfrm>
            <a:off x="10267315" y="260679"/>
            <a:ext cx="1437004" cy="2639220"/>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88" dirty="0" err="1">
              <a:solidFill>
                <a:schemeClr val="bg1"/>
              </a:solidFill>
              <a:latin typeface="Georgia" pitchFamily="18" charset="0"/>
            </a:endParaRPr>
          </a:p>
        </p:txBody>
      </p:sp>
      <p:sp>
        <p:nvSpPr>
          <p:cNvPr id="103" name="Rectangle 102"/>
          <p:cNvSpPr/>
          <p:nvPr/>
        </p:nvSpPr>
        <p:spPr bwMode="ltGray">
          <a:xfrm>
            <a:off x="8604193" y="2023491"/>
            <a:ext cx="1095426" cy="2639220"/>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88" dirty="0" err="1">
              <a:solidFill>
                <a:schemeClr val="bg1"/>
              </a:solidFill>
              <a:latin typeface="Georgia" pitchFamily="18" charset="0"/>
            </a:endParaRPr>
          </a:p>
        </p:txBody>
      </p:sp>
      <p:sp>
        <p:nvSpPr>
          <p:cNvPr id="107" name="TextBox 106"/>
          <p:cNvSpPr txBox="1"/>
          <p:nvPr/>
        </p:nvSpPr>
        <p:spPr>
          <a:xfrm>
            <a:off x="8699574" y="2087359"/>
            <a:ext cx="888236" cy="832236"/>
          </a:xfrm>
          <a:prstGeom prst="rect">
            <a:avLst/>
          </a:prstGeom>
          <a:noFill/>
        </p:spPr>
        <p:txBody>
          <a:bodyPr wrap="square" lIns="0" tIns="0" rIns="0" bIns="0" rtlCol="0">
            <a:noAutofit/>
          </a:bodyPr>
          <a:lstStyle/>
          <a:p>
            <a:pPr defTabSz="704608" eaLnBrk="0" hangingPunct="0">
              <a:spcAft>
                <a:spcPts val="176"/>
              </a:spcAft>
              <a:defRPr/>
            </a:pPr>
            <a:r>
              <a:rPr lang="en-GB" sz="1400" b="1" i="1" kern="0" dirty="0" err="1">
                <a:solidFill>
                  <a:schemeClr val="bg2"/>
                </a:solidFill>
                <a:latin typeface="+mj-lt"/>
                <a:cs typeface="Arial" charset="0"/>
              </a:rPr>
              <a:t>Operatore</a:t>
            </a:r>
            <a:r>
              <a:rPr lang="en-GB" sz="1400" b="1" i="1" kern="0" dirty="0">
                <a:solidFill>
                  <a:schemeClr val="bg2"/>
                </a:solidFill>
                <a:latin typeface="+mj-lt"/>
                <a:cs typeface="Arial" charset="0"/>
              </a:rPr>
              <a:t> </a:t>
            </a:r>
            <a:r>
              <a:rPr lang="en-GB" sz="1400" b="1" i="1" kern="0" dirty="0" err="1">
                <a:solidFill>
                  <a:schemeClr val="bg2"/>
                </a:solidFill>
                <a:latin typeface="+mj-lt"/>
                <a:cs typeface="Arial" charset="0"/>
              </a:rPr>
              <a:t>della</a:t>
            </a:r>
            <a:r>
              <a:rPr lang="en-GB" sz="1400" b="1" i="1" kern="0" dirty="0">
                <a:solidFill>
                  <a:schemeClr val="bg2"/>
                </a:solidFill>
                <a:latin typeface="+mj-lt"/>
                <a:cs typeface="Arial" charset="0"/>
              </a:rPr>
              <a:t> </a:t>
            </a:r>
            <a:r>
              <a:rPr lang="en-GB" sz="1400" b="1" i="1" kern="0" dirty="0" err="1">
                <a:solidFill>
                  <a:schemeClr val="bg2"/>
                </a:solidFill>
                <a:latin typeface="+mj-lt"/>
                <a:cs typeface="Arial" charset="0"/>
              </a:rPr>
              <a:t>pelletteria</a:t>
            </a:r>
            <a:endParaRPr lang="en-GB" sz="1400" b="1" i="1" kern="0" dirty="0">
              <a:solidFill>
                <a:schemeClr val="bg2"/>
              </a:solidFill>
              <a:latin typeface="+mj-lt"/>
              <a:cs typeface="Arial" charset="0"/>
            </a:endParaRPr>
          </a:p>
        </p:txBody>
      </p:sp>
      <p:sp>
        <p:nvSpPr>
          <p:cNvPr id="117" name="Freeform 6"/>
          <p:cNvSpPr>
            <a:spLocks/>
          </p:cNvSpPr>
          <p:nvPr/>
        </p:nvSpPr>
        <p:spPr bwMode="auto">
          <a:xfrm>
            <a:off x="10423682" y="4051611"/>
            <a:ext cx="749998" cy="1324799"/>
          </a:xfrm>
          <a:custGeom>
            <a:avLst/>
            <a:gdLst>
              <a:gd name="T0" fmla="*/ 548 w 912"/>
              <a:gd name="T1" fmla="*/ 36 h 1416"/>
              <a:gd name="T2" fmla="*/ 688 w 912"/>
              <a:gd name="T3" fmla="*/ 54 h 1416"/>
              <a:gd name="T4" fmla="*/ 646 w 912"/>
              <a:gd name="T5" fmla="*/ 78 h 1416"/>
              <a:gd name="T6" fmla="*/ 730 w 912"/>
              <a:gd name="T7" fmla="*/ 132 h 1416"/>
              <a:gd name="T8" fmla="*/ 706 w 912"/>
              <a:gd name="T9" fmla="*/ 146 h 1416"/>
              <a:gd name="T10" fmla="*/ 742 w 912"/>
              <a:gd name="T11" fmla="*/ 160 h 1416"/>
              <a:gd name="T12" fmla="*/ 748 w 912"/>
              <a:gd name="T13" fmla="*/ 198 h 1416"/>
              <a:gd name="T14" fmla="*/ 802 w 912"/>
              <a:gd name="T15" fmla="*/ 206 h 1416"/>
              <a:gd name="T16" fmla="*/ 726 w 912"/>
              <a:gd name="T17" fmla="*/ 244 h 1416"/>
              <a:gd name="T18" fmla="*/ 728 w 912"/>
              <a:gd name="T19" fmla="*/ 274 h 1416"/>
              <a:gd name="T20" fmla="*/ 730 w 912"/>
              <a:gd name="T21" fmla="*/ 300 h 1416"/>
              <a:gd name="T22" fmla="*/ 766 w 912"/>
              <a:gd name="T23" fmla="*/ 318 h 1416"/>
              <a:gd name="T24" fmla="*/ 728 w 912"/>
              <a:gd name="T25" fmla="*/ 322 h 1416"/>
              <a:gd name="T26" fmla="*/ 748 w 912"/>
              <a:gd name="T27" fmla="*/ 358 h 1416"/>
              <a:gd name="T28" fmla="*/ 734 w 912"/>
              <a:gd name="T29" fmla="*/ 372 h 1416"/>
              <a:gd name="T30" fmla="*/ 710 w 912"/>
              <a:gd name="T31" fmla="*/ 358 h 1416"/>
              <a:gd name="T32" fmla="*/ 694 w 912"/>
              <a:gd name="T33" fmla="*/ 392 h 1416"/>
              <a:gd name="T34" fmla="*/ 708 w 912"/>
              <a:gd name="T35" fmla="*/ 442 h 1416"/>
              <a:gd name="T36" fmla="*/ 676 w 912"/>
              <a:gd name="T37" fmla="*/ 436 h 1416"/>
              <a:gd name="T38" fmla="*/ 636 w 912"/>
              <a:gd name="T39" fmla="*/ 468 h 1416"/>
              <a:gd name="T40" fmla="*/ 584 w 912"/>
              <a:gd name="T41" fmla="*/ 568 h 1416"/>
              <a:gd name="T42" fmla="*/ 610 w 912"/>
              <a:gd name="T43" fmla="*/ 648 h 1416"/>
              <a:gd name="T44" fmla="*/ 730 w 912"/>
              <a:gd name="T45" fmla="*/ 702 h 1416"/>
              <a:gd name="T46" fmla="*/ 824 w 912"/>
              <a:gd name="T47" fmla="*/ 724 h 1416"/>
              <a:gd name="T48" fmla="*/ 898 w 912"/>
              <a:gd name="T49" fmla="*/ 784 h 1416"/>
              <a:gd name="T50" fmla="*/ 898 w 912"/>
              <a:gd name="T51" fmla="*/ 954 h 1416"/>
              <a:gd name="T52" fmla="*/ 848 w 912"/>
              <a:gd name="T53" fmla="*/ 1226 h 1416"/>
              <a:gd name="T54" fmla="*/ 784 w 912"/>
              <a:gd name="T55" fmla="*/ 1416 h 1416"/>
              <a:gd name="T56" fmla="*/ 2 w 912"/>
              <a:gd name="T57" fmla="*/ 1224 h 1416"/>
              <a:gd name="T58" fmla="*/ 0 w 912"/>
              <a:gd name="T59" fmla="*/ 908 h 1416"/>
              <a:gd name="T60" fmla="*/ 20 w 912"/>
              <a:gd name="T61" fmla="*/ 706 h 1416"/>
              <a:gd name="T62" fmla="*/ 96 w 912"/>
              <a:gd name="T63" fmla="*/ 640 h 1416"/>
              <a:gd name="T64" fmla="*/ 232 w 912"/>
              <a:gd name="T65" fmla="*/ 642 h 1416"/>
              <a:gd name="T66" fmla="*/ 364 w 912"/>
              <a:gd name="T67" fmla="*/ 606 h 1416"/>
              <a:gd name="T68" fmla="*/ 368 w 912"/>
              <a:gd name="T69" fmla="*/ 530 h 1416"/>
              <a:gd name="T70" fmla="*/ 346 w 912"/>
              <a:gd name="T71" fmla="*/ 502 h 1416"/>
              <a:gd name="T72" fmla="*/ 314 w 912"/>
              <a:gd name="T73" fmla="*/ 466 h 1416"/>
              <a:gd name="T74" fmla="*/ 244 w 912"/>
              <a:gd name="T75" fmla="*/ 432 h 1416"/>
              <a:gd name="T76" fmla="*/ 280 w 912"/>
              <a:gd name="T77" fmla="*/ 390 h 1416"/>
              <a:gd name="T78" fmla="*/ 232 w 912"/>
              <a:gd name="T79" fmla="*/ 390 h 1416"/>
              <a:gd name="T80" fmla="*/ 218 w 912"/>
              <a:gd name="T81" fmla="*/ 342 h 1416"/>
              <a:gd name="T82" fmla="*/ 172 w 912"/>
              <a:gd name="T83" fmla="*/ 324 h 1416"/>
              <a:gd name="T84" fmla="*/ 192 w 912"/>
              <a:gd name="T85" fmla="*/ 312 h 1416"/>
              <a:gd name="T86" fmla="*/ 214 w 912"/>
              <a:gd name="T87" fmla="*/ 290 h 1416"/>
              <a:gd name="T88" fmla="*/ 154 w 912"/>
              <a:gd name="T89" fmla="*/ 238 h 1416"/>
              <a:gd name="T90" fmla="*/ 156 w 912"/>
              <a:gd name="T91" fmla="*/ 224 h 1416"/>
              <a:gd name="T92" fmla="*/ 196 w 912"/>
              <a:gd name="T93" fmla="*/ 192 h 1416"/>
              <a:gd name="T94" fmla="*/ 166 w 912"/>
              <a:gd name="T95" fmla="*/ 170 h 1416"/>
              <a:gd name="T96" fmla="*/ 260 w 912"/>
              <a:gd name="T97" fmla="*/ 144 h 1416"/>
              <a:gd name="T98" fmla="*/ 232 w 912"/>
              <a:gd name="T99" fmla="*/ 108 h 1416"/>
              <a:gd name="T100" fmla="*/ 242 w 912"/>
              <a:gd name="T101" fmla="*/ 86 h 1416"/>
              <a:gd name="T102" fmla="*/ 328 w 912"/>
              <a:gd name="T103" fmla="*/ 96 h 1416"/>
              <a:gd name="T104" fmla="*/ 416 w 912"/>
              <a:gd name="T105" fmla="*/ 38 h 1416"/>
              <a:gd name="T106" fmla="*/ 482 w 912"/>
              <a:gd name="T107" fmla="*/ 2 h 1416"/>
              <a:gd name="T108" fmla="*/ 502 w 912"/>
              <a:gd name="T109" fmla="*/ 0 h 1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2" h="1416">
                <a:moveTo>
                  <a:pt x="502" y="0"/>
                </a:moveTo>
                <a:lnTo>
                  <a:pt x="502" y="0"/>
                </a:lnTo>
                <a:lnTo>
                  <a:pt x="510" y="10"/>
                </a:lnTo>
                <a:lnTo>
                  <a:pt x="518" y="20"/>
                </a:lnTo>
                <a:lnTo>
                  <a:pt x="528" y="26"/>
                </a:lnTo>
                <a:lnTo>
                  <a:pt x="538" y="32"/>
                </a:lnTo>
                <a:lnTo>
                  <a:pt x="548" y="36"/>
                </a:lnTo>
                <a:lnTo>
                  <a:pt x="562" y="38"/>
                </a:lnTo>
                <a:lnTo>
                  <a:pt x="586" y="40"/>
                </a:lnTo>
                <a:lnTo>
                  <a:pt x="640" y="42"/>
                </a:lnTo>
                <a:lnTo>
                  <a:pt x="666" y="46"/>
                </a:lnTo>
                <a:lnTo>
                  <a:pt x="676" y="50"/>
                </a:lnTo>
                <a:lnTo>
                  <a:pt x="688" y="54"/>
                </a:lnTo>
                <a:lnTo>
                  <a:pt x="688" y="54"/>
                </a:lnTo>
                <a:lnTo>
                  <a:pt x="688" y="62"/>
                </a:lnTo>
                <a:lnTo>
                  <a:pt x="686" y="68"/>
                </a:lnTo>
                <a:lnTo>
                  <a:pt x="680" y="70"/>
                </a:lnTo>
                <a:lnTo>
                  <a:pt x="672" y="72"/>
                </a:lnTo>
                <a:lnTo>
                  <a:pt x="656" y="72"/>
                </a:lnTo>
                <a:lnTo>
                  <a:pt x="650" y="74"/>
                </a:lnTo>
                <a:lnTo>
                  <a:pt x="646" y="78"/>
                </a:lnTo>
                <a:lnTo>
                  <a:pt x="646" y="78"/>
                </a:lnTo>
                <a:lnTo>
                  <a:pt x="658" y="82"/>
                </a:lnTo>
                <a:lnTo>
                  <a:pt x="668" y="86"/>
                </a:lnTo>
                <a:lnTo>
                  <a:pt x="686" y="100"/>
                </a:lnTo>
                <a:lnTo>
                  <a:pt x="706" y="116"/>
                </a:lnTo>
                <a:lnTo>
                  <a:pt x="716" y="124"/>
                </a:lnTo>
                <a:lnTo>
                  <a:pt x="730" y="132"/>
                </a:lnTo>
                <a:lnTo>
                  <a:pt x="730" y="132"/>
                </a:lnTo>
                <a:lnTo>
                  <a:pt x="732" y="138"/>
                </a:lnTo>
                <a:lnTo>
                  <a:pt x="730" y="142"/>
                </a:lnTo>
                <a:lnTo>
                  <a:pt x="726" y="144"/>
                </a:lnTo>
                <a:lnTo>
                  <a:pt x="720" y="144"/>
                </a:lnTo>
                <a:lnTo>
                  <a:pt x="710" y="144"/>
                </a:lnTo>
                <a:lnTo>
                  <a:pt x="706" y="146"/>
                </a:lnTo>
                <a:lnTo>
                  <a:pt x="706" y="150"/>
                </a:lnTo>
                <a:lnTo>
                  <a:pt x="706" y="150"/>
                </a:lnTo>
                <a:lnTo>
                  <a:pt x="720" y="160"/>
                </a:lnTo>
                <a:lnTo>
                  <a:pt x="726" y="162"/>
                </a:lnTo>
                <a:lnTo>
                  <a:pt x="730" y="162"/>
                </a:lnTo>
                <a:lnTo>
                  <a:pt x="736" y="162"/>
                </a:lnTo>
                <a:lnTo>
                  <a:pt x="742" y="160"/>
                </a:lnTo>
                <a:lnTo>
                  <a:pt x="754" y="150"/>
                </a:lnTo>
                <a:lnTo>
                  <a:pt x="754" y="150"/>
                </a:lnTo>
                <a:lnTo>
                  <a:pt x="756" y="158"/>
                </a:lnTo>
                <a:lnTo>
                  <a:pt x="754" y="164"/>
                </a:lnTo>
                <a:lnTo>
                  <a:pt x="752" y="176"/>
                </a:lnTo>
                <a:lnTo>
                  <a:pt x="750" y="186"/>
                </a:lnTo>
                <a:lnTo>
                  <a:pt x="748" y="198"/>
                </a:lnTo>
                <a:lnTo>
                  <a:pt x="748" y="198"/>
                </a:lnTo>
                <a:lnTo>
                  <a:pt x="758" y="202"/>
                </a:lnTo>
                <a:lnTo>
                  <a:pt x="772" y="202"/>
                </a:lnTo>
                <a:lnTo>
                  <a:pt x="786" y="202"/>
                </a:lnTo>
                <a:lnTo>
                  <a:pt x="802" y="198"/>
                </a:lnTo>
                <a:lnTo>
                  <a:pt x="802" y="198"/>
                </a:lnTo>
                <a:lnTo>
                  <a:pt x="802" y="206"/>
                </a:lnTo>
                <a:lnTo>
                  <a:pt x="800" y="212"/>
                </a:lnTo>
                <a:lnTo>
                  <a:pt x="796" y="218"/>
                </a:lnTo>
                <a:lnTo>
                  <a:pt x="792" y="222"/>
                </a:lnTo>
                <a:lnTo>
                  <a:pt x="780" y="228"/>
                </a:lnTo>
                <a:lnTo>
                  <a:pt x="768" y="232"/>
                </a:lnTo>
                <a:lnTo>
                  <a:pt x="738" y="238"/>
                </a:lnTo>
                <a:lnTo>
                  <a:pt x="726" y="244"/>
                </a:lnTo>
                <a:lnTo>
                  <a:pt x="722" y="248"/>
                </a:lnTo>
                <a:lnTo>
                  <a:pt x="718" y="252"/>
                </a:lnTo>
                <a:lnTo>
                  <a:pt x="718" y="252"/>
                </a:lnTo>
                <a:lnTo>
                  <a:pt x="718" y="256"/>
                </a:lnTo>
                <a:lnTo>
                  <a:pt x="718" y="262"/>
                </a:lnTo>
                <a:lnTo>
                  <a:pt x="722" y="268"/>
                </a:lnTo>
                <a:lnTo>
                  <a:pt x="728" y="274"/>
                </a:lnTo>
                <a:lnTo>
                  <a:pt x="734" y="280"/>
                </a:lnTo>
                <a:lnTo>
                  <a:pt x="740" y="284"/>
                </a:lnTo>
                <a:lnTo>
                  <a:pt x="742" y="288"/>
                </a:lnTo>
                <a:lnTo>
                  <a:pt x="742" y="290"/>
                </a:lnTo>
                <a:lnTo>
                  <a:pt x="740" y="294"/>
                </a:lnTo>
                <a:lnTo>
                  <a:pt x="730" y="300"/>
                </a:lnTo>
                <a:lnTo>
                  <a:pt x="730" y="300"/>
                </a:lnTo>
                <a:lnTo>
                  <a:pt x="732" y="304"/>
                </a:lnTo>
                <a:lnTo>
                  <a:pt x="738" y="306"/>
                </a:lnTo>
                <a:lnTo>
                  <a:pt x="750" y="306"/>
                </a:lnTo>
                <a:lnTo>
                  <a:pt x="756" y="306"/>
                </a:lnTo>
                <a:lnTo>
                  <a:pt x="762" y="308"/>
                </a:lnTo>
                <a:lnTo>
                  <a:pt x="766" y="312"/>
                </a:lnTo>
                <a:lnTo>
                  <a:pt x="766" y="318"/>
                </a:lnTo>
                <a:lnTo>
                  <a:pt x="766" y="318"/>
                </a:lnTo>
                <a:lnTo>
                  <a:pt x="764" y="324"/>
                </a:lnTo>
                <a:lnTo>
                  <a:pt x="762" y="326"/>
                </a:lnTo>
                <a:lnTo>
                  <a:pt x="756" y="326"/>
                </a:lnTo>
                <a:lnTo>
                  <a:pt x="752" y="324"/>
                </a:lnTo>
                <a:lnTo>
                  <a:pt x="738" y="322"/>
                </a:lnTo>
                <a:lnTo>
                  <a:pt x="728" y="322"/>
                </a:lnTo>
                <a:lnTo>
                  <a:pt x="718" y="324"/>
                </a:lnTo>
                <a:lnTo>
                  <a:pt x="718" y="324"/>
                </a:lnTo>
                <a:lnTo>
                  <a:pt x="720" y="334"/>
                </a:lnTo>
                <a:lnTo>
                  <a:pt x="726" y="342"/>
                </a:lnTo>
                <a:lnTo>
                  <a:pt x="732" y="348"/>
                </a:lnTo>
                <a:lnTo>
                  <a:pt x="740" y="352"/>
                </a:lnTo>
                <a:lnTo>
                  <a:pt x="748" y="358"/>
                </a:lnTo>
                <a:lnTo>
                  <a:pt x="752" y="366"/>
                </a:lnTo>
                <a:lnTo>
                  <a:pt x="756" y="376"/>
                </a:lnTo>
                <a:lnTo>
                  <a:pt x="754" y="390"/>
                </a:lnTo>
                <a:lnTo>
                  <a:pt x="754" y="390"/>
                </a:lnTo>
                <a:lnTo>
                  <a:pt x="750" y="382"/>
                </a:lnTo>
                <a:lnTo>
                  <a:pt x="744" y="378"/>
                </a:lnTo>
                <a:lnTo>
                  <a:pt x="734" y="372"/>
                </a:lnTo>
                <a:lnTo>
                  <a:pt x="728" y="370"/>
                </a:lnTo>
                <a:lnTo>
                  <a:pt x="724" y="368"/>
                </a:lnTo>
                <a:lnTo>
                  <a:pt x="720" y="362"/>
                </a:lnTo>
                <a:lnTo>
                  <a:pt x="718" y="354"/>
                </a:lnTo>
                <a:lnTo>
                  <a:pt x="718" y="354"/>
                </a:lnTo>
                <a:lnTo>
                  <a:pt x="714" y="356"/>
                </a:lnTo>
                <a:lnTo>
                  <a:pt x="710" y="358"/>
                </a:lnTo>
                <a:lnTo>
                  <a:pt x="702" y="366"/>
                </a:lnTo>
                <a:lnTo>
                  <a:pt x="696" y="374"/>
                </a:lnTo>
                <a:lnTo>
                  <a:pt x="692" y="376"/>
                </a:lnTo>
                <a:lnTo>
                  <a:pt x="688" y="378"/>
                </a:lnTo>
                <a:lnTo>
                  <a:pt x="688" y="378"/>
                </a:lnTo>
                <a:lnTo>
                  <a:pt x="692" y="386"/>
                </a:lnTo>
                <a:lnTo>
                  <a:pt x="694" y="392"/>
                </a:lnTo>
                <a:lnTo>
                  <a:pt x="704" y="404"/>
                </a:lnTo>
                <a:lnTo>
                  <a:pt x="708" y="410"/>
                </a:lnTo>
                <a:lnTo>
                  <a:pt x="710" y="418"/>
                </a:lnTo>
                <a:lnTo>
                  <a:pt x="712" y="428"/>
                </a:lnTo>
                <a:lnTo>
                  <a:pt x="712" y="438"/>
                </a:lnTo>
                <a:lnTo>
                  <a:pt x="712" y="438"/>
                </a:lnTo>
                <a:lnTo>
                  <a:pt x="708" y="442"/>
                </a:lnTo>
                <a:lnTo>
                  <a:pt x="704" y="444"/>
                </a:lnTo>
                <a:lnTo>
                  <a:pt x="700" y="444"/>
                </a:lnTo>
                <a:lnTo>
                  <a:pt x="696" y="442"/>
                </a:lnTo>
                <a:lnTo>
                  <a:pt x="690" y="436"/>
                </a:lnTo>
                <a:lnTo>
                  <a:pt x="682" y="432"/>
                </a:lnTo>
                <a:lnTo>
                  <a:pt x="682" y="432"/>
                </a:lnTo>
                <a:lnTo>
                  <a:pt x="676" y="436"/>
                </a:lnTo>
                <a:lnTo>
                  <a:pt x="672" y="444"/>
                </a:lnTo>
                <a:lnTo>
                  <a:pt x="670" y="452"/>
                </a:lnTo>
                <a:lnTo>
                  <a:pt x="670" y="462"/>
                </a:lnTo>
                <a:lnTo>
                  <a:pt x="670" y="462"/>
                </a:lnTo>
                <a:lnTo>
                  <a:pt x="660" y="462"/>
                </a:lnTo>
                <a:lnTo>
                  <a:pt x="652" y="462"/>
                </a:lnTo>
                <a:lnTo>
                  <a:pt x="636" y="468"/>
                </a:lnTo>
                <a:lnTo>
                  <a:pt x="622" y="474"/>
                </a:lnTo>
                <a:lnTo>
                  <a:pt x="614" y="474"/>
                </a:lnTo>
                <a:lnTo>
                  <a:pt x="604" y="474"/>
                </a:lnTo>
                <a:lnTo>
                  <a:pt x="604" y="474"/>
                </a:lnTo>
                <a:lnTo>
                  <a:pt x="592" y="522"/>
                </a:lnTo>
                <a:lnTo>
                  <a:pt x="586" y="546"/>
                </a:lnTo>
                <a:lnTo>
                  <a:pt x="584" y="568"/>
                </a:lnTo>
                <a:lnTo>
                  <a:pt x="584" y="592"/>
                </a:lnTo>
                <a:lnTo>
                  <a:pt x="588" y="612"/>
                </a:lnTo>
                <a:lnTo>
                  <a:pt x="592" y="622"/>
                </a:lnTo>
                <a:lnTo>
                  <a:pt x="598" y="632"/>
                </a:lnTo>
                <a:lnTo>
                  <a:pt x="602" y="640"/>
                </a:lnTo>
                <a:lnTo>
                  <a:pt x="610" y="648"/>
                </a:lnTo>
                <a:lnTo>
                  <a:pt x="610" y="648"/>
                </a:lnTo>
                <a:lnTo>
                  <a:pt x="624" y="660"/>
                </a:lnTo>
                <a:lnTo>
                  <a:pt x="642" y="668"/>
                </a:lnTo>
                <a:lnTo>
                  <a:pt x="660" y="674"/>
                </a:lnTo>
                <a:lnTo>
                  <a:pt x="680" y="680"/>
                </a:lnTo>
                <a:lnTo>
                  <a:pt x="698" y="686"/>
                </a:lnTo>
                <a:lnTo>
                  <a:pt x="714" y="692"/>
                </a:lnTo>
                <a:lnTo>
                  <a:pt x="730" y="702"/>
                </a:lnTo>
                <a:lnTo>
                  <a:pt x="736" y="708"/>
                </a:lnTo>
                <a:lnTo>
                  <a:pt x="742" y="714"/>
                </a:lnTo>
                <a:lnTo>
                  <a:pt x="742" y="714"/>
                </a:lnTo>
                <a:lnTo>
                  <a:pt x="766" y="714"/>
                </a:lnTo>
                <a:lnTo>
                  <a:pt x="788" y="716"/>
                </a:lnTo>
                <a:lnTo>
                  <a:pt x="808" y="720"/>
                </a:lnTo>
                <a:lnTo>
                  <a:pt x="824" y="724"/>
                </a:lnTo>
                <a:lnTo>
                  <a:pt x="840" y="728"/>
                </a:lnTo>
                <a:lnTo>
                  <a:pt x="854" y="736"/>
                </a:lnTo>
                <a:lnTo>
                  <a:pt x="866" y="744"/>
                </a:lnTo>
                <a:lnTo>
                  <a:pt x="876" y="752"/>
                </a:lnTo>
                <a:lnTo>
                  <a:pt x="886" y="762"/>
                </a:lnTo>
                <a:lnTo>
                  <a:pt x="892" y="772"/>
                </a:lnTo>
                <a:lnTo>
                  <a:pt x="898" y="784"/>
                </a:lnTo>
                <a:lnTo>
                  <a:pt x="904" y="796"/>
                </a:lnTo>
                <a:lnTo>
                  <a:pt x="908" y="808"/>
                </a:lnTo>
                <a:lnTo>
                  <a:pt x="910" y="822"/>
                </a:lnTo>
                <a:lnTo>
                  <a:pt x="912" y="852"/>
                </a:lnTo>
                <a:lnTo>
                  <a:pt x="910" y="884"/>
                </a:lnTo>
                <a:lnTo>
                  <a:pt x="906" y="918"/>
                </a:lnTo>
                <a:lnTo>
                  <a:pt x="898" y="954"/>
                </a:lnTo>
                <a:lnTo>
                  <a:pt x="892" y="990"/>
                </a:lnTo>
                <a:lnTo>
                  <a:pt x="874" y="1066"/>
                </a:lnTo>
                <a:lnTo>
                  <a:pt x="868" y="1102"/>
                </a:lnTo>
                <a:lnTo>
                  <a:pt x="862" y="1140"/>
                </a:lnTo>
                <a:lnTo>
                  <a:pt x="862" y="1140"/>
                </a:lnTo>
                <a:lnTo>
                  <a:pt x="856" y="1184"/>
                </a:lnTo>
                <a:lnTo>
                  <a:pt x="848" y="1226"/>
                </a:lnTo>
                <a:lnTo>
                  <a:pt x="840" y="1268"/>
                </a:lnTo>
                <a:lnTo>
                  <a:pt x="830" y="1306"/>
                </a:lnTo>
                <a:lnTo>
                  <a:pt x="818" y="1340"/>
                </a:lnTo>
                <a:lnTo>
                  <a:pt x="808" y="1370"/>
                </a:lnTo>
                <a:lnTo>
                  <a:pt x="796" y="1396"/>
                </a:lnTo>
                <a:lnTo>
                  <a:pt x="784" y="1416"/>
                </a:lnTo>
                <a:lnTo>
                  <a:pt x="784" y="1416"/>
                </a:lnTo>
                <a:lnTo>
                  <a:pt x="34" y="1416"/>
                </a:lnTo>
                <a:lnTo>
                  <a:pt x="34" y="1416"/>
                </a:lnTo>
                <a:lnTo>
                  <a:pt x="24" y="1380"/>
                </a:lnTo>
                <a:lnTo>
                  <a:pt x="16" y="1344"/>
                </a:lnTo>
                <a:lnTo>
                  <a:pt x="10" y="1306"/>
                </a:lnTo>
                <a:lnTo>
                  <a:pt x="6" y="1266"/>
                </a:lnTo>
                <a:lnTo>
                  <a:pt x="2" y="1224"/>
                </a:lnTo>
                <a:lnTo>
                  <a:pt x="2" y="1180"/>
                </a:lnTo>
                <a:lnTo>
                  <a:pt x="2" y="1134"/>
                </a:lnTo>
                <a:lnTo>
                  <a:pt x="4" y="1086"/>
                </a:lnTo>
                <a:lnTo>
                  <a:pt x="4" y="1086"/>
                </a:lnTo>
                <a:lnTo>
                  <a:pt x="4" y="1042"/>
                </a:lnTo>
                <a:lnTo>
                  <a:pt x="4" y="996"/>
                </a:lnTo>
                <a:lnTo>
                  <a:pt x="0" y="908"/>
                </a:lnTo>
                <a:lnTo>
                  <a:pt x="0" y="866"/>
                </a:lnTo>
                <a:lnTo>
                  <a:pt x="0" y="826"/>
                </a:lnTo>
                <a:lnTo>
                  <a:pt x="0" y="788"/>
                </a:lnTo>
                <a:lnTo>
                  <a:pt x="6" y="752"/>
                </a:lnTo>
                <a:lnTo>
                  <a:pt x="10" y="736"/>
                </a:lnTo>
                <a:lnTo>
                  <a:pt x="14" y="722"/>
                </a:lnTo>
                <a:lnTo>
                  <a:pt x="20" y="706"/>
                </a:lnTo>
                <a:lnTo>
                  <a:pt x="26" y="694"/>
                </a:lnTo>
                <a:lnTo>
                  <a:pt x="34" y="682"/>
                </a:lnTo>
                <a:lnTo>
                  <a:pt x="44" y="670"/>
                </a:lnTo>
                <a:lnTo>
                  <a:pt x="54" y="660"/>
                </a:lnTo>
                <a:lnTo>
                  <a:pt x="66" y="652"/>
                </a:lnTo>
                <a:lnTo>
                  <a:pt x="80" y="646"/>
                </a:lnTo>
                <a:lnTo>
                  <a:pt x="96" y="640"/>
                </a:lnTo>
                <a:lnTo>
                  <a:pt x="114" y="636"/>
                </a:lnTo>
                <a:lnTo>
                  <a:pt x="134" y="634"/>
                </a:lnTo>
                <a:lnTo>
                  <a:pt x="154" y="634"/>
                </a:lnTo>
                <a:lnTo>
                  <a:pt x="178" y="634"/>
                </a:lnTo>
                <a:lnTo>
                  <a:pt x="204" y="638"/>
                </a:lnTo>
                <a:lnTo>
                  <a:pt x="232" y="642"/>
                </a:lnTo>
                <a:lnTo>
                  <a:pt x="232" y="642"/>
                </a:lnTo>
                <a:lnTo>
                  <a:pt x="244" y="636"/>
                </a:lnTo>
                <a:lnTo>
                  <a:pt x="254" y="628"/>
                </a:lnTo>
                <a:lnTo>
                  <a:pt x="274" y="612"/>
                </a:lnTo>
                <a:lnTo>
                  <a:pt x="274" y="612"/>
                </a:lnTo>
                <a:lnTo>
                  <a:pt x="358" y="612"/>
                </a:lnTo>
                <a:lnTo>
                  <a:pt x="358" y="612"/>
                </a:lnTo>
                <a:lnTo>
                  <a:pt x="364" y="606"/>
                </a:lnTo>
                <a:lnTo>
                  <a:pt x="368" y="600"/>
                </a:lnTo>
                <a:lnTo>
                  <a:pt x="370" y="590"/>
                </a:lnTo>
                <a:lnTo>
                  <a:pt x="370" y="580"/>
                </a:lnTo>
                <a:lnTo>
                  <a:pt x="370" y="556"/>
                </a:lnTo>
                <a:lnTo>
                  <a:pt x="370" y="534"/>
                </a:lnTo>
                <a:lnTo>
                  <a:pt x="370" y="534"/>
                </a:lnTo>
                <a:lnTo>
                  <a:pt x="368" y="530"/>
                </a:lnTo>
                <a:lnTo>
                  <a:pt x="366" y="528"/>
                </a:lnTo>
                <a:lnTo>
                  <a:pt x="356" y="528"/>
                </a:lnTo>
                <a:lnTo>
                  <a:pt x="346" y="526"/>
                </a:lnTo>
                <a:lnTo>
                  <a:pt x="342" y="524"/>
                </a:lnTo>
                <a:lnTo>
                  <a:pt x="340" y="522"/>
                </a:lnTo>
                <a:lnTo>
                  <a:pt x="340" y="522"/>
                </a:lnTo>
                <a:lnTo>
                  <a:pt x="346" y="502"/>
                </a:lnTo>
                <a:lnTo>
                  <a:pt x="348" y="486"/>
                </a:lnTo>
                <a:lnTo>
                  <a:pt x="348" y="478"/>
                </a:lnTo>
                <a:lnTo>
                  <a:pt x="346" y="470"/>
                </a:lnTo>
                <a:lnTo>
                  <a:pt x="342" y="464"/>
                </a:lnTo>
                <a:lnTo>
                  <a:pt x="334" y="456"/>
                </a:lnTo>
                <a:lnTo>
                  <a:pt x="334" y="456"/>
                </a:lnTo>
                <a:lnTo>
                  <a:pt x="314" y="466"/>
                </a:lnTo>
                <a:lnTo>
                  <a:pt x="292" y="472"/>
                </a:lnTo>
                <a:lnTo>
                  <a:pt x="270" y="480"/>
                </a:lnTo>
                <a:lnTo>
                  <a:pt x="244" y="492"/>
                </a:lnTo>
                <a:lnTo>
                  <a:pt x="244" y="492"/>
                </a:lnTo>
                <a:lnTo>
                  <a:pt x="248" y="470"/>
                </a:lnTo>
                <a:lnTo>
                  <a:pt x="246" y="452"/>
                </a:lnTo>
                <a:lnTo>
                  <a:pt x="244" y="432"/>
                </a:lnTo>
                <a:lnTo>
                  <a:pt x="244" y="408"/>
                </a:lnTo>
                <a:lnTo>
                  <a:pt x="244" y="408"/>
                </a:lnTo>
                <a:lnTo>
                  <a:pt x="258" y="408"/>
                </a:lnTo>
                <a:lnTo>
                  <a:pt x="268" y="406"/>
                </a:lnTo>
                <a:lnTo>
                  <a:pt x="276" y="398"/>
                </a:lnTo>
                <a:lnTo>
                  <a:pt x="280" y="390"/>
                </a:lnTo>
                <a:lnTo>
                  <a:pt x="280" y="390"/>
                </a:lnTo>
                <a:lnTo>
                  <a:pt x="278" y="386"/>
                </a:lnTo>
                <a:lnTo>
                  <a:pt x="272" y="386"/>
                </a:lnTo>
                <a:lnTo>
                  <a:pt x="262" y="388"/>
                </a:lnTo>
                <a:lnTo>
                  <a:pt x="248" y="392"/>
                </a:lnTo>
                <a:lnTo>
                  <a:pt x="240" y="392"/>
                </a:lnTo>
                <a:lnTo>
                  <a:pt x="232" y="390"/>
                </a:lnTo>
                <a:lnTo>
                  <a:pt x="232" y="390"/>
                </a:lnTo>
                <a:lnTo>
                  <a:pt x="236" y="380"/>
                </a:lnTo>
                <a:lnTo>
                  <a:pt x="236" y="374"/>
                </a:lnTo>
                <a:lnTo>
                  <a:pt x="232" y="368"/>
                </a:lnTo>
                <a:lnTo>
                  <a:pt x="228" y="364"/>
                </a:lnTo>
                <a:lnTo>
                  <a:pt x="222" y="360"/>
                </a:lnTo>
                <a:lnTo>
                  <a:pt x="218" y="352"/>
                </a:lnTo>
                <a:lnTo>
                  <a:pt x="218" y="342"/>
                </a:lnTo>
                <a:lnTo>
                  <a:pt x="220" y="330"/>
                </a:lnTo>
                <a:lnTo>
                  <a:pt x="220" y="330"/>
                </a:lnTo>
                <a:lnTo>
                  <a:pt x="218" y="326"/>
                </a:lnTo>
                <a:lnTo>
                  <a:pt x="212" y="324"/>
                </a:lnTo>
                <a:lnTo>
                  <a:pt x="200" y="324"/>
                </a:lnTo>
                <a:lnTo>
                  <a:pt x="184" y="324"/>
                </a:lnTo>
                <a:lnTo>
                  <a:pt x="172" y="324"/>
                </a:lnTo>
                <a:lnTo>
                  <a:pt x="172" y="324"/>
                </a:lnTo>
                <a:lnTo>
                  <a:pt x="172" y="320"/>
                </a:lnTo>
                <a:lnTo>
                  <a:pt x="172" y="316"/>
                </a:lnTo>
                <a:lnTo>
                  <a:pt x="174" y="314"/>
                </a:lnTo>
                <a:lnTo>
                  <a:pt x="176" y="312"/>
                </a:lnTo>
                <a:lnTo>
                  <a:pt x="184" y="312"/>
                </a:lnTo>
                <a:lnTo>
                  <a:pt x="192" y="312"/>
                </a:lnTo>
                <a:lnTo>
                  <a:pt x="200" y="312"/>
                </a:lnTo>
                <a:lnTo>
                  <a:pt x="208" y="310"/>
                </a:lnTo>
                <a:lnTo>
                  <a:pt x="212" y="308"/>
                </a:lnTo>
                <a:lnTo>
                  <a:pt x="214" y="304"/>
                </a:lnTo>
                <a:lnTo>
                  <a:pt x="214" y="300"/>
                </a:lnTo>
                <a:lnTo>
                  <a:pt x="214" y="300"/>
                </a:lnTo>
                <a:lnTo>
                  <a:pt x="214" y="290"/>
                </a:lnTo>
                <a:lnTo>
                  <a:pt x="210" y="282"/>
                </a:lnTo>
                <a:lnTo>
                  <a:pt x="208" y="276"/>
                </a:lnTo>
                <a:lnTo>
                  <a:pt x="202" y="270"/>
                </a:lnTo>
                <a:lnTo>
                  <a:pt x="192" y="262"/>
                </a:lnTo>
                <a:lnTo>
                  <a:pt x="178" y="254"/>
                </a:lnTo>
                <a:lnTo>
                  <a:pt x="166" y="248"/>
                </a:lnTo>
                <a:lnTo>
                  <a:pt x="154" y="238"/>
                </a:lnTo>
                <a:lnTo>
                  <a:pt x="150" y="234"/>
                </a:lnTo>
                <a:lnTo>
                  <a:pt x="146" y="226"/>
                </a:lnTo>
                <a:lnTo>
                  <a:pt x="144" y="220"/>
                </a:lnTo>
                <a:lnTo>
                  <a:pt x="142" y="210"/>
                </a:lnTo>
                <a:lnTo>
                  <a:pt x="142" y="210"/>
                </a:lnTo>
                <a:lnTo>
                  <a:pt x="148" y="218"/>
                </a:lnTo>
                <a:lnTo>
                  <a:pt x="156" y="224"/>
                </a:lnTo>
                <a:lnTo>
                  <a:pt x="164" y="226"/>
                </a:lnTo>
                <a:lnTo>
                  <a:pt x="174" y="224"/>
                </a:lnTo>
                <a:lnTo>
                  <a:pt x="182" y="220"/>
                </a:lnTo>
                <a:lnTo>
                  <a:pt x="188" y="212"/>
                </a:lnTo>
                <a:lnTo>
                  <a:pt x="194" y="204"/>
                </a:lnTo>
                <a:lnTo>
                  <a:pt x="196" y="192"/>
                </a:lnTo>
                <a:lnTo>
                  <a:pt x="196" y="192"/>
                </a:lnTo>
                <a:lnTo>
                  <a:pt x="196" y="184"/>
                </a:lnTo>
                <a:lnTo>
                  <a:pt x="192" y="180"/>
                </a:lnTo>
                <a:lnTo>
                  <a:pt x="186" y="178"/>
                </a:lnTo>
                <a:lnTo>
                  <a:pt x="180" y="178"/>
                </a:lnTo>
                <a:lnTo>
                  <a:pt x="174" y="176"/>
                </a:lnTo>
                <a:lnTo>
                  <a:pt x="168" y="174"/>
                </a:lnTo>
                <a:lnTo>
                  <a:pt x="166" y="170"/>
                </a:lnTo>
                <a:lnTo>
                  <a:pt x="166" y="162"/>
                </a:lnTo>
                <a:lnTo>
                  <a:pt x="166" y="162"/>
                </a:lnTo>
                <a:lnTo>
                  <a:pt x="184" y="158"/>
                </a:lnTo>
                <a:lnTo>
                  <a:pt x="200" y="154"/>
                </a:lnTo>
                <a:lnTo>
                  <a:pt x="230" y="150"/>
                </a:lnTo>
                <a:lnTo>
                  <a:pt x="246" y="148"/>
                </a:lnTo>
                <a:lnTo>
                  <a:pt x="260" y="144"/>
                </a:lnTo>
                <a:lnTo>
                  <a:pt x="272" y="140"/>
                </a:lnTo>
                <a:lnTo>
                  <a:pt x="286" y="132"/>
                </a:lnTo>
                <a:lnTo>
                  <a:pt x="286" y="132"/>
                </a:lnTo>
                <a:lnTo>
                  <a:pt x="278" y="126"/>
                </a:lnTo>
                <a:lnTo>
                  <a:pt x="266" y="120"/>
                </a:lnTo>
                <a:lnTo>
                  <a:pt x="242" y="112"/>
                </a:lnTo>
                <a:lnTo>
                  <a:pt x="232" y="108"/>
                </a:lnTo>
                <a:lnTo>
                  <a:pt x="224" y="100"/>
                </a:lnTo>
                <a:lnTo>
                  <a:pt x="222" y="94"/>
                </a:lnTo>
                <a:lnTo>
                  <a:pt x="220" y="88"/>
                </a:lnTo>
                <a:lnTo>
                  <a:pt x="220" y="80"/>
                </a:lnTo>
                <a:lnTo>
                  <a:pt x="220" y="72"/>
                </a:lnTo>
                <a:lnTo>
                  <a:pt x="220" y="72"/>
                </a:lnTo>
                <a:lnTo>
                  <a:pt x="242" y="86"/>
                </a:lnTo>
                <a:lnTo>
                  <a:pt x="256" y="92"/>
                </a:lnTo>
                <a:lnTo>
                  <a:pt x="268" y="96"/>
                </a:lnTo>
                <a:lnTo>
                  <a:pt x="282" y="98"/>
                </a:lnTo>
                <a:lnTo>
                  <a:pt x="296" y="100"/>
                </a:lnTo>
                <a:lnTo>
                  <a:pt x="312" y="98"/>
                </a:lnTo>
                <a:lnTo>
                  <a:pt x="328" y="96"/>
                </a:lnTo>
                <a:lnTo>
                  <a:pt x="328" y="96"/>
                </a:lnTo>
                <a:lnTo>
                  <a:pt x="334" y="86"/>
                </a:lnTo>
                <a:lnTo>
                  <a:pt x="340" y="76"/>
                </a:lnTo>
                <a:lnTo>
                  <a:pt x="346" y="70"/>
                </a:lnTo>
                <a:lnTo>
                  <a:pt x="354" y="64"/>
                </a:lnTo>
                <a:lnTo>
                  <a:pt x="374" y="54"/>
                </a:lnTo>
                <a:lnTo>
                  <a:pt x="394" y="46"/>
                </a:lnTo>
                <a:lnTo>
                  <a:pt x="416" y="38"/>
                </a:lnTo>
                <a:lnTo>
                  <a:pt x="436" y="30"/>
                </a:lnTo>
                <a:lnTo>
                  <a:pt x="446" y="24"/>
                </a:lnTo>
                <a:lnTo>
                  <a:pt x="456" y="18"/>
                </a:lnTo>
                <a:lnTo>
                  <a:pt x="464" y="10"/>
                </a:lnTo>
                <a:lnTo>
                  <a:pt x="472" y="0"/>
                </a:lnTo>
                <a:lnTo>
                  <a:pt x="472" y="0"/>
                </a:lnTo>
                <a:lnTo>
                  <a:pt x="482" y="2"/>
                </a:lnTo>
                <a:lnTo>
                  <a:pt x="488" y="6"/>
                </a:lnTo>
                <a:lnTo>
                  <a:pt x="492" y="12"/>
                </a:lnTo>
                <a:lnTo>
                  <a:pt x="496" y="18"/>
                </a:lnTo>
                <a:lnTo>
                  <a:pt x="496" y="18"/>
                </a:lnTo>
                <a:lnTo>
                  <a:pt x="500" y="16"/>
                </a:lnTo>
                <a:lnTo>
                  <a:pt x="502" y="12"/>
                </a:lnTo>
                <a:lnTo>
                  <a:pt x="502" y="0"/>
                </a:lnTo>
                <a:lnTo>
                  <a:pt x="502" y="0"/>
                </a:lnTo>
                <a:close/>
              </a:path>
            </a:pathLst>
          </a:custGeom>
          <a:solidFill>
            <a:schemeClr val="bg2"/>
          </a:solidFill>
          <a:ln>
            <a:noFill/>
          </a:ln>
        </p:spPr>
        <p:txBody>
          <a:bodyPr vert="horz" wrap="square" lIns="80682" tIns="40341" rIns="80682" bIns="40341" numCol="1" anchor="t" anchorCtr="0" compatLnSpc="1">
            <a:prstTxWarp prst="textNoShape">
              <a:avLst/>
            </a:prstTxWarp>
          </a:bodyPr>
          <a:lstStyle/>
          <a:p>
            <a:endParaRPr lang="en-GB" sz="1588">
              <a:latin typeface="+mj-lt"/>
            </a:endParaRPr>
          </a:p>
        </p:txBody>
      </p:sp>
      <p:sp>
        <p:nvSpPr>
          <p:cNvPr id="120" name="Freeform 9"/>
          <p:cNvSpPr>
            <a:spLocks noEditPoints="1"/>
          </p:cNvSpPr>
          <p:nvPr/>
        </p:nvSpPr>
        <p:spPr bwMode="auto">
          <a:xfrm>
            <a:off x="6351833" y="3023677"/>
            <a:ext cx="791115" cy="1322927"/>
          </a:xfrm>
          <a:custGeom>
            <a:avLst/>
            <a:gdLst>
              <a:gd name="T0" fmla="*/ 70 w 962"/>
              <a:gd name="T1" fmla="*/ 1398 h 1414"/>
              <a:gd name="T2" fmla="*/ 40 w 962"/>
              <a:gd name="T3" fmla="*/ 1244 h 1414"/>
              <a:gd name="T4" fmla="*/ 28 w 962"/>
              <a:gd name="T5" fmla="*/ 1006 h 1414"/>
              <a:gd name="T6" fmla="*/ 0 w 962"/>
              <a:gd name="T7" fmla="*/ 814 h 1414"/>
              <a:gd name="T8" fmla="*/ 26 w 962"/>
              <a:gd name="T9" fmla="*/ 724 h 1414"/>
              <a:gd name="T10" fmla="*/ 118 w 962"/>
              <a:gd name="T11" fmla="*/ 664 h 1414"/>
              <a:gd name="T12" fmla="*/ 242 w 962"/>
              <a:gd name="T13" fmla="*/ 652 h 1414"/>
              <a:gd name="T14" fmla="*/ 232 w 962"/>
              <a:gd name="T15" fmla="*/ 620 h 1414"/>
              <a:gd name="T16" fmla="*/ 234 w 962"/>
              <a:gd name="T17" fmla="*/ 578 h 1414"/>
              <a:gd name="T18" fmla="*/ 282 w 962"/>
              <a:gd name="T19" fmla="*/ 532 h 1414"/>
              <a:gd name="T20" fmla="*/ 266 w 962"/>
              <a:gd name="T21" fmla="*/ 528 h 1414"/>
              <a:gd name="T22" fmla="*/ 230 w 962"/>
              <a:gd name="T23" fmla="*/ 548 h 1414"/>
              <a:gd name="T24" fmla="*/ 218 w 962"/>
              <a:gd name="T25" fmla="*/ 528 h 1414"/>
              <a:gd name="T26" fmla="*/ 248 w 962"/>
              <a:gd name="T27" fmla="*/ 494 h 1414"/>
              <a:gd name="T28" fmla="*/ 270 w 962"/>
              <a:gd name="T29" fmla="*/ 430 h 1414"/>
              <a:gd name="T30" fmla="*/ 306 w 962"/>
              <a:gd name="T31" fmla="*/ 436 h 1414"/>
              <a:gd name="T32" fmla="*/ 318 w 962"/>
              <a:gd name="T33" fmla="*/ 392 h 1414"/>
              <a:gd name="T34" fmla="*/ 300 w 962"/>
              <a:gd name="T35" fmla="*/ 274 h 1414"/>
              <a:gd name="T36" fmla="*/ 342 w 962"/>
              <a:gd name="T37" fmla="*/ 178 h 1414"/>
              <a:gd name="T38" fmla="*/ 402 w 962"/>
              <a:gd name="T39" fmla="*/ 62 h 1414"/>
              <a:gd name="T40" fmla="*/ 458 w 962"/>
              <a:gd name="T41" fmla="*/ 16 h 1414"/>
              <a:gd name="T42" fmla="*/ 542 w 962"/>
              <a:gd name="T43" fmla="*/ 0 h 1414"/>
              <a:gd name="T44" fmla="*/ 692 w 962"/>
              <a:gd name="T45" fmla="*/ 38 h 1414"/>
              <a:gd name="T46" fmla="*/ 776 w 962"/>
              <a:gd name="T47" fmla="*/ 148 h 1414"/>
              <a:gd name="T48" fmla="*/ 786 w 962"/>
              <a:gd name="T49" fmla="*/ 310 h 1414"/>
              <a:gd name="T50" fmla="*/ 746 w 962"/>
              <a:gd name="T51" fmla="*/ 410 h 1414"/>
              <a:gd name="T52" fmla="*/ 702 w 962"/>
              <a:gd name="T53" fmla="*/ 520 h 1414"/>
              <a:gd name="T54" fmla="*/ 732 w 962"/>
              <a:gd name="T55" fmla="*/ 536 h 1414"/>
              <a:gd name="T56" fmla="*/ 744 w 962"/>
              <a:gd name="T57" fmla="*/ 562 h 1414"/>
              <a:gd name="T58" fmla="*/ 728 w 962"/>
              <a:gd name="T59" fmla="*/ 594 h 1414"/>
              <a:gd name="T60" fmla="*/ 696 w 962"/>
              <a:gd name="T61" fmla="*/ 576 h 1414"/>
              <a:gd name="T62" fmla="*/ 698 w 962"/>
              <a:gd name="T63" fmla="*/ 614 h 1414"/>
              <a:gd name="T64" fmla="*/ 726 w 962"/>
              <a:gd name="T65" fmla="*/ 664 h 1414"/>
              <a:gd name="T66" fmla="*/ 710 w 962"/>
              <a:gd name="T67" fmla="*/ 684 h 1414"/>
              <a:gd name="T68" fmla="*/ 686 w 962"/>
              <a:gd name="T69" fmla="*/ 682 h 1414"/>
              <a:gd name="T70" fmla="*/ 654 w 962"/>
              <a:gd name="T71" fmla="*/ 682 h 1414"/>
              <a:gd name="T72" fmla="*/ 720 w 962"/>
              <a:gd name="T73" fmla="*/ 720 h 1414"/>
              <a:gd name="T74" fmla="*/ 852 w 962"/>
              <a:gd name="T75" fmla="*/ 754 h 1414"/>
              <a:gd name="T76" fmla="*/ 938 w 962"/>
              <a:gd name="T77" fmla="*/ 824 h 1414"/>
              <a:gd name="T78" fmla="*/ 960 w 962"/>
              <a:gd name="T79" fmla="*/ 896 h 1414"/>
              <a:gd name="T80" fmla="*/ 954 w 962"/>
              <a:gd name="T81" fmla="*/ 994 h 1414"/>
              <a:gd name="T82" fmla="*/ 888 w 962"/>
              <a:gd name="T83" fmla="*/ 1322 h 1414"/>
              <a:gd name="T84" fmla="*/ 330 w 962"/>
              <a:gd name="T85" fmla="*/ 658 h 1414"/>
              <a:gd name="T86" fmla="*/ 370 w 962"/>
              <a:gd name="T87" fmla="*/ 630 h 1414"/>
              <a:gd name="T88" fmla="*/ 394 w 962"/>
              <a:gd name="T89" fmla="*/ 566 h 1414"/>
              <a:gd name="T90" fmla="*/ 382 w 962"/>
              <a:gd name="T91" fmla="*/ 498 h 1414"/>
              <a:gd name="T92" fmla="*/ 346 w 962"/>
              <a:gd name="T93" fmla="*/ 568 h 1414"/>
              <a:gd name="T94" fmla="*/ 624 w 962"/>
              <a:gd name="T95" fmla="*/ 616 h 1414"/>
              <a:gd name="T96" fmla="*/ 642 w 962"/>
              <a:gd name="T97" fmla="*/ 584 h 1414"/>
              <a:gd name="T98" fmla="*/ 636 w 962"/>
              <a:gd name="T99" fmla="*/ 572 h 1414"/>
              <a:gd name="T100" fmla="*/ 636 w 962"/>
              <a:gd name="T101" fmla="*/ 556 h 1414"/>
              <a:gd name="T102" fmla="*/ 648 w 962"/>
              <a:gd name="T103" fmla="*/ 536 h 1414"/>
              <a:gd name="T104" fmla="*/ 618 w 962"/>
              <a:gd name="T105" fmla="*/ 590 h 1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62" h="1414">
                <a:moveTo>
                  <a:pt x="888" y="1414"/>
                </a:moveTo>
                <a:lnTo>
                  <a:pt x="888" y="1414"/>
                </a:lnTo>
                <a:lnTo>
                  <a:pt x="78" y="1414"/>
                </a:lnTo>
                <a:lnTo>
                  <a:pt x="78" y="1414"/>
                </a:lnTo>
                <a:lnTo>
                  <a:pt x="70" y="1398"/>
                </a:lnTo>
                <a:lnTo>
                  <a:pt x="64" y="1380"/>
                </a:lnTo>
                <a:lnTo>
                  <a:pt x="58" y="1360"/>
                </a:lnTo>
                <a:lnTo>
                  <a:pt x="52" y="1340"/>
                </a:lnTo>
                <a:lnTo>
                  <a:pt x="46" y="1294"/>
                </a:lnTo>
                <a:lnTo>
                  <a:pt x="40" y="1244"/>
                </a:lnTo>
                <a:lnTo>
                  <a:pt x="36" y="1192"/>
                </a:lnTo>
                <a:lnTo>
                  <a:pt x="34" y="1138"/>
                </a:lnTo>
                <a:lnTo>
                  <a:pt x="30" y="1036"/>
                </a:lnTo>
                <a:lnTo>
                  <a:pt x="30" y="1036"/>
                </a:lnTo>
                <a:lnTo>
                  <a:pt x="28" y="1006"/>
                </a:lnTo>
                <a:lnTo>
                  <a:pt x="24" y="976"/>
                </a:lnTo>
                <a:lnTo>
                  <a:pt x="12" y="918"/>
                </a:lnTo>
                <a:lnTo>
                  <a:pt x="4" y="862"/>
                </a:lnTo>
                <a:lnTo>
                  <a:pt x="0" y="838"/>
                </a:lnTo>
                <a:lnTo>
                  <a:pt x="0" y="814"/>
                </a:lnTo>
                <a:lnTo>
                  <a:pt x="0" y="814"/>
                </a:lnTo>
                <a:lnTo>
                  <a:pt x="2" y="788"/>
                </a:lnTo>
                <a:lnTo>
                  <a:pt x="8" y="764"/>
                </a:lnTo>
                <a:lnTo>
                  <a:pt x="16" y="744"/>
                </a:lnTo>
                <a:lnTo>
                  <a:pt x="26" y="724"/>
                </a:lnTo>
                <a:lnTo>
                  <a:pt x="40" y="708"/>
                </a:lnTo>
                <a:lnTo>
                  <a:pt x="58" y="694"/>
                </a:lnTo>
                <a:lnTo>
                  <a:pt x="76" y="682"/>
                </a:lnTo>
                <a:lnTo>
                  <a:pt x="96" y="672"/>
                </a:lnTo>
                <a:lnTo>
                  <a:pt x="118" y="664"/>
                </a:lnTo>
                <a:lnTo>
                  <a:pt x="140" y="658"/>
                </a:lnTo>
                <a:lnTo>
                  <a:pt x="166" y="654"/>
                </a:lnTo>
                <a:lnTo>
                  <a:pt x="190" y="652"/>
                </a:lnTo>
                <a:lnTo>
                  <a:pt x="216" y="652"/>
                </a:lnTo>
                <a:lnTo>
                  <a:pt x="242" y="652"/>
                </a:lnTo>
                <a:lnTo>
                  <a:pt x="268" y="654"/>
                </a:lnTo>
                <a:lnTo>
                  <a:pt x="294" y="658"/>
                </a:lnTo>
                <a:lnTo>
                  <a:pt x="294" y="658"/>
                </a:lnTo>
                <a:lnTo>
                  <a:pt x="254" y="632"/>
                </a:lnTo>
                <a:lnTo>
                  <a:pt x="232" y="620"/>
                </a:lnTo>
                <a:lnTo>
                  <a:pt x="210" y="610"/>
                </a:lnTo>
                <a:lnTo>
                  <a:pt x="210" y="610"/>
                </a:lnTo>
                <a:lnTo>
                  <a:pt x="216" y="596"/>
                </a:lnTo>
                <a:lnTo>
                  <a:pt x="224" y="586"/>
                </a:lnTo>
                <a:lnTo>
                  <a:pt x="234" y="578"/>
                </a:lnTo>
                <a:lnTo>
                  <a:pt x="246" y="570"/>
                </a:lnTo>
                <a:lnTo>
                  <a:pt x="258" y="564"/>
                </a:lnTo>
                <a:lnTo>
                  <a:pt x="268" y="556"/>
                </a:lnTo>
                <a:lnTo>
                  <a:pt x="276" y="546"/>
                </a:lnTo>
                <a:lnTo>
                  <a:pt x="282" y="532"/>
                </a:lnTo>
                <a:lnTo>
                  <a:pt x="282" y="532"/>
                </a:lnTo>
                <a:lnTo>
                  <a:pt x="278" y="528"/>
                </a:lnTo>
                <a:lnTo>
                  <a:pt x="274" y="526"/>
                </a:lnTo>
                <a:lnTo>
                  <a:pt x="270" y="526"/>
                </a:lnTo>
                <a:lnTo>
                  <a:pt x="266" y="528"/>
                </a:lnTo>
                <a:lnTo>
                  <a:pt x="256" y="532"/>
                </a:lnTo>
                <a:lnTo>
                  <a:pt x="248" y="538"/>
                </a:lnTo>
                <a:lnTo>
                  <a:pt x="240" y="544"/>
                </a:lnTo>
                <a:lnTo>
                  <a:pt x="232" y="546"/>
                </a:lnTo>
                <a:lnTo>
                  <a:pt x="230" y="548"/>
                </a:lnTo>
                <a:lnTo>
                  <a:pt x="226" y="546"/>
                </a:lnTo>
                <a:lnTo>
                  <a:pt x="224" y="542"/>
                </a:lnTo>
                <a:lnTo>
                  <a:pt x="222" y="538"/>
                </a:lnTo>
                <a:lnTo>
                  <a:pt x="222" y="538"/>
                </a:lnTo>
                <a:lnTo>
                  <a:pt x="218" y="528"/>
                </a:lnTo>
                <a:lnTo>
                  <a:pt x="218" y="518"/>
                </a:lnTo>
                <a:lnTo>
                  <a:pt x="220" y="510"/>
                </a:lnTo>
                <a:lnTo>
                  <a:pt x="228" y="502"/>
                </a:lnTo>
                <a:lnTo>
                  <a:pt x="236" y="498"/>
                </a:lnTo>
                <a:lnTo>
                  <a:pt x="248" y="494"/>
                </a:lnTo>
                <a:lnTo>
                  <a:pt x="258" y="490"/>
                </a:lnTo>
                <a:lnTo>
                  <a:pt x="270" y="490"/>
                </a:lnTo>
                <a:lnTo>
                  <a:pt x="270" y="490"/>
                </a:lnTo>
                <a:lnTo>
                  <a:pt x="270" y="430"/>
                </a:lnTo>
                <a:lnTo>
                  <a:pt x="270" y="430"/>
                </a:lnTo>
                <a:lnTo>
                  <a:pt x="278" y="428"/>
                </a:lnTo>
                <a:lnTo>
                  <a:pt x="282" y="430"/>
                </a:lnTo>
                <a:lnTo>
                  <a:pt x="292" y="432"/>
                </a:lnTo>
                <a:lnTo>
                  <a:pt x="300" y="436"/>
                </a:lnTo>
                <a:lnTo>
                  <a:pt x="306" y="436"/>
                </a:lnTo>
                <a:lnTo>
                  <a:pt x="312" y="436"/>
                </a:lnTo>
                <a:lnTo>
                  <a:pt x="312" y="436"/>
                </a:lnTo>
                <a:lnTo>
                  <a:pt x="316" y="424"/>
                </a:lnTo>
                <a:lnTo>
                  <a:pt x="318" y="414"/>
                </a:lnTo>
                <a:lnTo>
                  <a:pt x="318" y="392"/>
                </a:lnTo>
                <a:lnTo>
                  <a:pt x="316" y="374"/>
                </a:lnTo>
                <a:lnTo>
                  <a:pt x="312" y="354"/>
                </a:lnTo>
                <a:lnTo>
                  <a:pt x="302" y="316"/>
                </a:lnTo>
                <a:lnTo>
                  <a:pt x="300" y="296"/>
                </a:lnTo>
                <a:lnTo>
                  <a:pt x="300" y="274"/>
                </a:lnTo>
                <a:lnTo>
                  <a:pt x="300" y="274"/>
                </a:lnTo>
                <a:lnTo>
                  <a:pt x="302" y="266"/>
                </a:lnTo>
                <a:lnTo>
                  <a:pt x="306" y="254"/>
                </a:lnTo>
                <a:lnTo>
                  <a:pt x="318" y="230"/>
                </a:lnTo>
                <a:lnTo>
                  <a:pt x="342" y="178"/>
                </a:lnTo>
                <a:lnTo>
                  <a:pt x="342" y="178"/>
                </a:lnTo>
                <a:lnTo>
                  <a:pt x="356" y="146"/>
                </a:lnTo>
                <a:lnTo>
                  <a:pt x="370" y="114"/>
                </a:lnTo>
                <a:lnTo>
                  <a:pt x="386" y="86"/>
                </a:lnTo>
                <a:lnTo>
                  <a:pt x="402" y="62"/>
                </a:lnTo>
                <a:lnTo>
                  <a:pt x="412" y="50"/>
                </a:lnTo>
                <a:lnTo>
                  <a:pt x="422" y="40"/>
                </a:lnTo>
                <a:lnTo>
                  <a:pt x="434" y="32"/>
                </a:lnTo>
                <a:lnTo>
                  <a:pt x="446" y="24"/>
                </a:lnTo>
                <a:lnTo>
                  <a:pt x="458" y="16"/>
                </a:lnTo>
                <a:lnTo>
                  <a:pt x="472" y="12"/>
                </a:lnTo>
                <a:lnTo>
                  <a:pt x="488" y="6"/>
                </a:lnTo>
                <a:lnTo>
                  <a:pt x="504" y="4"/>
                </a:lnTo>
                <a:lnTo>
                  <a:pt x="504" y="4"/>
                </a:lnTo>
                <a:lnTo>
                  <a:pt x="542" y="0"/>
                </a:lnTo>
                <a:lnTo>
                  <a:pt x="578" y="2"/>
                </a:lnTo>
                <a:lnTo>
                  <a:pt x="610" y="6"/>
                </a:lnTo>
                <a:lnTo>
                  <a:pt x="640" y="14"/>
                </a:lnTo>
                <a:lnTo>
                  <a:pt x="668" y="24"/>
                </a:lnTo>
                <a:lnTo>
                  <a:pt x="692" y="38"/>
                </a:lnTo>
                <a:lnTo>
                  <a:pt x="714" y="54"/>
                </a:lnTo>
                <a:lnTo>
                  <a:pt x="734" y="74"/>
                </a:lnTo>
                <a:lnTo>
                  <a:pt x="750" y="96"/>
                </a:lnTo>
                <a:lnTo>
                  <a:pt x="764" y="122"/>
                </a:lnTo>
                <a:lnTo>
                  <a:pt x="776" y="148"/>
                </a:lnTo>
                <a:lnTo>
                  <a:pt x="784" y="178"/>
                </a:lnTo>
                <a:lnTo>
                  <a:pt x="788" y="208"/>
                </a:lnTo>
                <a:lnTo>
                  <a:pt x="790" y="240"/>
                </a:lnTo>
                <a:lnTo>
                  <a:pt x="790" y="274"/>
                </a:lnTo>
                <a:lnTo>
                  <a:pt x="786" y="310"/>
                </a:lnTo>
                <a:lnTo>
                  <a:pt x="786" y="310"/>
                </a:lnTo>
                <a:lnTo>
                  <a:pt x="780" y="340"/>
                </a:lnTo>
                <a:lnTo>
                  <a:pt x="770" y="364"/>
                </a:lnTo>
                <a:lnTo>
                  <a:pt x="758" y="388"/>
                </a:lnTo>
                <a:lnTo>
                  <a:pt x="746" y="410"/>
                </a:lnTo>
                <a:lnTo>
                  <a:pt x="734" y="432"/>
                </a:lnTo>
                <a:lnTo>
                  <a:pt x="722" y="458"/>
                </a:lnTo>
                <a:lnTo>
                  <a:pt x="710" y="486"/>
                </a:lnTo>
                <a:lnTo>
                  <a:pt x="702" y="520"/>
                </a:lnTo>
                <a:lnTo>
                  <a:pt x="702" y="520"/>
                </a:lnTo>
                <a:lnTo>
                  <a:pt x="704" y="528"/>
                </a:lnTo>
                <a:lnTo>
                  <a:pt x="708" y="532"/>
                </a:lnTo>
                <a:lnTo>
                  <a:pt x="716" y="534"/>
                </a:lnTo>
                <a:lnTo>
                  <a:pt x="724" y="534"/>
                </a:lnTo>
                <a:lnTo>
                  <a:pt x="732" y="536"/>
                </a:lnTo>
                <a:lnTo>
                  <a:pt x="738" y="538"/>
                </a:lnTo>
                <a:lnTo>
                  <a:pt x="742" y="542"/>
                </a:lnTo>
                <a:lnTo>
                  <a:pt x="744" y="550"/>
                </a:lnTo>
                <a:lnTo>
                  <a:pt x="744" y="550"/>
                </a:lnTo>
                <a:lnTo>
                  <a:pt x="744" y="562"/>
                </a:lnTo>
                <a:lnTo>
                  <a:pt x="744" y="574"/>
                </a:lnTo>
                <a:lnTo>
                  <a:pt x="740" y="582"/>
                </a:lnTo>
                <a:lnTo>
                  <a:pt x="738" y="592"/>
                </a:lnTo>
                <a:lnTo>
                  <a:pt x="738" y="592"/>
                </a:lnTo>
                <a:lnTo>
                  <a:pt x="728" y="594"/>
                </a:lnTo>
                <a:lnTo>
                  <a:pt x="720" y="594"/>
                </a:lnTo>
                <a:lnTo>
                  <a:pt x="714" y="592"/>
                </a:lnTo>
                <a:lnTo>
                  <a:pt x="710" y="588"/>
                </a:lnTo>
                <a:lnTo>
                  <a:pt x="700" y="580"/>
                </a:lnTo>
                <a:lnTo>
                  <a:pt x="696" y="576"/>
                </a:lnTo>
                <a:lnTo>
                  <a:pt x="690" y="574"/>
                </a:lnTo>
                <a:lnTo>
                  <a:pt x="690" y="574"/>
                </a:lnTo>
                <a:lnTo>
                  <a:pt x="690" y="590"/>
                </a:lnTo>
                <a:lnTo>
                  <a:pt x="694" y="602"/>
                </a:lnTo>
                <a:lnTo>
                  <a:pt x="698" y="614"/>
                </a:lnTo>
                <a:lnTo>
                  <a:pt x="704" y="622"/>
                </a:lnTo>
                <a:lnTo>
                  <a:pt x="718" y="640"/>
                </a:lnTo>
                <a:lnTo>
                  <a:pt x="724" y="652"/>
                </a:lnTo>
                <a:lnTo>
                  <a:pt x="726" y="664"/>
                </a:lnTo>
                <a:lnTo>
                  <a:pt x="726" y="664"/>
                </a:lnTo>
                <a:lnTo>
                  <a:pt x="718" y="664"/>
                </a:lnTo>
                <a:lnTo>
                  <a:pt x="712" y="664"/>
                </a:lnTo>
                <a:lnTo>
                  <a:pt x="708" y="668"/>
                </a:lnTo>
                <a:lnTo>
                  <a:pt x="708" y="672"/>
                </a:lnTo>
                <a:lnTo>
                  <a:pt x="710" y="684"/>
                </a:lnTo>
                <a:lnTo>
                  <a:pt x="714" y="694"/>
                </a:lnTo>
                <a:lnTo>
                  <a:pt x="714" y="694"/>
                </a:lnTo>
                <a:lnTo>
                  <a:pt x="704" y="692"/>
                </a:lnTo>
                <a:lnTo>
                  <a:pt x="698" y="688"/>
                </a:lnTo>
                <a:lnTo>
                  <a:pt x="686" y="682"/>
                </a:lnTo>
                <a:lnTo>
                  <a:pt x="682" y="678"/>
                </a:lnTo>
                <a:lnTo>
                  <a:pt x="674" y="678"/>
                </a:lnTo>
                <a:lnTo>
                  <a:pt x="666" y="678"/>
                </a:lnTo>
                <a:lnTo>
                  <a:pt x="654" y="682"/>
                </a:lnTo>
                <a:lnTo>
                  <a:pt x="654" y="682"/>
                </a:lnTo>
                <a:lnTo>
                  <a:pt x="662" y="690"/>
                </a:lnTo>
                <a:lnTo>
                  <a:pt x="672" y="698"/>
                </a:lnTo>
                <a:lnTo>
                  <a:pt x="682" y="704"/>
                </a:lnTo>
                <a:lnTo>
                  <a:pt x="694" y="710"/>
                </a:lnTo>
                <a:lnTo>
                  <a:pt x="720" y="720"/>
                </a:lnTo>
                <a:lnTo>
                  <a:pt x="746" y="728"/>
                </a:lnTo>
                <a:lnTo>
                  <a:pt x="802" y="740"/>
                </a:lnTo>
                <a:lnTo>
                  <a:pt x="828" y="746"/>
                </a:lnTo>
                <a:lnTo>
                  <a:pt x="852" y="754"/>
                </a:lnTo>
                <a:lnTo>
                  <a:pt x="852" y="754"/>
                </a:lnTo>
                <a:lnTo>
                  <a:pt x="878" y="768"/>
                </a:lnTo>
                <a:lnTo>
                  <a:pt x="902" y="782"/>
                </a:lnTo>
                <a:lnTo>
                  <a:pt x="922" y="802"/>
                </a:lnTo>
                <a:lnTo>
                  <a:pt x="930" y="812"/>
                </a:lnTo>
                <a:lnTo>
                  <a:pt x="938" y="824"/>
                </a:lnTo>
                <a:lnTo>
                  <a:pt x="944" y="836"/>
                </a:lnTo>
                <a:lnTo>
                  <a:pt x="950" y="850"/>
                </a:lnTo>
                <a:lnTo>
                  <a:pt x="954" y="864"/>
                </a:lnTo>
                <a:lnTo>
                  <a:pt x="958" y="878"/>
                </a:lnTo>
                <a:lnTo>
                  <a:pt x="960" y="896"/>
                </a:lnTo>
                <a:lnTo>
                  <a:pt x="962" y="912"/>
                </a:lnTo>
                <a:lnTo>
                  <a:pt x="962" y="932"/>
                </a:lnTo>
                <a:lnTo>
                  <a:pt x="960" y="952"/>
                </a:lnTo>
                <a:lnTo>
                  <a:pt x="960" y="952"/>
                </a:lnTo>
                <a:lnTo>
                  <a:pt x="954" y="994"/>
                </a:lnTo>
                <a:lnTo>
                  <a:pt x="942" y="1044"/>
                </a:lnTo>
                <a:lnTo>
                  <a:pt x="914" y="1162"/>
                </a:lnTo>
                <a:lnTo>
                  <a:pt x="902" y="1226"/>
                </a:lnTo>
                <a:lnTo>
                  <a:pt x="892" y="1290"/>
                </a:lnTo>
                <a:lnTo>
                  <a:pt x="888" y="1322"/>
                </a:lnTo>
                <a:lnTo>
                  <a:pt x="886" y="1354"/>
                </a:lnTo>
                <a:lnTo>
                  <a:pt x="886" y="1384"/>
                </a:lnTo>
                <a:lnTo>
                  <a:pt x="888" y="1414"/>
                </a:lnTo>
                <a:lnTo>
                  <a:pt x="888" y="1414"/>
                </a:lnTo>
                <a:close/>
                <a:moveTo>
                  <a:pt x="330" y="658"/>
                </a:moveTo>
                <a:lnTo>
                  <a:pt x="330" y="658"/>
                </a:lnTo>
                <a:lnTo>
                  <a:pt x="342" y="654"/>
                </a:lnTo>
                <a:lnTo>
                  <a:pt x="352" y="648"/>
                </a:lnTo>
                <a:lnTo>
                  <a:pt x="362" y="640"/>
                </a:lnTo>
                <a:lnTo>
                  <a:pt x="370" y="630"/>
                </a:lnTo>
                <a:lnTo>
                  <a:pt x="378" y="620"/>
                </a:lnTo>
                <a:lnTo>
                  <a:pt x="384" y="608"/>
                </a:lnTo>
                <a:lnTo>
                  <a:pt x="388" y="594"/>
                </a:lnTo>
                <a:lnTo>
                  <a:pt x="392" y="580"/>
                </a:lnTo>
                <a:lnTo>
                  <a:pt x="394" y="566"/>
                </a:lnTo>
                <a:lnTo>
                  <a:pt x="396" y="550"/>
                </a:lnTo>
                <a:lnTo>
                  <a:pt x="394" y="536"/>
                </a:lnTo>
                <a:lnTo>
                  <a:pt x="392" y="522"/>
                </a:lnTo>
                <a:lnTo>
                  <a:pt x="388" y="510"/>
                </a:lnTo>
                <a:lnTo>
                  <a:pt x="382" y="498"/>
                </a:lnTo>
                <a:lnTo>
                  <a:pt x="376" y="488"/>
                </a:lnTo>
                <a:lnTo>
                  <a:pt x="366" y="478"/>
                </a:lnTo>
                <a:lnTo>
                  <a:pt x="366" y="478"/>
                </a:lnTo>
                <a:lnTo>
                  <a:pt x="356" y="522"/>
                </a:lnTo>
                <a:lnTo>
                  <a:pt x="346" y="568"/>
                </a:lnTo>
                <a:lnTo>
                  <a:pt x="336" y="616"/>
                </a:lnTo>
                <a:lnTo>
                  <a:pt x="332" y="638"/>
                </a:lnTo>
                <a:lnTo>
                  <a:pt x="330" y="658"/>
                </a:lnTo>
                <a:lnTo>
                  <a:pt x="330" y="658"/>
                </a:lnTo>
                <a:close/>
                <a:moveTo>
                  <a:pt x="624" y="616"/>
                </a:moveTo>
                <a:lnTo>
                  <a:pt x="624" y="616"/>
                </a:lnTo>
                <a:lnTo>
                  <a:pt x="626" y="610"/>
                </a:lnTo>
                <a:lnTo>
                  <a:pt x="628" y="604"/>
                </a:lnTo>
                <a:lnTo>
                  <a:pt x="634" y="594"/>
                </a:lnTo>
                <a:lnTo>
                  <a:pt x="642" y="584"/>
                </a:lnTo>
                <a:lnTo>
                  <a:pt x="648" y="574"/>
                </a:lnTo>
                <a:lnTo>
                  <a:pt x="648" y="574"/>
                </a:lnTo>
                <a:lnTo>
                  <a:pt x="642" y="574"/>
                </a:lnTo>
                <a:lnTo>
                  <a:pt x="640" y="574"/>
                </a:lnTo>
                <a:lnTo>
                  <a:pt x="636" y="572"/>
                </a:lnTo>
                <a:lnTo>
                  <a:pt x="636" y="568"/>
                </a:lnTo>
                <a:lnTo>
                  <a:pt x="634" y="562"/>
                </a:lnTo>
                <a:lnTo>
                  <a:pt x="630" y="556"/>
                </a:lnTo>
                <a:lnTo>
                  <a:pt x="630" y="556"/>
                </a:lnTo>
                <a:lnTo>
                  <a:pt x="636" y="556"/>
                </a:lnTo>
                <a:lnTo>
                  <a:pt x="642" y="554"/>
                </a:lnTo>
                <a:lnTo>
                  <a:pt x="648" y="548"/>
                </a:lnTo>
                <a:lnTo>
                  <a:pt x="660" y="532"/>
                </a:lnTo>
                <a:lnTo>
                  <a:pt x="660" y="532"/>
                </a:lnTo>
                <a:lnTo>
                  <a:pt x="648" y="536"/>
                </a:lnTo>
                <a:lnTo>
                  <a:pt x="638" y="542"/>
                </a:lnTo>
                <a:lnTo>
                  <a:pt x="630" y="552"/>
                </a:lnTo>
                <a:lnTo>
                  <a:pt x="624" y="564"/>
                </a:lnTo>
                <a:lnTo>
                  <a:pt x="620" y="576"/>
                </a:lnTo>
                <a:lnTo>
                  <a:pt x="618" y="590"/>
                </a:lnTo>
                <a:lnTo>
                  <a:pt x="620" y="602"/>
                </a:lnTo>
                <a:lnTo>
                  <a:pt x="624" y="616"/>
                </a:lnTo>
                <a:lnTo>
                  <a:pt x="624" y="616"/>
                </a:lnTo>
                <a:close/>
              </a:path>
            </a:pathLst>
          </a:custGeom>
          <a:solidFill>
            <a:schemeClr val="bg2"/>
          </a:solidFill>
          <a:ln>
            <a:noFill/>
          </a:ln>
        </p:spPr>
        <p:txBody>
          <a:bodyPr vert="horz" wrap="square" lIns="80682" tIns="40341" rIns="80682" bIns="40341" numCol="1" anchor="t" anchorCtr="0" compatLnSpc="1">
            <a:prstTxWarp prst="textNoShape">
              <a:avLst/>
            </a:prstTxWarp>
          </a:bodyPr>
          <a:lstStyle/>
          <a:p>
            <a:endParaRPr lang="en-GB" sz="1588">
              <a:latin typeface="+mj-lt"/>
            </a:endParaRPr>
          </a:p>
        </p:txBody>
      </p:sp>
      <p:sp>
        <p:nvSpPr>
          <p:cNvPr id="123" name="Freeform 25"/>
          <p:cNvSpPr>
            <a:spLocks/>
          </p:cNvSpPr>
          <p:nvPr/>
        </p:nvSpPr>
        <p:spPr bwMode="auto">
          <a:xfrm>
            <a:off x="10376804" y="1156250"/>
            <a:ext cx="893090" cy="1328542"/>
          </a:xfrm>
          <a:custGeom>
            <a:avLst/>
            <a:gdLst>
              <a:gd name="T0" fmla="*/ 482 w 1086"/>
              <a:gd name="T1" fmla="*/ 0 h 1420"/>
              <a:gd name="T2" fmla="*/ 482 w 1086"/>
              <a:gd name="T3" fmla="*/ 6 h 1420"/>
              <a:gd name="T4" fmla="*/ 462 w 1086"/>
              <a:gd name="T5" fmla="*/ 36 h 1420"/>
              <a:gd name="T6" fmla="*/ 508 w 1086"/>
              <a:gd name="T7" fmla="*/ 36 h 1420"/>
              <a:gd name="T8" fmla="*/ 576 w 1086"/>
              <a:gd name="T9" fmla="*/ 34 h 1420"/>
              <a:gd name="T10" fmla="*/ 640 w 1086"/>
              <a:gd name="T11" fmla="*/ 44 h 1420"/>
              <a:gd name="T12" fmla="*/ 696 w 1086"/>
              <a:gd name="T13" fmla="*/ 72 h 1420"/>
              <a:gd name="T14" fmla="*/ 738 w 1086"/>
              <a:gd name="T15" fmla="*/ 120 h 1420"/>
              <a:gd name="T16" fmla="*/ 756 w 1086"/>
              <a:gd name="T17" fmla="*/ 164 h 1420"/>
              <a:gd name="T18" fmla="*/ 758 w 1086"/>
              <a:gd name="T19" fmla="*/ 212 h 1420"/>
              <a:gd name="T20" fmla="*/ 746 w 1086"/>
              <a:gd name="T21" fmla="*/ 270 h 1420"/>
              <a:gd name="T22" fmla="*/ 744 w 1086"/>
              <a:gd name="T23" fmla="*/ 306 h 1420"/>
              <a:gd name="T24" fmla="*/ 754 w 1086"/>
              <a:gd name="T25" fmla="*/ 378 h 1420"/>
              <a:gd name="T26" fmla="*/ 748 w 1086"/>
              <a:gd name="T27" fmla="*/ 412 h 1420"/>
              <a:gd name="T28" fmla="*/ 728 w 1086"/>
              <a:gd name="T29" fmla="*/ 436 h 1420"/>
              <a:gd name="T30" fmla="*/ 702 w 1086"/>
              <a:gd name="T31" fmla="*/ 446 h 1420"/>
              <a:gd name="T32" fmla="*/ 688 w 1086"/>
              <a:gd name="T33" fmla="*/ 518 h 1420"/>
              <a:gd name="T34" fmla="*/ 684 w 1086"/>
              <a:gd name="T35" fmla="*/ 570 h 1420"/>
              <a:gd name="T36" fmla="*/ 712 w 1086"/>
              <a:gd name="T37" fmla="*/ 606 h 1420"/>
              <a:gd name="T38" fmla="*/ 868 w 1086"/>
              <a:gd name="T39" fmla="*/ 700 h 1420"/>
              <a:gd name="T40" fmla="*/ 974 w 1086"/>
              <a:gd name="T41" fmla="*/ 770 h 1420"/>
              <a:gd name="T42" fmla="*/ 1026 w 1086"/>
              <a:gd name="T43" fmla="*/ 824 h 1420"/>
              <a:gd name="T44" fmla="*/ 1044 w 1086"/>
              <a:gd name="T45" fmla="*/ 854 h 1420"/>
              <a:gd name="T46" fmla="*/ 1066 w 1086"/>
              <a:gd name="T47" fmla="*/ 920 h 1420"/>
              <a:gd name="T48" fmla="*/ 1072 w 1086"/>
              <a:gd name="T49" fmla="*/ 1028 h 1420"/>
              <a:gd name="T50" fmla="*/ 1058 w 1086"/>
              <a:gd name="T51" fmla="*/ 1184 h 1420"/>
              <a:gd name="T52" fmla="*/ 1058 w 1086"/>
              <a:gd name="T53" fmla="*/ 1304 h 1420"/>
              <a:gd name="T54" fmla="*/ 1078 w 1086"/>
              <a:gd name="T55" fmla="*/ 1400 h 1420"/>
              <a:gd name="T56" fmla="*/ 1060 w 1086"/>
              <a:gd name="T57" fmla="*/ 1416 h 1420"/>
              <a:gd name="T58" fmla="*/ 950 w 1086"/>
              <a:gd name="T59" fmla="*/ 1420 h 1420"/>
              <a:gd name="T60" fmla="*/ 906 w 1086"/>
              <a:gd name="T61" fmla="*/ 1408 h 1420"/>
              <a:gd name="T62" fmla="*/ 894 w 1086"/>
              <a:gd name="T63" fmla="*/ 1394 h 1420"/>
              <a:gd name="T64" fmla="*/ 882 w 1086"/>
              <a:gd name="T65" fmla="*/ 1398 h 1420"/>
              <a:gd name="T66" fmla="*/ 880 w 1086"/>
              <a:gd name="T67" fmla="*/ 1418 h 1420"/>
              <a:gd name="T68" fmla="*/ 216 w 1086"/>
              <a:gd name="T69" fmla="*/ 1418 h 1420"/>
              <a:gd name="T70" fmla="*/ 216 w 1086"/>
              <a:gd name="T71" fmla="*/ 1384 h 1420"/>
              <a:gd name="T72" fmla="*/ 210 w 1086"/>
              <a:gd name="T73" fmla="*/ 1358 h 1420"/>
              <a:gd name="T74" fmla="*/ 198 w 1086"/>
              <a:gd name="T75" fmla="*/ 1366 h 1420"/>
              <a:gd name="T76" fmla="*/ 190 w 1086"/>
              <a:gd name="T77" fmla="*/ 1400 h 1420"/>
              <a:gd name="T78" fmla="*/ 0 w 1086"/>
              <a:gd name="T79" fmla="*/ 1418 h 1420"/>
              <a:gd name="T80" fmla="*/ 22 w 1086"/>
              <a:gd name="T81" fmla="*/ 1356 h 1420"/>
              <a:gd name="T82" fmla="*/ 32 w 1086"/>
              <a:gd name="T83" fmla="*/ 1248 h 1420"/>
              <a:gd name="T84" fmla="*/ 22 w 1086"/>
              <a:gd name="T85" fmla="*/ 1056 h 1420"/>
              <a:gd name="T86" fmla="*/ 20 w 1086"/>
              <a:gd name="T87" fmla="*/ 914 h 1420"/>
              <a:gd name="T88" fmla="*/ 30 w 1086"/>
              <a:gd name="T89" fmla="*/ 854 h 1420"/>
              <a:gd name="T90" fmla="*/ 54 w 1086"/>
              <a:gd name="T91" fmla="*/ 806 h 1420"/>
              <a:gd name="T92" fmla="*/ 92 w 1086"/>
              <a:gd name="T93" fmla="*/ 768 h 1420"/>
              <a:gd name="T94" fmla="*/ 156 w 1086"/>
              <a:gd name="T95" fmla="*/ 732 h 1420"/>
              <a:gd name="T96" fmla="*/ 264 w 1086"/>
              <a:gd name="T97" fmla="*/ 686 h 1420"/>
              <a:gd name="T98" fmla="*/ 340 w 1086"/>
              <a:gd name="T99" fmla="*/ 640 h 1420"/>
              <a:gd name="T100" fmla="*/ 400 w 1086"/>
              <a:gd name="T101" fmla="*/ 612 h 1420"/>
              <a:gd name="T102" fmla="*/ 416 w 1086"/>
              <a:gd name="T103" fmla="*/ 552 h 1420"/>
              <a:gd name="T104" fmla="*/ 394 w 1086"/>
              <a:gd name="T105" fmla="*/ 484 h 1420"/>
              <a:gd name="T106" fmla="*/ 354 w 1086"/>
              <a:gd name="T107" fmla="*/ 434 h 1420"/>
              <a:gd name="T108" fmla="*/ 326 w 1086"/>
              <a:gd name="T109" fmla="*/ 280 h 1420"/>
              <a:gd name="T110" fmla="*/ 324 w 1086"/>
              <a:gd name="T111" fmla="*/ 214 h 1420"/>
              <a:gd name="T112" fmla="*/ 336 w 1086"/>
              <a:gd name="T113" fmla="*/ 152 h 1420"/>
              <a:gd name="T114" fmla="*/ 368 w 1086"/>
              <a:gd name="T115" fmla="*/ 94 h 1420"/>
              <a:gd name="T116" fmla="*/ 392 w 1086"/>
              <a:gd name="T117" fmla="*/ 74 h 1420"/>
              <a:gd name="T118" fmla="*/ 424 w 1086"/>
              <a:gd name="T119" fmla="*/ 68 h 1420"/>
              <a:gd name="T120" fmla="*/ 438 w 1086"/>
              <a:gd name="T121" fmla="*/ 68 h 1420"/>
              <a:gd name="T122" fmla="*/ 458 w 1086"/>
              <a:gd name="T123" fmla="*/ 36 h 1420"/>
              <a:gd name="T124" fmla="*/ 474 w 1086"/>
              <a:gd name="T125" fmla="*/ 2 h 1420"/>
              <a:gd name="connsiteX0" fmla="*/ 4365 w 10000"/>
              <a:gd name="connsiteY0" fmla="*/ 14 h 10000"/>
              <a:gd name="connsiteX1" fmla="*/ 4365 w 10000"/>
              <a:gd name="connsiteY1" fmla="*/ 14 h 10000"/>
              <a:gd name="connsiteX2" fmla="*/ 4438 w 10000"/>
              <a:gd name="connsiteY2" fmla="*/ 0 h 10000"/>
              <a:gd name="connsiteX3" fmla="*/ 4457 w 10000"/>
              <a:gd name="connsiteY3" fmla="*/ 0 h 10000"/>
              <a:gd name="connsiteX4" fmla="*/ 4457 w 10000"/>
              <a:gd name="connsiteY4" fmla="*/ 14 h 10000"/>
              <a:gd name="connsiteX5" fmla="*/ 4438 w 10000"/>
              <a:gd name="connsiteY5" fmla="*/ 42 h 10000"/>
              <a:gd name="connsiteX6" fmla="*/ 4401 w 10000"/>
              <a:gd name="connsiteY6" fmla="*/ 85 h 10000"/>
              <a:gd name="connsiteX7" fmla="*/ 4291 w 10000"/>
              <a:gd name="connsiteY7" fmla="*/ 197 h 10000"/>
              <a:gd name="connsiteX8" fmla="*/ 4254 w 10000"/>
              <a:gd name="connsiteY8" fmla="*/ 254 h 10000"/>
              <a:gd name="connsiteX9" fmla="*/ 4254 w 10000"/>
              <a:gd name="connsiteY9" fmla="*/ 310 h 10000"/>
              <a:gd name="connsiteX10" fmla="*/ 4254 w 10000"/>
              <a:gd name="connsiteY10" fmla="*/ 310 h 10000"/>
              <a:gd name="connsiteX11" fmla="*/ 4678 w 10000"/>
              <a:gd name="connsiteY11" fmla="*/ 254 h 10000"/>
              <a:gd name="connsiteX12" fmla="*/ 4880 w 10000"/>
              <a:gd name="connsiteY12" fmla="*/ 239 h 10000"/>
              <a:gd name="connsiteX13" fmla="*/ 5083 w 10000"/>
              <a:gd name="connsiteY13" fmla="*/ 239 h 10000"/>
              <a:gd name="connsiteX14" fmla="*/ 5304 w 10000"/>
              <a:gd name="connsiteY14" fmla="*/ 239 h 10000"/>
              <a:gd name="connsiteX15" fmla="*/ 5506 w 10000"/>
              <a:gd name="connsiteY15" fmla="*/ 254 h 10000"/>
              <a:gd name="connsiteX16" fmla="*/ 5709 w 10000"/>
              <a:gd name="connsiteY16" fmla="*/ 282 h 10000"/>
              <a:gd name="connsiteX17" fmla="*/ 5893 w 10000"/>
              <a:gd name="connsiteY17" fmla="*/ 310 h 10000"/>
              <a:gd name="connsiteX18" fmla="*/ 6077 w 10000"/>
              <a:gd name="connsiteY18" fmla="*/ 366 h 10000"/>
              <a:gd name="connsiteX19" fmla="*/ 6243 w 10000"/>
              <a:gd name="connsiteY19" fmla="*/ 437 h 10000"/>
              <a:gd name="connsiteX20" fmla="*/ 6409 w 10000"/>
              <a:gd name="connsiteY20" fmla="*/ 507 h 10000"/>
              <a:gd name="connsiteX21" fmla="*/ 6556 w 10000"/>
              <a:gd name="connsiteY21" fmla="*/ 606 h 10000"/>
              <a:gd name="connsiteX22" fmla="*/ 6685 w 10000"/>
              <a:gd name="connsiteY22" fmla="*/ 718 h 10000"/>
              <a:gd name="connsiteX23" fmla="*/ 6796 w 10000"/>
              <a:gd name="connsiteY23" fmla="*/ 845 h 10000"/>
              <a:gd name="connsiteX24" fmla="*/ 6888 w 10000"/>
              <a:gd name="connsiteY24" fmla="*/ 986 h 10000"/>
              <a:gd name="connsiteX25" fmla="*/ 6961 w 10000"/>
              <a:gd name="connsiteY25" fmla="*/ 1155 h 10000"/>
              <a:gd name="connsiteX26" fmla="*/ 6961 w 10000"/>
              <a:gd name="connsiteY26" fmla="*/ 1155 h 10000"/>
              <a:gd name="connsiteX27" fmla="*/ 6980 w 10000"/>
              <a:gd name="connsiteY27" fmla="*/ 1268 h 10000"/>
              <a:gd name="connsiteX28" fmla="*/ 6998 w 10000"/>
              <a:gd name="connsiteY28" fmla="*/ 1380 h 10000"/>
              <a:gd name="connsiteX29" fmla="*/ 6980 w 10000"/>
              <a:gd name="connsiteY29" fmla="*/ 1493 h 10000"/>
              <a:gd name="connsiteX30" fmla="*/ 6961 w 10000"/>
              <a:gd name="connsiteY30" fmla="*/ 1606 h 10000"/>
              <a:gd name="connsiteX31" fmla="*/ 6888 w 10000"/>
              <a:gd name="connsiteY31" fmla="*/ 1803 h 10000"/>
              <a:gd name="connsiteX32" fmla="*/ 6869 w 10000"/>
              <a:gd name="connsiteY32" fmla="*/ 1901 h 10000"/>
              <a:gd name="connsiteX33" fmla="*/ 6851 w 10000"/>
              <a:gd name="connsiteY33" fmla="*/ 2000 h 10000"/>
              <a:gd name="connsiteX34" fmla="*/ 6851 w 10000"/>
              <a:gd name="connsiteY34" fmla="*/ 2000 h 10000"/>
              <a:gd name="connsiteX35" fmla="*/ 6851 w 10000"/>
              <a:gd name="connsiteY35" fmla="*/ 2155 h 10000"/>
              <a:gd name="connsiteX36" fmla="*/ 6888 w 10000"/>
              <a:gd name="connsiteY36" fmla="*/ 2310 h 10000"/>
              <a:gd name="connsiteX37" fmla="*/ 6924 w 10000"/>
              <a:gd name="connsiteY37" fmla="*/ 2493 h 10000"/>
              <a:gd name="connsiteX38" fmla="*/ 6943 w 10000"/>
              <a:gd name="connsiteY38" fmla="*/ 2662 h 10000"/>
              <a:gd name="connsiteX39" fmla="*/ 6924 w 10000"/>
              <a:gd name="connsiteY39" fmla="*/ 2746 h 10000"/>
              <a:gd name="connsiteX40" fmla="*/ 6906 w 10000"/>
              <a:gd name="connsiteY40" fmla="*/ 2831 h 10000"/>
              <a:gd name="connsiteX41" fmla="*/ 6888 w 10000"/>
              <a:gd name="connsiteY41" fmla="*/ 2901 h 10000"/>
              <a:gd name="connsiteX42" fmla="*/ 6851 w 10000"/>
              <a:gd name="connsiteY42" fmla="*/ 2972 h 10000"/>
              <a:gd name="connsiteX43" fmla="*/ 6777 w 10000"/>
              <a:gd name="connsiteY43" fmla="*/ 3028 h 10000"/>
              <a:gd name="connsiteX44" fmla="*/ 6703 w 10000"/>
              <a:gd name="connsiteY44" fmla="*/ 3070 h 10000"/>
              <a:gd name="connsiteX45" fmla="*/ 6593 w 10000"/>
              <a:gd name="connsiteY45" fmla="*/ 3113 h 10000"/>
              <a:gd name="connsiteX46" fmla="*/ 6464 w 10000"/>
              <a:gd name="connsiteY46" fmla="*/ 3141 h 10000"/>
              <a:gd name="connsiteX47" fmla="*/ 6464 w 10000"/>
              <a:gd name="connsiteY47" fmla="*/ 3141 h 10000"/>
              <a:gd name="connsiteX48" fmla="*/ 6464 w 10000"/>
              <a:gd name="connsiteY48" fmla="*/ 3268 h 10000"/>
              <a:gd name="connsiteX49" fmla="*/ 6427 w 10000"/>
              <a:gd name="connsiteY49" fmla="*/ 3394 h 10000"/>
              <a:gd name="connsiteX50" fmla="*/ 6335 w 10000"/>
              <a:gd name="connsiteY50" fmla="*/ 3648 h 10000"/>
              <a:gd name="connsiteX51" fmla="*/ 6298 w 10000"/>
              <a:gd name="connsiteY51" fmla="*/ 3775 h 10000"/>
              <a:gd name="connsiteX52" fmla="*/ 6280 w 10000"/>
              <a:gd name="connsiteY52" fmla="*/ 3887 h 10000"/>
              <a:gd name="connsiteX53" fmla="*/ 6298 w 10000"/>
              <a:gd name="connsiteY53" fmla="*/ 4014 h 10000"/>
              <a:gd name="connsiteX54" fmla="*/ 6354 w 10000"/>
              <a:gd name="connsiteY54" fmla="*/ 4155 h 10000"/>
              <a:gd name="connsiteX55" fmla="*/ 6354 w 10000"/>
              <a:gd name="connsiteY55" fmla="*/ 4155 h 10000"/>
              <a:gd name="connsiteX56" fmla="*/ 6556 w 10000"/>
              <a:gd name="connsiteY56" fmla="*/ 4268 h 10000"/>
              <a:gd name="connsiteX57" fmla="*/ 6740 w 10000"/>
              <a:gd name="connsiteY57" fmla="*/ 4380 h 10000"/>
              <a:gd name="connsiteX58" fmla="*/ 7164 w 10000"/>
              <a:gd name="connsiteY58" fmla="*/ 4577 h 10000"/>
              <a:gd name="connsiteX59" fmla="*/ 7993 w 10000"/>
              <a:gd name="connsiteY59" fmla="*/ 4930 h 10000"/>
              <a:gd name="connsiteX60" fmla="*/ 8398 w 10000"/>
              <a:gd name="connsiteY60" fmla="*/ 5113 h 10000"/>
              <a:gd name="connsiteX61" fmla="*/ 8785 w 10000"/>
              <a:gd name="connsiteY61" fmla="*/ 5310 h 10000"/>
              <a:gd name="connsiteX62" fmla="*/ 8969 w 10000"/>
              <a:gd name="connsiteY62" fmla="*/ 5423 h 10000"/>
              <a:gd name="connsiteX63" fmla="*/ 9134 w 10000"/>
              <a:gd name="connsiteY63" fmla="*/ 5535 h 10000"/>
              <a:gd name="connsiteX64" fmla="*/ 9300 w 10000"/>
              <a:gd name="connsiteY64" fmla="*/ 5662 h 10000"/>
              <a:gd name="connsiteX65" fmla="*/ 9448 w 10000"/>
              <a:gd name="connsiteY65" fmla="*/ 5803 h 10000"/>
              <a:gd name="connsiteX66" fmla="*/ 9448 w 10000"/>
              <a:gd name="connsiteY66" fmla="*/ 5803 h 10000"/>
              <a:gd name="connsiteX67" fmla="*/ 9540 w 10000"/>
              <a:gd name="connsiteY67" fmla="*/ 5901 h 10000"/>
              <a:gd name="connsiteX68" fmla="*/ 9613 w 10000"/>
              <a:gd name="connsiteY68" fmla="*/ 6014 h 10000"/>
              <a:gd name="connsiteX69" fmla="*/ 9687 w 10000"/>
              <a:gd name="connsiteY69" fmla="*/ 6127 h 10000"/>
              <a:gd name="connsiteX70" fmla="*/ 9742 w 10000"/>
              <a:gd name="connsiteY70" fmla="*/ 6239 h 10000"/>
              <a:gd name="connsiteX71" fmla="*/ 9816 w 10000"/>
              <a:gd name="connsiteY71" fmla="*/ 6479 h 10000"/>
              <a:gd name="connsiteX72" fmla="*/ 9871 w 10000"/>
              <a:gd name="connsiteY72" fmla="*/ 6718 h 10000"/>
              <a:gd name="connsiteX73" fmla="*/ 9890 w 10000"/>
              <a:gd name="connsiteY73" fmla="*/ 6972 h 10000"/>
              <a:gd name="connsiteX74" fmla="*/ 9871 w 10000"/>
              <a:gd name="connsiteY74" fmla="*/ 7239 h 10000"/>
              <a:gd name="connsiteX75" fmla="*/ 9853 w 10000"/>
              <a:gd name="connsiteY75" fmla="*/ 7507 h 10000"/>
              <a:gd name="connsiteX76" fmla="*/ 9816 w 10000"/>
              <a:gd name="connsiteY76" fmla="*/ 7789 h 10000"/>
              <a:gd name="connsiteX77" fmla="*/ 9742 w 10000"/>
              <a:gd name="connsiteY77" fmla="*/ 8338 h 10000"/>
              <a:gd name="connsiteX78" fmla="*/ 9724 w 10000"/>
              <a:gd name="connsiteY78" fmla="*/ 8620 h 10000"/>
              <a:gd name="connsiteX79" fmla="*/ 9724 w 10000"/>
              <a:gd name="connsiteY79" fmla="*/ 8901 h 10000"/>
              <a:gd name="connsiteX80" fmla="*/ 9742 w 10000"/>
              <a:gd name="connsiteY80" fmla="*/ 9183 h 10000"/>
              <a:gd name="connsiteX81" fmla="*/ 9779 w 10000"/>
              <a:gd name="connsiteY81" fmla="*/ 9451 h 10000"/>
              <a:gd name="connsiteX82" fmla="*/ 9871 w 10000"/>
              <a:gd name="connsiteY82" fmla="*/ 9718 h 10000"/>
              <a:gd name="connsiteX83" fmla="*/ 9926 w 10000"/>
              <a:gd name="connsiteY83" fmla="*/ 9859 h 10000"/>
              <a:gd name="connsiteX84" fmla="*/ 10000 w 10000"/>
              <a:gd name="connsiteY84" fmla="*/ 9986 h 10000"/>
              <a:gd name="connsiteX85" fmla="*/ 10000 w 10000"/>
              <a:gd name="connsiteY85" fmla="*/ 9986 h 10000"/>
              <a:gd name="connsiteX86" fmla="*/ 9761 w 10000"/>
              <a:gd name="connsiteY86" fmla="*/ 9972 h 10000"/>
              <a:gd name="connsiteX87" fmla="*/ 8987 w 10000"/>
              <a:gd name="connsiteY87" fmla="*/ 10000 h 10000"/>
              <a:gd name="connsiteX88" fmla="*/ 8748 w 10000"/>
              <a:gd name="connsiteY88" fmla="*/ 10000 h 10000"/>
              <a:gd name="connsiteX89" fmla="*/ 8527 w 10000"/>
              <a:gd name="connsiteY89" fmla="*/ 9972 h 10000"/>
              <a:gd name="connsiteX90" fmla="*/ 8435 w 10000"/>
              <a:gd name="connsiteY90" fmla="*/ 9958 h 10000"/>
              <a:gd name="connsiteX91" fmla="*/ 8343 w 10000"/>
              <a:gd name="connsiteY91" fmla="*/ 9915 h 10000"/>
              <a:gd name="connsiteX92" fmla="*/ 8287 w 10000"/>
              <a:gd name="connsiteY92" fmla="*/ 9873 h 10000"/>
              <a:gd name="connsiteX93" fmla="*/ 8232 w 10000"/>
              <a:gd name="connsiteY93" fmla="*/ 9817 h 10000"/>
              <a:gd name="connsiteX94" fmla="*/ 8232 w 10000"/>
              <a:gd name="connsiteY94" fmla="*/ 9817 h 10000"/>
              <a:gd name="connsiteX95" fmla="*/ 8177 w 10000"/>
              <a:gd name="connsiteY95" fmla="*/ 9803 h 10000"/>
              <a:gd name="connsiteX96" fmla="*/ 8140 w 10000"/>
              <a:gd name="connsiteY96" fmla="*/ 9817 h 10000"/>
              <a:gd name="connsiteX97" fmla="*/ 8122 w 10000"/>
              <a:gd name="connsiteY97" fmla="*/ 9845 h 10000"/>
              <a:gd name="connsiteX98" fmla="*/ 8122 w 10000"/>
              <a:gd name="connsiteY98" fmla="*/ 9887 h 10000"/>
              <a:gd name="connsiteX99" fmla="*/ 8122 w 10000"/>
              <a:gd name="connsiteY99" fmla="*/ 9958 h 10000"/>
              <a:gd name="connsiteX100" fmla="*/ 8103 w 10000"/>
              <a:gd name="connsiteY100" fmla="*/ 9986 h 10000"/>
              <a:gd name="connsiteX101" fmla="*/ 8066 w 10000"/>
              <a:gd name="connsiteY101" fmla="*/ 9986 h 10000"/>
              <a:gd name="connsiteX102" fmla="*/ 8066 w 10000"/>
              <a:gd name="connsiteY102" fmla="*/ 9986 h 10000"/>
              <a:gd name="connsiteX103" fmla="*/ 1989 w 10000"/>
              <a:gd name="connsiteY103" fmla="*/ 9986 h 10000"/>
              <a:gd name="connsiteX104" fmla="*/ 1989 w 10000"/>
              <a:gd name="connsiteY104" fmla="*/ 9986 h 10000"/>
              <a:gd name="connsiteX105" fmla="*/ 1989 w 10000"/>
              <a:gd name="connsiteY105" fmla="*/ 9873 h 10000"/>
              <a:gd name="connsiteX106" fmla="*/ 1989 w 10000"/>
              <a:gd name="connsiteY106" fmla="*/ 9746 h 10000"/>
              <a:gd name="connsiteX107" fmla="*/ 1989 w 10000"/>
              <a:gd name="connsiteY107" fmla="*/ 9648 h 10000"/>
              <a:gd name="connsiteX108" fmla="*/ 1971 w 10000"/>
              <a:gd name="connsiteY108" fmla="*/ 9606 h 10000"/>
              <a:gd name="connsiteX109" fmla="*/ 1934 w 10000"/>
              <a:gd name="connsiteY109" fmla="*/ 9563 h 10000"/>
              <a:gd name="connsiteX110" fmla="*/ 1934 w 10000"/>
              <a:gd name="connsiteY110" fmla="*/ 9563 h 10000"/>
              <a:gd name="connsiteX111" fmla="*/ 1860 w 10000"/>
              <a:gd name="connsiteY111" fmla="*/ 9592 h 10000"/>
              <a:gd name="connsiteX112" fmla="*/ 1823 w 10000"/>
              <a:gd name="connsiteY112" fmla="*/ 9620 h 10000"/>
              <a:gd name="connsiteX113" fmla="*/ 1786 w 10000"/>
              <a:gd name="connsiteY113" fmla="*/ 9676 h 10000"/>
              <a:gd name="connsiteX114" fmla="*/ 1768 w 10000"/>
              <a:gd name="connsiteY114" fmla="*/ 9732 h 10000"/>
              <a:gd name="connsiteX115" fmla="*/ 1750 w 10000"/>
              <a:gd name="connsiteY115" fmla="*/ 9859 h 10000"/>
              <a:gd name="connsiteX116" fmla="*/ 1713 w 10000"/>
              <a:gd name="connsiteY116" fmla="*/ 9986 h 10000"/>
              <a:gd name="connsiteX117" fmla="*/ 1713 w 10000"/>
              <a:gd name="connsiteY117" fmla="*/ 9986 h 10000"/>
              <a:gd name="connsiteX118" fmla="*/ 0 w 10000"/>
              <a:gd name="connsiteY118" fmla="*/ 9986 h 10000"/>
              <a:gd name="connsiteX119" fmla="*/ 0 w 10000"/>
              <a:gd name="connsiteY119" fmla="*/ 9986 h 10000"/>
              <a:gd name="connsiteX120" fmla="*/ 110 w 10000"/>
              <a:gd name="connsiteY120" fmla="*/ 9775 h 10000"/>
              <a:gd name="connsiteX121" fmla="*/ 203 w 10000"/>
              <a:gd name="connsiteY121" fmla="*/ 9549 h 10000"/>
              <a:gd name="connsiteX122" fmla="*/ 258 w 10000"/>
              <a:gd name="connsiteY122" fmla="*/ 9310 h 10000"/>
              <a:gd name="connsiteX123" fmla="*/ 295 w 10000"/>
              <a:gd name="connsiteY123" fmla="*/ 9056 h 10000"/>
              <a:gd name="connsiteX124" fmla="*/ 295 w 10000"/>
              <a:gd name="connsiteY124" fmla="*/ 8789 h 10000"/>
              <a:gd name="connsiteX125" fmla="*/ 295 w 10000"/>
              <a:gd name="connsiteY125" fmla="*/ 8521 h 10000"/>
              <a:gd name="connsiteX126" fmla="*/ 258 w 10000"/>
              <a:gd name="connsiteY126" fmla="*/ 7972 h 10000"/>
              <a:gd name="connsiteX127" fmla="*/ 203 w 10000"/>
              <a:gd name="connsiteY127" fmla="*/ 7437 h 10000"/>
              <a:gd name="connsiteX128" fmla="*/ 166 w 10000"/>
              <a:gd name="connsiteY128" fmla="*/ 6915 h 10000"/>
              <a:gd name="connsiteX129" fmla="*/ 166 w 10000"/>
              <a:gd name="connsiteY129" fmla="*/ 6662 h 10000"/>
              <a:gd name="connsiteX130" fmla="*/ 184 w 10000"/>
              <a:gd name="connsiteY130" fmla="*/ 6437 h 10000"/>
              <a:gd name="connsiteX131" fmla="*/ 221 w 10000"/>
              <a:gd name="connsiteY131" fmla="*/ 6211 h 10000"/>
              <a:gd name="connsiteX132" fmla="*/ 276 w 10000"/>
              <a:gd name="connsiteY132" fmla="*/ 6014 h 10000"/>
              <a:gd name="connsiteX133" fmla="*/ 276 w 10000"/>
              <a:gd name="connsiteY133" fmla="*/ 6014 h 10000"/>
              <a:gd name="connsiteX134" fmla="*/ 331 w 10000"/>
              <a:gd name="connsiteY134" fmla="*/ 5887 h 10000"/>
              <a:gd name="connsiteX135" fmla="*/ 405 w 10000"/>
              <a:gd name="connsiteY135" fmla="*/ 5775 h 10000"/>
              <a:gd name="connsiteX136" fmla="*/ 497 w 10000"/>
              <a:gd name="connsiteY136" fmla="*/ 5676 h 10000"/>
              <a:gd name="connsiteX137" fmla="*/ 608 w 10000"/>
              <a:gd name="connsiteY137" fmla="*/ 5577 h 10000"/>
              <a:gd name="connsiteX138" fmla="*/ 718 w 10000"/>
              <a:gd name="connsiteY138" fmla="*/ 5493 h 10000"/>
              <a:gd name="connsiteX139" fmla="*/ 847 w 10000"/>
              <a:gd name="connsiteY139" fmla="*/ 5408 h 10000"/>
              <a:gd name="connsiteX140" fmla="*/ 976 w 10000"/>
              <a:gd name="connsiteY140" fmla="*/ 5338 h 10000"/>
              <a:gd name="connsiteX141" fmla="*/ 1123 w 10000"/>
              <a:gd name="connsiteY141" fmla="*/ 5268 h 10000"/>
              <a:gd name="connsiteX142" fmla="*/ 1436 w 10000"/>
              <a:gd name="connsiteY142" fmla="*/ 5155 h 10000"/>
              <a:gd name="connsiteX143" fmla="*/ 1768 w 10000"/>
              <a:gd name="connsiteY143" fmla="*/ 5042 h 10000"/>
              <a:gd name="connsiteX144" fmla="*/ 2431 w 10000"/>
              <a:gd name="connsiteY144" fmla="*/ 4831 h 10000"/>
              <a:gd name="connsiteX145" fmla="*/ 2431 w 10000"/>
              <a:gd name="connsiteY145" fmla="*/ 4831 h 10000"/>
              <a:gd name="connsiteX146" fmla="*/ 2615 w 10000"/>
              <a:gd name="connsiteY146" fmla="*/ 4761 h 10000"/>
              <a:gd name="connsiteX147" fmla="*/ 2799 w 10000"/>
              <a:gd name="connsiteY147" fmla="*/ 4676 h 10000"/>
              <a:gd name="connsiteX148" fmla="*/ 3131 w 10000"/>
              <a:gd name="connsiteY148" fmla="*/ 4507 h 10000"/>
              <a:gd name="connsiteX149" fmla="*/ 3297 w 10000"/>
              <a:gd name="connsiteY149" fmla="*/ 4423 h 10000"/>
              <a:gd name="connsiteX150" fmla="*/ 3481 w 10000"/>
              <a:gd name="connsiteY150" fmla="*/ 4366 h 10000"/>
              <a:gd name="connsiteX151" fmla="*/ 3683 w 10000"/>
              <a:gd name="connsiteY151" fmla="*/ 4310 h 10000"/>
              <a:gd name="connsiteX152" fmla="*/ 3923 w 10000"/>
              <a:gd name="connsiteY152" fmla="*/ 4282 h 10000"/>
              <a:gd name="connsiteX153" fmla="*/ 3923 w 10000"/>
              <a:gd name="connsiteY153" fmla="*/ 4282 h 10000"/>
              <a:gd name="connsiteX154" fmla="*/ 3831 w 10000"/>
              <a:gd name="connsiteY154" fmla="*/ 3887 h 10000"/>
              <a:gd name="connsiteX155" fmla="*/ 3775 w 10000"/>
              <a:gd name="connsiteY155" fmla="*/ 3704 h 10000"/>
              <a:gd name="connsiteX156" fmla="*/ 3720 w 10000"/>
              <a:gd name="connsiteY156" fmla="*/ 3549 h 10000"/>
              <a:gd name="connsiteX157" fmla="*/ 3628 w 10000"/>
              <a:gd name="connsiteY157" fmla="*/ 3408 h 10000"/>
              <a:gd name="connsiteX158" fmla="*/ 3536 w 10000"/>
              <a:gd name="connsiteY158" fmla="*/ 3268 h 10000"/>
              <a:gd name="connsiteX159" fmla="*/ 3407 w 10000"/>
              <a:gd name="connsiteY159" fmla="*/ 3155 h 10000"/>
              <a:gd name="connsiteX160" fmla="*/ 3260 w 10000"/>
              <a:gd name="connsiteY160" fmla="*/ 3056 h 10000"/>
              <a:gd name="connsiteX161" fmla="*/ 3260 w 10000"/>
              <a:gd name="connsiteY161" fmla="*/ 3056 h 10000"/>
              <a:gd name="connsiteX162" fmla="*/ 3076 w 10000"/>
              <a:gd name="connsiteY162" fmla="*/ 2310 h 10000"/>
              <a:gd name="connsiteX163" fmla="*/ 3002 w 10000"/>
              <a:gd name="connsiteY163" fmla="*/ 1972 h 10000"/>
              <a:gd name="connsiteX164" fmla="*/ 2983 w 10000"/>
              <a:gd name="connsiteY164" fmla="*/ 1817 h 10000"/>
              <a:gd name="connsiteX165" fmla="*/ 2983 w 10000"/>
              <a:gd name="connsiteY165" fmla="*/ 1662 h 10000"/>
              <a:gd name="connsiteX166" fmla="*/ 2983 w 10000"/>
              <a:gd name="connsiteY166" fmla="*/ 1507 h 10000"/>
              <a:gd name="connsiteX167" fmla="*/ 3002 w 10000"/>
              <a:gd name="connsiteY167" fmla="*/ 1366 h 10000"/>
              <a:gd name="connsiteX168" fmla="*/ 3039 w 10000"/>
              <a:gd name="connsiteY168" fmla="*/ 1211 h 10000"/>
              <a:gd name="connsiteX169" fmla="*/ 3094 w 10000"/>
              <a:gd name="connsiteY169" fmla="*/ 1070 h 10000"/>
              <a:gd name="connsiteX170" fmla="*/ 3168 w 10000"/>
              <a:gd name="connsiteY170" fmla="*/ 930 h 10000"/>
              <a:gd name="connsiteX171" fmla="*/ 3260 w 10000"/>
              <a:gd name="connsiteY171" fmla="*/ 789 h 10000"/>
              <a:gd name="connsiteX172" fmla="*/ 3389 w 10000"/>
              <a:gd name="connsiteY172" fmla="*/ 662 h 10000"/>
              <a:gd name="connsiteX173" fmla="*/ 3536 w 10000"/>
              <a:gd name="connsiteY173" fmla="*/ 521 h 10000"/>
              <a:gd name="connsiteX174" fmla="*/ 3536 w 10000"/>
              <a:gd name="connsiteY174" fmla="*/ 521 h 10000"/>
              <a:gd name="connsiteX175" fmla="*/ 3610 w 10000"/>
              <a:gd name="connsiteY175" fmla="*/ 521 h 10000"/>
              <a:gd name="connsiteX176" fmla="*/ 3683 w 10000"/>
              <a:gd name="connsiteY176" fmla="*/ 521 h 10000"/>
              <a:gd name="connsiteX177" fmla="*/ 3794 w 10000"/>
              <a:gd name="connsiteY177" fmla="*/ 507 h 10000"/>
              <a:gd name="connsiteX178" fmla="*/ 3904 w 10000"/>
              <a:gd name="connsiteY178" fmla="*/ 479 h 10000"/>
              <a:gd name="connsiteX179" fmla="*/ 3959 w 10000"/>
              <a:gd name="connsiteY179" fmla="*/ 479 h 10000"/>
              <a:gd name="connsiteX180" fmla="*/ 4033 w 10000"/>
              <a:gd name="connsiteY180" fmla="*/ 479 h 10000"/>
              <a:gd name="connsiteX181" fmla="*/ 4033 w 10000"/>
              <a:gd name="connsiteY181" fmla="*/ 479 h 10000"/>
              <a:gd name="connsiteX182" fmla="*/ 4088 w 10000"/>
              <a:gd name="connsiteY182" fmla="*/ 437 h 10000"/>
              <a:gd name="connsiteX183" fmla="*/ 4144 w 10000"/>
              <a:gd name="connsiteY183" fmla="*/ 380 h 10000"/>
              <a:gd name="connsiteX184" fmla="*/ 4217 w 10000"/>
              <a:gd name="connsiteY184" fmla="*/ 254 h 10000"/>
              <a:gd name="connsiteX185" fmla="*/ 4273 w 10000"/>
              <a:gd name="connsiteY185" fmla="*/ 127 h 10000"/>
              <a:gd name="connsiteX186" fmla="*/ 4309 w 10000"/>
              <a:gd name="connsiteY186" fmla="*/ 70 h 10000"/>
              <a:gd name="connsiteX187" fmla="*/ 4365 w 10000"/>
              <a:gd name="connsiteY187" fmla="*/ 14 h 10000"/>
              <a:gd name="connsiteX188" fmla="*/ 4365 w 10000"/>
              <a:gd name="connsiteY188" fmla="*/ 14 h 10000"/>
              <a:gd name="connsiteX0" fmla="*/ 4365 w 10000"/>
              <a:gd name="connsiteY0" fmla="*/ 14 h 10000"/>
              <a:gd name="connsiteX1" fmla="*/ 4365 w 10000"/>
              <a:gd name="connsiteY1" fmla="*/ 14 h 10000"/>
              <a:gd name="connsiteX2" fmla="*/ 4438 w 10000"/>
              <a:gd name="connsiteY2" fmla="*/ 0 h 10000"/>
              <a:gd name="connsiteX3" fmla="*/ 4457 w 10000"/>
              <a:gd name="connsiteY3" fmla="*/ 0 h 10000"/>
              <a:gd name="connsiteX4" fmla="*/ 4457 w 10000"/>
              <a:gd name="connsiteY4" fmla="*/ 14 h 10000"/>
              <a:gd name="connsiteX5" fmla="*/ 4438 w 10000"/>
              <a:gd name="connsiteY5" fmla="*/ 42 h 10000"/>
              <a:gd name="connsiteX6" fmla="*/ 4401 w 10000"/>
              <a:gd name="connsiteY6" fmla="*/ 85 h 10000"/>
              <a:gd name="connsiteX7" fmla="*/ 4291 w 10000"/>
              <a:gd name="connsiteY7" fmla="*/ 197 h 10000"/>
              <a:gd name="connsiteX8" fmla="*/ 4254 w 10000"/>
              <a:gd name="connsiteY8" fmla="*/ 254 h 10000"/>
              <a:gd name="connsiteX9" fmla="*/ 4254 w 10000"/>
              <a:gd name="connsiteY9" fmla="*/ 310 h 10000"/>
              <a:gd name="connsiteX10" fmla="*/ 4254 w 10000"/>
              <a:gd name="connsiteY10" fmla="*/ 310 h 10000"/>
              <a:gd name="connsiteX11" fmla="*/ 4678 w 10000"/>
              <a:gd name="connsiteY11" fmla="*/ 254 h 10000"/>
              <a:gd name="connsiteX12" fmla="*/ 4880 w 10000"/>
              <a:gd name="connsiteY12" fmla="*/ 239 h 10000"/>
              <a:gd name="connsiteX13" fmla="*/ 5083 w 10000"/>
              <a:gd name="connsiteY13" fmla="*/ 239 h 10000"/>
              <a:gd name="connsiteX14" fmla="*/ 5304 w 10000"/>
              <a:gd name="connsiteY14" fmla="*/ 239 h 10000"/>
              <a:gd name="connsiteX15" fmla="*/ 5506 w 10000"/>
              <a:gd name="connsiteY15" fmla="*/ 254 h 10000"/>
              <a:gd name="connsiteX16" fmla="*/ 5709 w 10000"/>
              <a:gd name="connsiteY16" fmla="*/ 282 h 10000"/>
              <a:gd name="connsiteX17" fmla="*/ 5893 w 10000"/>
              <a:gd name="connsiteY17" fmla="*/ 310 h 10000"/>
              <a:gd name="connsiteX18" fmla="*/ 6077 w 10000"/>
              <a:gd name="connsiteY18" fmla="*/ 366 h 10000"/>
              <a:gd name="connsiteX19" fmla="*/ 6243 w 10000"/>
              <a:gd name="connsiteY19" fmla="*/ 437 h 10000"/>
              <a:gd name="connsiteX20" fmla="*/ 6409 w 10000"/>
              <a:gd name="connsiteY20" fmla="*/ 507 h 10000"/>
              <a:gd name="connsiteX21" fmla="*/ 6556 w 10000"/>
              <a:gd name="connsiteY21" fmla="*/ 606 h 10000"/>
              <a:gd name="connsiteX22" fmla="*/ 6685 w 10000"/>
              <a:gd name="connsiteY22" fmla="*/ 718 h 10000"/>
              <a:gd name="connsiteX23" fmla="*/ 6796 w 10000"/>
              <a:gd name="connsiteY23" fmla="*/ 845 h 10000"/>
              <a:gd name="connsiteX24" fmla="*/ 6888 w 10000"/>
              <a:gd name="connsiteY24" fmla="*/ 986 h 10000"/>
              <a:gd name="connsiteX25" fmla="*/ 6961 w 10000"/>
              <a:gd name="connsiteY25" fmla="*/ 1155 h 10000"/>
              <a:gd name="connsiteX26" fmla="*/ 6961 w 10000"/>
              <a:gd name="connsiteY26" fmla="*/ 1155 h 10000"/>
              <a:gd name="connsiteX27" fmla="*/ 6980 w 10000"/>
              <a:gd name="connsiteY27" fmla="*/ 1268 h 10000"/>
              <a:gd name="connsiteX28" fmla="*/ 6998 w 10000"/>
              <a:gd name="connsiteY28" fmla="*/ 1380 h 10000"/>
              <a:gd name="connsiteX29" fmla="*/ 6980 w 10000"/>
              <a:gd name="connsiteY29" fmla="*/ 1493 h 10000"/>
              <a:gd name="connsiteX30" fmla="*/ 6961 w 10000"/>
              <a:gd name="connsiteY30" fmla="*/ 1606 h 10000"/>
              <a:gd name="connsiteX31" fmla="*/ 6888 w 10000"/>
              <a:gd name="connsiteY31" fmla="*/ 1803 h 10000"/>
              <a:gd name="connsiteX32" fmla="*/ 6869 w 10000"/>
              <a:gd name="connsiteY32" fmla="*/ 1901 h 10000"/>
              <a:gd name="connsiteX33" fmla="*/ 6851 w 10000"/>
              <a:gd name="connsiteY33" fmla="*/ 2000 h 10000"/>
              <a:gd name="connsiteX34" fmla="*/ 6851 w 10000"/>
              <a:gd name="connsiteY34" fmla="*/ 2000 h 10000"/>
              <a:gd name="connsiteX35" fmla="*/ 6851 w 10000"/>
              <a:gd name="connsiteY35" fmla="*/ 2155 h 10000"/>
              <a:gd name="connsiteX36" fmla="*/ 6888 w 10000"/>
              <a:gd name="connsiteY36" fmla="*/ 2310 h 10000"/>
              <a:gd name="connsiteX37" fmla="*/ 6924 w 10000"/>
              <a:gd name="connsiteY37" fmla="*/ 2493 h 10000"/>
              <a:gd name="connsiteX38" fmla="*/ 6943 w 10000"/>
              <a:gd name="connsiteY38" fmla="*/ 2662 h 10000"/>
              <a:gd name="connsiteX39" fmla="*/ 6924 w 10000"/>
              <a:gd name="connsiteY39" fmla="*/ 2746 h 10000"/>
              <a:gd name="connsiteX40" fmla="*/ 6906 w 10000"/>
              <a:gd name="connsiteY40" fmla="*/ 2831 h 10000"/>
              <a:gd name="connsiteX41" fmla="*/ 6888 w 10000"/>
              <a:gd name="connsiteY41" fmla="*/ 2901 h 10000"/>
              <a:gd name="connsiteX42" fmla="*/ 6851 w 10000"/>
              <a:gd name="connsiteY42" fmla="*/ 2972 h 10000"/>
              <a:gd name="connsiteX43" fmla="*/ 6777 w 10000"/>
              <a:gd name="connsiteY43" fmla="*/ 3028 h 10000"/>
              <a:gd name="connsiteX44" fmla="*/ 6703 w 10000"/>
              <a:gd name="connsiteY44" fmla="*/ 3070 h 10000"/>
              <a:gd name="connsiteX45" fmla="*/ 6593 w 10000"/>
              <a:gd name="connsiteY45" fmla="*/ 3113 h 10000"/>
              <a:gd name="connsiteX46" fmla="*/ 6464 w 10000"/>
              <a:gd name="connsiteY46" fmla="*/ 3141 h 10000"/>
              <a:gd name="connsiteX47" fmla="*/ 6464 w 10000"/>
              <a:gd name="connsiteY47" fmla="*/ 3141 h 10000"/>
              <a:gd name="connsiteX48" fmla="*/ 6464 w 10000"/>
              <a:gd name="connsiteY48" fmla="*/ 3268 h 10000"/>
              <a:gd name="connsiteX49" fmla="*/ 6427 w 10000"/>
              <a:gd name="connsiteY49" fmla="*/ 3394 h 10000"/>
              <a:gd name="connsiteX50" fmla="*/ 6335 w 10000"/>
              <a:gd name="connsiteY50" fmla="*/ 3648 h 10000"/>
              <a:gd name="connsiteX51" fmla="*/ 6298 w 10000"/>
              <a:gd name="connsiteY51" fmla="*/ 3775 h 10000"/>
              <a:gd name="connsiteX52" fmla="*/ 6280 w 10000"/>
              <a:gd name="connsiteY52" fmla="*/ 3887 h 10000"/>
              <a:gd name="connsiteX53" fmla="*/ 6298 w 10000"/>
              <a:gd name="connsiteY53" fmla="*/ 4014 h 10000"/>
              <a:gd name="connsiteX54" fmla="*/ 6354 w 10000"/>
              <a:gd name="connsiteY54" fmla="*/ 4155 h 10000"/>
              <a:gd name="connsiteX55" fmla="*/ 6354 w 10000"/>
              <a:gd name="connsiteY55" fmla="*/ 4155 h 10000"/>
              <a:gd name="connsiteX56" fmla="*/ 6556 w 10000"/>
              <a:gd name="connsiteY56" fmla="*/ 4268 h 10000"/>
              <a:gd name="connsiteX57" fmla="*/ 6740 w 10000"/>
              <a:gd name="connsiteY57" fmla="*/ 4380 h 10000"/>
              <a:gd name="connsiteX58" fmla="*/ 7164 w 10000"/>
              <a:gd name="connsiteY58" fmla="*/ 4577 h 10000"/>
              <a:gd name="connsiteX59" fmla="*/ 7993 w 10000"/>
              <a:gd name="connsiteY59" fmla="*/ 4930 h 10000"/>
              <a:gd name="connsiteX60" fmla="*/ 8398 w 10000"/>
              <a:gd name="connsiteY60" fmla="*/ 5113 h 10000"/>
              <a:gd name="connsiteX61" fmla="*/ 8785 w 10000"/>
              <a:gd name="connsiteY61" fmla="*/ 5310 h 10000"/>
              <a:gd name="connsiteX62" fmla="*/ 8969 w 10000"/>
              <a:gd name="connsiteY62" fmla="*/ 5423 h 10000"/>
              <a:gd name="connsiteX63" fmla="*/ 9134 w 10000"/>
              <a:gd name="connsiteY63" fmla="*/ 5535 h 10000"/>
              <a:gd name="connsiteX64" fmla="*/ 9300 w 10000"/>
              <a:gd name="connsiteY64" fmla="*/ 5662 h 10000"/>
              <a:gd name="connsiteX65" fmla="*/ 9448 w 10000"/>
              <a:gd name="connsiteY65" fmla="*/ 5803 h 10000"/>
              <a:gd name="connsiteX66" fmla="*/ 9448 w 10000"/>
              <a:gd name="connsiteY66" fmla="*/ 5803 h 10000"/>
              <a:gd name="connsiteX67" fmla="*/ 9540 w 10000"/>
              <a:gd name="connsiteY67" fmla="*/ 5901 h 10000"/>
              <a:gd name="connsiteX68" fmla="*/ 9613 w 10000"/>
              <a:gd name="connsiteY68" fmla="*/ 6014 h 10000"/>
              <a:gd name="connsiteX69" fmla="*/ 9687 w 10000"/>
              <a:gd name="connsiteY69" fmla="*/ 6127 h 10000"/>
              <a:gd name="connsiteX70" fmla="*/ 9742 w 10000"/>
              <a:gd name="connsiteY70" fmla="*/ 6239 h 10000"/>
              <a:gd name="connsiteX71" fmla="*/ 9816 w 10000"/>
              <a:gd name="connsiteY71" fmla="*/ 6479 h 10000"/>
              <a:gd name="connsiteX72" fmla="*/ 9871 w 10000"/>
              <a:gd name="connsiteY72" fmla="*/ 6718 h 10000"/>
              <a:gd name="connsiteX73" fmla="*/ 9890 w 10000"/>
              <a:gd name="connsiteY73" fmla="*/ 6972 h 10000"/>
              <a:gd name="connsiteX74" fmla="*/ 9871 w 10000"/>
              <a:gd name="connsiteY74" fmla="*/ 7239 h 10000"/>
              <a:gd name="connsiteX75" fmla="*/ 9853 w 10000"/>
              <a:gd name="connsiteY75" fmla="*/ 7507 h 10000"/>
              <a:gd name="connsiteX76" fmla="*/ 9816 w 10000"/>
              <a:gd name="connsiteY76" fmla="*/ 7789 h 10000"/>
              <a:gd name="connsiteX77" fmla="*/ 9742 w 10000"/>
              <a:gd name="connsiteY77" fmla="*/ 8338 h 10000"/>
              <a:gd name="connsiteX78" fmla="*/ 9724 w 10000"/>
              <a:gd name="connsiteY78" fmla="*/ 8620 h 10000"/>
              <a:gd name="connsiteX79" fmla="*/ 9724 w 10000"/>
              <a:gd name="connsiteY79" fmla="*/ 8901 h 10000"/>
              <a:gd name="connsiteX80" fmla="*/ 9742 w 10000"/>
              <a:gd name="connsiteY80" fmla="*/ 9183 h 10000"/>
              <a:gd name="connsiteX81" fmla="*/ 9779 w 10000"/>
              <a:gd name="connsiteY81" fmla="*/ 9451 h 10000"/>
              <a:gd name="connsiteX82" fmla="*/ 9871 w 10000"/>
              <a:gd name="connsiteY82" fmla="*/ 9718 h 10000"/>
              <a:gd name="connsiteX83" fmla="*/ 9926 w 10000"/>
              <a:gd name="connsiteY83" fmla="*/ 9859 h 10000"/>
              <a:gd name="connsiteX84" fmla="*/ 10000 w 10000"/>
              <a:gd name="connsiteY84" fmla="*/ 9986 h 10000"/>
              <a:gd name="connsiteX85" fmla="*/ 10000 w 10000"/>
              <a:gd name="connsiteY85" fmla="*/ 9986 h 10000"/>
              <a:gd name="connsiteX86" fmla="*/ 8987 w 10000"/>
              <a:gd name="connsiteY86" fmla="*/ 10000 h 10000"/>
              <a:gd name="connsiteX87" fmla="*/ 8748 w 10000"/>
              <a:gd name="connsiteY87" fmla="*/ 10000 h 10000"/>
              <a:gd name="connsiteX88" fmla="*/ 8527 w 10000"/>
              <a:gd name="connsiteY88" fmla="*/ 9972 h 10000"/>
              <a:gd name="connsiteX89" fmla="*/ 8435 w 10000"/>
              <a:gd name="connsiteY89" fmla="*/ 9958 h 10000"/>
              <a:gd name="connsiteX90" fmla="*/ 8343 w 10000"/>
              <a:gd name="connsiteY90" fmla="*/ 9915 h 10000"/>
              <a:gd name="connsiteX91" fmla="*/ 8287 w 10000"/>
              <a:gd name="connsiteY91" fmla="*/ 9873 h 10000"/>
              <a:gd name="connsiteX92" fmla="*/ 8232 w 10000"/>
              <a:gd name="connsiteY92" fmla="*/ 9817 h 10000"/>
              <a:gd name="connsiteX93" fmla="*/ 8232 w 10000"/>
              <a:gd name="connsiteY93" fmla="*/ 9817 h 10000"/>
              <a:gd name="connsiteX94" fmla="*/ 8177 w 10000"/>
              <a:gd name="connsiteY94" fmla="*/ 9803 h 10000"/>
              <a:gd name="connsiteX95" fmla="*/ 8140 w 10000"/>
              <a:gd name="connsiteY95" fmla="*/ 9817 h 10000"/>
              <a:gd name="connsiteX96" fmla="*/ 8122 w 10000"/>
              <a:gd name="connsiteY96" fmla="*/ 9845 h 10000"/>
              <a:gd name="connsiteX97" fmla="*/ 8122 w 10000"/>
              <a:gd name="connsiteY97" fmla="*/ 9887 h 10000"/>
              <a:gd name="connsiteX98" fmla="*/ 8122 w 10000"/>
              <a:gd name="connsiteY98" fmla="*/ 9958 h 10000"/>
              <a:gd name="connsiteX99" fmla="*/ 8103 w 10000"/>
              <a:gd name="connsiteY99" fmla="*/ 9986 h 10000"/>
              <a:gd name="connsiteX100" fmla="*/ 8066 w 10000"/>
              <a:gd name="connsiteY100" fmla="*/ 9986 h 10000"/>
              <a:gd name="connsiteX101" fmla="*/ 8066 w 10000"/>
              <a:gd name="connsiteY101" fmla="*/ 9986 h 10000"/>
              <a:gd name="connsiteX102" fmla="*/ 1989 w 10000"/>
              <a:gd name="connsiteY102" fmla="*/ 9986 h 10000"/>
              <a:gd name="connsiteX103" fmla="*/ 1989 w 10000"/>
              <a:gd name="connsiteY103" fmla="*/ 9986 h 10000"/>
              <a:gd name="connsiteX104" fmla="*/ 1989 w 10000"/>
              <a:gd name="connsiteY104" fmla="*/ 9873 h 10000"/>
              <a:gd name="connsiteX105" fmla="*/ 1989 w 10000"/>
              <a:gd name="connsiteY105" fmla="*/ 9746 h 10000"/>
              <a:gd name="connsiteX106" fmla="*/ 1989 w 10000"/>
              <a:gd name="connsiteY106" fmla="*/ 9648 h 10000"/>
              <a:gd name="connsiteX107" fmla="*/ 1971 w 10000"/>
              <a:gd name="connsiteY107" fmla="*/ 9606 h 10000"/>
              <a:gd name="connsiteX108" fmla="*/ 1934 w 10000"/>
              <a:gd name="connsiteY108" fmla="*/ 9563 h 10000"/>
              <a:gd name="connsiteX109" fmla="*/ 1934 w 10000"/>
              <a:gd name="connsiteY109" fmla="*/ 9563 h 10000"/>
              <a:gd name="connsiteX110" fmla="*/ 1860 w 10000"/>
              <a:gd name="connsiteY110" fmla="*/ 9592 h 10000"/>
              <a:gd name="connsiteX111" fmla="*/ 1823 w 10000"/>
              <a:gd name="connsiteY111" fmla="*/ 9620 h 10000"/>
              <a:gd name="connsiteX112" fmla="*/ 1786 w 10000"/>
              <a:gd name="connsiteY112" fmla="*/ 9676 h 10000"/>
              <a:gd name="connsiteX113" fmla="*/ 1768 w 10000"/>
              <a:gd name="connsiteY113" fmla="*/ 9732 h 10000"/>
              <a:gd name="connsiteX114" fmla="*/ 1750 w 10000"/>
              <a:gd name="connsiteY114" fmla="*/ 9859 h 10000"/>
              <a:gd name="connsiteX115" fmla="*/ 1713 w 10000"/>
              <a:gd name="connsiteY115" fmla="*/ 9986 h 10000"/>
              <a:gd name="connsiteX116" fmla="*/ 1713 w 10000"/>
              <a:gd name="connsiteY116" fmla="*/ 9986 h 10000"/>
              <a:gd name="connsiteX117" fmla="*/ 0 w 10000"/>
              <a:gd name="connsiteY117" fmla="*/ 9986 h 10000"/>
              <a:gd name="connsiteX118" fmla="*/ 0 w 10000"/>
              <a:gd name="connsiteY118" fmla="*/ 9986 h 10000"/>
              <a:gd name="connsiteX119" fmla="*/ 110 w 10000"/>
              <a:gd name="connsiteY119" fmla="*/ 9775 h 10000"/>
              <a:gd name="connsiteX120" fmla="*/ 203 w 10000"/>
              <a:gd name="connsiteY120" fmla="*/ 9549 h 10000"/>
              <a:gd name="connsiteX121" fmla="*/ 258 w 10000"/>
              <a:gd name="connsiteY121" fmla="*/ 9310 h 10000"/>
              <a:gd name="connsiteX122" fmla="*/ 295 w 10000"/>
              <a:gd name="connsiteY122" fmla="*/ 9056 h 10000"/>
              <a:gd name="connsiteX123" fmla="*/ 295 w 10000"/>
              <a:gd name="connsiteY123" fmla="*/ 8789 h 10000"/>
              <a:gd name="connsiteX124" fmla="*/ 295 w 10000"/>
              <a:gd name="connsiteY124" fmla="*/ 8521 h 10000"/>
              <a:gd name="connsiteX125" fmla="*/ 258 w 10000"/>
              <a:gd name="connsiteY125" fmla="*/ 7972 h 10000"/>
              <a:gd name="connsiteX126" fmla="*/ 203 w 10000"/>
              <a:gd name="connsiteY126" fmla="*/ 7437 h 10000"/>
              <a:gd name="connsiteX127" fmla="*/ 166 w 10000"/>
              <a:gd name="connsiteY127" fmla="*/ 6915 h 10000"/>
              <a:gd name="connsiteX128" fmla="*/ 166 w 10000"/>
              <a:gd name="connsiteY128" fmla="*/ 6662 h 10000"/>
              <a:gd name="connsiteX129" fmla="*/ 184 w 10000"/>
              <a:gd name="connsiteY129" fmla="*/ 6437 h 10000"/>
              <a:gd name="connsiteX130" fmla="*/ 221 w 10000"/>
              <a:gd name="connsiteY130" fmla="*/ 6211 h 10000"/>
              <a:gd name="connsiteX131" fmla="*/ 276 w 10000"/>
              <a:gd name="connsiteY131" fmla="*/ 6014 h 10000"/>
              <a:gd name="connsiteX132" fmla="*/ 276 w 10000"/>
              <a:gd name="connsiteY132" fmla="*/ 6014 h 10000"/>
              <a:gd name="connsiteX133" fmla="*/ 331 w 10000"/>
              <a:gd name="connsiteY133" fmla="*/ 5887 h 10000"/>
              <a:gd name="connsiteX134" fmla="*/ 405 w 10000"/>
              <a:gd name="connsiteY134" fmla="*/ 5775 h 10000"/>
              <a:gd name="connsiteX135" fmla="*/ 497 w 10000"/>
              <a:gd name="connsiteY135" fmla="*/ 5676 h 10000"/>
              <a:gd name="connsiteX136" fmla="*/ 608 w 10000"/>
              <a:gd name="connsiteY136" fmla="*/ 5577 h 10000"/>
              <a:gd name="connsiteX137" fmla="*/ 718 w 10000"/>
              <a:gd name="connsiteY137" fmla="*/ 5493 h 10000"/>
              <a:gd name="connsiteX138" fmla="*/ 847 w 10000"/>
              <a:gd name="connsiteY138" fmla="*/ 5408 h 10000"/>
              <a:gd name="connsiteX139" fmla="*/ 976 w 10000"/>
              <a:gd name="connsiteY139" fmla="*/ 5338 h 10000"/>
              <a:gd name="connsiteX140" fmla="*/ 1123 w 10000"/>
              <a:gd name="connsiteY140" fmla="*/ 5268 h 10000"/>
              <a:gd name="connsiteX141" fmla="*/ 1436 w 10000"/>
              <a:gd name="connsiteY141" fmla="*/ 5155 h 10000"/>
              <a:gd name="connsiteX142" fmla="*/ 1768 w 10000"/>
              <a:gd name="connsiteY142" fmla="*/ 5042 h 10000"/>
              <a:gd name="connsiteX143" fmla="*/ 2431 w 10000"/>
              <a:gd name="connsiteY143" fmla="*/ 4831 h 10000"/>
              <a:gd name="connsiteX144" fmla="*/ 2431 w 10000"/>
              <a:gd name="connsiteY144" fmla="*/ 4831 h 10000"/>
              <a:gd name="connsiteX145" fmla="*/ 2615 w 10000"/>
              <a:gd name="connsiteY145" fmla="*/ 4761 h 10000"/>
              <a:gd name="connsiteX146" fmla="*/ 2799 w 10000"/>
              <a:gd name="connsiteY146" fmla="*/ 4676 h 10000"/>
              <a:gd name="connsiteX147" fmla="*/ 3131 w 10000"/>
              <a:gd name="connsiteY147" fmla="*/ 4507 h 10000"/>
              <a:gd name="connsiteX148" fmla="*/ 3297 w 10000"/>
              <a:gd name="connsiteY148" fmla="*/ 4423 h 10000"/>
              <a:gd name="connsiteX149" fmla="*/ 3481 w 10000"/>
              <a:gd name="connsiteY149" fmla="*/ 4366 h 10000"/>
              <a:gd name="connsiteX150" fmla="*/ 3683 w 10000"/>
              <a:gd name="connsiteY150" fmla="*/ 4310 h 10000"/>
              <a:gd name="connsiteX151" fmla="*/ 3923 w 10000"/>
              <a:gd name="connsiteY151" fmla="*/ 4282 h 10000"/>
              <a:gd name="connsiteX152" fmla="*/ 3923 w 10000"/>
              <a:gd name="connsiteY152" fmla="*/ 4282 h 10000"/>
              <a:gd name="connsiteX153" fmla="*/ 3831 w 10000"/>
              <a:gd name="connsiteY153" fmla="*/ 3887 h 10000"/>
              <a:gd name="connsiteX154" fmla="*/ 3775 w 10000"/>
              <a:gd name="connsiteY154" fmla="*/ 3704 h 10000"/>
              <a:gd name="connsiteX155" fmla="*/ 3720 w 10000"/>
              <a:gd name="connsiteY155" fmla="*/ 3549 h 10000"/>
              <a:gd name="connsiteX156" fmla="*/ 3628 w 10000"/>
              <a:gd name="connsiteY156" fmla="*/ 3408 h 10000"/>
              <a:gd name="connsiteX157" fmla="*/ 3536 w 10000"/>
              <a:gd name="connsiteY157" fmla="*/ 3268 h 10000"/>
              <a:gd name="connsiteX158" fmla="*/ 3407 w 10000"/>
              <a:gd name="connsiteY158" fmla="*/ 3155 h 10000"/>
              <a:gd name="connsiteX159" fmla="*/ 3260 w 10000"/>
              <a:gd name="connsiteY159" fmla="*/ 3056 h 10000"/>
              <a:gd name="connsiteX160" fmla="*/ 3260 w 10000"/>
              <a:gd name="connsiteY160" fmla="*/ 3056 h 10000"/>
              <a:gd name="connsiteX161" fmla="*/ 3076 w 10000"/>
              <a:gd name="connsiteY161" fmla="*/ 2310 h 10000"/>
              <a:gd name="connsiteX162" fmla="*/ 3002 w 10000"/>
              <a:gd name="connsiteY162" fmla="*/ 1972 h 10000"/>
              <a:gd name="connsiteX163" fmla="*/ 2983 w 10000"/>
              <a:gd name="connsiteY163" fmla="*/ 1817 h 10000"/>
              <a:gd name="connsiteX164" fmla="*/ 2983 w 10000"/>
              <a:gd name="connsiteY164" fmla="*/ 1662 h 10000"/>
              <a:gd name="connsiteX165" fmla="*/ 2983 w 10000"/>
              <a:gd name="connsiteY165" fmla="*/ 1507 h 10000"/>
              <a:gd name="connsiteX166" fmla="*/ 3002 w 10000"/>
              <a:gd name="connsiteY166" fmla="*/ 1366 h 10000"/>
              <a:gd name="connsiteX167" fmla="*/ 3039 w 10000"/>
              <a:gd name="connsiteY167" fmla="*/ 1211 h 10000"/>
              <a:gd name="connsiteX168" fmla="*/ 3094 w 10000"/>
              <a:gd name="connsiteY168" fmla="*/ 1070 h 10000"/>
              <a:gd name="connsiteX169" fmla="*/ 3168 w 10000"/>
              <a:gd name="connsiteY169" fmla="*/ 930 h 10000"/>
              <a:gd name="connsiteX170" fmla="*/ 3260 w 10000"/>
              <a:gd name="connsiteY170" fmla="*/ 789 h 10000"/>
              <a:gd name="connsiteX171" fmla="*/ 3389 w 10000"/>
              <a:gd name="connsiteY171" fmla="*/ 662 h 10000"/>
              <a:gd name="connsiteX172" fmla="*/ 3536 w 10000"/>
              <a:gd name="connsiteY172" fmla="*/ 521 h 10000"/>
              <a:gd name="connsiteX173" fmla="*/ 3536 w 10000"/>
              <a:gd name="connsiteY173" fmla="*/ 521 h 10000"/>
              <a:gd name="connsiteX174" fmla="*/ 3610 w 10000"/>
              <a:gd name="connsiteY174" fmla="*/ 521 h 10000"/>
              <a:gd name="connsiteX175" fmla="*/ 3683 w 10000"/>
              <a:gd name="connsiteY175" fmla="*/ 521 h 10000"/>
              <a:gd name="connsiteX176" fmla="*/ 3794 w 10000"/>
              <a:gd name="connsiteY176" fmla="*/ 507 h 10000"/>
              <a:gd name="connsiteX177" fmla="*/ 3904 w 10000"/>
              <a:gd name="connsiteY177" fmla="*/ 479 h 10000"/>
              <a:gd name="connsiteX178" fmla="*/ 3959 w 10000"/>
              <a:gd name="connsiteY178" fmla="*/ 479 h 10000"/>
              <a:gd name="connsiteX179" fmla="*/ 4033 w 10000"/>
              <a:gd name="connsiteY179" fmla="*/ 479 h 10000"/>
              <a:gd name="connsiteX180" fmla="*/ 4033 w 10000"/>
              <a:gd name="connsiteY180" fmla="*/ 479 h 10000"/>
              <a:gd name="connsiteX181" fmla="*/ 4088 w 10000"/>
              <a:gd name="connsiteY181" fmla="*/ 437 h 10000"/>
              <a:gd name="connsiteX182" fmla="*/ 4144 w 10000"/>
              <a:gd name="connsiteY182" fmla="*/ 380 h 10000"/>
              <a:gd name="connsiteX183" fmla="*/ 4217 w 10000"/>
              <a:gd name="connsiteY183" fmla="*/ 254 h 10000"/>
              <a:gd name="connsiteX184" fmla="*/ 4273 w 10000"/>
              <a:gd name="connsiteY184" fmla="*/ 127 h 10000"/>
              <a:gd name="connsiteX185" fmla="*/ 4309 w 10000"/>
              <a:gd name="connsiteY185" fmla="*/ 70 h 10000"/>
              <a:gd name="connsiteX186" fmla="*/ 4365 w 10000"/>
              <a:gd name="connsiteY186" fmla="*/ 14 h 10000"/>
              <a:gd name="connsiteX187" fmla="*/ 4365 w 10000"/>
              <a:gd name="connsiteY187" fmla="*/ 14 h 10000"/>
              <a:gd name="connsiteX0" fmla="*/ 4365 w 10000"/>
              <a:gd name="connsiteY0" fmla="*/ 14 h 10000"/>
              <a:gd name="connsiteX1" fmla="*/ 4365 w 10000"/>
              <a:gd name="connsiteY1" fmla="*/ 14 h 10000"/>
              <a:gd name="connsiteX2" fmla="*/ 4438 w 10000"/>
              <a:gd name="connsiteY2" fmla="*/ 0 h 10000"/>
              <a:gd name="connsiteX3" fmla="*/ 4457 w 10000"/>
              <a:gd name="connsiteY3" fmla="*/ 0 h 10000"/>
              <a:gd name="connsiteX4" fmla="*/ 4457 w 10000"/>
              <a:gd name="connsiteY4" fmla="*/ 14 h 10000"/>
              <a:gd name="connsiteX5" fmla="*/ 4438 w 10000"/>
              <a:gd name="connsiteY5" fmla="*/ 42 h 10000"/>
              <a:gd name="connsiteX6" fmla="*/ 4401 w 10000"/>
              <a:gd name="connsiteY6" fmla="*/ 85 h 10000"/>
              <a:gd name="connsiteX7" fmla="*/ 4291 w 10000"/>
              <a:gd name="connsiteY7" fmla="*/ 197 h 10000"/>
              <a:gd name="connsiteX8" fmla="*/ 4254 w 10000"/>
              <a:gd name="connsiteY8" fmla="*/ 254 h 10000"/>
              <a:gd name="connsiteX9" fmla="*/ 4254 w 10000"/>
              <a:gd name="connsiteY9" fmla="*/ 310 h 10000"/>
              <a:gd name="connsiteX10" fmla="*/ 4254 w 10000"/>
              <a:gd name="connsiteY10" fmla="*/ 310 h 10000"/>
              <a:gd name="connsiteX11" fmla="*/ 4678 w 10000"/>
              <a:gd name="connsiteY11" fmla="*/ 254 h 10000"/>
              <a:gd name="connsiteX12" fmla="*/ 4880 w 10000"/>
              <a:gd name="connsiteY12" fmla="*/ 239 h 10000"/>
              <a:gd name="connsiteX13" fmla="*/ 5083 w 10000"/>
              <a:gd name="connsiteY13" fmla="*/ 239 h 10000"/>
              <a:gd name="connsiteX14" fmla="*/ 5304 w 10000"/>
              <a:gd name="connsiteY14" fmla="*/ 239 h 10000"/>
              <a:gd name="connsiteX15" fmla="*/ 5506 w 10000"/>
              <a:gd name="connsiteY15" fmla="*/ 254 h 10000"/>
              <a:gd name="connsiteX16" fmla="*/ 5709 w 10000"/>
              <a:gd name="connsiteY16" fmla="*/ 282 h 10000"/>
              <a:gd name="connsiteX17" fmla="*/ 5893 w 10000"/>
              <a:gd name="connsiteY17" fmla="*/ 310 h 10000"/>
              <a:gd name="connsiteX18" fmla="*/ 6077 w 10000"/>
              <a:gd name="connsiteY18" fmla="*/ 366 h 10000"/>
              <a:gd name="connsiteX19" fmla="*/ 6243 w 10000"/>
              <a:gd name="connsiteY19" fmla="*/ 437 h 10000"/>
              <a:gd name="connsiteX20" fmla="*/ 6409 w 10000"/>
              <a:gd name="connsiteY20" fmla="*/ 507 h 10000"/>
              <a:gd name="connsiteX21" fmla="*/ 6556 w 10000"/>
              <a:gd name="connsiteY21" fmla="*/ 606 h 10000"/>
              <a:gd name="connsiteX22" fmla="*/ 6685 w 10000"/>
              <a:gd name="connsiteY22" fmla="*/ 718 h 10000"/>
              <a:gd name="connsiteX23" fmla="*/ 6796 w 10000"/>
              <a:gd name="connsiteY23" fmla="*/ 845 h 10000"/>
              <a:gd name="connsiteX24" fmla="*/ 6888 w 10000"/>
              <a:gd name="connsiteY24" fmla="*/ 986 h 10000"/>
              <a:gd name="connsiteX25" fmla="*/ 6961 w 10000"/>
              <a:gd name="connsiteY25" fmla="*/ 1155 h 10000"/>
              <a:gd name="connsiteX26" fmla="*/ 6961 w 10000"/>
              <a:gd name="connsiteY26" fmla="*/ 1155 h 10000"/>
              <a:gd name="connsiteX27" fmla="*/ 6980 w 10000"/>
              <a:gd name="connsiteY27" fmla="*/ 1268 h 10000"/>
              <a:gd name="connsiteX28" fmla="*/ 6998 w 10000"/>
              <a:gd name="connsiteY28" fmla="*/ 1380 h 10000"/>
              <a:gd name="connsiteX29" fmla="*/ 6980 w 10000"/>
              <a:gd name="connsiteY29" fmla="*/ 1493 h 10000"/>
              <a:gd name="connsiteX30" fmla="*/ 6961 w 10000"/>
              <a:gd name="connsiteY30" fmla="*/ 1606 h 10000"/>
              <a:gd name="connsiteX31" fmla="*/ 6888 w 10000"/>
              <a:gd name="connsiteY31" fmla="*/ 1803 h 10000"/>
              <a:gd name="connsiteX32" fmla="*/ 6869 w 10000"/>
              <a:gd name="connsiteY32" fmla="*/ 1901 h 10000"/>
              <a:gd name="connsiteX33" fmla="*/ 6851 w 10000"/>
              <a:gd name="connsiteY33" fmla="*/ 2000 h 10000"/>
              <a:gd name="connsiteX34" fmla="*/ 6851 w 10000"/>
              <a:gd name="connsiteY34" fmla="*/ 2000 h 10000"/>
              <a:gd name="connsiteX35" fmla="*/ 6851 w 10000"/>
              <a:gd name="connsiteY35" fmla="*/ 2155 h 10000"/>
              <a:gd name="connsiteX36" fmla="*/ 6888 w 10000"/>
              <a:gd name="connsiteY36" fmla="*/ 2310 h 10000"/>
              <a:gd name="connsiteX37" fmla="*/ 6924 w 10000"/>
              <a:gd name="connsiteY37" fmla="*/ 2493 h 10000"/>
              <a:gd name="connsiteX38" fmla="*/ 6943 w 10000"/>
              <a:gd name="connsiteY38" fmla="*/ 2662 h 10000"/>
              <a:gd name="connsiteX39" fmla="*/ 6924 w 10000"/>
              <a:gd name="connsiteY39" fmla="*/ 2746 h 10000"/>
              <a:gd name="connsiteX40" fmla="*/ 6906 w 10000"/>
              <a:gd name="connsiteY40" fmla="*/ 2831 h 10000"/>
              <a:gd name="connsiteX41" fmla="*/ 6888 w 10000"/>
              <a:gd name="connsiteY41" fmla="*/ 2901 h 10000"/>
              <a:gd name="connsiteX42" fmla="*/ 6851 w 10000"/>
              <a:gd name="connsiteY42" fmla="*/ 2972 h 10000"/>
              <a:gd name="connsiteX43" fmla="*/ 6777 w 10000"/>
              <a:gd name="connsiteY43" fmla="*/ 3028 h 10000"/>
              <a:gd name="connsiteX44" fmla="*/ 6703 w 10000"/>
              <a:gd name="connsiteY44" fmla="*/ 3070 h 10000"/>
              <a:gd name="connsiteX45" fmla="*/ 6593 w 10000"/>
              <a:gd name="connsiteY45" fmla="*/ 3113 h 10000"/>
              <a:gd name="connsiteX46" fmla="*/ 6464 w 10000"/>
              <a:gd name="connsiteY46" fmla="*/ 3141 h 10000"/>
              <a:gd name="connsiteX47" fmla="*/ 6464 w 10000"/>
              <a:gd name="connsiteY47" fmla="*/ 3141 h 10000"/>
              <a:gd name="connsiteX48" fmla="*/ 6464 w 10000"/>
              <a:gd name="connsiteY48" fmla="*/ 3268 h 10000"/>
              <a:gd name="connsiteX49" fmla="*/ 6427 w 10000"/>
              <a:gd name="connsiteY49" fmla="*/ 3394 h 10000"/>
              <a:gd name="connsiteX50" fmla="*/ 6335 w 10000"/>
              <a:gd name="connsiteY50" fmla="*/ 3648 h 10000"/>
              <a:gd name="connsiteX51" fmla="*/ 6298 w 10000"/>
              <a:gd name="connsiteY51" fmla="*/ 3775 h 10000"/>
              <a:gd name="connsiteX52" fmla="*/ 6280 w 10000"/>
              <a:gd name="connsiteY52" fmla="*/ 3887 h 10000"/>
              <a:gd name="connsiteX53" fmla="*/ 6298 w 10000"/>
              <a:gd name="connsiteY53" fmla="*/ 4014 h 10000"/>
              <a:gd name="connsiteX54" fmla="*/ 6354 w 10000"/>
              <a:gd name="connsiteY54" fmla="*/ 4155 h 10000"/>
              <a:gd name="connsiteX55" fmla="*/ 6354 w 10000"/>
              <a:gd name="connsiteY55" fmla="*/ 4155 h 10000"/>
              <a:gd name="connsiteX56" fmla="*/ 6556 w 10000"/>
              <a:gd name="connsiteY56" fmla="*/ 4268 h 10000"/>
              <a:gd name="connsiteX57" fmla="*/ 6740 w 10000"/>
              <a:gd name="connsiteY57" fmla="*/ 4380 h 10000"/>
              <a:gd name="connsiteX58" fmla="*/ 7164 w 10000"/>
              <a:gd name="connsiteY58" fmla="*/ 4577 h 10000"/>
              <a:gd name="connsiteX59" fmla="*/ 7993 w 10000"/>
              <a:gd name="connsiteY59" fmla="*/ 4930 h 10000"/>
              <a:gd name="connsiteX60" fmla="*/ 8398 w 10000"/>
              <a:gd name="connsiteY60" fmla="*/ 5113 h 10000"/>
              <a:gd name="connsiteX61" fmla="*/ 8785 w 10000"/>
              <a:gd name="connsiteY61" fmla="*/ 5310 h 10000"/>
              <a:gd name="connsiteX62" fmla="*/ 8969 w 10000"/>
              <a:gd name="connsiteY62" fmla="*/ 5423 h 10000"/>
              <a:gd name="connsiteX63" fmla="*/ 9134 w 10000"/>
              <a:gd name="connsiteY63" fmla="*/ 5535 h 10000"/>
              <a:gd name="connsiteX64" fmla="*/ 9300 w 10000"/>
              <a:gd name="connsiteY64" fmla="*/ 5662 h 10000"/>
              <a:gd name="connsiteX65" fmla="*/ 9448 w 10000"/>
              <a:gd name="connsiteY65" fmla="*/ 5803 h 10000"/>
              <a:gd name="connsiteX66" fmla="*/ 9448 w 10000"/>
              <a:gd name="connsiteY66" fmla="*/ 5803 h 10000"/>
              <a:gd name="connsiteX67" fmla="*/ 9540 w 10000"/>
              <a:gd name="connsiteY67" fmla="*/ 5901 h 10000"/>
              <a:gd name="connsiteX68" fmla="*/ 9613 w 10000"/>
              <a:gd name="connsiteY68" fmla="*/ 6014 h 10000"/>
              <a:gd name="connsiteX69" fmla="*/ 9687 w 10000"/>
              <a:gd name="connsiteY69" fmla="*/ 6127 h 10000"/>
              <a:gd name="connsiteX70" fmla="*/ 9742 w 10000"/>
              <a:gd name="connsiteY70" fmla="*/ 6239 h 10000"/>
              <a:gd name="connsiteX71" fmla="*/ 9816 w 10000"/>
              <a:gd name="connsiteY71" fmla="*/ 6479 h 10000"/>
              <a:gd name="connsiteX72" fmla="*/ 9871 w 10000"/>
              <a:gd name="connsiteY72" fmla="*/ 6718 h 10000"/>
              <a:gd name="connsiteX73" fmla="*/ 9890 w 10000"/>
              <a:gd name="connsiteY73" fmla="*/ 6972 h 10000"/>
              <a:gd name="connsiteX74" fmla="*/ 9871 w 10000"/>
              <a:gd name="connsiteY74" fmla="*/ 7239 h 10000"/>
              <a:gd name="connsiteX75" fmla="*/ 9853 w 10000"/>
              <a:gd name="connsiteY75" fmla="*/ 7507 h 10000"/>
              <a:gd name="connsiteX76" fmla="*/ 9816 w 10000"/>
              <a:gd name="connsiteY76" fmla="*/ 7789 h 10000"/>
              <a:gd name="connsiteX77" fmla="*/ 9742 w 10000"/>
              <a:gd name="connsiteY77" fmla="*/ 8338 h 10000"/>
              <a:gd name="connsiteX78" fmla="*/ 9724 w 10000"/>
              <a:gd name="connsiteY78" fmla="*/ 8620 h 10000"/>
              <a:gd name="connsiteX79" fmla="*/ 9724 w 10000"/>
              <a:gd name="connsiteY79" fmla="*/ 8901 h 10000"/>
              <a:gd name="connsiteX80" fmla="*/ 9742 w 10000"/>
              <a:gd name="connsiteY80" fmla="*/ 9183 h 10000"/>
              <a:gd name="connsiteX81" fmla="*/ 9779 w 10000"/>
              <a:gd name="connsiteY81" fmla="*/ 9451 h 10000"/>
              <a:gd name="connsiteX82" fmla="*/ 9871 w 10000"/>
              <a:gd name="connsiteY82" fmla="*/ 9718 h 10000"/>
              <a:gd name="connsiteX83" fmla="*/ 9926 w 10000"/>
              <a:gd name="connsiteY83" fmla="*/ 9859 h 10000"/>
              <a:gd name="connsiteX84" fmla="*/ 10000 w 10000"/>
              <a:gd name="connsiteY84" fmla="*/ 9986 h 10000"/>
              <a:gd name="connsiteX85" fmla="*/ 10000 w 10000"/>
              <a:gd name="connsiteY85" fmla="*/ 9986 h 10000"/>
              <a:gd name="connsiteX86" fmla="*/ 8987 w 10000"/>
              <a:gd name="connsiteY86" fmla="*/ 10000 h 10000"/>
              <a:gd name="connsiteX87" fmla="*/ 8748 w 10000"/>
              <a:gd name="connsiteY87" fmla="*/ 10000 h 10000"/>
              <a:gd name="connsiteX88" fmla="*/ 8527 w 10000"/>
              <a:gd name="connsiteY88" fmla="*/ 9972 h 10000"/>
              <a:gd name="connsiteX89" fmla="*/ 8343 w 10000"/>
              <a:gd name="connsiteY89" fmla="*/ 9915 h 10000"/>
              <a:gd name="connsiteX90" fmla="*/ 8287 w 10000"/>
              <a:gd name="connsiteY90" fmla="*/ 9873 h 10000"/>
              <a:gd name="connsiteX91" fmla="*/ 8232 w 10000"/>
              <a:gd name="connsiteY91" fmla="*/ 9817 h 10000"/>
              <a:gd name="connsiteX92" fmla="*/ 8232 w 10000"/>
              <a:gd name="connsiteY92" fmla="*/ 9817 h 10000"/>
              <a:gd name="connsiteX93" fmla="*/ 8177 w 10000"/>
              <a:gd name="connsiteY93" fmla="*/ 9803 h 10000"/>
              <a:gd name="connsiteX94" fmla="*/ 8140 w 10000"/>
              <a:gd name="connsiteY94" fmla="*/ 9817 h 10000"/>
              <a:gd name="connsiteX95" fmla="*/ 8122 w 10000"/>
              <a:gd name="connsiteY95" fmla="*/ 9845 h 10000"/>
              <a:gd name="connsiteX96" fmla="*/ 8122 w 10000"/>
              <a:gd name="connsiteY96" fmla="*/ 9887 h 10000"/>
              <a:gd name="connsiteX97" fmla="*/ 8122 w 10000"/>
              <a:gd name="connsiteY97" fmla="*/ 9958 h 10000"/>
              <a:gd name="connsiteX98" fmla="*/ 8103 w 10000"/>
              <a:gd name="connsiteY98" fmla="*/ 9986 h 10000"/>
              <a:gd name="connsiteX99" fmla="*/ 8066 w 10000"/>
              <a:gd name="connsiteY99" fmla="*/ 9986 h 10000"/>
              <a:gd name="connsiteX100" fmla="*/ 8066 w 10000"/>
              <a:gd name="connsiteY100" fmla="*/ 9986 h 10000"/>
              <a:gd name="connsiteX101" fmla="*/ 1989 w 10000"/>
              <a:gd name="connsiteY101" fmla="*/ 9986 h 10000"/>
              <a:gd name="connsiteX102" fmla="*/ 1989 w 10000"/>
              <a:gd name="connsiteY102" fmla="*/ 9986 h 10000"/>
              <a:gd name="connsiteX103" fmla="*/ 1989 w 10000"/>
              <a:gd name="connsiteY103" fmla="*/ 9873 h 10000"/>
              <a:gd name="connsiteX104" fmla="*/ 1989 w 10000"/>
              <a:gd name="connsiteY104" fmla="*/ 9746 h 10000"/>
              <a:gd name="connsiteX105" fmla="*/ 1989 w 10000"/>
              <a:gd name="connsiteY105" fmla="*/ 9648 h 10000"/>
              <a:gd name="connsiteX106" fmla="*/ 1971 w 10000"/>
              <a:gd name="connsiteY106" fmla="*/ 9606 h 10000"/>
              <a:gd name="connsiteX107" fmla="*/ 1934 w 10000"/>
              <a:gd name="connsiteY107" fmla="*/ 9563 h 10000"/>
              <a:gd name="connsiteX108" fmla="*/ 1934 w 10000"/>
              <a:gd name="connsiteY108" fmla="*/ 9563 h 10000"/>
              <a:gd name="connsiteX109" fmla="*/ 1860 w 10000"/>
              <a:gd name="connsiteY109" fmla="*/ 9592 h 10000"/>
              <a:gd name="connsiteX110" fmla="*/ 1823 w 10000"/>
              <a:gd name="connsiteY110" fmla="*/ 9620 h 10000"/>
              <a:gd name="connsiteX111" fmla="*/ 1786 w 10000"/>
              <a:gd name="connsiteY111" fmla="*/ 9676 h 10000"/>
              <a:gd name="connsiteX112" fmla="*/ 1768 w 10000"/>
              <a:gd name="connsiteY112" fmla="*/ 9732 h 10000"/>
              <a:gd name="connsiteX113" fmla="*/ 1750 w 10000"/>
              <a:gd name="connsiteY113" fmla="*/ 9859 h 10000"/>
              <a:gd name="connsiteX114" fmla="*/ 1713 w 10000"/>
              <a:gd name="connsiteY114" fmla="*/ 9986 h 10000"/>
              <a:gd name="connsiteX115" fmla="*/ 1713 w 10000"/>
              <a:gd name="connsiteY115" fmla="*/ 9986 h 10000"/>
              <a:gd name="connsiteX116" fmla="*/ 0 w 10000"/>
              <a:gd name="connsiteY116" fmla="*/ 9986 h 10000"/>
              <a:gd name="connsiteX117" fmla="*/ 0 w 10000"/>
              <a:gd name="connsiteY117" fmla="*/ 9986 h 10000"/>
              <a:gd name="connsiteX118" fmla="*/ 110 w 10000"/>
              <a:gd name="connsiteY118" fmla="*/ 9775 h 10000"/>
              <a:gd name="connsiteX119" fmla="*/ 203 w 10000"/>
              <a:gd name="connsiteY119" fmla="*/ 9549 h 10000"/>
              <a:gd name="connsiteX120" fmla="*/ 258 w 10000"/>
              <a:gd name="connsiteY120" fmla="*/ 9310 h 10000"/>
              <a:gd name="connsiteX121" fmla="*/ 295 w 10000"/>
              <a:gd name="connsiteY121" fmla="*/ 9056 h 10000"/>
              <a:gd name="connsiteX122" fmla="*/ 295 w 10000"/>
              <a:gd name="connsiteY122" fmla="*/ 8789 h 10000"/>
              <a:gd name="connsiteX123" fmla="*/ 295 w 10000"/>
              <a:gd name="connsiteY123" fmla="*/ 8521 h 10000"/>
              <a:gd name="connsiteX124" fmla="*/ 258 w 10000"/>
              <a:gd name="connsiteY124" fmla="*/ 7972 h 10000"/>
              <a:gd name="connsiteX125" fmla="*/ 203 w 10000"/>
              <a:gd name="connsiteY125" fmla="*/ 7437 h 10000"/>
              <a:gd name="connsiteX126" fmla="*/ 166 w 10000"/>
              <a:gd name="connsiteY126" fmla="*/ 6915 h 10000"/>
              <a:gd name="connsiteX127" fmla="*/ 166 w 10000"/>
              <a:gd name="connsiteY127" fmla="*/ 6662 h 10000"/>
              <a:gd name="connsiteX128" fmla="*/ 184 w 10000"/>
              <a:gd name="connsiteY128" fmla="*/ 6437 h 10000"/>
              <a:gd name="connsiteX129" fmla="*/ 221 w 10000"/>
              <a:gd name="connsiteY129" fmla="*/ 6211 h 10000"/>
              <a:gd name="connsiteX130" fmla="*/ 276 w 10000"/>
              <a:gd name="connsiteY130" fmla="*/ 6014 h 10000"/>
              <a:gd name="connsiteX131" fmla="*/ 276 w 10000"/>
              <a:gd name="connsiteY131" fmla="*/ 6014 h 10000"/>
              <a:gd name="connsiteX132" fmla="*/ 331 w 10000"/>
              <a:gd name="connsiteY132" fmla="*/ 5887 h 10000"/>
              <a:gd name="connsiteX133" fmla="*/ 405 w 10000"/>
              <a:gd name="connsiteY133" fmla="*/ 5775 h 10000"/>
              <a:gd name="connsiteX134" fmla="*/ 497 w 10000"/>
              <a:gd name="connsiteY134" fmla="*/ 5676 h 10000"/>
              <a:gd name="connsiteX135" fmla="*/ 608 w 10000"/>
              <a:gd name="connsiteY135" fmla="*/ 5577 h 10000"/>
              <a:gd name="connsiteX136" fmla="*/ 718 w 10000"/>
              <a:gd name="connsiteY136" fmla="*/ 5493 h 10000"/>
              <a:gd name="connsiteX137" fmla="*/ 847 w 10000"/>
              <a:gd name="connsiteY137" fmla="*/ 5408 h 10000"/>
              <a:gd name="connsiteX138" fmla="*/ 976 w 10000"/>
              <a:gd name="connsiteY138" fmla="*/ 5338 h 10000"/>
              <a:gd name="connsiteX139" fmla="*/ 1123 w 10000"/>
              <a:gd name="connsiteY139" fmla="*/ 5268 h 10000"/>
              <a:gd name="connsiteX140" fmla="*/ 1436 w 10000"/>
              <a:gd name="connsiteY140" fmla="*/ 5155 h 10000"/>
              <a:gd name="connsiteX141" fmla="*/ 1768 w 10000"/>
              <a:gd name="connsiteY141" fmla="*/ 5042 h 10000"/>
              <a:gd name="connsiteX142" fmla="*/ 2431 w 10000"/>
              <a:gd name="connsiteY142" fmla="*/ 4831 h 10000"/>
              <a:gd name="connsiteX143" fmla="*/ 2431 w 10000"/>
              <a:gd name="connsiteY143" fmla="*/ 4831 h 10000"/>
              <a:gd name="connsiteX144" fmla="*/ 2615 w 10000"/>
              <a:gd name="connsiteY144" fmla="*/ 4761 h 10000"/>
              <a:gd name="connsiteX145" fmla="*/ 2799 w 10000"/>
              <a:gd name="connsiteY145" fmla="*/ 4676 h 10000"/>
              <a:gd name="connsiteX146" fmla="*/ 3131 w 10000"/>
              <a:gd name="connsiteY146" fmla="*/ 4507 h 10000"/>
              <a:gd name="connsiteX147" fmla="*/ 3297 w 10000"/>
              <a:gd name="connsiteY147" fmla="*/ 4423 h 10000"/>
              <a:gd name="connsiteX148" fmla="*/ 3481 w 10000"/>
              <a:gd name="connsiteY148" fmla="*/ 4366 h 10000"/>
              <a:gd name="connsiteX149" fmla="*/ 3683 w 10000"/>
              <a:gd name="connsiteY149" fmla="*/ 4310 h 10000"/>
              <a:gd name="connsiteX150" fmla="*/ 3923 w 10000"/>
              <a:gd name="connsiteY150" fmla="*/ 4282 h 10000"/>
              <a:gd name="connsiteX151" fmla="*/ 3923 w 10000"/>
              <a:gd name="connsiteY151" fmla="*/ 4282 h 10000"/>
              <a:gd name="connsiteX152" fmla="*/ 3831 w 10000"/>
              <a:gd name="connsiteY152" fmla="*/ 3887 h 10000"/>
              <a:gd name="connsiteX153" fmla="*/ 3775 w 10000"/>
              <a:gd name="connsiteY153" fmla="*/ 3704 h 10000"/>
              <a:gd name="connsiteX154" fmla="*/ 3720 w 10000"/>
              <a:gd name="connsiteY154" fmla="*/ 3549 h 10000"/>
              <a:gd name="connsiteX155" fmla="*/ 3628 w 10000"/>
              <a:gd name="connsiteY155" fmla="*/ 3408 h 10000"/>
              <a:gd name="connsiteX156" fmla="*/ 3536 w 10000"/>
              <a:gd name="connsiteY156" fmla="*/ 3268 h 10000"/>
              <a:gd name="connsiteX157" fmla="*/ 3407 w 10000"/>
              <a:gd name="connsiteY157" fmla="*/ 3155 h 10000"/>
              <a:gd name="connsiteX158" fmla="*/ 3260 w 10000"/>
              <a:gd name="connsiteY158" fmla="*/ 3056 h 10000"/>
              <a:gd name="connsiteX159" fmla="*/ 3260 w 10000"/>
              <a:gd name="connsiteY159" fmla="*/ 3056 h 10000"/>
              <a:gd name="connsiteX160" fmla="*/ 3076 w 10000"/>
              <a:gd name="connsiteY160" fmla="*/ 2310 h 10000"/>
              <a:gd name="connsiteX161" fmla="*/ 3002 w 10000"/>
              <a:gd name="connsiteY161" fmla="*/ 1972 h 10000"/>
              <a:gd name="connsiteX162" fmla="*/ 2983 w 10000"/>
              <a:gd name="connsiteY162" fmla="*/ 1817 h 10000"/>
              <a:gd name="connsiteX163" fmla="*/ 2983 w 10000"/>
              <a:gd name="connsiteY163" fmla="*/ 1662 h 10000"/>
              <a:gd name="connsiteX164" fmla="*/ 2983 w 10000"/>
              <a:gd name="connsiteY164" fmla="*/ 1507 h 10000"/>
              <a:gd name="connsiteX165" fmla="*/ 3002 w 10000"/>
              <a:gd name="connsiteY165" fmla="*/ 1366 h 10000"/>
              <a:gd name="connsiteX166" fmla="*/ 3039 w 10000"/>
              <a:gd name="connsiteY166" fmla="*/ 1211 h 10000"/>
              <a:gd name="connsiteX167" fmla="*/ 3094 w 10000"/>
              <a:gd name="connsiteY167" fmla="*/ 1070 h 10000"/>
              <a:gd name="connsiteX168" fmla="*/ 3168 w 10000"/>
              <a:gd name="connsiteY168" fmla="*/ 930 h 10000"/>
              <a:gd name="connsiteX169" fmla="*/ 3260 w 10000"/>
              <a:gd name="connsiteY169" fmla="*/ 789 h 10000"/>
              <a:gd name="connsiteX170" fmla="*/ 3389 w 10000"/>
              <a:gd name="connsiteY170" fmla="*/ 662 h 10000"/>
              <a:gd name="connsiteX171" fmla="*/ 3536 w 10000"/>
              <a:gd name="connsiteY171" fmla="*/ 521 h 10000"/>
              <a:gd name="connsiteX172" fmla="*/ 3536 w 10000"/>
              <a:gd name="connsiteY172" fmla="*/ 521 h 10000"/>
              <a:gd name="connsiteX173" fmla="*/ 3610 w 10000"/>
              <a:gd name="connsiteY173" fmla="*/ 521 h 10000"/>
              <a:gd name="connsiteX174" fmla="*/ 3683 w 10000"/>
              <a:gd name="connsiteY174" fmla="*/ 521 h 10000"/>
              <a:gd name="connsiteX175" fmla="*/ 3794 w 10000"/>
              <a:gd name="connsiteY175" fmla="*/ 507 h 10000"/>
              <a:gd name="connsiteX176" fmla="*/ 3904 w 10000"/>
              <a:gd name="connsiteY176" fmla="*/ 479 h 10000"/>
              <a:gd name="connsiteX177" fmla="*/ 3959 w 10000"/>
              <a:gd name="connsiteY177" fmla="*/ 479 h 10000"/>
              <a:gd name="connsiteX178" fmla="*/ 4033 w 10000"/>
              <a:gd name="connsiteY178" fmla="*/ 479 h 10000"/>
              <a:gd name="connsiteX179" fmla="*/ 4033 w 10000"/>
              <a:gd name="connsiteY179" fmla="*/ 479 h 10000"/>
              <a:gd name="connsiteX180" fmla="*/ 4088 w 10000"/>
              <a:gd name="connsiteY180" fmla="*/ 437 h 10000"/>
              <a:gd name="connsiteX181" fmla="*/ 4144 w 10000"/>
              <a:gd name="connsiteY181" fmla="*/ 380 h 10000"/>
              <a:gd name="connsiteX182" fmla="*/ 4217 w 10000"/>
              <a:gd name="connsiteY182" fmla="*/ 254 h 10000"/>
              <a:gd name="connsiteX183" fmla="*/ 4273 w 10000"/>
              <a:gd name="connsiteY183" fmla="*/ 127 h 10000"/>
              <a:gd name="connsiteX184" fmla="*/ 4309 w 10000"/>
              <a:gd name="connsiteY184" fmla="*/ 70 h 10000"/>
              <a:gd name="connsiteX185" fmla="*/ 4365 w 10000"/>
              <a:gd name="connsiteY185" fmla="*/ 14 h 10000"/>
              <a:gd name="connsiteX186" fmla="*/ 4365 w 10000"/>
              <a:gd name="connsiteY186" fmla="*/ 1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000" h="10000">
                <a:moveTo>
                  <a:pt x="4365" y="14"/>
                </a:moveTo>
                <a:lnTo>
                  <a:pt x="4365" y="14"/>
                </a:lnTo>
                <a:cubicBezTo>
                  <a:pt x="4389" y="9"/>
                  <a:pt x="4414" y="5"/>
                  <a:pt x="4438" y="0"/>
                </a:cubicBezTo>
                <a:lnTo>
                  <a:pt x="4457" y="0"/>
                </a:lnTo>
                <a:lnTo>
                  <a:pt x="4457" y="14"/>
                </a:lnTo>
                <a:cubicBezTo>
                  <a:pt x="4451" y="23"/>
                  <a:pt x="4444" y="33"/>
                  <a:pt x="4438" y="42"/>
                </a:cubicBezTo>
                <a:lnTo>
                  <a:pt x="4401" y="85"/>
                </a:lnTo>
                <a:cubicBezTo>
                  <a:pt x="4364" y="122"/>
                  <a:pt x="4328" y="160"/>
                  <a:pt x="4291" y="197"/>
                </a:cubicBezTo>
                <a:cubicBezTo>
                  <a:pt x="4279" y="216"/>
                  <a:pt x="4266" y="235"/>
                  <a:pt x="4254" y="254"/>
                </a:cubicBezTo>
                <a:lnTo>
                  <a:pt x="4254" y="310"/>
                </a:lnTo>
                <a:lnTo>
                  <a:pt x="4254" y="310"/>
                </a:lnTo>
                <a:lnTo>
                  <a:pt x="4678" y="254"/>
                </a:lnTo>
                <a:lnTo>
                  <a:pt x="4880" y="239"/>
                </a:lnTo>
                <a:lnTo>
                  <a:pt x="5083" y="239"/>
                </a:lnTo>
                <a:lnTo>
                  <a:pt x="5304" y="239"/>
                </a:lnTo>
                <a:lnTo>
                  <a:pt x="5506" y="254"/>
                </a:lnTo>
                <a:lnTo>
                  <a:pt x="5709" y="282"/>
                </a:lnTo>
                <a:lnTo>
                  <a:pt x="5893" y="310"/>
                </a:lnTo>
                <a:lnTo>
                  <a:pt x="6077" y="366"/>
                </a:lnTo>
                <a:lnTo>
                  <a:pt x="6243" y="437"/>
                </a:lnTo>
                <a:lnTo>
                  <a:pt x="6409" y="507"/>
                </a:lnTo>
                <a:lnTo>
                  <a:pt x="6556" y="606"/>
                </a:lnTo>
                <a:lnTo>
                  <a:pt x="6685" y="718"/>
                </a:lnTo>
                <a:lnTo>
                  <a:pt x="6796" y="845"/>
                </a:lnTo>
                <a:cubicBezTo>
                  <a:pt x="6827" y="892"/>
                  <a:pt x="6857" y="939"/>
                  <a:pt x="6888" y="986"/>
                </a:cubicBezTo>
                <a:cubicBezTo>
                  <a:pt x="6912" y="1042"/>
                  <a:pt x="6937" y="1099"/>
                  <a:pt x="6961" y="1155"/>
                </a:cubicBezTo>
                <a:lnTo>
                  <a:pt x="6961" y="1155"/>
                </a:lnTo>
                <a:cubicBezTo>
                  <a:pt x="6967" y="1193"/>
                  <a:pt x="6974" y="1230"/>
                  <a:pt x="6980" y="1268"/>
                </a:cubicBezTo>
                <a:cubicBezTo>
                  <a:pt x="6986" y="1305"/>
                  <a:pt x="6992" y="1343"/>
                  <a:pt x="6998" y="1380"/>
                </a:cubicBezTo>
                <a:cubicBezTo>
                  <a:pt x="6992" y="1418"/>
                  <a:pt x="6986" y="1455"/>
                  <a:pt x="6980" y="1493"/>
                </a:cubicBezTo>
                <a:cubicBezTo>
                  <a:pt x="6974" y="1531"/>
                  <a:pt x="6967" y="1568"/>
                  <a:pt x="6961" y="1606"/>
                </a:cubicBezTo>
                <a:cubicBezTo>
                  <a:pt x="6937" y="1672"/>
                  <a:pt x="6912" y="1737"/>
                  <a:pt x="6888" y="1803"/>
                </a:cubicBezTo>
                <a:cubicBezTo>
                  <a:pt x="6882" y="1836"/>
                  <a:pt x="6875" y="1868"/>
                  <a:pt x="6869" y="1901"/>
                </a:cubicBezTo>
                <a:lnTo>
                  <a:pt x="6851" y="2000"/>
                </a:lnTo>
                <a:lnTo>
                  <a:pt x="6851" y="2000"/>
                </a:lnTo>
                <a:lnTo>
                  <a:pt x="6851" y="2155"/>
                </a:lnTo>
                <a:cubicBezTo>
                  <a:pt x="6863" y="2207"/>
                  <a:pt x="6876" y="2258"/>
                  <a:pt x="6888" y="2310"/>
                </a:cubicBezTo>
                <a:lnTo>
                  <a:pt x="6924" y="2493"/>
                </a:lnTo>
                <a:cubicBezTo>
                  <a:pt x="6930" y="2549"/>
                  <a:pt x="6937" y="2606"/>
                  <a:pt x="6943" y="2662"/>
                </a:cubicBezTo>
                <a:cubicBezTo>
                  <a:pt x="6937" y="2690"/>
                  <a:pt x="6930" y="2718"/>
                  <a:pt x="6924" y="2746"/>
                </a:cubicBezTo>
                <a:cubicBezTo>
                  <a:pt x="6918" y="2774"/>
                  <a:pt x="6912" y="2803"/>
                  <a:pt x="6906" y="2831"/>
                </a:cubicBezTo>
                <a:cubicBezTo>
                  <a:pt x="6900" y="2854"/>
                  <a:pt x="6894" y="2878"/>
                  <a:pt x="6888" y="2901"/>
                </a:cubicBezTo>
                <a:cubicBezTo>
                  <a:pt x="6876" y="2925"/>
                  <a:pt x="6863" y="2948"/>
                  <a:pt x="6851" y="2972"/>
                </a:cubicBezTo>
                <a:lnTo>
                  <a:pt x="6777" y="3028"/>
                </a:lnTo>
                <a:lnTo>
                  <a:pt x="6703" y="3070"/>
                </a:lnTo>
                <a:cubicBezTo>
                  <a:pt x="6666" y="3084"/>
                  <a:pt x="6630" y="3099"/>
                  <a:pt x="6593" y="3113"/>
                </a:cubicBezTo>
                <a:lnTo>
                  <a:pt x="6464" y="3141"/>
                </a:lnTo>
                <a:lnTo>
                  <a:pt x="6464" y="3141"/>
                </a:lnTo>
                <a:lnTo>
                  <a:pt x="6464" y="3268"/>
                </a:lnTo>
                <a:cubicBezTo>
                  <a:pt x="6452" y="3310"/>
                  <a:pt x="6439" y="3352"/>
                  <a:pt x="6427" y="3394"/>
                </a:cubicBezTo>
                <a:cubicBezTo>
                  <a:pt x="6396" y="3479"/>
                  <a:pt x="6366" y="3563"/>
                  <a:pt x="6335" y="3648"/>
                </a:cubicBezTo>
                <a:cubicBezTo>
                  <a:pt x="6323" y="3690"/>
                  <a:pt x="6310" y="3733"/>
                  <a:pt x="6298" y="3775"/>
                </a:cubicBezTo>
                <a:cubicBezTo>
                  <a:pt x="6292" y="3812"/>
                  <a:pt x="6286" y="3850"/>
                  <a:pt x="6280" y="3887"/>
                </a:cubicBezTo>
                <a:cubicBezTo>
                  <a:pt x="6286" y="3929"/>
                  <a:pt x="6292" y="3972"/>
                  <a:pt x="6298" y="4014"/>
                </a:cubicBezTo>
                <a:cubicBezTo>
                  <a:pt x="6317" y="4061"/>
                  <a:pt x="6335" y="4108"/>
                  <a:pt x="6354" y="4155"/>
                </a:cubicBezTo>
                <a:lnTo>
                  <a:pt x="6354" y="4155"/>
                </a:lnTo>
                <a:lnTo>
                  <a:pt x="6556" y="4268"/>
                </a:lnTo>
                <a:lnTo>
                  <a:pt x="6740" y="4380"/>
                </a:lnTo>
                <a:lnTo>
                  <a:pt x="7164" y="4577"/>
                </a:lnTo>
                <a:lnTo>
                  <a:pt x="7993" y="4930"/>
                </a:lnTo>
                <a:lnTo>
                  <a:pt x="8398" y="5113"/>
                </a:lnTo>
                <a:lnTo>
                  <a:pt x="8785" y="5310"/>
                </a:lnTo>
                <a:lnTo>
                  <a:pt x="8969" y="5423"/>
                </a:lnTo>
                <a:lnTo>
                  <a:pt x="9134" y="5535"/>
                </a:lnTo>
                <a:lnTo>
                  <a:pt x="9300" y="5662"/>
                </a:lnTo>
                <a:lnTo>
                  <a:pt x="9448" y="5803"/>
                </a:lnTo>
                <a:lnTo>
                  <a:pt x="9448" y="5803"/>
                </a:lnTo>
                <a:lnTo>
                  <a:pt x="9540" y="5901"/>
                </a:lnTo>
                <a:cubicBezTo>
                  <a:pt x="9564" y="5939"/>
                  <a:pt x="9589" y="5976"/>
                  <a:pt x="9613" y="6014"/>
                </a:cubicBezTo>
                <a:lnTo>
                  <a:pt x="9687" y="6127"/>
                </a:lnTo>
                <a:cubicBezTo>
                  <a:pt x="9705" y="6164"/>
                  <a:pt x="9724" y="6202"/>
                  <a:pt x="9742" y="6239"/>
                </a:cubicBezTo>
                <a:cubicBezTo>
                  <a:pt x="9767" y="6319"/>
                  <a:pt x="9791" y="6399"/>
                  <a:pt x="9816" y="6479"/>
                </a:cubicBezTo>
                <a:cubicBezTo>
                  <a:pt x="9834" y="6559"/>
                  <a:pt x="9853" y="6638"/>
                  <a:pt x="9871" y="6718"/>
                </a:cubicBezTo>
                <a:cubicBezTo>
                  <a:pt x="9877" y="6803"/>
                  <a:pt x="9884" y="6887"/>
                  <a:pt x="9890" y="6972"/>
                </a:cubicBezTo>
                <a:cubicBezTo>
                  <a:pt x="9884" y="7061"/>
                  <a:pt x="9877" y="7150"/>
                  <a:pt x="9871" y="7239"/>
                </a:cubicBezTo>
                <a:cubicBezTo>
                  <a:pt x="9865" y="7328"/>
                  <a:pt x="9859" y="7418"/>
                  <a:pt x="9853" y="7507"/>
                </a:cubicBezTo>
                <a:cubicBezTo>
                  <a:pt x="9841" y="7601"/>
                  <a:pt x="9828" y="7695"/>
                  <a:pt x="9816" y="7789"/>
                </a:cubicBezTo>
                <a:cubicBezTo>
                  <a:pt x="9791" y="7972"/>
                  <a:pt x="9767" y="8155"/>
                  <a:pt x="9742" y="8338"/>
                </a:cubicBezTo>
                <a:lnTo>
                  <a:pt x="9724" y="8620"/>
                </a:lnTo>
                <a:lnTo>
                  <a:pt x="9724" y="8901"/>
                </a:lnTo>
                <a:lnTo>
                  <a:pt x="9742" y="9183"/>
                </a:lnTo>
                <a:cubicBezTo>
                  <a:pt x="9754" y="9272"/>
                  <a:pt x="9767" y="9362"/>
                  <a:pt x="9779" y="9451"/>
                </a:cubicBezTo>
                <a:cubicBezTo>
                  <a:pt x="9810" y="9540"/>
                  <a:pt x="9840" y="9629"/>
                  <a:pt x="9871" y="9718"/>
                </a:cubicBezTo>
                <a:cubicBezTo>
                  <a:pt x="9889" y="9765"/>
                  <a:pt x="9908" y="9812"/>
                  <a:pt x="9926" y="9859"/>
                </a:cubicBezTo>
                <a:cubicBezTo>
                  <a:pt x="9951" y="9901"/>
                  <a:pt x="9975" y="9944"/>
                  <a:pt x="10000" y="9986"/>
                </a:cubicBezTo>
                <a:lnTo>
                  <a:pt x="10000" y="9986"/>
                </a:lnTo>
                <a:lnTo>
                  <a:pt x="8987" y="10000"/>
                </a:lnTo>
                <a:lnTo>
                  <a:pt x="8748" y="10000"/>
                </a:lnTo>
                <a:lnTo>
                  <a:pt x="8527" y="9972"/>
                </a:lnTo>
                <a:lnTo>
                  <a:pt x="8343" y="9915"/>
                </a:lnTo>
                <a:cubicBezTo>
                  <a:pt x="8324" y="9901"/>
                  <a:pt x="8306" y="9887"/>
                  <a:pt x="8287" y="9873"/>
                </a:cubicBezTo>
                <a:cubicBezTo>
                  <a:pt x="8269" y="9854"/>
                  <a:pt x="8250" y="9836"/>
                  <a:pt x="8232" y="9817"/>
                </a:cubicBezTo>
                <a:lnTo>
                  <a:pt x="8232" y="9817"/>
                </a:lnTo>
                <a:cubicBezTo>
                  <a:pt x="8214" y="9812"/>
                  <a:pt x="8195" y="9808"/>
                  <a:pt x="8177" y="9803"/>
                </a:cubicBezTo>
                <a:cubicBezTo>
                  <a:pt x="8165" y="9808"/>
                  <a:pt x="8152" y="9812"/>
                  <a:pt x="8140" y="9817"/>
                </a:cubicBezTo>
                <a:cubicBezTo>
                  <a:pt x="8134" y="9826"/>
                  <a:pt x="8128" y="9836"/>
                  <a:pt x="8122" y="9845"/>
                </a:cubicBezTo>
                <a:lnTo>
                  <a:pt x="8122" y="9887"/>
                </a:lnTo>
                <a:lnTo>
                  <a:pt x="8122" y="9958"/>
                </a:lnTo>
                <a:cubicBezTo>
                  <a:pt x="8116" y="9967"/>
                  <a:pt x="8109" y="9977"/>
                  <a:pt x="8103" y="9986"/>
                </a:cubicBezTo>
                <a:lnTo>
                  <a:pt x="8066" y="9986"/>
                </a:lnTo>
                <a:lnTo>
                  <a:pt x="8066" y="9986"/>
                </a:lnTo>
                <a:lnTo>
                  <a:pt x="1989" y="9986"/>
                </a:lnTo>
                <a:lnTo>
                  <a:pt x="1989" y="9986"/>
                </a:lnTo>
                <a:lnTo>
                  <a:pt x="1989" y="9873"/>
                </a:lnTo>
                <a:lnTo>
                  <a:pt x="1989" y="9746"/>
                </a:lnTo>
                <a:lnTo>
                  <a:pt x="1989" y="9648"/>
                </a:lnTo>
                <a:lnTo>
                  <a:pt x="1971" y="9606"/>
                </a:lnTo>
                <a:lnTo>
                  <a:pt x="1934" y="9563"/>
                </a:lnTo>
                <a:lnTo>
                  <a:pt x="1934" y="9563"/>
                </a:lnTo>
                <a:lnTo>
                  <a:pt x="1860" y="9592"/>
                </a:lnTo>
                <a:lnTo>
                  <a:pt x="1823" y="9620"/>
                </a:lnTo>
                <a:cubicBezTo>
                  <a:pt x="1811" y="9639"/>
                  <a:pt x="1798" y="9657"/>
                  <a:pt x="1786" y="9676"/>
                </a:cubicBezTo>
                <a:cubicBezTo>
                  <a:pt x="1780" y="9695"/>
                  <a:pt x="1774" y="9713"/>
                  <a:pt x="1768" y="9732"/>
                </a:cubicBezTo>
                <a:cubicBezTo>
                  <a:pt x="1762" y="9774"/>
                  <a:pt x="1756" y="9817"/>
                  <a:pt x="1750" y="9859"/>
                </a:cubicBezTo>
                <a:cubicBezTo>
                  <a:pt x="1738" y="9901"/>
                  <a:pt x="1725" y="9944"/>
                  <a:pt x="1713" y="9986"/>
                </a:cubicBezTo>
                <a:lnTo>
                  <a:pt x="1713" y="9986"/>
                </a:lnTo>
                <a:lnTo>
                  <a:pt x="0" y="9986"/>
                </a:lnTo>
                <a:lnTo>
                  <a:pt x="0" y="9986"/>
                </a:lnTo>
                <a:cubicBezTo>
                  <a:pt x="37" y="9916"/>
                  <a:pt x="73" y="9845"/>
                  <a:pt x="110" y="9775"/>
                </a:cubicBezTo>
                <a:cubicBezTo>
                  <a:pt x="141" y="9700"/>
                  <a:pt x="172" y="9624"/>
                  <a:pt x="203" y="9549"/>
                </a:cubicBezTo>
                <a:cubicBezTo>
                  <a:pt x="221" y="9469"/>
                  <a:pt x="240" y="9390"/>
                  <a:pt x="258" y="9310"/>
                </a:cubicBezTo>
                <a:cubicBezTo>
                  <a:pt x="270" y="9225"/>
                  <a:pt x="283" y="9141"/>
                  <a:pt x="295" y="9056"/>
                </a:cubicBezTo>
                <a:lnTo>
                  <a:pt x="295" y="8789"/>
                </a:lnTo>
                <a:lnTo>
                  <a:pt x="295" y="8521"/>
                </a:lnTo>
                <a:cubicBezTo>
                  <a:pt x="283" y="8338"/>
                  <a:pt x="270" y="8155"/>
                  <a:pt x="258" y="7972"/>
                </a:cubicBezTo>
                <a:cubicBezTo>
                  <a:pt x="240" y="7794"/>
                  <a:pt x="221" y="7615"/>
                  <a:pt x="203" y="7437"/>
                </a:cubicBezTo>
                <a:cubicBezTo>
                  <a:pt x="191" y="7263"/>
                  <a:pt x="178" y="7089"/>
                  <a:pt x="166" y="6915"/>
                </a:cubicBezTo>
                <a:lnTo>
                  <a:pt x="166" y="6662"/>
                </a:lnTo>
                <a:lnTo>
                  <a:pt x="184" y="6437"/>
                </a:lnTo>
                <a:cubicBezTo>
                  <a:pt x="196" y="6362"/>
                  <a:pt x="209" y="6286"/>
                  <a:pt x="221" y="6211"/>
                </a:cubicBezTo>
                <a:cubicBezTo>
                  <a:pt x="239" y="6145"/>
                  <a:pt x="258" y="6080"/>
                  <a:pt x="276" y="6014"/>
                </a:cubicBezTo>
                <a:lnTo>
                  <a:pt x="276" y="6014"/>
                </a:lnTo>
                <a:cubicBezTo>
                  <a:pt x="294" y="5972"/>
                  <a:pt x="313" y="5929"/>
                  <a:pt x="331" y="5887"/>
                </a:cubicBezTo>
                <a:cubicBezTo>
                  <a:pt x="356" y="5850"/>
                  <a:pt x="380" y="5812"/>
                  <a:pt x="405" y="5775"/>
                </a:cubicBezTo>
                <a:cubicBezTo>
                  <a:pt x="436" y="5742"/>
                  <a:pt x="466" y="5709"/>
                  <a:pt x="497" y="5676"/>
                </a:cubicBezTo>
                <a:lnTo>
                  <a:pt x="608" y="5577"/>
                </a:lnTo>
                <a:lnTo>
                  <a:pt x="718" y="5493"/>
                </a:lnTo>
                <a:lnTo>
                  <a:pt x="847" y="5408"/>
                </a:lnTo>
                <a:lnTo>
                  <a:pt x="976" y="5338"/>
                </a:lnTo>
                <a:lnTo>
                  <a:pt x="1123" y="5268"/>
                </a:lnTo>
                <a:lnTo>
                  <a:pt x="1436" y="5155"/>
                </a:lnTo>
                <a:lnTo>
                  <a:pt x="1768" y="5042"/>
                </a:lnTo>
                <a:lnTo>
                  <a:pt x="2431" y="4831"/>
                </a:lnTo>
                <a:lnTo>
                  <a:pt x="2431" y="4831"/>
                </a:lnTo>
                <a:lnTo>
                  <a:pt x="2615" y="4761"/>
                </a:lnTo>
                <a:lnTo>
                  <a:pt x="2799" y="4676"/>
                </a:lnTo>
                <a:lnTo>
                  <a:pt x="3131" y="4507"/>
                </a:lnTo>
                <a:lnTo>
                  <a:pt x="3297" y="4423"/>
                </a:lnTo>
                <a:lnTo>
                  <a:pt x="3481" y="4366"/>
                </a:lnTo>
                <a:lnTo>
                  <a:pt x="3683" y="4310"/>
                </a:lnTo>
                <a:lnTo>
                  <a:pt x="3923" y="4282"/>
                </a:lnTo>
                <a:lnTo>
                  <a:pt x="3923" y="4282"/>
                </a:lnTo>
                <a:cubicBezTo>
                  <a:pt x="3892" y="4150"/>
                  <a:pt x="3862" y="4019"/>
                  <a:pt x="3831" y="3887"/>
                </a:cubicBezTo>
                <a:cubicBezTo>
                  <a:pt x="3812" y="3826"/>
                  <a:pt x="3794" y="3765"/>
                  <a:pt x="3775" y="3704"/>
                </a:cubicBezTo>
                <a:cubicBezTo>
                  <a:pt x="3757" y="3652"/>
                  <a:pt x="3738" y="3601"/>
                  <a:pt x="3720" y="3549"/>
                </a:cubicBezTo>
                <a:cubicBezTo>
                  <a:pt x="3689" y="3502"/>
                  <a:pt x="3659" y="3455"/>
                  <a:pt x="3628" y="3408"/>
                </a:cubicBezTo>
                <a:lnTo>
                  <a:pt x="3536" y="3268"/>
                </a:lnTo>
                <a:lnTo>
                  <a:pt x="3407" y="3155"/>
                </a:lnTo>
                <a:lnTo>
                  <a:pt x="3260" y="3056"/>
                </a:lnTo>
                <a:lnTo>
                  <a:pt x="3260" y="3056"/>
                </a:lnTo>
                <a:cubicBezTo>
                  <a:pt x="3199" y="2807"/>
                  <a:pt x="3137" y="2559"/>
                  <a:pt x="3076" y="2310"/>
                </a:cubicBezTo>
                <a:cubicBezTo>
                  <a:pt x="3051" y="2197"/>
                  <a:pt x="3027" y="2085"/>
                  <a:pt x="3002" y="1972"/>
                </a:cubicBezTo>
                <a:cubicBezTo>
                  <a:pt x="2996" y="1920"/>
                  <a:pt x="2989" y="1869"/>
                  <a:pt x="2983" y="1817"/>
                </a:cubicBezTo>
                <a:lnTo>
                  <a:pt x="2983" y="1662"/>
                </a:lnTo>
                <a:lnTo>
                  <a:pt x="2983" y="1507"/>
                </a:lnTo>
                <a:cubicBezTo>
                  <a:pt x="2989" y="1460"/>
                  <a:pt x="2996" y="1413"/>
                  <a:pt x="3002" y="1366"/>
                </a:cubicBezTo>
                <a:cubicBezTo>
                  <a:pt x="3014" y="1314"/>
                  <a:pt x="3027" y="1263"/>
                  <a:pt x="3039" y="1211"/>
                </a:cubicBezTo>
                <a:cubicBezTo>
                  <a:pt x="3057" y="1164"/>
                  <a:pt x="3076" y="1117"/>
                  <a:pt x="3094" y="1070"/>
                </a:cubicBezTo>
                <a:cubicBezTo>
                  <a:pt x="3119" y="1023"/>
                  <a:pt x="3143" y="977"/>
                  <a:pt x="3168" y="930"/>
                </a:cubicBezTo>
                <a:cubicBezTo>
                  <a:pt x="3199" y="883"/>
                  <a:pt x="3229" y="836"/>
                  <a:pt x="3260" y="789"/>
                </a:cubicBezTo>
                <a:lnTo>
                  <a:pt x="3389" y="662"/>
                </a:lnTo>
                <a:lnTo>
                  <a:pt x="3536" y="521"/>
                </a:lnTo>
                <a:lnTo>
                  <a:pt x="3536" y="521"/>
                </a:lnTo>
                <a:lnTo>
                  <a:pt x="3610" y="521"/>
                </a:lnTo>
                <a:lnTo>
                  <a:pt x="3683" y="521"/>
                </a:lnTo>
                <a:lnTo>
                  <a:pt x="3794" y="507"/>
                </a:lnTo>
                <a:cubicBezTo>
                  <a:pt x="3831" y="498"/>
                  <a:pt x="3867" y="488"/>
                  <a:pt x="3904" y="479"/>
                </a:cubicBezTo>
                <a:lnTo>
                  <a:pt x="3959" y="479"/>
                </a:lnTo>
                <a:lnTo>
                  <a:pt x="4033" y="479"/>
                </a:lnTo>
                <a:lnTo>
                  <a:pt x="4033" y="479"/>
                </a:lnTo>
                <a:cubicBezTo>
                  <a:pt x="4051" y="465"/>
                  <a:pt x="4070" y="451"/>
                  <a:pt x="4088" y="437"/>
                </a:cubicBezTo>
                <a:cubicBezTo>
                  <a:pt x="4107" y="418"/>
                  <a:pt x="4125" y="399"/>
                  <a:pt x="4144" y="380"/>
                </a:cubicBezTo>
                <a:cubicBezTo>
                  <a:pt x="4168" y="338"/>
                  <a:pt x="4193" y="296"/>
                  <a:pt x="4217" y="254"/>
                </a:cubicBezTo>
                <a:cubicBezTo>
                  <a:pt x="4236" y="212"/>
                  <a:pt x="4254" y="169"/>
                  <a:pt x="4273" y="127"/>
                </a:cubicBezTo>
                <a:lnTo>
                  <a:pt x="4309" y="70"/>
                </a:lnTo>
                <a:lnTo>
                  <a:pt x="4365" y="14"/>
                </a:lnTo>
                <a:lnTo>
                  <a:pt x="4365" y="14"/>
                </a:lnTo>
                <a:close/>
              </a:path>
            </a:pathLst>
          </a:custGeom>
          <a:solidFill>
            <a:schemeClr val="bg2"/>
          </a:solidFill>
          <a:ln>
            <a:noFill/>
          </a:ln>
        </p:spPr>
        <p:txBody>
          <a:bodyPr vert="horz" wrap="square" lIns="80682" tIns="40341" rIns="80682" bIns="40341" numCol="1" anchor="t" anchorCtr="0" compatLnSpc="1">
            <a:prstTxWarp prst="textNoShape">
              <a:avLst/>
            </a:prstTxWarp>
          </a:bodyPr>
          <a:lstStyle/>
          <a:p>
            <a:endParaRPr lang="en-GB" sz="1588"/>
          </a:p>
        </p:txBody>
      </p:sp>
      <p:sp>
        <p:nvSpPr>
          <p:cNvPr id="124" name="Freeform 26"/>
          <p:cNvSpPr>
            <a:spLocks/>
          </p:cNvSpPr>
          <p:nvPr/>
        </p:nvSpPr>
        <p:spPr bwMode="auto">
          <a:xfrm>
            <a:off x="8753257" y="2892318"/>
            <a:ext cx="815787" cy="1296732"/>
          </a:xfrm>
          <a:custGeom>
            <a:avLst/>
            <a:gdLst>
              <a:gd name="T0" fmla="*/ 890 w 992"/>
              <a:gd name="T1" fmla="*/ 560 h 1386"/>
              <a:gd name="T2" fmla="*/ 868 w 992"/>
              <a:gd name="T3" fmla="*/ 496 h 1386"/>
              <a:gd name="T4" fmla="*/ 834 w 992"/>
              <a:gd name="T5" fmla="*/ 474 h 1386"/>
              <a:gd name="T6" fmla="*/ 880 w 992"/>
              <a:gd name="T7" fmla="*/ 650 h 1386"/>
              <a:gd name="T8" fmla="*/ 894 w 992"/>
              <a:gd name="T9" fmla="*/ 768 h 1386"/>
              <a:gd name="T10" fmla="*/ 928 w 992"/>
              <a:gd name="T11" fmla="*/ 794 h 1386"/>
              <a:gd name="T12" fmla="*/ 974 w 992"/>
              <a:gd name="T13" fmla="*/ 792 h 1386"/>
              <a:gd name="T14" fmla="*/ 990 w 992"/>
              <a:gd name="T15" fmla="*/ 768 h 1386"/>
              <a:gd name="T16" fmla="*/ 992 w 992"/>
              <a:gd name="T17" fmla="*/ 786 h 1386"/>
              <a:gd name="T18" fmla="*/ 958 w 992"/>
              <a:gd name="T19" fmla="*/ 814 h 1386"/>
              <a:gd name="T20" fmla="*/ 912 w 992"/>
              <a:gd name="T21" fmla="*/ 810 h 1386"/>
              <a:gd name="T22" fmla="*/ 906 w 992"/>
              <a:gd name="T23" fmla="*/ 882 h 1386"/>
              <a:gd name="T24" fmla="*/ 922 w 992"/>
              <a:gd name="T25" fmla="*/ 888 h 1386"/>
              <a:gd name="T26" fmla="*/ 948 w 992"/>
              <a:gd name="T27" fmla="*/ 876 h 1386"/>
              <a:gd name="T28" fmla="*/ 950 w 992"/>
              <a:gd name="T29" fmla="*/ 890 h 1386"/>
              <a:gd name="T30" fmla="*/ 918 w 992"/>
              <a:gd name="T31" fmla="*/ 906 h 1386"/>
              <a:gd name="T32" fmla="*/ 932 w 992"/>
              <a:gd name="T33" fmla="*/ 926 h 1386"/>
              <a:gd name="T34" fmla="*/ 918 w 992"/>
              <a:gd name="T35" fmla="*/ 934 h 1386"/>
              <a:gd name="T36" fmla="*/ 948 w 992"/>
              <a:gd name="T37" fmla="*/ 936 h 1386"/>
              <a:gd name="T38" fmla="*/ 934 w 992"/>
              <a:gd name="T39" fmla="*/ 950 h 1386"/>
              <a:gd name="T40" fmla="*/ 894 w 992"/>
              <a:gd name="T41" fmla="*/ 960 h 1386"/>
              <a:gd name="T42" fmla="*/ 884 w 992"/>
              <a:gd name="T43" fmla="*/ 1118 h 1386"/>
              <a:gd name="T44" fmla="*/ 898 w 992"/>
              <a:gd name="T45" fmla="*/ 1338 h 1386"/>
              <a:gd name="T46" fmla="*/ 6 w 992"/>
              <a:gd name="T47" fmla="*/ 1386 h 1386"/>
              <a:gd name="T48" fmla="*/ 26 w 992"/>
              <a:gd name="T49" fmla="*/ 1224 h 1386"/>
              <a:gd name="T50" fmla="*/ 24 w 992"/>
              <a:gd name="T51" fmla="*/ 1026 h 1386"/>
              <a:gd name="T52" fmla="*/ 4 w 992"/>
              <a:gd name="T53" fmla="*/ 900 h 1386"/>
              <a:gd name="T54" fmla="*/ 4 w 992"/>
              <a:gd name="T55" fmla="*/ 796 h 1386"/>
              <a:gd name="T56" fmla="*/ 38 w 992"/>
              <a:gd name="T57" fmla="*/ 728 h 1386"/>
              <a:gd name="T58" fmla="*/ 74 w 992"/>
              <a:gd name="T59" fmla="*/ 704 h 1386"/>
              <a:gd name="T60" fmla="*/ 148 w 992"/>
              <a:gd name="T61" fmla="*/ 678 h 1386"/>
              <a:gd name="T62" fmla="*/ 108 w 992"/>
              <a:gd name="T63" fmla="*/ 636 h 1386"/>
              <a:gd name="T64" fmla="*/ 104 w 992"/>
              <a:gd name="T65" fmla="*/ 598 h 1386"/>
              <a:gd name="T66" fmla="*/ 126 w 992"/>
              <a:gd name="T67" fmla="*/ 624 h 1386"/>
              <a:gd name="T68" fmla="*/ 164 w 992"/>
              <a:gd name="T69" fmla="*/ 658 h 1386"/>
              <a:gd name="T70" fmla="*/ 176 w 992"/>
              <a:gd name="T71" fmla="*/ 646 h 1386"/>
              <a:gd name="T72" fmla="*/ 148 w 992"/>
              <a:gd name="T73" fmla="*/ 596 h 1386"/>
              <a:gd name="T74" fmla="*/ 160 w 992"/>
              <a:gd name="T75" fmla="*/ 592 h 1386"/>
              <a:gd name="T76" fmla="*/ 180 w 992"/>
              <a:gd name="T77" fmla="*/ 636 h 1386"/>
              <a:gd name="T78" fmla="*/ 190 w 992"/>
              <a:gd name="T79" fmla="*/ 628 h 1386"/>
              <a:gd name="T80" fmla="*/ 196 w 992"/>
              <a:gd name="T81" fmla="*/ 620 h 1386"/>
              <a:gd name="T82" fmla="*/ 184 w 992"/>
              <a:gd name="T83" fmla="*/ 554 h 1386"/>
              <a:gd name="T84" fmla="*/ 202 w 992"/>
              <a:gd name="T85" fmla="*/ 420 h 1386"/>
              <a:gd name="T86" fmla="*/ 208 w 992"/>
              <a:gd name="T87" fmla="*/ 344 h 1386"/>
              <a:gd name="T88" fmla="*/ 190 w 992"/>
              <a:gd name="T89" fmla="*/ 380 h 1386"/>
              <a:gd name="T90" fmla="*/ 182 w 992"/>
              <a:gd name="T91" fmla="*/ 376 h 1386"/>
              <a:gd name="T92" fmla="*/ 210 w 992"/>
              <a:gd name="T93" fmla="*/ 324 h 1386"/>
              <a:gd name="T94" fmla="*/ 244 w 992"/>
              <a:gd name="T95" fmla="*/ 194 h 1386"/>
              <a:gd name="T96" fmla="*/ 300 w 992"/>
              <a:gd name="T97" fmla="*/ 88 h 1386"/>
              <a:gd name="T98" fmla="*/ 388 w 992"/>
              <a:gd name="T99" fmla="*/ 18 h 1386"/>
              <a:gd name="T100" fmla="*/ 516 w 992"/>
              <a:gd name="T101" fmla="*/ 0 h 1386"/>
              <a:gd name="T102" fmla="*/ 560 w 992"/>
              <a:gd name="T103" fmla="*/ 10 h 1386"/>
              <a:gd name="T104" fmla="*/ 620 w 992"/>
              <a:gd name="T105" fmla="*/ 50 h 1386"/>
              <a:gd name="T106" fmla="*/ 690 w 992"/>
              <a:gd name="T107" fmla="*/ 162 h 1386"/>
              <a:gd name="T108" fmla="*/ 770 w 992"/>
              <a:gd name="T109" fmla="*/ 302 h 1386"/>
              <a:gd name="T110" fmla="*/ 852 w 992"/>
              <a:gd name="T111" fmla="*/ 426 h 1386"/>
              <a:gd name="T112" fmla="*/ 828 w 992"/>
              <a:gd name="T113" fmla="*/ 390 h 1386"/>
              <a:gd name="T114" fmla="*/ 812 w 992"/>
              <a:gd name="T115" fmla="*/ 402 h 1386"/>
              <a:gd name="T116" fmla="*/ 850 w 992"/>
              <a:gd name="T117" fmla="*/ 472 h 1386"/>
              <a:gd name="T118" fmla="*/ 894 w 992"/>
              <a:gd name="T119" fmla="*/ 536 h 1386"/>
              <a:gd name="T120" fmla="*/ 900 w 992"/>
              <a:gd name="T121" fmla="*/ 606 h 1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2" h="1386">
                <a:moveTo>
                  <a:pt x="894" y="630"/>
                </a:moveTo>
                <a:lnTo>
                  <a:pt x="894" y="630"/>
                </a:lnTo>
                <a:lnTo>
                  <a:pt x="892" y="586"/>
                </a:lnTo>
                <a:lnTo>
                  <a:pt x="890" y="560"/>
                </a:lnTo>
                <a:lnTo>
                  <a:pt x="886" y="538"/>
                </a:lnTo>
                <a:lnTo>
                  <a:pt x="878" y="516"/>
                </a:lnTo>
                <a:lnTo>
                  <a:pt x="874" y="506"/>
                </a:lnTo>
                <a:lnTo>
                  <a:pt x="868" y="496"/>
                </a:lnTo>
                <a:lnTo>
                  <a:pt x="862" y="488"/>
                </a:lnTo>
                <a:lnTo>
                  <a:pt x="854" y="482"/>
                </a:lnTo>
                <a:lnTo>
                  <a:pt x="844" y="478"/>
                </a:lnTo>
                <a:lnTo>
                  <a:pt x="834" y="474"/>
                </a:lnTo>
                <a:lnTo>
                  <a:pt x="834" y="474"/>
                </a:lnTo>
                <a:lnTo>
                  <a:pt x="854" y="542"/>
                </a:lnTo>
                <a:lnTo>
                  <a:pt x="872" y="614"/>
                </a:lnTo>
                <a:lnTo>
                  <a:pt x="880" y="650"/>
                </a:lnTo>
                <a:lnTo>
                  <a:pt x="886" y="688"/>
                </a:lnTo>
                <a:lnTo>
                  <a:pt x="890" y="728"/>
                </a:lnTo>
                <a:lnTo>
                  <a:pt x="894" y="768"/>
                </a:lnTo>
                <a:lnTo>
                  <a:pt x="894" y="768"/>
                </a:lnTo>
                <a:lnTo>
                  <a:pt x="896" y="774"/>
                </a:lnTo>
                <a:lnTo>
                  <a:pt x="900" y="778"/>
                </a:lnTo>
                <a:lnTo>
                  <a:pt x="912" y="788"/>
                </a:lnTo>
                <a:lnTo>
                  <a:pt x="928" y="794"/>
                </a:lnTo>
                <a:lnTo>
                  <a:pt x="944" y="798"/>
                </a:lnTo>
                <a:lnTo>
                  <a:pt x="960" y="796"/>
                </a:lnTo>
                <a:lnTo>
                  <a:pt x="968" y="796"/>
                </a:lnTo>
                <a:lnTo>
                  <a:pt x="974" y="792"/>
                </a:lnTo>
                <a:lnTo>
                  <a:pt x="980" y="788"/>
                </a:lnTo>
                <a:lnTo>
                  <a:pt x="984" y="782"/>
                </a:lnTo>
                <a:lnTo>
                  <a:pt x="988" y="776"/>
                </a:lnTo>
                <a:lnTo>
                  <a:pt x="990" y="768"/>
                </a:lnTo>
                <a:lnTo>
                  <a:pt x="990" y="768"/>
                </a:lnTo>
                <a:lnTo>
                  <a:pt x="992" y="774"/>
                </a:lnTo>
                <a:lnTo>
                  <a:pt x="992" y="780"/>
                </a:lnTo>
                <a:lnTo>
                  <a:pt x="992" y="786"/>
                </a:lnTo>
                <a:lnTo>
                  <a:pt x="990" y="790"/>
                </a:lnTo>
                <a:lnTo>
                  <a:pt x="982" y="800"/>
                </a:lnTo>
                <a:lnTo>
                  <a:pt x="972" y="808"/>
                </a:lnTo>
                <a:lnTo>
                  <a:pt x="958" y="814"/>
                </a:lnTo>
                <a:lnTo>
                  <a:pt x="942" y="816"/>
                </a:lnTo>
                <a:lnTo>
                  <a:pt x="928" y="816"/>
                </a:lnTo>
                <a:lnTo>
                  <a:pt x="912" y="810"/>
                </a:lnTo>
                <a:lnTo>
                  <a:pt x="912" y="810"/>
                </a:lnTo>
                <a:lnTo>
                  <a:pt x="906" y="828"/>
                </a:lnTo>
                <a:lnTo>
                  <a:pt x="904" y="846"/>
                </a:lnTo>
                <a:lnTo>
                  <a:pt x="904" y="866"/>
                </a:lnTo>
                <a:lnTo>
                  <a:pt x="906" y="882"/>
                </a:lnTo>
                <a:lnTo>
                  <a:pt x="906" y="882"/>
                </a:lnTo>
                <a:lnTo>
                  <a:pt x="910" y="886"/>
                </a:lnTo>
                <a:lnTo>
                  <a:pt x="916" y="888"/>
                </a:lnTo>
                <a:lnTo>
                  <a:pt x="922" y="888"/>
                </a:lnTo>
                <a:lnTo>
                  <a:pt x="928" y="888"/>
                </a:lnTo>
                <a:lnTo>
                  <a:pt x="942" y="884"/>
                </a:lnTo>
                <a:lnTo>
                  <a:pt x="946" y="880"/>
                </a:lnTo>
                <a:lnTo>
                  <a:pt x="948" y="876"/>
                </a:lnTo>
                <a:lnTo>
                  <a:pt x="948" y="876"/>
                </a:lnTo>
                <a:lnTo>
                  <a:pt x="952" y="880"/>
                </a:lnTo>
                <a:lnTo>
                  <a:pt x="952" y="886"/>
                </a:lnTo>
                <a:lnTo>
                  <a:pt x="950" y="890"/>
                </a:lnTo>
                <a:lnTo>
                  <a:pt x="944" y="896"/>
                </a:lnTo>
                <a:lnTo>
                  <a:pt x="932" y="902"/>
                </a:lnTo>
                <a:lnTo>
                  <a:pt x="918" y="906"/>
                </a:lnTo>
                <a:lnTo>
                  <a:pt x="918" y="906"/>
                </a:lnTo>
                <a:lnTo>
                  <a:pt x="926" y="912"/>
                </a:lnTo>
                <a:lnTo>
                  <a:pt x="934" y="920"/>
                </a:lnTo>
                <a:lnTo>
                  <a:pt x="934" y="924"/>
                </a:lnTo>
                <a:lnTo>
                  <a:pt x="932" y="926"/>
                </a:lnTo>
                <a:lnTo>
                  <a:pt x="926" y="928"/>
                </a:lnTo>
                <a:lnTo>
                  <a:pt x="918" y="930"/>
                </a:lnTo>
                <a:lnTo>
                  <a:pt x="918" y="930"/>
                </a:lnTo>
                <a:lnTo>
                  <a:pt x="918" y="934"/>
                </a:lnTo>
                <a:lnTo>
                  <a:pt x="922" y="936"/>
                </a:lnTo>
                <a:lnTo>
                  <a:pt x="930" y="936"/>
                </a:lnTo>
                <a:lnTo>
                  <a:pt x="940" y="936"/>
                </a:lnTo>
                <a:lnTo>
                  <a:pt x="948" y="936"/>
                </a:lnTo>
                <a:lnTo>
                  <a:pt x="948" y="936"/>
                </a:lnTo>
                <a:lnTo>
                  <a:pt x="946" y="942"/>
                </a:lnTo>
                <a:lnTo>
                  <a:pt x="940" y="948"/>
                </a:lnTo>
                <a:lnTo>
                  <a:pt x="934" y="950"/>
                </a:lnTo>
                <a:lnTo>
                  <a:pt x="926" y="952"/>
                </a:lnTo>
                <a:lnTo>
                  <a:pt x="908" y="954"/>
                </a:lnTo>
                <a:lnTo>
                  <a:pt x="900" y="956"/>
                </a:lnTo>
                <a:lnTo>
                  <a:pt x="894" y="960"/>
                </a:lnTo>
                <a:lnTo>
                  <a:pt x="894" y="960"/>
                </a:lnTo>
                <a:lnTo>
                  <a:pt x="890" y="1010"/>
                </a:lnTo>
                <a:lnTo>
                  <a:pt x="886" y="1064"/>
                </a:lnTo>
                <a:lnTo>
                  <a:pt x="884" y="1118"/>
                </a:lnTo>
                <a:lnTo>
                  <a:pt x="886" y="1174"/>
                </a:lnTo>
                <a:lnTo>
                  <a:pt x="888" y="1230"/>
                </a:lnTo>
                <a:lnTo>
                  <a:pt x="892" y="1286"/>
                </a:lnTo>
                <a:lnTo>
                  <a:pt x="898" y="1338"/>
                </a:lnTo>
                <a:lnTo>
                  <a:pt x="906" y="1386"/>
                </a:lnTo>
                <a:lnTo>
                  <a:pt x="906" y="1386"/>
                </a:lnTo>
                <a:lnTo>
                  <a:pt x="6" y="1386"/>
                </a:lnTo>
                <a:lnTo>
                  <a:pt x="6" y="1386"/>
                </a:lnTo>
                <a:lnTo>
                  <a:pt x="12" y="1352"/>
                </a:lnTo>
                <a:lnTo>
                  <a:pt x="18" y="1314"/>
                </a:lnTo>
                <a:lnTo>
                  <a:pt x="22" y="1270"/>
                </a:lnTo>
                <a:lnTo>
                  <a:pt x="26" y="1224"/>
                </a:lnTo>
                <a:lnTo>
                  <a:pt x="28" y="1174"/>
                </a:lnTo>
                <a:lnTo>
                  <a:pt x="28" y="1124"/>
                </a:lnTo>
                <a:lnTo>
                  <a:pt x="28" y="1074"/>
                </a:lnTo>
                <a:lnTo>
                  <a:pt x="24" y="1026"/>
                </a:lnTo>
                <a:lnTo>
                  <a:pt x="24" y="1026"/>
                </a:lnTo>
                <a:lnTo>
                  <a:pt x="18" y="986"/>
                </a:lnTo>
                <a:lnTo>
                  <a:pt x="12" y="944"/>
                </a:lnTo>
                <a:lnTo>
                  <a:pt x="4" y="900"/>
                </a:lnTo>
                <a:lnTo>
                  <a:pt x="0" y="858"/>
                </a:lnTo>
                <a:lnTo>
                  <a:pt x="0" y="836"/>
                </a:lnTo>
                <a:lnTo>
                  <a:pt x="0" y="816"/>
                </a:lnTo>
                <a:lnTo>
                  <a:pt x="4" y="796"/>
                </a:lnTo>
                <a:lnTo>
                  <a:pt x="8" y="776"/>
                </a:lnTo>
                <a:lnTo>
                  <a:pt x="16" y="758"/>
                </a:lnTo>
                <a:lnTo>
                  <a:pt x="26" y="742"/>
                </a:lnTo>
                <a:lnTo>
                  <a:pt x="38" y="728"/>
                </a:lnTo>
                <a:lnTo>
                  <a:pt x="54" y="714"/>
                </a:lnTo>
                <a:lnTo>
                  <a:pt x="54" y="714"/>
                </a:lnTo>
                <a:lnTo>
                  <a:pt x="64" y="708"/>
                </a:lnTo>
                <a:lnTo>
                  <a:pt x="74" y="704"/>
                </a:lnTo>
                <a:lnTo>
                  <a:pt x="100" y="698"/>
                </a:lnTo>
                <a:lnTo>
                  <a:pt x="156" y="690"/>
                </a:lnTo>
                <a:lnTo>
                  <a:pt x="156" y="690"/>
                </a:lnTo>
                <a:lnTo>
                  <a:pt x="148" y="678"/>
                </a:lnTo>
                <a:lnTo>
                  <a:pt x="138" y="668"/>
                </a:lnTo>
                <a:lnTo>
                  <a:pt x="126" y="658"/>
                </a:lnTo>
                <a:lnTo>
                  <a:pt x="116" y="648"/>
                </a:lnTo>
                <a:lnTo>
                  <a:pt x="108" y="636"/>
                </a:lnTo>
                <a:lnTo>
                  <a:pt x="104" y="622"/>
                </a:lnTo>
                <a:lnTo>
                  <a:pt x="102" y="616"/>
                </a:lnTo>
                <a:lnTo>
                  <a:pt x="102" y="608"/>
                </a:lnTo>
                <a:lnTo>
                  <a:pt x="104" y="598"/>
                </a:lnTo>
                <a:lnTo>
                  <a:pt x="108" y="588"/>
                </a:lnTo>
                <a:lnTo>
                  <a:pt x="108" y="588"/>
                </a:lnTo>
                <a:lnTo>
                  <a:pt x="120" y="612"/>
                </a:lnTo>
                <a:lnTo>
                  <a:pt x="126" y="624"/>
                </a:lnTo>
                <a:lnTo>
                  <a:pt x="132" y="636"/>
                </a:lnTo>
                <a:lnTo>
                  <a:pt x="140" y="646"/>
                </a:lnTo>
                <a:lnTo>
                  <a:pt x="150" y="654"/>
                </a:lnTo>
                <a:lnTo>
                  <a:pt x="164" y="658"/>
                </a:lnTo>
                <a:lnTo>
                  <a:pt x="180" y="660"/>
                </a:lnTo>
                <a:lnTo>
                  <a:pt x="180" y="660"/>
                </a:lnTo>
                <a:lnTo>
                  <a:pt x="180" y="654"/>
                </a:lnTo>
                <a:lnTo>
                  <a:pt x="176" y="646"/>
                </a:lnTo>
                <a:lnTo>
                  <a:pt x="164" y="630"/>
                </a:lnTo>
                <a:lnTo>
                  <a:pt x="156" y="620"/>
                </a:lnTo>
                <a:lnTo>
                  <a:pt x="152" y="610"/>
                </a:lnTo>
                <a:lnTo>
                  <a:pt x="148" y="596"/>
                </a:lnTo>
                <a:lnTo>
                  <a:pt x="150" y="582"/>
                </a:lnTo>
                <a:lnTo>
                  <a:pt x="150" y="582"/>
                </a:lnTo>
                <a:lnTo>
                  <a:pt x="156" y="586"/>
                </a:lnTo>
                <a:lnTo>
                  <a:pt x="160" y="592"/>
                </a:lnTo>
                <a:lnTo>
                  <a:pt x="166" y="608"/>
                </a:lnTo>
                <a:lnTo>
                  <a:pt x="172" y="622"/>
                </a:lnTo>
                <a:lnTo>
                  <a:pt x="176" y="630"/>
                </a:lnTo>
                <a:lnTo>
                  <a:pt x="180" y="636"/>
                </a:lnTo>
                <a:lnTo>
                  <a:pt x="180" y="636"/>
                </a:lnTo>
                <a:lnTo>
                  <a:pt x="186" y="628"/>
                </a:lnTo>
                <a:lnTo>
                  <a:pt x="188" y="628"/>
                </a:lnTo>
                <a:lnTo>
                  <a:pt x="190" y="628"/>
                </a:lnTo>
                <a:lnTo>
                  <a:pt x="196" y="630"/>
                </a:lnTo>
                <a:lnTo>
                  <a:pt x="204" y="636"/>
                </a:lnTo>
                <a:lnTo>
                  <a:pt x="204" y="636"/>
                </a:lnTo>
                <a:lnTo>
                  <a:pt x="196" y="620"/>
                </a:lnTo>
                <a:lnTo>
                  <a:pt x="192" y="604"/>
                </a:lnTo>
                <a:lnTo>
                  <a:pt x="188" y="588"/>
                </a:lnTo>
                <a:lnTo>
                  <a:pt x="186" y="572"/>
                </a:lnTo>
                <a:lnTo>
                  <a:pt x="184" y="554"/>
                </a:lnTo>
                <a:lnTo>
                  <a:pt x="186" y="536"/>
                </a:lnTo>
                <a:lnTo>
                  <a:pt x="188" y="498"/>
                </a:lnTo>
                <a:lnTo>
                  <a:pt x="194" y="460"/>
                </a:lnTo>
                <a:lnTo>
                  <a:pt x="202" y="420"/>
                </a:lnTo>
                <a:lnTo>
                  <a:pt x="210" y="380"/>
                </a:lnTo>
                <a:lnTo>
                  <a:pt x="216" y="342"/>
                </a:lnTo>
                <a:lnTo>
                  <a:pt x="216" y="342"/>
                </a:lnTo>
                <a:lnTo>
                  <a:pt x="208" y="344"/>
                </a:lnTo>
                <a:lnTo>
                  <a:pt x="202" y="350"/>
                </a:lnTo>
                <a:lnTo>
                  <a:pt x="198" y="356"/>
                </a:lnTo>
                <a:lnTo>
                  <a:pt x="196" y="364"/>
                </a:lnTo>
                <a:lnTo>
                  <a:pt x="190" y="380"/>
                </a:lnTo>
                <a:lnTo>
                  <a:pt x="186" y="396"/>
                </a:lnTo>
                <a:lnTo>
                  <a:pt x="186" y="396"/>
                </a:lnTo>
                <a:lnTo>
                  <a:pt x="182" y="386"/>
                </a:lnTo>
                <a:lnTo>
                  <a:pt x="182" y="376"/>
                </a:lnTo>
                <a:lnTo>
                  <a:pt x="184" y="366"/>
                </a:lnTo>
                <a:lnTo>
                  <a:pt x="188" y="356"/>
                </a:lnTo>
                <a:lnTo>
                  <a:pt x="198" y="338"/>
                </a:lnTo>
                <a:lnTo>
                  <a:pt x="210" y="324"/>
                </a:lnTo>
                <a:lnTo>
                  <a:pt x="210" y="324"/>
                </a:lnTo>
                <a:lnTo>
                  <a:pt x="224" y="258"/>
                </a:lnTo>
                <a:lnTo>
                  <a:pt x="234" y="226"/>
                </a:lnTo>
                <a:lnTo>
                  <a:pt x="244" y="194"/>
                </a:lnTo>
                <a:lnTo>
                  <a:pt x="256" y="166"/>
                </a:lnTo>
                <a:lnTo>
                  <a:pt x="270" y="138"/>
                </a:lnTo>
                <a:lnTo>
                  <a:pt x="284" y="112"/>
                </a:lnTo>
                <a:lnTo>
                  <a:pt x="300" y="88"/>
                </a:lnTo>
                <a:lnTo>
                  <a:pt x="320" y="68"/>
                </a:lnTo>
                <a:lnTo>
                  <a:pt x="340" y="48"/>
                </a:lnTo>
                <a:lnTo>
                  <a:pt x="364" y="32"/>
                </a:lnTo>
                <a:lnTo>
                  <a:pt x="388" y="18"/>
                </a:lnTo>
                <a:lnTo>
                  <a:pt x="416" y="8"/>
                </a:lnTo>
                <a:lnTo>
                  <a:pt x="446" y="2"/>
                </a:lnTo>
                <a:lnTo>
                  <a:pt x="480" y="0"/>
                </a:lnTo>
                <a:lnTo>
                  <a:pt x="516" y="0"/>
                </a:lnTo>
                <a:lnTo>
                  <a:pt x="516" y="0"/>
                </a:lnTo>
                <a:lnTo>
                  <a:pt x="532" y="2"/>
                </a:lnTo>
                <a:lnTo>
                  <a:pt x="546" y="6"/>
                </a:lnTo>
                <a:lnTo>
                  <a:pt x="560" y="10"/>
                </a:lnTo>
                <a:lnTo>
                  <a:pt x="574" y="16"/>
                </a:lnTo>
                <a:lnTo>
                  <a:pt x="586" y="22"/>
                </a:lnTo>
                <a:lnTo>
                  <a:pt x="598" y="30"/>
                </a:lnTo>
                <a:lnTo>
                  <a:pt x="620" y="50"/>
                </a:lnTo>
                <a:lnTo>
                  <a:pt x="640" y="74"/>
                </a:lnTo>
                <a:lnTo>
                  <a:pt x="658" y="100"/>
                </a:lnTo>
                <a:lnTo>
                  <a:pt x="674" y="130"/>
                </a:lnTo>
                <a:lnTo>
                  <a:pt x="690" y="162"/>
                </a:lnTo>
                <a:lnTo>
                  <a:pt x="690" y="162"/>
                </a:lnTo>
                <a:lnTo>
                  <a:pt x="708" y="200"/>
                </a:lnTo>
                <a:lnTo>
                  <a:pt x="728" y="234"/>
                </a:lnTo>
                <a:lnTo>
                  <a:pt x="770" y="302"/>
                </a:lnTo>
                <a:lnTo>
                  <a:pt x="812" y="366"/>
                </a:lnTo>
                <a:lnTo>
                  <a:pt x="858" y="432"/>
                </a:lnTo>
                <a:lnTo>
                  <a:pt x="858" y="432"/>
                </a:lnTo>
                <a:lnTo>
                  <a:pt x="852" y="426"/>
                </a:lnTo>
                <a:lnTo>
                  <a:pt x="846" y="420"/>
                </a:lnTo>
                <a:lnTo>
                  <a:pt x="838" y="404"/>
                </a:lnTo>
                <a:lnTo>
                  <a:pt x="832" y="398"/>
                </a:lnTo>
                <a:lnTo>
                  <a:pt x="828" y="390"/>
                </a:lnTo>
                <a:lnTo>
                  <a:pt x="820" y="386"/>
                </a:lnTo>
                <a:lnTo>
                  <a:pt x="810" y="384"/>
                </a:lnTo>
                <a:lnTo>
                  <a:pt x="810" y="384"/>
                </a:lnTo>
                <a:lnTo>
                  <a:pt x="812" y="402"/>
                </a:lnTo>
                <a:lnTo>
                  <a:pt x="816" y="418"/>
                </a:lnTo>
                <a:lnTo>
                  <a:pt x="822" y="434"/>
                </a:lnTo>
                <a:lnTo>
                  <a:pt x="830" y="448"/>
                </a:lnTo>
                <a:lnTo>
                  <a:pt x="850" y="472"/>
                </a:lnTo>
                <a:lnTo>
                  <a:pt x="870" y="496"/>
                </a:lnTo>
                <a:lnTo>
                  <a:pt x="880" y="510"/>
                </a:lnTo>
                <a:lnTo>
                  <a:pt x="888" y="522"/>
                </a:lnTo>
                <a:lnTo>
                  <a:pt x="894" y="536"/>
                </a:lnTo>
                <a:lnTo>
                  <a:pt x="900" y="552"/>
                </a:lnTo>
                <a:lnTo>
                  <a:pt x="902" y="568"/>
                </a:lnTo>
                <a:lnTo>
                  <a:pt x="904" y="586"/>
                </a:lnTo>
                <a:lnTo>
                  <a:pt x="900" y="606"/>
                </a:lnTo>
                <a:lnTo>
                  <a:pt x="894" y="630"/>
                </a:lnTo>
                <a:lnTo>
                  <a:pt x="894" y="630"/>
                </a:lnTo>
                <a:close/>
              </a:path>
            </a:pathLst>
          </a:custGeom>
          <a:solidFill>
            <a:schemeClr val="bg2"/>
          </a:solidFill>
          <a:ln>
            <a:noFill/>
          </a:ln>
        </p:spPr>
        <p:txBody>
          <a:bodyPr vert="horz" wrap="square" lIns="80682" tIns="40341" rIns="80682" bIns="40341" numCol="1" anchor="t" anchorCtr="0" compatLnSpc="1">
            <a:prstTxWarp prst="textNoShape">
              <a:avLst/>
            </a:prstTxWarp>
          </a:bodyPr>
          <a:lstStyle/>
          <a:p>
            <a:endParaRPr lang="en-GB" sz="1588">
              <a:latin typeface="+mj-lt"/>
            </a:endParaRPr>
          </a:p>
        </p:txBody>
      </p:sp>
      <p:sp>
        <p:nvSpPr>
          <p:cNvPr id="128" name="TextBox 127"/>
          <p:cNvSpPr txBox="1"/>
          <p:nvPr/>
        </p:nvSpPr>
        <p:spPr>
          <a:xfrm>
            <a:off x="6268462" y="2144155"/>
            <a:ext cx="1031819" cy="832236"/>
          </a:xfrm>
          <a:prstGeom prst="rect">
            <a:avLst/>
          </a:prstGeom>
          <a:noFill/>
        </p:spPr>
        <p:txBody>
          <a:bodyPr wrap="square" lIns="0" tIns="0" rIns="0" bIns="0" rtlCol="0">
            <a:noAutofit/>
          </a:bodyPr>
          <a:lstStyle/>
          <a:p>
            <a:pPr defTabSz="704608" eaLnBrk="0" hangingPunct="0">
              <a:spcAft>
                <a:spcPts val="176"/>
              </a:spcAft>
              <a:defRPr/>
            </a:pPr>
            <a:r>
              <a:rPr lang="en-GB" sz="1400" b="1" i="1" kern="0" dirty="0" err="1">
                <a:solidFill>
                  <a:schemeClr val="bg2"/>
                </a:solidFill>
                <a:latin typeface="+mj-lt"/>
                <a:cs typeface="Arial" charset="0"/>
              </a:rPr>
              <a:t>Operatore</a:t>
            </a:r>
            <a:r>
              <a:rPr lang="en-GB" sz="1400" b="1" i="1" kern="0" dirty="0">
                <a:solidFill>
                  <a:schemeClr val="bg2"/>
                </a:solidFill>
                <a:latin typeface="+mj-lt"/>
                <a:cs typeface="Arial" charset="0"/>
              </a:rPr>
              <a:t> </a:t>
            </a:r>
            <a:r>
              <a:rPr lang="en-GB" sz="1400" b="1" i="1" kern="0" dirty="0" err="1">
                <a:solidFill>
                  <a:schemeClr val="bg2"/>
                </a:solidFill>
                <a:latin typeface="+mj-lt"/>
                <a:cs typeface="Arial" charset="0"/>
              </a:rPr>
              <a:t>lavorazioni</a:t>
            </a:r>
            <a:r>
              <a:rPr lang="en-GB" sz="1400" b="1" i="1" kern="0" dirty="0">
                <a:solidFill>
                  <a:schemeClr val="bg2"/>
                </a:solidFill>
                <a:latin typeface="+mj-lt"/>
                <a:cs typeface="Arial" charset="0"/>
              </a:rPr>
              <a:t> </a:t>
            </a:r>
            <a:r>
              <a:rPr lang="en-GB" sz="1400" b="1" i="1" kern="0" dirty="0" err="1">
                <a:solidFill>
                  <a:schemeClr val="bg2"/>
                </a:solidFill>
                <a:latin typeface="+mj-lt"/>
                <a:cs typeface="Arial" charset="0"/>
              </a:rPr>
              <a:t>artistiche</a:t>
            </a:r>
            <a:endParaRPr lang="en-GB" sz="1400" b="1" i="1" kern="0" dirty="0">
              <a:solidFill>
                <a:schemeClr val="bg2"/>
              </a:solidFill>
              <a:latin typeface="+mj-lt"/>
              <a:cs typeface="Arial" charset="0"/>
            </a:endParaRPr>
          </a:p>
        </p:txBody>
      </p:sp>
      <p:grpSp>
        <p:nvGrpSpPr>
          <p:cNvPr id="141" name="Group 140"/>
          <p:cNvGrpSpPr/>
          <p:nvPr/>
        </p:nvGrpSpPr>
        <p:grpSpPr>
          <a:xfrm>
            <a:off x="6462890" y="3693155"/>
            <a:ext cx="540000" cy="540000"/>
            <a:chOff x="9617181" y="3474401"/>
            <a:chExt cx="612000" cy="612000"/>
          </a:xfrm>
        </p:grpSpPr>
        <p:sp>
          <p:nvSpPr>
            <p:cNvPr id="142" name="Oval 141"/>
            <p:cNvSpPr/>
            <p:nvPr/>
          </p:nvSpPr>
          <p:spPr bwMode="ltGray">
            <a:xfrm>
              <a:off x="9617181" y="3474401"/>
              <a:ext cx="612000" cy="612000"/>
            </a:xfrm>
            <a:prstGeom prst="ellipse">
              <a:avLst/>
            </a:prstGeom>
            <a:solidFill>
              <a:schemeClr val="tx2"/>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88" dirty="0" err="1">
                <a:solidFill>
                  <a:schemeClr val="bg1"/>
                </a:solidFill>
                <a:latin typeface="+mj-lt"/>
              </a:endParaRPr>
            </a:p>
          </p:txBody>
        </p:sp>
        <p:sp>
          <p:nvSpPr>
            <p:cNvPr id="143" name="Freeform 4848"/>
            <p:cNvSpPr>
              <a:spLocks noEditPoints="1"/>
            </p:cNvSpPr>
            <p:nvPr/>
          </p:nvSpPr>
          <p:spPr bwMode="auto">
            <a:xfrm>
              <a:off x="9707113" y="3558784"/>
              <a:ext cx="431358" cy="382617"/>
            </a:xfrm>
            <a:custGeom>
              <a:avLst/>
              <a:gdLst>
                <a:gd name="T0" fmla="*/ 198 w 354"/>
                <a:gd name="T1" fmla="*/ 12 h 314"/>
                <a:gd name="T2" fmla="*/ 194 w 354"/>
                <a:gd name="T3" fmla="*/ 8 h 314"/>
                <a:gd name="T4" fmla="*/ 184 w 354"/>
                <a:gd name="T5" fmla="*/ 0 h 314"/>
                <a:gd name="T6" fmla="*/ 178 w 354"/>
                <a:gd name="T7" fmla="*/ 0 h 314"/>
                <a:gd name="T8" fmla="*/ 166 w 354"/>
                <a:gd name="T9" fmla="*/ 4 h 314"/>
                <a:gd name="T10" fmla="*/ 158 w 354"/>
                <a:gd name="T11" fmla="*/ 12 h 314"/>
                <a:gd name="T12" fmla="*/ 4 w 354"/>
                <a:gd name="T13" fmla="*/ 278 h 314"/>
                <a:gd name="T14" fmla="*/ 0 w 354"/>
                <a:gd name="T15" fmla="*/ 290 h 314"/>
                <a:gd name="T16" fmla="*/ 4 w 354"/>
                <a:gd name="T17" fmla="*/ 302 h 314"/>
                <a:gd name="T18" fmla="*/ 8 w 354"/>
                <a:gd name="T19" fmla="*/ 306 h 314"/>
                <a:gd name="T20" fmla="*/ 18 w 354"/>
                <a:gd name="T21" fmla="*/ 312 h 314"/>
                <a:gd name="T22" fmla="*/ 330 w 354"/>
                <a:gd name="T23" fmla="*/ 314 h 314"/>
                <a:gd name="T24" fmla="*/ 338 w 354"/>
                <a:gd name="T25" fmla="*/ 312 h 314"/>
                <a:gd name="T26" fmla="*/ 348 w 354"/>
                <a:gd name="T27" fmla="*/ 306 h 314"/>
                <a:gd name="T28" fmla="*/ 352 w 354"/>
                <a:gd name="T29" fmla="*/ 302 h 314"/>
                <a:gd name="T30" fmla="*/ 354 w 354"/>
                <a:gd name="T31" fmla="*/ 290 h 314"/>
                <a:gd name="T32" fmla="*/ 352 w 354"/>
                <a:gd name="T33" fmla="*/ 278 h 314"/>
                <a:gd name="T34" fmla="*/ 42 w 354"/>
                <a:gd name="T35" fmla="*/ 280 h 314"/>
                <a:gd name="T36" fmla="*/ 314 w 354"/>
                <a:gd name="T37" fmla="*/ 280 h 314"/>
                <a:gd name="T38" fmla="*/ 160 w 354"/>
                <a:gd name="T39" fmla="*/ 142 h 314"/>
                <a:gd name="T40" fmla="*/ 158 w 354"/>
                <a:gd name="T41" fmla="*/ 132 h 314"/>
                <a:gd name="T42" fmla="*/ 160 w 354"/>
                <a:gd name="T43" fmla="*/ 126 h 314"/>
                <a:gd name="T44" fmla="*/ 164 w 354"/>
                <a:gd name="T45" fmla="*/ 122 h 314"/>
                <a:gd name="T46" fmla="*/ 178 w 354"/>
                <a:gd name="T47" fmla="*/ 118 h 314"/>
                <a:gd name="T48" fmla="*/ 186 w 354"/>
                <a:gd name="T49" fmla="*/ 118 h 314"/>
                <a:gd name="T50" fmla="*/ 192 w 354"/>
                <a:gd name="T51" fmla="*/ 122 h 314"/>
                <a:gd name="T52" fmla="*/ 198 w 354"/>
                <a:gd name="T53" fmla="*/ 132 h 314"/>
                <a:gd name="T54" fmla="*/ 196 w 354"/>
                <a:gd name="T55" fmla="*/ 142 h 314"/>
                <a:gd name="T56" fmla="*/ 172 w 354"/>
                <a:gd name="T57" fmla="*/ 206 h 314"/>
                <a:gd name="T58" fmla="*/ 178 w 354"/>
                <a:gd name="T59" fmla="*/ 218 h 314"/>
                <a:gd name="T60" fmla="*/ 186 w 354"/>
                <a:gd name="T61" fmla="*/ 220 h 314"/>
                <a:gd name="T62" fmla="*/ 190 w 354"/>
                <a:gd name="T63" fmla="*/ 224 h 314"/>
                <a:gd name="T64" fmla="*/ 194 w 354"/>
                <a:gd name="T65" fmla="*/ 230 h 314"/>
                <a:gd name="T66" fmla="*/ 196 w 354"/>
                <a:gd name="T67" fmla="*/ 238 h 314"/>
                <a:gd name="T68" fmla="*/ 194 w 354"/>
                <a:gd name="T69" fmla="*/ 244 h 314"/>
                <a:gd name="T70" fmla="*/ 190 w 354"/>
                <a:gd name="T71" fmla="*/ 250 h 314"/>
                <a:gd name="T72" fmla="*/ 186 w 354"/>
                <a:gd name="T73" fmla="*/ 254 h 314"/>
                <a:gd name="T74" fmla="*/ 178 w 354"/>
                <a:gd name="T75" fmla="*/ 256 h 314"/>
                <a:gd name="T76" fmla="*/ 170 w 354"/>
                <a:gd name="T77" fmla="*/ 254 h 314"/>
                <a:gd name="T78" fmla="*/ 166 w 354"/>
                <a:gd name="T79" fmla="*/ 250 h 314"/>
                <a:gd name="T80" fmla="*/ 162 w 354"/>
                <a:gd name="T81" fmla="*/ 244 h 314"/>
                <a:gd name="T82" fmla="*/ 160 w 354"/>
                <a:gd name="T83" fmla="*/ 238 h 314"/>
                <a:gd name="T84" fmla="*/ 162 w 354"/>
                <a:gd name="T85" fmla="*/ 230 h 314"/>
                <a:gd name="T86" fmla="*/ 166 w 354"/>
                <a:gd name="T87" fmla="*/ 224 h 314"/>
                <a:gd name="T88" fmla="*/ 178 w 354"/>
                <a:gd name="T89" fmla="*/ 21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4" h="314">
                  <a:moveTo>
                    <a:pt x="352" y="278"/>
                  </a:moveTo>
                  <a:lnTo>
                    <a:pt x="198" y="12"/>
                  </a:lnTo>
                  <a:lnTo>
                    <a:pt x="198" y="12"/>
                  </a:lnTo>
                  <a:lnTo>
                    <a:pt x="194" y="8"/>
                  </a:lnTo>
                  <a:lnTo>
                    <a:pt x="190" y="4"/>
                  </a:lnTo>
                  <a:lnTo>
                    <a:pt x="184" y="0"/>
                  </a:lnTo>
                  <a:lnTo>
                    <a:pt x="178" y="0"/>
                  </a:lnTo>
                  <a:lnTo>
                    <a:pt x="178" y="0"/>
                  </a:lnTo>
                  <a:lnTo>
                    <a:pt x="172" y="0"/>
                  </a:lnTo>
                  <a:lnTo>
                    <a:pt x="166" y="4"/>
                  </a:lnTo>
                  <a:lnTo>
                    <a:pt x="162" y="8"/>
                  </a:lnTo>
                  <a:lnTo>
                    <a:pt x="158" y="12"/>
                  </a:lnTo>
                  <a:lnTo>
                    <a:pt x="4" y="278"/>
                  </a:lnTo>
                  <a:lnTo>
                    <a:pt x="4" y="278"/>
                  </a:lnTo>
                  <a:lnTo>
                    <a:pt x="2" y="282"/>
                  </a:lnTo>
                  <a:lnTo>
                    <a:pt x="0" y="290"/>
                  </a:lnTo>
                  <a:lnTo>
                    <a:pt x="2" y="296"/>
                  </a:lnTo>
                  <a:lnTo>
                    <a:pt x="4" y="302"/>
                  </a:lnTo>
                  <a:lnTo>
                    <a:pt x="4" y="302"/>
                  </a:lnTo>
                  <a:lnTo>
                    <a:pt x="8" y="306"/>
                  </a:lnTo>
                  <a:lnTo>
                    <a:pt x="12" y="310"/>
                  </a:lnTo>
                  <a:lnTo>
                    <a:pt x="18" y="312"/>
                  </a:lnTo>
                  <a:lnTo>
                    <a:pt x="26" y="314"/>
                  </a:lnTo>
                  <a:lnTo>
                    <a:pt x="330" y="314"/>
                  </a:lnTo>
                  <a:lnTo>
                    <a:pt x="330" y="314"/>
                  </a:lnTo>
                  <a:lnTo>
                    <a:pt x="338" y="312"/>
                  </a:lnTo>
                  <a:lnTo>
                    <a:pt x="342" y="310"/>
                  </a:lnTo>
                  <a:lnTo>
                    <a:pt x="348" y="306"/>
                  </a:lnTo>
                  <a:lnTo>
                    <a:pt x="352" y="302"/>
                  </a:lnTo>
                  <a:lnTo>
                    <a:pt x="352" y="302"/>
                  </a:lnTo>
                  <a:lnTo>
                    <a:pt x="354" y="296"/>
                  </a:lnTo>
                  <a:lnTo>
                    <a:pt x="354" y="290"/>
                  </a:lnTo>
                  <a:lnTo>
                    <a:pt x="354" y="282"/>
                  </a:lnTo>
                  <a:lnTo>
                    <a:pt x="352" y="278"/>
                  </a:lnTo>
                  <a:lnTo>
                    <a:pt x="352" y="278"/>
                  </a:lnTo>
                  <a:close/>
                  <a:moveTo>
                    <a:pt x="42" y="280"/>
                  </a:moveTo>
                  <a:lnTo>
                    <a:pt x="178" y="44"/>
                  </a:lnTo>
                  <a:lnTo>
                    <a:pt x="314" y="280"/>
                  </a:lnTo>
                  <a:lnTo>
                    <a:pt x="42" y="280"/>
                  </a:lnTo>
                  <a:close/>
                  <a:moveTo>
                    <a:pt x="160" y="142"/>
                  </a:moveTo>
                  <a:lnTo>
                    <a:pt x="160" y="142"/>
                  </a:lnTo>
                  <a:lnTo>
                    <a:pt x="158" y="132"/>
                  </a:lnTo>
                  <a:lnTo>
                    <a:pt x="158" y="132"/>
                  </a:lnTo>
                  <a:lnTo>
                    <a:pt x="160" y="126"/>
                  </a:lnTo>
                  <a:lnTo>
                    <a:pt x="164" y="122"/>
                  </a:lnTo>
                  <a:lnTo>
                    <a:pt x="164" y="122"/>
                  </a:lnTo>
                  <a:lnTo>
                    <a:pt x="170" y="118"/>
                  </a:lnTo>
                  <a:lnTo>
                    <a:pt x="178" y="118"/>
                  </a:lnTo>
                  <a:lnTo>
                    <a:pt x="178" y="118"/>
                  </a:lnTo>
                  <a:lnTo>
                    <a:pt x="186" y="118"/>
                  </a:lnTo>
                  <a:lnTo>
                    <a:pt x="192" y="122"/>
                  </a:lnTo>
                  <a:lnTo>
                    <a:pt x="192" y="122"/>
                  </a:lnTo>
                  <a:lnTo>
                    <a:pt x="196" y="126"/>
                  </a:lnTo>
                  <a:lnTo>
                    <a:pt x="198" y="132"/>
                  </a:lnTo>
                  <a:lnTo>
                    <a:pt x="198" y="132"/>
                  </a:lnTo>
                  <a:lnTo>
                    <a:pt x="196" y="142"/>
                  </a:lnTo>
                  <a:lnTo>
                    <a:pt x="184" y="206"/>
                  </a:lnTo>
                  <a:lnTo>
                    <a:pt x="172" y="206"/>
                  </a:lnTo>
                  <a:lnTo>
                    <a:pt x="160" y="142"/>
                  </a:lnTo>
                  <a:close/>
                  <a:moveTo>
                    <a:pt x="178" y="218"/>
                  </a:moveTo>
                  <a:lnTo>
                    <a:pt x="178" y="218"/>
                  </a:lnTo>
                  <a:lnTo>
                    <a:pt x="186" y="220"/>
                  </a:lnTo>
                  <a:lnTo>
                    <a:pt x="186" y="220"/>
                  </a:lnTo>
                  <a:lnTo>
                    <a:pt x="190" y="224"/>
                  </a:lnTo>
                  <a:lnTo>
                    <a:pt x="190" y="224"/>
                  </a:lnTo>
                  <a:lnTo>
                    <a:pt x="194" y="230"/>
                  </a:lnTo>
                  <a:lnTo>
                    <a:pt x="194" y="230"/>
                  </a:lnTo>
                  <a:lnTo>
                    <a:pt x="196" y="238"/>
                  </a:lnTo>
                  <a:lnTo>
                    <a:pt x="196" y="238"/>
                  </a:lnTo>
                  <a:lnTo>
                    <a:pt x="194" y="244"/>
                  </a:lnTo>
                  <a:lnTo>
                    <a:pt x="194" y="244"/>
                  </a:lnTo>
                  <a:lnTo>
                    <a:pt x="190" y="250"/>
                  </a:lnTo>
                  <a:lnTo>
                    <a:pt x="190" y="250"/>
                  </a:lnTo>
                  <a:lnTo>
                    <a:pt x="186" y="254"/>
                  </a:lnTo>
                  <a:lnTo>
                    <a:pt x="186" y="254"/>
                  </a:lnTo>
                  <a:lnTo>
                    <a:pt x="178" y="256"/>
                  </a:lnTo>
                  <a:lnTo>
                    <a:pt x="178" y="256"/>
                  </a:lnTo>
                  <a:lnTo>
                    <a:pt x="170" y="254"/>
                  </a:lnTo>
                  <a:lnTo>
                    <a:pt x="170" y="254"/>
                  </a:lnTo>
                  <a:lnTo>
                    <a:pt x="166" y="250"/>
                  </a:lnTo>
                  <a:lnTo>
                    <a:pt x="166" y="250"/>
                  </a:lnTo>
                  <a:lnTo>
                    <a:pt x="162" y="244"/>
                  </a:lnTo>
                  <a:lnTo>
                    <a:pt x="162" y="244"/>
                  </a:lnTo>
                  <a:lnTo>
                    <a:pt x="160" y="238"/>
                  </a:lnTo>
                  <a:lnTo>
                    <a:pt x="160" y="238"/>
                  </a:lnTo>
                  <a:lnTo>
                    <a:pt x="162" y="230"/>
                  </a:lnTo>
                  <a:lnTo>
                    <a:pt x="166" y="224"/>
                  </a:lnTo>
                  <a:lnTo>
                    <a:pt x="166" y="224"/>
                  </a:lnTo>
                  <a:lnTo>
                    <a:pt x="170" y="220"/>
                  </a:lnTo>
                  <a:lnTo>
                    <a:pt x="178" y="218"/>
                  </a:lnTo>
                  <a:lnTo>
                    <a:pt x="178" y="218"/>
                  </a:lnTo>
                  <a:close/>
                </a:path>
              </a:pathLst>
            </a:custGeom>
            <a:solidFill>
              <a:schemeClr val="bg2"/>
            </a:solidFill>
            <a:ln w="9525">
              <a:solidFill>
                <a:srgbClr val="000000"/>
              </a:solidFill>
              <a:round/>
              <a:headEnd/>
              <a:tailEnd/>
            </a:ln>
            <a:extLst/>
          </p:spPr>
          <p:txBody>
            <a:bodyPr vert="horz" wrap="square" lIns="80682" tIns="40341" rIns="80682" bIns="40341" numCol="1" anchor="t" anchorCtr="0" compatLnSpc="1">
              <a:prstTxWarp prst="textNoShape">
                <a:avLst/>
              </a:prstTxWarp>
            </a:bodyPr>
            <a:lstStyle/>
            <a:p>
              <a:endParaRPr lang="en-GB" sz="1588" dirty="0">
                <a:latin typeface="+mj-lt"/>
              </a:endParaRPr>
            </a:p>
          </p:txBody>
        </p:sp>
      </p:grpSp>
      <p:cxnSp>
        <p:nvCxnSpPr>
          <p:cNvPr id="145" name="Straight Connector 144"/>
          <p:cNvCxnSpPr/>
          <p:nvPr/>
        </p:nvCxnSpPr>
        <p:spPr>
          <a:xfrm flipH="1" flipV="1">
            <a:off x="6147331" y="2052557"/>
            <a:ext cx="1152950" cy="251828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V="1">
            <a:off x="6221080" y="2144155"/>
            <a:ext cx="974121" cy="250569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10419298" y="302898"/>
            <a:ext cx="1138970" cy="832236"/>
          </a:xfrm>
          <a:prstGeom prst="rect">
            <a:avLst/>
          </a:prstGeom>
          <a:noFill/>
        </p:spPr>
        <p:txBody>
          <a:bodyPr wrap="square" lIns="0" tIns="0" rIns="0" bIns="0" rtlCol="0">
            <a:noAutofit/>
          </a:bodyPr>
          <a:lstStyle/>
          <a:p>
            <a:pPr defTabSz="704608" eaLnBrk="0" hangingPunct="0">
              <a:spcAft>
                <a:spcPts val="176"/>
              </a:spcAft>
              <a:defRPr/>
            </a:pPr>
            <a:r>
              <a:rPr lang="en-GB" sz="1400" b="1" i="1" kern="0" dirty="0" err="1">
                <a:solidFill>
                  <a:schemeClr val="bg2"/>
                </a:solidFill>
                <a:latin typeface="+mj-lt"/>
                <a:cs typeface="Arial" charset="0"/>
              </a:rPr>
              <a:t>Operatore</a:t>
            </a:r>
            <a:r>
              <a:rPr lang="en-GB" sz="1400" b="1" i="1" kern="0" dirty="0">
                <a:solidFill>
                  <a:schemeClr val="bg2"/>
                </a:solidFill>
                <a:latin typeface="+mj-lt"/>
                <a:cs typeface="Arial" charset="0"/>
              </a:rPr>
              <a:t> </a:t>
            </a:r>
            <a:r>
              <a:rPr lang="en-GB" sz="1400" b="1" i="1" kern="0" dirty="0" err="1">
                <a:solidFill>
                  <a:schemeClr val="bg2"/>
                </a:solidFill>
                <a:latin typeface="+mj-lt"/>
                <a:cs typeface="Arial" charset="0"/>
              </a:rPr>
              <a:t>lavoratore</a:t>
            </a:r>
            <a:r>
              <a:rPr lang="en-GB" sz="1400" b="1" i="1" kern="0" dirty="0">
                <a:solidFill>
                  <a:schemeClr val="bg2"/>
                </a:solidFill>
                <a:latin typeface="+mj-lt"/>
                <a:cs typeface="Arial" charset="0"/>
              </a:rPr>
              <a:t> </a:t>
            </a:r>
            <a:r>
              <a:rPr lang="en-GB" sz="1400" b="1" i="1" kern="0" dirty="0" err="1">
                <a:solidFill>
                  <a:schemeClr val="bg2"/>
                </a:solidFill>
                <a:latin typeface="+mj-lt"/>
                <a:cs typeface="Arial" charset="0"/>
              </a:rPr>
              <a:t>dei</a:t>
            </a:r>
            <a:r>
              <a:rPr lang="en-GB" sz="1400" b="1" i="1" kern="0" dirty="0">
                <a:solidFill>
                  <a:schemeClr val="bg2"/>
                </a:solidFill>
                <a:latin typeface="+mj-lt"/>
                <a:cs typeface="Arial" charset="0"/>
              </a:rPr>
              <a:t> </a:t>
            </a:r>
            <a:r>
              <a:rPr lang="en-GB" sz="1400" b="1" i="1" kern="0" dirty="0" err="1">
                <a:solidFill>
                  <a:schemeClr val="bg2"/>
                </a:solidFill>
                <a:latin typeface="+mj-lt"/>
                <a:cs typeface="Arial" charset="0"/>
              </a:rPr>
              <a:t>materiali</a:t>
            </a:r>
            <a:r>
              <a:rPr lang="en-GB" sz="1400" b="1" i="1" kern="0" dirty="0">
                <a:solidFill>
                  <a:schemeClr val="bg2"/>
                </a:solidFill>
                <a:latin typeface="+mj-lt"/>
                <a:cs typeface="Arial" charset="0"/>
              </a:rPr>
              <a:t> </a:t>
            </a:r>
            <a:r>
              <a:rPr lang="en-GB" sz="1400" b="1" i="1" kern="0" dirty="0" err="1">
                <a:solidFill>
                  <a:schemeClr val="bg2"/>
                </a:solidFill>
                <a:latin typeface="+mj-lt"/>
                <a:cs typeface="Arial" charset="0"/>
              </a:rPr>
              <a:t>lapidei</a:t>
            </a:r>
            <a:endParaRPr lang="en-GB" sz="1400" b="1" i="1" kern="0" dirty="0">
              <a:solidFill>
                <a:schemeClr val="bg2"/>
              </a:solidFill>
              <a:latin typeface="+mj-lt"/>
              <a:cs typeface="Arial" charset="0"/>
            </a:endParaRPr>
          </a:p>
        </p:txBody>
      </p:sp>
      <p:grpSp>
        <p:nvGrpSpPr>
          <p:cNvPr id="160" name="Group 159"/>
          <p:cNvGrpSpPr/>
          <p:nvPr/>
        </p:nvGrpSpPr>
        <p:grpSpPr>
          <a:xfrm>
            <a:off x="10532603" y="4796851"/>
            <a:ext cx="504490" cy="504490"/>
            <a:chOff x="4966372" y="4690710"/>
            <a:chExt cx="612000" cy="612000"/>
          </a:xfrm>
        </p:grpSpPr>
        <p:sp>
          <p:nvSpPr>
            <p:cNvPr id="161" name="Oval 160"/>
            <p:cNvSpPr/>
            <p:nvPr/>
          </p:nvSpPr>
          <p:spPr bwMode="ltGray">
            <a:xfrm>
              <a:off x="4966372" y="4690710"/>
              <a:ext cx="612000"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88" dirty="0" err="1">
                <a:solidFill>
                  <a:schemeClr val="bg1"/>
                </a:solidFill>
                <a:latin typeface="Georgia" pitchFamily="18" charset="0"/>
              </a:endParaRPr>
            </a:p>
          </p:txBody>
        </p:sp>
        <p:sp>
          <p:nvSpPr>
            <p:cNvPr id="162" name="Freeform 4828"/>
            <p:cNvSpPr>
              <a:spLocks noEditPoints="1"/>
            </p:cNvSpPr>
            <p:nvPr/>
          </p:nvSpPr>
          <p:spPr bwMode="auto">
            <a:xfrm>
              <a:off x="5027225" y="4814903"/>
              <a:ext cx="490295" cy="294177"/>
            </a:xfrm>
            <a:custGeom>
              <a:avLst/>
              <a:gdLst>
                <a:gd name="T0" fmla="*/ 162 w 400"/>
                <a:gd name="T1" fmla="*/ 136 h 240"/>
                <a:gd name="T2" fmla="*/ 156 w 400"/>
                <a:gd name="T3" fmla="*/ 130 h 240"/>
                <a:gd name="T4" fmla="*/ 148 w 400"/>
                <a:gd name="T5" fmla="*/ 126 h 240"/>
                <a:gd name="T6" fmla="*/ 46 w 400"/>
                <a:gd name="T7" fmla="*/ 126 h 240"/>
                <a:gd name="T8" fmla="*/ 36 w 400"/>
                <a:gd name="T9" fmla="*/ 130 h 240"/>
                <a:gd name="T10" fmla="*/ 30 w 400"/>
                <a:gd name="T11" fmla="*/ 136 h 240"/>
                <a:gd name="T12" fmla="*/ 0 w 400"/>
                <a:gd name="T13" fmla="*/ 218 h 240"/>
                <a:gd name="T14" fmla="*/ 2 w 400"/>
                <a:gd name="T15" fmla="*/ 232 h 240"/>
                <a:gd name="T16" fmla="*/ 8 w 400"/>
                <a:gd name="T17" fmla="*/ 238 h 240"/>
                <a:gd name="T18" fmla="*/ 178 w 400"/>
                <a:gd name="T19" fmla="*/ 240 h 240"/>
                <a:gd name="T20" fmla="*/ 184 w 400"/>
                <a:gd name="T21" fmla="*/ 238 h 240"/>
                <a:gd name="T22" fmla="*/ 190 w 400"/>
                <a:gd name="T23" fmla="*/ 232 h 240"/>
                <a:gd name="T24" fmla="*/ 192 w 400"/>
                <a:gd name="T25" fmla="*/ 218 h 240"/>
                <a:gd name="T26" fmla="*/ 150 w 400"/>
                <a:gd name="T27" fmla="*/ 198 h 240"/>
                <a:gd name="T28" fmla="*/ 62 w 400"/>
                <a:gd name="T29" fmla="*/ 158 h 240"/>
                <a:gd name="T30" fmla="*/ 148 w 400"/>
                <a:gd name="T31" fmla="*/ 142 h 240"/>
                <a:gd name="T32" fmla="*/ 150 w 400"/>
                <a:gd name="T33" fmla="*/ 198 h 240"/>
                <a:gd name="T34" fmla="*/ 370 w 400"/>
                <a:gd name="T35" fmla="*/ 136 h 240"/>
                <a:gd name="T36" fmla="*/ 366 w 400"/>
                <a:gd name="T37" fmla="*/ 132 h 240"/>
                <a:gd name="T38" fmla="*/ 358 w 400"/>
                <a:gd name="T39" fmla="*/ 126 h 240"/>
                <a:gd name="T40" fmla="*/ 252 w 400"/>
                <a:gd name="T41" fmla="*/ 126 h 240"/>
                <a:gd name="T42" fmla="*/ 248 w 400"/>
                <a:gd name="T43" fmla="*/ 126 h 240"/>
                <a:gd name="T44" fmla="*/ 240 w 400"/>
                <a:gd name="T45" fmla="*/ 132 h 240"/>
                <a:gd name="T46" fmla="*/ 208 w 400"/>
                <a:gd name="T47" fmla="*/ 218 h 240"/>
                <a:gd name="T48" fmla="*/ 206 w 400"/>
                <a:gd name="T49" fmla="*/ 226 h 240"/>
                <a:gd name="T50" fmla="*/ 210 w 400"/>
                <a:gd name="T51" fmla="*/ 232 h 240"/>
                <a:gd name="T52" fmla="*/ 222 w 400"/>
                <a:gd name="T53" fmla="*/ 240 h 240"/>
                <a:gd name="T54" fmla="*/ 384 w 400"/>
                <a:gd name="T55" fmla="*/ 240 h 240"/>
                <a:gd name="T56" fmla="*/ 398 w 400"/>
                <a:gd name="T57" fmla="*/ 232 h 240"/>
                <a:gd name="T58" fmla="*/ 400 w 400"/>
                <a:gd name="T59" fmla="*/ 226 h 240"/>
                <a:gd name="T60" fmla="*/ 400 w 400"/>
                <a:gd name="T61" fmla="*/ 218 h 240"/>
                <a:gd name="T62" fmla="*/ 344 w 400"/>
                <a:gd name="T63" fmla="*/ 158 h 240"/>
                <a:gd name="T64" fmla="*/ 254 w 400"/>
                <a:gd name="T65" fmla="*/ 142 h 240"/>
                <a:gd name="T66" fmla="*/ 374 w 400"/>
                <a:gd name="T67" fmla="*/ 198 h 240"/>
                <a:gd name="T68" fmla="*/ 118 w 400"/>
                <a:gd name="T69" fmla="*/ 114 h 240"/>
                <a:gd name="T70" fmla="*/ 280 w 400"/>
                <a:gd name="T71" fmla="*/ 114 h 240"/>
                <a:gd name="T72" fmla="*/ 294 w 400"/>
                <a:gd name="T73" fmla="*/ 106 h 240"/>
                <a:gd name="T74" fmla="*/ 296 w 400"/>
                <a:gd name="T75" fmla="*/ 100 h 240"/>
                <a:gd name="T76" fmla="*/ 266 w 400"/>
                <a:gd name="T77" fmla="*/ 10 h 240"/>
                <a:gd name="T78" fmla="*/ 264 w 400"/>
                <a:gd name="T79" fmla="*/ 6 h 240"/>
                <a:gd name="T80" fmla="*/ 256 w 400"/>
                <a:gd name="T81" fmla="*/ 0 h 240"/>
                <a:gd name="T82" fmla="*/ 150 w 400"/>
                <a:gd name="T83" fmla="*/ 0 h 240"/>
                <a:gd name="T84" fmla="*/ 144 w 400"/>
                <a:gd name="T85" fmla="*/ 0 h 240"/>
                <a:gd name="T86" fmla="*/ 136 w 400"/>
                <a:gd name="T87" fmla="*/ 6 h 240"/>
                <a:gd name="T88" fmla="*/ 104 w 400"/>
                <a:gd name="T89" fmla="*/ 92 h 240"/>
                <a:gd name="T90" fmla="*/ 104 w 400"/>
                <a:gd name="T91" fmla="*/ 100 h 240"/>
                <a:gd name="T92" fmla="*/ 106 w 400"/>
                <a:gd name="T93" fmla="*/ 106 h 240"/>
                <a:gd name="T94" fmla="*/ 118 w 400"/>
                <a:gd name="T95" fmla="*/ 114 h 240"/>
                <a:gd name="T96" fmla="*/ 250 w 400"/>
                <a:gd name="T97" fmla="*/ 16 h 240"/>
                <a:gd name="T98" fmla="*/ 254 w 400"/>
                <a:gd name="T99" fmla="*/ 72 h 240"/>
                <a:gd name="T100" fmla="*/ 166 w 400"/>
                <a:gd name="T101" fmla="*/ 32 h 240"/>
                <a:gd name="T102" fmla="*/ 250 w 400"/>
                <a:gd name="T103" fmla="*/ 1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0" h="240">
                  <a:moveTo>
                    <a:pt x="162" y="136"/>
                  </a:moveTo>
                  <a:lnTo>
                    <a:pt x="162" y="136"/>
                  </a:lnTo>
                  <a:lnTo>
                    <a:pt x="160" y="132"/>
                  </a:lnTo>
                  <a:lnTo>
                    <a:pt x="156" y="130"/>
                  </a:lnTo>
                  <a:lnTo>
                    <a:pt x="152" y="126"/>
                  </a:lnTo>
                  <a:lnTo>
                    <a:pt x="148" y="126"/>
                  </a:lnTo>
                  <a:lnTo>
                    <a:pt x="46" y="126"/>
                  </a:lnTo>
                  <a:lnTo>
                    <a:pt x="46" y="126"/>
                  </a:lnTo>
                  <a:lnTo>
                    <a:pt x="42" y="126"/>
                  </a:lnTo>
                  <a:lnTo>
                    <a:pt x="36" y="130"/>
                  </a:lnTo>
                  <a:lnTo>
                    <a:pt x="34" y="132"/>
                  </a:lnTo>
                  <a:lnTo>
                    <a:pt x="30" y="136"/>
                  </a:lnTo>
                  <a:lnTo>
                    <a:pt x="0" y="218"/>
                  </a:lnTo>
                  <a:lnTo>
                    <a:pt x="0" y="218"/>
                  </a:lnTo>
                  <a:lnTo>
                    <a:pt x="0" y="226"/>
                  </a:lnTo>
                  <a:lnTo>
                    <a:pt x="2" y="232"/>
                  </a:lnTo>
                  <a:lnTo>
                    <a:pt x="2" y="232"/>
                  </a:lnTo>
                  <a:lnTo>
                    <a:pt x="8" y="238"/>
                  </a:lnTo>
                  <a:lnTo>
                    <a:pt x="16" y="240"/>
                  </a:lnTo>
                  <a:lnTo>
                    <a:pt x="178" y="240"/>
                  </a:lnTo>
                  <a:lnTo>
                    <a:pt x="178" y="240"/>
                  </a:lnTo>
                  <a:lnTo>
                    <a:pt x="184" y="238"/>
                  </a:lnTo>
                  <a:lnTo>
                    <a:pt x="190" y="232"/>
                  </a:lnTo>
                  <a:lnTo>
                    <a:pt x="190" y="232"/>
                  </a:lnTo>
                  <a:lnTo>
                    <a:pt x="194" y="226"/>
                  </a:lnTo>
                  <a:lnTo>
                    <a:pt x="192" y="218"/>
                  </a:lnTo>
                  <a:lnTo>
                    <a:pt x="162" y="136"/>
                  </a:lnTo>
                  <a:close/>
                  <a:moveTo>
                    <a:pt x="150" y="198"/>
                  </a:moveTo>
                  <a:lnTo>
                    <a:pt x="136" y="158"/>
                  </a:lnTo>
                  <a:lnTo>
                    <a:pt x="62" y="158"/>
                  </a:lnTo>
                  <a:lnTo>
                    <a:pt x="46" y="142"/>
                  </a:lnTo>
                  <a:lnTo>
                    <a:pt x="148" y="142"/>
                  </a:lnTo>
                  <a:lnTo>
                    <a:pt x="168" y="198"/>
                  </a:lnTo>
                  <a:lnTo>
                    <a:pt x="150" y="198"/>
                  </a:lnTo>
                  <a:close/>
                  <a:moveTo>
                    <a:pt x="400" y="218"/>
                  </a:moveTo>
                  <a:lnTo>
                    <a:pt x="370" y="136"/>
                  </a:lnTo>
                  <a:lnTo>
                    <a:pt x="370" y="136"/>
                  </a:lnTo>
                  <a:lnTo>
                    <a:pt x="366" y="132"/>
                  </a:lnTo>
                  <a:lnTo>
                    <a:pt x="364" y="130"/>
                  </a:lnTo>
                  <a:lnTo>
                    <a:pt x="358" y="126"/>
                  </a:lnTo>
                  <a:lnTo>
                    <a:pt x="354" y="126"/>
                  </a:lnTo>
                  <a:lnTo>
                    <a:pt x="252" y="126"/>
                  </a:lnTo>
                  <a:lnTo>
                    <a:pt x="252" y="126"/>
                  </a:lnTo>
                  <a:lnTo>
                    <a:pt x="248" y="126"/>
                  </a:lnTo>
                  <a:lnTo>
                    <a:pt x="244" y="130"/>
                  </a:lnTo>
                  <a:lnTo>
                    <a:pt x="240" y="132"/>
                  </a:lnTo>
                  <a:lnTo>
                    <a:pt x="238" y="136"/>
                  </a:lnTo>
                  <a:lnTo>
                    <a:pt x="208" y="218"/>
                  </a:lnTo>
                  <a:lnTo>
                    <a:pt x="208" y="218"/>
                  </a:lnTo>
                  <a:lnTo>
                    <a:pt x="206" y="226"/>
                  </a:lnTo>
                  <a:lnTo>
                    <a:pt x="210" y="232"/>
                  </a:lnTo>
                  <a:lnTo>
                    <a:pt x="210" y="232"/>
                  </a:lnTo>
                  <a:lnTo>
                    <a:pt x="216" y="238"/>
                  </a:lnTo>
                  <a:lnTo>
                    <a:pt x="222" y="240"/>
                  </a:lnTo>
                  <a:lnTo>
                    <a:pt x="384" y="240"/>
                  </a:lnTo>
                  <a:lnTo>
                    <a:pt x="384" y="240"/>
                  </a:lnTo>
                  <a:lnTo>
                    <a:pt x="392" y="238"/>
                  </a:lnTo>
                  <a:lnTo>
                    <a:pt x="398" y="232"/>
                  </a:lnTo>
                  <a:lnTo>
                    <a:pt x="398" y="232"/>
                  </a:lnTo>
                  <a:lnTo>
                    <a:pt x="400" y="226"/>
                  </a:lnTo>
                  <a:lnTo>
                    <a:pt x="400" y="218"/>
                  </a:lnTo>
                  <a:lnTo>
                    <a:pt x="400" y="218"/>
                  </a:lnTo>
                  <a:close/>
                  <a:moveTo>
                    <a:pt x="358" y="198"/>
                  </a:moveTo>
                  <a:lnTo>
                    <a:pt x="344" y="158"/>
                  </a:lnTo>
                  <a:lnTo>
                    <a:pt x="268" y="158"/>
                  </a:lnTo>
                  <a:lnTo>
                    <a:pt x="254" y="142"/>
                  </a:lnTo>
                  <a:lnTo>
                    <a:pt x="354" y="142"/>
                  </a:lnTo>
                  <a:lnTo>
                    <a:pt x="374" y="198"/>
                  </a:lnTo>
                  <a:lnTo>
                    <a:pt x="358" y="198"/>
                  </a:lnTo>
                  <a:close/>
                  <a:moveTo>
                    <a:pt x="118" y="114"/>
                  </a:moveTo>
                  <a:lnTo>
                    <a:pt x="280" y="114"/>
                  </a:lnTo>
                  <a:lnTo>
                    <a:pt x="280" y="114"/>
                  </a:lnTo>
                  <a:lnTo>
                    <a:pt x="288" y="112"/>
                  </a:lnTo>
                  <a:lnTo>
                    <a:pt x="294" y="106"/>
                  </a:lnTo>
                  <a:lnTo>
                    <a:pt x="294" y="106"/>
                  </a:lnTo>
                  <a:lnTo>
                    <a:pt x="296" y="100"/>
                  </a:lnTo>
                  <a:lnTo>
                    <a:pt x="296" y="92"/>
                  </a:lnTo>
                  <a:lnTo>
                    <a:pt x="266" y="10"/>
                  </a:lnTo>
                  <a:lnTo>
                    <a:pt x="266" y="10"/>
                  </a:lnTo>
                  <a:lnTo>
                    <a:pt x="264" y="6"/>
                  </a:lnTo>
                  <a:lnTo>
                    <a:pt x="260" y="4"/>
                  </a:lnTo>
                  <a:lnTo>
                    <a:pt x="256" y="0"/>
                  </a:lnTo>
                  <a:lnTo>
                    <a:pt x="250" y="0"/>
                  </a:lnTo>
                  <a:lnTo>
                    <a:pt x="150" y="0"/>
                  </a:lnTo>
                  <a:lnTo>
                    <a:pt x="150" y="0"/>
                  </a:lnTo>
                  <a:lnTo>
                    <a:pt x="144" y="0"/>
                  </a:lnTo>
                  <a:lnTo>
                    <a:pt x="140" y="4"/>
                  </a:lnTo>
                  <a:lnTo>
                    <a:pt x="136" y="6"/>
                  </a:lnTo>
                  <a:lnTo>
                    <a:pt x="134" y="10"/>
                  </a:lnTo>
                  <a:lnTo>
                    <a:pt x="104" y="92"/>
                  </a:lnTo>
                  <a:lnTo>
                    <a:pt x="104" y="92"/>
                  </a:lnTo>
                  <a:lnTo>
                    <a:pt x="104" y="100"/>
                  </a:lnTo>
                  <a:lnTo>
                    <a:pt x="106" y="106"/>
                  </a:lnTo>
                  <a:lnTo>
                    <a:pt x="106" y="106"/>
                  </a:lnTo>
                  <a:lnTo>
                    <a:pt x="112" y="112"/>
                  </a:lnTo>
                  <a:lnTo>
                    <a:pt x="118" y="114"/>
                  </a:lnTo>
                  <a:lnTo>
                    <a:pt x="118" y="114"/>
                  </a:lnTo>
                  <a:close/>
                  <a:moveTo>
                    <a:pt x="250" y="16"/>
                  </a:moveTo>
                  <a:lnTo>
                    <a:pt x="272" y="72"/>
                  </a:lnTo>
                  <a:lnTo>
                    <a:pt x="254" y="72"/>
                  </a:lnTo>
                  <a:lnTo>
                    <a:pt x="240" y="32"/>
                  </a:lnTo>
                  <a:lnTo>
                    <a:pt x="166" y="32"/>
                  </a:lnTo>
                  <a:lnTo>
                    <a:pt x="150" y="16"/>
                  </a:lnTo>
                  <a:lnTo>
                    <a:pt x="250" y="16"/>
                  </a:lnTo>
                  <a:close/>
                </a:path>
              </a:pathLst>
            </a:custGeom>
            <a:solidFill>
              <a:schemeClr val="bg2"/>
            </a:solidFill>
            <a:ln>
              <a:noFill/>
            </a:ln>
            <a:extLst/>
          </p:spPr>
          <p:txBody>
            <a:bodyPr vert="horz" wrap="square" lIns="80682" tIns="40341" rIns="80682" bIns="40341" numCol="1" anchor="t" anchorCtr="0" compatLnSpc="1">
              <a:prstTxWarp prst="textNoShape">
                <a:avLst/>
              </a:prstTxWarp>
            </a:bodyPr>
            <a:lstStyle/>
            <a:p>
              <a:endParaRPr lang="en-GB" sz="1588" dirty="0"/>
            </a:p>
          </p:txBody>
        </p:sp>
      </p:grpSp>
      <p:sp>
        <p:nvSpPr>
          <p:cNvPr id="163" name="TextBox 162"/>
          <p:cNvSpPr txBox="1"/>
          <p:nvPr/>
        </p:nvSpPr>
        <p:spPr>
          <a:xfrm>
            <a:off x="10381657" y="3144306"/>
            <a:ext cx="1176611" cy="832236"/>
          </a:xfrm>
          <a:prstGeom prst="rect">
            <a:avLst/>
          </a:prstGeom>
          <a:noFill/>
        </p:spPr>
        <p:txBody>
          <a:bodyPr wrap="square" lIns="0" tIns="0" rIns="0" bIns="0" rtlCol="0">
            <a:noAutofit/>
          </a:bodyPr>
          <a:lstStyle/>
          <a:p>
            <a:pPr defTabSz="704608" eaLnBrk="0" hangingPunct="0">
              <a:spcAft>
                <a:spcPts val="176"/>
              </a:spcAft>
              <a:defRPr/>
            </a:pPr>
            <a:r>
              <a:rPr lang="en-GB" sz="1400" b="1" i="1" kern="0" dirty="0" err="1">
                <a:solidFill>
                  <a:schemeClr val="bg2"/>
                </a:solidFill>
                <a:latin typeface="+mj-lt"/>
                <a:cs typeface="Arial" charset="0"/>
              </a:rPr>
              <a:t>Operatore</a:t>
            </a:r>
            <a:r>
              <a:rPr lang="en-GB" sz="1400" b="1" i="1" kern="0" dirty="0">
                <a:solidFill>
                  <a:schemeClr val="bg2"/>
                </a:solidFill>
                <a:latin typeface="+mj-lt"/>
                <a:cs typeface="Arial" charset="0"/>
              </a:rPr>
              <a:t> </a:t>
            </a:r>
            <a:r>
              <a:rPr lang="en-GB" sz="1400" b="1" i="1" kern="0" dirty="0" err="1">
                <a:solidFill>
                  <a:schemeClr val="bg2"/>
                </a:solidFill>
                <a:latin typeface="+mj-lt"/>
                <a:cs typeface="Arial" charset="0"/>
              </a:rPr>
              <a:t>lavoratore</a:t>
            </a:r>
            <a:r>
              <a:rPr lang="en-GB" sz="1400" b="1" i="1" kern="0" dirty="0">
                <a:solidFill>
                  <a:schemeClr val="bg2"/>
                </a:solidFill>
                <a:latin typeface="+mj-lt"/>
                <a:cs typeface="Arial" charset="0"/>
              </a:rPr>
              <a:t> </a:t>
            </a:r>
            <a:r>
              <a:rPr lang="en-GB" sz="1400" b="1" i="1" kern="0" dirty="0" err="1">
                <a:solidFill>
                  <a:schemeClr val="bg2"/>
                </a:solidFill>
                <a:latin typeface="+mj-lt"/>
                <a:cs typeface="Arial" charset="0"/>
              </a:rPr>
              <a:t>dei</a:t>
            </a:r>
            <a:r>
              <a:rPr lang="en-GB" sz="1400" b="1" i="1" kern="0" dirty="0">
                <a:solidFill>
                  <a:schemeClr val="bg2"/>
                </a:solidFill>
                <a:latin typeface="+mj-lt"/>
                <a:cs typeface="Arial" charset="0"/>
              </a:rPr>
              <a:t> </a:t>
            </a:r>
            <a:r>
              <a:rPr lang="en-GB" sz="1400" b="1" i="1" kern="0" dirty="0" err="1">
                <a:solidFill>
                  <a:schemeClr val="bg2"/>
                </a:solidFill>
                <a:latin typeface="+mj-lt"/>
                <a:cs typeface="Arial" charset="0"/>
              </a:rPr>
              <a:t>materiali</a:t>
            </a:r>
            <a:r>
              <a:rPr lang="en-GB" sz="1400" b="1" i="1" kern="0" dirty="0">
                <a:solidFill>
                  <a:schemeClr val="bg2"/>
                </a:solidFill>
                <a:latin typeface="+mj-lt"/>
                <a:cs typeface="Arial" charset="0"/>
              </a:rPr>
              <a:t>  </a:t>
            </a:r>
            <a:r>
              <a:rPr lang="en-GB" sz="1400" b="1" i="1" kern="0" dirty="0" err="1">
                <a:solidFill>
                  <a:schemeClr val="bg2"/>
                </a:solidFill>
                <a:latin typeface="+mj-lt"/>
                <a:cs typeface="Arial" charset="0"/>
              </a:rPr>
              <a:t>preziosi</a:t>
            </a:r>
            <a:endParaRPr lang="en-GB" sz="1400" b="1" i="1" kern="0" dirty="0">
              <a:solidFill>
                <a:schemeClr val="bg2"/>
              </a:solidFill>
              <a:latin typeface="+mj-lt"/>
              <a:cs typeface="Arial" charset="0"/>
            </a:endParaRPr>
          </a:p>
        </p:txBody>
      </p:sp>
      <p:grpSp>
        <p:nvGrpSpPr>
          <p:cNvPr id="164" name="Group 163"/>
          <p:cNvGrpSpPr/>
          <p:nvPr/>
        </p:nvGrpSpPr>
        <p:grpSpPr>
          <a:xfrm>
            <a:off x="8891447" y="3510425"/>
            <a:ext cx="504490" cy="504490"/>
            <a:chOff x="4091659" y="2258092"/>
            <a:chExt cx="612000" cy="612000"/>
          </a:xfrm>
        </p:grpSpPr>
        <p:sp>
          <p:nvSpPr>
            <p:cNvPr id="165" name="Oval 164"/>
            <p:cNvSpPr/>
            <p:nvPr/>
          </p:nvSpPr>
          <p:spPr bwMode="ltGray">
            <a:xfrm>
              <a:off x="4091659" y="2258092"/>
              <a:ext cx="612000"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88" dirty="0" err="1">
                <a:solidFill>
                  <a:schemeClr val="bg1"/>
                </a:solidFill>
                <a:latin typeface="Georgia" pitchFamily="18" charset="0"/>
              </a:endParaRPr>
            </a:p>
          </p:txBody>
        </p:sp>
        <p:sp>
          <p:nvSpPr>
            <p:cNvPr id="166" name="Freeform 4807"/>
            <p:cNvSpPr>
              <a:spLocks noEditPoints="1"/>
            </p:cNvSpPr>
            <p:nvPr/>
          </p:nvSpPr>
          <p:spPr bwMode="auto">
            <a:xfrm>
              <a:off x="4201541" y="2357405"/>
              <a:ext cx="392236" cy="350561"/>
            </a:xfrm>
            <a:custGeom>
              <a:avLst/>
              <a:gdLst>
                <a:gd name="T0" fmla="*/ 84 w 320"/>
                <a:gd name="T1" fmla="*/ 24 h 286"/>
                <a:gd name="T2" fmla="*/ 86 w 320"/>
                <a:gd name="T3" fmla="*/ 18 h 286"/>
                <a:gd name="T4" fmla="*/ 92 w 320"/>
                <a:gd name="T5" fmla="*/ 14 h 286"/>
                <a:gd name="T6" fmla="*/ 134 w 320"/>
                <a:gd name="T7" fmla="*/ 2 h 286"/>
                <a:gd name="T8" fmla="*/ 160 w 320"/>
                <a:gd name="T9" fmla="*/ 0 h 286"/>
                <a:gd name="T10" fmla="*/ 208 w 320"/>
                <a:gd name="T11" fmla="*/ 8 h 286"/>
                <a:gd name="T12" fmla="*/ 228 w 320"/>
                <a:gd name="T13" fmla="*/ 14 h 286"/>
                <a:gd name="T14" fmla="*/ 236 w 320"/>
                <a:gd name="T15" fmla="*/ 24 h 286"/>
                <a:gd name="T16" fmla="*/ 216 w 320"/>
                <a:gd name="T17" fmla="*/ 42 h 286"/>
                <a:gd name="T18" fmla="*/ 216 w 320"/>
                <a:gd name="T19" fmla="*/ 30 h 286"/>
                <a:gd name="T20" fmla="*/ 178 w 320"/>
                <a:gd name="T21" fmla="*/ 22 h 286"/>
                <a:gd name="T22" fmla="*/ 160 w 320"/>
                <a:gd name="T23" fmla="*/ 20 h 286"/>
                <a:gd name="T24" fmla="*/ 128 w 320"/>
                <a:gd name="T25" fmla="*/ 24 h 286"/>
                <a:gd name="T26" fmla="*/ 104 w 320"/>
                <a:gd name="T27" fmla="*/ 42 h 286"/>
                <a:gd name="T28" fmla="*/ 132 w 320"/>
                <a:gd name="T29" fmla="*/ 160 h 286"/>
                <a:gd name="T30" fmla="*/ 188 w 320"/>
                <a:gd name="T31" fmla="*/ 146 h 286"/>
                <a:gd name="T32" fmla="*/ 188 w 320"/>
                <a:gd name="T33" fmla="*/ 160 h 286"/>
                <a:gd name="T34" fmla="*/ 274 w 320"/>
                <a:gd name="T35" fmla="*/ 148 h 286"/>
                <a:gd name="T36" fmla="*/ 320 w 320"/>
                <a:gd name="T37" fmla="*/ 138 h 286"/>
                <a:gd name="T38" fmla="*/ 320 w 320"/>
                <a:gd name="T39" fmla="*/ 72 h 286"/>
                <a:gd name="T40" fmla="*/ 314 w 320"/>
                <a:gd name="T41" fmla="*/ 58 h 286"/>
                <a:gd name="T42" fmla="*/ 300 w 320"/>
                <a:gd name="T43" fmla="*/ 52 h 286"/>
                <a:gd name="T44" fmla="*/ 20 w 320"/>
                <a:gd name="T45" fmla="*/ 52 h 286"/>
                <a:gd name="T46" fmla="*/ 6 w 320"/>
                <a:gd name="T47" fmla="*/ 58 h 286"/>
                <a:gd name="T48" fmla="*/ 0 w 320"/>
                <a:gd name="T49" fmla="*/ 72 h 286"/>
                <a:gd name="T50" fmla="*/ 0 w 320"/>
                <a:gd name="T51" fmla="*/ 138 h 286"/>
                <a:gd name="T52" fmla="*/ 46 w 320"/>
                <a:gd name="T53" fmla="*/ 148 h 286"/>
                <a:gd name="T54" fmla="*/ 132 w 320"/>
                <a:gd name="T55" fmla="*/ 160 h 286"/>
                <a:gd name="T56" fmla="*/ 174 w 320"/>
                <a:gd name="T57" fmla="*/ 176 h 286"/>
                <a:gd name="T58" fmla="*/ 146 w 320"/>
                <a:gd name="T59" fmla="*/ 160 h 286"/>
                <a:gd name="T60" fmla="*/ 174 w 320"/>
                <a:gd name="T61" fmla="*/ 176 h 286"/>
                <a:gd name="T62" fmla="*/ 320 w 320"/>
                <a:gd name="T63" fmla="*/ 266 h 286"/>
                <a:gd name="T64" fmla="*/ 318 w 320"/>
                <a:gd name="T65" fmla="*/ 274 h 286"/>
                <a:gd name="T66" fmla="*/ 308 w 320"/>
                <a:gd name="T67" fmla="*/ 284 h 286"/>
                <a:gd name="T68" fmla="*/ 20 w 320"/>
                <a:gd name="T69" fmla="*/ 286 h 286"/>
                <a:gd name="T70" fmla="*/ 12 w 320"/>
                <a:gd name="T71" fmla="*/ 284 h 286"/>
                <a:gd name="T72" fmla="*/ 2 w 320"/>
                <a:gd name="T73" fmla="*/ 274 h 286"/>
                <a:gd name="T74" fmla="*/ 0 w 320"/>
                <a:gd name="T75" fmla="*/ 154 h 286"/>
                <a:gd name="T76" fmla="*/ 20 w 320"/>
                <a:gd name="T77" fmla="*/ 160 h 286"/>
                <a:gd name="T78" fmla="*/ 88 w 320"/>
                <a:gd name="T79" fmla="*/ 172 h 286"/>
                <a:gd name="T80" fmla="*/ 132 w 320"/>
                <a:gd name="T81" fmla="*/ 190 h 286"/>
                <a:gd name="T82" fmla="*/ 188 w 320"/>
                <a:gd name="T83" fmla="*/ 176 h 286"/>
                <a:gd name="T84" fmla="*/ 232 w 320"/>
                <a:gd name="T85" fmla="*/ 172 h 286"/>
                <a:gd name="T86" fmla="*/ 300 w 320"/>
                <a:gd name="T87" fmla="*/ 160 h 286"/>
                <a:gd name="T88" fmla="*/ 320 w 320"/>
                <a:gd name="T89" fmla="*/ 154 h 286"/>
                <a:gd name="T90" fmla="*/ 56 w 320"/>
                <a:gd name="T91" fmla="*/ 266 h 286"/>
                <a:gd name="T92" fmla="*/ 52 w 320"/>
                <a:gd name="T93" fmla="*/ 252 h 286"/>
                <a:gd name="T94" fmla="*/ 46 w 320"/>
                <a:gd name="T95" fmla="*/ 240 h 286"/>
                <a:gd name="T96" fmla="*/ 34 w 320"/>
                <a:gd name="T97" fmla="*/ 232 h 286"/>
                <a:gd name="T98" fmla="*/ 20 w 320"/>
                <a:gd name="T99" fmla="*/ 230 h 286"/>
                <a:gd name="T100" fmla="*/ 56 w 320"/>
                <a:gd name="T101" fmla="*/ 266 h 286"/>
                <a:gd name="T102" fmla="*/ 300 w 320"/>
                <a:gd name="T103" fmla="*/ 230 h 286"/>
                <a:gd name="T104" fmla="*/ 286 w 320"/>
                <a:gd name="T105" fmla="*/ 232 h 286"/>
                <a:gd name="T106" fmla="*/ 274 w 320"/>
                <a:gd name="T107" fmla="*/ 240 h 286"/>
                <a:gd name="T108" fmla="*/ 268 w 320"/>
                <a:gd name="T109" fmla="*/ 252 h 286"/>
                <a:gd name="T110" fmla="*/ 264 w 320"/>
                <a:gd name="T111" fmla="*/ 266 h 286"/>
                <a:gd name="T112" fmla="*/ 300 w 320"/>
                <a:gd name="T113" fmla="*/ 23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 h="286">
                  <a:moveTo>
                    <a:pt x="84" y="42"/>
                  </a:moveTo>
                  <a:lnTo>
                    <a:pt x="84" y="24"/>
                  </a:lnTo>
                  <a:lnTo>
                    <a:pt x="84" y="24"/>
                  </a:lnTo>
                  <a:lnTo>
                    <a:pt x="86" y="18"/>
                  </a:lnTo>
                  <a:lnTo>
                    <a:pt x="92" y="14"/>
                  </a:lnTo>
                  <a:lnTo>
                    <a:pt x="92" y="14"/>
                  </a:lnTo>
                  <a:lnTo>
                    <a:pt x="112" y="8"/>
                  </a:lnTo>
                  <a:lnTo>
                    <a:pt x="134" y="2"/>
                  </a:lnTo>
                  <a:lnTo>
                    <a:pt x="160" y="0"/>
                  </a:lnTo>
                  <a:lnTo>
                    <a:pt x="160" y="0"/>
                  </a:lnTo>
                  <a:lnTo>
                    <a:pt x="186" y="2"/>
                  </a:lnTo>
                  <a:lnTo>
                    <a:pt x="208" y="8"/>
                  </a:lnTo>
                  <a:lnTo>
                    <a:pt x="228" y="14"/>
                  </a:lnTo>
                  <a:lnTo>
                    <a:pt x="228" y="14"/>
                  </a:lnTo>
                  <a:lnTo>
                    <a:pt x="234" y="18"/>
                  </a:lnTo>
                  <a:lnTo>
                    <a:pt x="236" y="24"/>
                  </a:lnTo>
                  <a:lnTo>
                    <a:pt x="236" y="42"/>
                  </a:lnTo>
                  <a:lnTo>
                    <a:pt x="216" y="42"/>
                  </a:lnTo>
                  <a:lnTo>
                    <a:pt x="216" y="30"/>
                  </a:lnTo>
                  <a:lnTo>
                    <a:pt x="216" y="30"/>
                  </a:lnTo>
                  <a:lnTo>
                    <a:pt x="192" y="24"/>
                  </a:lnTo>
                  <a:lnTo>
                    <a:pt x="178" y="22"/>
                  </a:lnTo>
                  <a:lnTo>
                    <a:pt x="160" y="20"/>
                  </a:lnTo>
                  <a:lnTo>
                    <a:pt x="160" y="20"/>
                  </a:lnTo>
                  <a:lnTo>
                    <a:pt x="142" y="22"/>
                  </a:lnTo>
                  <a:lnTo>
                    <a:pt x="128" y="24"/>
                  </a:lnTo>
                  <a:lnTo>
                    <a:pt x="104" y="30"/>
                  </a:lnTo>
                  <a:lnTo>
                    <a:pt x="104" y="42"/>
                  </a:lnTo>
                  <a:lnTo>
                    <a:pt x="84" y="42"/>
                  </a:lnTo>
                  <a:close/>
                  <a:moveTo>
                    <a:pt x="132" y="160"/>
                  </a:moveTo>
                  <a:lnTo>
                    <a:pt x="132" y="146"/>
                  </a:lnTo>
                  <a:lnTo>
                    <a:pt x="188" y="146"/>
                  </a:lnTo>
                  <a:lnTo>
                    <a:pt x="188" y="160"/>
                  </a:lnTo>
                  <a:lnTo>
                    <a:pt x="188" y="160"/>
                  </a:lnTo>
                  <a:lnTo>
                    <a:pt x="234" y="156"/>
                  </a:lnTo>
                  <a:lnTo>
                    <a:pt x="274" y="148"/>
                  </a:lnTo>
                  <a:lnTo>
                    <a:pt x="302" y="142"/>
                  </a:lnTo>
                  <a:lnTo>
                    <a:pt x="320" y="138"/>
                  </a:lnTo>
                  <a:lnTo>
                    <a:pt x="320" y="72"/>
                  </a:lnTo>
                  <a:lnTo>
                    <a:pt x="320" y="72"/>
                  </a:lnTo>
                  <a:lnTo>
                    <a:pt x="318" y="64"/>
                  </a:lnTo>
                  <a:lnTo>
                    <a:pt x="314" y="58"/>
                  </a:lnTo>
                  <a:lnTo>
                    <a:pt x="308" y="54"/>
                  </a:lnTo>
                  <a:lnTo>
                    <a:pt x="300" y="52"/>
                  </a:lnTo>
                  <a:lnTo>
                    <a:pt x="20" y="52"/>
                  </a:lnTo>
                  <a:lnTo>
                    <a:pt x="20" y="52"/>
                  </a:lnTo>
                  <a:lnTo>
                    <a:pt x="12" y="54"/>
                  </a:lnTo>
                  <a:lnTo>
                    <a:pt x="6" y="58"/>
                  </a:lnTo>
                  <a:lnTo>
                    <a:pt x="2" y="64"/>
                  </a:lnTo>
                  <a:lnTo>
                    <a:pt x="0" y="72"/>
                  </a:lnTo>
                  <a:lnTo>
                    <a:pt x="0" y="138"/>
                  </a:lnTo>
                  <a:lnTo>
                    <a:pt x="0" y="138"/>
                  </a:lnTo>
                  <a:lnTo>
                    <a:pt x="18" y="142"/>
                  </a:lnTo>
                  <a:lnTo>
                    <a:pt x="46" y="148"/>
                  </a:lnTo>
                  <a:lnTo>
                    <a:pt x="86" y="156"/>
                  </a:lnTo>
                  <a:lnTo>
                    <a:pt x="132" y="160"/>
                  </a:lnTo>
                  <a:lnTo>
                    <a:pt x="132" y="160"/>
                  </a:lnTo>
                  <a:close/>
                  <a:moveTo>
                    <a:pt x="174" y="176"/>
                  </a:moveTo>
                  <a:lnTo>
                    <a:pt x="174" y="160"/>
                  </a:lnTo>
                  <a:lnTo>
                    <a:pt x="146" y="160"/>
                  </a:lnTo>
                  <a:lnTo>
                    <a:pt x="146" y="176"/>
                  </a:lnTo>
                  <a:lnTo>
                    <a:pt x="174" y="176"/>
                  </a:lnTo>
                  <a:close/>
                  <a:moveTo>
                    <a:pt x="320" y="154"/>
                  </a:moveTo>
                  <a:lnTo>
                    <a:pt x="320" y="266"/>
                  </a:lnTo>
                  <a:lnTo>
                    <a:pt x="320" y="266"/>
                  </a:lnTo>
                  <a:lnTo>
                    <a:pt x="318" y="274"/>
                  </a:lnTo>
                  <a:lnTo>
                    <a:pt x="314" y="280"/>
                  </a:lnTo>
                  <a:lnTo>
                    <a:pt x="308" y="284"/>
                  </a:lnTo>
                  <a:lnTo>
                    <a:pt x="300" y="286"/>
                  </a:lnTo>
                  <a:lnTo>
                    <a:pt x="20" y="286"/>
                  </a:lnTo>
                  <a:lnTo>
                    <a:pt x="20" y="286"/>
                  </a:lnTo>
                  <a:lnTo>
                    <a:pt x="12" y="284"/>
                  </a:lnTo>
                  <a:lnTo>
                    <a:pt x="6" y="280"/>
                  </a:lnTo>
                  <a:lnTo>
                    <a:pt x="2" y="274"/>
                  </a:lnTo>
                  <a:lnTo>
                    <a:pt x="0" y="266"/>
                  </a:lnTo>
                  <a:lnTo>
                    <a:pt x="0" y="154"/>
                  </a:lnTo>
                  <a:lnTo>
                    <a:pt x="0" y="154"/>
                  </a:lnTo>
                  <a:lnTo>
                    <a:pt x="20" y="160"/>
                  </a:lnTo>
                  <a:lnTo>
                    <a:pt x="50" y="166"/>
                  </a:lnTo>
                  <a:lnTo>
                    <a:pt x="88" y="172"/>
                  </a:lnTo>
                  <a:lnTo>
                    <a:pt x="132" y="176"/>
                  </a:lnTo>
                  <a:lnTo>
                    <a:pt x="132" y="190"/>
                  </a:lnTo>
                  <a:lnTo>
                    <a:pt x="188" y="190"/>
                  </a:lnTo>
                  <a:lnTo>
                    <a:pt x="188" y="176"/>
                  </a:lnTo>
                  <a:lnTo>
                    <a:pt x="188" y="176"/>
                  </a:lnTo>
                  <a:lnTo>
                    <a:pt x="232" y="172"/>
                  </a:lnTo>
                  <a:lnTo>
                    <a:pt x="270" y="166"/>
                  </a:lnTo>
                  <a:lnTo>
                    <a:pt x="300" y="160"/>
                  </a:lnTo>
                  <a:lnTo>
                    <a:pt x="320" y="154"/>
                  </a:lnTo>
                  <a:lnTo>
                    <a:pt x="320" y="154"/>
                  </a:lnTo>
                  <a:close/>
                  <a:moveTo>
                    <a:pt x="56" y="266"/>
                  </a:moveTo>
                  <a:lnTo>
                    <a:pt x="56" y="266"/>
                  </a:lnTo>
                  <a:lnTo>
                    <a:pt x="56" y="258"/>
                  </a:lnTo>
                  <a:lnTo>
                    <a:pt x="52" y="252"/>
                  </a:lnTo>
                  <a:lnTo>
                    <a:pt x="50" y="246"/>
                  </a:lnTo>
                  <a:lnTo>
                    <a:pt x="46" y="240"/>
                  </a:lnTo>
                  <a:lnTo>
                    <a:pt x="40" y="236"/>
                  </a:lnTo>
                  <a:lnTo>
                    <a:pt x="34" y="232"/>
                  </a:lnTo>
                  <a:lnTo>
                    <a:pt x="28" y="230"/>
                  </a:lnTo>
                  <a:lnTo>
                    <a:pt x="20" y="230"/>
                  </a:lnTo>
                  <a:lnTo>
                    <a:pt x="20" y="266"/>
                  </a:lnTo>
                  <a:lnTo>
                    <a:pt x="56" y="266"/>
                  </a:lnTo>
                  <a:close/>
                  <a:moveTo>
                    <a:pt x="300" y="230"/>
                  </a:moveTo>
                  <a:lnTo>
                    <a:pt x="300" y="230"/>
                  </a:lnTo>
                  <a:lnTo>
                    <a:pt x="292" y="230"/>
                  </a:lnTo>
                  <a:lnTo>
                    <a:pt x="286" y="232"/>
                  </a:lnTo>
                  <a:lnTo>
                    <a:pt x="280" y="236"/>
                  </a:lnTo>
                  <a:lnTo>
                    <a:pt x="274" y="240"/>
                  </a:lnTo>
                  <a:lnTo>
                    <a:pt x="270" y="246"/>
                  </a:lnTo>
                  <a:lnTo>
                    <a:pt x="268" y="252"/>
                  </a:lnTo>
                  <a:lnTo>
                    <a:pt x="264" y="258"/>
                  </a:lnTo>
                  <a:lnTo>
                    <a:pt x="264" y="266"/>
                  </a:lnTo>
                  <a:lnTo>
                    <a:pt x="300" y="266"/>
                  </a:lnTo>
                  <a:lnTo>
                    <a:pt x="300" y="230"/>
                  </a:lnTo>
                  <a:close/>
                </a:path>
              </a:pathLst>
            </a:custGeom>
            <a:solidFill>
              <a:schemeClr val="bg2"/>
            </a:solidFill>
            <a:ln>
              <a:noFill/>
            </a:ln>
            <a:extLst/>
          </p:spPr>
          <p:txBody>
            <a:bodyPr vert="horz" wrap="square" lIns="80682" tIns="40341" rIns="80682" bIns="40341" numCol="1" anchor="t" anchorCtr="0" compatLnSpc="1">
              <a:prstTxWarp prst="textNoShape">
                <a:avLst/>
              </a:prstTxWarp>
            </a:bodyPr>
            <a:lstStyle/>
            <a:p>
              <a:endParaRPr lang="en-GB" sz="1588" dirty="0"/>
            </a:p>
          </p:txBody>
        </p:sp>
      </p:grpSp>
      <p:grpSp>
        <p:nvGrpSpPr>
          <p:cNvPr id="169" name="Group 168"/>
          <p:cNvGrpSpPr/>
          <p:nvPr/>
        </p:nvGrpSpPr>
        <p:grpSpPr>
          <a:xfrm>
            <a:off x="10591742" y="1905896"/>
            <a:ext cx="473168" cy="473168"/>
            <a:chOff x="4091659" y="5907019"/>
            <a:chExt cx="612000" cy="612000"/>
          </a:xfrm>
        </p:grpSpPr>
        <p:sp>
          <p:nvSpPr>
            <p:cNvPr id="170" name="Oval 169"/>
            <p:cNvSpPr/>
            <p:nvPr/>
          </p:nvSpPr>
          <p:spPr bwMode="ltGray">
            <a:xfrm>
              <a:off x="4091659" y="5907019"/>
              <a:ext cx="612000"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88" dirty="0" err="1">
                <a:solidFill>
                  <a:schemeClr val="bg1"/>
                </a:solidFill>
                <a:latin typeface="Georgia" pitchFamily="18" charset="0"/>
              </a:endParaRPr>
            </a:p>
          </p:txBody>
        </p:sp>
        <p:sp>
          <p:nvSpPr>
            <p:cNvPr id="171" name="Freeform 4939"/>
            <p:cNvSpPr>
              <a:spLocks noEditPoints="1"/>
            </p:cNvSpPr>
            <p:nvPr/>
          </p:nvSpPr>
          <p:spPr bwMode="auto">
            <a:xfrm>
              <a:off x="4206533" y="6021900"/>
              <a:ext cx="414337" cy="416760"/>
            </a:xfrm>
            <a:custGeom>
              <a:avLst/>
              <a:gdLst>
                <a:gd name="T0" fmla="*/ 296 w 342"/>
                <a:gd name="T1" fmla="*/ 94 h 344"/>
                <a:gd name="T2" fmla="*/ 154 w 342"/>
                <a:gd name="T3" fmla="*/ 46 h 344"/>
                <a:gd name="T4" fmla="*/ 252 w 342"/>
                <a:gd name="T5" fmla="*/ 280 h 344"/>
                <a:gd name="T6" fmla="*/ 232 w 342"/>
                <a:gd name="T7" fmla="*/ 220 h 344"/>
                <a:gd name="T8" fmla="*/ 222 w 342"/>
                <a:gd name="T9" fmla="*/ 282 h 344"/>
                <a:gd name="T10" fmla="*/ 302 w 342"/>
                <a:gd name="T11" fmla="*/ 292 h 344"/>
                <a:gd name="T12" fmla="*/ 312 w 342"/>
                <a:gd name="T13" fmla="*/ 250 h 344"/>
                <a:gd name="T14" fmla="*/ 254 w 342"/>
                <a:gd name="T15" fmla="*/ 294 h 344"/>
                <a:gd name="T16" fmla="*/ 302 w 342"/>
                <a:gd name="T17" fmla="*/ 292 h 344"/>
                <a:gd name="T18" fmla="*/ 330 w 342"/>
                <a:gd name="T19" fmla="*/ 240 h 344"/>
                <a:gd name="T20" fmla="*/ 340 w 342"/>
                <a:gd name="T21" fmla="*/ 212 h 344"/>
                <a:gd name="T22" fmla="*/ 310 w 342"/>
                <a:gd name="T23" fmla="*/ 232 h 344"/>
                <a:gd name="T24" fmla="*/ 96 w 342"/>
                <a:gd name="T25" fmla="*/ 166 h 344"/>
                <a:gd name="T26" fmla="*/ 136 w 342"/>
                <a:gd name="T27" fmla="*/ 344 h 344"/>
                <a:gd name="T28" fmla="*/ 28 w 342"/>
                <a:gd name="T29" fmla="*/ 232 h 344"/>
                <a:gd name="T30" fmla="*/ 284 w 342"/>
                <a:gd name="T31" fmla="*/ 66 h 344"/>
                <a:gd name="T32" fmla="*/ 284 w 342"/>
                <a:gd name="T33" fmla="*/ 64 h 344"/>
                <a:gd name="T34" fmla="*/ 290 w 342"/>
                <a:gd name="T35" fmla="*/ 50 h 344"/>
                <a:gd name="T36" fmla="*/ 284 w 342"/>
                <a:gd name="T37" fmla="*/ 36 h 344"/>
                <a:gd name="T38" fmla="*/ 278 w 342"/>
                <a:gd name="T39" fmla="*/ 32 h 344"/>
                <a:gd name="T40" fmla="*/ 264 w 342"/>
                <a:gd name="T41" fmla="*/ 32 h 344"/>
                <a:gd name="T42" fmla="*/ 256 w 342"/>
                <a:gd name="T43" fmla="*/ 36 h 344"/>
                <a:gd name="T44" fmla="*/ 220 w 342"/>
                <a:gd name="T45" fmla="*/ 130 h 344"/>
                <a:gd name="T46" fmla="*/ 156 w 342"/>
                <a:gd name="T47" fmla="*/ 136 h 344"/>
                <a:gd name="T48" fmla="*/ 220 w 342"/>
                <a:gd name="T49" fmla="*/ 130 h 344"/>
                <a:gd name="T50" fmla="*/ 6 w 342"/>
                <a:gd name="T51" fmla="*/ 286 h 344"/>
                <a:gd name="T52" fmla="*/ 2 w 342"/>
                <a:gd name="T53" fmla="*/ 292 h 344"/>
                <a:gd name="T54" fmla="*/ 2 w 342"/>
                <a:gd name="T55" fmla="*/ 308 h 344"/>
                <a:gd name="T56" fmla="*/ 6 w 342"/>
                <a:gd name="T57" fmla="*/ 314 h 344"/>
                <a:gd name="T58" fmla="*/ 20 w 342"/>
                <a:gd name="T59" fmla="*/ 320 h 344"/>
                <a:gd name="T60" fmla="*/ 28 w 342"/>
                <a:gd name="T61" fmla="*/ 318 h 344"/>
                <a:gd name="T62" fmla="*/ 80 w 342"/>
                <a:gd name="T63" fmla="*/ 268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2" h="344">
                  <a:moveTo>
                    <a:pt x="202" y="0"/>
                  </a:moveTo>
                  <a:lnTo>
                    <a:pt x="296" y="94"/>
                  </a:lnTo>
                  <a:lnTo>
                    <a:pt x="278" y="172"/>
                  </a:lnTo>
                  <a:lnTo>
                    <a:pt x="154" y="46"/>
                  </a:lnTo>
                  <a:lnTo>
                    <a:pt x="202" y="0"/>
                  </a:lnTo>
                  <a:close/>
                  <a:moveTo>
                    <a:pt x="252" y="280"/>
                  </a:moveTo>
                  <a:lnTo>
                    <a:pt x="252" y="250"/>
                  </a:lnTo>
                  <a:lnTo>
                    <a:pt x="232" y="220"/>
                  </a:lnTo>
                  <a:lnTo>
                    <a:pt x="196" y="258"/>
                  </a:lnTo>
                  <a:lnTo>
                    <a:pt x="222" y="282"/>
                  </a:lnTo>
                  <a:lnTo>
                    <a:pt x="252" y="280"/>
                  </a:lnTo>
                  <a:close/>
                  <a:moveTo>
                    <a:pt x="302" y="292"/>
                  </a:moveTo>
                  <a:lnTo>
                    <a:pt x="326" y="292"/>
                  </a:lnTo>
                  <a:lnTo>
                    <a:pt x="312" y="250"/>
                  </a:lnTo>
                  <a:lnTo>
                    <a:pt x="286" y="232"/>
                  </a:lnTo>
                  <a:lnTo>
                    <a:pt x="254" y="294"/>
                  </a:lnTo>
                  <a:lnTo>
                    <a:pt x="296" y="310"/>
                  </a:lnTo>
                  <a:lnTo>
                    <a:pt x="302" y="292"/>
                  </a:lnTo>
                  <a:close/>
                  <a:moveTo>
                    <a:pt x="310" y="232"/>
                  </a:moveTo>
                  <a:lnTo>
                    <a:pt x="330" y="240"/>
                  </a:lnTo>
                  <a:lnTo>
                    <a:pt x="342" y="224"/>
                  </a:lnTo>
                  <a:lnTo>
                    <a:pt x="340" y="212"/>
                  </a:lnTo>
                  <a:lnTo>
                    <a:pt x="318" y="204"/>
                  </a:lnTo>
                  <a:lnTo>
                    <a:pt x="310" y="232"/>
                  </a:lnTo>
                  <a:close/>
                  <a:moveTo>
                    <a:pt x="28" y="12"/>
                  </a:moveTo>
                  <a:lnTo>
                    <a:pt x="96" y="166"/>
                  </a:lnTo>
                  <a:lnTo>
                    <a:pt x="136" y="124"/>
                  </a:lnTo>
                  <a:lnTo>
                    <a:pt x="136" y="344"/>
                  </a:lnTo>
                  <a:lnTo>
                    <a:pt x="70" y="190"/>
                  </a:lnTo>
                  <a:lnTo>
                    <a:pt x="28" y="232"/>
                  </a:lnTo>
                  <a:lnTo>
                    <a:pt x="28" y="12"/>
                  </a:lnTo>
                  <a:close/>
                  <a:moveTo>
                    <a:pt x="284" y="66"/>
                  </a:moveTo>
                  <a:lnTo>
                    <a:pt x="284" y="64"/>
                  </a:lnTo>
                  <a:lnTo>
                    <a:pt x="284" y="64"/>
                  </a:lnTo>
                  <a:lnTo>
                    <a:pt x="290" y="58"/>
                  </a:lnTo>
                  <a:lnTo>
                    <a:pt x="290" y="50"/>
                  </a:lnTo>
                  <a:lnTo>
                    <a:pt x="290" y="42"/>
                  </a:lnTo>
                  <a:lnTo>
                    <a:pt x="284" y="36"/>
                  </a:lnTo>
                  <a:lnTo>
                    <a:pt x="284" y="36"/>
                  </a:lnTo>
                  <a:lnTo>
                    <a:pt x="278" y="32"/>
                  </a:lnTo>
                  <a:lnTo>
                    <a:pt x="270" y="30"/>
                  </a:lnTo>
                  <a:lnTo>
                    <a:pt x="264" y="32"/>
                  </a:lnTo>
                  <a:lnTo>
                    <a:pt x="256" y="36"/>
                  </a:lnTo>
                  <a:lnTo>
                    <a:pt x="256" y="36"/>
                  </a:lnTo>
                  <a:lnTo>
                    <a:pt x="284" y="66"/>
                  </a:lnTo>
                  <a:close/>
                  <a:moveTo>
                    <a:pt x="220" y="130"/>
                  </a:moveTo>
                  <a:lnTo>
                    <a:pt x="190" y="102"/>
                  </a:lnTo>
                  <a:lnTo>
                    <a:pt x="156" y="136"/>
                  </a:lnTo>
                  <a:lnTo>
                    <a:pt x="156" y="192"/>
                  </a:lnTo>
                  <a:lnTo>
                    <a:pt x="220" y="130"/>
                  </a:lnTo>
                  <a:close/>
                  <a:moveTo>
                    <a:pt x="64" y="228"/>
                  </a:moveTo>
                  <a:lnTo>
                    <a:pt x="6" y="286"/>
                  </a:lnTo>
                  <a:lnTo>
                    <a:pt x="6" y="286"/>
                  </a:lnTo>
                  <a:lnTo>
                    <a:pt x="2" y="292"/>
                  </a:lnTo>
                  <a:lnTo>
                    <a:pt x="0" y="300"/>
                  </a:lnTo>
                  <a:lnTo>
                    <a:pt x="2" y="308"/>
                  </a:lnTo>
                  <a:lnTo>
                    <a:pt x="6" y="314"/>
                  </a:lnTo>
                  <a:lnTo>
                    <a:pt x="6" y="314"/>
                  </a:lnTo>
                  <a:lnTo>
                    <a:pt x="12" y="318"/>
                  </a:lnTo>
                  <a:lnTo>
                    <a:pt x="20" y="320"/>
                  </a:lnTo>
                  <a:lnTo>
                    <a:pt x="20" y="320"/>
                  </a:lnTo>
                  <a:lnTo>
                    <a:pt x="28" y="318"/>
                  </a:lnTo>
                  <a:lnTo>
                    <a:pt x="34" y="314"/>
                  </a:lnTo>
                  <a:lnTo>
                    <a:pt x="80" y="268"/>
                  </a:lnTo>
                  <a:lnTo>
                    <a:pt x="64" y="2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endParaRPr lang="en-GB" sz="1588" dirty="0"/>
            </a:p>
          </p:txBody>
        </p:sp>
      </p:grpSp>
      <p:sp>
        <p:nvSpPr>
          <p:cNvPr id="2" name="CasellaDiTesto 1">
            <a:extLst>
              <a:ext uri="{FF2B5EF4-FFF2-40B4-BE49-F238E27FC236}">
                <a16:creationId xmlns:a16="http://schemas.microsoft.com/office/drawing/2014/main" xmlns="" id="{9E415033-545D-884D-B6E2-EF3754BF710B}"/>
              </a:ext>
            </a:extLst>
          </p:cNvPr>
          <p:cNvSpPr txBox="1"/>
          <p:nvPr/>
        </p:nvSpPr>
        <p:spPr>
          <a:xfrm>
            <a:off x="241401" y="2023491"/>
            <a:ext cx="5459365" cy="2308324"/>
          </a:xfrm>
          <a:prstGeom prst="rect">
            <a:avLst/>
          </a:prstGeom>
          <a:noFill/>
        </p:spPr>
        <p:txBody>
          <a:bodyPr wrap="square" rtlCol="0">
            <a:spAutoFit/>
          </a:bodyPr>
          <a:lstStyle/>
          <a:p>
            <a:r>
              <a:rPr lang="it-IT" dirty="0"/>
              <a:t>La figura di operatore delle lavorazioni artistiche diventa collegato ai materiali oggetto di lavorazione:</a:t>
            </a:r>
          </a:p>
          <a:p>
            <a:pPr marL="285750" indent="-285750">
              <a:buFont typeface="Arial" panose="020B0604020202020204" pitchFamily="34" charset="0"/>
              <a:buChar char="•"/>
            </a:pPr>
            <a:r>
              <a:rPr lang="it-IT" dirty="0"/>
              <a:t>Pelletteria</a:t>
            </a:r>
          </a:p>
          <a:p>
            <a:pPr marL="285750" indent="-285750">
              <a:buFont typeface="Arial" panose="020B0604020202020204" pitchFamily="34" charset="0"/>
              <a:buChar char="•"/>
            </a:pPr>
            <a:r>
              <a:rPr lang="it-IT" dirty="0"/>
              <a:t>Materiali lapidei</a:t>
            </a:r>
          </a:p>
          <a:p>
            <a:pPr marL="285750" indent="-285750">
              <a:buFont typeface="Arial" panose="020B0604020202020204" pitchFamily="34" charset="0"/>
              <a:buChar char="•"/>
            </a:pPr>
            <a:r>
              <a:rPr lang="it-IT" dirty="0"/>
              <a:t>Materiali preziosi</a:t>
            </a:r>
          </a:p>
          <a:p>
            <a:pPr marL="285750" indent="-285750">
              <a:buFont typeface="Arial" panose="020B0604020202020204" pitchFamily="34" charset="0"/>
              <a:buChar char="•"/>
            </a:pPr>
            <a:endParaRPr lang="it-IT" dirty="0"/>
          </a:p>
          <a:p>
            <a:r>
              <a:rPr lang="it-IT" dirty="0"/>
              <a:t>La scelta è collegata al primo </a:t>
            </a:r>
            <a:r>
              <a:rPr lang="it-IT" dirty="0" err="1"/>
              <a:t>step</a:t>
            </a:r>
            <a:r>
              <a:rPr lang="it-IT" dirty="0"/>
              <a:t> di mappatura dei fabbisogni</a:t>
            </a:r>
          </a:p>
        </p:txBody>
      </p:sp>
    </p:spTree>
    <p:extLst>
      <p:ext uri="{BB962C8B-B14F-4D97-AF65-F5344CB8AC3E}">
        <p14:creationId xmlns:p14="http://schemas.microsoft.com/office/powerpoint/2010/main" val="1481708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xmlns="" id="{20132F11-D961-45EC-9052-061FF3BC937E}"/>
              </a:ext>
            </a:extLst>
          </p:cNvPr>
          <p:cNvSpPr txBox="1">
            <a:spLocks/>
          </p:cNvSpPr>
          <p:nvPr/>
        </p:nvSpPr>
        <p:spPr>
          <a:xfrm>
            <a:off x="919718" y="78854"/>
            <a:ext cx="10772775" cy="853017"/>
          </a:xfrm>
          <a:prstGeom prst="rect">
            <a:avLst/>
          </a:prstGeom>
        </p:spPr>
        <p:txBody>
          <a:bodyPr vert="horz" lIns="91440" tIns="45720" rIns="91440" bIns="45720" rtlCol="0" anchor="ctr">
            <a:normAutofit/>
          </a:bodyPr>
          <a:lstStyle>
            <a:defPPr>
              <a:defRPr lang="en-US"/>
            </a:defPPr>
            <a:lvl1pPr algn="ctr" fontAlgn="base">
              <a:spcBef>
                <a:spcPct val="0"/>
              </a:spcBef>
              <a:spcAft>
                <a:spcPct val="0"/>
              </a:spcAft>
              <a:defRPr sz="4000" b="0">
                <a:latin typeface="Impact" panose="020B0806030902050204" pitchFamily="34" charset="0"/>
                <a:ea typeface="+mj-ea"/>
                <a:cs typeface="+mj-cs"/>
              </a:defRPr>
            </a:lvl1pPr>
            <a:lvl2pPr algn="ctr" fontAlgn="base">
              <a:spcBef>
                <a:spcPct val="0"/>
              </a:spcBef>
              <a:spcAft>
                <a:spcPct val="0"/>
              </a:spcAft>
              <a:defRPr sz="1856">
                <a:latin typeface="Calibri" pitchFamily="34" charset="0"/>
              </a:defRPr>
            </a:lvl2pPr>
            <a:lvl3pPr algn="ctr" fontAlgn="base">
              <a:spcBef>
                <a:spcPct val="0"/>
              </a:spcBef>
              <a:spcAft>
                <a:spcPct val="0"/>
              </a:spcAft>
              <a:defRPr sz="1856">
                <a:latin typeface="Calibri" pitchFamily="34" charset="0"/>
              </a:defRPr>
            </a:lvl3pPr>
            <a:lvl4pPr algn="ctr" fontAlgn="base">
              <a:spcBef>
                <a:spcPct val="0"/>
              </a:spcBef>
              <a:spcAft>
                <a:spcPct val="0"/>
              </a:spcAft>
              <a:defRPr sz="1856">
                <a:latin typeface="Calibri" pitchFamily="34" charset="0"/>
              </a:defRPr>
            </a:lvl4pPr>
            <a:lvl5pPr algn="ctr" fontAlgn="base">
              <a:spcBef>
                <a:spcPct val="0"/>
              </a:spcBef>
              <a:spcAft>
                <a:spcPct val="0"/>
              </a:spcAft>
              <a:defRPr sz="1856">
                <a:latin typeface="Calibri" pitchFamily="34" charset="0"/>
              </a:defRPr>
            </a:lvl5pPr>
            <a:lvl6pPr marL="192881" algn="ctr" fontAlgn="base">
              <a:spcBef>
                <a:spcPct val="0"/>
              </a:spcBef>
              <a:spcAft>
                <a:spcPct val="0"/>
              </a:spcAft>
              <a:defRPr sz="1856">
                <a:latin typeface="Calibri" pitchFamily="34" charset="0"/>
              </a:defRPr>
            </a:lvl6pPr>
            <a:lvl7pPr marL="385763" algn="ctr" fontAlgn="base">
              <a:spcBef>
                <a:spcPct val="0"/>
              </a:spcBef>
              <a:spcAft>
                <a:spcPct val="0"/>
              </a:spcAft>
              <a:defRPr sz="1856">
                <a:latin typeface="Calibri" pitchFamily="34" charset="0"/>
              </a:defRPr>
            </a:lvl7pPr>
            <a:lvl8pPr marL="578644" algn="ctr" fontAlgn="base">
              <a:spcBef>
                <a:spcPct val="0"/>
              </a:spcBef>
              <a:spcAft>
                <a:spcPct val="0"/>
              </a:spcAft>
              <a:defRPr sz="1856">
                <a:latin typeface="Calibri" pitchFamily="34" charset="0"/>
              </a:defRPr>
            </a:lvl8pPr>
            <a:lvl9pPr marL="771525" algn="ctr" fontAlgn="base">
              <a:spcBef>
                <a:spcPct val="0"/>
              </a:spcBef>
              <a:spcAft>
                <a:spcPct val="0"/>
              </a:spcAft>
              <a:defRPr sz="1856">
                <a:latin typeface="Calibri" pitchFamily="34" charset="0"/>
              </a:defRPr>
            </a:lvl9pPr>
          </a:lstStyle>
          <a:p>
            <a:r>
              <a:rPr lang="it-IT" dirty="0"/>
              <a:t>Nuovi Operatori: esempi</a:t>
            </a:r>
          </a:p>
        </p:txBody>
      </p:sp>
      <p:sp>
        <p:nvSpPr>
          <p:cNvPr id="93" name="Rectangle 92"/>
          <p:cNvSpPr/>
          <p:nvPr/>
        </p:nvSpPr>
        <p:spPr bwMode="ltGray">
          <a:xfrm>
            <a:off x="1667898" y="1300511"/>
            <a:ext cx="1095426" cy="2639220"/>
          </a:xfrm>
          <a:prstGeom prst="rect">
            <a:avLst/>
          </a:prstGeom>
          <a:solidFill>
            <a:schemeClr val="tx2">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88" dirty="0" err="1">
              <a:solidFill>
                <a:schemeClr val="bg1"/>
              </a:solidFill>
              <a:latin typeface="+mj-lt"/>
            </a:endParaRPr>
          </a:p>
        </p:txBody>
      </p:sp>
      <p:sp>
        <p:nvSpPr>
          <p:cNvPr id="94" name="Rectangle 93"/>
          <p:cNvSpPr/>
          <p:nvPr/>
        </p:nvSpPr>
        <p:spPr bwMode="ltGray">
          <a:xfrm>
            <a:off x="3058950" y="1300511"/>
            <a:ext cx="1095426" cy="2639220"/>
          </a:xfrm>
          <a:prstGeom prst="rect">
            <a:avLst/>
          </a:prstGeom>
          <a:solidFill>
            <a:schemeClr val="accent1">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88" dirty="0" err="1">
              <a:solidFill>
                <a:schemeClr val="bg1"/>
              </a:solidFill>
              <a:latin typeface="+mj-lt"/>
            </a:endParaRPr>
          </a:p>
        </p:txBody>
      </p:sp>
      <p:sp>
        <p:nvSpPr>
          <p:cNvPr id="97" name="TextBox 96"/>
          <p:cNvSpPr txBox="1"/>
          <p:nvPr/>
        </p:nvSpPr>
        <p:spPr>
          <a:xfrm>
            <a:off x="1769716" y="1369178"/>
            <a:ext cx="888236" cy="832236"/>
          </a:xfrm>
          <a:prstGeom prst="rect">
            <a:avLst/>
          </a:prstGeom>
          <a:noFill/>
        </p:spPr>
        <p:txBody>
          <a:bodyPr wrap="square" lIns="0" tIns="0" rIns="0" bIns="0" rtlCol="0">
            <a:noAutofit/>
          </a:bodyPr>
          <a:lstStyle/>
          <a:p>
            <a:pPr defTabSz="704608" eaLnBrk="0" hangingPunct="0">
              <a:spcAft>
                <a:spcPts val="176"/>
              </a:spcAft>
              <a:defRPr/>
            </a:pPr>
            <a:r>
              <a:rPr lang="en-GB" sz="1400" b="1" i="1" kern="0" dirty="0" err="1">
                <a:solidFill>
                  <a:schemeClr val="bg2"/>
                </a:solidFill>
                <a:latin typeface="+mj-lt"/>
                <a:cs typeface="Arial" charset="0"/>
              </a:rPr>
              <a:t>Operatore</a:t>
            </a:r>
            <a:r>
              <a:rPr lang="en-GB" sz="1400" b="1" i="1" kern="0" dirty="0">
                <a:solidFill>
                  <a:schemeClr val="bg2"/>
                </a:solidFill>
                <a:latin typeface="+mj-lt"/>
                <a:cs typeface="Arial" charset="0"/>
              </a:rPr>
              <a:t> </a:t>
            </a:r>
            <a:r>
              <a:rPr lang="en-GB" sz="1400" b="1" i="1" kern="0" dirty="0" err="1">
                <a:solidFill>
                  <a:schemeClr val="bg2"/>
                </a:solidFill>
                <a:latin typeface="+mj-lt"/>
                <a:cs typeface="Arial" charset="0"/>
              </a:rPr>
              <a:t>Informatico</a:t>
            </a:r>
            <a:endParaRPr lang="en-GB" sz="1400" b="1" i="1" kern="0" dirty="0">
              <a:solidFill>
                <a:schemeClr val="bg2"/>
              </a:solidFill>
              <a:latin typeface="+mj-lt"/>
              <a:cs typeface="Arial" charset="0"/>
            </a:endParaRPr>
          </a:p>
        </p:txBody>
      </p:sp>
      <p:sp>
        <p:nvSpPr>
          <p:cNvPr id="119" name="Freeform 8"/>
          <p:cNvSpPr>
            <a:spLocks/>
          </p:cNvSpPr>
          <p:nvPr/>
        </p:nvSpPr>
        <p:spPr bwMode="auto">
          <a:xfrm>
            <a:off x="1688342" y="2494020"/>
            <a:ext cx="1050983" cy="1319186"/>
          </a:xfrm>
          <a:custGeom>
            <a:avLst/>
            <a:gdLst>
              <a:gd name="T0" fmla="*/ 1116 w 1278"/>
              <a:gd name="T1" fmla="*/ 1410 h 1410"/>
              <a:gd name="T2" fmla="*/ 1098 w 1278"/>
              <a:gd name="T3" fmla="*/ 1356 h 1410"/>
              <a:gd name="T4" fmla="*/ 1078 w 1278"/>
              <a:gd name="T5" fmla="*/ 1322 h 1410"/>
              <a:gd name="T6" fmla="*/ 1064 w 1278"/>
              <a:gd name="T7" fmla="*/ 1330 h 1410"/>
              <a:gd name="T8" fmla="*/ 1062 w 1278"/>
              <a:gd name="T9" fmla="*/ 1410 h 1410"/>
              <a:gd name="T10" fmla="*/ 0 w 1278"/>
              <a:gd name="T11" fmla="*/ 1326 h 1410"/>
              <a:gd name="T12" fmla="*/ 28 w 1278"/>
              <a:gd name="T13" fmla="*/ 1262 h 1410"/>
              <a:gd name="T14" fmla="*/ 64 w 1278"/>
              <a:gd name="T15" fmla="*/ 1124 h 1410"/>
              <a:gd name="T16" fmla="*/ 100 w 1278"/>
              <a:gd name="T17" fmla="*/ 952 h 1410"/>
              <a:gd name="T18" fmla="*/ 132 w 1278"/>
              <a:gd name="T19" fmla="*/ 862 h 1410"/>
              <a:gd name="T20" fmla="*/ 162 w 1278"/>
              <a:gd name="T21" fmla="*/ 810 h 1410"/>
              <a:gd name="T22" fmla="*/ 212 w 1278"/>
              <a:gd name="T23" fmla="*/ 762 h 1410"/>
              <a:gd name="T24" fmla="*/ 272 w 1278"/>
              <a:gd name="T25" fmla="*/ 730 h 1410"/>
              <a:gd name="T26" fmla="*/ 402 w 1278"/>
              <a:gd name="T27" fmla="*/ 672 h 1410"/>
              <a:gd name="T28" fmla="*/ 462 w 1278"/>
              <a:gd name="T29" fmla="*/ 630 h 1410"/>
              <a:gd name="T30" fmla="*/ 482 w 1278"/>
              <a:gd name="T31" fmla="*/ 588 h 1410"/>
              <a:gd name="T32" fmla="*/ 474 w 1278"/>
              <a:gd name="T33" fmla="*/ 528 h 1410"/>
              <a:gd name="T34" fmla="*/ 450 w 1278"/>
              <a:gd name="T35" fmla="*/ 462 h 1410"/>
              <a:gd name="T36" fmla="*/ 438 w 1278"/>
              <a:gd name="T37" fmla="*/ 462 h 1410"/>
              <a:gd name="T38" fmla="*/ 420 w 1278"/>
              <a:gd name="T39" fmla="*/ 468 h 1410"/>
              <a:gd name="T40" fmla="*/ 402 w 1278"/>
              <a:gd name="T41" fmla="*/ 382 h 1410"/>
              <a:gd name="T42" fmla="*/ 382 w 1278"/>
              <a:gd name="T43" fmla="*/ 322 h 1410"/>
              <a:gd name="T44" fmla="*/ 378 w 1278"/>
              <a:gd name="T45" fmla="*/ 290 h 1410"/>
              <a:gd name="T46" fmla="*/ 382 w 1278"/>
              <a:gd name="T47" fmla="*/ 234 h 1410"/>
              <a:gd name="T48" fmla="*/ 372 w 1278"/>
              <a:gd name="T49" fmla="*/ 162 h 1410"/>
              <a:gd name="T50" fmla="*/ 398 w 1278"/>
              <a:gd name="T51" fmla="*/ 108 h 1410"/>
              <a:gd name="T52" fmla="*/ 432 w 1278"/>
              <a:gd name="T53" fmla="*/ 66 h 1410"/>
              <a:gd name="T54" fmla="*/ 450 w 1278"/>
              <a:gd name="T55" fmla="*/ 36 h 1410"/>
              <a:gd name="T56" fmla="*/ 464 w 1278"/>
              <a:gd name="T57" fmla="*/ 26 h 1410"/>
              <a:gd name="T58" fmla="*/ 552 w 1278"/>
              <a:gd name="T59" fmla="*/ 2 h 1410"/>
              <a:gd name="T60" fmla="*/ 582 w 1278"/>
              <a:gd name="T61" fmla="*/ 0 h 1410"/>
              <a:gd name="T62" fmla="*/ 604 w 1278"/>
              <a:gd name="T63" fmla="*/ 14 h 1410"/>
              <a:gd name="T64" fmla="*/ 652 w 1278"/>
              <a:gd name="T65" fmla="*/ 24 h 1410"/>
              <a:gd name="T66" fmla="*/ 724 w 1278"/>
              <a:gd name="T67" fmla="*/ 36 h 1410"/>
              <a:gd name="T68" fmla="*/ 750 w 1278"/>
              <a:gd name="T69" fmla="*/ 48 h 1410"/>
              <a:gd name="T70" fmla="*/ 738 w 1278"/>
              <a:gd name="T71" fmla="*/ 46 h 1410"/>
              <a:gd name="T72" fmla="*/ 744 w 1278"/>
              <a:gd name="T73" fmla="*/ 66 h 1410"/>
              <a:gd name="T74" fmla="*/ 770 w 1278"/>
              <a:gd name="T75" fmla="*/ 88 h 1410"/>
              <a:gd name="T76" fmla="*/ 794 w 1278"/>
              <a:gd name="T77" fmla="*/ 110 h 1410"/>
              <a:gd name="T78" fmla="*/ 800 w 1278"/>
              <a:gd name="T79" fmla="*/ 138 h 1410"/>
              <a:gd name="T80" fmla="*/ 822 w 1278"/>
              <a:gd name="T81" fmla="*/ 168 h 1410"/>
              <a:gd name="T82" fmla="*/ 812 w 1278"/>
              <a:gd name="T83" fmla="*/ 222 h 1410"/>
              <a:gd name="T84" fmla="*/ 816 w 1278"/>
              <a:gd name="T85" fmla="*/ 304 h 1410"/>
              <a:gd name="T86" fmla="*/ 810 w 1278"/>
              <a:gd name="T87" fmla="*/ 384 h 1410"/>
              <a:gd name="T88" fmla="*/ 790 w 1278"/>
              <a:gd name="T89" fmla="*/ 428 h 1410"/>
              <a:gd name="T90" fmla="*/ 748 w 1278"/>
              <a:gd name="T91" fmla="*/ 518 h 1410"/>
              <a:gd name="T92" fmla="*/ 746 w 1278"/>
              <a:gd name="T93" fmla="*/ 556 h 1410"/>
              <a:gd name="T94" fmla="*/ 774 w 1278"/>
              <a:gd name="T95" fmla="*/ 582 h 1410"/>
              <a:gd name="T96" fmla="*/ 854 w 1278"/>
              <a:gd name="T97" fmla="*/ 612 h 1410"/>
              <a:gd name="T98" fmla="*/ 1020 w 1278"/>
              <a:gd name="T99" fmla="*/ 662 h 1410"/>
              <a:gd name="T100" fmla="*/ 1092 w 1278"/>
              <a:gd name="T101" fmla="*/ 700 h 1410"/>
              <a:gd name="T102" fmla="*/ 1152 w 1278"/>
              <a:gd name="T103" fmla="*/ 756 h 1410"/>
              <a:gd name="T104" fmla="*/ 1192 w 1278"/>
              <a:gd name="T105" fmla="*/ 824 h 1410"/>
              <a:gd name="T106" fmla="*/ 1246 w 1278"/>
              <a:gd name="T107" fmla="*/ 966 h 1410"/>
              <a:gd name="T108" fmla="*/ 1262 w 1278"/>
              <a:gd name="T109" fmla="*/ 1064 h 1410"/>
              <a:gd name="T110" fmla="*/ 1260 w 1278"/>
              <a:gd name="T111" fmla="*/ 1110 h 1410"/>
              <a:gd name="T112" fmla="*/ 1248 w 1278"/>
              <a:gd name="T113" fmla="*/ 1140 h 1410"/>
              <a:gd name="T114" fmla="*/ 1236 w 1278"/>
              <a:gd name="T115" fmla="*/ 1170 h 1410"/>
              <a:gd name="T116" fmla="*/ 1236 w 1278"/>
              <a:gd name="T117" fmla="*/ 1230 h 1410"/>
              <a:gd name="T118" fmla="*/ 1262 w 1278"/>
              <a:gd name="T119" fmla="*/ 1316 h 1410"/>
              <a:gd name="T120" fmla="*/ 1278 w 1278"/>
              <a:gd name="T121" fmla="*/ 1394 h 1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78" h="1410">
                <a:moveTo>
                  <a:pt x="1278" y="1410"/>
                </a:moveTo>
                <a:lnTo>
                  <a:pt x="1278" y="1410"/>
                </a:lnTo>
                <a:lnTo>
                  <a:pt x="1116" y="1410"/>
                </a:lnTo>
                <a:lnTo>
                  <a:pt x="1116" y="1410"/>
                </a:lnTo>
                <a:lnTo>
                  <a:pt x="1108" y="1382"/>
                </a:lnTo>
                <a:lnTo>
                  <a:pt x="1098" y="1356"/>
                </a:lnTo>
                <a:lnTo>
                  <a:pt x="1092" y="1344"/>
                </a:lnTo>
                <a:lnTo>
                  <a:pt x="1086" y="1332"/>
                </a:lnTo>
                <a:lnTo>
                  <a:pt x="1078" y="1322"/>
                </a:lnTo>
                <a:lnTo>
                  <a:pt x="1068" y="1314"/>
                </a:lnTo>
                <a:lnTo>
                  <a:pt x="1068" y="1314"/>
                </a:lnTo>
                <a:lnTo>
                  <a:pt x="1064" y="1330"/>
                </a:lnTo>
                <a:lnTo>
                  <a:pt x="1062" y="1354"/>
                </a:lnTo>
                <a:lnTo>
                  <a:pt x="1062" y="1410"/>
                </a:lnTo>
                <a:lnTo>
                  <a:pt x="1062" y="1410"/>
                </a:lnTo>
                <a:lnTo>
                  <a:pt x="0" y="1410"/>
                </a:lnTo>
                <a:lnTo>
                  <a:pt x="0" y="1410"/>
                </a:lnTo>
                <a:lnTo>
                  <a:pt x="0" y="1326"/>
                </a:lnTo>
                <a:lnTo>
                  <a:pt x="0" y="1326"/>
                </a:lnTo>
                <a:lnTo>
                  <a:pt x="16" y="1294"/>
                </a:lnTo>
                <a:lnTo>
                  <a:pt x="28" y="1262"/>
                </a:lnTo>
                <a:lnTo>
                  <a:pt x="38" y="1228"/>
                </a:lnTo>
                <a:lnTo>
                  <a:pt x="48" y="1194"/>
                </a:lnTo>
                <a:lnTo>
                  <a:pt x="64" y="1124"/>
                </a:lnTo>
                <a:lnTo>
                  <a:pt x="78" y="1054"/>
                </a:lnTo>
                <a:lnTo>
                  <a:pt x="92" y="986"/>
                </a:lnTo>
                <a:lnTo>
                  <a:pt x="100" y="952"/>
                </a:lnTo>
                <a:lnTo>
                  <a:pt x="108" y="920"/>
                </a:lnTo>
                <a:lnTo>
                  <a:pt x="118" y="890"/>
                </a:lnTo>
                <a:lnTo>
                  <a:pt x="132" y="862"/>
                </a:lnTo>
                <a:lnTo>
                  <a:pt x="146" y="834"/>
                </a:lnTo>
                <a:lnTo>
                  <a:pt x="162" y="810"/>
                </a:lnTo>
                <a:lnTo>
                  <a:pt x="162" y="810"/>
                </a:lnTo>
                <a:lnTo>
                  <a:pt x="178" y="792"/>
                </a:lnTo>
                <a:lnTo>
                  <a:pt x="194" y="776"/>
                </a:lnTo>
                <a:lnTo>
                  <a:pt x="212" y="762"/>
                </a:lnTo>
                <a:lnTo>
                  <a:pt x="232" y="750"/>
                </a:lnTo>
                <a:lnTo>
                  <a:pt x="252" y="740"/>
                </a:lnTo>
                <a:lnTo>
                  <a:pt x="272" y="730"/>
                </a:lnTo>
                <a:lnTo>
                  <a:pt x="314" y="712"/>
                </a:lnTo>
                <a:lnTo>
                  <a:pt x="358" y="692"/>
                </a:lnTo>
                <a:lnTo>
                  <a:pt x="402" y="672"/>
                </a:lnTo>
                <a:lnTo>
                  <a:pt x="422" y="660"/>
                </a:lnTo>
                <a:lnTo>
                  <a:pt x="442" y="646"/>
                </a:lnTo>
                <a:lnTo>
                  <a:pt x="462" y="630"/>
                </a:lnTo>
                <a:lnTo>
                  <a:pt x="480" y="612"/>
                </a:lnTo>
                <a:lnTo>
                  <a:pt x="480" y="612"/>
                </a:lnTo>
                <a:lnTo>
                  <a:pt x="482" y="588"/>
                </a:lnTo>
                <a:lnTo>
                  <a:pt x="480" y="566"/>
                </a:lnTo>
                <a:lnTo>
                  <a:pt x="478" y="546"/>
                </a:lnTo>
                <a:lnTo>
                  <a:pt x="474" y="528"/>
                </a:lnTo>
                <a:lnTo>
                  <a:pt x="462" y="494"/>
                </a:lnTo>
                <a:lnTo>
                  <a:pt x="450" y="462"/>
                </a:lnTo>
                <a:lnTo>
                  <a:pt x="450" y="462"/>
                </a:lnTo>
                <a:lnTo>
                  <a:pt x="448" y="458"/>
                </a:lnTo>
                <a:lnTo>
                  <a:pt x="446" y="458"/>
                </a:lnTo>
                <a:lnTo>
                  <a:pt x="438" y="462"/>
                </a:lnTo>
                <a:lnTo>
                  <a:pt x="430" y="468"/>
                </a:lnTo>
                <a:lnTo>
                  <a:pt x="426" y="468"/>
                </a:lnTo>
                <a:lnTo>
                  <a:pt x="420" y="468"/>
                </a:lnTo>
                <a:lnTo>
                  <a:pt x="420" y="468"/>
                </a:lnTo>
                <a:lnTo>
                  <a:pt x="412" y="424"/>
                </a:lnTo>
                <a:lnTo>
                  <a:pt x="402" y="382"/>
                </a:lnTo>
                <a:lnTo>
                  <a:pt x="396" y="360"/>
                </a:lnTo>
                <a:lnTo>
                  <a:pt x="390" y="342"/>
                </a:lnTo>
                <a:lnTo>
                  <a:pt x="382" y="322"/>
                </a:lnTo>
                <a:lnTo>
                  <a:pt x="372" y="306"/>
                </a:lnTo>
                <a:lnTo>
                  <a:pt x="372" y="306"/>
                </a:lnTo>
                <a:lnTo>
                  <a:pt x="378" y="290"/>
                </a:lnTo>
                <a:lnTo>
                  <a:pt x="380" y="272"/>
                </a:lnTo>
                <a:lnTo>
                  <a:pt x="382" y="254"/>
                </a:lnTo>
                <a:lnTo>
                  <a:pt x="382" y="234"/>
                </a:lnTo>
                <a:lnTo>
                  <a:pt x="382" y="216"/>
                </a:lnTo>
                <a:lnTo>
                  <a:pt x="380" y="198"/>
                </a:lnTo>
                <a:lnTo>
                  <a:pt x="372" y="162"/>
                </a:lnTo>
                <a:lnTo>
                  <a:pt x="372" y="162"/>
                </a:lnTo>
                <a:lnTo>
                  <a:pt x="384" y="132"/>
                </a:lnTo>
                <a:lnTo>
                  <a:pt x="398" y="108"/>
                </a:lnTo>
                <a:lnTo>
                  <a:pt x="412" y="88"/>
                </a:lnTo>
                <a:lnTo>
                  <a:pt x="432" y="66"/>
                </a:lnTo>
                <a:lnTo>
                  <a:pt x="432" y="66"/>
                </a:lnTo>
                <a:lnTo>
                  <a:pt x="440" y="56"/>
                </a:lnTo>
                <a:lnTo>
                  <a:pt x="446" y="46"/>
                </a:lnTo>
                <a:lnTo>
                  <a:pt x="450" y="36"/>
                </a:lnTo>
                <a:lnTo>
                  <a:pt x="456" y="30"/>
                </a:lnTo>
                <a:lnTo>
                  <a:pt x="456" y="30"/>
                </a:lnTo>
                <a:lnTo>
                  <a:pt x="464" y="26"/>
                </a:lnTo>
                <a:lnTo>
                  <a:pt x="478" y="20"/>
                </a:lnTo>
                <a:lnTo>
                  <a:pt x="514" y="10"/>
                </a:lnTo>
                <a:lnTo>
                  <a:pt x="552" y="2"/>
                </a:lnTo>
                <a:lnTo>
                  <a:pt x="570" y="0"/>
                </a:lnTo>
                <a:lnTo>
                  <a:pt x="582" y="0"/>
                </a:lnTo>
                <a:lnTo>
                  <a:pt x="582" y="0"/>
                </a:lnTo>
                <a:lnTo>
                  <a:pt x="588" y="2"/>
                </a:lnTo>
                <a:lnTo>
                  <a:pt x="596" y="8"/>
                </a:lnTo>
                <a:lnTo>
                  <a:pt x="604" y="14"/>
                </a:lnTo>
                <a:lnTo>
                  <a:pt x="612" y="18"/>
                </a:lnTo>
                <a:lnTo>
                  <a:pt x="612" y="18"/>
                </a:lnTo>
                <a:lnTo>
                  <a:pt x="652" y="24"/>
                </a:lnTo>
                <a:lnTo>
                  <a:pt x="690" y="30"/>
                </a:lnTo>
                <a:lnTo>
                  <a:pt x="708" y="32"/>
                </a:lnTo>
                <a:lnTo>
                  <a:pt x="724" y="36"/>
                </a:lnTo>
                <a:lnTo>
                  <a:pt x="738" y="42"/>
                </a:lnTo>
                <a:lnTo>
                  <a:pt x="750" y="48"/>
                </a:lnTo>
                <a:lnTo>
                  <a:pt x="750" y="48"/>
                </a:lnTo>
                <a:lnTo>
                  <a:pt x="744" y="44"/>
                </a:lnTo>
                <a:lnTo>
                  <a:pt x="740" y="44"/>
                </a:lnTo>
                <a:lnTo>
                  <a:pt x="738" y="46"/>
                </a:lnTo>
                <a:lnTo>
                  <a:pt x="740" y="52"/>
                </a:lnTo>
                <a:lnTo>
                  <a:pt x="744" y="66"/>
                </a:lnTo>
                <a:lnTo>
                  <a:pt x="744" y="66"/>
                </a:lnTo>
                <a:lnTo>
                  <a:pt x="748" y="72"/>
                </a:lnTo>
                <a:lnTo>
                  <a:pt x="756" y="78"/>
                </a:lnTo>
                <a:lnTo>
                  <a:pt x="770" y="88"/>
                </a:lnTo>
                <a:lnTo>
                  <a:pt x="798" y="102"/>
                </a:lnTo>
                <a:lnTo>
                  <a:pt x="798" y="102"/>
                </a:lnTo>
                <a:lnTo>
                  <a:pt x="794" y="110"/>
                </a:lnTo>
                <a:lnTo>
                  <a:pt x="794" y="120"/>
                </a:lnTo>
                <a:lnTo>
                  <a:pt x="796" y="130"/>
                </a:lnTo>
                <a:lnTo>
                  <a:pt x="800" y="138"/>
                </a:lnTo>
                <a:lnTo>
                  <a:pt x="810" y="156"/>
                </a:lnTo>
                <a:lnTo>
                  <a:pt x="822" y="168"/>
                </a:lnTo>
                <a:lnTo>
                  <a:pt x="822" y="168"/>
                </a:lnTo>
                <a:lnTo>
                  <a:pt x="818" y="182"/>
                </a:lnTo>
                <a:lnTo>
                  <a:pt x="814" y="196"/>
                </a:lnTo>
                <a:lnTo>
                  <a:pt x="812" y="222"/>
                </a:lnTo>
                <a:lnTo>
                  <a:pt x="812" y="250"/>
                </a:lnTo>
                <a:lnTo>
                  <a:pt x="814" y="276"/>
                </a:lnTo>
                <a:lnTo>
                  <a:pt x="816" y="304"/>
                </a:lnTo>
                <a:lnTo>
                  <a:pt x="816" y="330"/>
                </a:lnTo>
                <a:lnTo>
                  <a:pt x="816" y="356"/>
                </a:lnTo>
                <a:lnTo>
                  <a:pt x="810" y="384"/>
                </a:lnTo>
                <a:lnTo>
                  <a:pt x="810" y="384"/>
                </a:lnTo>
                <a:lnTo>
                  <a:pt x="802" y="406"/>
                </a:lnTo>
                <a:lnTo>
                  <a:pt x="790" y="428"/>
                </a:lnTo>
                <a:lnTo>
                  <a:pt x="766" y="472"/>
                </a:lnTo>
                <a:lnTo>
                  <a:pt x="754" y="494"/>
                </a:lnTo>
                <a:lnTo>
                  <a:pt x="748" y="518"/>
                </a:lnTo>
                <a:lnTo>
                  <a:pt x="746" y="530"/>
                </a:lnTo>
                <a:lnTo>
                  <a:pt x="746" y="544"/>
                </a:lnTo>
                <a:lnTo>
                  <a:pt x="746" y="556"/>
                </a:lnTo>
                <a:lnTo>
                  <a:pt x="750" y="570"/>
                </a:lnTo>
                <a:lnTo>
                  <a:pt x="750" y="570"/>
                </a:lnTo>
                <a:lnTo>
                  <a:pt x="774" y="582"/>
                </a:lnTo>
                <a:lnTo>
                  <a:pt x="800" y="594"/>
                </a:lnTo>
                <a:lnTo>
                  <a:pt x="828" y="604"/>
                </a:lnTo>
                <a:lnTo>
                  <a:pt x="854" y="612"/>
                </a:lnTo>
                <a:lnTo>
                  <a:pt x="966" y="644"/>
                </a:lnTo>
                <a:lnTo>
                  <a:pt x="992" y="652"/>
                </a:lnTo>
                <a:lnTo>
                  <a:pt x="1020" y="662"/>
                </a:lnTo>
                <a:lnTo>
                  <a:pt x="1044" y="672"/>
                </a:lnTo>
                <a:lnTo>
                  <a:pt x="1070" y="684"/>
                </a:lnTo>
                <a:lnTo>
                  <a:pt x="1092" y="700"/>
                </a:lnTo>
                <a:lnTo>
                  <a:pt x="1114" y="716"/>
                </a:lnTo>
                <a:lnTo>
                  <a:pt x="1134" y="734"/>
                </a:lnTo>
                <a:lnTo>
                  <a:pt x="1152" y="756"/>
                </a:lnTo>
                <a:lnTo>
                  <a:pt x="1152" y="756"/>
                </a:lnTo>
                <a:lnTo>
                  <a:pt x="1172" y="786"/>
                </a:lnTo>
                <a:lnTo>
                  <a:pt x="1192" y="824"/>
                </a:lnTo>
                <a:lnTo>
                  <a:pt x="1212" y="868"/>
                </a:lnTo>
                <a:lnTo>
                  <a:pt x="1230" y="916"/>
                </a:lnTo>
                <a:lnTo>
                  <a:pt x="1246" y="966"/>
                </a:lnTo>
                <a:lnTo>
                  <a:pt x="1256" y="1016"/>
                </a:lnTo>
                <a:lnTo>
                  <a:pt x="1260" y="1040"/>
                </a:lnTo>
                <a:lnTo>
                  <a:pt x="1262" y="1064"/>
                </a:lnTo>
                <a:lnTo>
                  <a:pt x="1262" y="1088"/>
                </a:lnTo>
                <a:lnTo>
                  <a:pt x="1260" y="1110"/>
                </a:lnTo>
                <a:lnTo>
                  <a:pt x="1260" y="1110"/>
                </a:lnTo>
                <a:lnTo>
                  <a:pt x="1258" y="1118"/>
                </a:lnTo>
                <a:lnTo>
                  <a:pt x="1256" y="1126"/>
                </a:lnTo>
                <a:lnTo>
                  <a:pt x="1248" y="1140"/>
                </a:lnTo>
                <a:lnTo>
                  <a:pt x="1240" y="1154"/>
                </a:lnTo>
                <a:lnTo>
                  <a:pt x="1236" y="1170"/>
                </a:lnTo>
                <a:lnTo>
                  <a:pt x="1236" y="1170"/>
                </a:lnTo>
                <a:lnTo>
                  <a:pt x="1234" y="1186"/>
                </a:lnTo>
                <a:lnTo>
                  <a:pt x="1234" y="1200"/>
                </a:lnTo>
                <a:lnTo>
                  <a:pt x="1236" y="1230"/>
                </a:lnTo>
                <a:lnTo>
                  <a:pt x="1244" y="1258"/>
                </a:lnTo>
                <a:lnTo>
                  <a:pt x="1252" y="1288"/>
                </a:lnTo>
                <a:lnTo>
                  <a:pt x="1262" y="1316"/>
                </a:lnTo>
                <a:lnTo>
                  <a:pt x="1270" y="1346"/>
                </a:lnTo>
                <a:lnTo>
                  <a:pt x="1276" y="1376"/>
                </a:lnTo>
                <a:lnTo>
                  <a:pt x="1278" y="1394"/>
                </a:lnTo>
                <a:lnTo>
                  <a:pt x="1278" y="1410"/>
                </a:lnTo>
                <a:lnTo>
                  <a:pt x="1278" y="1410"/>
                </a:lnTo>
                <a:close/>
              </a:path>
            </a:pathLst>
          </a:custGeom>
          <a:solidFill>
            <a:schemeClr val="bg2"/>
          </a:solidFill>
          <a:ln>
            <a:noFill/>
          </a:ln>
        </p:spPr>
        <p:txBody>
          <a:bodyPr vert="horz" wrap="square" lIns="80682" tIns="40341" rIns="80682" bIns="40341" numCol="1" anchor="t" anchorCtr="0" compatLnSpc="1">
            <a:prstTxWarp prst="textNoShape">
              <a:avLst/>
            </a:prstTxWarp>
          </a:bodyPr>
          <a:lstStyle/>
          <a:p>
            <a:endParaRPr lang="en-GB" sz="1588">
              <a:latin typeface="+mj-lt"/>
            </a:endParaRPr>
          </a:p>
        </p:txBody>
      </p:sp>
      <p:sp>
        <p:nvSpPr>
          <p:cNvPr id="122" name="Freeform 24"/>
          <p:cNvSpPr>
            <a:spLocks noEditPoints="1"/>
          </p:cNvSpPr>
          <p:nvPr/>
        </p:nvSpPr>
        <p:spPr bwMode="auto">
          <a:xfrm>
            <a:off x="3257980" y="2489572"/>
            <a:ext cx="697366" cy="1307960"/>
          </a:xfrm>
          <a:custGeom>
            <a:avLst/>
            <a:gdLst>
              <a:gd name="T0" fmla="*/ 38 w 848"/>
              <a:gd name="T1" fmla="*/ 1110 h 1398"/>
              <a:gd name="T2" fmla="*/ 24 w 848"/>
              <a:gd name="T3" fmla="*/ 726 h 1398"/>
              <a:gd name="T4" fmla="*/ 6 w 848"/>
              <a:gd name="T5" fmla="*/ 690 h 1398"/>
              <a:gd name="T6" fmla="*/ 30 w 848"/>
              <a:gd name="T7" fmla="*/ 682 h 1398"/>
              <a:gd name="T8" fmla="*/ 68 w 848"/>
              <a:gd name="T9" fmla="*/ 654 h 1398"/>
              <a:gd name="T10" fmla="*/ 114 w 848"/>
              <a:gd name="T11" fmla="*/ 612 h 1398"/>
              <a:gd name="T12" fmla="*/ 116 w 848"/>
              <a:gd name="T13" fmla="*/ 534 h 1398"/>
              <a:gd name="T14" fmla="*/ 84 w 848"/>
              <a:gd name="T15" fmla="*/ 514 h 1398"/>
              <a:gd name="T16" fmla="*/ 124 w 848"/>
              <a:gd name="T17" fmla="*/ 512 h 1398"/>
              <a:gd name="T18" fmla="*/ 74 w 848"/>
              <a:gd name="T19" fmla="*/ 488 h 1398"/>
              <a:gd name="T20" fmla="*/ 104 w 848"/>
              <a:gd name="T21" fmla="*/ 480 h 1398"/>
              <a:gd name="T22" fmla="*/ 126 w 848"/>
              <a:gd name="T23" fmla="*/ 432 h 1398"/>
              <a:gd name="T24" fmla="*/ 104 w 848"/>
              <a:gd name="T25" fmla="*/ 390 h 1398"/>
              <a:gd name="T26" fmla="*/ 130 w 848"/>
              <a:gd name="T27" fmla="*/ 372 h 1398"/>
              <a:gd name="T28" fmla="*/ 94 w 848"/>
              <a:gd name="T29" fmla="*/ 344 h 1398"/>
              <a:gd name="T30" fmla="*/ 130 w 848"/>
              <a:gd name="T31" fmla="*/ 338 h 1398"/>
              <a:gd name="T32" fmla="*/ 162 w 848"/>
              <a:gd name="T33" fmla="*/ 252 h 1398"/>
              <a:gd name="T34" fmla="*/ 144 w 848"/>
              <a:gd name="T35" fmla="*/ 174 h 1398"/>
              <a:gd name="T36" fmla="*/ 182 w 848"/>
              <a:gd name="T37" fmla="*/ 176 h 1398"/>
              <a:gd name="T38" fmla="*/ 188 w 848"/>
              <a:gd name="T39" fmla="*/ 118 h 1398"/>
              <a:gd name="T40" fmla="*/ 228 w 848"/>
              <a:gd name="T41" fmla="*/ 100 h 1398"/>
              <a:gd name="T42" fmla="*/ 234 w 848"/>
              <a:gd name="T43" fmla="*/ 66 h 1398"/>
              <a:gd name="T44" fmla="*/ 266 w 848"/>
              <a:gd name="T45" fmla="*/ 46 h 1398"/>
              <a:gd name="T46" fmla="*/ 304 w 848"/>
              <a:gd name="T47" fmla="*/ 52 h 1398"/>
              <a:gd name="T48" fmla="*/ 356 w 848"/>
              <a:gd name="T49" fmla="*/ 18 h 1398"/>
              <a:gd name="T50" fmla="*/ 494 w 848"/>
              <a:gd name="T51" fmla="*/ 2 h 1398"/>
              <a:gd name="T52" fmla="*/ 694 w 848"/>
              <a:gd name="T53" fmla="*/ 94 h 1398"/>
              <a:gd name="T54" fmla="*/ 744 w 848"/>
              <a:gd name="T55" fmla="*/ 172 h 1398"/>
              <a:gd name="T56" fmla="*/ 804 w 848"/>
              <a:gd name="T57" fmla="*/ 264 h 1398"/>
              <a:gd name="T58" fmla="*/ 796 w 848"/>
              <a:gd name="T59" fmla="*/ 264 h 1398"/>
              <a:gd name="T60" fmla="*/ 776 w 848"/>
              <a:gd name="T61" fmla="*/ 280 h 1398"/>
              <a:gd name="T62" fmla="*/ 818 w 848"/>
              <a:gd name="T63" fmla="*/ 354 h 1398"/>
              <a:gd name="T64" fmla="*/ 806 w 848"/>
              <a:gd name="T65" fmla="*/ 366 h 1398"/>
              <a:gd name="T66" fmla="*/ 790 w 848"/>
              <a:gd name="T67" fmla="*/ 494 h 1398"/>
              <a:gd name="T68" fmla="*/ 804 w 848"/>
              <a:gd name="T69" fmla="*/ 528 h 1398"/>
              <a:gd name="T70" fmla="*/ 818 w 848"/>
              <a:gd name="T71" fmla="*/ 690 h 1398"/>
              <a:gd name="T72" fmla="*/ 838 w 848"/>
              <a:gd name="T73" fmla="*/ 912 h 1398"/>
              <a:gd name="T74" fmla="*/ 786 w 848"/>
              <a:gd name="T75" fmla="*/ 1288 h 1398"/>
              <a:gd name="T76" fmla="*/ 120 w 848"/>
              <a:gd name="T77" fmla="*/ 1398 h 1398"/>
              <a:gd name="T78" fmla="*/ 768 w 848"/>
              <a:gd name="T79" fmla="*/ 606 h 1398"/>
              <a:gd name="T80" fmla="*/ 792 w 848"/>
              <a:gd name="T81" fmla="*/ 570 h 1398"/>
              <a:gd name="T82" fmla="*/ 264 w 848"/>
              <a:gd name="T83" fmla="*/ 120 h 1398"/>
              <a:gd name="T84" fmla="*/ 792 w 848"/>
              <a:gd name="T85" fmla="*/ 408 h 1398"/>
              <a:gd name="T86" fmla="*/ 768 w 848"/>
              <a:gd name="T87" fmla="*/ 378 h 1398"/>
              <a:gd name="T88" fmla="*/ 762 w 848"/>
              <a:gd name="T89" fmla="*/ 366 h 1398"/>
              <a:gd name="T90" fmla="*/ 792 w 848"/>
              <a:gd name="T91" fmla="*/ 408 h 1398"/>
              <a:gd name="T92" fmla="*/ 158 w 848"/>
              <a:gd name="T93" fmla="*/ 458 h 1398"/>
              <a:gd name="T94" fmla="*/ 146 w 848"/>
              <a:gd name="T95" fmla="*/ 426 h 1398"/>
              <a:gd name="T96" fmla="*/ 168 w 848"/>
              <a:gd name="T97" fmla="*/ 504 h 1398"/>
              <a:gd name="T98" fmla="*/ 166 w 848"/>
              <a:gd name="T99" fmla="*/ 462 h 1398"/>
              <a:gd name="T100" fmla="*/ 150 w 848"/>
              <a:gd name="T101" fmla="*/ 510 h 1398"/>
              <a:gd name="T102" fmla="*/ 126 w 848"/>
              <a:gd name="T103" fmla="*/ 500 h 1398"/>
              <a:gd name="T104" fmla="*/ 696 w 848"/>
              <a:gd name="T105" fmla="*/ 534 h 1398"/>
              <a:gd name="T106" fmla="*/ 708 w 848"/>
              <a:gd name="T107" fmla="*/ 506 h 1398"/>
              <a:gd name="T108" fmla="*/ 792 w 848"/>
              <a:gd name="T109" fmla="*/ 536 h 1398"/>
              <a:gd name="T110" fmla="*/ 762 w 848"/>
              <a:gd name="T111" fmla="*/ 534 h 1398"/>
              <a:gd name="T112" fmla="*/ 696 w 848"/>
              <a:gd name="T113" fmla="*/ 600 h 1398"/>
              <a:gd name="T114" fmla="*/ 706 w 848"/>
              <a:gd name="T115" fmla="*/ 580 h 1398"/>
              <a:gd name="T116" fmla="*/ 126 w 848"/>
              <a:gd name="T117" fmla="*/ 652 h 1398"/>
              <a:gd name="T118" fmla="*/ 140 w 848"/>
              <a:gd name="T119" fmla="*/ 600 h 1398"/>
              <a:gd name="T120" fmla="*/ 102 w 848"/>
              <a:gd name="T121" fmla="*/ 654 h 1398"/>
              <a:gd name="T122" fmla="*/ 756 w 848"/>
              <a:gd name="T123" fmla="*/ 630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8" h="1398">
                <a:moveTo>
                  <a:pt x="120" y="1398"/>
                </a:moveTo>
                <a:lnTo>
                  <a:pt x="120" y="1398"/>
                </a:lnTo>
                <a:lnTo>
                  <a:pt x="74" y="1324"/>
                </a:lnTo>
                <a:lnTo>
                  <a:pt x="30" y="1248"/>
                </a:lnTo>
                <a:lnTo>
                  <a:pt x="30" y="1248"/>
                </a:lnTo>
                <a:lnTo>
                  <a:pt x="34" y="1212"/>
                </a:lnTo>
                <a:lnTo>
                  <a:pt x="38" y="1178"/>
                </a:lnTo>
                <a:lnTo>
                  <a:pt x="38" y="1144"/>
                </a:lnTo>
                <a:lnTo>
                  <a:pt x="38" y="1110"/>
                </a:lnTo>
                <a:lnTo>
                  <a:pt x="34" y="1044"/>
                </a:lnTo>
                <a:lnTo>
                  <a:pt x="26" y="978"/>
                </a:lnTo>
                <a:lnTo>
                  <a:pt x="20" y="916"/>
                </a:lnTo>
                <a:lnTo>
                  <a:pt x="16" y="852"/>
                </a:lnTo>
                <a:lnTo>
                  <a:pt x="16" y="820"/>
                </a:lnTo>
                <a:lnTo>
                  <a:pt x="16" y="790"/>
                </a:lnTo>
                <a:lnTo>
                  <a:pt x="20" y="758"/>
                </a:lnTo>
                <a:lnTo>
                  <a:pt x="24" y="726"/>
                </a:lnTo>
                <a:lnTo>
                  <a:pt x="24" y="726"/>
                </a:lnTo>
                <a:lnTo>
                  <a:pt x="24" y="720"/>
                </a:lnTo>
                <a:lnTo>
                  <a:pt x="20" y="714"/>
                </a:lnTo>
                <a:lnTo>
                  <a:pt x="10" y="710"/>
                </a:lnTo>
                <a:lnTo>
                  <a:pt x="6" y="706"/>
                </a:lnTo>
                <a:lnTo>
                  <a:pt x="2" y="702"/>
                </a:lnTo>
                <a:lnTo>
                  <a:pt x="0" y="698"/>
                </a:lnTo>
                <a:lnTo>
                  <a:pt x="0" y="690"/>
                </a:lnTo>
                <a:lnTo>
                  <a:pt x="0" y="690"/>
                </a:lnTo>
                <a:lnTo>
                  <a:pt x="6" y="690"/>
                </a:lnTo>
                <a:lnTo>
                  <a:pt x="8" y="690"/>
                </a:lnTo>
                <a:lnTo>
                  <a:pt x="14" y="694"/>
                </a:lnTo>
                <a:lnTo>
                  <a:pt x="18" y="700"/>
                </a:lnTo>
                <a:lnTo>
                  <a:pt x="20" y="702"/>
                </a:lnTo>
                <a:lnTo>
                  <a:pt x="24" y="702"/>
                </a:lnTo>
                <a:lnTo>
                  <a:pt x="24" y="702"/>
                </a:lnTo>
                <a:lnTo>
                  <a:pt x="28" y="700"/>
                </a:lnTo>
                <a:lnTo>
                  <a:pt x="30" y="694"/>
                </a:lnTo>
                <a:lnTo>
                  <a:pt x="30" y="682"/>
                </a:lnTo>
                <a:lnTo>
                  <a:pt x="30" y="668"/>
                </a:lnTo>
                <a:lnTo>
                  <a:pt x="32" y="664"/>
                </a:lnTo>
                <a:lnTo>
                  <a:pt x="36" y="660"/>
                </a:lnTo>
                <a:lnTo>
                  <a:pt x="36" y="660"/>
                </a:lnTo>
                <a:lnTo>
                  <a:pt x="46" y="662"/>
                </a:lnTo>
                <a:lnTo>
                  <a:pt x="54" y="662"/>
                </a:lnTo>
                <a:lnTo>
                  <a:pt x="60" y="660"/>
                </a:lnTo>
                <a:lnTo>
                  <a:pt x="64" y="658"/>
                </a:lnTo>
                <a:lnTo>
                  <a:pt x="68" y="654"/>
                </a:lnTo>
                <a:lnTo>
                  <a:pt x="72" y="648"/>
                </a:lnTo>
                <a:lnTo>
                  <a:pt x="76" y="636"/>
                </a:lnTo>
                <a:lnTo>
                  <a:pt x="80" y="624"/>
                </a:lnTo>
                <a:lnTo>
                  <a:pt x="82" y="620"/>
                </a:lnTo>
                <a:lnTo>
                  <a:pt x="86" y="616"/>
                </a:lnTo>
                <a:lnTo>
                  <a:pt x="90" y="612"/>
                </a:lnTo>
                <a:lnTo>
                  <a:pt x="96" y="610"/>
                </a:lnTo>
                <a:lnTo>
                  <a:pt x="104" y="610"/>
                </a:lnTo>
                <a:lnTo>
                  <a:pt x="114" y="612"/>
                </a:lnTo>
                <a:lnTo>
                  <a:pt x="114" y="612"/>
                </a:lnTo>
                <a:lnTo>
                  <a:pt x="110" y="590"/>
                </a:lnTo>
                <a:lnTo>
                  <a:pt x="110" y="580"/>
                </a:lnTo>
                <a:lnTo>
                  <a:pt x="112" y="572"/>
                </a:lnTo>
                <a:lnTo>
                  <a:pt x="118" y="556"/>
                </a:lnTo>
                <a:lnTo>
                  <a:pt x="126" y="540"/>
                </a:lnTo>
                <a:lnTo>
                  <a:pt x="126" y="540"/>
                </a:lnTo>
                <a:lnTo>
                  <a:pt x="122" y="536"/>
                </a:lnTo>
                <a:lnTo>
                  <a:pt x="116" y="534"/>
                </a:lnTo>
                <a:lnTo>
                  <a:pt x="100" y="532"/>
                </a:lnTo>
                <a:lnTo>
                  <a:pt x="92" y="532"/>
                </a:lnTo>
                <a:lnTo>
                  <a:pt x="86" y="530"/>
                </a:lnTo>
                <a:lnTo>
                  <a:pt x="80" y="528"/>
                </a:lnTo>
                <a:lnTo>
                  <a:pt x="78" y="522"/>
                </a:lnTo>
                <a:lnTo>
                  <a:pt x="78" y="522"/>
                </a:lnTo>
                <a:lnTo>
                  <a:pt x="80" y="516"/>
                </a:lnTo>
                <a:lnTo>
                  <a:pt x="82" y="514"/>
                </a:lnTo>
                <a:lnTo>
                  <a:pt x="84" y="514"/>
                </a:lnTo>
                <a:lnTo>
                  <a:pt x="88" y="516"/>
                </a:lnTo>
                <a:lnTo>
                  <a:pt x="96" y="520"/>
                </a:lnTo>
                <a:lnTo>
                  <a:pt x="102" y="524"/>
                </a:lnTo>
                <a:lnTo>
                  <a:pt x="110" y="528"/>
                </a:lnTo>
                <a:lnTo>
                  <a:pt x="118" y="528"/>
                </a:lnTo>
                <a:lnTo>
                  <a:pt x="122" y="526"/>
                </a:lnTo>
                <a:lnTo>
                  <a:pt x="126" y="522"/>
                </a:lnTo>
                <a:lnTo>
                  <a:pt x="126" y="522"/>
                </a:lnTo>
                <a:lnTo>
                  <a:pt x="124" y="512"/>
                </a:lnTo>
                <a:lnTo>
                  <a:pt x="118" y="506"/>
                </a:lnTo>
                <a:lnTo>
                  <a:pt x="114" y="502"/>
                </a:lnTo>
                <a:lnTo>
                  <a:pt x="106" y="502"/>
                </a:lnTo>
                <a:lnTo>
                  <a:pt x="90" y="502"/>
                </a:lnTo>
                <a:lnTo>
                  <a:pt x="82" y="500"/>
                </a:lnTo>
                <a:lnTo>
                  <a:pt x="72" y="498"/>
                </a:lnTo>
                <a:lnTo>
                  <a:pt x="72" y="498"/>
                </a:lnTo>
                <a:lnTo>
                  <a:pt x="72" y="492"/>
                </a:lnTo>
                <a:lnTo>
                  <a:pt x="74" y="488"/>
                </a:lnTo>
                <a:lnTo>
                  <a:pt x="76" y="488"/>
                </a:lnTo>
                <a:lnTo>
                  <a:pt x="80" y="488"/>
                </a:lnTo>
                <a:lnTo>
                  <a:pt x="90" y="494"/>
                </a:lnTo>
                <a:lnTo>
                  <a:pt x="96" y="494"/>
                </a:lnTo>
                <a:lnTo>
                  <a:pt x="102" y="492"/>
                </a:lnTo>
                <a:lnTo>
                  <a:pt x="102" y="492"/>
                </a:lnTo>
                <a:lnTo>
                  <a:pt x="106" y="488"/>
                </a:lnTo>
                <a:lnTo>
                  <a:pt x="106" y="484"/>
                </a:lnTo>
                <a:lnTo>
                  <a:pt x="104" y="480"/>
                </a:lnTo>
                <a:lnTo>
                  <a:pt x="102" y="476"/>
                </a:lnTo>
                <a:lnTo>
                  <a:pt x="98" y="470"/>
                </a:lnTo>
                <a:lnTo>
                  <a:pt x="96" y="466"/>
                </a:lnTo>
                <a:lnTo>
                  <a:pt x="94" y="458"/>
                </a:lnTo>
                <a:lnTo>
                  <a:pt x="96" y="450"/>
                </a:lnTo>
                <a:lnTo>
                  <a:pt x="96" y="450"/>
                </a:lnTo>
                <a:lnTo>
                  <a:pt x="126" y="450"/>
                </a:lnTo>
                <a:lnTo>
                  <a:pt x="126" y="450"/>
                </a:lnTo>
                <a:lnTo>
                  <a:pt x="126" y="432"/>
                </a:lnTo>
                <a:lnTo>
                  <a:pt x="126" y="414"/>
                </a:lnTo>
                <a:lnTo>
                  <a:pt x="124" y="406"/>
                </a:lnTo>
                <a:lnTo>
                  <a:pt x="120" y="402"/>
                </a:lnTo>
                <a:lnTo>
                  <a:pt x="112" y="400"/>
                </a:lnTo>
                <a:lnTo>
                  <a:pt x="102" y="402"/>
                </a:lnTo>
                <a:lnTo>
                  <a:pt x="102" y="402"/>
                </a:lnTo>
                <a:lnTo>
                  <a:pt x="102" y="394"/>
                </a:lnTo>
                <a:lnTo>
                  <a:pt x="102" y="392"/>
                </a:lnTo>
                <a:lnTo>
                  <a:pt x="104" y="390"/>
                </a:lnTo>
                <a:lnTo>
                  <a:pt x="110" y="390"/>
                </a:lnTo>
                <a:lnTo>
                  <a:pt x="118" y="390"/>
                </a:lnTo>
                <a:lnTo>
                  <a:pt x="124" y="390"/>
                </a:lnTo>
                <a:lnTo>
                  <a:pt x="130" y="390"/>
                </a:lnTo>
                <a:lnTo>
                  <a:pt x="132" y="388"/>
                </a:lnTo>
                <a:lnTo>
                  <a:pt x="132" y="386"/>
                </a:lnTo>
                <a:lnTo>
                  <a:pt x="132" y="378"/>
                </a:lnTo>
                <a:lnTo>
                  <a:pt x="132" y="378"/>
                </a:lnTo>
                <a:lnTo>
                  <a:pt x="130" y="372"/>
                </a:lnTo>
                <a:lnTo>
                  <a:pt x="124" y="368"/>
                </a:lnTo>
                <a:lnTo>
                  <a:pt x="118" y="364"/>
                </a:lnTo>
                <a:lnTo>
                  <a:pt x="112" y="362"/>
                </a:lnTo>
                <a:lnTo>
                  <a:pt x="104" y="360"/>
                </a:lnTo>
                <a:lnTo>
                  <a:pt x="98" y="358"/>
                </a:lnTo>
                <a:lnTo>
                  <a:pt x="92" y="354"/>
                </a:lnTo>
                <a:lnTo>
                  <a:pt x="90" y="348"/>
                </a:lnTo>
                <a:lnTo>
                  <a:pt x="90" y="348"/>
                </a:lnTo>
                <a:lnTo>
                  <a:pt x="94" y="344"/>
                </a:lnTo>
                <a:lnTo>
                  <a:pt x="98" y="342"/>
                </a:lnTo>
                <a:lnTo>
                  <a:pt x="102" y="344"/>
                </a:lnTo>
                <a:lnTo>
                  <a:pt x="106" y="348"/>
                </a:lnTo>
                <a:lnTo>
                  <a:pt x="112" y="352"/>
                </a:lnTo>
                <a:lnTo>
                  <a:pt x="116" y="356"/>
                </a:lnTo>
                <a:lnTo>
                  <a:pt x="124" y="356"/>
                </a:lnTo>
                <a:lnTo>
                  <a:pt x="132" y="354"/>
                </a:lnTo>
                <a:lnTo>
                  <a:pt x="132" y="354"/>
                </a:lnTo>
                <a:lnTo>
                  <a:pt x="130" y="338"/>
                </a:lnTo>
                <a:lnTo>
                  <a:pt x="128" y="322"/>
                </a:lnTo>
                <a:lnTo>
                  <a:pt x="126" y="306"/>
                </a:lnTo>
                <a:lnTo>
                  <a:pt x="126" y="288"/>
                </a:lnTo>
                <a:lnTo>
                  <a:pt x="126" y="288"/>
                </a:lnTo>
                <a:lnTo>
                  <a:pt x="134" y="286"/>
                </a:lnTo>
                <a:lnTo>
                  <a:pt x="140" y="284"/>
                </a:lnTo>
                <a:lnTo>
                  <a:pt x="150" y="276"/>
                </a:lnTo>
                <a:lnTo>
                  <a:pt x="156" y="264"/>
                </a:lnTo>
                <a:lnTo>
                  <a:pt x="162" y="252"/>
                </a:lnTo>
                <a:lnTo>
                  <a:pt x="162" y="252"/>
                </a:lnTo>
                <a:lnTo>
                  <a:pt x="160" y="240"/>
                </a:lnTo>
                <a:lnTo>
                  <a:pt x="156" y="230"/>
                </a:lnTo>
                <a:lnTo>
                  <a:pt x="146" y="214"/>
                </a:lnTo>
                <a:lnTo>
                  <a:pt x="142" y="206"/>
                </a:lnTo>
                <a:lnTo>
                  <a:pt x="140" y="196"/>
                </a:lnTo>
                <a:lnTo>
                  <a:pt x="140" y="186"/>
                </a:lnTo>
                <a:lnTo>
                  <a:pt x="144" y="174"/>
                </a:lnTo>
                <a:lnTo>
                  <a:pt x="144" y="174"/>
                </a:lnTo>
                <a:lnTo>
                  <a:pt x="152" y="174"/>
                </a:lnTo>
                <a:lnTo>
                  <a:pt x="156" y="176"/>
                </a:lnTo>
                <a:lnTo>
                  <a:pt x="158" y="180"/>
                </a:lnTo>
                <a:lnTo>
                  <a:pt x="162" y="184"/>
                </a:lnTo>
                <a:lnTo>
                  <a:pt x="166" y="194"/>
                </a:lnTo>
                <a:lnTo>
                  <a:pt x="168" y="196"/>
                </a:lnTo>
                <a:lnTo>
                  <a:pt x="174" y="198"/>
                </a:lnTo>
                <a:lnTo>
                  <a:pt x="174" y="198"/>
                </a:lnTo>
                <a:lnTo>
                  <a:pt x="182" y="176"/>
                </a:lnTo>
                <a:lnTo>
                  <a:pt x="194" y="158"/>
                </a:lnTo>
                <a:lnTo>
                  <a:pt x="208" y="142"/>
                </a:lnTo>
                <a:lnTo>
                  <a:pt x="222" y="126"/>
                </a:lnTo>
                <a:lnTo>
                  <a:pt x="222" y="126"/>
                </a:lnTo>
                <a:lnTo>
                  <a:pt x="220" y="122"/>
                </a:lnTo>
                <a:lnTo>
                  <a:pt x="216" y="120"/>
                </a:lnTo>
                <a:lnTo>
                  <a:pt x="204" y="120"/>
                </a:lnTo>
                <a:lnTo>
                  <a:pt x="194" y="118"/>
                </a:lnTo>
                <a:lnTo>
                  <a:pt x="188" y="118"/>
                </a:lnTo>
                <a:lnTo>
                  <a:pt x="186" y="114"/>
                </a:lnTo>
                <a:lnTo>
                  <a:pt x="186" y="114"/>
                </a:lnTo>
                <a:lnTo>
                  <a:pt x="188" y="110"/>
                </a:lnTo>
                <a:lnTo>
                  <a:pt x="192" y="108"/>
                </a:lnTo>
                <a:lnTo>
                  <a:pt x="204" y="108"/>
                </a:lnTo>
                <a:lnTo>
                  <a:pt x="216" y="108"/>
                </a:lnTo>
                <a:lnTo>
                  <a:pt x="228" y="108"/>
                </a:lnTo>
                <a:lnTo>
                  <a:pt x="228" y="108"/>
                </a:lnTo>
                <a:lnTo>
                  <a:pt x="228" y="100"/>
                </a:lnTo>
                <a:lnTo>
                  <a:pt x="226" y="96"/>
                </a:lnTo>
                <a:lnTo>
                  <a:pt x="218" y="88"/>
                </a:lnTo>
                <a:lnTo>
                  <a:pt x="214" y="84"/>
                </a:lnTo>
                <a:lnTo>
                  <a:pt x="210" y="80"/>
                </a:lnTo>
                <a:lnTo>
                  <a:pt x="210" y="74"/>
                </a:lnTo>
                <a:lnTo>
                  <a:pt x="210" y="66"/>
                </a:lnTo>
                <a:lnTo>
                  <a:pt x="210" y="66"/>
                </a:lnTo>
                <a:lnTo>
                  <a:pt x="222" y="66"/>
                </a:lnTo>
                <a:lnTo>
                  <a:pt x="234" y="66"/>
                </a:lnTo>
                <a:lnTo>
                  <a:pt x="240" y="72"/>
                </a:lnTo>
                <a:lnTo>
                  <a:pt x="246" y="78"/>
                </a:lnTo>
                <a:lnTo>
                  <a:pt x="246" y="78"/>
                </a:lnTo>
                <a:lnTo>
                  <a:pt x="252" y="74"/>
                </a:lnTo>
                <a:lnTo>
                  <a:pt x="256" y="66"/>
                </a:lnTo>
                <a:lnTo>
                  <a:pt x="258" y="58"/>
                </a:lnTo>
                <a:lnTo>
                  <a:pt x="258" y="48"/>
                </a:lnTo>
                <a:lnTo>
                  <a:pt x="258" y="48"/>
                </a:lnTo>
                <a:lnTo>
                  <a:pt x="266" y="46"/>
                </a:lnTo>
                <a:lnTo>
                  <a:pt x="270" y="48"/>
                </a:lnTo>
                <a:lnTo>
                  <a:pt x="274" y="50"/>
                </a:lnTo>
                <a:lnTo>
                  <a:pt x="278" y="52"/>
                </a:lnTo>
                <a:lnTo>
                  <a:pt x="284" y="58"/>
                </a:lnTo>
                <a:lnTo>
                  <a:pt x="288" y="60"/>
                </a:lnTo>
                <a:lnTo>
                  <a:pt x="294" y="60"/>
                </a:lnTo>
                <a:lnTo>
                  <a:pt x="294" y="60"/>
                </a:lnTo>
                <a:lnTo>
                  <a:pt x="300" y="58"/>
                </a:lnTo>
                <a:lnTo>
                  <a:pt x="304" y="52"/>
                </a:lnTo>
                <a:lnTo>
                  <a:pt x="308" y="42"/>
                </a:lnTo>
                <a:lnTo>
                  <a:pt x="312" y="28"/>
                </a:lnTo>
                <a:lnTo>
                  <a:pt x="314" y="22"/>
                </a:lnTo>
                <a:lnTo>
                  <a:pt x="318" y="18"/>
                </a:lnTo>
                <a:lnTo>
                  <a:pt x="318" y="18"/>
                </a:lnTo>
                <a:lnTo>
                  <a:pt x="330" y="22"/>
                </a:lnTo>
                <a:lnTo>
                  <a:pt x="340" y="22"/>
                </a:lnTo>
                <a:lnTo>
                  <a:pt x="348" y="22"/>
                </a:lnTo>
                <a:lnTo>
                  <a:pt x="356" y="18"/>
                </a:lnTo>
                <a:lnTo>
                  <a:pt x="368" y="10"/>
                </a:lnTo>
                <a:lnTo>
                  <a:pt x="384" y="0"/>
                </a:lnTo>
                <a:lnTo>
                  <a:pt x="384" y="0"/>
                </a:lnTo>
                <a:lnTo>
                  <a:pt x="398" y="0"/>
                </a:lnTo>
                <a:lnTo>
                  <a:pt x="408" y="2"/>
                </a:lnTo>
                <a:lnTo>
                  <a:pt x="426" y="12"/>
                </a:lnTo>
                <a:lnTo>
                  <a:pt x="426" y="12"/>
                </a:lnTo>
                <a:lnTo>
                  <a:pt x="460" y="6"/>
                </a:lnTo>
                <a:lnTo>
                  <a:pt x="494" y="2"/>
                </a:lnTo>
                <a:lnTo>
                  <a:pt x="528" y="4"/>
                </a:lnTo>
                <a:lnTo>
                  <a:pt x="562" y="10"/>
                </a:lnTo>
                <a:lnTo>
                  <a:pt x="596" y="18"/>
                </a:lnTo>
                <a:lnTo>
                  <a:pt x="626" y="30"/>
                </a:lnTo>
                <a:lnTo>
                  <a:pt x="654" y="44"/>
                </a:lnTo>
                <a:lnTo>
                  <a:pt x="678" y="60"/>
                </a:lnTo>
                <a:lnTo>
                  <a:pt x="678" y="60"/>
                </a:lnTo>
                <a:lnTo>
                  <a:pt x="686" y="78"/>
                </a:lnTo>
                <a:lnTo>
                  <a:pt x="694" y="94"/>
                </a:lnTo>
                <a:lnTo>
                  <a:pt x="700" y="102"/>
                </a:lnTo>
                <a:lnTo>
                  <a:pt x="708" y="108"/>
                </a:lnTo>
                <a:lnTo>
                  <a:pt x="716" y="112"/>
                </a:lnTo>
                <a:lnTo>
                  <a:pt x="726" y="114"/>
                </a:lnTo>
                <a:lnTo>
                  <a:pt x="726" y="114"/>
                </a:lnTo>
                <a:lnTo>
                  <a:pt x="726" y="132"/>
                </a:lnTo>
                <a:lnTo>
                  <a:pt x="730" y="146"/>
                </a:lnTo>
                <a:lnTo>
                  <a:pt x="736" y="160"/>
                </a:lnTo>
                <a:lnTo>
                  <a:pt x="744" y="172"/>
                </a:lnTo>
                <a:lnTo>
                  <a:pt x="758" y="194"/>
                </a:lnTo>
                <a:lnTo>
                  <a:pt x="764" y="206"/>
                </a:lnTo>
                <a:lnTo>
                  <a:pt x="768" y="222"/>
                </a:lnTo>
                <a:lnTo>
                  <a:pt x="768" y="222"/>
                </a:lnTo>
                <a:lnTo>
                  <a:pt x="784" y="234"/>
                </a:lnTo>
                <a:lnTo>
                  <a:pt x="792" y="242"/>
                </a:lnTo>
                <a:lnTo>
                  <a:pt x="798" y="252"/>
                </a:lnTo>
                <a:lnTo>
                  <a:pt x="804" y="260"/>
                </a:lnTo>
                <a:lnTo>
                  <a:pt x="804" y="264"/>
                </a:lnTo>
                <a:lnTo>
                  <a:pt x="804" y="270"/>
                </a:lnTo>
                <a:lnTo>
                  <a:pt x="802" y="274"/>
                </a:lnTo>
                <a:lnTo>
                  <a:pt x="798" y="276"/>
                </a:lnTo>
                <a:lnTo>
                  <a:pt x="794" y="280"/>
                </a:lnTo>
                <a:lnTo>
                  <a:pt x="786" y="282"/>
                </a:lnTo>
                <a:lnTo>
                  <a:pt x="786" y="282"/>
                </a:lnTo>
                <a:lnTo>
                  <a:pt x="792" y="276"/>
                </a:lnTo>
                <a:lnTo>
                  <a:pt x="796" y="270"/>
                </a:lnTo>
                <a:lnTo>
                  <a:pt x="796" y="264"/>
                </a:lnTo>
                <a:lnTo>
                  <a:pt x="794" y="258"/>
                </a:lnTo>
                <a:lnTo>
                  <a:pt x="790" y="254"/>
                </a:lnTo>
                <a:lnTo>
                  <a:pt x="786" y="248"/>
                </a:lnTo>
                <a:lnTo>
                  <a:pt x="774" y="240"/>
                </a:lnTo>
                <a:lnTo>
                  <a:pt x="774" y="240"/>
                </a:lnTo>
                <a:lnTo>
                  <a:pt x="770" y="250"/>
                </a:lnTo>
                <a:lnTo>
                  <a:pt x="770" y="260"/>
                </a:lnTo>
                <a:lnTo>
                  <a:pt x="772" y="270"/>
                </a:lnTo>
                <a:lnTo>
                  <a:pt x="776" y="280"/>
                </a:lnTo>
                <a:lnTo>
                  <a:pt x="780" y="290"/>
                </a:lnTo>
                <a:lnTo>
                  <a:pt x="782" y="300"/>
                </a:lnTo>
                <a:lnTo>
                  <a:pt x="784" y="312"/>
                </a:lnTo>
                <a:lnTo>
                  <a:pt x="780" y="324"/>
                </a:lnTo>
                <a:lnTo>
                  <a:pt x="780" y="324"/>
                </a:lnTo>
                <a:lnTo>
                  <a:pt x="784" y="330"/>
                </a:lnTo>
                <a:lnTo>
                  <a:pt x="790" y="336"/>
                </a:lnTo>
                <a:lnTo>
                  <a:pt x="804" y="344"/>
                </a:lnTo>
                <a:lnTo>
                  <a:pt x="818" y="354"/>
                </a:lnTo>
                <a:lnTo>
                  <a:pt x="824" y="358"/>
                </a:lnTo>
                <a:lnTo>
                  <a:pt x="828" y="366"/>
                </a:lnTo>
                <a:lnTo>
                  <a:pt x="828" y="366"/>
                </a:lnTo>
                <a:lnTo>
                  <a:pt x="824" y="364"/>
                </a:lnTo>
                <a:lnTo>
                  <a:pt x="818" y="362"/>
                </a:lnTo>
                <a:lnTo>
                  <a:pt x="812" y="358"/>
                </a:lnTo>
                <a:lnTo>
                  <a:pt x="810" y="354"/>
                </a:lnTo>
                <a:lnTo>
                  <a:pt x="810" y="354"/>
                </a:lnTo>
                <a:lnTo>
                  <a:pt x="806" y="366"/>
                </a:lnTo>
                <a:lnTo>
                  <a:pt x="802" y="376"/>
                </a:lnTo>
                <a:lnTo>
                  <a:pt x="800" y="398"/>
                </a:lnTo>
                <a:lnTo>
                  <a:pt x="800" y="420"/>
                </a:lnTo>
                <a:lnTo>
                  <a:pt x="802" y="440"/>
                </a:lnTo>
                <a:lnTo>
                  <a:pt x="802" y="458"/>
                </a:lnTo>
                <a:lnTo>
                  <a:pt x="802" y="468"/>
                </a:lnTo>
                <a:lnTo>
                  <a:pt x="800" y="476"/>
                </a:lnTo>
                <a:lnTo>
                  <a:pt x="796" y="486"/>
                </a:lnTo>
                <a:lnTo>
                  <a:pt x="790" y="494"/>
                </a:lnTo>
                <a:lnTo>
                  <a:pt x="784" y="502"/>
                </a:lnTo>
                <a:lnTo>
                  <a:pt x="774" y="510"/>
                </a:lnTo>
                <a:lnTo>
                  <a:pt x="774" y="510"/>
                </a:lnTo>
                <a:lnTo>
                  <a:pt x="776" y="514"/>
                </a:lnTo>
                <a:lnTo>
                  <a:pt x="778" y="518"/>
                </a:lnTo>
                <a:lnTo>
                  <a:pt x="786" y="522"/>
                </a:lnTo>
                <a:lnTo>
                  <a:pt x="796" y="524"/>
                </a:lnTo>
                <a:lnTo>
                  <a:pt x="800" y="526"/>
                </a:lnTo>
                <a:lnTo>
                  <a:pt x="804" y="528"/>
                </a:lnTo>
                <a:lnTo>
                  <a:pt x="804" y="528"/>
                </a:lnTo>
                <a:lnTo>
                  <a:pt x="796" y="600"/>
                </a:lnTo>
                <a:lnTo>
                  <a:pt x="794" y="634"/>
                </a:lnTo>
                <a:lnTo>
                  <a:pt x="792" y="672"/>
                </a:lnTo>
                <a:lnTo>
                  <a:pt x="792" y="672"/>
                </a:lnTo>
                <a:lnTo>
                  <a:pt x="794" y="678"/>
                </a:lnTo>
                <a:lnTo>
                  <a:pt x="798" y="680"/>
                </a:lnTo>
                <a:lnTo>
                  <a:pt x="808" y="686"/>
                </a:lnTo>
                <a:lnTo>
                  <a:pt x="818" y="690"/>
                </a:lnTo>
                <a:lnTo>
                  <a:pt x="828" y="696"/>
                </a:lnTo>
                <a:lnTo>
                  <a:pt x="828" y="696"/>
                </a:lnTo>
                <a:lnTo>
                  <a:pt x="838" y="720"/>
                </a:lnTo>
                <a:lnTo>
                  <a:pt x="844" y="746"/>
                </a:lnTo>
                <a:lnTo>
                  <a:pt x="848" y="772"/>
                </a:lnTo>
                <a:lnTo>
                  <a:pt x="848" y="800"/>
                </a:lnTo>
                <a:lnTo>
                  <a:pt x="848" y="826"/>
                </a:lnTo>
                <a:lnTo>
                  <a:pt x="846" y="856"/>
                </a:lnTo>
                <a:lnTo>
                  <a:pt x="838" y="912"/>
                </a:lnTo>
                <a:lnTo>
                  <a:pt x="828" y="972"/>
                </a:lnTo>
                <a:lnTo>
                  <a:pt x="816" y="1030"/>
                </a:lnTo>
                <a:lnTo>
                  <a:pt x="804" y="1088"/>
                </a:lnTo>
                <a:lnTo>
                  <a:pt x="800" y="1118"/>
                </a:lnTo>
                <a:lnTo>
                  <a:pt x="798" y="1146"/>
                </a:lnTo>
                <a:lnTo>
                  <a:pt x="798" y="1146"/>
                </a:lnTo>
                <a:lnTo>
                  <a:pt x="794" y="1220"/>
                </a:lnTo>
                <a:lnTo>
                  <a:pt x="790" y="1256"/>
                </a:lnTo>
                <a:lnTo>
                  <a:pt x="786" y="1288"/>
                </a:lnTo>
                <a:lnTo>
                  <a:pt x="778" y="1320"/>
                </a:lnTo>
                <a:lnTo>
                  <a:pt x="770" y="1348"/>
                </a:lnTo>
                <a:lnTo>
                  <a:pt x="764" y="1362"/>
                </a:lnTo>
                <a:lnTo>
                  <a:pt x="756" y="1374"/>
                </a:lnTo>
                <a:lnTo>
                  <a:pt x="748" y="1386"/>
                </a:lnTo>
                <a:lnTo>
                  <a:pt x="738" y="1398"/>
                </a:lnTo>
                <a:lnTo>
                  <a:pt x="738" y="1398"/>
                </a:lnTo>
                <a:lnTo>
                  <a:pt x="120" y="1398"/>
                </a:lnTo>
                <a:lnTo>
                  <a:pt x="120" y="1398"/>
                </a:lnTo>
                <a:close/>
                <a:moveTo>
                  <a:pt x="792" y="570"/>
                </a:moveTo>
                <a:lnTo>
                  <a:pt x="792" y="570"/>
                </a:lnTo>
                <a:lnTo>
                  <a:pt x="786" y="570"/>
                </a:lnTo>
                <a:lnTo>
                  <a:pt x="780" y="572"/>
                </a:lnTo>
                <a:lnTo>
                  <a:pt x="776" y="576"/>
                </a:lnTo>
                <a:lnTo>
                  <a:pt x="772" y="580"/>
                </a:lnTo>
                <a:lnTo>
                  <a:pt x="770" y="584"/>
                </a:lnTo>
                <a:lnTo>
                  <a:pt x="768" y="592"/>
                </a:lnTo>
                <a:lnTo>
                  <a:pt x="768" y="606"/>
                </a:lnTo>
                <a:lnTo>
                  <a:pt x="768" y="606"/>
                </a:lnTo>
                <a:lnTo>
                  <a:pt x="778" y="608"/>
                </a:lnTo>
                <a:lnTo>
                  <a:pt x="786" y="606"/>
                </a:lnTo>
                <a:lnTo>
                  <a:pt x="792" y="602"/>
                </a:lnTo>
                <a:lnTo>
                  <a:pt x="796" y="598"/>
                </a:lnTo>
                <a:lnTo>
                  <a:pt x="798" y="590"/>
                </a:lnTo>
                <a:lnTo>
                  <a:pt x="798" y="584"/>
                </a:lnTo>
                <a:lnTo>
                  <a:pt x="796" y="576"/>
                </a:lnTo>
                <a:lnTo>
                  <a:pt x="792" y="570"/>
                </a:lnTo>
                <a:lnTo>
                  <a:pt x="792" y="570"/>
                </a:lnTo>
                <a:close/>
                <a:moveTo>
                  <a:pt x="234" y="126"/>
                </a:moveTo>
                <a:lnTo>
                  <a:pt x="234" y="126"/>
                </a:lnTo>
                <a:lnTo>
                  <a:pt x="242" y="130"/>
                </a:lnTo>
                <a:lnTo>
                  <a:pt x="252" y="132"/>
                </a:lnTo>
                <a:lnTo>
                  <a:pt x="256" y="130"/>
                </a:lnTo>
                <a:lnTo>
                  <a:pt x="260" y="128"/>
                </a:lnTo>
                <a:lnTo>
                  <a:pt x="262" y="124"/>
                </a:lnTo>
                <a:lnTo>
                  <a:pt x="264" y="120"/>
                </a:lnTo>
                <a:lnTo>
                  <a:pt x="264" y="120"/>
                </a:lnTo>
                <a:lnTo>
                  <a:pt x="256" y="116"/>
                </a:lnTo>
                <a:lnTo>
                  <a:pt x="246" y="114"/>
                </a:lnTo>
                <a:lnTo>
                  <a:pt x="242" y="116"/>
                </a:lnTo>
                <a:lnTo>
                  <a:pt x="238" y="118"/>
                </a:lnTo>
                <a:lnTo>
                  <a:pt x="236" y="122"/>
                </a:lnTo>
                <a:lnTo>
                  <a:pt x="234" y="126"/>
                </a:lnTo>
                <a:lnTo>
                  <a:pt x="234" y="126"/>
                </a:lnTo>
                <a:close/>
                <a:moveTo>
                  <a:pt x="792" y="408"/>
                </a:moveTo>
                <a:lnTo>
                  <a:pt x="792" y="408"/>
                </a:lnTo>
                <a:lnTo>
                  <a:pt x="792" y="402"/>
                </a:lnTo>
                <a:lnTo>
                  <a:pt x="790" y="398"/>
                </a:lnTo>
                <a:lnTo>
                  <a:pt x="786" y="394"/>
                </a:lnTo>
                <a:lnTo>
                  <a:pt x="780" y="392"/>
                </a:lnTo>
                <a:lnTo>
                  <a:pt x="772" y="388"/>
                </a:lnTo>
                <a:lnTo>
                  <a:pt x="770" y="384"/>
                </a:lnTo>
                <a:lnTo>
                  <a:pt x="768" y="378"/>
                </a:lnTo>
                <a:lnTo>
                  <a:pt x="768" y="378"/>
                </a:lnTo>
                <a:lnTo>
                  <a:pt x="776" y="376"/>
                </a:lnTo>
                <a:lnTo>
                  <a:pt x="778" y="376"/>
                </a:lnTo>
                <a:lnTo>
                  <a:pt x="780" y="372"/>
                </a:lnTo>
                <a:lnTo>
                  <a:pt x="780" y="372"/>
                </a:lnTo>
                <a:lnTo>
                  <a:pt x="776" y="370"/>
                </a:lnTo>
                <a:lnTo>
                  <a:pt x="774" y="370"/>
                </a:lnTo>
                <a:lnTo>
                  <a:pt x="774" y="366"/>
                </a:lnTo>
                <a:lnTo>
                  <a:pt x="774" y="366"/>
                </a:lnTo>
                <a:lnTo>
                  <a:pt x="762" y="366"/>
                </a:lnTo>
                <a:lnTo>
                  <a:pt x="762" y="366"/>
                </a:lnTo>
                <a:lnTo>
                  <a:pt x="762" y="376"/>
                </a:lnTo>
                <a:lnTo>
                  <a:pt x="762" y="386"/>
                </a:lnTo>
                <a:lnTo>
                  <a:pt x="764" y="394"/>
                </a:lnTo>
                <a:lnTo>
                  <a:pt x="770" y="402"/>
                </a:lnTo>
                <a:lnTo>
                  <a:pt x="774" y="408"/>
                </a:lnTo>
                <a:lnTo>
                  <a:pt x="780" y="410"/>
                </a:lnTo>
                <a:lnTo>
                  <a:pt x="786" y="410"/>
                </a:lnTo>
                <a:lnTo>
                  <a:pt x="792" y="408"/>
                </a:lnTo>
                <a:lnTo>
                  <a:pt x="792" y="408"/>
                </a:lnTo>
                <a:close/>
                <a:moveTo>
                  <a:pt x="138" y="426"/>
                </a:moveTo>
                <a:lnTo>
                  <a:pt x="138" y="426"/>
                </a:lnTo>
                <a:lnTo>
                  <a:pt x="138" y="440"/>
                </a:lnTo>
                <a:lnTo>
                  <a:pt x="140" y="450"/>
                </a:lnTo>
                <a:lnTo>
                  <a:pt x="148" y="458"/>
                </a:lnTo>
                <a:lnTo>
                  <a:pt x="156" y="462"/>
                </a:lnTo>
                <a:lnTo>
                  <a:pt x="156" y="462"/>
                </a:lnTo>
                <a:lnTo>
                  <a:pt x="158" y="458"/>
                </a:lnTo>
                <a:lnTo>
                  <a:pt x="160" y="452"/>
                </a:lnTo>
                <a:lnTo>
                  <a:pt x="162" y="438"/>
                </a:lnTo>
                <a:lnTo>
                  <a:pt x="162" y="432"/>
                </a:lnTo>
                <a:lnTo>
                  <a:pt x="160" y="426"/>
                </a:lnTo>
                <a:lnTo>
                  <a:pt x="156" y="422"/>
                </a:lnTo>
                <a:lnTo>
                  <a:pt x="150" y="420"/>
                </a:lnTo>
                <a:lnTo>
                  <a:pt x="150" y="420"/>
                </a:lnTo>
                <a:lnTo>
                  <a:pt x="148" y="424"/>
                </a:lnTo>
                <a:lnTo>
                  <a:pt x="146" y="426"/>
                </a:lnTo>
                <a:lnTo>
                  <a:pt x="142" y="426"/>
                </a:lnTo>
                <a:lnTo>
                  <a:pt x="138" y="426"/>
                </a:lnTo>
                <a:lnTo>
                  <a:pt x="138" y="426"/>
                </a:lnTo>
                <a:close/>
                <a:moveTo>
                  <a:pt x="144" y="486"/>
                </a:moveTo>
                <a:lnTo>
                  <a:pt x="144" y="486"/>
                </a:lnTo>
                <a:lnTo>
                  <a:pt x="148" y="492"/>
                </a:lnTo>
                <a:lnTo>
                  <a:pt x="152" y="498"/>
                </a:lnTo>
                <a:lnTo>
                  <a:pt x="158" y="502"/>
                </a:lnTo>
                <a:lnTo>
                  <a:pt x="168" y="504"/>
                </a:lnTo>
                <a:lnTo>
                  <a:pt x="168" y="504"/>
                </a:lnTo>
                <a:lnTo>
                  <a:pt x="172" y="494"/>
                </a:lnTo>
                <a:lnTo>
                  <a:pt x="176" y="480"/>
                </a:lnTo>
                <a:lnTo>
                  <a:pt x="176" y="472"/>
                </a:lnTo>
                <a:lnTo>
                  <a:pt x="174" y="464"/>
                </a:lnTo>
                <a:lnTo>
                  <a:pt x="172" y="460"/>
                </a:lnTo>
                <a:lnTo>
                  <a:pt x="168" y="456"/>
                </a:lnTo>
                <a:lnTo>
                  <a:pt x="168" y="456"/>
                </a:lnTo>
                <a:lnTo>
                  <a:pt x="166" y="462"/>
                </a:lnTo>
                <a:lnTo>
                  <a:pt x="164" y="464"/>
                </a:lnTo>
                <a:lnTo>
                  <a:pt x="154" y="468"/>
                </a:lnTo>
                <a:lnTo>
                  <a:pt x="150" y="472"/>
                </a:lnTo>
                <a:lnTo>
                  <a:pt x="146" y="474"/>
                </a:lnTo>
                <a:lnTo>
                  <a:pt x="144" y="478"/>
                </a:lnTo>
                <a:lnTo>
                  <a:pt x="144" y="486"/>
                </a:lnTo>
                <a:lnTo>
                  <a:pt x="144" y="486"/>
                </a:lnTo>
                <a:close/>
                <a:moveTo>
                  <a:pt x="150" y="510"/>
                </a:moveTo>
                <a:lnTo>
                  <a:pt x="150" y="510"/>
                </a:lnTo>
                <a:lnTo>
                  <a:pt x="146" y="508"/>
                </a:lnTo>
                <a:lnTo>
                  <a:pt x="144" y="504"/>
                </a:lnTo>
                <a:lnTo>
                  <a:pt x="140" y="496"/>
                </a:lnTo>
                <a:lnTo>
                  <a:pt x="134" y="490"/>
                </a:lnTo>
                <a:lnTo>
                  <a:pt x="130" y="488"/>
                </a:lnTo>
                <a:lnTo>
                  <a:pt x="126" y="486"/>
                </a:lnTo>
                <a:lnTo>
                  <a:pt x="126" y="486"/>
                </a:lnTo>
                <a:lnTo>
                  <a:pt x="126" y="492"/>
                </a:lnTo>
                <a:lnTo>
                  <a:pt x="126" y="500"/>
                </a:lnTo>
                <a:lnTo>
                  <a:pt x="128" y="506"/>
                </a:lnTo>
                <a:lnTo>
                  <a:pt x="132" y="512"/>
                </a:lnTo>
                <a:lnTo>
                  <a:pt x="136" y="516"/>
                </a:lnTo>
                <a:lnTo>
                  <a:pt x="140" y="516"/>
                </a:lnTo>
                <a:lnTo>
                  <a:pt x="146" y="514"/>
                </a:lnTo>
                <a:lnTo>
                  <a:pt x="150" y="510"/>
                </a:lnTo>
                <a:lnTo>
                  <a:pt x="150" y="510"/>
                </a:lnTo>
                <a:close/>
                <a:moveTo>
                  <a:pt x="696" y="534"/>
                </a:moveTo>
                <a:lnTo>
                  <a:pt x="696" y="534"/>
                </a:lnTo>
                <a:lnTo>
                  <a:pt x="702" y="534"/>
                </a:lnTo>
                <a:lnTo>
                  <a:pt x="708" y="532"/>
                </a:lnTo>
                <a:lnTo>
                  <a:pt x="710" y="528"/>
                </a:lnTo>
                <a:lnTo>
                  <a:pt x="714" y="524"/>
                </a:lnTo>
                <a:lnTo>
                  <a:pt x="718" y="514"/>
                </a:lnTo>
                <a:lnTo>
                  <a:pt x="720" y="504"/>
                </a:lnTo>
                <a:lnTo>
                  <a:pt x="720" y="504"/>
                </a:lnTo>
                <a:lnTo>
                  <a:pt x="714" y="504"/>
                </a:lnTo>
                <a:lnTo>
                  <a:pt x="708" y="506"/>
                </a:lnTo>
                <a:lnTo>
                  <a:pt x="706" y="510"/>
                </a:lnTo>
                <a:lnTo>
                  <a:pt x="702" y="514"/>
                </a:lnTo>
                <a:lnTo>
                  <a:pt x="698" y="524"/>
                </a:lnTo>
                <a:lnTo>
                  <a:pt x="696" y="534"/>
                </a:lnTo>
                <a:lnTo>
                  <a:pt x="696" y="534"/>
                </a:lnTo>
                <a:close/>
                <a:moveTo>
                  <a:pt x="798" y="540"/>
                </a:moveTo>
                <a:lnTo>
                  <a:pt x="798" y="540"/>
                </a:lnTo>
                <a:lnTo>
                  <a:pt x="794" y="538"/>
                </a:lnTo>
                <a:lnTo>
                  <a:pt x="792" y="536"/>
                </a:lnTo>
                <a:lnTo>
                  <a:pt x="792" y="532"/>
                </a:lnTo>
                <a:lnTo>
                  <a:pt x="792" y="528"/>
                </a:lnTo>
                <a:lnTo>
                  <a:pt x="792" y="528"/>
                </a:lnTo>
                <a:lnTo>
                  <a:pt x="784" y="528"/>
                </a:lnTo>
                <a:lnTo>
                  <a:pt x="774" y="528"/>
                </a:lnTo>
                <a:lnTo>
                  <a:pt x="766" y="528"/>
                </a:lnTo>
                <a:lnTo>
                  <a:pt x="762" y="530"/>
                </a:lnTo>
                <a:lnTo>
                  <a:pt x="762" y="534"/>
                </a:lnTo>
                <a:lnTo>
                  <a:pt x="762" y="534"/>
                </a:lnTo>
                <a:lnTo>
                  <a:pt x="770" y="538"/>
                </a:lnTo>
                <a:lnTo>
                  <a:pt x="780" y="544"/>
                </a:lnTo>
                <a:lnTo>
                  <a:pt x="786" y="546"/>
                </a:lnTo>
                <a:lnTo>
                  <a:pt x="790" y="546"/>
                </a:lnTo>
                <a:lnTo>
                  <a:pt x="794" y="544"/>
                </a:lnTo>
                <a:lnTo>
                  <a:pt x="798" y="540"/>
                </a:lnTo>
                <a:lnTo>
                  <a:pt x="798" y="540"/>
                </a:lnTo>
                <a:close/>
                <a:moveTo>
                  <a:pt x="696" y="600"/>
                </a:moveTo>
                <a:lnTo>
                  <a:pt x="696" y="600"/>
                </a:lnTo>
                <a:lnTo>
                  <a:pt x="710" y="598"/>
                </a:lnTo>
                <a:lnTo>
                  <a:pt x="722" y="596"/>
                </a:lnTo>
                <a:lnTo>
                  <a:pt x="726" y="592"/>
                </a:lnTo>
                <a:lnTo>
                  <a:pt x="728" y="588"/>
                </a:lnTo>
                <a:lnTo>
                  <a:pt x="732" y="582"/>
                </a:lnTo>
                <a:lnTo>
                  <a:pt x="732" y="576"/>
                </a:lnTo>
                <a:lnTo>
                  <a:pt x="732" y="576"/>
                </a:lnTo>
                <a:lnTo>
                  <a:pt x="718" y="578"/>
                </a:lnTo>
                <a:lnTo>
                  <a:pt x="706" y="580"/>
                </a:lnTo>
                <a:lnTo>
                  <a:pt x="702" y="584"/>
                </a:lnTo>
                <a:lnTo>
                  <a:pt x="700" y="588"/>
                </a:lnTo>
                <a:lnTo>
                  <a:pt x="696" y="594"/>
                </a:lnTo>
                <a:lnTo>
                  <a:pt x="696" y="600"/>
                </a:lnTo>
                <a:lnTo>
                  <a:pt x="696" y="600"/>
                </a:lnTo>
                <a:close/>
                <a:moveTo>
                  <a:pt x="102" y="654"/>
                </a:moveTo>
                <a:lnTo>
                  <a:pt x="102" y="654"/>
                </a:lnTo>
                <a:lnTo>
                  <a:pt x="116" y="654"/>
                </a:lnTo>
                <a:lnTo>
                  <a:pt x="126" y="652"/>
                </a:lnTo>
                <a:lnTo>
                  <a:pt x="134" y="648"/>
                </a:lnTo>
                <a:lnTo>
                  <a:pt x="140" y="642"/>
                </a:lnTo>
                <a:lnTo>
                  <a:pt x="146" y="634"/>
                </a:lnTo>
                <a:lnTo>
                  <a:pt x="150" y="626"/>
                </a:lnTo>
                <a:lnTo>
                  <a:pt x="156" y="606"/>
                </a:lnTo>
                <a:lnTo>
                  <a:pt x="156" y="606"/>
                </a:lnTo>
                <a:lnTo>
                  <a:pt x="150" y="604"/>
                </a:lnTo>
                <a:lnTo>
                  <a:pt x="146" y="602"/>
                </a:lnTo>
                <a:lnTo>
                  <a:pt x="140" y="600"/>
                </a:lnTo>
                <a:lnTo>
                  <a:pt x="132" y="600"/>
                </a:lnTo>
                <a:lnTo>
                  <a:pt x="132" y="600"/>
                </a:lnTo>
                <a:lnTo>
                  <a:pt x="128" y="616"/>
                </a:lnTo>
                <a:lnTo>
                  <a:pt x="124" y="634"/>
                </a:lnTo>
                <a:lnTo>
                  <a:pt x="122" y="642"/>
                </a:lnTo>
                <a:lnTo>
                  <a:pt x="116" y="648"/>
                </a:lnTo>
                <a:lnTo>
                  <a:pt x="110" y="652"/>
                </a:lnTo>
                <a:lnTo>
                  <a:pt x="102" y="654"/>
                </a:lnTo>
                <a:lnTo>
                  <a:pt x="102" y="654"/>
                </a:lnTo>
                <a:close/>
                <a:moveTo>
                  <a:pt x="744" y="654"/>
                </a:moveTo>
                <a:lnTo>
                  <a:pt x="744" y="654"/>
                </a:lnTo>
                <a:lnTo>
                  <a:pt x="774" y="654"/>
                </a:lnTo>
                <a:lnTo>
                  <a:pt x="774" y="654"/>
                </a:lnTo>
                <a:lnTo>
                  <a:pt x="774" y="646"/>
                </a:lnTo>
                <a:lnTo>
                  <a:pt x="774" y="642"/>
                </a:lnTo>
                <a:lnTo>
                  <a:pt x="770" y="636"/>
                </a:lnTo>
                <a:lnTo>
                  <a:pt x="768" y="634"/>
                </a:lnTo>
                <a:lnTo>
                  <a:pt x="756" y="630"/>
                </a:lnTo>
                <a:lnTo>
                  <a:pt x="744" y="630"/>
                </a:lnTo>
                <a:lnTo>
                  <a:pt x="744" y="630"/>
                </a:lnTo>
                <a:lnTo>
                  <a:pt x="744" y="654"/>
                </a:lnTo>
                <a:lnTo>
                  <a:pt x="744" y="654"/>
                </a:lnTo>
                <a:close/>
              </a:path>
            </a:pathLst>
          </a:custGeom>
          <a:solidFill>
            <a:schemeClr val="bg2"/>
          </a:solidFill>
          <a:ln>
            <a:noFill/>
          </a:ln>
        </p:spPr>
        <p:txBody>
          <a:bodyPr vert="horz" wrap="square" lIns="80682" tIns="40341" rIns="80682" bIns="40341" numCol="1" anchor="t" anchorCtr="0" compatLnSpc="1">
            <a:prstTxWarp prst="textNoShape">
              <a:avLst/>
            </a:prstTxWarp>
          </a:bodyPr>
          <a:lstStyle/>
          <a:p>
            <a:endParaRPr lang="en-GB" sz="1588">
              <a:latin typeface="+mj-lt"/>
            </a:endParaRPr>
          </a:p>
        </p:txBody>
      </p:sp>
      <p:sp>
        <p:nvSpPr>
          <p:cNvPr id="126" name="TextBox 125"/>
          <p:cNvSpPr txBox="1"/>
          <p:nvPr/>
        </p:nvSpPr>
        <p:spPr>
          <a:xfrm>
            <a:off x="3145440" y="1358680"/>
            <a:ext cx="989109" cy="832236"/>
          </a:xfrm>
          <a:prstGeom prst="rect">
            <a:avLst/>
          </a:prstGeom>
          <a:noFill/>
        </p:spPr>
        <p:txBody>
          <a:bodyPr wrap="square" lIns="0" tIns="0" rIns="0" bIns="0" rtlCol="0">
            <a:noAutofit/>
          </a:bodyPr>
          <a:lstStyle/>
          <a:p>
            <a:pPr defTabSz="704608" eaLnBrk="0" hangingPunct="0">
              <a:spcAft>
                <a:spcPts val="176"/>
              </a:spcAft>
              <a:defRPr/>
            </a:pPr>
            <a:r>
              <a:rPr lang="en-GB" sz="1400" b="1" i="1" kern="0" dirty="0" err="1">
                <a:solidFill>
                  <a:schemeClr val="accent1">
                    <a:lumMod val="50000"/>
                  </a:schemeClr>
                </a:solidFill>
                <a:latin typeface="+mj-lt"/>
                <a:cs typeface="Arial" charset="0"/>
              </a:rPr>
              <a:t>Operatore</a:t>
            </a:r>
            <a:r>
              <a:rPr lang="en-GB" sz="1400" b="1" i="1" kern="0" dirty="0">
                <a:solidFill>
                  <a:schemeClr val="accent1">
                    <a:lumMod val="50000"/>
                  </a:schemeClr>
                </a:solidFill>
                <a:latin typeface="+mj-lt"/>
                <a:cs typeface="Arial" charset="0"/>
              </a:rPr>
              <a:t> </a:t>
            </a:r>
            <a:r>
              <a:rPr lang="en-GB" sz="1400" b="1" i="1" kern="0" dirty="0" err="1">
                <a:solidFill>
                  <a:schemeClr val="accent1">
                    <a:lumMod val="50000"/>
                  </a:schemeClr>
                </a:solidFill>
                <a:latin typeface="+mj-lt"/>
                <a:cs typeface="Arial" charset="0"/>
              </a:rPr>
              <a:t>gestione</a:t>
            </a:r>
            <a:r>
              <a:rPr lang="en-GB" sz="1400" b="1" i="1" kern="0" dirty="0">
                <a:solidFill>
                  <a:schemeClr val="accent1">
                    <a:lumMod val="50000"/>
                  </a:schemeClr>
                </a:solidFill>
                <a:latin typeface="+mj-lt"/>
                <a:cs typeface="Arial" charset="0"/>
              </a:rPr>
              <a:t> </a:t>
            </a:r>
            <a:r>
              <a:rPr lang="en-GB" sz="1400" b="1" i="1" kern="0" dirty="0" err="1">
                <a:solidFill>
                  <a:schemeClr val="accent1">
                    <a:lumMod val="50000"/>
                  </a:schemeClr>
                </a:solidFill>
                <a:latin typeface="+mj-lt"/>
                <a:cs typeface="Arial" charset="0"/>
              </a:rPr>
              <a:t>delle</a:t>
            </a:r>
            <a:r>
              <a:rPr lang="en-GB" sz="1400" b="1" i="1" kern="0" dirty="0">
                <a:solidFill>
                  <a:schemeClr val="accent1">
                    <a:lumMod val="50000"/>
                  </a:schemeClr>
                </a:solidFill>
                <a:latin typeface="+mj-lt"/>
                <a:cs typeface="Arial" charset="0"/>
              </a:rPr>
              <a:t> </a:t>
            </a:r>
            <a:r>
              <a:rPr lang="en-GB" sz="1400" b="1" i="1" kern="0" dirty="0" err="1">
                <a:solidFill>
                  <a:schemeClr val="accent1">
                    <a:lumMod val="50000"/>
                  </a:schemeClr>
                </a:solidFill>
                <a:latin typeface="+mj-lt"/>
                <a:cs typeface="Arial" charset="0"/>
              </a:rPr>
              <a:t>acque</a:t>
            </a:r>
            <a:r>
              <a:rPr lang="en-GB" sz="1400" b="1" i="1" kern="0" dirty="0">
                <a:solidFill>
                  <a:schemeClr val="accent1">
                    <a:lumMod val="50000"/>
                  </a:schemeClr>
                </a:solidFill>
                <a:latin typeface="+mj-lt"/>
                <a:cs typeface="Arial" charset="0"/>
              </a:rPr>
              <a:t> e </a:t>
            </a:r>
            <a:r>
              <a:rPr lang="en-GB" sz="1400" b="1" i="1" kern="0" dirty="0" err="1">
                <a:solidFill>
                  <a:schemeClr val="accent1">
                    <a:lumMod val="50000"/>
                  </a:schemeClr>
                </a:solidFill>
                <a:latin typeface="+mj-lt"/>
                <a:cs typeface="Arial" charset="0"/>
              </a:rPr>
              <a:t>risanamento</a:t>
            </a:r>
            <a:r>
              <a:rPr lang="en-GB" sz="1400" b="1" i="1" kern="0" dirty="0">
                <a:solidFill>
                  <a:schemeClr val="accent1">
                    <a:lumMod val="50000"/>
                  </a:schemeClr>
                </a:solidFill>
                <a:latin typeface="+mj-lt"/>
                <a:cs typeface="Arial" charset="0"/>
              </a:rPr>
              <a:t> </a:t>
            </a:r>
            <a:r>
              <a:rPr lang="en-GB" sz="1400" b="1" i="1" kern="0" dirty="0" err="1">
                <a:solidFill>
                  <a:schemeClr val="accent1">
                    <a:lumMod val="50000"/>
                  </a:schemeClr>
                </a:solidFill>
                <a:latin typeface="+mj-lt"/>
                <a:cs typeface="Arial" charset="0"/>
              </a:rPr>
              <a:t>ambientale</a:t>
            </a:r>
            <a:endParaRPr lang="en-GB" sz="1400" b="1" i="1" kern="0" dirty="0">
              <a:solidFill>
                <a:schemeClr val="accent1">
                  <a:lumMod val="50000"/>
                </a:schemeClr>
              </a:solidFill>
              <a:latin typeface="+mj-lt"/>
              <a:cs typeface="Arial" charset="0"/>
            </a:endParaRPr>
          </a:p>
        </p:txBody>
      </p:sp>
      <p:sp>
        <p:nvSpPr>
          <p:cNvPr id="131" name="Freeform 4808"/>
          <p:cNvSpPr>
            <a:spLocks noEditPoints="1"/>
          </p:cNvSpPr>
          <p:nvPr/>
        </p:nvSpPr>
        <p:spPr bwMode="auto">
          <a:xfrm>
            <a:off x="3497543" y="3225868"/>
            <a:ext cx="218249" cy="412248"/>
          </a:xfrm>
          <a:custGeom>
            <a:avLst/>
            <a:gdLst>
              <a:gd name="T0" fmla="*/ 48 w 216"/>
              <a:gd name="T1" fmla="*/ 16 h 408"/>
              <a:gd name="T2" fmla="*/ 56 w 216"/>
              <a:gd name="T3" fmla="*/ 0 h 408"/>
              <a:gd name="T4" fmla="*/ 72 w 216"/>
              <a:gd name="T5" fmla="*/ 12 h 408"/>
              <a:gd name="T6" fmla="*/ 60 w 216"/>
              <a:gd name="T7" fmla="*/ 24 h 408"/>
              <a:gd name="T8" fmla="*/ 198 w 216"/>
              <a:gd name="T9" fmla="*/ 36 h 408"/>
              <a:gd name="T10" fmla="*/ 182 w 216"/>
              <a:gd name="T11" fmla="*/ 24 h 408"/>
              <a:gd name="T12" fmla="*/ 174 w 216"/>
              <a:gd name="T13" fmla="*/ 40 h 408"/>
              <a:gd name="T14" fmla="*/ 190 w 216"/>
              <a:gd name="T15" fmla="*/ 46 h 408"/>
              <a:gd name="T16" fmla="*/ 164 w 216"/>
              <a:gd name="T17" fmla="*/ 58 h 408"/>
              <a:gd name="T18" fmla="*/ 152 w 216"/>
              <a:gd name="T19" fmla="*/ 46 h 408"/>
              <a:gd name="T20" fmla="*/ 140 w 216"/>
              <a:gd name="T21" fmla="*/ 58 h 408"/>
              <a:gd name="T22" fmla="*/ 152 w 216"/>
              <a:gd name="T23" fmla="*/ 70 h 408"/>
              <a:gd name="T24" fmla="*/ 110 w 216"/>
              <a:gd name="T25" fmla="*/ 102 h 408"/>
              <a:gd name="T26" fmla="*/ 102 w 216"/>
              <a:gd name="T27" fmla="*/ 86 h 408"/>
              <a:gd name="T28" fmla="*/ 86 w 216"/>
              <a:gd name="T29" fmla="*/ 96 h 408"/>
              <a:gd name="T30" fmla="*/ 98 w 216"/>
              <a:gd name="T31" fmla="*/ 108 h 408"/>
              <a:gd name="T32" fmla="*/ 128 w 216"/>
              <a:gd name="T33" fmla="*/ 352 h 408"/>
              <a:gd name="T34" fmla="*/ 128 w 216"/>
              <a:gd name="T35" fmla="*/ 322 h 408"/>
              <a:gd name="T36" fmla="*/ 96 w 216"/>
              <a:gd name="T37" fmla="*/ 330 h 408"/>
              <a:gd name="T38" fmla="*/ 108 w 216"/>
              <a:gd name="T39" fmla="*/ 356 h 408"/>
              <a:gd name="T40" fmla="*/ 122 w 216"/>
              <a:gd name="T41" fmla="*/ 44 h 408"/>
              <a:gd name="T42" fmla="*/ 122 w 216"/>
              <a:gd name="T43" fmla="*/ 16 h 408"/>
              <a:gd name="T44" fmla="*/ 94 w 216"/>
              <a:gd name="T45" fmla="*/ 16 h 408"/>
              <a:gd name="T46" fmla="*/ 94 w 216"/>
              <a:gd name="T47" fmla="*/ 44 h 408"/>
              <a:gd name="T48" fmla="*/ 122 w 216"/>
              <a:gd name="T49" fmla="*/ 44 h 408"/>
              <a:gd name="T50" fmla="*/ 60 w 216"/>
              <a:gd name="T51" fmla="*/ 56 h 408"/>
              <a:gd name="T52" fmla="*/ 34 w 216"/>
              <a:gd name="T53" fmla="*/ 52 h 408"/>
              <a:gd name="T54" fmla="*/ 34 w 216"/>
              <a:gd name="T55" fmla="*/ 74 h 408"/>
              <a:gd name="T56" fmla="*/ 56 w 216"/>
              <a:gd name="T57" fmla="*/ 74 h 408"/>
              <a:gd name="T58" fmla="*/ 182 w 216"/>
              <a:gd name="T59" fmla="*/ 406 h 408"/>
              <a:gd name="T60" fmla="*/ 16 w 216"/>
              <a:gd name="T61" fmla="*/ 394 h 408"/>
              <a:gd name="T62" fmla="*/ 4 w 216"/>
              <a:gd name="T63" fmla="*/ 338 h 408"/>
              <a:gd name="T64" fmla="*/ 64 w 216"/>
              <a:gd name="T65" fmla="*/ 132 h 408"/>
              <a:gd name="T66" fmla="*/ 68 w 216"/>
              <a:gd name="T67" fmla="*/ 116 h 408"/>
              <a:gd name="T68" fmla="*/ 148 w 216"/>
              <a:gd name="T69" fmla="*/ 116 h 408"/>
              <a:gd name="T70" fmla="*/ 152 w 216"/>
              <a:gd name="T71" fmla="*/ 132 h 408"/>
              <a:gd name="T72" fmla="*/ 212 w 216"/>
              <a:gd name="T73" fmla="*/ 336 h 408"/>
              <a:gd name="T74" fmla="*/ 102 w 216"/>
              <a:gd name="T75" fmla="*/ 158 h 408"/>
              <a:gd name="T76" fmla="*/ 114 w 216"/>
              <a:gd name="T77" fmla="*/ 170 h 408"/>
              <a:gd name="T78" fmla="*/ 126 w 216"/>
              <a:gd name="T79" fmla="*/ 158 h 408"/>
              <a:gd name="T80" fmla="*/ 114 w 216"/>
              <a:gd name="T81" fmla="*/ 146 h 408"/>
              <a:gd name="T82" fmla="*/ 102 w 216"/>
              <a:gd name="T83" fmla="*/ 158 h 408"/>
              <a:gd name="T84" fmla="*/ 80 w 216"/>
              <a:gd name="T85" fmla="*/ 280 h 408"/>
              <a:gd name="T86" fmla="*/ 106 w 216"/>
              <a:gd name="T87" fmla="*/ 268 h 408"/>
              <a:gd name="T88" fmla="*/ 94 w 216"/>
              <a:gd name="T89" fmla="*/ 242 h 408"/>
              <a:gd name="T90" fmla="*/ 66 w 216"/>
              <a:gd name="T91" fmla="*/ 262 h 408"/>
              <a:gd name="T92" fmla="*/ 136 w 216"/>
              <a:gd name="T93" fmla="*/ 308 h 408"/>
              <a:gd name="T94" fmla="*/ 140 w 216"/>
              <a:gd name="T95" fmla="*/ 298 h 408"/>
              <a:gd name="T96" fmla="*/ 124 w 216"/>
              <a:gd name="T97" fmla="*/ 288 h 408"/>
              <a:gd name="T98" fmla="*/ 116 w 216"/>
              <a:gd name="T99" fmla="*/ 302 h 408"/>
              <a:gd name="T100" fmla="*/ 82 w 216"/>
              <a:gd name="T101" fmla="*/ 298 h 408"/>
              <a:gd name="T102" fmla="*/ 18 w 216"/>
              <a:gd name="T103" fmla="*/ 352 h 408"/>
              <a:gd name="T104" fmla="*/ 32 w 216"/>
              <a:gd name="T105" fmla="*/ 386 h 408"/>
              <a:gd name="T106" fmla="*/ 184 w 216"/>
              <a:gd name="T107" fmla="*/ 386 h 408"/>
              <a:gd name="T108" fmla="*/ 198 w 216"/>
              <a:gd name="T109" fmla="*/ 35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6" h="408">
                <a:moveTo>
                  <a:pt x="60" y="24"/>
                </a:moveTo>
                <a:lnTo>
                  <a:pt x="60" y="24"/>
                </a:lnTo>
                <a:lnTo>
                  <a:pt x="56" y="22"/>
                </a:lnTo>
                <a:lnTo>
                  <a:pt x="52" y="20"/>
                </a:lnTo>
                <a:lnTo>
                  <a:pt x="52" y="20"/>
                </a:lnTo>
                <a:lnTo>
                  <a:pt x="48" y="16"/>
                </a:lnTo>
                <a:lnTo>
                  <a:pt x="48" y="12"/>
                </a:lnTo>
                <a:lnTo>
                  <a:pt x="48" y="12"/>
                </a:lnTo>
                <a:lnTo>
                  <a:pt x="48" y="6"/>
                </a:lnTo>
                <a:lnTo>
                  <a:pt x="52" y="2"/>
                </a:lnTo>
                <a:lnTo>
                  <a:pt x="52" y="2"/>
                </a:lnTo>
                <a:lnTo>
                  <a:pt x="56" y="0"/>
                </a:lnTo>
                <a:lnTo>
                  <a:pt x="60" y="0"/>
                </a:lnTo>
                <a:lnTo>
                  <a:pt x="64" y="0"/>
                </a:lnTo>
                <a:lnTo>
                  <a:pt x="68" y="2"/>
                </a:lnTo>
                <a:lnTo>
                  <a:pt x="68" y="2"/>
                </a:lnTo>
                <a:lnTo>
                  <a:pt x="72" y="6"/>
                </a:lnTo>
                <a:lnTo>
                  <a:pt x="72" y="12"/>
                </a:lnTo>
                <a:lnTo>
                  <a:pt x="72" y="12"/>
                </a:lnTo>
                <a:lnTo>
                  <a:pt x="72" y="16"/>
                </a:lnTo>
                <a:lnTo>
                  <a:pt x="68" y="20"/>
                </a:lnTo>
                <a:lnTo>
                  <a:pt x="68" y="20"/>
                </a:lnTo>
                <a:lnTo>
                  <a:pt x="64" y="22"/>
                </a:lnTo>
                <a:lnTo>
                  <a:pt x="60" y="24"/>
                </a:lnTo>
                <a:lnTo>
                  <a:pt x="60" y="24"/>
                </a:lnTo>
                <a:close/>
                <a:moveTo>
                  <a:pt x="194" y="44"/>
                </a:moveTo>
                <a:lnTo>
                  <a:pt x="194" y="44"/>
                </a:lnTo>
                <a:lnTo>
                  <a:pt x="196" y="40"/>
                </a:lnTo>
                <a:lnTo>
                  <a:pt x="198" y="36"/>
                </a:lnTo>
                <a:lnTo>
                  <a:pt x="198" y="36"/>
                </a:lnTo>
                <a:lnTo>
                  <a:pt x="196" y="32"/>
                </a:lnTo>
                <a:lnTo>
                  <a:pt x="194" y="28"/>
                </a:lnTo>
                <a:lnTo>
                  <a:pt x="194" y="28"/>
                </a:lnTo>
                <a:lnTo>
                  <a:pt x="190" y="24"/>
                </a:lnTo>
                <a:lnTo>
                  <a:pt x="186" y="24"/>
                </a:lnTo>
                <a:lnTo>
                  <a:pt x="182" y="24"/>
                </a:lnTo>
                <a:lnTo>
                  <a:pt x="178" y="28"/>
                </a:lnTo>
                <a:lnTo>
                  <a:pt x="178" y="28"/>
                </a:lnTo>
                <a:lnTo>
                  <a:pt x="174" y="32"/>
                </a:lnTo>
                <a:lnTo>
                  <a:pt x="174" y="36"/>
                </a:lnTo>
                <a:lnTo>
                  <a:pt x="174" y="36"/>
                </a:lnTo>
                <a:lnTo>
                  <a:pt x="174" y="40"/>
                </a:lnTo>
                <a:lnTo>
                  <a:pt x="178" y="44"/>
                </a:lnTo>
                <a:lnTo>
                  <a:pt x="178" y="44"/>
                </a:lnTo>
                <a:lnTo>
                  <a:pt x="182" y="46"/>
                </a:lnTo>
                <a:lnTo>
                  <a:pt x="186" y="48"/>
                </a:lnTo>
                <a:lnTo>
                  <a:pt x="186" y="48"/>
                </a:lnTo>
                <a:lnTo>
                  <a:pt x="190" y="46"/>
                </a:lnTo>
                <a:lnTo>
                  <a:pt x="194" y="44"/>
                </a:lnTo>
                <a:lnTo>
                  <a:pt x="194" y="44"/>
                </a:lnTo>
                <a:close/>
                <a:moveTo>
                  <a:pt x="160" y="66"/>
                </a:moveTo>
                <a:lnTo>
                  <a:pt x="160" y="66"/>
                </a:lnTo>
                <a:lnTo>
                  <a:pt x="162" y="62"/>
                </a:lnTo>
                <a:lnTo>
                  <a:pt x="164" y="58"/>
                </a:lnTo>
                <a:lnTo>
                  <a:pt x="164" y="58"/>
                </a:lnTo>
                <a:lnTo>
                  <a:pt x="162" y="54"/>
                </a:lnTo>
                <a:lnTo>
                  <a:pt x="160" y="50"/>
                </a:lnTo>
                <a:lnTo>
                  <a:pt x="160" y="50"/>
                </a:lnTo>
                <a:lnTo>
                  <a:pt x="156" y="46"/>
                </a:lnTo>
                <a:lnTo>
                  <a:pt x="152" y="46"/>
                </a:lnTo>
                <a:lnTo>
                  <a:pt x="146" y="46"/>
                </a:lnTo>
                <a:lnTo>
                  <a:pt x="142" y="50"/>
                </a:lnTo>
                <a:lnTo>
                  <a:pt x="142" y="50"/>
                </a:lnTo>
                <a:lnTo>
                  <a:pt x="140" y="54"/>
                </a:lnTo>
                <a:lnTo>
                  <a:pt x="140" y="58"/>
                </a:lnTo>
                <a:lnTo>
                  <a:pt x="140" y="58"/>
                </a:lnTo>
                <a:lnTo>
                  <a:pt x="140" y="62"/>
                </a:lnTo>
                <a:lnTo>
                  <a:pt x="142" y="66"/>
                </a:lnTo>
                <a:lnTo>
                  <a:pt x="142" y="66"/>
                </a:lnTo>
                <a:lnTo>
                  <a:pt x="146" y="68"/>
                </a:lnTo>
                <a:lnTo>
                  <a:pt x="152" y="70"/>
                </a:lnTo>
                <a:lnTo>
                  <a:pt x="152" y="70"/>
                </a:lnTo>
                <a:lnTo>
                  <a:pt x="156" y="68"/>
                </a:lnTo>
                <a:lnTo>
                  <a:pt x="160" y="66"/>
                </a:lnTo>
                <a:lnTo>
                  <a:pt x="160" y="66"/>
                </a:lnTo>
                <a:close/>
                <a:moveTo>
                  <a:pt x="106" y="104"/>
                </a:moveTo>
                <a:lnTo>
                  <a:pt x="106" y="104"/>
                </a:lnTo>
                <a:lnTo>
                  <a:pt x="110" y="102"/>
                </a:lnTo>
                <a:lnTo>
                  <a:pt x="110" y="96"/>
                </a:lnTo>
                <a:lnTo>
                  <a:pt x="110" y="96"/>
                </a:lnTo>
                <a:lnTo>
                  <a:pt x="110" y="92"/>
                </a:lnTo>
                <a:lnTo>
                  <a:pt x="106" y="88"/>
                </a:lnTo>
                <a:lnTo>
                  <a:pt x="106" y="88"/>
                </a:lnTo>
                <a:lnTo>
                  <a:pt x="102" y="86"/>
                </a:lnTo>
                <a:lnTo>
                  <a:pt x="98" y="84"/>
                </a:lnTo>
                <a:lnTo>
                  <a:pt x="94" y="86"/>
                </a:lnTo>
                <a:lnTo>
                  <a:pt x="90" y="88"/>
                </a:lnTo>
                <a:lnTo>
                  <a:pt x="90" y="88"/>
                </a:lnTo>
                <a:lnTo>
                  <a:pt x="88" y="92"/>
                </a:lnTo>
                <a:lnTo>
                  <a:pt x="86" y="96"/>
                </a:lnTo>
                <a:lnTo>
                  <a:pt x="86" y="96"/>
                </a:lnTo>
                <a:lnTo>
                  <a:pt x="88" y="102"/>
                </a:lnTo>
                <a:lnTo>
                  <a:pt x="90" y="104"/>
                </a:lnTo>
                <a:lnTo>
                  <a:pt x="90" y="104"/>
                </a:lnTo>
                <a:lnTo>
                  <a:pt x="94" y="108"/>
                </a:lnTo>
                <a:lnTo>
                  <a:pt x="98" y="108"/>
                </a:lnTo>
                <a:lnTo>
                  <a:pt x="98" y="108"/>
                </a:lnTo>
                <a:lnTo>
                  <a:pt x="102" y="108"/>
                </a:lnTo>
                <a:lnTo>
                  <a:pt x="106" y="104"/>
                </a:lnTo>
                <a:lnTo>
                  <a:pt x="106" y="104"/>
                </a:lnTo>
                <a:close/>
                <a:moveTo>
                  <a:pt x="128" y="352"/>
                </a:moveTo>
                <a:lnTo>
                  <a:pt x="128" y="352"/>
                </a:lnTo>
                <a:lnTo>
                  <a:pt x="134" y="344"/>
                </a:lnTo>
                <a:lnTo>
                  <a:pt x="134" y="336"/>
                </a:lnTo>
                <a:lnTo>
                  <a:pt x="134" y="336"/>
                </a:lnTo>
                <a:lnTo>
                  <a:pt x="134" y="330"/>
                </a:lnTo>
                <a:lnTo>
                  <a:pt x="128" y="322"/>
                </a:lnTo>
                <a:lnTo>
                  <a:pt x="128" y="322"/>
                </a:lnTo>
                <a:lnTo>
                  <a:pt x="122" y="318"/>
                </a:lnTo>
                <a:lnTo>
                  <a:pt x="114" y="318"/>
                </a:lnTo>
                <a:lnTo>
                  <a:pt x="108" y="318"/>
                </a:lnTo>
                <a:lnTo>
                  <a:pt x="100" y="322"/>
                </a:lnTo>
                <a:lnTo>
                  <a:pt x="100" y="322"/>
                </a:lnTo>
                <a:lnTo>
                  <a:pt x="96" y="330"/>
                </a:lnTo>
                <a:lnTo>
                  <a:pt x="94" y="336"/>
                </a:lnTo>
                <a:lnTo>
                  <a:pt x="94" y="336"/>
                </a:lnTo>
                <a:lnTo>
                  <a:pt x="96" y="344"/>
                </a:lnTo>
                <a:lnTo>
                  <a:pt x="100" y="352"/>
                </a:lnTo>
                <a:lnTo>
                  <a:pt x="100" y="352"/>
                </a:lnTo>
                <a:lnTo>
                  <a:pt x="108" y="356"/>
                </a:lnTo>
                <a:lnTo>
                  <a:pt x="114" y="356"/>
                </a:lnTo>
                <a:lnTo>
                  <a:pt x="114" y="356"/>
                </a:lnTo>
                <a:lnTo>
                  <a:pt x="122" y="356"/>
                </a:lnTo>
                <a:lnTo>
                  <a:pt x="128" y="352"/>
                </a:lnTo>
                <a:lnTo>
                  <a:pt x="128" y="352"/>
                </a:lnTo>
                <a:close/>
                <a:moveTo>
                  <a:pt x="122" y="44"/>
                </a:moveTo>
                <a:lnTo>
                  <a:pt x="122" y="44"/>
                </a:lnTo>
                <a:lnTo>
                  <a:pt x="126" y="38"/>
                </a:lnTo>
                <a:lnTo>
                  <a:pt x="128" y="30"/>
                </a:lnTo>
                <a:lnTo>
                  <a:pt x="128" y="30"/>
                </a:lnTo>
                <a:lnTo>
                  <a:pt x="126" y="22"/>
                </a:lnTo>
                <a:lnTo>
                  <a:pt x="122" y="16"/>
                </a:lnTo>
                <a:lnTo>
                  <a:pt x="122" y="16"/>
                </a:lnTo>
                <a:lnTo>
                  <a:pt x="116" y="12"/>
                </a:lnTo>
                <a:lnTo>
                  <a:pt x="108" y="10"/>
                </a:lnTo>
                <a:lnTo>
                  <a:pt x="100" y="12"/>
                </a:lnTo>
                <a:lnTo>
                  <a:pt x="94" y="16"/>
                </a:lnTo>
                <a:lnTo>
                  <a:pt x="94" y="16"/>
                </a:lnTo>
                <a:lnTo>
                  <a:pt x="90" y="22"/>
                </a:lnTo>
                <a:lnTo>
                  <a:pt x="88" y="30"/>
                </a:lnTo>
                <a:lnTo>
                  <a:pt x="88" y="30"/>
                </a:lnTo>
                <a:lnTo>
                  <a:pt x="90" y="38"/>
                </a:lnTo>
                <a:lnTo>
                  <a:pt x="94" y="44"/>
                </a:lnTo>
                <a:lnTo>
                  <a:pt x="94" y="44"/>
                </a:lnTo>
                <a:lnTo>
                  <a:pt x="100" y="48"/>
                </a:lnTo>
                <a:lnTo>
                  <a:pt x="108" y="50"/>
                </a:lnTo>
                <a:lnTo>
                  <a:pt x="108" y="50"/>
                </a:lnTo>
                <a:lnTo>
                  <a:pt x="116" y="48"/>
                </a:lnTo>
                <a:lnTo>
                  <a:pt x="122" y="44"/>
                </a:lnTo>
                <a:lnTo>
                  <a:pt x="122" y="44"/>
                </a:lnTo>
                <a:close/>
                <a:moveTo>
                  <a:pt x="56" y="74"/>
                </a:moveTo>
                <a:lnTo>
                  <a:pt x="56" y="74"/>
                </a:lnTo>
                <a:lnTo>
                  <a:pt x="60" y="68"/>
                </a:lnTo>
                <a:lnTo>
                  <a:pt x="60" y="62"/>
                </a:lnTo>
                <a:lnTo>
                  <a:pt x="60" y="62"/>
                </a:lnTo>
                <a:lnTo>
                  <a:pt x="60" y="56"/>
                </a:lnTo>
                <a:lnTo>
                  <a:pt x="56" y="52"/>
                </a:lnTo>
                <a:lnTo>
                  <a:pt x="56" y="52"/>
                </a:lnTo>
                <a:lnTo>
                  <a:pt x="50" y="48"/>
                </a:lnTo>
                <a:lnTo>
                  <a:pt x="44" y="46"/>
                </a:lnTo>
                <a:lnTo>
                  <a:pt x="38" y="48"/>
                </a:lnTo>
                <a:lnTo>
                  <a:pt x="34" y="52"/>
                </a:lnTo>
                <a:lnTo>
                  <a:pt x="34" y="52"/>
                </a:lnTo>
                <a:lnTo>
                  <a:pt x="30" y="56"/>
                </a:lnTo>
                <a:lnTo>
                  <a:pt x="28" y="62"/>
                </a:lnTo>
                <a:lnTo>
                  <a:pt x="28" y="62"/>
                </a:lnTo>
                <a:lnTo>
                  <a:pt x="30" y="68"/>
                </a:lnTo>
                <a:lnTo>
                  <a:pt x="34" y="74"/>
                </a:lnTo>
                <a:lnTo>
                  <a:pt x="34" y="74"/>
                </a:lnTo>
                <a:lnTo>
                  <a:pt x="38" y="78"/>
                </a:lnTo>
                <a:lnTo>
                  <a:pt x="44" y="78"/>
                </a:lnTo>
                <a:lnTo>
                  <a:pt x="44" y="78"/>
                </a:lnTo>
                <a:lnTo>
                  <a:pt x="50" y="78"/>
                </a:lnTo>
                <a:lnTo>
                  <a:pt x="56" y="74"/>
                </a:lnTo>
                <a:lnTo>
                  <a:pt x="56" y="74"/>
                </a:lnTo>
                <a:close/>
                <a:moveTo>
                  <a:pt x="208" y="386"/>
                </a:moveTo>
                <a:lnTo>
                  <a:pt x="208" y="386"/>
                </a:lnTo>
                <a:lnTo>
                  <a:pt x="200" y="394"/>
                </a:lnTo>
                <a:lnTo>
                  <a:pt x="192" y="402"/>
                </a:lnTo>
                <a:lnTo>
                  <a:pt x="182" y="406"/>
                </a:lnTo>
                <a:lnTo>
                  <a:pt x="172" y="408"/>
                </a:lnTo>
                <a:lnTo>
                  <a:pt x="44" y="408"/>
                </a:lnTo>
                <a:lnTo>
                  <a:pt x="44" y="408"/>
                </a:lnTo>
                <a:lnTo>
                  <a:pt x="34" y="406"/>
                </a:lnTo>
                <a:lnTo>
                  <a:pt x="24" y="402"/>
                </a:lnTo>
                <a:lnTo>
                  <a:pt x="16" y="394"/>
                </a:lnTo>
                <a:lnTo>
                  <a:pt x="8" y="386"/>
                </a:lnTo>
                <a:lnTo>
                  <a:pt x="8" y="386"/>
                </a:lnTo>
                <a:lnTo>
                  <a:pt x="2" y="374"/>
                </a:lnTo>
                <a:lnTo>
                  <a:pt x="0" y="362"/>
                </a:lnTo>
                <a:lnTo>
                  <a:pt x="0" y="350"/>
                </a:lnTo>
                <a:lnTo>
                  <a:pt x="4" y="338"/>
                </a:lnTo>
                <a:lnTo>
                  <a:pt x="76" y="202"/>
                </a:lnTo>
                <a:lnTo>
                  <a:pt x="76" y="136"/>
                </a:lnTo>
                <a:lnTo>
                  <a:pt x="72" y="136"/>
                </a:lnTo>
                <a:lnTo>
                  <a:pt x="72" y="136"/>
                </a:lnTo>
                <a:lnTo>
                  <a:pt x="68" y="134"/>
                </a:lnTo>
                <a:lnTo>
                  <a:pt x="64" y="132"/>
                </a:lnTo>
                <a:lnTo>
                  <a:pt x="62" y="130"/>
                </a:lnTo>
                <a:lnTo>
                  <a:pt x="62" y="126"/>
                </a:lnTo>
                <a:lnTo>
                  <a:pt x="62" y="126"/>
                </a:lnTo>
                <a:lnTo>
                  <a:pt x="62" y="122"/>
                </a:lnTo>
                <a:lnTo>
                  <a:pt x="64" y="118"/>
                </a:lnTo>
                <a:lnTo>
                  <a:pt x="68" y="116"/>
                </a:lnTo>
                <a:lnTo>
                  <a:pt x="72" y="116"/>
                </a:lnTo>
                <a:lnTo>
                  <a:pt x="86" y="116"/>
                </a:lnTo>
                <a:lnTo>
                  <a:pt x="130" y="116"/>
                </a:lnTo>
                <a:lnTo>
                  <a:pt x="144" y="116"/>
                </a:lnTo>
                <a:lnTo>
                  <a:pt x="144" y="116"/>
                </a:lnTo>
                <a:lnTo>
                  <a:pt x="148" y="116"/>
                </a:lnTo>
                <a:lnTo>
                  <a:pt x="152" y="118"/>
                </a:lnTo>
                <a:lnTo>
                  <a:pt x="154" y="122"/>
                </a:lnTo>
                <a:lnTo>
                  <a:pt x="154" y="126"/>
                </a:lnTo>
                <a:lnTo>
                  <a:pt x="154" y="126"/>
                </a:lnTo>
                <a:lnTo>
                  <a:pt x="154" y="130"/>
                </a:lnTo>
                <a:lnTo>
                  <a:pt x="152" y="132"/>
                </a:lnTo>
                <a:lnTo>
                  <a:pt x="148" y="134"/>
                </a:lnTo>
                <a:lnTo>
                  <a:pt x="144" y="136"/>
                </a:lnTo>
                <a:lnTo>
                  <a:pt x="140" y="136"/>
                </a:lnTo>
                <a:lnTo>
                  <a:pt x="140" y="202"/>
                </a:lnTo>
                <a:lnTo>
                  <a:pt x="212" y="336"/>
                </a:lnTo>
                <a:lnTo>
                  <a:pt x="212" y="336"/>
                </a:lnTo>
                <a:lnTo>
                  <a:pt x="216" y="348"/>
                </a:lnTo>
                <a:lnTo>
                  <a:pt x="216" y="362"/>
                </a:lnTo>
                <a:lnTo>
                  <a:pt x="214" y="374"/>
                </a:lnTo>
                <a:lnTo>
                  <a:pt x="208" y="386"/>
                </a:lnTo>
                <a:lnTo>
                  <a:pt x="208" y="386"/>
                </a:lnTo>
                <a:close/>
                <a:moveTo>
                  <a:pt x="102" y="158"/>
                </a:moveTo>
                <a:lnTo>
                  <a:pt x="102" y="158"/>
                </a:lnTo>
                <a:lnTo>
                  <a:pt x="102" y="162"/>
                </a:lnTo>
                <a:lnTo>
                  <a:pt x="104" y="166"/>
                </a:lnTo>
                <a:lnTo>
                  <a:pt x="104" y="166"/>
                </a:lnTo>
                <a:lnTo>
                  <a:pt x="108" y="168"/>
                </a:lnTo>
                <a:lnTo>
                  <a:pt x="114" y="170"/>
                </a:lnTo>
                <a:lnTo>
                  <a:pt x="114" y="170"/>
                </a:lnTo>
                <a:lnTo>
                  <a:pt x="118" y="168"/>
                </a:lnTo>
                <a:lnTo>
                  <a:pt x="122" y="166"/>
                </a:lnTo>
                <a:lnTo>
                  <a:pt x="122" y="166"/>
                </a:lnTo>
                <a:lnTo>
                  <a:pt x="124" y="162"/>
                </a:lnTo>
                <a:lnTo>
                  <a:pt x="126" y="158"/>
                </a:lnTo>
                <a:lnTo>
                  <a:pt x="126" y="158"/>
                </a:lnTo>
                <a:lnTo>
                  <a:pt x="124" y="152"/>
                </a:lnTo>
                <a:lnTo>
                  <a:pt x="122" y="148"/>
                </a:lnTo>
                <a:lnTo>
                  <a:pt x="122" y="148"/>
                </a:lnTo>
                <a:lnTo>
                  <a:pt x="118" y="146"/>
                </a:lnTo>
                <a:lnTo>
                  <a:pt x="114" y="146"/>
                </a:lnTo>
                <a:lnTo>
                  <a:pt x="108" y="146"/>
                </a:lnTo>
                <a:lnTo>
                  <a:pt x="104" y="148"/>
                </a:lnTo>
                <a:lnTo>
                  <a:pt x="104" y="148"/>
                </a:lnTo>
                <a:lnTo>
                  <a:pt x="102" y="152"/>
                </a:lnTo>
                <a:lnTo>
                  <a:pt x="102" y="158"/>
                </a:lnTo>
                <a:lnTo>
                  <a:pt x="102" y="158"/>
                </a:lnTo>
                <a:close/>
                <a:moveTo>
                  <a:pt x="66" y="262"/>
                </a:moveTo>
                <a:lnTo>
                  <a:pt x="66" y="262"/>
                </a:lnTo>
                <a:lnTo>
                  <a:pt x="68" y="268"/>
                </a:lnTo>
                <a:lnTo>
                  <a:pt x="72" y="276"/>
                </a:lnTo>
                <a:lnTo>
                  <a:pt x="72" y="276"/>
                </a:lnTo>
                <a:lnTo>
                  <a:pt x="80" y="280"/>
                </a:lnTo>
                <a:lnTo>
                  <a:pt x="86" y="282"/>
                </a:lnTo>
                <a:lnTo>
                  <a:pt x="86" y="282"/>
                </a:lnTo>
                <a:lnTo>
                  <a:pt x="94" y="280"/>
                </a:lnTo>
                <a:lnTo>
                  <a:pt x="100" y="276"/>
                </a:lnTo>
                <a:lnTo>
                  <a:pt x="100" y="276"/>
                </a:lnTo>
                <a:lnTo>
                  <a:pt x="106" y="268"/>
                </a:lnTo>
                <a:lnTo>
                  <a:pt x="106" y="262"/>
                </a:lnTo>
                <a:lnTo>
                  <a:pt x="106" y="262"/>
                </a:lnTo>
                <a:lnTo>
                  <a:pt x="106" y="254"/>
                </a:lnTo>
                <a:lnTo>
                  <a:pt x="100" y="248"/>
                </a:lnTo>
                <a:lnTo>
                  <a:pt x="100" y="248"/>
                </a:lnTo>
                <a:lnTo>
                  <a:pt x="94" y="242"/>
                </a:lnTo>
                <a:lnTo>
                  <a:pt x="86" y="242"/>
                </a:lnTo>
                <a:lnTo>
                  <a:pt x="80" y="242"/>
                </a:lnTo>
                <a:lnTo>
                  <a:pt x="72" y="248"/>
                </a:lnTo>
                <a:lnTo>
                  <a:pt x="72" y="248"/>
                </a:lnTo>
                <a:lnTo>
                  <a:pt x="68" y="254"/>
                </a:lnTo>
                <a:lnTo>
                  <a:pt x="66" y="262"/>
                </a:lnTo>
                <a:lnTo>
                  <a:pt x="66" y="262"/>
                </a:lnTo>
                <a:close/>
                <a:moveTo>
                  <a:pt x="196" y="344"/>
                </a:moveTo>
                <a:lnTo>
                  <a:pt x="174" y="304"/>
                </a:lnTo>
                <a:lnTo>
                  <a:pt x="174" y="304"/>
                </a:lnTo>
                <a:lnTo>
                  <a:pt x="156" y="306"/>
                </a:lnTo>
                <a:lnTo>
                  <a:pt x="136" y="308"/>
                </a:lnTo>
                <a:lnTo>
                  <a:pt x="136" y="308"/>
                </a:lnTo>
                <a:lnTo>
                  <a:pt x="136" y="308"/>
                </a:lnTo>
                <a:lnTo>
                  <a:pt x="136" y="308"/>
                </a:lnTo>
                <a:lnTo>
                  <a:pt x="138" y="304"/>
                </a:lnTo>
                <a:lnTo>
                  <a:pt x="140" y="298"/>
                </a:lnTo>
                <a:lnTo>
                  <a:pt x="140" y="298"/>
                </a:lnTo>
                <a:lnTo>
                  <a:pt x="138" y="294"/>
                </a:lnTo>
                <a:lnTo>
                  <a:pt x="136" y="290"/>
                </a:lnTo>
                <a:lnTo>
                  <a:pt x="136" y="290"/>
                </a:lnTo>
                <a:lnTo>
                  <a:pt x="132" y="288"/>
                </a:lnTo>
                <a:lnTo>
                  <a:pt x="128" y="288"/>
                </a:lnTo>
                <a:lnTo>
                  <a:pt x="124" y="288"/>
                </a:lnTo>
                <a:lnTo>
                  <a:pt x="120" y="290"/>
                </a:lnTo>
                <a:lnTo>
                  <a:pt x="120" y="290"/>
                </a:lnTo>
                <a:lnTo>
                  <a:pt x="116" y="294"/>
                </a:lnTo>
                <a:lnTo>
                  <a:pt x="116" y="298"/>
                </a:lnTo>
                <a:lnTo>
                  <a:pt x="116" y="298"/>
                </a:lnTo>
                <a:lnTo>
                  <a:pt x="116" y="302"/>
                </a:lnTo>
                <a:lnTo>
                  <a:pt x="118" y="306"/>
                </a:lnTo>
                <a:lnTo>
                  <a:pt x="118" y="306"/>
                </a:lnTo>
                <a:lnTo>
                  <a:pt x="100" y="302"/>
                </a:lnTo>
                <a:lnTo>
                  <a:pt x="100" y="302"/>
                </a:lnTo>
                <a:lnTo>
                  <a:pt x="82" y="298"/>
                </a:lnTo>
                <a:lnTo>
                  <a:pt x="82" y="298"/>
                </a:lnTo>
                <a:lnTo>
                  <a:pt x="60" y="296"/>
                </a:lnTo>
                <a:lnTo>
                  <a:pt x="60" y="296"/>
                </a:lnTo>
                <a:lnTo>
                  <a:pt x="46" y="298"/>
                </a:lnTo>
                <a:lnTo>
                  <a:pt x="20" y="346"/>
                </a:lnTo>
                <a:lnTo>
                  <a:pt x="20" y="346"/>
                </a:lnTo>
                <a:lnTo>
                  <a:pt x="18" y="352"/>
                </a:lnTo>
                <a:lnTo>
                  <a:pt x="18" y="360"/>
                </a:lnTo>
                <a:lnTo>
                  <a:pt x="20" y="368"/>
                </a:lnTo>
                <a:lnTo>
                  <a:pt x="24" y="376"/>
                </a:lnTo>
                <a:lnTo>
                  <a:pt x="24" y="376"/>
                </a:lnTo>
                <a:lnTo>
                  <a:pt x="28" y="382"/>
                </a:lnTo>
                <a:lnTo>
                  <a:pt x="32" y="386"/>
                </a:lnTo>
                <a:lnTo>
                  <a:pt x="38" y="388"/>
                </a:lnTo>
                <a:lnTo>
                  <a:pt x="44" y="390"/>
                </a:lnTo>
                <a:lnTo>
                  <a:pt x="172" y="390"/>
                </a:lnTo>
                <a:lnTo>
                  <a:pt x="172" y="390"/>
                </a:lnTo>
                <a:lnTo>
                  <a:pt x="178" y="388"/>
                </a:lnTo>
                <a:lnTo>
                  <a:pt x="184" y="386"/>
                </a:lnTo>
                <a:lnTo>
                  <a:pt x="188" y="382"/>
                </a:lnTo>
                <a:lnTo>
                  <a:pt x="192" y="376"/>
                </a:lnTo>
                <a:lnTo>
                  <a:pt x="192" y="376"/>
                </a:lnTo>
                <a:lnTo>
                  <a:pt x="196" y="368"/>
                </a:lnTo>
                <a:lnTo>
                  <a:pt x="198" y="360"/>
                </a:lnTo>
                <a:lnTo>
                  <a:pt x="198" y="352"/>
                </a:lnTo>
                <a:lnTo>
                  <a:pt x="196" y="344"/>
                </a:lnTo>
                <a:lnTo>
                  <a:pt x="196" y="344"/>
                </a:lnTo>
                <a:close/>
              </a:path>
            </a:pathLst>
          </a:custGeom>
          <a:solidFill>
            <a:schemeClr val="bg2"/>
          </a:solidFill>
          <a:ln>
            <a:noFill/>
          </a:ln>
          <a:extLst/>
        </p:spPr>
        <p:txBody>
          <a:bodyPr vert="horz" wrap="square" lIns="80682" tIns="40341" rIns="80682" bIns="40341" numCol="1" anchor="t" anchorCtr="0" compatLnSpc="1">
            <a:prstTxWarp prst="textNoShape">
              <a:avLst/>
            </a:prstTxWarp>
          </a:bodyPr>
          <a:lstStyle/>
          <a:p>
            <a:endParaRPr lang="en-GB" sz="1588" dirty="0">
              <a:latin typeface="+mj-lt"/>
            </a:endParaRPr>
          </a:p>
        </p:txBody>
      </p:sp>
      <p:grpSp>
        <p:nvGrpSpPr>
          <p:cNvPr id="132" name="Group 131"/>
          <p:cNvGrpSpPr/>
          <p:nvPr/>
        </p:nvGrpSpPr>
        <p:grpSpPr>
          <a:xfrm>
            <a:off x="3370079" y="3151151"/>
            <a:ext cx="473168" cy="473168"/>
            <a:chOff x="6715798" y="5907019"/>
            <a:chExt cx="612000" cy="612000"/>
          </a:xfrm>
        </p:grpSpPr>
        <p:sp>
          <p:nvSpPr>
            <p:cNvPr id="133" name="Oval 132"/>
            <p:cNvSpPr/>
            <p:nvPr/>
          </p:nvSpPr>
          <p:spPr bwMode="ltGray">
            <a:xfrm>
              <a:off x="6715798" y="5907019"/>
              <a:ext cx="612000"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88" dirty="0" err="1">
                <a:solidFill>
                  <a:schemeClr val="bg1"/>
                </a:solidFill>
                <a:latin typeface="+mj-lt"/>
              </a:endParaRPr>
            </a:p>
          </p:txBody>
        </p:sp>
        <p:sp>
          <p:nvSpPr>
            <p:cNvPr id="134" name="Freeform 4950"/>
            <p:cNvSpPr>
              <a:spLocks noEditPoints="1"/>
            </p:cNvSpPr>
            <p:nvPr/>
          </p:nvSpPr>
          <p:spPr bwMode="auto">
            <a:xfrm>
              <a:off x="6867936" y="6031592"/>
              <a:ext cx="307724" cy="414337"/>
            </a:xfrm>
            <a:custGeom>
              <a:avLst/>
              <a:gdLst>
                <a:gd name="T0" fmla="*/ 188 w 254"/>
                <a:gd name="T1" fmla="*/ 216 h 342"/>
                <a:gd name="T2" fmla="*/ 150 w 254"/>
                <a:gd name="T3" fmla="*/ 196 h 342"/>
                <a:gd name="T4" fmla="*/ 130 w 254"/>
                <a:gd name="T5" fmla="*/ 162 h 342"/>
                <a:gd name="T6" fmla="*/ 126 w 254"/>
                <a:gd name="T7" fmla="*/ 148 h 342"/>
                <a:gd name="T8" fmla="*/ 126 w 254"/>
                <a:gd name="T9" fmla="*/ 132 h 342"/>
                <a:gd name="T10" fmla="*/ 136 w 254"/>
                <a:gd name="T11" fmla="*/ 106 h 342"/>
                <a:gd name="T12" fmla="*/ 130 w 254"/>
                <a:gd name="T13" fmla="*/ 4 h 342"/>
                <a:gd name="T14" fmla="*/ 122 w 254"/>
                <a:gd name="T15" fmla="*/ 0 h 342"/>
                <a:gd name="T16" fmla="*/ 24 w 254"/>
                <a:gd name="T17" fmla="*/ 148 h 342"/>
                <a:gd name="T18" fmla="*/ 8 w 254"/>
                <a:gd name="T19" fmla="*/ 174 h 342"/>
                <a:gd name="T20" fmla="*/ 0 w 254"/>
                <a:gd name="T21" fmla="*/ 220 h 342"/>
                <a:gd name="T22" fmla="*/ 0 w 254"/>
                <a:gd name="T23" fmla="*/ 228 h 342"/>
                <a:gd name="T24" fmla="*/ 6 w 254"/>
                <a:gd name="T25" fmla="*/ 254 h 342"/>
                <a:gd name="T26" fmla="*/ 40 w 254"/>
                <a:gd name="T27" fmla="*/ 310 h 342"/>
                <a:gd name="T28" fmla="*/ 98 w 254"/>
                <a:gd name="T29" fmla="*/ 340 h 342"/>
                <a:gd name="T30" fmla="*/ 146 w 254"/>
                <a:gd name="T31" fmla="*/ 340 h 342"/>
                <a:gd name="T32" fmla="*/ 204 w 254"/>
                <a:gd name="T33" fmla="*/ 310 h 342"/>
                <a:gd name="T34" fmla="*/ 238 w 254"/>
                <a:gd name="T35" fmla="*/ 254 h 342"/>
                <a:gd name="T36" fmla="*/ 244 w 254"/>
                <a:gd name="T37" fmla="*/ 228 h 342"/>
                <a:gd name="T38" fmla="*/ 244 w 254"/>
                <a:gd name="T39" fmla="*/ 220 h 342"/>
                <a:gd name="T40" fmla="*/ 234 w 254"/>
                <a:gd name="T41" fmla="*/ 210 h 342"/>
                <a:gd name="T42" fmla="*/ 202 w 254"/>
                <a:gd name="T43" fmla="*/ 216 h 342"/>
                <a:gd name="T44" fmla="*/ 122 w 254"/>
                <a:gd name="T45" fmla="*/ 308 h 342"/>
                <a:gd name="T46" fmla="*/ 76 w 254"/>
                <a:gd name="T47" fmla="*/ 296 h 342"/>
                <a:gd name="T48" fmla="*/ 44 w 254"/>
                <a:gd name="T49" fmla="*/ 262 h 342"/>
                <a:gd name="T50" fmla="*/ 36 w 254"/>
                <a:gd name="T51" fmla="*/ 224 h 342"/>
                <a:gd name="T52" fmla="*/ 42 w 254"/>
                <a:gd name="T53" fmla="*/ 214 h 342"/>
                <a:gd name="T54" fmla="*/ 50 w 254"/>
                <a:gd name="T55" fmla="*/ 214 h 342"/>
                <a:gd name="T56" fmla="*/ 56 w 254"/>
                <a:gd name="T57" fmla="*/ 224 h 342"/>
                <a:gd name="T58" fmla="*/ 58 w 254"/>
                <a:gd name="T59" fmla="*/ 246 h 342"/>
                <a:gd name="T60" fmla="*/ 80 w 254"/>
                <a:gd name="T61" fmla="*/ 276 h 342"/>
                <a:gd name="T62" fmla="*/ 122 w 254"/>
                <a:gd name="T63" fmla="*/ 288 h 342"/>
                <a:gd name="T64" fmla="*/ 128 w 254"/>
                <a:gd name="T65" fmla="*/ 290 h 342"/>
                <a:gd name="T66" fmla="*/ 132 w 254"/>
                <a:gd name="T67" fmla="*/ 298 h 342"/>
                <a:gd name="T68" fmla="*/ 124 w 254"/>
                <a:gd name="T69" fmla="*/ 306 h 342"/>
                <a:gd name="T70" fmla="*/ 248 w 254"/>
                <a:gd name="T71" fmla="*/ 116 h 342"/>
                <a:gd name="T72" fmla="*/ 206 w 254"/>
                <a:gd name="T73" fmla="*/ 52 h 342"/>
                <a:gd name="T74" fmla="*/ 196 w 254"/>
                <a:gd name="T75" fmla="*/ 52 h 342"/>
                <a:gd name="T76" fmla="*/ 156 w 254"/>
                <a:gd name="T77" fmla="*/ 116 h 342"/>
                <a:gd name="T78" fmla="*/ 148 w 254"/>
                <a:gd name="T79" fmla="*/ 142 h 342"/>
                <a:gd name="T80" fmla="*/ 148 w 254"/>
                <a:gd name="T81" fmla="*/ 146 h 342"/>
                <a:gd name="T82" fmla="*/ 160 w 254"/>
                <a:gd name="T83" fmla="*/ 174 h 342"/>
                <a:gd name="T84" fmla="*/ 182 w 254"/>
                <a:gd name="T85" fmla="*/ 190 h 342"/>
                <a:gd name="T86" fmla="*/ 202 w 254"/>
                <a:gd name="T87" fmla="*/ 194 h 342"/>
                <a:gd name="T88" fmla="*/ 230 w 254"/>
                <a:gd name="T89" fmla="*/ 186 h 342"/>
                <a:gd name="T90" fmla="*/ 248 w 254"/>
                <a:gd name="T91" fmla="*/ 166 h 342"/>
                <a:gd name="T92" fmla="*/ 254 w 254"/>
                <a:gd name="T93" fmla="*/ 146 h 342"/>
                <a:gd name="T94" fmla="*/ 254 w 254"/>
                <a:gd name="T95" fmla="*/ 142 h 342"/>
                <a:gd name="T96" fmla="*/ 248 w 254"/>
                <a:gd name="T97" fmla="*/ 116 h 342"/>
                <a:gd name="T98" fmla="*/ 196 w 254"/>
                <a:gd name="T99" fmla="*/ 174 h 342"/>
                <a:gd name="T100" fmla="*/ 174 w 254"/>
                <a:gd name="T101" fmla="*/ 164 h 342"/>
                <a:gd name="T102" fmla="*/ 166 w 254"/>
                <a:gd name="T103" fmla="*/ 144 h 342"/>
                <a:gd name="T104" fmla="*/ 166 w 254"/>
                <a:gd name="T105" fmla="*/ 132 h 342"/>
                <a:gd name="T106" fmla="*/ 176 w 254"/>
                <a:gd name="T107" fmla="*/ 132 h 342"/>
                <a:gd name="T108" fmla="*/ 180 w 254"/>
                <a:gd name="T109" fmla="*/ 146 h 342"/>
                <a:gd name="T110" fmla="*/ 192 w 254"/>
                <a:gd name="T111" fmla="*/ 160 h 342"/>
                <a:gd name="T112" fmla="*/ 204 w 254"/>
                <a:gd name="T113" fmla="*/ 162 h 342"/>
                <a:gd name="T114" fmla="*/ 212 w 254"/>
                <a:gd name="T115" fmla="*/ 168 h 342"/>
                <a:gd name="T116" fmla="*/ 204 w 254"/>
                <a:gd name="T117" fmla="*/ 17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4" h="342">
                  <a:moveTo>
                    <a:pt x="202" y="216"/>
                  </a:moveTo>
                  <a:lnTo>
                    <a:pt x="202" y="216"/>
                  </a:lnTo>
                  <a:lnTo>
                    <a:pt x="188" y="216"/>
                  </a:lnTo>
                  <a:lnTo>
                    <a:pt x="174" y="212"/>
                  </a:lnTo>
                  <a:lnTo>
                    <a:pt x="162" y="206"/>
                  </a:lnTo>
                  <a:lnTo>
                    <a:pt x="150" y="196"/>
                  </a:lnTo>
                  <a:lnTo>
                    <a:pt x="142" y="188"/>
                  </a:lnTo>
                  <a:lnTo>
                    <a:pt x="134" y="176"/>
                  </a:lnTo>
                  <a:lnTo>
                    <a:pt x="130" y="162"/>
                  </a:lnTo>
                  <a:lnTo>
                    <a:pt x="126" y="148"/>
                  </a:lnTo>
                  <a:lnTo>
                    <a:pt x="126" y="148"/>
                  </a:lnTo>
                  <a:lnTo>
                    <a:pt x="126" y="148"/>
                  </a:lnTo>
                  <a:lnTo>
                    <a:pt x="126" y="142"/>
                  </a:lnTo>
                  <a:lnTo>
                    <a:pt x="126" y="142"/>
                  </a:lnTo>
                  <a:lnTo>
                    <a:pt x="126" y="132"/>
                  </a:lnTo>
                  <a:lnTo>
                    <a:pt x="128" y="124"/>
                  </a:lnTo>
                  <a:lnTo>
                    <a:pt x="136" y="106"/>
                  </a:lnTo>
                  <a:lnTo>
                    <a:pt x="136" y="106"/>
                  </a:lnTo>
                  <a:lnTo>
                    <a:pt x="136" y="104"/>
                  </a:lnTo>
                  <a:lnTo>
                    <a:pt x="164" y="58"/>
                  </a:lnTo>
                  <a:lnTo>
                    <a:pt x="130" y="4"/>
                  </a:lnTo>
                  <a:lnTo>
                    <a:pt x="130" y="4"/>
                  </a:lnTo>
                  <a:lnTo>
                    <a:pt x="126" y="0"/>
                  </a:lnTo>
                  <a:lnTo>
                    <a:pt x="122" y="0"/>
                  </a:lnTo>
                  <a:lnTo>
                    <a:pt x="118" y="0"/>
                  </a:lnTo>
                  <a:lnTo>
                    <a:pt x="114" y="4"/>
                  </a:lnTo>
                  <a:lnTo>
                    <a:pt x="24" y="148"/>
                  </a:lnTo>
                  <a:lnTo>
                    <a:pt x="16" y="160"/>
                  </a:lnTo>
                  <a:lnTo>
                    <a:pt x="16" y="160"/>
                  </a:lnTo>
                  <a:lnTo>
                    <a:pt x="8" y="174"/>
                  </a:lnTo>
                  <a:lnTo>
                    <a:pt x="4" y="190"/>
                  </a:lnTo>
                  <a:lnTo>
                    <a:pt x="0" y="204"/>
                  </a:lnTo>
                  <a:lnTo>
                    <a:pt x="0" y="220"/>
                  </a:lnTo>
                  <a:lnTo>
                    <a:pt x="0" y="220"/>
                  </a:lnTo>
                  <a:lnTo>
                    <a:pt x="0" y="228"/>
                  </a:lnTo>
                  <a:lnTo>
                    <a:pt x="0" y="228"/>
                  </a:lnTo>
                  <a:lnTo>
                    <a:pt x="2" y="230"/>
                  </a:lnTo>
                  <a:lnTo>
                    <a:pt x="2" y="230"/>
                  </a:lnTo>
                  <a:lnTo>
                    <a:pt x="6" y="254"/>
                  </a:lnTo>
                  <a:lnTo>
                    <a:pt x="14" y="274"/>
                  </a:lnTo>
                  <a:lnTo>
                    <a:pt x="26" y="294"/>
                  </a:lnTo>
                  <a:lnTo>
                    <a:pt x="40" y="310"/>
                  </a:lnTo>
                  <a:lnTo>
                    <a:pt x="58" y="324"/>
                  </a:lnTo>
                  <a:lnTo>
                    <a:pt x="78" y="334"/>
                  </a:lnTo>
                  <a:lnTo>
                    <a:pt x="98" y="340"/>
                  </a:lnTo>
                  <a:lnTo>
                    <a:pt x="122" y="342"/>
                  </a:lnTo>
                  <a:lnTo>
                    <a:pt x="122" y="342"/>
                  </a:lnTo>
                  <a:lnTo>
                    <a:pt x="146" y="340"/>
                  </a:lnTo>
                  <a:lnTo>
                    <a:pt x="166" y="334"/>
                  </a:lnTo>
                  <a:lnTo>
                    <a:pt x="186" y="324"/>
                  </a:lnTo>
                  <a:lnTo>
                    <a:pt x="204" y="310"/>
                  </a:lnTo>
                  <a:lnTo>
                    <a:pt x="218" y="294"/>
                  </a:lnTo>
                  <a:lnTo>
                    <a:pt x="230" y="274"/>
                  </a:lnTo>
                  <a:lnTo>
                    <a:pt x="238" y="254"/>
                  </a:lnTo>
                  <a:lnTo>
                    <a:pt x="242" y="230"/>
                  </a:lnTo>
                  <a:lnTo>
                    <a:pt x="242" y="230"/>
                  </a:lnTo>
                  <a:lnTo>
                    <a:pt x="244" y="228"/>
                  </a:lnTo>
                  <a:lnTo>
                    <a:pt x="244" y="228"/>
                  </a:lnTo>
                  <a:lnTo>
                    <a:pt x="244" y="220"/>
                  </a:lnTo>
                  <a:lnTo>
                    <a:pt x="244" y="220"/>
                  </a:lnTo>
                  <a:lnTo>
                    <a:pt x="242" y="204"/>
                  </a:lnTo>
                  <a:lnTo>
                    <a:pt x="242" y="204"/>
                  </a:lnTo>
                  <a:lnTo>
                    <a:pt x="234" y="210"/>
                  </a:lnTo>
                  <a:lnTo>
                    <a:pt x="224" y="214"/>
                  </a:lnTo>
                  <a:lnTo>
                    <a:pt x="212" y="216"/>
                  </a:lnTo>
                  <a:lnTo>
                    <a:pt x="202" y="216"/>
                  </a:lnTo>
                  <a:lnTo>
                    <a:pt x="202" y="216"/>
                  </a:lnTo>
                  <a:close/>
                  <a:moveTo>
                    <a:pt x="122" y="308"/>
                  </a:moveTo>
                  <a:lnTo>
                    <a:pt x="122" y="308"/>
                  </a:lnTo>
                  <a:lnTo>
                    <a:pt x="106" y="306"/>
                  </a:lnTo>
                  <a:lnTo>
                    <a:pt x="90" y="302"/>
                  </a:lnTo>
                  <a:lnTo>
                    <a:pt x="76" y="296"/>
                  </a:lnTo>
                  <a:lnTo>
                    <a:pt x="62" y="288"/>
                  </a:lnTo>
                  <a:lnTo>
                    <a:pt x="52" y="276"/>
                  </a:lnTo>
                  <a:lnTo>
                    <a:pt x="44" y="262"/>
                  </a:lnTo>
                  <a:lnTo>
                    <a:pt x="38" y="244"/>
                  </a:lnTo>
                  <a:lnTo>
                    <a:pt x="36" y="224"/>
                  </a:lnTo>
                  <a:lnTo>
                    <a:pt x="36" y="224"/>
                  </a:lnTo>
                  <a:lnTo>
                    <a:pt x="36" y="220"/>
                  </a:lnTo>
                  <a:lnTo>
                    <a:pt x="38" y="216"/>
                  </a:lnTo>
                  <a:lnTo>
                    <a:pt x="42" y="214"/>
                  </a:lnTo>
                  <a:lnTo>
                    <a:pt x="46" y="214"/>
                  </a:lnTo>
                  <a:lnTo>
                    <a:pt x="46" y="214"/>
                  </a:lnTo>
                  <a:lnTo>
                    <a:pt x="50" y="214"/>
                  </a:lnTo>
                  <a:lnTo>
                    <a:pt x="52" y="216"/>
                  </a:lnTo>
                  <a:lnTo>
                    <a:pt x="54" y="220"/>
                  </a:lnTo>
                  <a:lnTo>
                    <a:pt x="56" y="224"/>
                  </a:lnTo>
                  <a:lnTo>
                    <a:pt x="56" y="224"/>
                  </a:lnTo>
                  <a:lnTo>
                    <a:pt x="56" y="236"/>
                  </a:lnTo>
                  <a:lnTo>
                    <a:pt x="58" y="246"/>
                  </a:lnTo>
                  <a:lnTo>
                    <a:pt x="64" y="256"/>
                  </a:lnTo>
                  <a:lnTo>
                    <a:pt x="70" y="266"/>
                  </a:lnTo>
                  <a:lnTo>
                    <a:pt x="80" y="276"/>
                  </a:lnTo>
                  <a:lnTo>
                    <a:pt x="90" y="282"/>
                  </a:lnTo>
                  <a:lnTo>
                    <a:pt x="104" y="286"/>
                  </a:lnTo>
                  <a:lnTo>
                    <a:pt x="122" y="288"/>
                  </a:lnTo>
                  <a:lnTo>
                    <a:pt x="122" y="288"/>
                  </a:lnTo>
                  <a:lnTo>
                    <a:pt x="124" y="288"/>
                  </a:lnTo>
                  <a:lnTo>
                    <a:pt x="128" y="290"/>
                  </a:lnTo>
                  <a:lnTo>
                    <a:pt x="130" y="294"/>
                  </a:lnTo>
                  <a:lnTo>
                    <a:pt x="132" y="298"/>
                  </a:lnTo>
                  <a:lnTo>
                    <a:pt x="132" y="298"/>
                  </a:lnTo>
                  <a:lnTo>
                    <a:pt x="130" y="302"/>
                  </a:lnTo>
                  <a:lnTo>
                    <a:pt x="128" y="304"/>
                  </a:lnTo>
                  <a:lnTo>
                    <a:pt x="124" y="306"/>
                  </a:lnTo>
                  <a:lnTo>
                    <a:pt x="122" y="308"/>
                  </a:lnTo>
                  <a:lnTo>
                    <a:pt x="122" y="308"/>
                  </a:lnTo>
                  <a:close/>
                  <a:moveTo>
                    <a:pt x="248" y="116"/>
                  </a:moveTo>
                  <a:lnTo>
                    <a:pt x="210" y="56"/>
                  </a:lnTo>
                  <a:lnTo>
                    <a:pt x="210" y="56"/>
                  </a:lnTo>
                  <a:lnTo>
                    <a:pt x="206" y="52"/>
                  </a:lnTo>
                  <a:lnTo>
                    <a:pt x="202" y="50"/>
                  </a:lnTo>
                  <a:lnTo>
                    <a:pt x="202" y="50"/>
                  </a:lnTo>
                  <a:lnTo>
                    <a:pt x="196" y="52"/>
                  </a:lnTo>
                  <a:lnTo>
                    <a:pt x="192" y="56"/>
                  </a:lnTo>
                  <a:lnTo>
                    <a:pt x="156" y="116"/>
                  </a:lnTo>
                  <a:lnTo>
                    <a:pt x="156" y="116"/>
                  </a:lnTo>
                  <a:lnTo>
                    <a:pt x="150" y="128"/>
                  </a:lnTo>
                  <a:lnTo>
                    <a:pt x="148" y="142"/>
                  </a:lnTo>
                  <a:lnTo>
                    <a:pt x="148" y="142"/>
                  </a:lnTo>
                  <a:lnTo>
                    <a:pt x="148" y="146"/>
                  </a:lnTo>
                  <a:lnTo>
                    <a:pt x="148" y="146"/>
                  </a:lnTo>
                  <a:lnTo>
                    <a:pt x="148" y="146"/>
                  </a:lnTo>
                  <a:lnTo>
                    <a:pt x="150" y="156"/>
                  </a:lnTo>
                  <a:lnTo>
                    <a:pt x="154" y="166"/>
                  </a:lnTo>
                  <a:lnTo>
                    <a:pt x="160" y="174"/>
                  </a:lnTo>
                  <a:lnTo>
                    <a:pt x="166" y="180"/>
                  </a:lnTo>
                  <a:lnTo>
                    <a:pt x="174" y="186"/>
                  </a:lnTo>
                  <a:lnTo>
                    <a:pt x="182" y="190"/>
                  </a:lnTo>
                  <a:lnTo>
                    <a:pt x="192" y="194"/>
                  </a:lnTo>
                  <a:lnTo>
                    <a:pt x="202" y="194"/>
                  </a:lnTo>
                  <a:lnTo>
                    <a:pt x="202" y="194"/>
                  </a:lnTo>
                  <a:lnTo>
                    <a:pt x="212" y="194"/>
                  </a:lnTo>
                  <a:lnTo>
                    <a:pt x="220" y="190"/>
                  </a:lnTo>
                  <a:lnTo>
                    <a:pt x="230" y="186"/>
                  </a:lnTo>
                  <a:lnTo>
                    <a:pt x="236" y="180"/>
                  </a:lnTo>
                  <a:lnTo>
                    <a:pt x="244" y="174"/>
                  </a:lnTo>
                  <a:lnTo>
                    <a:pt x="248" y="166"/>
                  </a:lnTo>
                  <a:lnTo>
                    <a:pt x="252" y="156"/>
                  </a:lnTo>
                  <a:lnTo>
                    <a:pt x="254" y="146"/>
                  </a:lnTo>
                  <a:lnTo>
                    <a:pt x="254" y="146"/>
                  </a:lnTo>
                  <a:lnTo>
                    <a:pt x="254" y="146"/>
                  </a:lnTo>
                  <a:lnTo>
                    <a:pt x="254" y="142"/>
                  </a:lnTo>
                  <a:lnTo>
                    <a:pt x="254" y="142"/>
                  </a:lnTo>
                  <a:lnTo>
                    <a:pt x="252" y="128"/>
                  </a:lnTo>
                  <a:lnTo>
                    <a:pt x="248" y="116"/>
                  </a:lnTo>
                  <a:lnTo>
                    <a:pt x="248" y="116"/>
                  </a:lnTo>
                  <a:close/>
                  <a:moveTo>
                    <a:pt x="204" y="176"/>
                  </a:moveTo>
                  <a:lnTo>
                    <a:pt x="204" y="176"/>
                  </a:lnTo>
                  <a:lnTo>
                    <a:pt x="196" y="174"/>
                  </a:lnTo>
                  <a:lnTo>
                    <a:pt x="186" y="172"/>
                  </a:lnTo>
                  <a:lnTo>
                    <a:pt x="180" y="168"/>
                  </a:lnTo>
                  <a:lnTo>
                    <a:pt x="174" y="164"/>
                  </a:lnTo>
                  <a:lnTo>
                    <a:pt x="170" y="158"/>
                  </a:lnTo>
                  <a:lnTo>
                    <a:pt x="168" y="150"/>
                  </a:lnTo>
                  <a:lnTo>
                    <a:pt x="166" y="144"/>
                  </a:lnTo>
                  <a:lnTo>
                    <a:pt x="164" y="136"/>
                  </a:lnTo>
                  <a:lnTo>
                    <a:pt x="164" y="136"/>
                  </a:lnTo>
                  <a:lnTo>
                    <a:pt x="166" y="132"/>
                  </a:lnTo>
                  <a:lnTo>
                    <a:pt x="172" y="130"/>
                  </a:lnTo>
                  <a:lnTo>
                    <a:pt x="172" y="130"/>
                  </a:lnTo>
                  <a:lnTo>
                    <a:pt x="176" y="132"/>
                  </a:lnTo>
                  <a:lnTo>
                    <a:pt x="178" y="136"/>
                  </a:lnTo>
                  <a:lnTo>
                    <a:pt x="178" y="136"/>
                  </a:lnTo>
                  <a:lnTo>
                    <a:pt x="180" y="146"/>
                  </a:lnTo>
                  <a:lnTo>
                    <a:pt x="184" y="154"/>
                  </a:lnTo>
                  <a:lnTo>
                    <a:pt x="188" y="158"/>
                  </a:lnTo>
                  <a:lnTo>
                    <a:pt x="192" y="160"/>
                  </a:lnTo>
                  <a:lnTo>
                    <a:pt x="198" y="162"/>
                  </a:lnTo>
                  <a:lnTo>
                    <a:pt x="204" y="162"/>
                  </a:lnTo>
                  <a:lnTo>
                    <a:pt x="204" y="162"/>
                  </a:lnTo>
                  <a:lnTo>
                    <a:pt x="210" y="164"/>
                  </a:lnTo>
                  <a:lnTo>
                    <a:pt x="212" y="168"/>
                  </a:lnTo>
                  <a:lnTo>
                    <a:pt x="212" y="168"/>
                  </a:lnTo>
                  <a:lnTo>
                    <a:pt x="210" y="174"/>
                  </a:lnTo>
                  <a:lnTo>
                    <a:pt x="204" y="176"/>
                  </a:lnTo>
                  <a:lnTo>
                    <a:pt x="204" y="17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endParaRPr lang="en-GB" sz="1588" dirty="0">
                <a:latin typeface="+mj-lt"/>
              </a:endParaRPr>
            </a:p>
          </p:txBody>
        </p:sp>
      </p:grpSp>
      <p:grpSp>
        <p:nvGrpSpPr>
          <p:cNvPr id="135" name="Group 134"/>
          <p:cNvGrpSpPr/>
          <p:nvPr/>
        </p:nvGrpSpPr>
        <p:grpSpPr>
          <a:xfrm>
            <a:off x="1975952" y="3126625"/>
            <a:ext cx="498332" cy="498332"/>
            <a:chOff x="9322641" y="5907019"/>
            <a:chExt cx="612000" cy="612000"/>
          </a:xfrm>
        </p:grpSpPr>
        <p:sp>
          <p:nvSpPr>
            <p:cNvPr id="136" name="Oval 135"/>
            <p:cNvSpPr/>
            <p:nvPr/>
          </p:nvSpPr>
          <p:spPr bwMode="ltGray">
            <a:xfrm>
              <a:off x="9322641" y="5907019"/>
              <a:ext cx="612000"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88" dirty="0" err="1">
                <a:solidFill>
                  <a:schemeClr val="bg1"/>
                </a:solidFill>
                <a:latin typeface="+mj-lt"/>
              </a:endParaRPr>
            </a:p>
          </p:txBody>
        </p:sp>
        <p:sp>
          <p:nvSpPr>
            <p:cNvPr id="137" name="Freeform 5014"/>
            <p:cNvSpPr>
              <a:spLocks noEditPoints="1"/>
            </p:cNvSpPr>
            <p:nvPr/>
          </p:nvSpPr>
          <p:spPr bwMode="auto">
            <a:xfrm>
              <a:off x="9411821" y="6045356"/>
              <a:ext cx="433640" cy="334866"/>
            </a:xfrm>
            <a:custGeom>
              <a:avLst/>
              <a:gdLst>
                <a:gd name="T0" fmla="*/ 360 w 360"/>
                <a:gd name="T1" fmla="*/ 256 h 278"/>
                <a:gd name="T2" fmla="*/ 360 w 360"/>
                <a:gd name="T3" fmla="*/ 252 h 278"/>
                <a:gd name="T4" fmla="*/ 358 w 360"/>
                <a:gd name="T5" fmla="*/ 252 h 278"/>
                <a:gd name="T6" fmla="*/ 318 w 360"/>
                <a:gd name="T7" fmla="*/ 200 h 278"/>
                <a:gd name="T8" fmla="*/ 314 w 360"/>
                <a:gd name="T9" fmla="*/ 198 h 278"/>
                <a:gd name="T10" fmla="*/ 50 w 360"/>
                <a:gd name="T11" fmla="*/ 196 h 278"/>
                <a:gd name="T12" fmla="*/ 46 w 360"/>
                <a:gd name="T13" fmla="*/ 198 h 278"/>
                <a:gd name="T14" fmla="*/ 2 w 360"/>
                <a:gd name="T15" fmla="*/ 250 h 278"/>
                <a:gd name="T16" fmla="*/ 2 w 360"/>
                <a:gd name="T17" fmla="*/ 252 h 278"/>
                <a:gd name="T18" fmla="*/ 0 w 360"/>
                <a:gd name="T19" fmla="*/ 252 h 278"/>
                <a:gd name="T20" fmla="*/ 0 w 360"/>
                <a:gd name="T21" fmla="*/ 256 h 278"/>
                <a:gd name="T22" fmla="*/ 0 w 360"/>
                <a:gd name="T23" fmla="*/ 256 h 278"/>
                <a:gd name="T24" fmla="*/ 0 w 360"/>
                <a:gd name="T25" fmla="*/ 268 h 278"/>
                <a:gd name="T26" fmla="*/ 4 w 360"/>
                <a:gd name="T27" fmla="*/ 276 h 278"/>
                <a:gd name="T28" fmla="*/ 10 w 360"/>
                <a:gd name="T29" fmla="*/ 278 h 278"/>
                <a:gd name="T30" fmla="*/ 350 w 360"/>
                <a:gd name="T31" fmla="*/ 278 h 278"/>
                <a:gd name="T32" fmla="*/ 356 w 360"/>
                <a:gd name="T33" fmla="*/ 276 h 278"/>
                <a:gd name="T34" fmla="*/ 360 w 360"/>
                <a:gd name="T35" fmla="*/ 268 h 278"/>
                <a:gd name="T36" fmla="*/ 360 w 360"/>
                <a:gd name="T37" fmla="*/ 256 h 278"/>
                <a:gd name="T38" fmla="*/ 360 w 360"/>
                <a:gd name="T39" fmla="*/ 256 h 278"/>
                <a:gd name="T40" fmla="*/ 146 w 360"/>
                <a:gd name="T41" fmla="*/ 234 h 278"/>
                <a:gd name="T42" fmla="*/ 226 w 360"/>
                <a:gd name="T43" fmla="*/ 254 h 278"/>
                <a:gd name="T44" fmla="*/ 338 w 360"/>
                <a:gd name="T45" fmla="*/ 268 h 278"/>
                <a:gd name="T46" fmla="*/ 334 w 360"/>
                <a:gd name="T47" fmla="*/ 270 h 278"/>
                <a:gd name="T48" fmla="*/ 332 w 360"/>
                <a:gd name="T49" fmla="*/ 270 h 278"/>
                <a:gd name="T50" fmla="*/ 326 w 360"/>
                <a:gd name="T51" fmla="*/ 268 h 278"/>
                <a:gd name="T52" fmla="*/ 324 w 360"/>
                <a:gd name="T53" fmla="*/ 262 h 278"/>
                <a:gd name="T54" fmla="*/ 326 w 360"/>
                <a:gd name="T55" fmla="*/ 256 h 278"/>
                <a:gd name="T56" fmla="*/ 328 w 360"/>
                <a:gd name="T57" fmla="*/ 256 h 278"/>
                <a:gd name="T58" fmla="*/ 334 w 360"/>
                <a:gd name="T59" fmla="*/ 256 h 278"/>
                <a:gd name="T60" fmla="*/ 338 w 360"/>
                <a:gd name="T61" fmla="*/ 256 h 278"/>
                <a:gd name="T62" fmla="*/ 340 w 360"/>
                <a:gd name="T63" fmla="*/ 262 h 278"/>
                <a:gd name="T64" fmla="*/ 340 w 360"/>
                <a:gd name="T65" fmla="*/ 266 h 278"/>
                <a:gd name="T66" fmla="*/ 338 w 360"/>
                <a:gd name="T67" fmla="*/ 268 h 278"/>
                <a:gd name="T68" fmla="*/ 306 w 360"/>
                <a:gd name="T69" fmla="*/ 184 h 278"/>
                <a:gd name="T70" fmla="*/ 310 w 360"/>
                <a:gd name="T71" fmla="*/ 184 h 278"/>
                <a:gd name="T72" fmla="*/ 318 w 360"/>
                <a:gd name="T73" fmla="*/ 178 h 278"/>
                <a:gd name="T74" fmla="*/ 318 w 360"/>
                <a:gd name="T75" fmla="*/ 12 h 278"/>
                <a:gd name="T76" fmla="*/ 318 w 360"/>
                <a:gd name="T77" fmla="*/ 6 h 278"/>
                <a:gd name="T78" fmla="*/ 310 w 360"/>
                <a:gd name="T79" fmla="*/ 0 h 278"/>
                <a:gd name="T80" fmla="*/ 54 w 360"/>
                <a:gd name="T81" fmla="*/ 0 h 278"/>
                <a:gd name="T82" fmla="*/ 50 w 360"/>
                <a:gd name="T83" fmla="*/ 0 h 278"/>
                <a:gd name="T84" fmla="*/ 42 w 360"/>
                <a:gd name="T85" fmla="*/ 6 h 278"/>
                <a:gd name="T86" fmla="*/ 42 w 360"/>
                <a:gd name="T87" fmla="*/ 172 h 278"/>
                <a:gd name="T88" fmla="*/ 42 w 360"/>
                <a:gd name="T89" fmla="*/ 178 h 278"/>
                <a:gd name="T90" fmla="*/ 50 w 360"/>
                <a:gd name="T91" fmla="*/ 184 h 278"/>
                <a:gd name="T92" fmla="*/ 54 w 360"/>
                <a:gd name="T93" fmla="*/ 184 h 278"/>
                <a:gd name="T94" fmla="*/ 294 w 360"/>
                <a:gd name="T95" fmla="*/ 24 h 278"/>
                <a:gd name="T96" fmla="*/ 66 w 360"/>
                <a:gd name="T97" fmla="*/ 16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0" h="278">
                  <a:moveTo>
                    <a:pt x="360" y="256"/>
                  </a:moveTo>
                  <a:lnTo>
                    <a:pt x="360" y="256"/>
                  </a:lnTo>
                  <a:lnTo>
                    <a:pt x="360" y="252"/>
                  </a:lnTo>
                  <a:lnTo>
                    <a:pt x="360" y="252"/>
                  </a:lnTo>
                  <a:lnTo>
                    <a:pt x="358" y="252"/>
                  </a:lnTo>
                  <a:lnTo>
                    <a:pt x="358" y="252"/>
                  </a:lnTo>
                  <a:lnTo>
                    <a:pt x="358" y="250"/>
                  </a:lnTo>
                  <a:lnTo>
                    <a:pt x="318" y="200"/>
                  </a:lnTo>
                  <a:lnTo>
                    <a:pt x="318" y="200"/>
                  </a:lnTo>
                  <a:lnTo>
                    <a:pt x="314" y="198"/>
                  </a:lnTo>
                  <a:lnTo>
                    <a:pt x="310" y="196"/>
                  </a:lnTo>
                  <a:lnTo>
                    <a:pt x="50" y="196"/>
                  </a:lnTo>
                  <a:lnTo>
                    <a:pt x="50" y="196"/>
                  </a:lnTo>
                  <a:lnTo>
                    <a:pt x="46" y="198"/>
                  </a:lnTo>
                  <a:lnTo>
                    <a:pt x="42" y="200"/>
                  </a:lnTo>
                  <a:lnTo>
                    <a:pt x="2" y="250"/>
                  </a:lnTo>
                  <a:lnTo>
                    <a:pt x="2" y="250"/>
                  </a:lnTo>
                  <a:lnTo>
                    <a:pt x="2" y="252"/>
                  </a:lnTo>
                  <a:lnTo>
                    <a:pt x="2" y="252"/>
                  </a:lnTo>
                  <a:lnTo>
                    <a:pt x="0" y="252"/>
                  </a:lnTo>
                  <a:lnTo>
                    <a:pt x="0" y="252"/>
                  </a:lnTo>
                  <a:lnTo>
                    <a:pt x="0" y="256"/>
                  </a:lnTo>
                  <a:lnTo>
                    <a:pt x="0" y="256"/>
                  </a:lnTo>
                  <a:lnTo>
                    <a:pt x="0" y="256"/>
                  </a:lnTo>
                  <a:lnTo>
                    <a:pt x="0" y="268"/>
                  </a:lnTo>
                  <a:lnTo>
                    <a:pt x="0" y="268"/>
                  </a:lnTo>
                  <a:lnTo>
                    <a:pt x="0" y="272"/>
                  </a:lnTo>
                  <a:lnTo>
                    <a:pt x="4" y="276"/>
                  </a:lnTo>
                  <a:lnTo>
                    <a:pt x="6" y="278"/>
                  </a:lnTo>
                  <a:lnTo>
                    <a:pt x="10" y="278"/>
                  </a:lnTo>
                  <a:lnTo>
                    <a:pt x="350" y="278"/>
                  </a:lnTo>
                  <a:lnTo>
                    <a:pt x="350" y="278"/>
                  </a:lnTo>
                  <a:lnTo>
                    <a:pt x="354" y="278"/>
                  </a:lnTo>
                  <a:lnTo>
                    <a:pt x="356" y="276"/>
                  </a:lnTo>
                  <a:lnTo>
                    <a:pt x="360" y="272"/>
                  </a:lnTo>
                  <a:lnTo>
                    <a:pt x="360" y="268"/>
                  </a:lnTo>
                  <a:lnTo>
                    <a:pt x="360" y="256"/>
                  </a:lnTo>
                  <a:lnTo>
                    <a:pt x="360" y="256"/>
                  </a:lnTo>
                  <a:lnTo>
                    <a:pt x="360" y="256"/>
                  </a:lnTo>
                  <a:lnTo>
                    <a:pt x="360" y="256"/>
                  </a:lnTo>
                  <a:close/>
                  <a:moveTo>
                    <a:pt x="134" y="254"/>
                  </a:moveTo>
                  <a:lnTo>
                    <a:pt x="146" y="234"/>
                  </a:lnTo>
                  <a:lnTo>
                    <a:pt x="214" y="234"/>
                  </a:lnTo>
                  <a:lnTo>
                    <a:pt x="226" y="254"/>
                  </a:lnTo>
                  <a:lnTo>
                    <a:pt x="134" y="254"/>
                  </a:lnTo>
                  <a:close/>
                  <a:moveTo>
                    <a:pt x="338" y="268"/>
                  </a:moveTo>
                  <a:lnTo>
                    <a:pt x="338" y="268"/>
                  </a:lnTo>
                  <a:lnTo>
                    <a:pt x="334" y="270"/>
                  </a:lnTo>
                  <a:lnTo>
                    <a:pt x="332" y="270"/>
                  </a:lnTo>
                  <a:lnTo>
                    <a:pt x="332" y="270"/>
                  </a:lnTo>
                  <a:lnTo>
                    <a:pt x="326" y="268"/>
                  </a:lnTo>
                  <a:lnTo>
                    <a:pt x="326" y="268"/>
                  </a:lnTo>
                  <a:lnTo>
                    <a:pt x="324" y="262"/>
                  </a:lnTo>
                  <a:lnTo>
                    <a:pt x="324" y="262"/>
                  </a:lnTo>
                  <a:lnTo>
                    <a:pt x="324" y="260"/>
                  </a:lnTo>
                  <a:lnTo>
                    <a:pt x="326" y="256"/>
                  </a:lnTo>
                  <a:lnTo>
                    <a:pt x="326" y="256"/>
                  </a:lnTo>
                  <a:lnTo>
                    <a:pt x="328" y="256"/>
                  </a:lnTo>
                  <a:lnTo>
                    <a:pt x="332" y="254"/>
                  </a:lnTo>
                  <a:lnTo>
                    <a:pt x="334" y="256"/>
                  </a:lnTo>
                  <a:lnTo>
                    <a:pt x="338" y="256"/>
                  </a:lnTo>
                  <a:lnTo>
                    <a:pt x="338" y="256"/>
                  </a:lnTo>
                  <a:lnTo>
                    <a:pt x="340" y="260"/>
                  </a:lnTo>
                  <a:lnTo>
                    <a:pt x="340" y="262"/>
                  </a:lnTo>
                  <a:lnTo>
                    <a:pt x="340" y="262"/>
                  </a:lnTo>
                  <a:lnTo>
                    <a:pt x="340" y="266"/>
                  </a:lnTo>
                  <a:lnTo>
                    <a:pt x="338" y="268"/>
                  </a:lnTo>
                  <a:lnTo>
                    <a:pt x="338" y="268"/>
                  </a:lnTo>
                  <a:close/>
                  <a:moveTo>
                    <a:pt x="54" y="184"/>
                  </a:moveTo>
                  <a:lnTo>
                    <a:pt x="306" y="184"/>
                  </a:lnTo>
                  <a:lnTo>
                    <a:pt x="306" y="184"/>
                  </a:lnTo>
                  <a:lnTo>
                    <a:pt x="310" y="184"/>
                  </a:lnTo>
                  <a:lnTo>
                    <a:pt x="314" y="182"/>
                  </a:lnTo>
                  <a:lnTo>
                    <a:pt x="318" y="178"/>
                  </a:lnTo>
                  <a:lnTo>
                    <a:pt x="318" y="172"/>
                  </a:lnTo>
                  <a:lnTo>
                    <a:pt x="318" y="12"/>
                  </a:lnTo>
                  <a:lnTo>
                    <a:pt x="318" y="12"/>
                  </a:lnTo>
                  <a:lnTo>
                    <a:pt x="318" y="6"/>
                  </a:lnTo>
                  <a:lnTo>
                    <a:pt x="314" y="2"/>
                  </a:lnTo>
                  <a:lnTo>
                    <a:pt x="310" y="0"/>
                  </a:lnTo>
                  <a:lnTo>
                    <a:pt x="306" y="0"/>
                  </a:lnTo>
                  <a:lnTo>
                    <a:pt x="54" y="0"/>
                  </a:lnTo>
                  <a:lnTo>
                    <a:pt x="54" y="0"/>
                  </a:lnTo>
                  <a:lnTo>
                    <a:pt x="50" y="0"/>
                  </a:lnTo>
                  <a:lnTo>
                    <a:pt x="46" y="2"/>
                  </a:lnTo>
                  <a:lnTo>
                    <a:pt x="42" y="6"/>
                  </a:lnTo>
                  <a:lnTo>
                    <a:pt x="42" y="12"/>
                  </a:lnTo>
                  <a:lnTo>
                    <a:pt x="42" y="172"/>
                  </a:lnTo>
                  <a:lnTo>
                    <a:pt x="42" y="172"/>
                  </a:lnTo>
                  <a:lnTo>
                    <a:pt x="42" y="178"/>
                  </a:lnTo>
                  <a:lnTo>
                    <a:pt x="46" y="182"/>
                  </a:lnTo>
                  <a:lnTo>
                    <a:pt x="50" y="184"/>
                  </a:lnTo>
                  <a:lnTo>
                    <a:pt x="54" y="184"/>
                  </a:lnTo>
                  <a:lnTo>
                    <a:pt x="54" y="184"/>
                  </a:lnTo>
                  <a:close/>
                  <a:moveTo>
                    <a:pt x="66" y="24"/>
                  </a:moveTo>
                  <a:lnTo>
                    <a:pt x="294" y="24"/>
                  </a:lnTo>
                  <a:lnTo>
                    <a:pt x="294" y="160"/>
                  </a:lnTo>
                  <a:lnTo>
                    <a:pt x="66" y="160"/>
                  </a:lnTo>
                  <a:lnTo>
                    <a:pt x="66"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endParaRPr lang="en-GB" sz="1588" dirty="0">
                <a:latin typeface="+mj-lt"/>
              </a:endParaRPr>
            </a:p>
          </p:txBody>
        </p:sp>
      </p:grpSp>
    </p:spTree>
    <p:extLst>
      <p:ext uri="{BB962C8B-B14F-4D97-AF65-F5344CB8AC3E}">
        <p14:creationId xmlns:p14="http://schemas.microsoft.com/office/powerpoint/2010/main" val="4128878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5E24D7C3-828D-744A-8AED-6BC0EBBD6FEE}"/>
              </a:ext>
            </a:extLst>
          </p:cNvPr>
          <p:cNvSpPr>
            <a:spLocks noGrp="1"/>
          </p:cNvSpPr>
          <p:nvPr>
            <p:ph type="title"/>
          </p:nvPr>
        </p:nvSpPr>
        <p:spPr/>
        <p:txBody>
          <a:bodyPr vert="horz" lIns="91440" tIns="45720" rIns="91440" bIns="45720" rtlCol="0" anchor="ctr">
            <a:normAutofit fontScale="90000"/>
          </a:bodyPr>
          <a:lstStyle/>
          <a:p>
            <a:pPr defTabSz="457200"/>
            <a:r>
              <a:rPr lang="it-IT" sz="4000" dirty="0"/>
              <a:t>Le figure di Tecnico – in fase di avvio</a:t>
            </a:r>
          </a:p>
        </p:txBody>
      </p:sp>
      <p:sp>
        <p:nvSpPr>
          <p:cNvPr id="3" name="Segnaposto contenuto 2">
            <a:extLst>
              <a:ext uri="{FF2B5EF4-FFF2-40B4-BE49-F238E27FC236}">
                <a16:creationId xmlns:a16="http://schemas.microsoft.com/office/drawing/2014/main" xmlns="" id="{AC0C305C-68FD-8F4C-9D1B-355CA32B7C48}"/>
              </a:ext>
            </a:extLst>
          </p:cNvPr>
          <p:cNvSpPr>
            <a:spLocks noGrp="1"/>
          </p:cNvSpPr>
          <p:nvPr>
            <p:ph idx="1"/>
          </p:nvPr>
        </p:nvSpPr>
        <p:spPr>
          <a:xfrm>
            <a:off x="231648" y="798582"/>
            <a:ext cx="11509248" cy="5611366"/>
          </a:xfrm>
        </p:spPr>
        <p:txBody>
          <a:bodyPr/>
          <a:lstStyle/>
          <a:p>
            <a:pPr marL="0" indent="0">
              <a:buNone/>
            </a:pPr>
            <a:r>
              <a:rPr lang="it-IT" sz="1600" i="1" dirty="0"/>
              <a:t>Il lavoro dedicato alle figure di tecnico di riferimento del diploma professionale prevede i seguenti </a:t>
            </a:r>
            <a:r>
              <a:rPr lang="it-IT" sz="1600" i="1" dirty="0" err="1"/>
              <a:t>step</a:t>
            </a:r>
            <a:r>
              <a:rPr lang="it-IT" sz="1600" i="1" dirty="0"/>
              <a:t> operativi:</a:t>
            </a:r>
          </a:p>
          <a:p>
            <a:pPr marL="0" indent="0">
              <a:buNone/>
            </a:pPr>
            <a:endParaRPr lang="it-IT" sz="1600" dirty="0"/>
          </a:p>
          <a:p>
            <a:pPr lvl="0"/>
            <a:r>
              <a:rPr lang="it-IT" sz="1600" dirty="0"/>
              <a:t>individuazione e valutazione degli aspetti attuativi emersi, in termini di “tenuta” degli attuali standard formativi (ASR 2011), nei sistemi regionali</a:t>
            </a:r>
          </a:p>
          <a:p>
            <a:pPr lvl="0"/>
            <a:r>
              <a:rPr lang="it-IT" sz="1600" dirty="0"/>
              <a:t>revisione del “profilo identitario” del tecnico professionale alla luce dei recenti elementi istituzionali di contesto (nuovi profili “2017” in uscita dall’istruzione professionale, cantiere “2018” di revisione delle figure di tecnico superiore in esito all’ITS, presenza di nuovi descrittori dei livelli di qualificazione nel Quadro nazionale delle qualificazioni QNQ-2018)</a:t>
            </a:r>
          </a:p>
          <a:p>
            <a:pPr lvl="0"/>
            <a:r>
              <a:rPr lang="it-IT" sz="1600" dirty="0"/>
              <a:t>correlazione delle attuali figure (ASR 2011) alla nomenclatura dell’Atlante del lavoro e delle qualificazioni</a:t>
            </a:r>
          </a:p>
          <a:p>
            <a:pPr lvl="0"/>
            <a:r>
              <a:rPr lang="it-IT" sz="1600" dirty="0"/>
              <a:t>individuazione e valutazione di eventuali aggiornamenti degli attuali descrittivi degli standard formativi (competenze, abilità, conoscenze) alla luce dell’esercizio di correlazione</a:t>
            </a:r>
          </a:p>
          <a:p>
            <a:pPr lvl="0"/>
            <a:r>
              <a:rPr lang="it-IT" sz="1600" dirty="0"/>
              <a:t>individuazione eventuali problematiche di correlazione delle attuali figure all’Atlante del lavoro e delle qualificazioni per “criticità di aggancio”, dovute all’attuale nomenclatura dell’Atlante (ad esempio, assenza di Aree di attività, struttura e/o contenuti delle stesse in termini di attività e/o risultati attesi poco adatti, ecc.)</a:t>
            </a:r>
          </a:p>
          <a:p>
            <a:pPr lvl="0"/>
            <a:r>
              <a:rPr lang="it-IT" sz="1600" dirty="0"/>
              <a:t>individuazione, valutazione di possibili legami tra standard formativi </a:t>
            </a:r>
            <a:r>
              <a:rPr lang="it-IT" sz="1600" dirty="0" err="1"/>
              <a:t>IeFP</a:t>
            </a:r>
            <a:r>
              <a:rPr lang="it-IT" sz="1600" dirty="0"/>
              <a:t> e standard professionali previsti dalle regolamentazioni di settore</a:t>
            </a:r>
          </a:p>
          <a:p>
            <a:pPr lvl="0"/>
            <a:r>
              <a:rPr lang="it-IT" sz="1600" dirty="0"/>
              <a:t>analisi e valutazione dei fabbisogni rispetto a eventuali nuove figure, anche nell’ottica di assicurare la filiera lunga dell’istruzione e formazione professionale</a:t>
            </a:r>
          </a:p>
          <a:p>
            <a:pPr lvl="0"/>
            <a:r>
              <a:rPr lang="it-IT" sz="1600" dirty="0"/>
              <a:t>proposta dell’inserimento di nuove figure in aggiunta a quelle previste dall’ASR 2011</a:t>
            </a:r>
          </a:p>
          <a:p>
            <a:pPr lvl="0"/>
            <a:r>
              <a:rPr lang="it-IT" sz="1600" dirty="0"/>
              <a:t>valutazione ed elaborazione proposta di aggiornamento modello (attestazione) di diploma (ASR 2011)</a:t>
            </a:r>
          </a:p>
          <a:p>
            <a:endParaRPr lang="it-IT" sz="1600" dirty="0"/>
          </a:p>
        </p:txBody>
      </p:sp>
    </p:spTree>
    <p:extLst>
      <p:ext uri="{BB962C8B-B14F-4D97-AF65-F5344CB8AC3E}">
        <p14:creationId xmlns:p14="http://schemas.microsoft.com/office/powerpoint/2010/main" val="29837503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04343CB-9D17-47C5-B95F-43DD53FDDFC3}"/>
              </a:ext>
            </a:extLst>
          </p:cNvPr>
          <p:cNvSpPr>
            <a:spLocks noGrp="1"/>
          </p:cNvSpPr>
          <p:nvPr>
            <p:ph type="ctrTitle"/>
          </p:nvPr>
        </p:nvSpPr>
        <p:spPr>
          <a:xfrm>
            <a:off x="554355" y="2486263"/>
            <a:ext cx="10782300" cy="3352800"/>
          </a:xfrm>
        </p:spPr>
        <p:txBody>
          <a:bodyPr/>
          <a:lstStyle/>
          <a:p>
            <a:r>
              <a:rPr lang="it-IT" b="1" dirty="0"/>
              <a:t>STANDARD</a:t>
            </a:r>
            <a:r>
              <a:rPr lang="it-IT" dirty="0"/>
              <a:t> </a:t>
            </a:r>
            <a:r>
              <a:rPr lang="it-IT" b="1" dirty="0"/>
              <a:t>CULTURALI DI BASE DEI PERCORSI DI IEFP</a:t>
            </a:r>
          </a:p>
        </p:txBody>
      </p:sp>
    </p:spTree>
    <p:extLst>
      <p:ext uri="{BB962C8B-B14F-4D97-AF65-F5344CB8AC3E}">
        <p14:creationId xmlns:p14="http://schemas.microsoft.com/office/powerpoint/2010/main" val="4251051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5637927-ECBE-4B8A-978F-6A4BA5481305}"/>
              </a:ext>
            </a:extLst>
          </p:cNvPr>
          <p:cNvSpPr>
            <a:spLocks noGrp="1"/>
          </p:cNvSpPr>
          <p:nvPr>
            <p:ph type="title"/>
          </p:nvPr>
        </p:nvSpPr>
        <p:spPr>
          <a:xfrm>
            <a:off x="838200" y="229392"/>
            <a:ext cx="10515600" cy="931864"/>
          </a:xfrm>
        </p:spPr>
        <p:txBody>
          <a:bodyPr vert="horz" lIns="91440" tIns="45720" rIns="91440" bIns="45720" rtlCol="0" anchor="ctr">
            <a:normAutofit fontScale="90000"/>
          </a:bodyPr>
          <a:lstStyle/>
          <a:p>
            <a:pPr defTabSz="457200"/>
            <a:r>
              <a:rPr lang="it-IT" sz="4000" dirty="0"/>
              <a:t>Standard culturali di base</a:t>
            </a:r>
            <a:br>
              <a:rPr lang="it-IT" sz="4000" dirty="0"/>
            </a:br>
            <a:r>
              <a:rPr lang="it-IT" sz="4000" dirty="0"/>
              <a:t>Criteri adottati per la definizione</a:t>
            </a:r>
          </a:p>
        </p:txBody>
      </p:sp>
      <p:sp>
        <p:nvSpPr>
          <p:cNvPr id="3" name="Segnaposto contenuto 2">
            <a:extLst>
              <a:ext uri="{FF2B5EF4-FFF2-40B4-BE49-F238E27FC236}">
                <a16:creationId xmlns:a16="http://schemas.microsoft.com/office/drawing/2014/main" xmlns="" id="{28A01E94-8A30-4E07-9F52-FD37B8E1D7F5}"/>
              </a:ext>
            </a:extLst>
          </p:cNvPr>
          <p:cNvSpPr>
            <a:spLocks noGrp="1"/>
          </p:cNvSpPr>
          <p:nvPr>
            <p:ph idx="1"/>
          </p:nvPr>
        </p:nvSpPr>
        <p:spPr>
          <a:xfrm>
            <a:off x="521970" y="1536192"/>
            <a:ext cx="11148060" cy="4675252"/>
          </a:xfrm>
        </p:spPr>
        <p:txBody>
          <a:bodyPr>
            <a:normAutofit fontScale="92500" lnSpcReduction="20000"/>
          </a:bodyPr>
          <a:lstStyle/>
          <a:p>
            <a:pPr marL="514350" indent="-514350">
              <a:buFont typeface="+mj-lt"/>
              <a:buAutoNum type="arabicPeriod"/>
            </a:pPr>
            <a:r>
              <a:rPr lang="it-IT" sz="2000" dirty="0"/>
              <a:t>aderenza ai criteri descrittivi e costruttivi definiti a livello nazionale</a:t>
            </a:r>
          </a:p>
          <a:p>
            <a:pPr marL="834390" lvl="4" indent="-285750">
              <a:buFont typeface="Calibri Light" panose="020F0302020204030204" pitchFamily="34" charset="0"/>
              <a:buChar char="‒"/>
            </a:pPr>
            <a:r>
              <a:rPr lang="it-IT" sz="600" dirty="0"/>
              <a:t> </a:t>
            </a:r>
            <a:r>
              <a:rPr lang="it-IT" sz="1800" i="1" dirty="0"/>
              <a:t>competenza come costrutto unitario (descrittivo non disancorato dai propri elementi) e coerenza interna</a:t>
            </a:r>
          </a:p>
          <a:p>
            <a:pPr marL="891540" lvl="4" indent="-342900">
              <a:buFont typeface="Calibri Light" panose="020F0302020204030204" pitchFamily="34" charset="0"/>
              <a:buChar char="‒"/>
            </a:pPr>
            <a:r>
              <a:rPr lang="it-IT" sz="1800" i="1" dirty="0"/>
              <a:t>posizionamento sui due livelli EQF</a:t>
            </a:r>
          </a:p>
          <a:p>
            <a:pPr marL="891540" lvl="4" indent="-342900">
              <a:buFont typeface="Calibri Light" panose="020F0302020204030204" pitchFamily="34" charset="0"/>
              <a:buChar char="‒"/>
            </a:pPr>
            <a:r>
              <a:rPr lang="it-IT" sz="1800" i="1" dirty="0"/>
              <a:t>regole lessicali e semplificazione (il più possibile…)</a:t>
            </a:r>
          </a:p>
          <a:p>
            <a:pPr lvl="1">
              <a:buFont typeface="Calibri" panose="020F0502020204030204" pitchFamily="34" charset="0"/>
              <a:buChar char="—"/>
            </a:pPr>
            <a:endParaRPr lang="it-IT" sz="800" dirty="0"/>
          </a:p>
          <a:p>
            <a:pPr marL="514350" indent="-514350">
              <a:buFont typeface="+mj-lt"/>
              <a:buAutoNum type="arabicPeriod"/>
            </a:pPr>
            <a:r>
              <a:rPr lang="it-IT" sz="2000" dirty="0"/>
              <a:t>carattere distintivo della </a:t>
            </a:r>
            <a:r>
              <a:rPr lang="it-IT" sz="2000" dirty="0" err="1"/>
              <a:t>IeFP</a:t>
            </a:r>
            <a:endParaRPr lang="it-IT" sz="2000" dirty="0"/>
          </a:p>
          <a:p>
            <a:pPr marL="891540" lvl="4" indent="-342900">
              <a:buFont typeface="Calibri Light" panose="020F0302020204030204" pitchFamily="34" charset="0"/>
              <a:buChar char="‒"/>
            </a:pPr>
            <a:r>
              <a:rPr lang="it-IT" sz="1800" i="1" dirty="0"/>
              <a:t>curvatura professionalizzante (con inserimento di elementi caratterizzanti e declinazione più marcata nel quarto anno, soprattutto per matematica e scienze e con interconnessione con la dimensione tecnico-professionale)</a:t>
            </a:r>
          </a:p>
          <a:p>
            <a:pPr marL="1097280" lvl="4" indent="-1097280">
              <a:buFont typeface="Calibri Light" panose="020F0302020204030204" pitchFamily="34" charset="0"/>
              <a:buChar char="‒"/>
            </a:pPr>
            <a:endParaRPr lang="it-IT" sz="1000" i="1" dirty="0"/>
          </a:p>
          <a:p>
            <a:pPr marL="514350" indent="-514350">
              <a:buFont typeface="+mj-lt"/>
              <a:buAutoNum type="arabicPeriod"/>
            </a:pPr>
            <a:r>
              <a:rPr lang="it-IT" sz="2000" dirty="0"/>
              <a:t>adozione del quadro e dell’impianto delle competenze chiave europee</a:t>
            </a:r>
          </a:p>
          <a:p>
            <a:pPr marL="834390" lvl="4" indent="-285750">
              <a:buFont typeface="Calibri Light" panose="020F0302020204030204" pitchFamily="34" charset="0"/>
              <a:buChar char="‒"/>
            </a:pPr>
            <a:r>
              <a:rPr lang="it-IT" sz="600" dirty="0"/>
              <a:t> </a:t>
            </a:r>
            <a:r>
              <a:rPr lang="it-IT" sz="1800" i="1" dirty="0"/>
              <a:t>schema (blocchi) e logica</a:t>
            </a:r>
          </a:p>
          <a:p>
            <a:pPr marL="891540" lvl="4" indent="-342900">
              <a:buFont typeface="Calibri Light" panose="020F0302020204030204" pitchFamily="34" charset="0"/>
              <a:buChar char="‒"/>
            </a:pPr>
            <a:r>
              <a:rPr lang="it-IT" sz="1800" i="1" dirty="0"/>
              <a:t>atteggiamenti</a:t>
            </a:r>
          </a:p>
          <a:p>
            <a:pPr marL="891540" lvl="4" indent="-342900">
              <a:buFont typeface="Calibri Light" panose="020F0302020204030204" pitchFamily="34" charset="0"/>
              <a:buChar char="‒"/>
            </a:pPr>
            <a:r>
              <a:rPr lang="it-IT" sz="1800" i="1" dirty="0"/>
              <a:t>competenze personali e sociali (soft skills)</a:t>
            </a:r>
          </a:p>
          <a:p>
            <a:pPr lvl="1">
              <a:lnSpc>
                <a:spcPct val="100000"/>
              </a:lnSpc>
              <a:buFont typeface="Calibri" panose="020F0502020204030204" pitchFamily="34" charset="0"/>
              <a:buChar char="—"/>
            </a:pPr>
            <a:endParaRPr lang="it-IT" sz="900" dirty="0"/>
          </a:p>
          <a:p>
            <a:pPr marL="514350" indent="-514350">
              <a:buFont typeface="+mj-lt"/>
              <a:buAutoNum type="arabicPeriod"/>
            </a:pPr>
            <a:r>
              <a:rPr lang="it-IT" sz="2000" dirty="0"/>
              <a:t>riconoscibilità con esiti di apprendimento dell’obbligo e della IP e IFTS</a:t>
            </a:r>
          </a:p>
          <a:p>
            <a:pPr marL="891540" lvl="4" indent="-342900">
              <a:buFont typeface="Calibri Light" panose="020F0302020204030204" pitchFamily="34" charset="0"/>
              <a:buChar char="‒"/>
            </a:pPr>
            <a:r>
              <a:rPr lang="it-IT" sz="1800" i="1" dirty="0"/>
              <a:t>ampliamento del numero delle competenze (anche rispetto ai minimi del </a:t>
            </a:r>
            <a:r>
              <a:rPr lang="it-IT" sz="1800" i="1" dirty="0" err="1"/>
              <a:t>D.Lgs.</a:t>
            </a:r>
            <a:r>
              <a:rPr lang="it-IT" sz="1800" i="1" dirty="0"/>
              <a:t> n. 226) e loro distinzione entro blocchi che sottolineano le interconnessioni anche con altri ambiti di competenza</a:t>
            </a:r>
          </a:p>
          <a:p>
            <a:pPr marL="891540" lvl="4" indent="-342900">
              <a:buFont typeface="Calibri Light" panose="020F0302020204030204" pitchFamily="34" charset="0"/>
              <a:buChar char="‒"/>
            </a:pPr>
            <a:r>
              <a:rPr lang="it-IT" sz="1800" i="1" dirty="0"/>
              <a:t>adozione di descrittivi il più possibile riconoscibili o uguali</a:t>
            </a:r>
          </a:p>
        </p:txBody>
      </p:sp>
    </p:spTree>
    <p:extLst>
      <p:ext uri="{BB962C8B-B14F-4D97-AF65-F5344CB8AC3E}">
        <p14:creationId xmlns:p14="http://schemas.microsoft.com/office/powerpoint/2010/main" val="4209291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0132F11-D961-45EC-9052-061FF3BC937E}"/>
              </a:ext>
            </a:extLst>
          </p:cNvPr>
          <p:cNvSpPr>
            <a:spLocks noGrp="1"/>
          </p:cNvSpPr>
          <p:nvPr>
            <p:ph type="title"/>
          </p:nvPr>
        </p:nvSpPr>
        <p:spPr>
          <a:xfrm>
            <a:off x="676656" y="131159"/>
            <a:ext cx="10772775" cy="1170432"/>
          </a:xfrm>
        </p:spPr>
        <p:txBody>
          <a:bodyPr vert="horz" lIns="91440" tIns="45720" rIns="91440" bIns="45720" rtlCol="0" anchor="ctr">
            <a:normAutofit/>
          </a:bodyPr>
          <a:lstStyle/>
          <a:p>
            <a:pPr defTabSz="457200"/>
            <a:r>
              <a:rPr lang="it-IT" sz="4000" dirty="0"/>
              <a:t>Elementi innovativi</a:t>
            </a:r>
          </a:p>
        </p:txBody>
      </p:sp>
      <p:sp>
        <p:nvSpPr>
          <p:cNvPr id="3" name="Segnaposto contenuto 2">
            <a:extLst>
              <a:ext uri="{FF2B5EF4-FFF2-40B4-BE49-F238E27FC236}">
                <a16:creationId xmlns:a16="http://schemas.microsoft.com/office/drawing/2014/main" xmlns="" id="{5E620FCC-3496-4DAA-BB4A-CF71B7951A00}"/>
              </a:ext>
            </a:extLst>
          </p:cNvPr>
          <p:cNvSpPr>
            <a:spLocks noGrp="1"/>
          </p:cNvSpPr>
          <p:nvPr>
            <p:ph idx="1"/>
          </p:nvPr>
        </p:nvSpPr>
        <p:spPr>
          <a:xfrm>
            <a:off x="329184" y="1024129"/>
            <a:ext cx="11425047" cy="3048000"/>
          </a:xfrm>
        </p:spPr>
        <p:txBody>
          <a:bodyPr>
            <a:normAutofit/>
          </a:bodyPr>
          <a:lstStyle/>
          <a:p>
            <a:r>
              <a:rPr lang="it-IT" sz="2200" dirty="0"/>
              <a:t>Allegato con descrittivo delle competenze personali, sociali e di apprendimento (soft skills) fondate sul rilievo autonomo a dimensioni decisive per un loro sviluppo sul piano formativo e valutazione (NO certificazione)</a:t>
            </a:r>
          </a:p>
          <a:p>
            <a:endParaRPr lang="it-IT" sz="200" dirty="0"/>
          </a:p>
          <a:p>
            <a:r>
              <a:rPr lang="it-IT" sz="2200" dirty="0"/>
              <a:t>Tabelle di </a:t>
            </a:r>
            <a:r>
              <a:rPr lang="it-IT" sz="2200" i="1" dirty="0"/>
              <a:t>correlazione</a:t>
            </a:r>
            <a:r>
              <a:rPr lang="it-IT" sz="2200" dirty="0"/>
              <a:t> (competenze chiave europee, competenze di cittadinanza e ESCO) e di </a:t>
            </a:r>
            <a:r>
              <a:rPr lang="it-IT" sz="2200" i="1" dirty="0"/>
              <a:t>equivalenza</a:t>
            </a:r>
            <a:r>
              <a:rPr lang="it-IT" sz="2200" dirty="0"/>
              <a:t> con obbligo e IP/IFTS, i principi sono stati:</a:t>
            </a:r>
          </a:p>
          <a:p>
            <a:pPr marL="617220" lvl="3" indent="-342900">
              <a:buFont typeface="Calibri Light" panose="020F0302020204030204" pitchFamily="34" charset="0"/>
              <a:buChar char="‒"/>
            </a:pPr>
            <a:r>
              <a:rPr lang="it-IT" sz="1600" i="1" dirty="0"/>
              <a:t>non moltiplicazione, ma posizionamento degli esiti entro un comune quadro e prospettiva (LLL)</a:t>
            </a:r>
          </a:p>
          <a:p>
            <a:pPr marL="617220" lvl="3" indent="-342900">
              <a:buFont typeface="Calibri Light" panose="020F0302020204030204" pitchFamily="34" charset="0"/>
              <a:buChar char="‒"/>
            </a:pPr>
            <a:r>
              <a:rPr lang="it-IT" sz="1600" i="1" dirty="0"/>
              <a:t>strumento per progettazione (anche modulare e personalizzata) e per agevolare il processo di riconoscimento degli apprendimenti con valore di crediti</a:t>
            </a:r>
          </a:p>
        </p:txBody>
      </p:sp>
      <p:sp>
        <p:nvSpPr>
          <p:cNvPr id="6" name="Rettangolo 5">
            <a:extLst>
              <a:ext uri="{FF2B5EF4-FFF2-40B4-BE49-F238E27FC236}">
                <a16:creationId xmlns:a16="http://schemas.microsoft.com/office/drawing/2014/main" xmlns="" id="{811D3C6F-1FDA-44DD-997F-1A2B64181E75}"/>
              </a:ext>
            </a:extLst>
          </p:cNvPr>
          <p:cNvSpPr/>
          <p:nvPr/>
        </p:nvSpPr>
        <p:spPr>
          <a:xfrm>
            <a:off x="437769" y="4166269"/>
            <a:ext cx="11316462" cy="890267"/>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b="1" u="sng" dirty="0">
                <a:solidFill>
                  <a:schemeClr val="tx1"/>
                </a:solidFill>
              </a:rPr>
              <a:t>EQUIVALENZA</a:t>
            </a:r>
            <a:r>
              <a:rPr lang="it-IT" sz="1600" dirty="0">
                <a:solidFill>
                  <a:schemeClr val="tx1"/>
                </a:solidFill>
              </a:rPr>
              <a:t>: soddisfacimento del requisito della </a:t>
            </a:r>
            <a:r>
              <a:rPr lang="it-IT" sz="1600" b="1" i="1" dirty="0">
                <a:solidFill>
                  <a:schemeClr val="tx1"/>
                </a:solidFill>
              </a:rPr>
              <a:t>corrispondenza contenutistica</a:t>
            </a:r>
            <a:r>
              <a:rPr lang="it-IT" sz="1600" b="1" dirty="0">
                <a:solidFill>
                  <a:schemeClr val="tx1"/>
                </a:solidFill>
              </a:rPr>
              <a:t> </a:t>
            </a:r>
            <a:r>
              <a:rPr lang="it-IT" sz="1600" dirty="0">
                <a:solidFill>
                  <a:schemeClr val="tx1"/>
                </a:solidFill>
              </a:rPr>
              <a:t>e della </a:t>
            </a:r>
            <a:r>
              <a:rPr lang="it-IT" sz="1600" b="1" i="1" dirty="0">
                <a:solidFill>
                  <a:schemeClr val="tx1"/>
                </a:solidFill>
              </a:rPr>
              <a:t>parità di livello</a:t>
            </a:r>
            <a:r>
              <a:rPr lang="it-IT" sz="1600" dirty="0">
                <a:solidFill>
                  <a:schemeClr val="tx1"/>
                </a:solidFill>
              </a:rPr>
              <a:t>, ossia della presenza degli stessi contenuti e dello stesso grado di complessità e difficoltà, in termini di piena uguaglianza o di comprensione (≥) dell’abilità/conoscenza in quella di </a:t>
            </a:r>
            <a:r>
              <a:rPr lang="it-IT" sz="1600" dirty="0" err="1">
                <a:solidFill>
                  <a:schemeClr val="tx1"/>
                </a:solidFill>
              </a:rPr>
              <a:t>IeFP</a:t>
            </a:r>
            <a:endParaRPr lang="it-IT" sz="1600" dirty="0">
              <a:solidFill>
                <a:schemeClr val="tx1"/>
              </a:solidFill>
            </a:endParaRPr>
          </a:p>
        </p:txBody>
      </p:sp>
      <p:sp>
        <p:nvSpPr>
          <p:cNvPr id="7" name="Rettangolo 6">
            <a:extLst>
              <a:ext uri="{FF2B5EF4-FFF2-40B4-BE49-F238E27FC236}">
                <a16:creationId xmlns:a16="http://schemas.microsoft.com/office/drawing/2014/main" xmlns="" id="{2A57292F-F4D4-44BC-B05D-06D9D0C78A9D}"/>
              </a:ext>
            </a:extLst>
          </p:cNvPr>
          <p:cNvSpPr/>
          <p:nvPr/>
        </p:nvSpPr>
        <p:spPr>
          <a:xfrm>
            <a:off x="437769" y="5312093"/>
            <a:ext cx="11316462" cy="725433"/>
          </a:xfrm>
          <a:prstGeom prst="rect">
            <a:avLst/>
          </a:prstGeom>
          <a:solidFill>
            <a:schemeClr val="tx2">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b="1" u="sng" dirty="0">
                <a:solidFill>
                  <a:schemeClr val="tx1"/>
                </a:solidFill>
              </a:rPr>
              <a:t>CORRELAZIONE</a:t>
            </a:r>
            <a:r>
              <a:rPr lang="it-IT" sz="1600" b="1" dirty="0">
                <a:solidFill>
                  <a:schemeClr val="tx1"/>
                </a:solidFill>
              </a:rPr>
              <a:t>:</a:t>
            </a:r>
            <a:r>
              <a:rPr lang="it-IT" sz="1600" dirty="0">
                <a:solidFill>
                  <a:schemeClr val="tx1"/>
                </a:solidFill>
              </a:rPr>
              <a:t> </a:t>
            </a:r>
            <a:r>
              <a:rPr lang="it-IT" sz="1600" b="1" i="1" dirty="0">
                <a:solidFill>
                  <a:schemeClr val="tx1"/>
                </a:solidFill>
              </a:rPr>
              <a:t>comunanza di dimensione</a:t>
            </a:r>
            <a:r>
              <a:rPr lang="it-IT" sz="1600" b="1" dirty="0">
                <a:solidFill>
                  <a:schemeClr val="tx1"/>
                </a:solidFill>
              </a:rPr>
              <a:t> </a:t>
            </a:r>
            <a:r>
              <a:rPr lang="it-IT" sz="1600" dirty="0">
                <a:solidFill>
                  <a:schemeClr val="tx1"/>
                </a:solidFill>
              </a:rPr>
              <a:t>e di </a:t>
            </a:r>
            <a:r>
              <a:rPr lang="it-IT" sz="1600" b="1" i="1" dirty="0">
                <a:solidFill>
                  <a:schemeClr val="tx1"/>
                </a:solidFill>
              </a:rPr>
              <a:t>area di presidio </a:t>
            </a:r>
            <a:r>
              <a:rPr lang="it-IT" sz="1600" dirty="0">
                <a:solidFill>
                  <a:schemeClr val="tx1"/>
                </a:solidFill>
              </a:rPr>
              <a:t>delle competenze anche molto ampia, che - a differenza dell’equivalenza - non delimita un preciso perimetro e una identità di contenuto</a:t>
            </a:r>
          </a:p>
        </p:txBody>
      </p:sp>
    </p:spTree>
    <p:extLst>
      <p:ext uri="{BB962C8B-B14F-4D97-AF65-F5344CB8AC3E}">
        <p14:creationId xmlns:p14="http://schemas.microsoft.com/office/powerpoint/2010/main" val="17415909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0132F11-D961-45EC-9052-061FF3BC937E}"/>
              </a:ext>
            </a:extLst>
          </p:cNvPr>
          <p:cNvSpPr>
            <a:spLocks noGrp="1"/>
          </p:cNvSpPr>
          <p:nvPr>
            <p:ph type="title"/>
          </p:nvPr>
        </p:nvSpPr>
        <p:spPr>
          <a:xfrm>
            <a:off x="676656" y="131159"/>
            <a:ext cx="10772775" cy="1170432"/>
          </a:xfrm>
        </p:spPr>
        <p:txBody>
          <a:bodyPr vert="horz" lIns="91440" tIns="45720" rIns="91440" bIns="45720" rtlCol="0" anchor="ctr">
            <a:normAutofit/>
          </a:bodyPr>
          <a:lstStyle/>
          <a:p>
            <a:pPr defTabSz="457200"/>
            <a:r>
              <a:rPr lang="it-IT" sz="4000" dirty="0"/>
              <a:t>Elementi innovativi</a:t>
            </a:r>
          </a:p>
        </p:txBody>
      </p:sp>
      <p:sp>
        <p:nvSpPr>
          <p:cNvPr id="6" name="Rettangolo 5">
            <a:extLst>
              <a:ext uri="{FF2B5EF4-FFF2-40B4-BE49-F238E27FC236}">
                <a16:creationId xmlns:a16="http://schemas.microsoft.com/office/drawing/2014/main" xmlns="" id="{811D3C6F-1FDA-44DD-997F-1A2B64181E75}"/>
              </a:ext>
            </a:extLst>
          </p:cNvPr>
          <p:cNvSpPr/>
          <p:nvPr/>
        </p:nvSpPr>
        <p:spPr>
          <a:xfrm>
            <a:off x="437769" y="1801021"/>
            <a:ext cx="11316462" cy="199091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400" b="1" u="sng" dirty="0">
                <a:solidFill>
                  <a:schemeClr val="tx1"/>
                </a:solidFill>
              </a:rPr>
              <a:t>EQUIVALENZA</a:t>
            </a:r>
            <a:r>
              <a:rPr lang="it-IT" sz="2400" dirty="0">
                <a:solidFill>
                  <a:schemeClr val="tx1"/>
                </a:solidFill>
              </a:rPr>
              <a:t>: soddisfacimento del requisito della </a:t>
            </a:r>
            <a:r>
              <a:rPr lang="it-IT" sz="2400" b="1" i="1" dirty="0">
                <a:solidFill>
                  <a:schemeClr val="tx1"/>
                </a:solidFill>
              </a:rPr>
              <a:t>corrispondenza contenutistica</a:t>
            </a:r>
            <a:r>
              <a:rPr lang="it-IT" sz="2400" b="1" dirty="0">
                <a:solidFill>
                  <a:schemeClr val="tx1"/>
                </a:solidFill>
              </a:rPr>
              <a:t> </a:t>
            </a:r>
            <a:r>
              <a:rPr lang="it-IT" sz="2400" dirty="0">
                <a:solidFill>
                  <a:schemeClr val="tx1"/>
                </a:solidFill>
              </a:rPr>
              <a:t>e della </a:t>
            </a:r>
            <a:r>
              <a:rPr lang="it-IT" sz="2400" b="1" i="1" dirty="0">
                <a:solidFill>
                  <a:schemeClr val="tx1"/>
                </a:solidFill>
              </a:rPr>
              <a:t>parità di livello</a:t>
            </a:r>
            <a:r>
              <a:rPr lang="it-IT" sz="2400" dirty="0">
                <a:solidFill>
                  <a:schemeClr val="tx1"/>
                </a:solidFill>
              </a:rPr>
              <a:t>, ossia della presenza degli stessi contenuti e dello stesso grado di complessità e difficoltà, in termini di piena uguaglianza o di comprensione (≥) dell’abilità/conoscenza in quella di </a:t>
            </a:r>
            <a:r>
              <a:rPr lang="it-IT" sz="2400" dirty="0" err="1">
                <a:solidFill>
                  <a:schemeClr val="tx1"/>
                </a:solidFill>
              </a:rPr>
              <a:t>IeFP</a:t>
            </a:r>
            <a:endParaRPr lang="it-IT" sz="2400" dirty="0">
              <a:solidFill>
                <a:schemeClr val="tx1"/>
              </a:solidFill>
            </a:endParaRPr>
          </a:p>
        </p:txBody>
      </p:sp>
      <p:sp>
        <p:nvSpPr>
          <p:cNvPr id="7" name="Rettangolo 6">
            <a:extLst>
              <a:ext uri="{FF2B5EF4-FFF2-40B4-BE49-F238E27FC236}">
                <a16:creationId xmlns:a16="http://schemas.microsoft.com/office/drawing/2014/main" xmlns="" id="{2A57292F-F4D4-44BC-B05D-06D9D0C78A9D}"/>
              </a:ext>
            </a:extLst>
          </p:cNvPr>
          <p:cNvSpPr/>
          <p:nvPr/>
        </p:nvSpPr>
        <p:spPr>
          <a:xfrm>
            <a:off x="437769" y="4019741"/>
            <a:ext cx="11316462" cy="1990915"/>
          </a:xfrm>
          <a:prstGeom prst="rect">
            <a:avLst/>
          </a:prstGeom>
          <a:solidFill>
            <a:schemeClr val="tx2">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400" b="1" u="sng" dirty="0">
                <a:solidFill>
                  <a:schemeClr val="tx1"/>
                </a:solidFill>
              </a:rPr>
              <a:t>CORRELAZIONE</a:t>
            </a:r>
            <a:r>
              <a:rPr lang="it-IT" sz="2400" b="1" dirty="0">
                <a:solidFill>
                  <a:schemeClr val="tx1"/>
                </a:solidFill>
              </a:rPr>
              <a:t>:</a:t>
            </a:r>
            <a:r>
              <a:rPr lang="it-IT" sz="2400" dirty="0">
                <a:solidFill>
                  <a:schemeClr val="tx1"/>
                </a:solidFill>
              </a:rPr>
              <a:t> </a:t>
            </a:r>
            <a:r>
              <a:rPr lang="it-IT" sz="2400" b="1" i="1" dirty="0">
                <a:solidFill>
                  <a:schemeClr val="tx1"/>
                </a:solidFill>
              </a:rPr>
              <a:t>comunanza di dimensione</a:t>
            </a:r>
            <a:r>
              <a:rPr lang="it-IT" sz="2400" b="1" dirty="0">
                <a:solidFill>
                  <a:schemeClr val="tx1"/>
                </a:solidFill>
              </a:rPr>
              <a:t> </a:t>
            </a:r>
            <a:r>
              <a:rPr lang="it-IT" sz="2400" dirty="0">
                <a:solidFill>
                  <a:schemeClr val="tx1"/>
                </a:solidFill>
              </a:rPr>
              <a:t>e di </a:t>
            </a:r>
            <a:r>
              <a:rPr lang="it-IT" sz="2400" b="1" i="1" dirty="0">
                <a:solidFill>
                  <a:schemeClr val="tx1"/>
                </a:solidFill>
              </a:rPr>
              <a:t>area di presidio </a:t>
            </a:r>
            <a:r>
              <a:rPr lang="it-IT" sz="2400" dirty="0">
                <a:solidFill>
                  <a:schemeClr val="tx1"/>
                </a:solidFill>
              </a:rPr>
              <a:t>delle competenze anche molto ampia, che - a differenza dell’equivalenza - non delimita un preciso perimetro e una identità di contenuto</a:t>
            </a:r>
          </a:p>
        </p:txBody>
      </p:sp>
    </p:spTree>
    <p:extLst>
      <p:ext uri="{BB962C8B-B14F-4D97-AF65-F5344CB8AC3E}">
        <p14:creationId xmlns:p14="http://schemas.microsoft.com/office/powerpoint/2010/main" val="4089153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DE0435C3-5A8A-476E-8201-FFB5417ACE3B}"/>
              </a:ext>
            </a:extLst>
          </p:cNvPr>
          <p:cNvSpPr>
            <a:spLocks noGrp="1"/>
          </p:cNvSpPr>
          <p:nvPr>
            <p:ph type="title"/>
          </p:nvPr>
        </p:nvSpPr>
        <p:spPr>
          <a:xfrm>
            <a:off x="259556" y="0"/>
            <a:ext cx="11820525" cy="1325563"/>
          </a:xfrm>
        </p:spPr>
        <p:txBody>
          <a:bodyPr vert="horz" lIns="91440" tIns="45720" rIns="91440" bIns="45720" rtlCol="0" anchor="ctr">
            <a:normAutofit/>
          </a:bodyPr>
          <a:lstStyle/>
          <a:p>
            <a:pPr defTabSz="457200"/>
            <a:r>
              <a:rPr lang="it-IT" sz="4000" dirty="0"/>
              <a:t>Quadro delle competenze di Base </a:t>
            </a:r>
            <a:r>
              <a:rPr lang="it-IT" sz="4000" dirty="0" err="1"/>
              <a:t>IeFP</a:t>
            </a:r>
            <a:endParaRPr lang="it-IT" sz="4000" dirty="0"/>
          </a:p>
        </p:txBody>
      </p:sp>
      <p:graphicFrame>
        <p:nvGraphicFramePr>
          <p:cNvPr id="12" name="Segnaposto contenuto 11">
            <a:extLst>
              <a:ext uri="{FF2B5EF4-FFF2-40B4-BE49-F238E27FC236}">
                <a16:creationId xmlns:a16="http://schemas.microsoft.com/office/drawing/2014/main" xmlns="" id="{3B79EE65-42AC-4C45-9D31-813F3E279844}"/>
              </a:ext>
            </a:extLst>
          </p:cNvPr>
          <p:cNvGraphicFramePr>
            <a:graphicFrameLocks noGrp="1"/>
          </p:cNvGraphicFramePr>
          <p:nvPr>
            <p:ph idx="1"/>
            <p:extLst>
              <p:ext uri="{D42A27DB-BD31-4B8C-83A1-F6EECF244321}">
                <p14:modId xmlns:p14="http://schemas.microsoft.com/office/powerpoint/2010/main" val="686691525"/>
              </p:ext>
            </p:extLst>
          </p:nvPr>
        </p:nvGraphicFramePr>
        <p:xfrm>
          <a:off x="259556" y="1036320"/>
          <a:ext cx="11672888" cy="5510248"/>
        </p:xfrm>
        <a:graphic>
          <a:graphicData uri="http://schemas.openxmlformats.org/drawingml/2006/table">
            <a:tbl>
              <a:tblPr firstRow="1" bandRow="1">
                <a:tableStyleId>{5C22544A-7EE6-4342-B048-85BDC9FD1C3A}</a:tableStyleId>
              </a:tblPr>
              <a:tblGrid>
                <a:gridCol w="5848350">
                  <a:extLst>
                    <a:ext uri="{9D8B030D-6E8A-4147-A177-3AD203B41FA5}">
                      <a16:colId xmlns:a16="http://schemas.microsoft.com/office/drawing/2014/main" xmlns="" val="1796311059"/>
                    </a:ext>
                  </a:extLst>
                </a:gridCol>
                <a:gridCol w="5824538">
                  <a:extLst>
                    <a:ext uri="{9D8B030D-6E8A-4147-A177-3AD203B41FA5}">
                      <a16:colId xmlns:a16="http://schemas.microsoft.com/office/drawing/2014/main" xmlns="" val="2432337316"/>
                    </a:ext>
                  </a:extLst>
                </a:gridCol>
              </a:tblGrid>
              <a:tr h="434611">
                <a:tc>
                  <a:txBody>
                    <a:bodyPr/>
                    <a:lstStyle/>
                    <a:p>
                      <a:pPr algn="ctr"/>
                      <a:r>
                        <a:rPr lang="it-IT" sz="1600" dirty="0" err="1"/>
                        <a:t>IeFP</a:t>
                      </a:r>
                      <a:r>
                        <a:rPr lang="it-IT" sz="1600" dirty="0"/>
                        <a:t>  - III^ liv.</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dirty="0" err="1"/>
                        <a:t>IeFP</a:t>
                      </a:r>
                      <a:r>
                        <a:rPr lang="it-IT" sz="1600" dirty="0"/>
                        <a:t> - IV^ liv.</a:t>
                      </a:r>
                    </a:p>
                  </a:txBody>
                  <a:tcPr/>
                </a:tc>
                <a:extLst>
                  <a:ext uri="{0D108BD9-81ED-4DB2-BD59-A6C34878D82A}">
                    <a16:rowId xmlns:a16="http://schemas.microsoft.com/office/drawing/2014/main" xmlns="" val="2273425557"/>
                  </a:ext>
                </a:extLst>
              </a:tr>
              <a:tr h="434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rgbClr val="000000"/>
                          </a:solidFill>
                          <a:effectLst/>
                          <a:latin typeface="Calibri" panose="020F0502020204030204" pitchFamily="34" charset="0"/>
                          <a:ea typeface="+mn-ea"/>
                          <a:cs typeface="Calibri" panose="020F0502020204030204" pitchFamily="34" charset="0"/>
                        </a:rPr>
                        <a:t>Esprimersi e comunicare in lingua italiana in contesti personali, professionali e di vita</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rgbClr val="000000"/>
                          </a:solidFill>
                          <a:effectLst/>
                          <a:latin typeface="Calibri" panose="020F0502020204030204" pitchFamily="34" charset="0"/>
                          <a:ea typeface="+mn-ea"/>
                          <a:cs typeface="Calibri" panose="020F0502020204030204" pitchFamily="34" charset="0"/>
                        </a:rPr>
                        <a:t>Utilizzare il patrimonio lessicale ed espressivo della lingua italiana secondo le esigenze comunicative nei vari contesti sociali, culturali, economici, tecnologici e professionali</a:t>
                      </a:r>
                      <a:endParaRPr lang="it-IT" sz="1200" kern="1200" dirty="0">
                        <a:solidFill>
                          <a:srgbClr val="000000"/>
                        </a:solidFill>
                        <a:effectLst/>
                        <a:latin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xmlns="" val="1583508126"/>
                  </a:ext>
                </a:extLst>
              </a:tr>
              <a:tr h="500101">
                <a:tc>
                  <a:txBody>
                    <a:bodyPr/>
                    <a:lstStyle/>
                    <a:p>
                      <a:r>
                        <a:rPr lang="it-IT" sz="1200" kern="1200" dirty="0">
                          <a:solidFill>
                            <a:srgbClr val="000000"/>
                          </a:solidFill>
                          <a:effectLst/>
                          <a:highlight>
                            <a:srgbClr val="FFFF00"/>
                          </a:highlight>
                          <a:latin typeface="Calibri" panose="020F0502020204030204" pitchFamily="34" charset="0"/>
                          <a:ea typeface="+mn-ea"/>
                          <a:cs typeface="Calibri" panose="020F0502020204030204" pitchFamily="34" charset="0"/>
                        </a:rPr>
                        <a:t>Comunicare utilizzando semplici materiali visivi, sonori e digitali, con riferimento anche ai linguaggi e alle forme espressive artistiche e creative</a:t>
                      </a:r>
                    </a:p>
                  </a:txBody>
                  <a:tcPr/>
                </a:tc>
                <a:tc>
                  <a:txBody>
                    <a:bodyPr/>
                    <a:lstStyle/>
                    <a:p>
                      <a:pPr>
                        <a:spcAft>
                          <a:spcPts val="0"/>
                        </a:spcAft>
                      </a:pPr>
                      <a:r>
                        <a:rPr lang="it-IT" sz="1200" kern="1200" dirty="0">
                          <a:solidFill>
                            <a:srgbClr val="000000"/>
                          </a:solidFill>
                          <a:effectLst/>
                          <a:highlight>
                            <a:srgbClr val="FFFF00"/>
                          </a:highlight>
                          <a:latin typeface="Calibri" panose="020F0502020204030204" pitchFamily="34" charset="0"/>
                          <a:ea typeface="+mn-ea"/>
                          <a:cs typeface="Calibri" panose="020F0502020204030204" pitchFamily="34" charset="0"/>
                        </a:rPr>
                        <a:t>Selezionare e utilizzare le forme di comunicazione visiva e multimediale, con riferimento anche alle diverse forme espressive e agli strumenti tecnici della comunicazione in rete</a:t>
                      </a:r>
                    </a:p>
                  </a:txBody>
                  <a:tcPr marL="68580" marR="68580" marT="0" marB="0" anchor="ctr"/>
                </a:tc>
                <a:extLst>
                  <a:ext uri="{0D108BD9-81ED-4DB2-BD59-A6C34878D82A}">
                    <a16:rowId xmlns:a16="http://schemas.microsoft.com/office/drawing/2014/main" xmlns="" val="150797964"/>
                  </a:ext>
                </a:extLst>
              </a:tr>
              <a:tr h="434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rgbClr val="000000"/>
                          </a:solidFill>
                          <a:effectLst/>
                          <a:latin typeface="Calibri" panose="020F0502020204030204" pitchFamily="34" charset="0"/>
                          <a:ea typeface="+mn-ea"/>
                          <a:cs typeface="Calibri" panose="020F0502020204030204" pitchFamily="34" charset="0"/>
                        </a:rPr>
                        <a:t>Esprimersi e comunicare in lingua straniera in contesti personali, professionali e di vita</a:t>
                      </a:r>
                    </a:p>
                  </a:txBody>
                  <a:tcPr anchor="ctr"/>
                </a:tc>
                <a:tc>
                  <a:txBody>
                    <a:bodyPr/>
                    <a:lstStyle/>
                    <a:p>
                      <a:pPr>
                        <a:spcAft>
                          <a:spcPts val="0"/>
                        </a:spcAft>
                      </a:pPr>
                      <a:r>
                        <a:rPr lang="it-IT" sz="1200" kern="1200" dirty="0">
                          <a:solidFill>
                            <a:srgbClr val="000000"/>
                          </a:solidFill>
                          <a:effectLst/>
                          <a:latin typeface="Calibri" panose="020F0502020204030204" pitchFamily="34" charset="0"/>
                          <a:ea typeface="+mn-ea"/>
                          <a:cs typeface="Calibri" panose="020F0502020204030204" pitchFamily="34" charset="0"/>
                        </a:rPr>
                        <a:t>Utilizzare i codici anche settoriali della lingua straniera….*per comprendere le diverse tradizioni culturali in una prospettiva interculturale e interagire nei diversi contesti di studio e di lavoro </a:t>
                      </a:r>
                    </a:p>
                  </a:txBody>
                  <a:tcPr marL="68580" marR="68580" marT="0" marB="0" anchor="ctr"/>
                </a:tc>
                <a:extLst>
                  <a:ext uri="{0D108BD9-81ED-4DB2-BD59-A6C34878D82A}">
                    <a16:rowId xmlns:a16="http://schemas.microsoft.com/office/drawing/2014/main" xmlns="" val="3837918081"/>
                  </a:ext>
                </a:extLst>
              </a:tr>
              <a:tr h="696569">
                <a:tc>
                  <a:txBody>
                    <a:bodyPr/>
                    <a:lstStyle/>
                    <a:p>
                      <a:r>
                        <a:rPr lang="it-IT" sz="1200" kern="1200" dirty="0">
                          <a:solidFill>
                            <a:srgbClr val="000000"/>
                          </a:solidFill>
                          <a:effectLst/>
                          <a:latin typeface="Calibri" panose="020F0502020204030204" pitchFamily="34" charset="0"/>
                          <a:ea typeface="+mn-ea"/>
                          <a:cs typeface="Calibri" panose="020F0502020204030204" pitchFamily="34" charset="0"/>
                        </a:rPr>
                        <a:t>Utilizzare concetti matematici, semplici procedure di calcolo e di analisi per descrivere e interpretare dati di realtà e per risolvere situazioni problematiche di vario tipo legate al proprio contesto di vita quotidiano e professionale</a:t>
                      </a: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rgbClr val="000000"/>
                          </a:solidFill>
                          <a:effectLst/>
                          <a:highlight>
                            <a:srgbClr val="FFFF00"/>
                          </a:highlight>
                          <a:latin typeface="Calibri" panose="020F0502020204030204" pitchFamily="34" charset="0"/>
                          <a:ea typeface="+mn-ea"/>
                          <a:cs typeface="Calibri" panose="020F0502020204030204" pitchFamily="34" charset="0"/>
                        </a:rPr>
                        <a:t>Rappresentare la realtà e risolvere situazioni problematiche di vita e del proprio settore professionale avvalendosi degli strumenti matematici fondamentali e sulla base di modelli e metodologie scientifiche</a:t>
                      </a:r>
                    </a:p>
                  </a:txBody>
                  <a:tcPr marL="68580" marR="68580" marT="0" marB="0" anchor="ctr"/>
                </a:tc>
                <a:extLst>
                  <a:ext uri="{0D108BD9-81ED-4DB2-BD59-A6C34878D82A}">
                    <a16:rowId xmlns:a16="http://schemas.microsoft.com/office/drawing/2014/main" xmlns="" val="4169829087"/>
                  </a:ext>
                </a:extLst>
              </a:tr>
              <a:tr h="500101">
                <a:tc>
                  <a:txBody>
                    <a:bodyPr/>
                    <a:lstStyle/>
                    <a:p>
                      <a:r>
                        <a:rPr lang="it-IT" sz="1200" kern="1200" dirty="0">
                          <a:solidFill>
                            <a:srgbClr val="000000"/>
                          </a:solidFill>
                          <a:effectLst/>
                          <a:latin typeface="Calibri" panose="020F0502020204030204" pitchFamily="34" charset="0"/>
                          <a:ea typeface="+mn-ea"/>
                          <a:cs typeface="Calibri" panose="020F0502020204030204" pitchFamily="34" charset="0"/>
                        </a:rPr>
                        <a:t>Utilizzare concetti e semplici procedure scientifiche per leggere fenomeni e risolvere semplici problemi legati al proprio contesto di vita quotidiano e professionale, nel rispetto dell’ambiente </a:t>
                      </a:r>
                    </a:p>
                  </a:txBody>
                  <a:tcPr/>
                </a:tc>
                <a:tc vMerge="1">
                  <a:txBody>
                    <a:bodyPr/>
                    <a:lstStyle/>
                    <a:p>
                      <a:pPr>
                        <a:spcAft>
                          <a:spcPts val="0"/>
                        </a:spcAft>
                      </a:pPr>
                      <a:endParaRPr lang="it-IT"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732334445"/>
                  </a:ext>
                </a:extLst>
              </a:tr>
              <a:tr h="500101">
                <a:tc>
                  <a:txBody>
                    <a:bodyPr/>
                    <a:lstStyle/>
                    <a:p>
                      <a:r>
                        <a:rPr lang="it-IT" sz="1200" kern="1200" dirty="0">
                          <a:solidFill>
                            <a:srgbClr val="000000"/>
                          </a:solidFill>
                          <a:effectLst/>
                          <a:latin typeface="Calibri" panose="020F0502020204030204" pitchFamily="34" charset="0"/>
                          <a:ea typeface="+mn-ea"/>
                          <a:cs typeface="Calibri" panose="020F0502020204030204" pitchFamily="34" charset="0"/>
                        </a:rPr>
                        <a:t>Identificare la cultura distintiva e le opportunità del proprio ambito lavorativo, nel contesto e nel sistema socio-economico territoriale e complessivo</a:t>
                      </a:r>
                    </a:p>
                  </a:txBody>
                  <a:tcPr/>
                </a:tc>
                <a:tc>
                  <a:txBody>
                    <a:bodyPr/>
                    <a:lstStyle/>
                    <a:p>
                      <a:pPr>
                        <a:spcAft>
                          <a:spcPts val="0"/>
                        </a:spcAft>
                      </a:pPr>
                      <a:r>
                        <a:rPr lang="it-IT" sz="1200" kern="1200" dirty="0">
                          <a:solidFill>
                            <a:srgbClr val="000000"/>
                          </a:solidFill>
                          <a:effectLst/>
                          <a:latin typeface="Calibri" panose="020F0502020204030204" pitchFamily="34" charset="0"/>
                          <a:ea typeface="+mn-ea"/>
                          <a:cs typeface="Calibri" panose="020F0502020204030204" pitchFamily="34" charset="0"/>
                        </a:rPr>
                        <a:t>Utilizzare nel proprio ambito professionale i principali strumenti e modelli relativi all'economia, alla gestione aziendale e all'organizzazione dei processi lavorativi </a:t>
                      </a:r>
                    </a:p>
                  </a:txBody>
                  <a:tcPr marL="68580" marR="68580" marT="0" marB="0" anchor="ctr"/>
                </a:tc>
                <a:extLst>
                  <a:ext uri="{0D108BD9-81ED-4DB2-BD59-A6C34878D82A}">
                    <a16:rowId xmlns:a16="http://schemas.microsoft.com/office/drawing/2014/main" xmlns="" val="2440154922"/>
                  </a:ext>
                </a:extLst>
              </a:tr>
              <a:tr h="696569">
                <a:tc>
                  <a:txBody>
                    <a:bodyPr/>
                    <a:lstStyle/>
                    <a:p>
                      <a:r>
                        <a:rPr lang="it-IT" sz="1200" kern="1200" dirty="0">
                          <a:solidFill>
                            <a:srgbClr val="000000"/>
                          </a:solidFill>
                          <a:effectLst/>
                          <a:latin typeface="Calibri" panose="020F0502020204030204" pitchFamily="34" charset="0"/>
                          <a:ea typeface="+mn-ea"/>
                          <a:cs typeface="Calibri" panose="020F0502020204030204" pitchFamily="34" charset="0"/>
                        </a:rPr>
                        <a:t>Leggere il proprio territorio e contesto storico-culturale e lavorativo, in una dimensione diacronica attraverso il confronto fra epoche e in una dimensione sincronica attraverso il confronto fra aree geografiche e culturali</a:t>
                      </a:r>
                    </a:p>
                  </a:txBody>
                  <a:tcPr/>
                </a:tc>
                <a:tc>
                  <a:txBody>
                    <a:bodyPr/>
                    <a:lstStyle/>
                    <a:p>
                      <a:pPr>
                        <a:spcAft>
                          <a:spcPts val="0"/>
                        </a:spcAft>
                      </a:pPr>
                      <a:r>
                        <a:rPr lang="it-IT" sz="1200" kern="1200" dirty="0">
                          <a:solidFill>
                            <a:srgbClr val="000000"/>
                          </a:solidFill>
                          <a:effectLst/>
                          <a:latin typeface="Calibri" panose="020F0502020204030204" pitchFamily="34" charset="0"/>
                          <a:ea typeface="+mn-ea"/>
                          <a:cs typeface="Calibri" panose="020F0502020204030204" pitchFamily="34" charset="0"/>
                        </a:rPr>
                        <a:t>Riconoscere gli aspetti caratteristici, le tendenze evolutive, i limiti e le potenzialità di crescita del sistema socio-economico e del settore professionale di riferimento, in rapporto all’ambiente, ai processi di innovazione scientifico-tecnologica e di sviluppo del capitale umano</a:t>
                      </a:r>
                    </a:p>
                  </a:txBody>
                  <a:tcPr marL="68580" marR="68580" marT="0" marB="0" anchor="ctr"/>
                </a:tc>
                <a:extLst>
                  <a:ext uri="{0D108BD9-81ED-4DB2-BD59-A6C34878D82A}">
                    <a16:rowId xmlns:a16="http://schemas.microsoft.com/office/drawing/2014/main" xmlns="" val="1982239344"/>
                  </a:ext>
                </a:extLst>
              </a:tr>
              <a:tr h="434611">
                <a:tc>
                  <a:txBody>
                    <a:bodyPr/>
                    <a:lstStyle/>
                    <a:p>
                      <a:r>
                        <a:rPr lang="it-IT" sz="1200" kern="1200" dirty="0">
                          <a:solidFill>
                            <a:srgbClr val="000000"/>
                          </a:solidFill>
                          <a:effectLst/>
                          <a:highlight>
                            <a:srgbClr val="FFFF00"/>
                          </a:highlight>
                          <a:latin typeface="Calibri" panose="020F0502020204030204" pitchFamily="34" charset="0"/>
                          <a:ea typeface="+mn-ea"/>
                          <a:cs typeface="Calibri" panose="020F0502020204030204" pitchFamily="34" charset="0"/>
                        </a:rPr>
                        <a:t>Utilizzare le tecnologie informatiche per la comunicazione e ricezione di informazioni </a:t>
                      </a:r>
                    </a:p>
                  </a:txBody>
                  <a:tcPr anchor="ctr"/>
                </a:tc>
                <a:tc>
                  <a:txBody>
                    <a:bodyPr/>
                    <a:lstStyle/>
                    <a:p>
                      <a:pPr>
                        <a:spcAft>
                          <a:spcPts val="0"/>
                        </a:spcAft>
                      </a:pPr>
                      <a:r>
                        <a:rPr lang="it-IT" sz="1200" kern="1200" dirty="0">
                          <a:solidFill>
                            <a:srgbClr val="000000"/>
                          </a:solidFill>
                          <a:effectLst/>
                          <a:highlight>
                            <a:srgbClr val="FFFF00"/>
                          </a:highlight>
                          <a:latin typeface="Calibri" panose="020F0502020204030204" pitchFamily="34" charset="0"/>
                          <a:ea typeface="+mn-ea"/>
                          <a:cs typeface="Calibri" panose="020F0502020204030204" pitchFamily="34" charset="0"/>
                        </a:rPr>
                        <a:t>Utilizzare le reti e gli strumenti informatici in maniera consapevole nelle attività di studio, ricerca, sociali e professionali </a:t>
                      </a:r>
                    </a:p>
                  </a:txBody>
                  <a:tcPr marL="68580" marR="68580" marT="0" marB="0" anchor="ctr"/>
                </a:tc>
                <a:extLst>
                  <a:ext uri="{0D108BD9-81ED-4DB2-BD59-A6C34878D82A}">
                    <a16:rowId xmlns:a16="http://schemas.microsoft.com/office/drawing/2014/main" xmlns="" val="2839789552"/>
                  </a:ext>
                </a:extLst>
              </a:tr>
              <a:tr h="589404">
                <a:tc>
                  <a:txBody>
                    <a:bodyPr/>
                    <a:lstStyle/>
                    <a:p>
                      <a:r>
                        <a:rPr lang="it-IT" sz="1200" kern="1200" dirty="0">
                          <a:solidFill>
                            <a:srgbClr val="000000"/>
                          </a:solidFill>
                          <a:effectLst/>
                          <a:highlight>
                            <a:srgbClr val="FFFF00"/>
                          </a:highlight>
                          <a:latin typeface="Calibri" panose="020F0502020204030204" pitchFamily="34" charset="0"/>
                          <a:ea typeface="+mn-ea"/>
                          <a:cs typeface="Calibri" panose="020F0502020204030204" pitchFamily="34" charset="0"/>
                        </a:rPr>
                        <a:t>Esercitare diritti e doveri nel proprio ambito esperienziale di vita e professionale, nel tessuto sociale e civile locale e nel rispetto dell’ambiente </a:t>
                      </a:r>
                    </a:p>
                  </a:txBody>
                  <a:tcPr/>
                </a:tc>
                <a:tc>
                  <a:txBody>
                    <a:bodyPr/>
                    <a:lstStyle/>
                    <a:p>
                      <a:pPr>
                        <a:spcAft>
                          <a:spcPts val="0"/>
                        </a:spcAft>
                      </a:pPr>
                      <a:r>
                        <a:rPr lang="it-IT" sz="1200" kern="1200" dirty="0">
                          <a:solidFill>
                            <a:srgbClr val="000000"/>
                          </a:solidFill>
                          <a:effectLst/>
                          <a:highlight>
                            <a:srgbClr val="FFFF00"/>
                          </a:highlight>
                          <a:latin typeface="Calibri" panose="020F0502020204030204" pitchFamily="34" charset="0"/>
                          <a:ea typeface="+mn-ea"/>
                          <a:cs typeface="Calibri" panose="020F0502020204030204" pitchFamily="34" charset="0"/>
                        </a:rPr>
                        <a:t>Valutare fatti e orientare i propri comportamenti in riferimento ad un proprio codice etico, coerente con i principi della Costituzione e con i valori della comunità professionale di appartenenza, nel rispetto dell’ambiente e delle diverse identità culturali</a:t>
                      </a:r>
                    </a:p>
                  </a:txBody>
                  <a:tcPr marL="68580" marR="68580" marT="0" marB="0" anchor="ctr"/>
                </a:tc>
                <a:extLst>
                  <a:ext uri="{0D108BD9-81ED-4DB2-BD59-A6C34878D82A}">
                    <a16:rowId xmlns:a16="http://schemas.microsoft.com/office/drawing/2014/main" xmlns="" val="3806252305"/>
                  </a:ext>
                </a:extLst>
              </a:tr>
            </a:tbl>
          </a:graphicData>
        </a:graphic>
      </p:graphicFrame>
    </p:spTree>
    <p:extLst>
      <p:ext uri="{BB962C8B-B14F-4D97-AF65-F5344CB8AC3E}">
        <p14:creationId xmlns:p14="http://schemas.microsoft.com/office/powerpoint/2010/main" val="33983298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305BCEBF-1A26-43E0-A95A-3B6A02060274}"/>
              </a:ext>
            </a:extLst>
          </p:cNvPr>
          <p:cNvSpPr>
            <a:spLocks noGrp="1"/>
          </p:cNvSpPr>
          <p:nvPr>
            <p:ph type="title"/>
          </p:nvPr>
        </p:nvSpPr>
        <p:spPr>
          <a:xfrm>
            <a:off x="838200" y="22732"/>
            <a:ext cx="10515600" cy="635636"/>
          </a:xfrm>
        </p:spPr>
        <p:txBody>
          <a:bodyPr vert="horz" lIns="91440" tIns="45720" rIns="91440" bIns="45720" rtlCol="0" anchor="ctr">
            <a:normAutofit fontScale="90000"/>
          </a:bodyPr>
          <a:lstStyle/>
          <a:p>
            <a:pPr defTabSz="457200"/>
            <a:r>
              <a:rPr lang="it-IT" sz="4000" dirty="0"/>
              <a:t>Format</a:t>
            </a:r>
          </a:p>
        </p:txBody>
      </p:sp>
      <p:graphicFrame>
        <p:nvGraphicFramePr>
          <p:cNvPr id="4" name="Segnaposto contenuto 3">
            <a:extLst>
              <a:ext uri="{FF2B5EF4-FFF2-40B4-BE49-F238E27FC236}">
                <a16:creationId xmlns:a16="http://schemas.microsoft.com/office/drawing/2014/main" xmlns="" id="{5E331114-6496-4E03-870A-2F953CA33AA8}"/>
              </a:ext>
            </a:extLst>
          </p:cNvPr>
          <p:cNvGraphicFramePr>
            <a:graphicFrameLocks noGrp="1"/>
          </p:cNvGraphicFramePr>
          <p:nvPr>
            <p:ph idx="1"/>
            <p:extLst>
              <p:ext uri="{D42A27DB-BD31-4B8C-83A1-F6EECF244321}">
                <p14:modId xmlns:p14="http://schemas.microsoft.com/office/powerpoint/2010/main" val="366492745"/>
              </p:ext>
            </p:extLst>
          </p:nvPr>
        </p:nvGraphicFramePr>
        <p:xfrm>
          <a:off x="243840" y="728471"/>
          <a:ext cx="11704320" cy="5972685"/>
        </p:xfrm>
        <a:graphic>
          <a:graphicData uri="http://schemas.openxmlformats.org/drawingml/2006/table">
            <a:tbl>
              <a:tblPr firstRow="1" bandRow="1">
                <a:tableStyleId>{5C22544A-7EE6-4342-B048-85BDC9FD1C3A}</a:tableStyleId>
              </a:tblPr>
              <a:tblGrid>
                <a:gridCol w="2926080">
                  <a:extLst>
                    <a:ext uri="{9D8B030D-6E8A-4147-A177-3AD203B41FA5}">
                      <a16:colId xmlns:a16="http://schemas.microsoft.com/office/drawing/2014/main" xmlns="" val="2696850029"/>
                    </a:ext>
                  </a:extLst>
                </a:gridCol>
                <a:gridCol w="2926080">
                  <a:extLst>
                    <a:ext uri="{9D8B030D-6E8A-4147-A177-3AD203B41FA5}">
                      <a16:colId xmlns:a16="http://schemas.microsoft.com/office/drawing/2014/main" xmlns="" val="3728517324"/>
                    </a:ext>
                  </a:extLst>
                </a:gridCol>
                <a:gridCol w="2926080">
                  <a:extLst>
                    <a:ext uri="{9D8B030D-6E8A-4147-A177-3AD203B41FA5}">
                      <a16:colId xmlns:a16="http://schemas.microsoft.com/office/drawing/2014/main" xmlns="" val="2123818787"/>
                    </a:ext>
                  </a:extLst>
                </a:gridCol>
                <a:gridCol w="2926080">
                  <a:extLst>
                    <a:ext uri="{9D8B030D-6E8A-4147-A177-3AD203B41FA5}">
                      <a16:colId xmlns:a16="http://schemas.microsoft.com/office/drawing/2014/main" xmlns="" val="3183864498"/>
                    </a:ext>
                  </a:extLst>
                </a:gridCol>
              </a:tblGrid>
              <a:tr h="370840">
                <a:tc gridSpan="4">
                  <a:txBody>
                    <a:bodyPr/>
                    <a:lstStyle/>
                    <a:p>
                      <a:pPr algn="ctr"/>
                      <a:r>
                        <a:rPr lang="it-IT" sz="2000" b="1" kern="1200" dirty="0">
                          <a:solidFill>
                            <a:schemeClr val="lt1"/>
                          </a:solidFill>
                          <a:effectLst/>
                          <a:latin typeface="+mn-lt"/>
                          <a:ea typeface="+mn-ea"/>
                          <a:cs typeface="+mn-cs"/>
                        </a:rPr>
                        <a:t>COMPETENZE STORICO-GEOGRAFICO-GIURIDICHE ED ECONOMICHE</a:t>
                      </a:r>
                      <a:endParaRPr lang="it-IT" sz="800" dirty="0"/>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3347269292"/>
                  </a:ext>
                </a:extLst>
              </a:tr>
              <a:tr h="370840">
                <a:tc gridSpan="4">
                  <a:txBody>
                    <a:bodyPr/>
                    <a:lstStyle/>
                    <a:p>
                      <a:r>
                        <a:rPr lang="it-IT" sz="1400" kern="1200" dirty="0">
                          <a:solidFill>
                            <a:schemeClr val="dk1"/>
                          </a:solidFill>
                          <a:effectLst/>
                          <a:latin typeface="+mn-lt"/>
                          <a:ea typeface="+mn-ea"/>
                          <a:cs typeface="+mn-cs"/>
                        </a:rPr>
                        <a:t>Le competenze storico-geografico-giuridica ed economica, nella prospettiva dell’apprendimento permanente ed in forte</a:t>
                      </a:r>
                      <a:r>
                        <a:rPr lang="it-IT" sz="1400" kern="1200" dirty="0">
                          <a:solidFill>
                            <a:schemeClr val="dk1"/>
                          </a:solidFill>
                          <a:effectLst/>
                          <a:highlight>
                            <a:srgbClr val="FFFF00"/>
                          </a:highlight>
                          <a:latin typeface="+mn-lt"/>
                          <a:ea typeface="+mn-ea"/>
                          <a:cs typeface="+mn-cs"/>
                        </a:rPr>
                        <a:t> connessione </a:t>
                      </a:r>
                      <a:r>
                        <a:rPr lang="it-IT" sz="1400" kern="1200" dirty="0">
                          <a:solidFill>
                            <a:schemeClr val="dk1"/>
                          </a:solidFill>
                          <a:effectLst/>
                          <a:latin typeface="+mn-lt"/>
                          <a:ea typeface="+mn-ea"/>
                          <a:cs typeface="+mn-cs"/>
                        </a:rPr>
                        <a:t>con le competenze matematico scientifiche, sociali, civica, di apprendimento e imprenditoriali implicano strumenti di lettura della realtà …..</a:t>
                      </a:r>
                    </a:p>
                    <a:p>
                      <a:endParaRPr lang="it-IT" sz="400" kern="1200" dirty="0">
                        <a:solidFill>
                          <a:schemeClr val="dk1"/>
                        </a:solidFill>
                        <a:effectLst/>
                        <a:latin typeface="+mn-lt"/>
                        <a:ea typeface="+mn-ea"/>
                        <a:cs typeface="+mn-cs"/>
                      </a:endParaRPr>
                    </a:p>
                    <a:p>
                      <a:r>
                        <a:rPr lang="it-IT" sz="1400" kern="1200" dirty="0">
                          <a:solidFill>
                            <a:schemeClr val="dk1"/>
                          </a:solidFill>
                          <a:effectLst/>
                          <a:latin typeface="+mn-lt"/>
                          <a:ea typeface="+mn-ea"/>
                          <a:cs typeface="+mn-cs"/>
                        </a:rPr>
                        <a:t>Tali competenze implicano</a:t>
                      </a:r>
                      <a:r>
                        <a:rPr lang="it-IT" sz="1400" kern="1200" dirty="0">
                          <a:solidFill>
                            <a:schemeClr val="dk1"/>
                          </a:solidFill>
                          <a:effectLst/>
                          <a:highlight>
                            <a:srgbClr val="FFFF00"/>
                          </a:highlight>
                          <a:latin typeface="+mn-lt"/>
                          <a:ea typeface="+mn-ea"/>
                          <a:cs typeface="+mn-cs"/>
                        </a:rPr>
                        <a:t> atteggiamenti </a:t>
                      </a:r>
                      <a:r>
                        <a:rPr lang="it-IT" sz="1400" kern="1200" dirty="0">
                          <a:solidFill>
                            <a:schemeClr val="dk1"/>
                          </a:solidFill>
                          <a:effectLst/>
                          <a:latin typeface="+mn-lt"/>
                          <a:ea typeface="+mn-ea"/>
                          <a:cs typeface="+mn-cs"/>
                        </a:rPr>
                        <a:t>che esprimono capacità partecipativa, collaborazione, assertività ……</a:t>
                      </a:r>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649879928"/>
                  </a:ext>
                </a:extLst>
              </a:tr>
              <a:tr h="228791">
                <a:tc gridSpan="2">
                  <a:txBody>
                    <a:bodyPr/>
                    <a:lstStyle/>
                    <a:p>
                      <a:pPr algn="ctr">
                        <a:lnSpc>
                          <a:spcPct val="107000"/>
                        </a:lnSpc>
                        <a:spcAft>
                          <a:spcPts val="0"/>
                        </a:spcAft>
                      </a:pPr>
                      <a:r>
                        <a:rPr lang="it-IT" sz="1600" b="0" dirty="0">
                          <a:effectLst/>
                          <a:latin typeface="Calibri" panose="020F0502020204030204" pitchFamily="34" charset="0"/>
                          <a:ea typeface="Calibri" panose="020F0502020204030204" pitchFamily="34" charset="0"/>
                          <a:cs typeface="Times New Roman" panose="02020603050405020304" pitchFamily="18" charset="0"/>
                        </a:rPr>
                        <a:t>III° anno </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r>
                        <a:rPr lang="it-IT" sz="1600" b="1" dirty="0">
                          <a:effectLst/>
                          <a:latin typeface="Calibri" panose="020F0502020204030204" pitchFamily="34" charset="0"/>
                          <a:ea typeface="Calibri" panose="020F0502020204030204" pitchFamily="34" charset="0"/>
                          <a:cs typeface="Times New Roman" panose="02020603050405020304" pitchFamily="18" charset="0"/>
                        </a:rPr>
                        <a:t>III° liv. EQF</a:t>
                      </a:r>
                    </a:p>
                  </a:txBody>
                  <a:tcPr marL="68580" marR="68580" marT="0" marB="0" anchor="ctr"/>
                </a:tc>
                <a:tc hMerge="1">
                  <a:txBody>
                    <a:bodyPr/>
                    <a:lstStyle/>
                    <a:p>
                      <a:endParaRPr lang="it-IT"/>
                    </a:p>
                  </a:txBody>
                  <a:tcPr/>
                </a:tc>
                <a:tc gridSpan="2">
                  <a:txBody>
                    <a:bodyPr/>
                    <a:lstStyle/>
                    <a:p>
                      <a:pPr algn="ctr">
                        <a:lnSpc>
                          <a:spcPct val="107000"/>
                        </a:lnSpc>
                        <a:spcAft>
                          <a:spcPts val="0"/>
                        </a:spcAft>
                      </a:pPr>
                      <a:r>
                        <a:rPr lang="it-IT" sz="1600" b="0" dirty="0">
                          <a:effectLst/>
                          <a:latin typeface="Calibri" panose="020F0502020204030204" pitchFamily="34" charset="0"/>
                          <a:ea typeface="Calibri" panose="020F0502020204030204" pitchFamily="34" charset="0"/>
                          <a:cs typeface="Times New Roman" panose="02020603050405020304" pitchFamily="18" charset="0"/>
                        </a:rPr>
                        <a:t>IV° anno </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r>
                        <a:rPr lang="it-IT" sz="1600" b="1" dirty="0">
                          <a:effectLst/>
                          <a:latin typeface="Calibri" panose="020F0502020204030204" pitchFamily="34" charset="0"/>
                          <a:ea typeface="Calibri" panose="020F0502020204030204" pitchFamily="34" charset="0"/>
                          <a:cs typeface="Times New Roman" panose="02020603050405020304" pitchFamily="18" charset="0"/>
                        </a:rPr>
                        <a:t>IV° liv. EQF</a:t>
                      </a:r>
                    </a:p>
                  </a:txBody>
                  <a:tcPr marL="68580" marR="68580" marT="0" marB="0" anchor="ctr"/>
                </a:tc>
                <a:tc hMerge="1">
                  <a:txBody>
                    <a:bodyPr/>
                    <a:lstStyle/>
                    <a:p>
                      <a:endParaRPr lang="it-IT"/>
                    </a:p>
                  </a:txBody>
                  <a:tcPr/>
                </a:tc>
                <a:extLst>
                  <a:ext uri="{0D108BD9-81ED-4DB2-BD59-A6C34878D82A}">
                    <a16:rowId xmlns:a16="http://schemas.microsoft.com/office/drawing/2014/main" xmlns="" val="4203608918"/>
                  </a:ext>
                </a:extLst>
              </a:tr>
              <a:tr h="370840">
                <a:tc gridSpan="2">
                  <a:txBody>
                    <a:bodyPr/>
                    <a:lstStyle/>
                    <a:p>
                      <a:pPr>
                        <a:lnSpc>
                          <a:spcPct val="107000"/>
                        </a:lnSpc>
                        <a:spcAft>
                          <a:spcPts val="0"/>
                        </a:spcAft>
                      </a:pPr>
                      <a:r>
                        <a:rPr lang="it-IT" sz="1600" b="1" dirty="0">
                          <a:effectLst/>
                          <a:latin typeface="Calibri" panose="020F0502020204030204" pitchFamily="34" charset="0"/>
                          <a:ea typeface="Calibri" panose="020F0502020204030204" pitchFamily="34" charset="0"/>
                          <a:cs typeface="Times New Roman" panose="02020603050405020304" pitchFamily="18" charset="0"/>
                        </a:rPr>
                        <a:t>Identificare la cultura distintiva e le opportunità del proprio ambito lavorativo, nel contesto e nel sistema socio-economico territoriale e complessivo</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it-IT"/>
                    </a:p>
                  </a:txBody>
                  <a:tcPr/>
                </a:tc>
                <a:tc gridSpan="2">
                  <a:txBody>
                    <a:bodyPr/>
                    <a:lstStyle/>
                    <a:p>
                      <a:pPr>
                        <a:spcAft>
                          <a:spcPts val="0"/>
                        </a:spcAft>
                      </a:pPr>
                      <a:r>
                        <a:rPr lang="it-IT"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Utilizzare nel proprio ambito professionale i principali strumenti e modelli relativi all'economia, alla gestione aziendale e all'organizzazione dei processi lavorativi </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it-IT"/>
                    </a:p>
                  </a:txBody>
                  <a:tcPr/>
                </a:tc>
                <a:extLst>
                  <a:ext uri="{0D108BD9-81ED-4DB2-BD59-A6C34878D82A}">
                    <a16:rowId xmlns:a16="http://schemas.microsoft.com/office/drawing/2014/main" xmlns="" val="1839813034"/>
                  </a:ext>
                </a:extLst>
              </a:tr>
              <a:tr h="0">
                <a:tc>
                  <a:txBody>
                    <a:bodyPr/>
                    <a:lstStyle/>
                    <a:p>
                      <a:pPr algn="ctr">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ABILITA’</a:t>
                      </a:r>
                    </a:p>
                  </a:txBody>
                  <a:tcPr marL="68580" marR="68580" marT="0" marB="0" anchor="ctr"/>
                </a:tc>
                <a:tc>
                  <a:txBody>
                    <a:bodyPr/>
                    <a:lstStyle/>
                    <a:p>
                      <a:pPr algn="ctr">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CONOSCENZE </a:t>
                      </a:r>
                    </a:p>
                  </a:txBody>
                  <a:tcPr marL="68580" marR="68580" marT="0" marB="0" anchor="ctr"/>
                </a:tc>
                <a:tc>
                  <a:txBody>
                    <a:bodyPr/>
                    <a:lstStyle/>
                    <a:p>
                      <a:pPr algn="ctr">
                        <a:lnSpc>
                          <a:spcPct val="107000"/>
                        </a:lnSpc>
                        <a:spcAft>
                          <a:spcPts val="0"/>
                        </a:spcAft>
                      </a:pPr>
                      <a:r>
                        <a:rPr lang="it-IT" sz="1600" dirty="0">
                          <a:effectLst/>
                          <a:latin typeface="Calibri" panose="020F0502020204030204" pitchFamily="34" charset="0"/>
                          <a:ea typeface="Calibri" panose="020F0502020204030204" pitchFamily="34" charset="0"/>
                          <a:cs typeface="Times New Roman" panose="02020603050405020304" pitchFamily="18" charset="0"/>
                        </a:rPr>
                        <a:t>ABILITA’</a:t>
                      </a:r>
                    </a:p>
                  </a:txBody>
                  <a:tcPr marL="68580" marR="68580" marT="0" marB="0" anchor="ctr"/>
                </a:tc>
                <a:tc>
                  <a:txBody>
                    <a:bodyPr/>
                    <a:lstStyle/>
                    <a:p>
                      <a:pPr marL="0" algn="ctr" defTabSz="914400" rtl="0" eaLnBrk="1" latinLnBrk="0" hangingPunct="1">
                        <a:lnSpc>
                          <a:spcPct val="107000"/>
                        </a:lnSpc>
                        <a:spcAft>
                          <a:spcPts val="0"/>
                        </a:spcAft>
                      </a:pPr>
                      <a:r>
                        <a:rPr lang="it-IT"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CONOSCENZE</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tc>
                <a:extLst>
                  <a:ext uri="{0D108BD9-81ED-4DB2-BD59-A6C34878D82A}">
                    <a16:rowId xmlns:a16="http://schemas.microsoft.com/office/drawing/2014/main" xmlns="" val="2323277327"/>
                  </a:ext>
                </a:extLst>
              </a:tr>
              <a:tr h="370840">
                <a:tc>
                  <a:txBody>
                    <a:bodyPr/>
                    <a:lstStyle/>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identificare le caratteristiche principali e i fattori fondamentali che regolano l’economia e il mercato del lavoro </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identificare le opportunità lavorative del sistema socio-economico di appartenenza</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identificare i principali strumenti e le modalità di gestione del denaro in rapporto al suo valore e alle finalità d’uso  </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individuare i settori economici e le principali strutture e funzioni aziendali</a:t>
                      </a:r>
                    </a:p>
                    <a:p>
                      <a:pPr>
                        <a:lnSpc>
                          <a:spcPct val="107000"/>
                        </a:lnSpc>
                        <a:spcAft>
                          <a:spcPts val="0"/>
                        </a:spcAft>
                      </a:pPr>
                      <a:r>
                        <a:rPr lang="it-IT"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i caratteri fondamentali del mercato del lavoro in ambito nazionale ed internazionale </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regole che governano l’economia, principali soggetti del sistema economico e servizi del proprio territorio </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elementi del sistema, dell’organizzazione e della cultura aziendale </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principali strumenti per la gestione delle transazioni economico-finanziarie</a:t>
                      </a:r>
                    </a:p>
                    <a:p>
                      <a:pPr marL="342900" lvl="0" indent="-342900">
                        <a:lnSpc>
                          <a:spcPct val="107000"/>
                        </a:lnSpc>
                        <a:spcAft>
                          <a:spcPts val="0"/>
                        </a:spcAft>
                        <a:buFont typeface="Wingdings" panose="05000000000000000000" pitchFamily="2" charset="2"/>
                        <a:buChar char=""/>
                      </a:pPr>
                      <a:r>
                        <a:rPr lang="it-IT"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servizi e tecniche di ricerca attiva del lavoro</a:t>
                      </a:r>
                    </a:p>
                  </a:txBody>
                  <a:tcPr marL="68580" marR="68580" marT="0" marB="0"/>
                </a:tc>
                <a:tc>
                  <a:txBody>
                    <a:bodyPr/>
                    <a:lstStyle/>
                    <a:p>
                      <a:pPr marL="342900" lvl="0" indent="-342900">
                        <a:lnSpc>
                          <a:spcPct val="107000"/>
                        </a:lnSpc>
                        <a:spcAft>
                          <a:spcPts val="0"/>
                        </a:spcAft>
                        <a:buFont typeface="Wingdings" panose="05000000000000000000" pitchFamily="2" charset="2"/>
                        <a:buChar char=""/>
                      </a:pPr>
                      <a:r>
                        <a:rPr lang="it-IT"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cogliere la specifica identità professionale dell’ambito e del ruolo lavorativo di riferimento</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utilizzare strumenti di analisi e descrizione dell’organizzazione aziendale e dei processi di lavoro</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applicare tecniche di descrizione, documentazione e monitoraggio di un progetto, di una commessa o ordine di lavoro, di erogazione di un servizio</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utilizzare tecniche di analisi statistica nel controllo della produzione di beni e servizi </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rilevare, anche attraverso strumenti informatici, le informazioni relative al proprio sistema aziendale, mercato e sfera professionale </a:t>
                      </a:r>
                    </a:p>
                  </a:txBody>
                  <a:tcPr marL="68580" marR="68580" marT="0" marB="0"/>
                </a:tc>
                <a:tc>
                  <a:txBody>
                    <a:bodyPr/>
                    <a:lstStyle/>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principali modelli di economia</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modelli organizzativi aziendali e relativi processi funzionali; organigramma e relazioni tra ruoli e funzioni </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concetto di finanza, risparmio, assicurazione, previdenza e relativi servizi</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lavoro indipendente, autonomo e imprenditoria</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servizi di rete a supporto della comunicazione aziendale </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protocolli di lavoro, manuali tecnici e certificazioni aziendali relative a qualità, ambiente e sicurezza </a:t>
                      </a:r>
                    </a:p>
                    <a:p>
                      <a:pPr marL="342900" lvl="0" indent="-342900">
                        <a:lnSpc>
                          <a:spcPct val="107000"/>
                        </a:lnSpc>
                        <a:spcAft>
                          <a:spcPts val="0"/>
                        </a:spcAft>
                        <a:buFont typeface="Wingdings" panose="05000000000000000000" pitchFamily="2" charset="2"/>
                        <a:buChar char=""/>
                      </a:pPr>
                      <a:r>
                        <a:rPr lang="it-IT" sz="1200" dirty="0">
                          <a:effectLst/>
                          <a:latin typeface="Calibri" panose="020F0502020204030204" pitchFamily="34" charset="0"/>
                          <a:ea typeface="Calibri" panose="020F0502020204030204" pitchFamily="34" charset="0"/>
                          <a:cs typeface="Times New Roman" panose="02020603050405020304" pitchFamily="18" charset="0"/>
                        </a:rPr>
                        <a:t>metodologie, attività e fasi di elaborazione, documentazione</a:t>
                      </a:r>
                      <a:r>
                        <a:rPr lang="it-IT" sz="1200" dirty="0">
                          <a:solidFill>
                            <a:srgbClr val="FF00FF"/>
                          </a:solidFill>
                          <a:effectLst/>
                          <a:latin typeface="Calibri" panose="020F0502020204030204" pitchFamily="34" charset="0"/>
                          <a:ea typeface="Calibri" panose="020F0502020204030204" pitchFamily="34" charset="0"/>
                          <a:cs typeface="Times New Roman" panose="02020603050405020304" pitchFamily="18" charset="0"/>
                        </a:rPr>
                        <a:t>,</a:t>
                      </a:r>
                      <a:r>
                        <a:rPr lang="it-IT" sz="1200" dirty="0">
                          <a:effectLst/>
                          <a:latin typeface="Calibri" panose="020F0502020204030204" pitchFamily="34" charset="0"/>
                          <a:ea typeface="Calibri" panose="020F0502020204030204" pitchFamily="34" charset="0"/>
                          <a:cs typeface="Times New Roman" panose="02020603050405020304" pitchFamily="18" charset="0"/>
                        </a:rPr>
                        <a:t> </a:t>
                      </a:r>
                      <a:r>
                        <a:rPr lang="it-IT" sz="1200" strike="sngStrike" dirty="0">
                          <a:effectLst/>
                          <a:latin typeface="Calibri" panose="020F0502020204030204" pitchFamily="34" charset="0"/>
                          <a:ea typeface="Calibri" panose="020F0502020204030204" pitchFamily="34" charset="0"/>
                          <a:cs typeface="Times New Roman" panose="02020603050405020304" pitchFamily="18" charset="0"/>
                        </a:rPr>
                        <a:t>e </a:t>
                      </a:r>
                      <a:r>
                        <a:rPr lang="it-IT" sz="1200" dirty="0">
                          <a:effectLst/>
                          <a:latin typeface="Calibri" panose="020F0502020204030204" pitchFamily="34" charset="0"/>
                          <a:ea typeface="Calibri" panose="020F0502020204030204" pitchFamily="34" charset="0"/>
                          <a:cs typeface="Times New Roman" panose="02020603050405020304" pitchFamily="18" charset="0"/>
                        </a:rPr>
                        <a:t>monitoraggio e rappresentazione</a:t>
                      </a:r>
                      <a:r>
                        <a:rPr lang="it-IT"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it-IT" sz="1200" dirty="0">
                          <a:effectLst/>
                          <a:latin typeface="Calibri" panose="020F0502020204030204" pitchFamily="34" charset="0"/>
                          <a:ea typeface="Calibri" panose="020F0502020204030204" pitchFamily="34" charset="0"/>
                          <a:cs typeface="Times New Roman" panose="02020603050405020304" pitchFamily="18" charset="0"/>
                        </a:rPr>
                        <a:t>di un progetto</a:t>
                      </a:r>
                    </a:p>
                  </a:txBody>
                  <a:tcPr marL="68580" marR="68580" marT="0" marB="0"/>
                </a:tc>
                <a:extLst>
                  <a:ext uri="{0D108BD9-81ED-4DB2-BD59-A6C34878D82A}">
                    <a16:rowId xmlns:a16="http://schemas.microsoft.com/office/drawing/2014/main" xmlns="" val="2338626069"/>
                  </a:ext>
                </a:extLst>
              </a:tr>
            </a:tbl>
          </a:graphicData>
        </a:graphic>
      </p:graphicFrame>
    </p:spTree>
    <p:extLst>
      <p:ext uri="{BB962C8B-B14F-4D97-AF65-F5344CB8AC3E}">
        <p14:creationId xmlns:p14="http://schemas.microsoft.com/office/powerpoint/2010/main" val="34284628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DE0435C3-5A8A-476E-8201-FFB5417ACE3B}"/>
              </a:ext>
            </a:extLst>
          </p:cNvPr>
          <p:cNvSpPr>
            <a:spLocks noGrp="1"/>
          </p:cNvSpPr>
          <p:nvPr>
            <p:ph type="title"/>
          </p:nvPr>
        </p:nvSpPr>
        <p:spPr>
          <a:xfrm>
            <a:off x="180975" y="38735"/>
            <a:ext cx="12011025" cy="826897"/>
          </a:xfrm>
        </p:spPr>
        <p:txBody>
          <a:bodyPr vert="horz" lIns="91440" tIns="45720" rIns="91440" bIns="45720" rtlCol="0" anchor="ctr">
            <a:normAutofit/>
          </a:bodyPr>
          <a:lstStyle/>
          <a:p>
            <a:pPr defTabSz="457200"/>
            <a:r>
              <a:rPr lang="it-IT" sz="4000" dirty="0"/>
              <a:t>Quadro delle competenze di </a:t>
            </a:r>
            <a:r>
              <a:rPr lang="it-IT" sz="4000" dirty="0" err="1"/>
              <a:t>IeFP</a:t>
            </a:r>
            <a:r>
              <a:rPr lang="it-IT" sz="4000" dirty="0"/>
              <a:t> in rapporto alla IP</a:t>
            </a:r>
          </a:p>
        </p:txBody>
      </p:sp>
      <p:graphicFrame>
        <p:nvGraphicFramePr>
          <p:cNvPr id="12" name="Segnaposto contenuto 11">
            <a:extLst>
              <a:ext uri="{FF2B5EF4-FFF2-40B4-BE49-F238E27FC236}">
                <a16:creationId xmlns:a16="http://schemas.microsoft.com/office/drawing/2014/main" xmlns="" id="{3B79EE65-42AC-4C45-9D31-813F3E279844}"/>
              </a:ext>
            </a:extLst>
          </p:cNvPr>
          <p:cNvGraphicFramePr>
            <a:graphicFrameLocks noGrp="1"/>
          </p:cNvGraphicFramePr>
          <p:nvPr>
            <p:ph idx="1"/>
            <p:extLst>
              <p:ext uri="{D42A27DB-BD31-4B8C-83A1-F6EECF244321}">
                <p14:modId xmlns:p14="http://schemas.microsoft.com/office/powerpoint/2010/main" val="2767317279"/>
              </p:ext>
            </p:extLst>
          </p:nvPr>
        </p:nvGraphicFramePr>
        <p:xfrm>
          <a:off x="259556" y="749934"/>
          <a:ext cx="11672888" cy="5931278"/>
        </p:xfrm>
        <a:graphic>
          <a:graphicData uri="http://schemas.openxmlformats.org/drawingml/2006/table">
            <a:tbl>
              <a:tblPr firstRow="1" bandRow="1">
                <a:tableStyleId>{5C22544A-7EE6-4342-B048-85BDC9FD1C3A}</a:tableStyleId>
              </a:tblPr>
              <a:tblGrid>
                <a:gridCol w="5848350">
                  <a:extLst>
                    <a:ext uri="{9D8B030D-6E8A-4147-A177-3AD203B41FA5}">
                      <a16:colId xmlns:a16="http://schemas.microsoft.com/office/drawing/2014/main" xmlns="" val="1796311059"/>
                    </a:ext>
                  </a:extLst>
                </a:gridCol>
                <a:gridCol w="5824538">
                  <a:extLst>
                    <a:ext uri="{9D8B030D-6E8A-4147-A177-3AD203B41FA5}">
                      <a16:colId xmlns:a16="http://schemas.microsoft.com/office/drawing/2014/main" xmlns="" val="2432337316"/>
                    </a:ext>
                  </a:extLst>
                </a:gridCol>
              </a:tblGrid>
              <a:tr h="394069">
                <a:tc>
                  <a:txBody>
                    <a:bodyPr/>
                    <a:lstStyle/>
                    <a:p>
                      <a:pPr algn="ctr"/>
                      <a:r>
                        <a:rPr lang="it-IT" sz="1600" dirty="0" err="1"/>
                        <a:t>IeFP</a:t>
                      </a:r>
                      <a:r>
                        <a:rPr lang="it-IT" sz="1600" dirty="0"/>
                        <a:t> - IV^ liv.</a:t>
                      </a:r>
                    </a:p>
                  </a:txBody>
                  <a:tcPr/>
                </a:tc>
                <a:tc>
                  <a:txBody>
                    <a:bodyPr/>
                    <a:lstStyle/>
                    <a:p>
                      <a:pPr algn="ctr"/>
                      <a:r>
                        <a:rPr lang="it-IT" sz="1600" dirty="0"/>
                        <a:t>IP - IV^ liv.</a:t>
                      </a:r>
                    </a:p>
                  </a:txBody>
                  <a:tcPr/>
                </a:tc>
                <a:extLst>
                  <a:ext uri="{0D108BD9-81ED-4DB2-BD59-A6C34878D82A}">
                    <a16:rowId xmlns:a16="http://schemas.microsoft.com/office/drawing/2014/main" xmlns="" val="2273425557"/>
                  </a:ext>
                </a:extLst>
              </a:tr>
              <a:tr h="4534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kern="1200" dirty="0">
                          <a:solidFill>
                            <a:srgbClr val="000000"/>
                          </a:solidFill>
                          <a:effectLst/>
                          <a:latin typeface="Calibri" panose="020F0502020204030204" pitchFamily="34" charset="0"/>
                          <a:ea typeface="+mn-ea"/>
                          <a:cs typeface="Calibri" panose="020F0502020204030204" pitchFamily="34" charset="0"/>
                        </a:rPr>
                        <a:t>Utilizzare il patrimonio lessicale ed espressivo della lingua italiana secondo le esigenze comunicative nei vari contesti sociali, culturali, economici, tecnologici e professionali</a:t>
                      </a:r>
                      <a:endParaRPr lang="it-IT" sz="1100" kern="1200" dirty="0">
                        <a:solidFill>
                          <a:srgbClr val="000000"/>
                        </a:solidFill>
                        <a:effectLst/>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Utilizzare il patrimonio lessicale ed espressivo della lingua italiana secondo le esigenze comunicative nei vari contesti: sociali, culturali, scientifici, economici, tecnologici e professionali </a:t>
                      </a:r>
                      <a:endParaRPr lang="it-IT"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583508126"/>
                  </a:ext>
                </a:extLst>
              </a:tr>
              <a:tr h="356282">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kern="1200" dirty="0">
                          <a:solidFill>
                            <a:srgbClr val="000000"/>
                          </a:solidFill>
                          <a:effectLst/>
                          <a:latin typeface="Calibri" panose="020F0502020204030204" pitchFamily="34" charset="0"/>
                          <a:ea typeface="+mn-ea"/>
                          <a:cs typeface="Calibri" panose="020F0502020204030204" pitchFamily="34" charset="0"/>
                        </a:rPr>
                        <a:t>Selezionare e utilizzare le forme di comunicazione visiva e multimediale, con riferimento anche alle diverse forme espressive e agli strumenti tecnici della comunicazione in rete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Individuare ed utilizzare le moderne forme di comunicazione visiva e multimediale, anche con riferimento alle strategie espressive e agli strumenti tecnici della comunicazione in rete </a:t>
                      </a:r>
                      <a:endParaRPr lang="it-IT"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50797964"/>
                  </a:ext>
                </a:extLst>
              </a:tr>
              <a:tr h="226725">
                <a:tc vMerge="1">
                  <a:txBody>
                    <a:bodyPr/>
                    <a:lstStyle/>
                    <a:p>
                      <a:endParaRPr lang="it-IT"/>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Riconoscere il valore e le potenzialità dei beni artistici e ambientali </a:t>
                      </a:r>
                      <a:endParaRPr lang="it-IT"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297627933"/>
                  </a:ext>
                </a:extLst>
              </a:tr>
              <a:tr h="4534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kern="1200" dirty="0">
                          <a:solidFill>
                            <a:srgbClr val="000000"/>
                          </a:solidFill>
                          <a:effectLst/>
                          <a:latin typeface="Calibri" panose="020F0502020204030204" pitchFamily="34" charset="0"/>
                          <a:ea typeface="+mn-ea"/>
                          <a:cs typeface="Calibri" panose="020F0502020204030204" pitchFamily="34" charset="0"/>
                        </a:rPr>
                        <a:t>Utilizzare i codici anche settoriali della lingua straniera …. per comprendere le diverse tradizioni culturali in una prospettiva interculturale e interagire nei diversi contesti di studio e di lavoro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Utilizzare i linguaggi settoriali delle lingue straniere previste dai percorsi di studio per interagire in diversi ambiti e contesti di studio e di lavoro </a:t>
                      </a:r>
                      <a:endParaRPr lang="it-IT"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837918081"/>
                  </a:ext>
                </a:extLst>
              </a:tr>
              <a:tr h="631590">
                <a:tc>
                  <a:txBody>
                    <a:bodyPr/>
                    <a:lstStyle/>
                    <a:p>
                      <a:r>
                        <a:rPr lang="it-IT" sz="1100" kern="1200" dirty="0">
                          <a:solidFill>
                            <a:srgbClr val="000000"/>
                          </a:solidFill>
                          <a:effectLst/>
                          <a:latin typeface="Calibri" panose="020F0502020204030204" pitchFamily="34" charset="0"/>
                          <a:ea typeface="+mn-ea"/>
                          <a:cs typeface="Calibri" panose="020F0502020204030204" pitchFamily="34" charset="0"/>
                        </a:rPr>
                        <a:t>Rappresentare la realtà e risolvere situazioni problematiche di vita e del proprio settore professionale avvalendosi degli strumenti matematici fondamentali e sulla base di modelli e metodologie scientifiche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Utilizzare i concetti e i fondamentali strumenti degli assi culturali per comprendere la realtà ed operare in campi applicativi </a:t>
                      </a:r>
                      <a:endParaRPr lang="it-IT"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169829087"/>
                  </a:ext>
                </a:extLst>
              </a:tr>
              <a:tr h="4534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kern="1200" dirty="0">
                          <a:solidFill>
                            <a:srgbClr val="000000"/>
                          </a:solidFill>
                          <a:effectLst/>
                          <a:latin typeface="Calibri" panose="020F0502020204030204" pitchFamily="34" charset="0"/>
                          <a:ea typeface="+mn-ea"/>
                          <a:cs typeface="Calibri" panose="020F0502020204030204" pitchFamily="34" charset="0"/>
                        </a:rPr>
                        <a:t>Utilizzare nel proprio ambito professionale i principali strumenti e modelli relativi all'economia, alla gestione aziendale e all'organizzazione dei processi lavorativi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Comprendere e utilizzare i principali concetti relativi all'economia, all'organizzazione, allo svolgimento dei processi produttivi e dei servizi </a:t>
                      </a:r>
                      <a:endParaRPr lang="it-IT"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732334445"/>
                  </a:ext>
                </a:extLst>
              </a:tr>
              <a:tr h="6315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kern="1200" dirty="0">
                          <a:solidFill>
                            <a:srgbClr val="000000"/>
                          </a:solidFill>
                          <a:effectLst/>
                          <a:latin typeface="Calibri" panose="020F0502020204030204" pitchFamily="34" charset="0"/>
                          <a:ea typeface="+mn-ea"/>
                          <a:cs typeface="Calibri" panose="020F0502020204030204" pitchFamily="34" charset="0"/>
                        </a:rPr>
                        <a:t>Riconoscere gli aspetti caratteristici, le tendenze evolutive, i limiti e le potenzialità di crescita del sistema socio-economico e del settore professionale di riferimento, in rapporto all’ambiente, ai processi di innovazione scientifico-tecnologica e di sviluppo del capitale umano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kern="1200" dirty="0">
                          <a:solidFill>
                            <a:srgbClr val="000000"/>
                          </a:solidFill>
                          <a:effectLst/>
                          <a:latin typeface="Calibri" panose="020F0502020204030204" pitchFamily="34" charset="0"/>
                          <a:ea typeface="+mn-ea"/>
                          <a:cs typeface="Calibri" panose="020F0502020204030204" pitchFamily="34" charset="0"/>
                        </a:rPr>
                        <a:t>Riconoscere gli aspetti geografici, ecologici, territoriali, dell’ambiente naturale ed antropico, le connessioni con le strutture demografiche, economiche, sociali, culturali e le trasformazioni intervenute nel corso del tempo </a:t>
                      </a:r>
                    </a:p>
                  </a:txBody>
                  <a:tcPr marL="68580" marR="68580" marT="0" marB="0" anchor="ctr"/>
                </a:tc>
                <a:extLst>
                  <a:ext uri="{0D108BD9-81ED-4DB2-BD59-A6C34878D82A}">
                    <a16:rowId xmlns:a16="http://schemas.microsoft.com/office/drawing/2014/main" xmlns="" val="2440154922"/>
                  </a:ext>
                </a:extLst>
              </a:tr>
              <a:tr h="4534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kern="1200" dirty="0">
                          <a:solidFill>
                            <a:srgbClr val="000000"/>
                          </a:solidFill>
                          <a:effectLst/>
                          <a:latin typeface="Calibri" panose="020F0502020204030204" pitchFamily="34" charset="0"/>
                          <a:ea typeface="+mn-ea"/>
                          <a:cs typeface="Calibri" panose="020F0502020204030204" pitchFamily="34" charset="0"/>
                        </a:rPr>
                        <a:t>Utilizzare le reti e gli strumenti informatici in maniera consapevole nelle attività di studio, ricerca, sociali e professionali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Utilizzare le reti e gli strumenti informatici nelle attività di studio, ricerca e approfondimento </a:t>
                      </a:r>
                      <a:endParaRPr lang="it-IT"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982239344"/>
                  </a:ext>
                </a:extLst>
              </a:tr>
              <a:tr h="6315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kern="1200" dirty="0">
                          <a:solidFill>
                            <a:srgbClr val="000000"/>
                          </a:solidFill>
                          <a:effectLst/>
                          <a:latin typeface="Calibri" panose="020F0502020204030204" pitchFamily="34" charset="0"/>
                          <a:ea typeface="+mn-ea"/>
                          <a:cs typeface="Calibri" panose="020F0502020204030204" pitchFamily="34" charset="0"/>
                        </a:rPr>
                        <a:t>Valutare fatti e orientare i propri comportamenti in riferimento ad un proprio codice etico, coerente con i principi della Costituzione e con i valori della comunità professionale di appartenenza, nel rispetto dell’ambiente e delle diverse identità culturali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Agire in riferimento ad un sistema di valori, coerenti con i principi della Costituzione, in base ai quali essere in grado di valutare fatti e orientare i propri comportamenti personali, sociali e professionali </a:t>
                      </a:r>
                    </a:p>
                  </a:txBody>
                  <a:tcPr marL="68580" marR="68580" marT="0" marB="0" anchor="ctr"/>
                </a:tc>
                <a:extLst>
                  <a:ext uri="{0D108BD9-81ED-4DB2-BD59-A6C34878D82A}">
                    <a16:rowId xmlns:a16="http://schemas.microsoft.com/office/drawing/2014/main" xmlns="" val="2839789552"/>
                  </a:ext>
                </a:extLst>
              </a:tr>
              <a:tr h="3940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sz="11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spcAft>
                          <a:spcPts val="0"/>
                        </a:spcAft>
                      </a:pPr>
                      <a:r>
                        <a:rPr lang="it-IT" sz="1100" i="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Riconoscere i principali aspetti comunicativi, culturali e relazionali dell’espressività corporea ed esercitare in modo efficace la pratica sportiva per il benessere individuale e collettivo </a:t>
                      </a:r>
                      <a:endParaRPr lang="it-IT" sz="1100" i="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xmlns="" val="3806252305"/>
                  </a:ext>
                </a:extLst>
              </a:tr>
              <a:tr h="3940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sz="1100" kern="1200" dirty="0">
                        <a:solidFill>
                          <a:srgbClr val="000000"/>
                        </a:solidFill>
                        <a:effectLst/>
                        <a:latin typeface="Calibri" panose="020F0502020204030204" pitchFamily="34" charset="0"/>
                        <a:ea typeface="+mn-ea"/>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100" i="1" kern="1200"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Stabilire collegamenti tra le tradizioni culturali locali, nazionali ed internazionali, sia in una prospettiva interculturale sia ai fini della mobilità di studio e di lavoro </a:t>
                      </a:r>
                    </a:p>
                  </a:txBody>
                  <a:tcPr marL="68580" marR="68580" marT="0" marB="0" anchor="ctr">
                    <a:solidFill>
                      <a:schemeClr val="bg1"/>
                    </a:solidFill>
                  </a:tcPr>
                </a:tc>
                <a:extLst>
                  <a:ext uri="{0D108BD9-81ED-4DB2-BD59-A6C34878D82A}">
                    <a16:rowId xmlns:a16="http://schemas.microsoft.com/office/drawing/2014/main" xmlns="" val="3941693490"/>
                  </a:ext>
                </a:extLst>
              </a:tr>
              <a:tr h="457498">
                <a:tc>
                  <a:txBody>
                    <a:bodyPr/>
                    <a:lstStyle/>
                    <a:p>
                      <a:endParaRPr lang="it-IT" dirty="0"/>
                    </a:p>
                  </a:txBody>
                  <a:tcPr/>
                </a:tc>
                <a:tc>
                  <a:txBody>
                    <a:bodyPr/>
                    <a:lstStyle/>
                    <a:p>
                      <a:pPr>
                        <a:spcAft>
                          <a:spcPts val="0"/>
                        </a:spcAft>
                      </a:pPr>
                      <a:r>
                        <a:rPr lang="it-IT" sz="1100" i="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Padroneggiare l'uso di strumenti tecnologici con particolare attenzione alla sicurezza e alla tutela della salute nei luoghi di vita e di lavoro, alla tutela della persona, dell'ambiente e del territorio </a:t>
                      </a:r>
                      <a:endParaRPr lang="it-IT" sz="1100" i="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xmlns="" val="1542870097"/>
                  </a:ext>
                </a:extLst>
              </a:tr>
            </a:tbl>
          </a:graphicData>
        </a:graphic>
      </p:graphicFrame>
    </p:spTree>
    <p:extLst>
      <p:ext uri="{BB962C8B-B14F-4D97-AF65-F5344CB8AC3E}">
        <p14:creationId xmlns:p14="http://schemas.microsoft.com/office/powerpoint/2010/main" val="38435742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9338347F-26E6-4A9D-B9AD-EB6EF2B5946D}"/>
              </a:ext>
            </a:extLst>
          </p:cNvPr>
          <p:cNvSpPr>
            <a:spLocks noGrp="1"/>
          </p:cNvSpPr>
          <p:nvPr>
            <p:ph type="title"/>
          </p:nvPr>
        </p:nvSpPr>
        <p:spPr>
          <a:xfrm>
            <a:off x="985837" y="32490"/>
            <a:ext cx="10772775" cy="857526"/>
          </a:xfrm>
        </p:spPr>
        <p:txBody>
          <a:bodyPr vert="horz" lIns="91440" tIns="45720" rIns="91440" bIns="45720" rtlCol="0" anchor="ctr">
            <a:normAutofit/>
          </a:bodyPr>
          <a:lstStyle/>
          <a:p>
            <a:pPr defTabSz="457200"/>
            <a:r>
              <a:rPr lang="it-IT" sz="4000" dirty="0"/>
              <a:t>Soft skills</a:t>
            </a:r>
          </a:p>
        </p:txBody>
      </p:sp>
      <p:graphicFrame>
        <p:nvGraphicFramePr>
          <p:cNvPr id="4" name="Segnaposto contenuto 3">
            <a:extLst>
              <a:ext uri="{FF2B5EF4-FFF2-40B4-BE49-F238E27FC236}">
                <a16:creationId xmlns:a16="http://schemas.microsoft.com/office/drawing/2014/main" xmlns="" id="{4A0789D4-42CD-49B4-A795-CA330966B3A2}"/>
              </a:ext>
            </a:extLst>
          </p:cNvPr>
          <p:cNvGraphicFramePr>
            <a:graphicFrameLocks noGrp="1"/>
          </p:cNvGraphicFramePr>
          <p:nvPr>
            <p:ph idx="1"/>
            <p:extLst>
              <p:ext uri="{D42A27DB-BD31-4B8C-83A1-F6EECF244321}">
                <p14:modId xmlns:p14="http://schemas.microsoft.com/office/powerpoint/2010/main" val="3890670866"/>
              </p:ext>
            </p:extLst>
          </p:nvPr>
        </p:nvGraphicFramePr>
        <p:xfrm>
          <a:off x="243840" y="804672"/>
          <a:ext cx="11704319" cy="5464073"/>
        </p:xfrm>
        <a:graphic>
          <a:graphicData uri="http://schemas.openxmlformats.org/drawingml/2006/table">
            <a:tbl>
              <a:tblPr firstRow="1" firstCol="1" bandRow="1" bandCol="1">
                <a:tableStyleId>{5C22544A-7EE6-4342-B048-85BDC9FD1C3A}</a:tableStyleId>
              </a:tblPr>
              <a:tblGrid>
                <a:gridCol w="11704319">
                  <a:extLst>
                    <a:ext uri="{9D8B030D-6E8A-4147-A177-3AD203B41FA5}">
                      <a16:colId xmlns:a16="http://schemas.microsoft.com/office/drawing/2014/main" xmlns="" val="1511042226"/>
                    </a:ext>
                  </a:extLst>
                </a:gridCol>
              </a:tblGrid>
              <a:tr h="261873">
                <a:tc>
                  <a:txBody>
                    <a:bodyPr/>
                    <a:lstStyle/>
                    <a:p>
                      <a:pPr algn="just">
                        <a:lnSpc>
                          <a:spcPct val="107000"/>
                        </a:lnSpc>
                        <a:spcAft>
                          <a:spcPts val="800"/>
                        </a:spcAft>
                      </a:pPr>
                      <a:r>
                        <a:rPr lang="it-IT" sz="1800" dirty="0">
                          <a:effectLst/>
                        </a:rPr>
                        <a:t>Lavorare con gli altri in maniera costruttiva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6979" marR="62793" marT="0" marB="0"/>
                </a:tc>
                <a:extLst>
                  <a:ext uri="{0D108BD9-81ED-4DB2-BD59-A6C34878D82A}">
                    <a16:rowId xmlns:a16="http://schemas.microsoft.com/office/drawing/2014/main" xmlns="" val="2432410819"/>
                  </a:ext>
                </a:extLst>
              </a:tr>
              <a:tr h="850803">
                <a:tc>
                  <a:txBody>
                    <a:bodyPr/>
                    <a:lstStyle/>
                    <a:p>
                      <a:pPr algn="just">
                        <a:lnSpc>
                          <a:spcPct val="107000"/>
                        </a:lnSpc>
                        <a:spcAft>
                          <a:spcPts val="800"/>
                        </a:spcAft>
                      </a:pPr>
                      <a:r>
                        <a:rPr lang="it-IT" sz="1400" b="0" dirty="0">
                          <a:solidFill>
                            <a:schemeClr val="tx1"/>
                          </a:solidFill>
                          <a:effectLst/>
                        </a:rPr>
                        <a:t>Lavorare con gli altri in maniera costruttiva implica conoscenze relative ai codici di comportamento e alle norme di comunicazione generalmente accettati in ambienti e società diversi, nonché abilità quali: gestire il conflitto, lavorare e collabora in squadra e in autonomia, negoziare, esprimere e comprendere punti di vista diversi, </a:t>
                      </a:r>
                      <a:r>
                        <a:rPr lang="it-IT" sz="1400" b="0" dirty="0" err="1">
                          <a:solidFill>
                            <a:schemeClr val="tx1"/>
                          </a:solidFill>
                          <a:effectLst/>
                        </a:rPr>
                        <a:t>empatizzare</a:t>
                      </a:r>
                      <a:r>
                        <a:rPr lang="it-IT" sz="1400" b="0" dirty="0">
                          <a:solidFill>
                            <a:schemeClr val="tx1"/>
                          </a:solidFill>
                          <a:effectLst/>
                        </a:rPr>
                        <a:t>, essere resilienti, gestire l'incertezza e lo stress, manifestare tolleranza, creare fiducia.</a:t>
                      </a:r>
                      <a:endParaRPr lang="it-IT"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979" marR="62793" marT="0" marB="0" anchor="ctr">
                    <a:solidFill>
                      <a:schemeClr val="tx2">
                        <a:lumMod val="20000"/>
                        <a:lumOff val="80000"/>
                      </a:schemeClr>
                    </a:solidFill>
                  </a:tcPr>
                </a:tc>
                <a:extLst>
                  <a:ext uri="{0D108BD9-81ED-4DB2-BD59-A6C34878D82A}">
                    <a16:rowId xmlns:a16="http://schemas.microsoft.com/office/drawing/2014/main" xmlns="" val="1652942128"/>
                  </a:ext>
                </a:extLst>
              </a:tr>
              <a:tr h="261873">
                <a:tc>
                  <a:txBody>
                    <a:bodyPr/>
                    <a:lstStyle/>
                    <a:p>
                      <a:pPr algn="just">
                        <a:lnSpc>
                          <a:spcPct val="107000"/>
                        </a:lnSpc>
                        <a:spcAft>
                          <a:spcPts val="800"/>
                        </a:spcAft>
                      </a:pPr>
                      <a:r>
                        <a:rPr lang="it-IT" sz="1800" dirty="0">
                          <a:effectLst/>
                        </a:rPr>
                        <a:t>Gestire il proprio apprendimento e sviluppo professionale</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6979" marR="62793" marT="0" marB="0"/>
                </a:tc>
                <a:extLst>
                  <a:ext uri="{0D108BD9-81ED-4DB2-BD59-A6C34878D82A}">
                    <a16:rowId xmlns:a16="http://schemas.microsoft.com/office/drawing/2014/main" xmlns="" val="4088518387"/>
                  </a:ext>
                </a:extLst>
              </a:tr>
              <a:tr h="1280948">
                <a:tc>
                  <a:txBody>
                    <a:bodyPr/>
                    <a:lstStyle/>
                    <a:p>
                      <a:pPr algn="just">
                        <a:lnSpc>
                          <a:spcPct val="107000"/>
                        </a:lnSpc>
                        <a:spcAft>
                          <a:spcPts val="800"/>
                        </a:spcAft>
                      </a:pPr>
                      <a:r>
                        <a:rPr lang="it-IT" sz="1400" b="0" dirty="0">
                          <a:solidFill>
                            <a:schemeClr val="tx1"/>
                          </a:solidFill>
                          <a:effectLst/>
                        </a:rPr>
                        <a:t>Gestire il proprio apprendimento e sviluppo professionale implica conoscenze relative ai diversi modi per sviluppare le competenze, alle diverse tipologie e metodologie di apprendimento, nonché abilità quali: gestire efficacemente il tempo e le informazioni, essere consapevoli delle proprie strategie e l’organizzare il proprio apprendimento, cercare le occasioni di istruzione, formazione e carriera, individuare le forme di orientamento e sostegno disponibili, cercare sostegno quando opportuno, individuare le proprie capacità e necessità di sviluppo delle competenze, gestire la complessità e l'incertezza, concentrarsi, riflettere criticamente e su sé stessi, prendere decisioni, perseverare, valutare e condividere.</a:t>
                      </a:r>
                      <a:endParaRPr lang="it-IT"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979" marR="62793" marT="0" marB="0" anchor="ctr">
                    <a:solidFill>
                      <a:schemeClr val="tx2">
                        <a:lumMod val="20000"/>
                        <a:lumOff val="80000"/>
                      </a:schemeClr>
                    </a:solidFill>
                  </a:tcPr>
                </a:tc>
                <a:extLst>
                  <a:ext uri="{0D108BD9-81ED-4DB2-BD59-A6C34878D82A}">
                    <a16:rowId xmlns:a16="http://schemas.microsoft.com/office/drawing/2014/main" xmlns="" val="3542139307"/>
                  </a:ext>
                </a:extLst>
              </a:tr>
              <a:tr h="261873">
                <a:tc>
                  <a:txBody>
                    <a:bodyPr/>
                    <a:lstStyle/>
                    <a:p>
                      <a:pPr algn="just">
                        <a:lnSpc>
                          <a:spcPct val="107000"/>
                        </a:lnSpc>
                        <a:spcAft>
                          <a:spcPts val="800"/>
                        </a:spcAft>
                      </a:pPr>
                      <a:r>
                        <a:rPr lang="it-IT" sz="1800" dirty="0">
                          <a:effectLst/>
                        </a:rPr>
                        <a:t>Agire in modo imprenditoriale ed innovativo</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6979" marR="62793" marT="0" marB="0" anchor="ctr"/>
                </a:tc>
                <a:extLst>
                  <a:ext uri="{0D108BD9-81ED-4DB2-BD59-A6C34878D82A}">
                    <a16:rowId xmlns:a16="http://schemas.microsoft.com/office/drawing/2014/main" xmlns="" val="4121848653"/>
                  </a:ext>
                </a:extLst>
              </a:tr>
              <a:tr h="1280948">
                <a:tc>
                  <a:txBody>
                    <a:bodyPr/>
                    <a:lstStyle/>
                    <a:p>
                      <a:pPr algn="just">
                        <a:lnSpc>
                          <a:spcPct val="107000"/>
                        </a:lnSpc>
                        <a:spcAft>
                          <a:spcPts val="800"/>
                        </a:spcAft>
                      </a:pPr>
                      <a:r>
                        <a:rPr lang="it-IT" sz="1400" b="0" dirty="0">
                          <a:solidFill>
                            <a:schemeClr val="tx1"/>
                          </a:solidFill>
                          <a:effectLst/>
                        </a:rPr>
                        <a:t>Agire in modo imprenditoriale ed innovativo implica conoscenze relative ai principi etici e alle opportunità e le difficoltà sociali ed economiche cui vanno incontro, le organizzazioni, i singoli soggetti, nonché abilità quali: pensiero strategico e risoluzione dei problemi, motivare gli altri e il valorizzare le loro idee, mobilitare risorse, mantenere il ritmo dell'attività, assumere decisioni finanziarie relative a costi e valori, prendersi cura delle persone e del mondo, accettare la responsabilità, prendere decisioni, esprimere creatività e immaginazione, riflettere in modo critico e costruttivo, essere consapevoli delle proprie forze e debolezze, gestire l'incertezza, l'ambiguità e il rischio, esprimere spirito d'iniziativa e proattività, essere lungimiranti e avere coraggio e perseveranza nel raggiungimento degli obiettivi.</a:t>
                      </a:r>
                      <a:endParaRPr lang="it-IT"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979" marR="62793" marT="0" marB="0" anchor="ctr">
                    <a:solidFill>
                      <a:schemeClr val="tx2">
                        <a:lumMod val="20000"/>
                        <a:lumOff val="80000"/>
                      </a:schemeClr>
                    </a:solidFill>
                  </a:tcPr>
                </a:tc>
                <a:extLst>
                  <a:ext uri="{0D108BD9-81ED-4DB2-BD59-A6C34878D82A}">
                    <a16:rowId xmlns:a16="http://schemas.microsoft.com/office/drawing/2014/main" xmlns="" val="757654176"/>
                  </a:ext>
                </a:extLst>
              </a:tr>
              <a:tr h="261873">
                <a:tc>
                  <a:txBody>
                    <a:bodyPr/>
                    <a:lstStyle/>
                    <a:p>
                      <a:pPr algn="just">
                        <a:lnSpc>
                          <a:spcPct val="107000"/>
                        </a:lnSpc>
                        <a:spcAft>
                          <a:spcPts val="800"/>
                        </a:spcAft>
                      </a:pPr>
                      <a:r>
                        <a:rPr lang="it-IT" sz="1800" dirty="0">
                          <a:effectLst/>
                        </a:rPr>
                        <a:t>Sviluppare e mantenere il proprio benessere fisico ed emotivo</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6979" marR="62793" marT="0" marB="0" anchor="ctr"/>
                </a:tc>
                <a:extLst>
                  <a:ext uri="{0D108BD9-81ED-4DB2-BD59-A6C34878D82A}">
                    <a16:rowId xmlns:a16="http://schemas.microsoft.com/office/drawing/2014/main" xmlns="" val="1181221586"/>
                  </a:ext>
                </a:extLst>
              </a:tr>
              <a:tr h="850803">
                <a:tc>
                  <a:txBody>
                    <a:bodyPr/>
                    <a:lstStyle/>
                    <a:p>
                      <a:pPr algn="just">
                        <a:lnSpc>
                          <a:spcPct val="107000"/>
                        </a:lnSpc>
                        <a:spcAft>
                          <a:spcPts val="800"/>
                        </a:spcAft>
                      </a:pPr>
                      <a:r>
                        <a:rPr lang="it-IT" sz="1400" b="0" dirty="0">
                          <a:solidFill>
                            <a:schemeClr val="tx1"/>
                          </a:solidFill>
                          <a:effectLst/>
                        </a:rPr>
                        <a:t>Lo Sviluppare e mantenere il proprio benessere fisico ed emotivo implica conoscenze relative agli elementi che compongono una mente, un corpo e uno stile di vita salutari, nonché abilità quali: impostare uno stile di vita per salvaguardare salute e benessere fisico ed emotivo, prevenire comportamenti a rischio, riconoscere e gestire cause ed effetti dello stress e riflettere criticamente e su se stessi, gestire relazioni affettive nel rispetto di sé e degli altri. </a:t>
                      </a:r>
                      <a:endParaRPr lang="it-IT"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793" marR="62793" marT="0" marB="0">
                    <a:solidFill>
                      <a:schemeClr val="tx2">
                        <a:lumMod val="20000"/>
                        <a:lumOff val="80000"/>
                      </a:schemeClr>
                    </a:solidFill>
                  </a:tcPr>
                </a:tc>
                <a:extLst>
                  <a:ext uri="{0D108BD9-81ED-4DB2-BD59-A6C34878D82A}">
                    <a16:rowId xmlns:a16="http://schemas.microsoft.com/office/drawing/2014/main" xmlns="" val="252608143"/>
                  </a:ext>
                </a:extLst>
              </a:tr>
            </a:tbl>
          </a:graphicData>
        </a:graphic>
      </p:graphicFrame>
    </p:spTree>
    <p:extLst>
      <p:ext uri="{BB962C8B-B14F-4D97-AF65-F5344CB8AC3E}">
        <p14:creationId xmlns:p14="http://schemas.microsoft.com/office/powerpoint/2010/main" val="14356167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a:extLst>
              <a:ext uri="{FF2B5EF4-FFF2-40B4-BE49-F238E27FC236}">
                <a16:creationId xmlns:a16="http://schemas.microsoft.com/office/drawing/2014/main" xmlns="" id="{44E17B23-C223-4F37-AC35-07BC6890801E}"/>
              </a:ext>
            </a:extLst>
          </p:cNvPr>
          <p:cNvGraphicFramePr>
            <a:graphicFrameLocks noGrp="1"/>
          </p:cNvGraphicFramePr>
          <p:nvPr>
            <p:ph idx="4294967295"/>
            <p:extLst>
              <p:ext uri="{D42A27DB-BD31-4B8C-83A1-F6EECF244321}">
                <p14:modId xmlns:p14="http://schemas.microsoft.com/office/powerpoint/2010/main" val="567513314"/>
              </p:ext>
            </p:extLst>
          </p:nvPr>
        </p:nvGraphicFramePr>
        <p:xfrm>
          <a:off x="140208" y="417513"/>
          <a:ext cx="11911584" cy="6172208"/>
        </p:xfrm>
        <a:graphic>
          <a:graphicData uri="http://schemas.openxmlformats.org/drawingml/2006/table">
            <a:tbl>
              <a:tblPr firstRow="1" firstCol="1" bandRow="1">
                <a:tableStyleId>{5C22544A-7EE6-4342-B048-85BDC9FD1C3A}</a:tableStyleId>
              </a:tblPr>
              <a:tblGrid>
                <a:gridCol w="465645">
                  <a:extLst>
                    <a:ext uri="{9D8B030D-6E8A-4147-A177-3AD203B41FA5}">
                      <a16:colId xmlns:a16="http://schemas.microsoft.com/office/drawing/2014/main" xmlns="" val="881643256"/>
                    </a:ext>
                  </a:extLst>
                </a:gridCol>
                <a:gridCol w="281546">
                  <a:extLst>
                    <a:ext uri="{9D8B030D-6E8A-4147-A177-3AD203B41FA5}">
                      <a16:colId xmlns:a16="http://schemas.microsoft.com/office/drawing/2014/main" xmlns="" val="3475031577"/>
                    </a:ext>
                  </a:extLst>
                </a:gridCol>
                <a:gridCol w="3050082">
                  <a:extLst>
                    <a:ext uri="{9D8B030D-6E8A-4147-A177-3AD203B41FA5}">
                      <a16:colId xmlns:a16="http://schemas.microsoft.com/office/drawing/2014/main" xmlns="" val="2254375293"/>
                    </a:ext>
                  </a:extLst>
                </a:gridCol>
                <a:gridCol w="4305307">
                  <a:extLst>
                    <a:ext uri="{9D8B030D-6E8A-4147-A177-3AD203B41FA5}">
                      <a16:colId xmlns:a16="http://schemas.microsoft.com/office/drawing/2014/main" xmlns="" val="1099300877"/>
                    </a:ext>
                  </a:extLst>
                </a:gridCol>
                <a:gridCol w="3365974">
                  <a:extLst>
                    <a:ext uri="{9D8B030D-6E8A-4147-A177-3AD203B41FA5}">
                      <a16:colId xmlns:a16="http://schemas.microsoft.com/office/drawing/2014/main" xmlns="" val="3339106369"/>
                    </a:ext>
                  </a:extLst>
                </a:gridCol>
                <a:gridCol w="443030">
                  <a:extLst>
                    <a:ext uri="{9D8B030D-6E8A-4147-A177-3AD203B41FA5}">
                      <a16:colId xmlns:a16="http://schemas.microsoft.com/office/drawing/2014/main" xmlns="" val="3389466552"/>
                    </a:ext>
                  </a:extLst>
                </a:gridCol>
              </a:tblGrid>
              <a:tr h="276601">
                <a:tc gridSpan="6">
                  <a:txBody>
                    <a:bodyPr/>
                    <a:lstStyle/>
                    <a:p>
                      <a:pPr algn="ctr">
                        <a:lnSpc>
                          <a:spcPct val="107000"/>
                        </a:lnSpc>
                        <a:spcAft>
                          <a:spcPts val="0"/>
                        </a:spcAft>
                      </a:pPr>
                      <a:r>
                        <a:rPr lang="it-IT" sz="1800" dirty="0">
                          <a:effectLst/>
                        </a:rPr>
                        <a:t>COMPETENZE ALFABETICHE FUNZIONALI - COMUNICAZIONE</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3063164448"/>
                  </a:ext>
                </a:extLst>
              </a:tr>
              <a:tr h="473327">
                <a:tc gridSpan="2">
                  <a:txBody>
                    <a:bodyPr/>
                    <a:lstStyle/>
                    <a:p>
                      <a:pPr>
                        <a:lnSpc>
                          <a:spcPct val="107000"/>
                        </a:lnSpc>
                        <a:spcAft>
                          <a:spcPts val="0"/>
                        </a:spcAft>
                      </a:pPr>
                      <a:r>
                        <a:rPr lang="it-IT" sz="1600" dirty="0">
                          <a:solidFill>
                            <a:schemeClr val="tx1"/>
                          </a:solidFill>
                          <a:effectLst/>
                        </a:rPr>
                        <a:t>liv. III°</a:t>
                      </a:r>
                      <a:endParaRPr lang="it-IT"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solidFill>
                      <a:schemeClr val="accent1">
                        <a:lumMod val="60000"/>
                        <a:lumOff val="40000"/>
                      </a:schemeClr>
                    </a:solidFill>
                  </a:tcPr>
                </a:tc>
                <a:tc hMerge="1">
                  <a:txBody>
                    <a:bodyPr/>
                    <a:lstStyle/>
                    <a:p>
                      <a:endParaRPr lang="it-IT"/>
                    </a:p>
                  </a:txBody>
                  <a:tcPr/>
                </a:tc>
                <a:tc gridSpan="4">
                  <a:txBody>
                    <a:bodyPr/>
                    <a:lstStyle/>
                    <a:p>
                      <a:r>
                        <a:rPr lang="it-IT" sz="1600" b="1" dirty="0">
                          <a:effectLst/>
                        </a:rPr>
                        <a:t>Comunicare utilizzando semplici materiali visivi, sonori e digitali, con riferimento anche ai linguaggi e alle forme espressive artistiche e creative</a:t>
                      </a:r>
                      <a:endParaRPr lang="it-IT" sz="1600" b="1" dirty="0"/>
                    </a:p>
                  </a:txBody>
                  <a:tcPr marL="57640" marR="57640" marT="0" marB="0" anchor="ctr"/>
                </a:tc>
                <a:tc hMerge="1">
                  <a:txBody>
                    <a:bodyPr/>
                    <a:lstStyle/>
                    <a:p>
                      <a:pPr>
                        <a:lnSpc>
                          <a:spcPct val="107000"/>
                        </a:lnSpc>
                        <a:spcAft>
                          <a:spcPts val="0"/>
                        </a:spcAft>
                      </a:pP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2843155681"/>
                  </a:ext>
                </a:extLst>
              </a:tr>
              <a:tr h="298551">
                <a:tc gridSpan="3">
                  <a:txBody>
                    <a:bodyPr/>
                    <a:lstStyle/>
                    <a:p>
                      <a:pPr algn="ctr">
                        <a:lnSpc>
                          <a:spcPct val="107000"/>
                        </a:lnSpc>
                        <a:spcAft>
                          <a:spcPts val="0"/>
                        </a:spcAft>
                      </a:pPr>
                      <a:r>
                        <a:rPr lang="it-IT" sz="1400" b="1" dirty="0">
                          <a:solidFill>
                            <a:schemeClr val="tx1"/>
                          </a:solidFill>
                          <a:effectLst/>
                        </a:rPr>
                        <a:t>Assi Obbligo di Istruzione</a:t>
                      </a:r>
                      <a:endParaRPr lang="it-IT"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solidFill>
                      <a:schemeClr val="accent1">
                        <a:lumMod val="20000"/>
                        <a:lumOff val="80000"/>
                      </a:schemeClr>
                    </a:solidFill>
                  </a:tcPr>
                </a:tc>
                <a:tc hMerge="1">
                  <a:txBody>
                    <a:bodyPr/>
                    <a:lstStyle/>
                    <a:p>
                      <a:endParaRPr lang="it-IT"/>
                    </a:p>
                  </a:txBody>
                  <a:tcPr/>
                </a:tc>
                <a:tc hMerge="1">
                  <a:txBody>
                    <a:bodyPr/>
                    <a:lstStyle/>
                    <a:p>
                      <a:pPr algn="ctr">
                        <a:lnSpc>
                          <a:spcPct val="107000"/>
                        </a:lnSpc>
                        <a:spcAft>
                          <a:spcPts val="0"/>
                        </a:spcAft>
                      </a:pP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a:txBody>
                    <a:bodyPr/>
                    <a:lstStyle/>
                    <a:p>
                      <a:pPr marL="0" algn="ctr" defTabSz="914400" rtl="0" eaLnBrk="1" latinLnBrk="0" hangingPunct="1">
                        <a:lnSpc>
                          <a:spcPct val="107000"/>
                        </a:lnSpc>
                        <a:spcAft>
                          <a:spcPts val="0"/>
                        </a:spcAft>
                      </a:pPr>
                      <a:r>
                        <a:rPr lang="it-IT" sz="1400" b="1" kern="1200" dirty="0" err="1">
                          <a:solidFill>
                            <a:schemeClr val="tx1"/>
                          </a:solidFill>
                          <a:effectLst/>
                          <a:latin typeface="+mn-lt"/>
                          <a:ea typeface="+mn-ea"/>
                          <a:cs typeface="+mn-cs"/>
                        </a:rPr>
                        <a:t>IeFP</a:t>
                      </a:r>
                      <a:endParaRPr lang="it-IT" sz="1400" b="1" kern="1200" dirty="0">
                        <a:solidFill>
                          <a:schemeClr val="tx1"/>
                        </a:solidFill>
                        <a:effectLst/>
                        <a:latin typeface="+mn-lt"/>
                        <a:ea typeface="+mn-ea"/>
                        <a:cs typeface="+mn-cs"/>
                      </a:endParaRPr>
                    </a:p>
                  </a:txBody>
                  <a:tcPr marL="57640" marR="57640" marT="0" marB="0" anchor="ctr"/>
                </a:tc>
                <a:tc gridSpan="2">
                  <a:txBody>
                    <a:bodyPr/>
                    <a:lstStyle/>
                    <a:p>
                      <a:pPr marL="0" algn="ctr" defTabSz="914400" rtl="0" eaLnBrk="1" latinLnBrk="0" hangingPunct="1">
                        <a:lnSpc>
                          <a:spcPct val="107000"/>
                        </a:lnSpc>
                        <a:spcAft>
                          <a:spcPts val="0"/>
                        </a:spcAft>
                      </a:pPr>
                      <a:r>
                        <a:rPr lang="it-IT" sz="1400" b="1" kern="1200" dirty="0">
                          <a:solidFill>
                            <a:schemeClr val="tx1"/>
                          </a:solidFill>
                          <a:effectLst/>
                          <a:latin typeface="+mn-lt"/>
                          <a:ea typeface="+mn-ea"/>
                          <a:cs typeface="+mn-cs"/>
                        </a:rPr>
                        <a:t>IP / IFTS</a:t>
                      </a:r>
                    </a:p>
                  </a:txBody>
                  <a:tcPr marL="57640" marR="57640" marT="0" marB="0" anchor="ctr"/>
                </a:tc>
                <a:tc hMerge="1">
                  <a:txBody>
                    <a:bodyPr/>
                    <a:lstStyle/>
                    <a:p>
                      <a:endParaRPr lang="it-IT"/>
                    </a:p>
                  </a:txBody>
                  <a:tcPr/>
                </a:tc>
                <a:extLst>
                  <a:ext uri="{0D108BD9-81ED-4DB2-BD59-A6C34878D82A}">
                    <a16:rowId xmlns:a16="http://schemas.microsoft.com/office/drawing/2014/main" xmlns="" val="2036930396"/>
                  </a:ext>
                </a:extLst>
              </a:tr>
              <a:tr h="426236">
                <a:tc rowSpan="3">
                  <a:txBody>
                    <a:bodyPr/>
                    <a:lstStyle/>
                    <a:p>
                      <a:pPr algn="ctr">
                        <a:lnSpc>
                          <a:spcPct val="107000"/>
                        </a:lnSpc>
                        <a:spcAft>
                          <a:spcPts val="0"/>
                        </a:spcAft>
                      </a:pPr>
                      <a:r>
                        <a:rPr lang="it-IT" sz="1000" dirty="0">
                          <a:solidFill>
                            <a:schemeClr val="tx1"/>
                          </a:solidFill>
                          <a:effectLst/>
                        </a:rPr>
                        <a:t>AL 6</a:t>
                      </a:r>
                      <a:endParaRPr lang="it-IT"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solidFill>
                      <a:schemeClr val="accent1">
                        <a:lumMod val="20000"/>
                        <a:lumOff val="80000"/>
                      </a:schemeClr>
                    </a:solidFill>
                  </a:tcPr>
                </a:tc>
                <a:tc rowSpan="2" gridSpan="2">
                  <a:txBody>
                    <a:bodyPr/>
                    <a:lstStyle/>
                    <a:p>
                      <a:pPr>
                        <a:spcAft>
                          <a:spcPts val="0"/>
                        </a:spcAft>
                      </a:pPr>
                      <a:r>
                        <a:rPr lang="it-IT" sz="1050" dirty="0">
                          <a:effectLst/>
                        </a:rPr>
                        <a:t>Comprendere  i prodotti della  comunicazione audiovisiva</a:t>
                      </a:r>
                      <a:endParaRPr lang="it-IT"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rowSpan="2" hMerge="1">
                  <a:txBody>
                    <a:bodyPr/>
                    <a:lstStyle/>
                    <a:p>
                      <a:pPr>
                        <a:spcAft>
                          <a:spcPts val="0"/>
                        </a:spcAft>
                      </a:pPr>
                      <a:endParaRPr lang="it-IT"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rowSpan="2">
                  <a:txBody>
                    <a:bodyPr/>
                    <a:lstStyle/>
                    <a:p>
                      <a:r>
                        <a:rPr lang="it-IT" sz="1050">
                          <a:effectLst/>
                        </a:rPr>
                        <a:t>utilizzare applicazioni, tecniche e tecnologie digitali di presentazione di un progetto o prodotto </a:t>
                      </a:r>
                      <a:endParaRPr lang="it-IT" sz="1050"/>
                    </a:p>
                  </a:txBody>
                  <a:tcPr marL="57640" marR="57640" marT="0" marB="0" anchor="ctr"/>
                </a:tc>
                <a:tc>
                  <a:txBody>
                    <a:bodyPr/>
                    <a:lstStyle/>
                    <a:p>
                      <a:pPr>
                        <a:spcAft>
                          <a:spcPts val="0"/>
                        </a:spcAft>
                      </a:pPr>
                      <a:r>
                        <a:rPr lang="it-IT" sz="1050">
                          <a:effectLst/>
                        </a:rPr>
                        <a:t>Utilizzare le tecnologie digitali per la presentazione di un progetto o di un prodotto in italiano o in lingua straniera</a:t>
                      </a:r>
                      <a:endParaRPr lang="it-IT"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rowSpan="4">
                  <a:txBody>
                    <a:bodyPr/>
                    <a:lstStyle/>
                    <a:p>
                      <a:pPr algn="ctr">
                        <a:lnSpc>
                          <a:spcPct val="107000"/>
                        </a:lnSpc>
                        <a:spcAft>
                          <a:spcPts val="0"/>
                        </a:spcAft>
                      </a:pPr>
                      <a:r>
                        <a:rPr lang="it-IT" sz="1000" b="1" dirty="0">
                          <a:effectLst/>
                        </a:rPr>
                        <a:t>IP 7</a:t>
                      </a:r>
                      <a:endParaRPr lang="it-IT"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extLst>
                  <a:ext uri="{0D108BD9-81ED-4DB2-BD59-A6C34878D82A}">
                    <a16:rowId xmlns:a16="http://schemas.microsoft.com/office/drawing/2014/main" xmlns="" val="177081543"/>
                  </a:ext>
                </a:extLst>
              </a:tr>
              <a:tr h="169045">
                <a:tc vMerge="1">
                  <a:txBody>
                    <a:bodyPr/>
                    <a:lstStyle/>
                    <a:p>
                      <a:endParaRPr lang="it-IT"/>
                    </a:p>
                  </a:txBody>
                  <a:tcPr/>
                </a:tc>
                <a:tc gridSpan="2" vMerge="1">
                  <a:txBody>
                    <a:bodyPr/>
                    <a:lstStyle/>
                    <a:p>
                      <a:endParaRPr lang="it-IT"/>
                    </a:p>
                  </a:txBody>
                  <a:tcPr/>
                </a:tc>
                <a:tc hMerge="1" vMerge="1">
                  <a:txBody>
                    <a:bodyPr/>
                    <a:lstStyle/>
                    <a:p>
                      <a:endParaRPr lang="it-IT"/>
                    </a:p>
                  </a:txBody>
                  <a:tcPr/>
                </a:tc>
                <a:tc vMerge="1">
                  <a:txBody>
                    <a:bodyPr/>
                    <a:lstStyle/>
                    <a:p>
                      <a:endParaRPr lang="it-IT"/>
                    </a:p>
                  </a:txBody>
                  <a:tcPr/>
                </a:tc>
                <a:tc>
                  <a:txBody>
                    <a:bodyPr/>
                    <a:lstStyle/>
                    <a:p>
                      <a:pPr>
                        <a:spcAft>
                          <a:spcPts val="0"/>
                        </a:spcAft>
                      </a:pPr>
                      <a:r>
                        <a:rPr lang="it-IT" sz="1050">
                          <a:effectLst/>
                        </a:rPr>
                        <a:t>Utilizzare applicazioni di scrittura, calcolo e grafica </a:t>
                      </a:r>
                      <a:endParaRPr lang="it-IT"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vMerge="1">
                  <a:txBody>
                    <a:bodyPr/>
                    <a:lstStyle/>
                    <a:p>
                      <a:endParaRPr lang="it-IT"/>
                    </a:p>
                  </a:txBody>
                  <a:tcPr/>
                </a:tc>
                <a:extLst>
                  <a:ext uri="{0D108BD9-81ED-4DB2-BD59-A6C34878D82A}">
                    <a16:rowId xmlns:a16="http://schemas.microsoft.com/office/drawing/2014/main" xmlns="" val="703267727"/>
                  </a:ext>
                </a:extLst>
              </a:tr>
              <a:tr h="338091">
                <a:tc vMerge="1">
                  <a:txBody>
                    <a:bodyPr/>
                    <a:lstStyle/>
                    <a:p>
                      <a:endParaRPr lang="it-IT"/>
                    </a:p>
                  </a:txBody>
                  <a:tcPr/>
                </a:tc>
                <a:tc gridSpan="2">
                  <a:txBody>
                    <a:bodyPr/>
                    <a:lstStyle/>
                    <a:p>
                      <a:pPr>
                        <a:spcAft>
                          <a:spcPts val="0"/>
                        </a:spcAft>
                      </a:pPr>
                      <a:r>
                        <a:rPr lang="it-IT" sz="1050" dirty="0">
                          <a:effectLst/>
                        </a:rPr>
                        <a:t>Elaborare prodotti multimediali (testi, immagini, suoni, ecc.), anche con tecnologie digitali</a:t>
                      </a:r>
                      <a:endParaRPr lang="it-IT"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hMerge="1">
                  <a:txBody>
                    <a:bodyPr/>
                    <a:lstStyle/>
                    <a:p>
                      <a:pPr>
                        <a:spcAft>
                          <a:spcPts val="0"/>
                        </a:spcAft>
                      </a:pPr>
                      <a:endParaRPr lang="it-IT"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rowSpan="2">
                  <a:txBody>
                    <a:bodyPr/>
                    <a:lstStyle/>
                    <a:p>
                      <a:r>
                        <a:rPr lang="it-IT" sz="1050" dirty="0">
                          <a:effectLst/>
                        </a:rPr>
                        <a:t>applicare tecniche di composizione di semplici testi multimediali</a:t>
                      </a:r>
                      <a:endParaRPr lang="it-IT" sz="1050" dirty="0"/>
                    </a:p>
                  </a:txBody>
                  <a:tcPr marL="57640" marR="57640" marT="0" marB="0" anchor="ctr"/>
                </a:tc>
                <a:tc rowSpan="2">
                  <a:txBody>
                    <a:bodyPr/>
                    <a:lstStyle/>
                    <a:p>
                      <a:pPr>
                        <a:spcAft>
                          <a:spcPts val="0"/>
                        </a:spcAft>
                      </a:pPr>
                      <a:r>
                        <a:rPr lang="it-IT" sz="1050">
                          <a:effectLst/>
                        </a:rPr>
                        <a:t>Ideare e realizzare semplici testi multimediali in italiano o in lingua straniera su tematiche culturali, di studio e professionali</a:t>
                      </a:r>
                      <a:endParaRPr lang="it-IT" sz="1050">
                        <a:effectLst/>
                        <a:latin typeface="Calibri" panose="020F0502020204030204" pitchFamily="34" charset="0"/>
                        <a:cs typeface="Times New Roman" panose="02020603050405020304" pitchFamily="18" charset="0"/>
                      </a:endParaRPr>
                    </a:p>
                  </a:txBody>
                  <a:tcPr marL="57640" marR="57640" marT="0" marB="0" anchor="ctr"/>
                </a:tc>
                <a:tc vMerge="1">
                  <a:txBody>
                    <a:bodyPr/>
                    <a:lstStyle/>
                    <a:p>
                      <a:endParaRPr lang="it-IT"/>
                    </a:p>
                  </a:txBody>
                  <a:tcPr/>
                </a:tc>
                <a:extLst>
                  <a:ext uri="{0D108BD9-81ED-4DB2-BD59-A6C34878D82A}">
                    <a16:rowId xmlns:a16="http://schemas.microsoft.com/office/drawing/2014/main" xmlns="" val="4202879585"/>
                  </a:ext>
                </a:extLst>
              </a:tr>
              <a:tr h="676181">
                <a:tc>
                  <a:txBody>
                    <a:bodyPr/>
                    <a:lstStyle/>
                    <a:p>
                      <a:pPr algn="ctr">
                        <a:lnSpc>
                          <a:spcPct val="107000"/>
                        </a:lnSpc>
                        <a:spcAft>
                          <a:spcPts val="0"/>
                        </a:spcAft>
                      </a:pPr>
                      <a:r>
                        <a:rPr lang="it-IT" sz="1000" dirty="0">
                          <a:solidFill>
                            <a:schemeClr val="tx1"/>
                          </a:solidFill>
                          <a:effectLst/>
                        </a:rPr>
                        <a:t>AST</a:t>
                      </a:r>
                    </a:p>
                    <a:p>
                      <a:pPr algn="ctr">
                        <a:lnSpc>
                          <a:spcPct val="107000"/>
                        </a:lnSpc>
                        <a:spcAft>
                          <a:spcPts val="0"/>
                        </a:spcAft>
                      </a:pPr>
                      <a:r>
                        <a:rPr lang="it-IT" sz="1000" dirty="0">
                          <a:solidFill>
                            <a:schemeClr val="tx1"/>
                          </a:solidFill>
                          <a:effectLst/>
                        </a:rPr>
                        <a:t>13</a:t>
                      </a:r>
                      <a:endParaRPr lang="it-IT"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solidFill>
                      <a:schemeClr val="accent1">
                        <a:lumMod val="20000"/>
                        <a:lumOff val="80000"/>
                      </a:schemeClr>
                    </a:solidFill>
                  </a:tcPr>
                </a:tc>
                <a:tc gridSpan="2">
                  <a:txBody>
                    <a:bodyPr/>
                    <a:lstStyle/>
                    <a:p>
                      <a:pPr>
                        <a:spcAft>
                          <a:spcPts val="0"/>
                        </a:spcAft>
                      </a:pPr>
                      <a:r>
                        <a:rPr lang="it-IT" sz="1050" dirty="0">
                          <a:effectLst/>
                        </a:rPr>
                        <a:t>Utilizzare le funzioni di base dei software più comuni per produrre testi e comunicazioni multimediali, calcolare e rappresentare dati, disegnare, catalogare informazioni, cercare informazioni e comunicare in rete</a:t>
                      </a:r>
                      <a:endParaRPr lang="it-IT"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hMerge="1">
                  <a:txBody>
                    <a:bodyPr/>
                    <a:lstStyle/>
                    <a:p>
                      <a:pPr>
                        <a:spcAft>
                          <a:spcPts val="0"/>
                        </a:spcAft>
                      </a:pPr>
                      <a:endParaRPr lang="it-IT"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vMerge="1">
                  <a:txBody>
                    <a:bodyPr/>
                    <a:lstStyle/>
                    <a:p>
                      <a:endParaRPr lang="it-IT"/>
                    </a:p>
                  </a:txBody>
                  <a:tcPr/>
                </a:tc>
                <a:tc vMerge="1">
                  <a:txBody>
                    <a:bodyPr/>
                    <a:lstStyle/>
                    <a:p>
                      <a:endParaRPr lang="it-IT"/>
                    </a:p>
                  </a:txBody>
                  <a:tcPr/>
                </a:tc>
                <a:tc vMerge="1">
                  <a:txBody>
                    <a:bodyPr/>
                    <a:lstStyle/>
                    <a:p>
                      <a:endParaRPr lang="it-IT"/>
                    </a:p>
                  </a:txBody>
                  <a:tcPr/>
                </a:tc>
                <a:extLst>
                  <a:ext uri="{0D108BD9-81ED-4DB2-BD59-A6C34878D82A}">
                    <a16:rowId xmlns:a16="http://schemas.microsoft.com/office/drawing/2014/main" xmlns="" val="557191754"/>
                  </a:ext>
                </a:extLst>
              </a:tr>
              <a:tr h="338091">
                <a:tc rowSpan="2">
                  <a:txBody>
                    <a:bodyPr/>
                    <a:lstStyle/>
                    <a:p>
                      <a:pPr algn="ctr">
                        <a:lnSpc>
                          <a:spcPct val="107000"/>
                        </a:lnSpc>
                        <a:spcAft>
                          <a:spcPts val="0"/>
                        </a:spcAft>
                      </a:pPr>
                      <a:r>
                        <a:rPr lang="it-IT" sz="1000" dirty="0">
                          <a:solidFill>
                            <a:schemeClr val="tx1"/>
                          </a:solidFill>
                          <a:effectLst/>
                        </a:rPr>
                        <a:t>AL 5</a:t>
                      </a:r>
                      <a:endParaRPr lang="it-IT"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solidFill>
                      <a:schemeClr val="accent1">
                        <a:lumMod val="20000"/>
                        <a:lumOff val="80000"/>
                      </a:schemeClr>
                    </a:solidFill>
                  </a:tcPr>
                </a:tc>
                <a:tc gridSpan="2">
                  <a:txBody>
                    <a:bodyPr/>
                    <a:lstStyle/>
                    <a:p>
                      <a:pPr>
                        <a:spcAft>
                          <a:spcPts val="0"/>
                        </a:spcAft>
                      </a:pPr>
                      <a:r>
                        <a:rPr lang="it-IT" sz="1050">
                          <a:effectLst/>
                        </a:rPr>
                        <a:t>Riconoscere e apprezzare  le opere d’arte</a:t>
                      </a:r>
                      <a:endParaRPr lang="it-IT"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hMerge="1">
                  <a:txBody>
                    <a:bodyPr/>
                    <a:lstStyle/>
                    <a:p>
                      <a:pPr>
                        <a:spcAft>
                          <a:spcPts val="0"/>
                        </a:spcAft>
                      </a:pPr>
                      <a:endParaRPr lang="it-IT"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rowSpan="2">
                  <a:txBody>
                    <a:bodyPr/>
                    <a:lstStyle/>
                    <a:p>
                      <a:r>
                        <a:rPr lang="it-IT" sz="1050" dirty="0">
                          <a:effectLst/>
                        </a:rPr>
                        <a:t>applicare criteri di lettura e interpretazione dei beni storici, culturali ed artistici, con  particolare riferimento al proprio territorio</a:t>
                      </a:r>
                      <a:endParaRPr lang="it-IT" sz="1050" dirty="0"/>
                    </a:p>
                  </a:txBody>
                  <a:tcPr marL="57640" marR="57640" marT="0" marB="0" anchor="ctr"/>
                </a:tc>
                <a:tc>
                  <a:txBody>
                    <a:bodyPr/>
                    <a:lstStyle/>
                    <a:p>
                      <a:pPr>
                        <a:spcAft>
                          <a:spcPts val="0"/>
                        </a:spcAft>
                      </a:pPr>
                      <a:r>
                        <a:rPr lang="it-IT" sz="1050">
                          <a:effectLst/>
                        </a:rPr>
                        <a:t>Riconoscere e identificare i principali periodi e linee di sviluppo della cultura artistica italiana e straniera </a:t>
                      </a:r>
                      <a:endParaRPr lang="it-IT"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rowSpan="2">
                  <a:txBody>
                    <a:bodyPr/>
                    <a:lstStyle/>
                    <a:p>
                      <a:pPr algn="ctr">
                        <a:lnSpc>
                          <a:spcPct val="107000"/>
                        </a:lnSpc>
                        <a:spcAft>
                          <a:spcPts val="0"/>
                        </a:spcAft>
                      </a:pPr>
                      <a:r>
                        <a:rPr lang="it-IT" sz="1000" b="1" dirty="0">
                          <a:effectLst/>
                        </a:rPr>
                        <a:t>IP 6</a:t>
                      </a:r>
                      <a:endParaRPr lang="it-IT"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extLst>
                  <a:ext uri="{0D108BD9-81ED-4DB2-BD59-A6C34878D82A}">
                    <a16:rowId xmlns:a16="http://schemas.microsoft.com/office/drawing/2014/main" xmlns="" val="2727030170"/>
                  </a:ext>
                </a:extLst>
              </a:tr>
              <a:tr h="507136">
                <a:tc vMerge="1">
                  <a:txBody>
                    <a:bodyPr/>
                    <a:lstStyle/>
                    <a:p>
                      <a:endParaRPr lang="it-IT"/>
                    </a:p>
                  </a:txBody>
                  <a:tcPr/>
                </a:tc>
                <a:tc gridSpan="2">
                  <a:txBody>
                    <a:bodyPr/>
                    <a:lstStyle/>
                    <a:p>
                      <a:pPr>
                        <a:spcAft>
                          <a:spcPts val="0"/>
                        </a:spcAft>
                      </a:pPr>
                      <a:r>
                        <a:rPr lang="it-IT" sz="1050" dirty="0">
                          <a:effectLst/>
                        </a:rPr>
                        <a:t>Conoscere e rispettare  i beni culturali e ambientali  a partire dal proprio territorio</a:t>
                      </a:r>
                      <a:endParaRPr lang="it-IT"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hMerge="1">
                  <a:txBody>
                    <a:bodyPr/>
                    <a:lstStyle/>
                    <a:p>
                      <a:pPr>
                        <a:spcAft>
                          <a:spcPts val="0"/>
                        </a:spcAft>
                      </a:pPr>
                      <a:endParaRPr lang="it-IT"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vMerge="1">
                  <a:txBody>
                    <a:bodyPr/>
                    <a:lstStyle/>
                    <a:p>
                      <a:endParaRPr lang="it-IT"/>
                    </a:p>
                  </a:txBody>
                  <a:tcPr/>
                </a:tc>
                <a:tc>
                  <a:txBody>
                    <a:bodyPr/>
                    <a:lstStyle/>
                    <a:p>
                      <a:pPr>
                        <a:spcAft>
                          <a:spcPts val="0"/>
                        </a:spcAft>
                      </a:pPr>
                      <a:r>
                        <a:rPr lang="it-IT" sz="1050">
                          <a:effectLst/>
                        </a:rPr>
                        <a:t>Essere in grado di operare una lettura degli elementi essenziali dell’opera d’arte, come primo approccio interpretativo al suo significato</a:t>
                      </a:r>
                      <a:endParaRPr lang="it-IT"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vMerge="1">
                  <a:txBody>
                    <a:bodyPr/>
                    <a:lstStyle/>
                    <a:p>
                      <a:endParaRPr lang="it-IT"/>
                    </a:p>
                  </a:txBody>
                  <a:tcPr/>
                </a:tc>
                <a:extLst>
                  <a:ext uri="{0D108BD9-81ED-4DB2-BD59-A6C34878D82A}">
                    <a16:rowId xmlns:a16="http://schemas.microsoft.com/office/drawing/2014/main" xmlns="" val="1991864307"/>
                  </a:ext>
                </a:extLst>
              </a:tr>
              <a:tr h="449324">
                <a:tc>
                  <a:txBody>
                    <a:bodyPr/>
                    <a:lstStyle/>
                    <a:p>
                      <a:pPr algn="ctr">
                        <a:lnSpc>
                          <a:spcPct val="107000"/>
                        </a:lnSpc>
                        <a:spcAft>
                          <a:spcPts val="0"/>
                        </a:spcAft>
                      </a:pPr>
                      <a:r>
                        <a:rPr lang="it-IT" sz="1000" dirty="0">
                          <a:solidFill>
                            <a:schemeClr val="tx1"/>
                          </a:solidFill>
                          <a:effectLst/>
                        </a:rPr>
                        <a:t> </a:t>
                      </a:r>
                      <a:endParaRPr lang="it-IT"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solidFill>
                      <a:schemeClr val="accent1">
                        <a:lumMod val="20000"/>
                        <a:lumOff val="80000"/>
                      </a:schemeClr>
                    </a:solidFill>
                  </a:tcPr>
                </a:tc>
                <a:tc gridSpan="2">
                  <a:txBody>
                    <a:bodyPr/>
                    <a:lstStyle/>
                    <a:p>
                      <a:pPr algn="just">
                        <a:lnSpc>
                          <a:spcPct val="107000"/>
                        </a:lnSpc>
                        <a:spcBef>
                          <a:spcPts val="40"/>
                        </a:spcBef>
                        <a:spcAft>
                          <a:spcPts val="40"/>
                        </a:spcAft>
                      </a:pPr>
                      <a:r>
                        <a:rPr lang="it-IT" sz="1050">
                          <a:effectLst/>
                        </a:rPr>
                        <a:t> </a:t>
                      </a:r>
                      <a:endParaRPr lang="it-IT" sz="105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hMerge="1">
                  <a:txBody>
                    <a:bodyPr/>
                    <a:lstStyle/>
                    <a:p>
                      <a:pPr algn="just">
                        <a:lnSpc>
                          <a:spcPct val="107000"/>
                        </a:lnSpc>
                        <a:spcBef>
                          <a:spcPts val="40"/>
                        </a:spcBef>
                        <a:spcAft>
                          <a:spcPts val="40"/>
                        </a:spcAft>
                      </a:pP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a:txBody>
                    <a:bodyPr/>
                    <a:lstStyle/>
                    <a:p>
                      <a:r>
                        <a:rPr lang="it-IT" sz="1050" dirty="0">
                          <a:effectLst/>
                        </a:rPr>
                        <a:t>utilizzare semplici tecniche e strumenti delle arti visive (disegno, pittura, fotografia, grafica, cinema) per esprimere concetti, vissuti, esperienze</a:t>
                      </a:r>
                      <a:endParaRPr lang="it-IT" sz="1050" dirty="0"/>
                    </a:p>
                  </a:txBody>
                  <a:tcPr marL="57640" marR="57640" marT="0" marB="0" anchor="ctr"/>
                </a:tc>
                <a:tc>
                  <a:txBody>
                    <a:bodyPr/>
                    <a:lstStyle/>
                    <a:p>
                      <a:pPr>
                        <a:spcAft>
                          <a:spcPts val="0"/>
                        </a:spcAft>
                      </a:pPr>
                      <a:r>
                        <a:rPr lang="it-IT" sz="1050">
                          <a:effectLst/>
                        </a:rPr>
                        <a:t> </a:t>
                      </a:r>
                      <a:endParaRPr lang="it-IT"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a:txBody>
                    <a:bodyPr/>
                    <a:lstStyle/>
                    <a:p>
                      <a:pPr algn="ctr">
                        <a:lnSpc>
                          <a:spcPct val="107000"/>
                        </a:lnSpc>
                        <a:spcAft>
                          <a:spcPts val="0"/>
                        </a:spcAft>
                      </a:pPr>
                      <a:r>
                        <a:rPr lang="it-IT" sz="1000" b="1" dirty="0">
                          <a:effectLst/>
                        </a:rPr>
                        <a:t> </a:t>
                      </a:r>
                      <a:endParaRPr lang="it-IT"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extLst>
                  <a:ext uri="{0D108BD9-81ED-4DB2-BD59-A6C34878D82A}">
                    <a16:rowId xmlns:a16="http://schemas.microsoft.com/office/drawing/2014/main" xmlns="" val="3540824882"/>
                  </a:ext>
                </a:extLst>
              </a:tr>
              <a:tr h="338091">
                <a:tc rowSpan="4">
                  <a:txBody>
                    <a:bodyPr/>
                    <a:lstStyle/>
                    <a:p>
                      <a:pPr algn="ctr">
                        <a:lnSpc>
                          <a:spcPct val="107000"/>
                        </a:lnSpc>
                        <a:spcAft>
                          <a:spcPts val="0"/>
                        </a:spcAft>
                      </a:pPr>
                      <a:r>
                        <a:rPr lang="it-IT" sz="1000" dirty="0">
                          <a:solidFill>
                            <a:schemeClr val="tx1"/>
                          </a:solidFill>
                          <a:effectLst/>
                        </a:rPr>
                        <a:t>AL 6</a:t>
                      </a:r>
                      <a:endParaRPr lang="it-IT"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solidFill>
                      <a:schemeClr val="accent1">
                        <a:lumMod val="20000"/>
                        <a:lumOff val="80000"/>
                      </a:schemeClr>
                    </a:solidFill>
                  </a:tcPr>
                </a:tc>
                <a:tc rowSpan="2" gridSpan="2">
                  <a:txBody>
                    <a:bodyPr/>
                    <a:lstStyle/>
                    <a:p>
                      <a:pPr>
                        <a:spcAft>
                          <a:spcPts val="0"/>
                        </a:spcAft>
                      </a:pPr>
                      <a:r>
                        <a:rPr lang="it-IT" sz="1050">
                          <a:effectLst/>
                        </a:rPr>
                        <a:t> </a:t>
                      </a:r>
                      <a:endParaRPr lang="it-IT"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rowSpan="2" hMerge="1">
                  <a:txBody>
                    <a:bodyPr/>
                    <a:lstStyle/>
                    <a:p>
                      <a:pPr>
                        <a:spcAft>
                          <a:spcPts val="0"/>
                        </a:spcAft>
                      </a:pPr>
                      <a:endParaRPr lang="it-IT"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rowSpan="2">
                  <a:txBody>
                    <a:bodyPr/>
                    <a:lstStyle/>
                    <a:p>
                      <a:r>
                        <a:rPr lang="it-IT" sz="1050" dirty="0">
                          <a:effectLst/>
                        </a:rPr>
                        <a:t>applicazioni di scrittura, calcolo, grafica digitale</a:t>
                      </a:r>
                      <a:endParaRPr lang="it-IT" sz="1050" dirty="0"/>
                    </a:p>
                  </a:txBody>
                  <a:tcPr marL="57640" marR="57640" marT="0" marB="0" anchor="ctr"/>
                </a:tc>
                <a:tc>
                  <a:txBody>
                    <a:bodyPr/>
                    <a:lstStyle/>
                    <a:p>
                      <a:pPr>
                        <a:spcAft>
                          <a:spcPts val="0"/>
                        </a:spcAft>
                      </a:pPr>
                      <a:r>
                        <a:rPr lang="it-IT" sz="1050">
                          <a:effectLst/>
                        </a:rPr>
                        <a:t>Software applicativi per la produzione di documenti multimediali (word processor, presentazione, grafica)</a:t>
                      </a:r>
                      <a:endParaRPr lang="it-IT"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a:txBody>
                    <a:bodyPr/>
                    <a:lstStyle/>
                    <a:p>
                      <a:pPr algn="ctr">
                        <a:lnSpc>
                          <a:spcPct val="107000"/>
                        </a:lnSpc>
                        <a:spcAft>
                          <a:spcPts val="0"/>
                        </a:spcAft>
                      </a:pPr>
                      <a:r>
                        <a:rPr lang="it-IT" sz="1000" b="1" dirty="0">
                          <a:effectLst/>
                        </a:rPr>
                        <a:t>IP 10</a:t>
                      </a:r>
                      <a:endParaRPr lang="it-IT"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extLst>
                  <a:ext uri="{0D108BD9-81ED-4DB2-BD59-A6C34878D82A}">
                    <a16:rowId xmlns:a16="http://schemas.microsoft.com/office/drawing/2014/main" xmlns="" val="132190161"/>
                  </a:ext>
                </a:extLst>
              </a:tr>
              <a:tr h="169045">
                <a:tc vMerge="1">
                  <a:txBody>
                    <a:bodyPr/>
                    <a:lstStyle/>
                    <a:p>
                      <a:endParaRPr lang="it-IT"/>
                    </a:p>
                  </a:txBody>
                  <a:tcPr/>
                </a:tc>
                <a:tc gridSpan="2" vMerge="1">
                  <a:txBody>
                    <a:bodyPr/>
                    <a:lstStyle/>
                    <a:p>
                      <a:endParaRPr lang="it-IT"/>
                    </a:p>
                  </a:txBody>
                  <a:tcPr/>
                </a:tc>
                <a:tc hMerge="1" vMerge="1">
                  <a:txBody>
                    <a:bodyPr/>
                    <a:lstStyle/>
                    <a:p>
                      <a:endParaRPr lang="it-IT"/>
                    </a:p>
                  </a:txBody>
                  <a:tcPr/>
                </a:tc>
                <a:tc vMerge="1">
                  <a:txBody>
                    <a:bodyPr/>
                    <a:lstStyle/>
                    <a:p>
                      <a:endParaRPr lang="it-IT"/>
                    </a:p>
                  </a:txBody>
                  <a:tcPr/>
                </a:tc>
                <a:tc>
                  <a:txBody>
                    <a:bodyPr/>
                    <a:lstStyle/>
                    <a:p>
                      <a:pPr>
                        <a:spcAft>
                          <a:spcPts val="0"/>
                        </a:spcAft>
                      </a:pPr>
                      <a:r>
                        <a:rPr lang="it-IT" sz="1050">
                          <a:effectLst/>
                        </a:rPr>
                        <a:t>Applicazioni di scrittura, calcolo, grafica </a:t>
                      </a:r>
                      <a:endParaRPr lang="it-IT"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rowSpan="3">
                  <a:txBody>
                    <a:bodyPr/>
                    <a:lstStyle/>
                    <a:p>
                      <a:pPr algn="ctr">
                        <a:lnSpc>
                          <a:spcPct val="107000"/>
                        </a:lnSpc>
                        <a:spcAft>
                          <a:spcPts val="0"/>
                        </a:spcAft>
                      </a:pPr>
                      <a:r>
                        <a:rPr lang="it-IT" sz="1000" b="1" dirty="0">
                          <a:effectLst/>
                        </a:rPr>
                        <a:t>IP 7</a:t>
                      </a:r>
                      <a:endParaRPr lang="it-IT"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extLst>
                  <a:ext uri="{0D108BD9-81ED-4DB2-BD59-A6C34878D82A}">
                    <a16:rowId xmlns:a16="http://schemas.microsoft.com/office/drawing/2014/main" xmlns="" val="2853376200"/>
                  </a:ext>
                </a:extLst>
              </a:tr>
              <a:tr h="338091">
                <a:tc vMerge="1">
                  <a:txBody>
                    <a:bodyPr/>
                    <a:lstStyle/>
                    <a:p>
                      <a:endParaRPr lang="it-IT"/>
                    </a:p>
                  </a:txBody>
                  <a:tcPr/>
                </a:tc>
                <a:tc gridSpan="2">
                  <a:txBody>
                    <a:bodyPr/>
                    <a:lstStyle/>
                    <a:p>
                      <a:pPr>
                        <a:spcAft>
                          <a:spcPts val="0"/>
                        </a:spcAft>
                      </a:pPr>
                      <a:r>
                        <a:rPr lang="it-IT" sz="1050">
                          <a:effectLst/>
                        </a:rPr>
                        <a:t>Principali componenti strutturali ed espressive di un prodotto audiovisivo   </a:t>
                      </a:r>
                      <a:endParaRPr lang="it-IT"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hMerge="1">
                  <a:txBody>
                    <a:bodyPr/>
                    <a:lstStyle/>
                    <a:p>
                      <a:pPr>
                        <a:spcAft>
                          <a:spcPts val="0"/>
                        </a:spcAft>
                      </a:pPr>
                      <a:endParaRPr lang="it-IT"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rowSpan="2">
                  <a:txBody>
                    <a:bodyPr/>
                    <a:lstStyle/>
                    <a:p>
                      <a:r>
                        <a:rPr lang="it-IT" sz="1050" dirty="0">
                          <a:effectLst/>
                        </a:rPr>
                        <a:t>linguaggi, forme testuali e caratteri della comunicazione multimediale </a:t>
                      </a:r>
                      <a:endParaRPr lang="it-IT" sz="1050" dirty="0"/>
                    </a:p>
                  </a:txBody>
                  <a:tcPr marL="57640" marR="57640" marT="0" marB="0" anchor="ctr"/>
                </a:tc>
                <a:tc rowSpan="2">
                  <a:txBody>
                    <a:bodyPr/>
                    <a:lstStyle/>
                    <a:p>
                      <a:pPr>
                        <a:spcAft>
                          <a:spcPts val="0"/>
                        </a:spcAft>
                      </a:pPr>
                      <a:r>
                        <a:rPr lang="it-IT" sz="1050" dirty="0">
                          <a:effectLst/>
                        </a:rPr>
                        <a:t>Caratteri comunicativi di un testo multimediale</a:t>
                      </a:r>
                      <a:endParaRPr lang="it-IT"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vMerge="1">
                  <a:txBody>
                    <a:bodyPr/>
                    <a:lstStyle/>
                    <a:p>
                      <a:endParaRPr lang="it-IT"/>
                    </a:p>
                  </a:txBody>
                  <a:tcPr/>
                </a:tc>
                <a:extLst>
                  <a:ext uri="{0D108BD9-81ED-4DB2-BD59-A6C34878D82A}">
                    <a16:rowId xmlns:a16="http://schemas.microsoft.com/office/drawing/2014/main" xmlns="" val="758913842"/>
                  </a:ext>
                </a:extLst>
              </a:tr>
              <a:tr h="169045">
                <a:tc vMerge="1">
                  <a:txBody>
                    <a:bodyPr/>
                    <a:lstStyle/>
                    <a:p>
                      <a:endParaRPr lang="it-IT"/>
                    </a:p>
                  </a:txBody>
                  <a:tcPr/>
                </a:tc>
                <a:tc gridSpan="2">
                  <a:txBody>
                    <a:bodyPr/>
                    <a:lstStyle/>
                    <a:p>
                      <a:pPr>
                        <a:spcAft>
                          <a:spcPts val="0"/>
                        </a:spcAft>
                      </a:pPr>
                      <a:r>
                        <a:rPr lang="it-IT" sz="1050" dirty="0">
                          <a:effectLst/>
                        </a:rPr>
                        <a:t>Semplici applicazioni per la elaborazione audio e video</a:t>
                      </a:r>
                      <a:endParaRPr lang="it-IT"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hMerge="1">
                  <a:txBody>
                    <a:bodyPr/>
                    <a:lstStyle/>
                    <a:p>
                      <a:pPr>
                        <a:spcAft>
                          <a:spcPts val="0"/>
                        </a:spcAft>
                      </a:pPr>
                      <a:endParaRPr lang="it-IT"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tc vMerge="1">
                  <a:txBody>
                    <a:bodyPr/>
                    <a:lstStyle/>
                    <a:p>
                      <a:endParaRPr lang="it-IT"/>
                    </a:p>
                  </a:txBody>
                  <a:tcPr/>
                </a:tc>
                <a:tc vMerge="1">
                  <a:txBody>
                    <a:bodyPr/>
                    <a:lstStyle/>
                    <a:p>
                      <a:endParaRPr lang="it-IT"/>
                    </a:p>
                  </a:txBody>
                  <a:tcPr/>
                </a:tc>
                <a:tc vMerge="1">
                  <a:txBody>
                    <a:bodyPr/>
                    <a:lstStyle/>
                    <a:p>
                      <a:endParaRPr lang="it-IT"/>
                    </a:p>
                  </a:txBody>
                  <a:tcPr/>
                </a:tc>
                <a:extLst>
                  <a:ext uri="{0D108BD9-81ED-4DB2-BD59-A6C34878D82A}">
                    <a16:rowId xmlns:a16="http://schemas.microsoft.com/office/drawing/2014/main" xmlns="" val="971391"/>
                  </a:ext>
                </a:extLst>
              </a:tr>
              <a:tr h="507136">
                <a:tc rowSpan="2">
                  <a:txBody>
                    <a:bodyPr/>
                    <a:lstStyle/>
                    <a:p>
                      <a:pPr algn="ctr">
                        <a:lnSpc>
                          <a:spcPct val="107000"/>
                        </a:lnSpc>
                        <a:spcAft>
                          <a:spcPts val="0"/>
                        </a:spcAft>
                      </a:pPr>
                      <a:r>
                        <a:rPr lang="it-IT" sz="1000" dirty="0">
                          <a:solidFill>
                            <a:schemeClr val="tx1"/>
                          </a:solidFill>
                          <a:effectLst/>
                        </a:rPr>
                        <a:t>AL 5</a:t>
                      </a:r>
                      <a:endParaRPr lang="it-IT"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solidFill>
                      <a:schemeClr val="accent1">
                        <a:lumMod val="20000"/>
                        <a:lumOff val="80000"/>
                      </a:schemeClr>
                    </a:solidFill>
                  </a:tcPr>
                </a:tc>
                <a:tc gridSpan="2">
                  <a:txBody>
                    <a:bodyPr/>
                    <a:lstStyle/>
                    <a:p>
                      <a:pPr>
                        <a:spcAft>
                          <a:spcPts val="0"/>
                        </a:spcAft>
                      </a:pPr>
                      <a:r>
                        <a:rPr lang="it-IT" sz="1050">
                          <a:effectLst/>
                        </a:rPr>
                        <a:t>Elementi fondamentali per la lettura/ascolto di un’opera d’arte (pittura, architettura, plastica, fotografia, film, musica…..)</a:t>
                      </a:r>
                      <a:endParaRPr lang="it-IT"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hMerge="1">
                  <a:txBody>
                    <a:bodyPr/>
                    <a:lstStyle/>
                    <a:p>
                      <a:pPr>
                        <a:spcAft>
                          <a:spcPts val="0"/>
                        </a:spcAft>
                      </a:pPr>
                      <a:endParaRPr lang="it-IT"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rowSpan="2">
                  <a:txBody>
                    <a:bodyPr/>
                    <a:lstStyle/>
                    <a:p>
                      <a:r>
                        <a:rPr lang="it-IT" sz="1050" dirty="0">
                          <a:effectLst/>
                        </a:rPr>
                        <a:t>principali forme di espressione artistica ed elementi fondamentali di lettura delle opere d’arte</a:t>
                      </a:r>
                      <a:endParaRPr lang="it-IT" sz="1050" dirty="0"/>
                    </a:p>
                  </a:txBody>
                  <a:tcPr marL="57640" marR="57640" marT="0" marB="0" anchor="ctr"/>
                </a:tc>
                <a:tc rowSpan="2">
                  <a:txBody>
                    <a:bodyPr/>
                    <a:lstStyle/>
                    <a:p>
                      <a:pPr>
                        <a:spcAft>
                          <a:spcPts val="0"/>
                        </a:spcAft>
                      </a:pPr>
                      <a:r>
                        <a:rPr lang="it-IT" sz="1050" dirty="0">
                          <a:effectLst/>
                        </a:rPr>
                        <a:t> </a:t>
                      </a:r>
                      <a:endParaRPr lang="it-IT"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rowSpan="2">
                  <a:txBody>
                    <a:bodyPr/>
                    <a:lstStyle/>
                    <a:p>
                      <a:pPr algn="ctr">
                        <a:lnSpc>
                          <a:spcPct val="107000"/>
                        </a:lnSpc>
                        <a:spcAft>
                          <a:spcPts val="0"/>
                        </a:spcAft>
                      </a:pPr>
                      <a:r>
                        <a:rPr lang="it-IT" sz="1000" b="1" dirty="0">
                          <a:effectLst/>
                        </a:rPr>
                        <a:t> </a:t>
                      </a:r>
                      <a:endParaRPr lang="it-IT"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extLst>
                  <a:ext uri="{0D108BD9-81ED-4DB2-BD59-A6C34878D82A}">
                    <a16:rowId xmlns:a16="http://schemas.microsoft.com/office/drawing/2014/main" xmlns="" val="2354827113"/>
                  </a:ext>
                </a:extLst>
              </a:tr>
              <a:tr h="172849">
                <a:tc vMerge="1">
                  <a:txBody>
                    <a:bodyPr/>
                    <a:lstStyle/>
                    <a:p>
                      <a:endParaRPr lang="it-IT"/>
                    </a:p>
                  </a:txBody>
                  <a:tcPr/>
                </a:tc>
                <a:tc gridSpan="2">
                  <a:txBody>
                    <a:bodyPr/>
                    <a:lstStyle/>
                    <a:p>
                      <a:pPr>
                        <a:lnSpc>
                          <a:spcPct val="107000"/>
                        </a:lnSpc>
                        <a:spcAft>
                          <a:spcPts val="0"/>
                        </a:spcAft>
                      </a:pPr>
                      <a:r>
                        <a:rPr lang="it-IT" sz="1050" dirty="0">
                          <a:effectLst/>
                        </a:rPr>
                        <a:t>Principali forme di espressione artistica</a:t>
                      </a:r>
                      <a:endParaRPr lang="it-IT"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hMerge="1">
                  <a:txBody>
                    <a:bodyPr/>
                    <a:lstStyle/>
                    <a:p>
                      <a:pPr>
                        <a:lnSpc>
                          <a:spcPct val="107000"/>
                        </a:lnSpc>
                        <a:spcAft>
                          <a:spcPts val="0"/>
                        </a:spcAft>
                      </a:pP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vMerge="1">
                  <a:txBody>
                    <a:bodyPr/>
                    <a:lstStyle/>
                    <a:p>
                      <a:endParaRPr lang="it-IT"/>
                    </a:p>
                  </a:txBody>
                  <a:tcPr/>
                </a:tc>
                <a:tc vMerge="1">
                  <a:txBody>
                    <a:bodyPr/>
                    <a:lstStyle/>
                    <a:p>
                      <a:endParaRPr lang="it-IT"/>
                    </a:p>
                  </a:txBody>
                  <a:tcPr/>
                </a:tc>
                <a:tc vMerge="1">
                  <a:txBody>
                    <a:bodyPr/>
                    <a:lstStyle/>
                    <a:p>
                      <a:endParaRPr lang="it-IT"/>
                    </a:p>
                  </a:txBody>
                  <a:tcPr/>
                </a:tc>
                <a:extLst>
                  <a:ext uri="{0D108BD9-81ED-4DB2-BD59-A6C34878D82A}">
                    <a16:rowId xmlns:a16="http://schemas.microsoft.com/office/drawing/2014/main" xmlns="" val="2032763862"/>
                  </a:ext>
                </a:extLst>
              </a:tr>
              <a:tr h="507136">
                <a:tc>
                  <a:txBody>
                    <a:bodyPr/>
                    <a:lstStyle/>
                    <a:p>
                      <a:pPr algn="ctr">
                        <a:lnSpc>
                          <a:spcPct val="107000"/>
                        </a:lnSpc>
                        <a:spcAft>
                          <a:spcPts val="0"/>
                        </a:spcAft>
                      </a:pPr>
                      <a:r>
                        <a:rPr lang="it-IT" sz="1000" dirty="0">
                          <a:effectLst/>
                        </a:rPr>
                        <a:t> </a:t>
                      </a:r>
                      <a:endParaRPr lang="it-IT"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solidFill>
                      <a:schemeClr val="accent1">
                        <a:lumMod val="20000"/>
                        <a:lumOff val="80000"/>
                      </a:schemeClr>
                    </a:solidFill>
                  </a:tcPr>
                </a:tc>
                <a:tc gridSpan="2">
                  <a:txBody>
                    <a:bodyPr/>
                    <a:lstStyle/>
                    <a:p>
                      <a:pPr algn="just">
                        <a:lnSpc>
                          <a:spcPct val="107000"/>
                        </a:lnSpc>
                        <a:spcBef>
                          <a:spcPts val="40"/>
                        </a:spcBef>
                        <a:spcAft>
                          <a:spcPts val="40"/>
                        </a:spcAft>
                      </a:pPr>
                      <a:r>
                        <a:rPr lang="it-IT" sz="1050">
                          <a:effectLst/>
                        </a:rPr>
                        <a:t> </a:t>
                      </a:r>
                      <a:endParaRPr lang="it-IT" sz="105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hMerge="1">
                  <a:txBody>
                    <a:bodyPr/>
                    <a:lstStyle/>
                    <a:p>
                      <a:pPr algn="just">
                        <a:lnSpc>
                          <a:spcPct val="107000"/>
                        </a:lnSpc>
                        <a:spcBef>
                          <a:spcPts val="40"/>
                        </a:spcBef>
                        <a:spcAft>
                          <a:spcPts val="40"/>
                        </a:spcAft>
                      </a:pP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a:txBody>
                    <a:bodyPr/>
                    <a:lstStyle/>
                    <a:p>
                      <a:r>
                        <a:rPr lang="it-IT" sz="1050" dirty="0">
                          <a:effectLst/>
                        </a:rPr>
                        <a:t>gli aspetti caratteristici del patrimonio ambientale e urbanistico e i principali monumenti storico-artistici del proprio territorio</a:t>
                      </a:r>
                      <a:endParaRPr lang="it-IT" sz="1050" dirty="0"/>
                    </a:p>
                  </a:txBody>
                  <a:tcPr marL="57640" marR="57640" marT="0" marB="0" anchor="ctr"/>
                </a:tc>
                <a:tc>
                  <a:txBody>
                    <a:bodyPr/>
                    <a:lstStyle/>
                    <a:p>
                      <a:pPr>
                        <a:spcAft>
                          <a:spcPts val="0"/>
                        </a:spcAft>
                      </a:pPr>
                      <a:r>
                        <a:rPr lang="it-IT" sz="1050" dirty="0">
                          <a:effectLst/>
                        </a:rPr>
                        <a:t>Gli aspetti caratteristici del patrimonio ambientale e urbanistico e i principali monumenti storico-artistici del proprio territorio</a:t>
                      </a:r>
                      <a:endParaRPr lang="it-IT"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tc>
                <a:tc>
                  <a:txBody>
                    <a:bodyPr/>
                    <a:lstStyle/>
                    <a:p>
                      <a:pPr algn="ctr">
                        <a:lnSpc>
                          <a:spcPct val="107000"/>
                        </a:lnSpc>
                        <a:spcAft>
                          <a:spcPts val="0"/>
                        </a:spcAft>
                      </a:pPr>
                      <a:r>
                        <a:rPr lang="it-IT" sz="1000" b="1" dirty="0">
                          <a:effectLst/>
                        </a:rPr>
                        <a:t>IP 6</a:t>
                      </a:r>
                      <a:endParaRPr lang="it-IT"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640" marR="57640" marT="0" marB="0" anchor="ctr"/>
                </a:tc>
                <a:extLst>
                  <a:ext uri="{0D108BD9-81ED-4DB2-BD59-A6C34878D82A}">
                    <a16:rowId xmlns:a16="http://schemas.microsoft.com/office/drawing/2014/main" xmlns="" val="746927479"/>
                  </a:ext>
                </a:extLst>
              </a:tr>
            </a:tbl>
          </a:graphicData>
        </a:graphic>
      </p:graphicFrame>
      <p:sp>
        <p:nvSpPr>
          <p:cNvPr id="8" name="CasellaDiTesto 7">
            <a:extLst>
              <a:ext uri="{FF2B5EF4-FFF2-40B4-BE49-F238E27FC236}">
                <a16:creationId xmlns:a16="http://schemas.microsoft.com/office/drawing/2014/main" xmlns="" id="{6DB6B533-9051-47A8-8677-0BA1A1357BAF}"/>
              </a:ext>
            </a:extLst>
          </p:cNvPr>
          <p:cNvSpPr txBox="1"/>
          <p:nvPr/>
        </p:nvSpPr>
        <p:spPr>
          <a:xfrm>
            <a:off x="0" y="0"/>
            <a:ext cx="6717792" cy="417513"/>
          </a:xfrm>
          <a:prstGeom prst="rect">
            <a:avLst/>
          </a:prstGeom>
        </p:spPr>
        <p:txBody>
          <a:bodyPr vert="horz" lIns="91440" tIns="45720" rIns="91440" bIns="45720" rtlCol="0" anchor="ctr">
            <a:normAutofit fontScale="77500" lnSpcReduction="20000"/>
          </a:bodyPr>
          <a:lstStyle>
            <a:lvl1pPr algn="ctr" fontAlgn="base">
              <a:spcBef>
                <a:spcPct val="0"/>
              </a:spcBef>
              <a:spcAft>
                <a:spcPct val="0"/>
              </a:spcAft>
              <a:defRPr sz="4000" b="0">
                <a:latin typeface="Impact" panose="020B0806030902050204" pitchFamily="34" charset="0"/>
                <a:ea typeface="+mj-ea"/>
                <a:cs typeface="+mj-cs"/>
              </a:defRPr>
            </a:lvl1pPr>
            <a:lvl2pPr algn="ctr" fontAlgn="base">
              <a:spcBef>
                <a:spcPct val="0"/>
              </a:spcBef>
              <a:spcAft>
                <a:spcPct val="0"/>
              </a:spcAft>
              <a:defRPr sz="1856">
                <a:latin typeface="Calibri" pitchFamily="34" charset="0"/>
              </a:defRPr>
            </a:lvl2pPr>
            <a:lvl3pPr algn="ctr" fontAlgn="base">
              <a:spcBef>
                <a:spcPct val="0"/>
              </a:spcBef>
              <a:spcAft>
                <a:spcPct val="0"/>
              </a:spcAft>
              <a:defRPr sz="1856">
                <a:latin typeface="Calibri" pitchFamily="34" charset="0"/>
              </a:defRPr>
            </a:lvl3pPr>
            <a:lvl4pPr algn="ctr" fontAlgn="base">
              <a:spcBef>
                <a:spcPct val="0"/>
              </a:spcBef>
              <a:spcAft>
                <a:spcPct val="0"/>
              </a:spcAft>
              <a:defRPr sz="1856">
                <a:latin typeface="Calibri" pitchFamily="34" charset="0"/>
              </a:defRPr>
            </a:lvl4pPr>
            <a:lvl5pPr algn="ctr" fontAlgn="base">
              <a:spcBef>
                <a:spcPct val="0"/>
              </a:spcBef>
              <a:spcAft>
                <a:spcPct val="0"/>
              </a:spcAft>
              <a:defRPr sz="1856">
                <a:latin typeface="Calibri" pitchFamily="34" charset="0"/>
              </a:defRPr>
            </a:lvl5pPr>
            <a:lvl6pPr marL="192881" algn="ctr" fontAlgn="base">
              <a:spcBef>
                <a:spcPct val="0"/>
              </a:spcBef>
              <a:spcAft>
                <a:spcPct val="0"/>
              </a:spcAft>
              <a:defRPr sz="1856">
                <a:latin typeface="Calibri" pitchFamily="34" charset="0"/>
              </a:defRPr>
            </a:lvl6pPr>
            <a:lvl7pPr marL="385763" algn="ctr" fontAlgn="base">
              <a:spcBef>
                <a:spcPct val="0"/>
              </a:spcBef>
              <a:spcAft>
                <a:spcPct val="0"/>
              </a:spcAft>
              <a:defRPr sz="1856">
                <a:latin typeface="Calibri" pitchFamily="34" charset="0"/>
              </a:defRPr>
            </a:lvl7pPr>
            <a:lvl8pPr marL="578644" algn="ctr" fontAlgn="base">
              <a:spcBef>
                <a:spcPct val="0"/>
              </a:spcBef>
              <a:spcAft>
                <a:spcPct val="0"/>
              </a:spcAft>
              <a:defRPr sz="1856">
                <a:latin typeface="Calibri" pitchFamily="34" charset="0"/>
              </a:defRPr>
            </a:lvl8pPr>
            <a:lvl9pPr marL="771525" algn="ctr" fontAlgn="base">
              <a:spcBef>
                <a:spcPct val="0"/>
              </a:spcBef>
              <a:spcAft>
                <a:spcPct val="0"/>
              </a:spcAft>
              <a:defRPr sz="1856">
                <a:latin typeface="Calibri" pitchFamily="34" charset="0"/>
              </a:defRPr>
            </a:lvl9pPr>
          </a:lstStyle>
          <a:p>
            <a:r>
              <a:rPr lang="it-IT" sz="3200" dirty="0"/>
              <a:t>Tabelle di equivalenza</a:t>
            </a:r>
          </a:p>
        </p:txBody>
      </p:sp>
    </p:spTree>
    <p:extLst>
      <p:ext uri="{BB962C8B-B14F-4D97-AF65-F5344CB8AC3E}">
        <p14:creationId xmlns:p14="http://schemas.microsoft.com/office/powerpoint/2010/main" val="19386758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xmlns="" id="{3EF46628-A07E-4BA0-9015-2A506F440477}"/>
              </a:ext>
            </a:extLst>
          </p:cNvPr>
          <p:cNvGraphicFramePr>
            <a:graphicFrameLocks noGrp="1"/>
          </p:cNvGraphicFramePr>
          <p:nvPr>
            <p:extLst>
              <p:ext uri="{D42A27DB-BD31-4B8C-83A1-F6EECF244321}">
                <p14:modId xmlns:p14="http://schemas.microsoft.com/office/powerpoint/2010/main" val="3634463460"/>
              </p:ext>
            </p:extLst>
          </p:nvPr>
        </p:nvGraphicFramePr>
        <p:xfrm>
          <a:off x="242014" y="914400"/>
          <a:ext cx="11669570" cy="4846435"/>
        </p:xfrm>
        <a:graphic>
          <a:graphicData uri="http://schemas.openxmlformats.org/drawingml/2006/table">
            <a:tbl>
              <a:tblPr firstRow="1" firstCol="1" bandRow="1">
                <a:tableStyleId>{5C22544A-7EE6-4342-B048-85BDC9FD1C3A}</a:tableStyleId>
              </a:tblPr>
              <a:tblGrid>
                <a:gridCol w="5625940">
                  <a:extLst>
                    <a:ext uri="{9D8B030D-6E8A-4147-A177-3AD203B41FA5}">
                      <a16:colId xmlns:a16="http://schemas.microsoft.com/office/drawing/2014/main" xmlns="" val="983071388"/>
                    </a:ext>
                  </a:extLst>
                </a:gridCol>
                <a:gridCol w="5477407">
                  <a:extLst>
                    <a:ext uri="{9D8B030D-6E8A-4147-A177-3AD203B41FA5}">
                      <a16:colId xmlns:a16="http://schemas.microsoft.com/office/drawing/2014/main" xmlns="" val="2444581576"/>
                    </a:ext>
                  </a:extLst>
                </a:gridCol>
                <a:gridCol w="566223">
                  <a:extLst>
                    <a:ext uri="{9D8B030D-6E8A-4147-A177-3AD203B41FA5}">
                      <a16:colId xmlns:a16="http://schemas.microsoft.com/office/drawing/2014/main" xmlns="" val="3832471364"/>
                    </a:ext>
                  </a:extLst>
                </a:gridCol>
              </a:tblGrid>
              <a:tr h="329378">
                <a:tc gridSpan="3">
                  <a:txBody>
                    <a:bodyPr/>
                    <a:lstStyle/>
                    <a:p>
                      <a:pPr algn="ctr">
                        <a:lnSpc>
                          <a:spcPct val="107000"/>
                        </a:lnSpc>
                        <a:spcAft>
                          <a:spcPts val="0"/>
                        </a:spcAft>
                      </a:pPr>
                      <a:r>
                        <a:rPr lang="it-IT" sz="2000" b="1" kern="1200" dirty="0">
                          <a:solidFill>
                            <a:schemeClr val="lt1"/>
                          </a:solidFill>
                          <a:effectLst/>
                          <a:latin typeface="+mn-lt"/>
                          <a:ea typeface="+mn-ea"/>
                          <a:cs typeface="+mn-cs"/>
                        </a:rPr>
                        <a:t>COMPETENZE ALFABETICHE FUNZIONALI - COMUNICAZIONE</a:t>
                      </a:r>
                    </a:p>
                  </a:txBody>
                  <a:tcPr marL="68580" marR="68580"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716863594"/>
                  </a:ext>
                </a:extLst>
              </a:tr>
              <a:tr h="711768">
                <a:tc gridSpan="3">
                  <a:txBody>
                    <a:bodyPr/>
                    <a:lstStyle/>
                    <a:p>
                      <a:pPr>
                        <a:lnSpc>
                          <a:spcPct val="107000"/>
                        </a:lnSpc>
                        <a:spcAft>
                          <a:spcPts val="0"/>
                        </a:spcAft>
                      </a:pPr>
                      <a:r>
                        <a:rPr lang="it-IT" sz="1800" dirty="0">
                          <a:effectLst/>
                        </a:rPr>
                        <a:t>liv. IV°  -  Selezionare e utilizzare le forme di comunicazione visiva e multimediale, con riferimento anche alle diverse forme espressive e agli strumenti tecnici della comunicazione in rete</a:t>
                      </a:r>
                      <a:endParaRPr lang="it-IT" sz="900" dirty="0"/>
                    </a:p>
                  </a:txBody>
                  <a:tcPr marL="68580" marR="68580" marT="0" marB="0" anchor="ctr">
                    <a:solidFill>
                      <a:schemeClr val="accent1">
                        <a:lumMod val="60000"/>
                        <a:lumOff val="40000"/>
                      </a:schemeClr>
                    </a:solidFill>
                  </a:tcPr>
                </a:tc>
                <a:tc hMerge="1">
                  <a:txBody>
                    <a:bodyPr/>
                    <a:lstStyle/>
                    <a:p>
                      <a:endParaRPr lang="it-IT" dirty="0"/>
                    </a:p>
                  </a:txBody>
                  <a:tcPr marL="68580" marR="68580" marT="0" marB="0"/>
                </a:tc>
                <a:tc hMerge="1">
                  <a:txBody>
                    <a:bodyPr/>
                    <a:lstStyle/>
                    <a:p>
                      <a:endParaRPr lang="it-IT"/>
                    </a:p>
                  </a:txBody>
                  <a:tcPr/>
                </a:tc>
                <a:extLst>
                  <a:ext uri="{0D108BD9-81ED-4DB2-BD59-A6C34878D82A}">
                    <a16:rowId xmlns:a16="http://schemas.microsoft.com/office/drawing/2014/main" xmlns="" val="1051590566"/>
                  </a:ext>
                </a:extLst>
              </a:tr>
              <a:tr h="262078">
                <a:tc>
                  <a:txBody>
                    <a:bodyPr/>
                    <a:lstStyle/>
                    <a:p>
                      <a:pPr marL="0" algn="ctr" defTabSz="914400" rtl="0" eaLnBrk="1" latinLnBrk="0" hangingPunct="1">
                        <a:lnSpc>
                          <a:spcPct val="107000"/>
                        </a:lnSpc>
                        <a:spcAft>
                          <a:spcPts val="0"/>
                        </a:spcAft>
                      </a:pPr>
                      <a:r>
                        <a:rPr lang="it-IT" sz="1800" kern="1200" dirty="0" err="1">
                          <a:solidFill>
                            <a:schemeClr val="dk1"/>
                          </a:solidFill>
                          <a:effectLst/>
                          <a:latin typeface="+mn-lt"/>
                          <a:ea typeface="+mn-ea"/>
                          <a:cs typeface="+mn-cs"/>
                        </a:rPr>
                        <a:t>IeFP</a:t>
                      </a:r>
                      <a:endParaRPr lang="it-IT" sz="1800" kern="1200" dirty="0">
                        <a:solidFill>
                          <a:schemeClr val="dk1"/>
                        </a:solidFill>
                        <a:effectLst/>
                        <a:latin typeface="+mn-lt"/>
                        <a:ea typeface="+mn-ea"/>
                        <a:cs typeface="+mn-cs"/>
                      </a:endParaRPr>
                    </a:p>
                  </a:txBody>
                  <a:tcPr marL="68580" marR="68580" marT="0" marB="0">
                    <a:solidFill>
                      <a:schemeClr val="tx2">
                        <a:lumMod val="20000"/>
                        <a:lumOff val="80000"/>
                      </a:schemeClr>
                    </a:solidFill>
                  </a:tcPr>
                </a:tc>
                <a:tc gridSpan="2">
                  <a:txBody>
                    <a:bodyPr/>
                    <a:lstStyle/>
                    <a:p>
                      <a:pPr algn="ctr">
                        <a:lnSpc>
                          <a:spcPct val="107000"/>
                        </a:lnSpc>
                        <a:spcAft>
                          <a:spcPts val="0"/>
                        </a:spcAft>
                      </a:pPr>
                      <a:r>
                        <a:rPr lang="it-IT" sz="1800" b="1" dirty="0">
                          <a:effectLst/>
                        </a:rPr>
                        <a:t>IP / IFTS</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it-IT"/>
                    </a:p>
                  </a:txBody>
                  <a:tcPr/>
                </a:tc>
                <a:extLst>
                  <a:ext uri="{0D108BD9-81ED-4DB2-BD59-A6C34878D82A}">
                    <a16:rowId xmlns:a16="http://schemas.microsoft.com/office/drawing/2014/main" xmlns="" val="1084541481"/>
                  </a:ext>
                </a:extLst>
              </a:tr>
              <a:tr h="690199">
                <a:tc rowSpan="2">
                  <a:txBody>
                    <a:bodyPr/>
                    <a:lstStyle/>
                    <a:p>
                      <a:pPr>
                        <a:spcAft>
                          <a:spcPts val="0"/>
                        </a:spcAft>
                      </a:pPr>
                      <a:r>
                        <a:rPr lang="it-IT" sz="1100" dirty="0">
                          <a:effectLst/>
                        </a:rPr>
                        <a:t>identificare la forma multimediale più adatta alla comunicazione in relazione a target di riferimento, contesto e scopo</a:t>
                      </a:r>
                      <a:endParaRPr lang="it-IT" sz="1400" dirty="0">
                        <a:effectLst/>
                        <a:latin typeface="Calibri" panose="020F0502020204030204" pitchFamily="34" charset="0"/>
                        <a:cs typeface="Times New Roman" panose="02020603050405020304" pitchFamily="18" charset="0"/>
                      </a:endParaRPr>
                    </a:p>
                  </a:txBody>
                  <a:tcPr marL="68580" marR="68580" marT="0" marB="0" anchor="ctr">
                    <a:solidFill>
                      <a:schemeClr val="tx2">
                        <a:lumMod val="40000"/>
                        <a:lumOff val="60000"/>
                      </a:schemeClr>
                    </a:solidFill>
                  </a:tcPr>
                </a:tc>
                <a:tc>
                  <a:txBody>
                    <a:bodyPr/>
                    <a:lstStyle/>
                    <a:p>
                      <a:pPr>
                        <a:spcAft>
                          <a:spcPts val="0"/>
                        </a:spcAft>
                      </a:pPr>
                      <a:r>
                        <a:rPr lang="it-IT" sz="1100">
                          <a:effectLst/>
                        </a:rPr>
                        <a:t>Scegliere la forma multimediale più adatta alla comunicazione in italiano o in lingua straniera nell’ambito professionale di riferimento in relazione agli interlocutori e agli scopi</a:t>
                      </a:r>
                      <a:endParaRPr lang="it-IT" sz="1400">
                        <a:effectLst/>
                        <a:latin typeface="Calibri" panose="020F0502020204030204" pitchFamily="34" charset="0"/>
                        <a:cs typeface="Times New Roman" panose="02020603050405020304" pitchFamily="18" charset="0"/>
                      </a:endParaRPr>
                    </a:p>
                  </a:txBody>
                  <a:tcPr marL="68580" marR="68580" marT="0" marB="0" anchor="ctr"/>
                </a:tc>
                <a:tc rowSpan="4">
                  <a:txBody>
                    <a:bodyPr/>
                    <a:lstStyle/>
                    <a:p>
                      <a:pPr algn="ctr">
                        <a:lnSpc>
                          <a:spcPct val="107000"/>
                        </a:lnSpc>
                        <a:spcAft>
                          <a:spcPts val="0"/>
                        </a:spcAft>
                      </a:pPr>
                      <a:r>
                        <a:rPr lang="it-IT" sz="1400">
                          <a:effectLst/>
                        </a:rPr>
                        <a:t>IP 7</a:t>
                      </a:r>
                      <a:endParaRPr lang="it-IT"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540760736"/>
                  </a:ext>
                </a:extLst>
              </a:tr>
              <a:tr h="234860">
                <a:tc vMerge="1">
                  <a:txBody>
                    <a:bodyPr/>
                    <a:lstStyle/>
                    <a:p>
                      <a:endParaRPr lang="it-IT"/>
                    </a:p>
                  </a:txBody>
                  <a:tcPr/>
                </a:tc>
                <a:tc>
                  <a:txBody>
                    <a:bodyPr/>
                    <a:lstStyle/>
                    <a:p>
                      <a:pPr>
                        <a:spcAft>
                          <a:spcPts val="0"/>
                        </a:spcAft>
                      </a:pPr>
                      <a:r>
                        <a:rPr lang="it-IT" sz="1000">
                          <a:effectLst/>
                        </a:rPr>
                        <a:t>Utilizzare il linguaggio e gli strumenti adeguati alla situazione comunicativa </a:t>
                      </a:r>
                      <a:endParaRPr lang="it-IT"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it-IT"/>
                    </a:p>
                  </a:txBody>
                  <a:tcPr/>
                </a:tc>
                <a:extLst>
                  <a:ext uri="{0D108BD9-81ED-4DB2-BD59-A6C34878D82A}">
                    <a16:rowId xmlns:a16="http://schemas.microsoft.com/office/drawing/2014/main" xmlns="" val="4063927896"/>
                  </a:ext>
                </a:extLst>
              </a:tr>
              <a:tr h="460133">
                <a:tc>
                  <a:txBody>
                    <a:bodyPr/>
                    <a:lstStyle/>
                    <a:p>
                      <a:pPr>
                        <a:spcAft>
                          <a:spcPts val="0"/>
                        </a:spcAft>
                      </a:pPr>
                      <a:r>
                        <a:rPr lang="it-IT" sz="1100" dirty="0">
                          <a:effectLst/>
                        </a:rPr>
                        <a:t>applicare tecniche di composizione e utilizzare testi multimediali </a:t>
                      </a:r>
                      <a:r>
                        <a:rPr lang="it-IT" sz="1100" dirty="0">
                          <a:solidFill>
                            <a:schemeClr val="tx1"/>
                          </a:solidFill>
                          <a:effectLst/>
                        </a:rPr>
                        <a:t>per scopi tecnico-professionali</a:t>
                      </a:r>
                      <a:endParaRPr lang="it-IT" sz="1400" dirty="0">
                        <a:solidFill>
                          <a:schemeClr val="tx1"/>
                        </a:solidFill>
                        <a:effectLst/>
                        <a:latin typeface="Calibri" panose="020F0502020204030204" pitchFamily="34" charset="0"/>
                        <a:cs typeface="Times New Roman" panose="02020603050405020304" pitchFamily="18" charset="0"/>
                      </a:endParaRPr>
                    </a:p>
                  </a:txBody>
                  <a:tcPr marL="68580" marR="68580" marT="0" marB="0" anchor="ctr">
                    <a:solidFill>
                      <a:schemeClr val="tx2">
                        <a:lumMod val="40000"/>
                        <a:lumOff val="60000"/>
                      </a:schemeClr>
                    </a:solidFill>
                  </a:tcPr>
                </a:tc>
                <a:tc>
                  <a:txBody>
                    <a:bodyPr/>
                    <a:lstStyle/>
                    <a:p>
                      <a:pPr>
                        <a:spcAft>
                          <a:spcPts val="0"/>
                        </a:spcAft>
                      </a:pPr>
                      <a:r>
                        <a:rPr lang="it-IT" sz="1000">
                          <a:effectLst/>
                        </a:rPr>
                        <a:t>Utilizzare applicazioni di scrittura, calcolo e grafica</a:t>
                      </a:r>
                      <a:endParaRPr lang="it-IT"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it-IT"/>
                    </a:p>
                  </a:txBody>
                  <a:tcPr/>
                </a:tc>
                <a:extLst>
                  <a:ext uri="{0D108BD9-81ED-4DB2-BD59-A6C34878D82A}">
                    <a16:rowId xmlns:a16="http://schemas.microsoft.com/office/drawing/2014/main" xmlns="" val="267866507"/>
                  </a:ext>
                </a:extLst>
              </a:tr>
              <a:tr h="460133">
                <a:tc>
                  <a:txBody>
                    <a:bodyPr/>
                    <a:lstStyle/>
                    <a:p>
                      <a:pPr>
                        <a:spcAft>
                          <a:spcPts val="0"/>
                        </a:spcAft>
                      </a:pPr>
                      <a:r>
                        <a:rPr lang="it-IT" sz="1100" dirty="0">
                          <a:effectLst/>
                        </a:rPr>
                        <a:t>riconoscere e utilizzare i social network e i new media in rapporto a scopi sociali </a:t>
                      </a:r>
                      <a:r>
                        <a:rPr lang="it-IT" sz="1100" dirty="0">
                          <a:solidFill>
                            <a:schemeClr val="tx1"/>
                          </a:solidFill>
                          <a:effectLst/>
                        </a:rPr>
                        <a:t>e tecnico-professionali</a:t>
                      </a:r>
                      <a:endParaRPr lang="it-IT" sz="1400" dirty="0">
                        <a:solidFill>
                          <a:schemeClr val="tx1"/>
                        </a:solidFill>
                        <a:effectLst/>
                        <a:latin typeface="Calibri" panose="020F0502020204030204" pitchFamily="34" charset="0"/>
                        <a:cs typeface="Times New Roman" panose="02020603050405020304" pitchFamily="18" charset="0"/>
                      </a:endParaRPr>
                    </a:p>
                  </a:txBody>
                  <a:tcPr marL="68580" marR="68580" marT="0" marB="0" anchor="ctr">
                    <a:solidFill>
                      <a:schemeClr val="tx2">
                        <a:lumMod val="40000"/>
                        <a:lumOff val="60000"/>
                      </a:schemeClr>
                    </a:solidFill>
                  </a:tcPr>
                </a:tc>
                <a:tc>
                  <a:txBody>
                    <a:bodyPr/>
                    <a:lstStyle/>
                    <a:p>
                      <a:pPr>
                        <a:spcAft>
                          <a:spcPts val="0"/>
                        </a:spcAft>
                      </a:pPr>
                      <a:r>
                        <a:rPr lang="it-IT" sz="1000">
                          <a:effectLst/>
                        </a:rPr>
                        <a:t>Utilizzare la rete Internet per attività di comunicazione interpersonale </a:t>
                      </a:r>
                      <a:endParaRPr lang="it-IT"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it-IT"/>
                    </a:p>
                  </a:txBody>
                  <a:tcPr/>
                </a:tc>
                <a:extLst>
                  <a:ext uri="{0D108BD9-81ED-4DB2-BD59-A6C34878D82A}">
                    <a16:rowId xmlns:a16="http://schemas.microsoft.com/office/drawing/2014/main" xmlns="" val="1689430828"/>
                  </a:ext>
                </a:extLst>
              </a:tr>
              <a:tr h="481414">
                <a:tc>
                  <a:txBody>
                    <a:bodyPr/>
                    <a:lstStyle/>
                    <a:p>
                      <a:pPr>
                        <a:lnSpc>
                          <a:spcPct val="107000"/>
                        </a:lnSpc>
                        <a:spcAft>
                          <a:spcPts val="0"/>
                        </a:spcAft>
                      </a:pPr>
                      <a:r>
                        <a:rPr lang="it-IT" sz="1100" dirty="0">
                          <a:effectLst/>
                        </a:rPr>
                        <a:t>tecniche, lessico e strumenti per la comunicazione multimediale </a:t>
                      </a:r>
                      <a:r>
                        <a:rPr lang="it-IT" sz="1100" dirty="0">
                          <a:solidFill>
                            <a:schemeClr val="tx1"/>
                          </a:solidFill>
                          <a:effectLst/>
                        </a:rPr>
                        <a:t>in ambito professionale</a:t>
                      </a:r>
                      <a:endParaRPr lang="it-IT"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tx2">
                        <a:lumMod val="40000"/>
                        <a:lumOff val="60000"/>
                      </a:schemeClr>
                    </a:solidFill>
                  </a:tcPr>
                </a:tc>
                <a:tc>
                  <a:txBody>
                    <a:bodyPr/>
                    <a:lstStyle/>
                    <a:p>
                      <a:pPr>
                        <a:spcAft>
                          <a:spcPts val="0"/>
                        </a:spcAft>
                      </a:pPr>
                      <a:r>
                        <a:rPr lang="it-IT" sz="1000" dirty="0">
                          <a:effectLst/>
                        </a:rPr>
                        <a:t> Software applicativi per la produzione di documenti multimediali (word processor, presentazione, grafica)</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it-IT" sz="1400">
                          <a:effectLst/>
                        </a:rPr>
                        <a:t>IP 10</a:t>
                      </a:r>
                      <a:endParaRPr lang="it-IT"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990943650"/>
                  </a:ext>
                </a:extLst>
              </a:tr>
              <a:tr h="481414">
                <a:tc>
                  <a:txBody>
                    <a:bodyPr/>
                    <a:lstStyle/>
                    <a:p>
                      <a:pPr>
                        <a:lnSpc>
                          <a:spcPct val="107000"/>
                        </a:lnSpc>
                        <a:spcAft>
                          <a:spcPts val="0"/>
                        </a:spcAft>
                      </a:pPr>
                      <a:r>
                        <a:rPr lang="it-IT" sz="1100" dirty="0">
                          <a:effectLst/>
                        </a:rPr>
                        <a:t>forme e tecniche di presentazione  e comunicazione creativa e commerciale-pubblicitaria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tx2">
                        <a:lumMod val="40000"/>
                        <a:lumOff val="60000"/>
                      </a:schemeClr>
                    </a:solidFill>
                  </a:tcPr>
                </a:tc>
                <a:tc>
                  <a:txBody>
                    <a:bodyPr/>
                    <a:lstStyle/>
                    <a:p>
                      <a:pPr>
                        <a:spcAft>
                          <a:spcPts val="0"/>
                        </a:spcAft>
                      </a:pPr>
                      <a:r>
                        <a:rPr lang="it-IT" sz="1000">
                          <a:effectLst/>
                        </a:rPr>
                        <a:t>Forme di comunicazione commerciale e pubblicità </a:t>
                      </a:r>
                      <a:endParaRPr lang="it-IT"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algn="ctr">
                        <a:lnSpc>
                          <a:spcPct val="107000"/>
                        </a:lnSpc>
                        <a:spcAft>
                          <a:spcPts val="0"/>
                        </a:spcAft>
                      </a:pPr>
                      <a:r>
                        <a:rPr lang="it-IT" sz="1400">
                          <a:effectLst/>
                        </a:rPr>
                        <a:t>IP 7</a:t>
                      </a:r>
                      <a:endParaRPr lang="it-IT"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341733838"/>
                  </a:ext>
                </a:extLst>
              </a:tr>
              <a:tr h="235242">
                <a:tc>
                  <a:txBody>
                    <a:bodyPr/>
                    <a:lstStyle/>
                    <a:p>
                      <a:pPr>
                        <a:lnSpc>
                          <a:spcPct val="107000"/>
                        </a:lnSpc>
                        <a:spcAft>
                          <a:spcPts val="0"/>
                        </a:spcAft>
                      </a:pPr>
                      <a:r>
                        <a:rPr lang="it-IT" sz="1100" dirty="0">
                          <a:effectLst/>
                        </a:rPr>
                        <a:t>normativa sulla privacy e sul diritto d’autore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tx2">
                        <a:lumMod val="40000"/>
                        <a:lumOff val="60000"/>
                      </a:schemeClr>
                    </a:solidFill>
                  </a:tcPr>
                </a:tc>
                <a:tc>
                  <a:txBody>
                    <a:bodyPr/>
                    <a:lstStyle/>
                    <a:p>
                      <a:pPr>
                        <a:lnSpc>
                          <a:spcPct val="107000"/>
                        </a:lnSpc>
                        <a:spcAft>
                          <a:spcPts val="0"/>
                        </a:spcAft>
                      </a:pPr>
                      <a:r>
                        <a:rPr lang="it-IT" sz="1100">
                          <a:effectLst/>
                        </a:rPr>
                        <a:t>Normativa sulla privacy e sul diritto d’autore</a:t>
                      </a:r>
                      <a:endParaRPr lang="it-IT"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it-IT"/>
                    </a:p>
                  </a:txBody>
                  <a:tcPr/>
                </a:tc>
                <a:extLst>
                  <a:ext uri="{0D108BD9-81ED-4DB2-BD59-A6C34878D82A}">
                    <a16:rowId xmlns:a16="http://schemas.microsoft.com/office/drawing/2014/main" xmlns="" val="942140835"/>
                  </a:ext>
                </a:extLst>
              </a:tr>
              <a:tr h="481414">
                <a:tc>
                  <a:txBody>
                    <a:bodyPr/>
                    <a:lstStyle/>
                    <a:p>
                      <a:pPr>
                        <a:lnSpc>
                          <a:spcPct val="107000"/>
                        </a:lnSpc>
                        <a:spcAft>
                          <a:spcPts val="0"/>
                        </a:spcAft>
                      </a:pPr>
                      <a:r>
                        <a:rPr lang="it-IT" sz="1100" dirty="0">
                          <a:effectLst/>
                        </a:rPr>
                        <a:t>le caratteristiche più rilevanti e la struttura di base dei linguaggi artistici e creativi (arti figurative, cinema, ecc..) italiane e di altri Paesi</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tx2">
                        <a:lumMod val="40000"/>
                        <a:lumOff val="60000"/>
                      </a:schemeClr>
                    </a:solidFill>
                  </a:tcPr>
                </a:tc>
                <a:tc>
                  <a:txBody>
                    <a:bodyPr/>
                    <a:lstStyle/>
                    <a:p>
                      <a:pPr>
                        <a:lnSpc>
                          <a:spcPct val="107000"/>
                        </a:lnSpc>
                        <a:spcAft>
                          <a:spcPts val="0"/>
                        </a:spcAft>
                      </a:pPr>
                      <a:r>
                        <a:rPr lang="it-IT" sz="1100">
                          <a:effectLst/>
                        </a:rPr>
                        <a:t>Le caratteristiche più rilevanti e la struttura di base dei linguaggi artistici (arti figurative, cinema, ecc..) italiane e di altri Paesi</a:t>
                      </a:r>
                      <a:endParaRPr lang="it-IT"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it-IT" sz="1400" dirty="0">
                          <a:effectLst/>
                        </a:rPr>
                        <a:t>IP 6</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128154189"/>
                  </a:ext>
                </a:extLst>
              </a:tr>
            </a:tbl>
          </a:graphicData>
        </a:graphic>
      </p:graphicFrame>
      <p:sp>
        <p:nvSpPr>
          <p:cNvPr id="3" name="CasellaDiTesto 2">
            <a:extLst>
              <a:ext uri="{FF2B5EF4-FFF2-40B4-BE49-F238E27FC236}">
                <a16:creationId xmlns:a16="http://schemas.microsoft.com/office/drawing/2014/main" xmlns="" id="{626E7F54-8494-44B9-B670-31AB9F402627}"/>
              </a:ext>
            </a:extLst>
          </p:cNvPr>
          <p:cNvSpPr txBox="1"/>
          <p:nvPr/>
        </p:nvSpPr>
        <p:spPr>
          <a:xfrm>
            <a:off x="242014" y="160503"/>
            <a:ext cx="3868367" cy="584775"/>
          </a:xfrm>
          <a:prstGeom prst="rect">
            <a:avLst/>
          </a:prstGeom>
        </p:spPr>
        <p:txBody>
          <a:bodyPr vert="horz" lIns="91440" tIns="45720" rIns="91440" bIns="45720" rtlCol="0" anchor="ctr">
            <a:normAutofit fontScale="92500"/>
          </a:bodyPr>
          <a:lstStyle>
            <a:defPPr>
              <a:defRPr lang="en-US"/>
            </a:defPPr>
            <a:lvl1pPr algn="ctr" fontAlgn="base">
              <a:spcBef>
                <a:spcPct val="0"/>
              </a:spcBef>
              <a:spcAft>
                <a:spcPct val="0"/>
              </a:spcAft>
              <a:defRPr sz="3200" b="0">
                <a:latin typeface="Impact" panose="020B0806030902050204" pitchFamily="34" charset="0"/>
                <a:ea typeface="+mj-ea"/>
                <a:cs typeface="+mj-cs"/>
              </a:defRPr>
            </a:lvl1pPr>
            <a:lvl2pPr algn="ctr" fontAlgn="base">
              <a:spcBef>
                <a:spcPct val="0"/>
              </a:spcBef>
              <a:spcAft>
                <a:spcPct val="0"/>
              </a:spcAft>
              <a:defRPr sz="1856">
                <a:latin typeface="Calibri" pitchFamily="34" charset="0"/>
              </a:defRPr>
            </a:lvl2pPr>
            <a:lvl3pPr algn="ctr" fontAlgn="base">
              <a:spcBef>
                <a:spcPct val="0"/>
              </a:spcBef>
              <a:spcAft>
                <a:spcPct val="0"/>
              </a:spcAft>
              <a:defRPr sz="1856">
                <a:latin typeface="Calibri" pitchFamily="34" charset="0"/>
              </a:defRPr>
            </a:lvl3pPr>
            <a:lvl4pPr algn="ctr" fontAlgn="base">
              <a:spcBef>
                <a:spcPct val="0"/>
              </a:spcBef>
              <a:spcAft>
                <a:spcPct val="0"/>
              </a:spcAft>
              <a:defRPr sz="1856">
                <a:latin typeface="Calibri" pitchFamily="34" charset="0"/>
              </a:defRPr>
            </a:lvl4pPr>
            <a:lvl5pPr algn="ctr" fontAlgn="base">
              <a:spcBef>
                <a:spcPct val="0"/>
              </a:spcBef>
              <a:spcAft>
                <a:spcPct val="0"/>
              </a:spcAft>
              <a:defRPr sz="1856">
                <a:latin typeface="Calibri" pitchFamily="34" charset="0"/>
              </a:defRPr>
            </a:lvl5pPr>
            <a:lvl6pPr marL="192881" algn="ctr" fontAlgn="base">
              <a:spcBef>
                <a:spcPct val="0"/>
              </a:spcBef>
              <a:spcAft>
                <a:spcPct val="0"/>
              </a:spcAft>
              <a:defRPr sz="1856">
                <a:latin typeface="Calibri" pitchFamily="34" charset="0"/>
              </a:defRPr>
            </a:lvl6pPr>
            <a:lvl7pPr marL="385763" algn="ctr" fontAlgn="base">
              <a:spcBef>
                <a:spcPct val="0"/>
              </a:spcBef>
              <a:spcAft>
                <a:spcPct val="0"/>
              </a:spcAft>
              <a:defRPr sz="1856">
                <a:latin typeface="Calibri" pitchFamily="34" charset="0"/>
              </a:defRPr>
            </a:lvl7pPr>
            <a:lvl8pPr marL="578644" algn="ctr" fontAlgn="base">
              <a:spcBef>
                <a:spcPct val="0"/>
              </a:spcBef>
              <a:spcAft>
                <a:spcPct val="0"/>
              </a:spcAft>
              <a:defRPr sz="1856">
                <a:latin typeface="Calibri" pitchFamily="34" charset="0"/>
              </a:defRPr>
            </a:lvl8pPr>
            <a:lvl9pPr marL="771525" algn="ctr" fontAlgn="base">
              <a:spcBef>
                <a:spcPct val="0"/>
              </a:spcBef>
              <a:spcAft>
                <a:spcPct val="0"/>
              </a:spcAft>
              <a:defRPr sz="1856">
                <a:latin typeface="Calibri" pitchFamily="34" charset="0"/>
              </a:defRPr>
            </a:lvl9pPr>
          </a:lstStyle>
          <a:p>
            <a:r>
              <a:rPr lang="it-IT" dirty="0"/>
              <a:t>Tabelle di equivalenza</a:t>
            </a:r>
          </a:p>
        </p:txBody>
      </p:sp>
    </p:spTree>
    <p:extLst>
      <p:ext uri="{BB962C8B-B14F-4D97-AF65-F5344CB8AC3E}">
        <p14:creationId xmlns:p14="http://schemas.microsoft.com/office/powerpoint/2010/main" val="22818062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xmlns="" id="{50A90B6C-B1D8-46D3-AEE3-2004AC0B4701}"/>
              </a:ext>
            </a:extLst>
          </p:cNvPr>
          <p:cNvGraphicFramePr>
            <a:graphicFrameLocks noGrp="1"/>
          </p:cNvGraphicFramePr>
          <p:nvPr>
            <p:extLst>
              <p:ext uri="{D42A27DB-BD31-4B8C-83A1-F6EECF244321}">
                <p14:modId xmlns:p14="http://schemas.microsoft.com/office/powerpoint/2010/main" val="1785441330"/>
              </p:ext>
            </p:extLst>
          </p:nvPr>
        </p:nvGraphicFramePr>
        <p:xfrm>
          <a:off x="352425" y="780290"/>
          <a:ext cx="11510962" cy="5187421"/>
        </p:xfrm>
        <a:graphic>
          <a:graphicData uri="http://schemas.openxmlformats.org/drawingml/2006/table">
            <a:tbl>
              <a:tblPr firstRow="1" firstCol="1" bandRow="1">
                <a:tableStyleId>{5C22544A-7EE6-4342-B048-85BDC9FD1C3A}</a:tableStyleId>
              </a:tblPr>
              <a:tblGrid>
                <a:gridCol w="2397067">
                  <a:extLst>
                    <a:ext uri="{9D8B030D-6E8A-4147-A177-3AD203B41FA5}">
                      <a16:colId xmlns:a16="http://schemas.microsoft.com/office/drawing/2014/main" xmlns="" val="3933545514"/>
                    </a:ext>
                  </a:extLst>
                </a:gridCol>
                <a:gridCol w="2451158">
                  <a:extLst>
                    <a:ext uri="{9D8B030D-6E8A-4147-A177-3AD203B41FA5}">
                      <a16:colId xmlns:a16="http://schemas.microsoft.com/office/drawing/2014/main" xmlns="" val="845378011"/>
                    </a:ext>
                  </a:extLst>
                </a:gridCol>
                <a:gridCol w="2762250">
                  <a:extLst>
                    <a:ext uri="{9D8B030D-6E8A-4147-A177-3AD203B41FA5}">
                      <a16:colId xmlns:a16="http://schemas.microsoft.com/office/drawing/2014/main" xmlns="" val="4220206566"/>
                    </a:ext>
                  </a:extLst>
                </a:gridCol>
                <a:gridCol w="3900487">
                  <a:extLst>
                    <a:ext uri="{9D8B030D-6E8A-4147-A177-3AD203B41FA5}">
                      <a16:colId xmlns:a16="http://schemas.microsoft.com/office/drawing/2014/main" xmlns="" val="152082483"/>
                    </a:ext>
                  </a:extLst>
                </a:gridCol>
              </a:tblGrid>
              <a:tr h="312766">
                <a:tc gridSpan="2">
                  <a:txBody>
                    <a:bodyPr/>
                    <a:lstStyle/>
                    <a:p>
                      <a:pPr algn="ctr">
                        <a:lnSpc>
                          <a:spcPct val="107000"/>
                        </a:lnSpc>
                        <a:spcAft>
                          <a:spcPts val="0"/>
                        </a:spcAft>
                      </a:pPr>
                      <a:r>
                        <a:rPr lang="it-IT" sz="2000" b="1" dirty="0">
                          <a:effectLst/>
                        </a:rPr>
                        <a:t>COMPETENZE </a:t>
                      </a:r>
                      <a:r>
                        <a:rPr lang="it-IT" sz="2000" b="1" dirty="0" err="1">
                          <a:effectLst/>
                        </a:rPr>
                        <a:t>IeFP</a:t>
                      </a:r>
                      <a:endParaRPr lang="it-IT"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39861" marR="39861" marT="0" marB="0" anchor="ctr"/>
                </a:tc>
                <a:tc hMerge="1">
                  <a:txBody>
                    <a:bodyPr/>
                    <a:lstStyle/>
                    <a:p>
                      <a:pPr algn="ctr">
                        <a:lnSpc>
                          <a:spcPct val="107000"/>
                        </a:lnSpc>
                        <a:spcAft>
                          <a:spcPts val="0"/>
                        </a:spcAft>
                      </a:pP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861" marR="39861" marT="0" marB="0" anchor="ctr"/>
                </a:tc>
                <a:tc rowSpan="2" gridSpan="2">
                  <a:txBody>
                    <a:bodyPr/>
                    <a:lstStyle/>
                    <a:p>
                      <a:pPr algn="ctr">
                        <a:lnSpc>
                          <a:spcPct val="107000"/>
                        </a:lnSpc>
                        <a:spcAft>
                          <a:spcPts val="0"/>
                        </a:spcAft>
                      </a:pPr>
                      <a:r>
                        <a:rPr lang="it-IT" sz="2000" dirty="0">
                          <a:effectLst/>
                        </a:rPr>
                        <a:t>E.S.C.O.</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9861" marR="39861" marT="0" marB="0" anchor="ctr"/>
                </a:tc>
                <a:tc rowSpan="2" hMerge="1">
                  <a:txBody>
                    <a:bodyPr/>
                    <a:lstStyle/>
                    <a:p>
                      <a:endParaRPr lang="it-IT"/>
                    </a:p>
                  </a:txBody>
                  <a:tcPr/>
                </a:tc>
                <a:extLst>
                  <a:ext uri="{0D108BD9-81ED-4DB2-BD59-A6C34878D82A}">
                    <a16:rowId xmlns:a16="http://schemas.microsoft.com/office/drawing/2014/main" xmlns="" val="3108580592"/>
                  </a:ext>
                </a:extLst>
              </a:tr>
              <a:tr h="312766">
                <a:tc gridSpan="2">
                  <a:txBody>
                    <a:bodyPr/>
                    <a:lstStyle/>
                    <a:p>
                      <a:pPr algn="ctr">
                        <a:lnSpc>
                          <a:spcPct val="107000"/>
                        </a:lnSpc>
                        <a:spcAft>
                          <a:spcPts val="0"/>
                        </a:spcAft>
                      </a:pPr>
                      <a:r>
                        <a:rPr lang="it-IT" sz="2000" dirty="0">
                          <a:effectLst/>
                        </a:rPr>
                        <a:t>competenze culturali</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9861" marR="39861" marT="0" marB="0" anchor="ctr"/>
                </a:tc>
                <a:tc hMerge="1">
                  <a:txBody>
                    <a:bodyPr/>
                    <a:lstStyle/>
                    <a:p>
                      <a:pPr algn="ctr">
                        <a:lnSpc>
                          <a:spcPct val="107000"/>
                        </a:lnSpc>
                        <a:spcAft>
                          <a:spcPts val="0"/>
                        </a:spcAft>
                      </a:pP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9861" marR="39861" marT="0" marB="0" anchor="ctr"/>
                </a:tc>
                <a:tc gridSpan="2" vMerge="1">
                  <a:txBody>
                    <a:bodyPr/>
                    <a:lstStyle/>
                    <a:p>
                      <a:endParaRPr lang="it-IT"/>
                    </a:p>
                  </a:txBody>
                  <a:tcPr/>
                </a:tc>
                <a:tc hMerge="1" vMerge="1">
                  <a:txBody>
                    <a:bodyPr/>
                    <a:lstStyle/>
                    <a:p>
                      <a:endParaRPr lang="it-IT"/>
                    </a:p>
                  </a:txBody>
                  <a:tcPr/>
                </a:tc>
                <a:extLst>
                  <a:ext uri="{0D108BD9-81ED-4DB2-BD59-A6C34878D82A}">
                    <a16:rowId xmlns:a16="http://schemas.microsoft.com/office/drawing/2014/main" xmlns="" val="3081639326"/>
                  </a:ext>
                </a:extLst>
              </a:tr>
              <a:tr h="241546">
                <a:tc>
                  <a:txBody>
                    <a:bodyPr/>
                    <a:lstStyle/>
                    <a:p>
                      <a:pPr algn="ctr">
                        <a:lnSpc>
                          <a:spcPct val="107000"/>
                        </a:lnSpc>
                        <a:spcAft>
                          <a:spcPts val="0"/>
                        </a:spcAft>
                      </a:pPr>
                      <a:r>
                        <a:rPr lang="it-IT" sz="1400" b="0" kern="1200" dirty="0">
                          <a:solidFill>
                            <a:schemeClr val="dk1"/>
                          </a:solidFill>
                          <a:effectLst/>
                          <a:latin typeface="+mn-lt"/>
                          <a:ea typeface="+mn-ea"/>
                          <a:cs typeface="+mn-cs"/>
                        </a:rPr>
                        <a:t>III° anno – III° liv. EQF</a:t>
                      </a:r>
                    </a:p>
                  </a:txBody>
                  <a:tcPr marL="39861" marR="39861" marT="0" marB="0" anchor="ctr">
                    <a:solidFill>
                      <a:schemeClr val="tx2">
                        <a:lumMod val="10000"/>
                        <a:lumOff val="90000"/>
                      </a:schemeClr>
                    </a:solidFill>
                  </a:tcPr>
                </a:tc>
                <a:tc>
                  <a:txBody>
                    <a:bodyPr/>
                    <a:lstStyle/>
                    <a:p>
                      <a:pPr algn="ctr">
                        <a:lnSpc>
                          <a:spcPct val="107000"/>
                        </a:lnSpc>
                        <a:spcAft>
                          <a:spcPts val="0"/>
                        </a:spcAft>
                      </a:pPr>
                      <a:r>
                        <a:rPr lang="it-IT" sz="1400" dirty="0">
                          <a:effectLst/>
                        </a:rPr>
                        <a:t>IV° anno – IV° liv. EQF</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861" marR="39861" marT="0" marB="0" anchor="ctr">
                    <a:solidFill>
                      <a:schemeClr val="tx2">
                        <a:lumMod val="10000"/>
                        <a:lumOff val="90000"/>
                      </a:schemeClr>
                    </a:solidFill>
                  </a:tcPr>
                </a:tc>
                <a:tc>
                  <a:txBody>
                    <a:bodyPr/>
                    <a:lstStyle/>
                    <a:p>
                      <a:pPr algn="ctr">
                        <a:lnSpc>
                          <a:spcPct val="107000"/>
                        </a:lnSpc>
                        <a:spcAft>
                          <a:spcPts val="0"/>
                        </a:spcAft>
                      </a:pPr>
                      <a:r>
                        <a:rPr lang="it-IT" sz="1400" dirty="0">
                          <a:effectLst/>
                        </a:rPr>
                        <a:t>referenziazione prioritaria</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861" marR="39861" marT="0" marB="0" anchor="ctr"/>
                </a:tc>
                <a:tc>
                  <a:txBody>
                    <a:bodyPr/>
                    <a:lstStyle/>
                    <a:p>
                      <a:pPr algn="ctr">
                        <a:lnSpc>
                          <a:spcPct val="107000"/>
                        </a:lnSpc>
                        <a:spcAft>
                          <a:spcPts val="0"/>
                        </a:spcAft>
                      </a:pPr>
                      <a:r>
                        <a:rPr lang="it-IT" sz="1400" dirty="0">
                          <a:effectLst/>
                        </a:rPr>
                        <a:t>referenziazione secondaria</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861" marR="39861" marT="0" marB="0" anchor="ctr"/>
                </a:tc>
                <a:extLst>
                  <a:ext uri="{0D108BD9-81ED-4DB2-BD59-A6C34878D82A}">
                    <a16:rowId xmlns:a16="http://schemas.microsoft.com/office/drawing/2014/main" xmlns="" val="3623139738"/>
                  </a:ext>
                </a:extLst>
              </a:tr>
              <a:tr h="275954">
                <a:tc gridSpan="4">
                  <a:txBody>
                    <a:bodyPr/>
                    <a:lstStyle/>
                    <a:p>
                      <a:pPr>
                        <a:lnSpc>
                          <a:spcPct val="107000"/>
                        </a:lnSpc>
                        <a:spcAft>
                          <a:spcPts val="0"/>
                        </a:spcAft>
                      </a:pPr>
                      <a:r>
                        <a:rPr lang="it-IT" sz="1400" dirty="0">
                          <a:effectLst/>
                        </a:rPr>
                        <a:t>Competenze alfabetiche funzionali – comunicazione</a:t>
                      </a:r>
                      <a:endParaRPr lang="it-IT" sz="700" dirty="0">
                        <a:effectLst/>
                        <a:latin typeface="Calibri" panose="020F0502020204030204" pitchFamily="34" charset="0"/>
                        <a:ea typeface="Calibri" panose="020F0502020204030204" pitchFamily="34" charset="0"/>
                        <a:cs typeface="Times New Roman" panose="02020603050405020304" pitchFamily="18" charset="0"/>
                      </a:endParaRPr>
                    </a:p>
                  </a:txBody>
                  <a:tcPr marL="39861" marR="39861" marT="0" marB="0" anchor="ctr"/>
                </a:tc>
                <a:tc hMerge="1">
                  <a:txBody>
                    <a:bodyPr/>
                    <a:lstStyle/>
                    <a:p>
                      <a:pPr>
                        <a:lnSpc>
                          <a:spcPct val="107000"/>
                        </a:lnSpc>
                        <a:spcAft>
                          <a:spcPts val="0"/>
                        </a:spcAft>
                      </a:pP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9861" marR="39861" marT="0" marB="0"/>
                </a:tc>
                <a:tc hMerge="1">
                  <a:txBody>
                    <a:bodyPr/>
                    <a:lstStyle/>
                    <a:p>
                      <a:pPr>
                        <a:lnSpc>
                          <a:spcPct val="107000"/>
                        </a:lnSpc>
                        <a:spcAft>
                          <a:spcPts val="0"/>
                        </a:spcAft>
                      </a:pPr>
                      <a:endParaRPr lang="it-IT"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9861" marR="39861" marT="0" marB="0"/>
                </a:tc>
                <a:tc hMerge="1">
                  <a:txBody>
                    <a:bodyPr/>
                    <a:lstStyle/>
                    <a:p>
                      <a:pPr>
                        <a:lnSpc>
                          <a:spcPct val="107000"/>
                        </a:lnSpc>
                        <a:spcAft>
                          <a:spcPts val="0"/>
                        </a:spcAft>
                      </a:pPr>
                      <a:endParaRPr lang="it-IT"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9861" marR="39861" marT="0" marB="0"/>
                </a:tc>
                <a:extLst>
                  <a:ext uri="{0D108BD9-81ED-4DB2-BD59-A6C34878D82A}">
                    <a16:rowId xmlns:a16="http://schemas.microsoft.com/office/drawing/2014/main" xmlns="" val="1633870514"/>
                  </a:ext>
                </a:extLst>
              </a:tr>
              <a:tr h="4044389">
                <a:tc>
                  <a:txBody>
                    <a:bodyPr/>
                    <a:lstStyle/>
                    <a:p>
                      <a:pPr>
                        <a:lnSpc>
                          <a:spcPct val="107000"/>
                        </a:lnSpc>
                        <a:spcAft>
                          <a:spcPts val="0"/>
                        </a:spcAft>
                      </a:pPr>
                      <a:r>
                        <a:rPr lang="it-IT" sz="1400" b="1" kern="1200" dirty="0">
                          <a:solidFill>
                            <a:schemeClr val="tx1"/>
                          </a:solidFill>
                          <a:effectLst/>
                          <a:latin typeface="+mn-lt"/>
                          <a:ea typeface="+mn-ea"/>
                          <a:cs typeface="+mn-cs"/>
                        </a:rPr>
                        <a:t>Esprimersi e comunicare in lingua italiana in contesti personali, professionali e di vita</a:t>
                      </a:r>
                    </a:p>
                  </a:txBody>
                  <a:tcPr marL="39861" marR="39861" marT="0" marB="0" anchor="ctr">
                    <a:solidFill>
                      <a:schemeClr val="tx2">
                        <a:lumMod val="10000"/>
                        <a:lumOff val="90000"/>
                      </a:schemeClr>
                    </a:solidFill>
                  </a:tcPr>
                </a:tc>
                <a:tc>
                  <a:txBody>
                    <a:bodyPr/>
                    <a:lstStyle/>
                    <a:p>
                      <a:pPr>
                        <a:lnSpc>
                          <a:spcPct val="107000"/>
                        </a:lnSpc>
                        <a:spcAft>
                          <a:spcPts val="0"/>
                        </a:spcAft>
                      </a:pPr>
                      <a:r>
                        <a:rPr lang="it-IT" sz="1400" b="1" kern="1200" dirty="0">
                          <a:solidFill>
                            <a:schemeClr val="tx1"/>
                          </a:solidFill>
                          <a:effectLst/>
                          <a:latin typeface="+mn-lt"/>
                          <a:ea typeface="+mn-ea"/>
                          <a:cs typeface="+mn-cs"/>
                        </a:rPr>
                        <a:t>Utilizzare il patrimonio lessicale ed espressivo della lingua italiana secondo le esigenze comunicative nei vari contesti sociali, culturali, economici, tecnologici e professionali</a:t>
                      </a:r>
                    </a:p>
                  </a:txBody>
                  <a:tcPr marL="39861" marR="39861" marT="0" marB="0" anchor="ctr">
                    <a:solidFill>
                      <a:schemeClr val="tx2">
                        <a:lumMod val="10000"/>
                        <a:lumOff val="90000"/>
                      </a:schemeClr>
                    </a:solidFill>
                  </a:tcPr>
                </a:tc>
                <a:tc>
                  <a:txBody>
                    <a:bodyPr/>
                    <a:lstStyle/>
                    <a:p>
                      <a:pPr>
                        <a:lnSpc>
                          <a:spcPct val="107000"/>
                        </a:lnSpc>
                        <a:spcAft>
                          <a:spcPts val="0"/>
                        </a:spcAft>
                      </a:pPr>
                      <a:r>
                        <a:rPr lang="it-IT" sz="1000" u="none"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it-IT" sz="1000" u="none"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it-IT" sz="1400" b="1"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italiano</a:t>
                      </a:r>
                      <a:r>
                        <a:rPr lang="it-IT"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it-IT" sz="1000" u="none"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hlinkClick r:id="rId2"/>
                        </a:rPr>
                        <a:t>http://data.europa.eu/esco/skill/87219dfe-a21c-4160-8cc8-1eabf9b16b44</a:t>
                      </a:r>
                      <a:endParaRPr lang="it-IT" sz="1200" u="none"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it-IT" sz="1200" i="1" dirty="0">
                          <a:effectLst/>
                          <a:latin typeface="Calibri" panose="020F0502020204030204" pitchFamily="34" charset="0"/>
                          <a:ea typeface="Calibri" panose="020F0502020204030204" pitchFamily="34" charset="0"/>
                          <a:cs typeface="Times New Roman" panose="02020603050405020304" pitchFamily="18" charset="0"/>
                        </a:rPr>
                        <a:t> </a:t>
                      </a: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lvl="0" indent="0">
                        <a:lnSpc>
                          <a:spcPct val="107000"/>
                        </a:lnSpc>
                        <a:spcAft>
                          <a:spcPts val="0"/>
                        </a:spcAft>
                        <a:buFont typeface="Wingdings" panose="05000000000000000000" pitchFamily="2" charset="2"/>
                        <a:buNone/>
                      </a:pPr>
                      <a:r>
                        <a:rPr lang="it-IT" sz="1050" b="1" u="none"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scrivere in italiano</a:t>
                      </a:r>
                      <a:endParaRPr lang="it-IT" sz="1200" b="1" u="none"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defTabSz="914400" rtl="0" eaLnBrk="1" latinLnBrk="0" hangingPunct="1">
                        <a:lnSpc>
                          <a:spcPct val="107000"/>
                        </a:lnSpc>
                        <a:spcAft>
                          <a:spcPts val="0"/>
                        </a:spcAft>
                        <a:buFont typeface="Calibri" panose="020F0502020204030204" pitchFamily="34" charset="0"/>
                        <a:buNone/>
                      </a:pPr>
                      <a:r>
                        <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xmlns="" val="tx"/>
                              </a:ext>
                            </a:extLst>
                          </a:hlinkClick>
                        </a:rPr>
                        <a:t>http://data.europa.eu/esco/skill/ca81a475-f76c-4318-bdd7-4f1f3605e798</a:t>
                      </a:r>
                      <a:endPar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0"/>
                        </a:spcAft>
                        <a:buFont typeface="Wingdings" panose="05000000000000000000" pitchFamily="2" charset="2"/>
                        <a:buNone/>
                      </a:pPr>
                      <a:r>
                        <a:rPr lang="it-IT" sz="1050" b="1" u="none"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comprendere l’italiano parlato</a:t>
                      </a:r>
                      <a:endParaRPr lang="it-IT" sz="1200" b="1" u="none"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defTabSz="914400" rtl="0" eaLnBrk="1" latinLnBrk="0" hangingPunct="1">
                        <a:lnSpc>
                          <a:spcPct val="107000"/>
                        </a:lnSpc>
                        <a:spcAft>
                          <a:spcPts val="0"/>
                        </a:spcAft>
                        <a:buFont typeface="Calibri" panose="020F0502020204030204" pitchFamily="34" charset="0"/>
                        <a:buNone/>
                      </a:pPr>
                      <a:r>
                        <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http://data.europa.eu/esco/skill/5f1e9642-588c-4882-8c90-20c33cc78bc1</a:t>
                      </a:r>
                    </a:p>
                    <a:p>
                      <a:pPr marL="0" lvl="0" indent="0" algn="l" defTabSz="914400" rtl="0" eaLnBrk="1" latinLnBrk="0" hangingPunct="1">
                        <a:lnSpc>
                          <a:spcPct val="107000"/>
                        </a:lnSpc>
                        <a:spcAft>
                          <a:spcPts val="0"/>
                        </a:spcAft>
                        <a:buFont typeface="Wingdings" panose="05000000000000000000" pitchFamily="2" charset="2"/>
                        <a:buNone/>
                      </a:pPr>
                      <a:r>
                        <a:rPr lang="it-IT" sz="1050" b="1" u="none"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comprendere l'italiano scritto </a:t>
                      </a:r>
                    </a:p>
                    <a:p>
                      <a:pPr marL="0" lvl="0" indent="0" algn="l" defTabSz="914400" rtl="0" eaLnBrk="1" latinLnBrk="0" hangingPunct="1">
                        <a:lnSpc>
                          <a:spcPct val="107000"/>
                        </a:lnSpc>
                        <a:spcAft>
                          <a:spcPts val="0"/>
                        </a:spcAft>
                        <a:buFont typeface="Calibri" panose="020F0502020204030204" pitchFamily="34" charset="0"/>
                        <a:buNone/>
                      </a:pPr>
                      <a:r>
                        <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xmlns="" val="tx"/>
                              </a:ext>
                            </a:extLst>
                          </a:hlinkClick>
                        </a:rPr>
                        <a:t>http://data.europa.eu/esco/skill/bb691baa-c7c2-41c3-af69-4dc901d22d2f</a:t>
                      </a:r>
                      <a:endPar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defTabSz="914400" rtl="0" eaLnBrk="1" latinLnBrk="0" hangingPunct="1">
                        <a:lnSpc>
                          <a:spcPct val="107000"/>
                        </a:lnSpc>
                        <a:spcAft>
                          <a:spcPts val="0"/>
                        </a:spcAft>
                        <a:buFont typeface="Wingdings" panose="05000000000000000000" pitchFamily="2" charset="2"/>
                        <a:buNone/>
                      </a:pPr>
                      <a:r>
                        <a:rPr lang="it-IT" sz="1050" b="1" u="none"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interagire verbalmente in italiano</a:t>
                      </a:r>
                    </a:p>
                    <a:p>
                      <a:pPr marL="0" lvl="0" indent="0" algn="l" defTabSz="914400" rtl="0" eaLnBrk="1" latinLnBrk="0" hangingPunct="1">
                        <a:lnSpc>
                          <a:spcPct val="107000"/>
                        </a:lnSpc>
                        <a:spcAft>
                          <a:spcPts val="0"/>
                        </a:spcAft>
                        <a:buFont typeface="Calibri" panose="020F0502020204030204" pitchFamily="34" charset="0"/>
                        <a:buNone/>
                      </a:pPr>
                      <a:r>
                        <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xmlns="" val="tx"/>
                              </a:ext>
                            </a:extLst>
                          </a:hlinkClick>
                        </a:rPr>
                        <a:t>http://data.europa.eu/esco/skill/b45f87e9-66ce-4212-82eb-3a55765bc512</a:t>
                      </a:r>
                      <a:endPar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defTabSz="914400" rtl="0" eaLnBrk="1" latinLnBrk="0" hangingPunct="1">
                        <a:lnSpc>
                          <a:spcPct val="107000"/>
                        </a:lnSpc>
                        <a:spcAft>
                          <a:spcPts val="0"/>
                        </a:spcAft>
                        <a:buFont typeface="Wingdings" panose="05000000000000000000" pitchFamily="2" charset="2"/>
                        <a:buNone/>
                      </a:pPr>
                      <a:r>
                        <a:rPr lang="it-IT" sz="1050" b="1" u="none"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interpretare testi tecnici </a:t>
                      </a:r>
                    </a:p>
                    <a:p>
                      <a:pPr marL="0" lvl="0" indent="0" algn="l" defTabSz="914400" rtl="0" eaLnBrk="1" latinLnBrk="0" hangingPunct="1">
                        <a:lnSpc>
                          <a:spcPct val="107000"/>
                        </a:lnSpc>
                        <a:spcAft>
                          <a:spcPts val="0"/>
                        </a:spcAft>
                        <a:buFont typeface="Calibri" panose="020F0502020204030204" pitchFamily="34" charset="0"/>
                        <a:buNone/>
                      </a:pPr>
                      <a:r>
                        <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xmlns="" val="tx"/>
                              </a:ext>
                            </a:extLst>
                          </a:hlinkClick>
                        </a:rPr>
                        <a:t>http://data.europa.eu/esco/skill/85c11255-469f-41bd-a6d1-382bc4a87783</a:t>
                      </a:r>
                      <a:endPar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defTabSz="914400" rtl="0" eaLnBrk="1" latinLnBrk="0" hangingPunct="1">
                        <a:lnSpc>
                          <a:spcPct val="107000"/>
                        </a:lnSpc>
                        <a:spcAft>
                          <a:spcPts val="0"/>
                        </a:spcAft>
                        <a:buFont typeface="Wingdings" panose="05000000000000000000" pitchFamily="2" charset="2"/>
                        <a:buNone/>
                      </a:pPr>
                      <a:r>
                        <a:rPr lang="it-IT" sz="1050" b="1" u="none"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redigere i messaggi di posta elettronica aziendali </a:t>
                      </a:r>
                      <a:r>
                        <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xmlns="" val="tx"/>
                              </a:ext>
                            </a:extLst>
                          </a:hlinkClick>
                        </a:rPr>
                        <a:t>http://data.europa.eu/esco/skill/ec0bbf39-0edd-4015-a2c3-82ad563ce3a8</a:t>
                      </a:r>
                      <a:endPar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0"/>
                        </a:spcAft>
                        <a:buFont typeface="Wingdings" panose="05000000000000000000" pitchFamily="2" charset="2"/>
                        <a:buNone/>
                      </a:pPr>
                      <a:r>
                        <a:rPr lang="it-IT" sz="1050" b="1" u="none"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discernere una comunicazione scritta</a:t>
                      </a:r>
                    </a:p>
                    <a:p>
                      <a:pPr marL="0" lvl="0" indent="0" algn="l" defTabSz="914400" rtl="0" eaLnBrk="1" latinLnBrk="0" hangingPunct="1">
                        <a:lnSpc>
                          <a:spcPct val="107000"/>
                        </a:lnSpc>
                        <a:spcAft>
                          <a:spcPts val="0"/>
                        </a:spcAft>
                        <a:buFont typeface="Calibri" panose="020F0502020204030204" pitchFamily="34" charset="0"/>
                        <a:buNone/>
                      </a:pPr>
                      <a:r>
                        <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xmlns="" val="tx"/>
                              </a:ext>
                            </a:extLst>
                          </a:hlinkClick>
                        </a:rPr>
                        <a:t>http://data.europa.eu/esco/skill/0e161427-3369-47c0-8669-9e226207f6d0</a:t>
                      </a:r>
                      <a:endPar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defTabSz="914400" rtl="0" eaLnBrk="1" latinLnBrk="0" hangingPunct="1">
                        <a:lnSpc>
                          <a:spcPct val="107000"/>
                        </a:lnSpc>
                        <a:spcAft>
                          <a:spcPts val="0"/>
                        </a:spcAft>
                        <a:buFont typeface="Wingdings" panose="05000000000000000000" pitchFamily="2" charset="2"/>
                        <a:buNone/>
                      </a:pPr>
                      <a:r>
                        <a:rPr lang="it-IT" sz="1050" b="1" u="none"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utilizzare software di elaborazione testi</a:t>
                      </a:r>
                    </a:p>
                    <a:p>
                      <a:pPr marL="0" lvl="0" indent="0" algn="l" defTabSz="914400" rtl="0" eaLnBrk="1" latinLnBrk="0" hangingPunct="1">
                        <a:lnSpc>
                          <a:spcPct val="107000"/>
                        </a:lnSpc>
                        <a:spcAft>
                          <a:spcPts val="0"/>
                        </a:spcAft>
                        <a:buFont typeface="Calibri" panose="020F0502020204030204" pitchFamily="34" charset="0"/>
                        <a:buNone/>
                      </a:pPr>
                      <a:r>
                        <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hlinkClick r:id="rId9">
                            <a:extLst>
                              <a:ext uri="{A12FA001-AC4F-418D-AE19-62706E023703}">
                                <ahyp:hlinkClr xmlns:ahyp="http://schemas.microsoft.com/office/drawing/2018/hyperlinkcolor" xmlns="" val="tx"/>
                              </a:ext>
                            </a:extLst>
                          </a:hlinkClick>
                        </a:rPr>
                        <a:t>http://data.europa.eu/esco/skill/81633a44</a:t>
                      </a:r>
                      <a:endPar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defTabSz="914400" rtl="0" eaLnBrk="1" latinLnBrk="0" hangingPunct="1">
                        <a:lnSpc>
                          <a:spcPct val="107000"/>
                        </a:lnSpc>
                        <a:spcAft>
                          <a:spcPts val="0"/>
                        </a:spcAft>
                        <a:buFont typeface="Wingdings" panose="05000000000000000000" pitchFamily="2" charset="2"/>
                        <a:buNone/>
                      </a:pPr>
                      <a:r>
                        <a:rPr lang="it-IT" sz="1050" b="1" u="none"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interagire con gli altri </a:t>
                      </a:r>
                    </a:p>
                    <a:p>
                      <a:pPr marL="0" lvl="0" indent="0" algn="l" defTabSz="914400" rtl="0" eaLnBrk="1" latinLnBrk="0" hangingPunct="1">
                        <a:lnSpc>
                          <a:spcPct val="107000"/>
                        </a:lnSpc>
                        <a:spcAft>
                          <a:spcPts val="0"/>
                        </a:spcAft>
                        <a:buFont typeface="Calibri" panose="020F0502020204030204" pitchFamily="34" charset="0"/>
                        <a:buNone/>
                      </a:pPr>
                      <a:r>
                        <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xmlns="" val="tx"/>
                              </a:ext>
                            </a:extLst>
                          </a:hlinkClick>
                        </a:rPr>
                        <a:t>http://data.europa.eu/esco/skill/09e28145-e205-4b7a-8b3b-5c4876396069</a:t>
                      </a:r>
                      <a:endPar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defTabSz="914400" rtl="0" eaLnBrk="1" latinLnBrk="0" hangingPunct="1">
                        <a:lnSpc>
                          <a:spcPct val="107000"/>
                        </a:lnSpc>
                        <a:spcAft>
                          <a:spcPts val="0"/>
                        </a:spcAft>
                        <a:buFont typeface="Wingdings" panose="05000000000000000000" pitchFamily="2" charset="2"/>
                        <a:buNone/>
                      </a:pPr>
                      <a:r>
                        <a:rPr lang="it-IT" sz="1050" b="1" u="none"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utilizzare le tecniche di comunicazione </a:t>
                      </a:r>
                    </a:p>
                    <a:p>
                      <a:pPr marL="0" lvl="0" indent="0" algn="l" defTabSz="914400" rtl="0" eaLnBrk="1" latinLnBrk="0" hangingPunct="1">
                        <a:lnSpc>
                          <a:spcPct val="107000"/>
                        </a:lnSpc>
                        <a:spcAft>
                          <a:spcPts val="0"/>
                        </a:spcAft>
                        <a:buFont typeface="Calibri" panose="020F0502020204030204" pitchFamily="34" charset="0"/>
                        <a:buNone/>
                      </a:pPr>
                      <a:r>
                        <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xmlns="" val="tx"/>
                              </a:ext>
                            </a:extLst>
                          </a:hlinkClick>
                        </a:rPr>
                        <a:t>http://data.europa.eu/esco/skill/7ff2c668-0e86-418a-a962-4958262ee337</a:t>
                      </a:r>
                      <a:endPar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0"/>
                        </a:spcAft>
                        <a:buFont typeface="Wingdings" panose="05000000000000000000" pitchFamily="2" charset="2"/>
                        <a:buNone/>
                      </a:pPr>
                      <a:r>
                        <a:rPr lang="it-IT" sz="1050" b="1" u="none"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comunicazione</a:t>
                      </a:r>
                      <a:r>
                        <a:rPr lang="it-IT" sz="1050" u="sng"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 </a:t>
                      </a:r>
                      <a:endParaRPr lang="it-IT" sz="1200" u="sng"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defTabSz="914400" rtl="0" eaLnBrk="1" latinLnBrk="0" hangingPunct="1">
                        <a:lnSpc>
                          <a:spcPct val="107000"/>
                        </a:lnSpc>
                        <a:spcAft>
                          <a:spcPts val="0"/>
                        </a:spcAft>
                        <a:buFont typeface="Calibri" panose="020F0502020204030204" pitchFamily="34" charset="0"/>
                        <a:buNone/>
                      </a:pPr>
                      <a:r>
                        <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hlinkClick r:id="rId12">
                            <a:extLst>
                              <a:ext uri="{A12FA001-AC4F-418D-AE19-62706E023703}">
                                <ahyp:hlinkClr xmlns:ahyp="http://schemas.microsoft.com/office/drawing/2018/hyperlinkcolor" xmlns="" val="tx"/>
                              </a:ext>
                            </a:extLst>
                          </a:hlinkClick>
                        </a:rPr>
                        <a:t>http://data.europa.eu/esco/skill/15d76317-c71a-4fa2-aadc-2ecc34e627b7</a:t>
                      </a:r>
                      <a:r>
                        <a:rPr lang="it-IT" sz="900" u="sng" kern="1200" dirty="0">
                          <a:solidFill>
                            <a:srgbClr val="2F5597"/>
                          </a:solidFill>
                          <a:effectLst/>
                          <a:latin typeface="Calibri" panose="020F0502020204030204" pitchFamily="34" charset="0"/>
                          <a:ea typeface="Calibri" panose="020F0502020204030204" pitchFamily="34" charset="0"/>
                          <a:cs typeface="Times New Roman" panose="02020603050405020304" pitchFamily="18" charset="0"/>
                        </a:rPr>
                        <a:t>-f1db-4a01-a940-804c6905e330</a:t>
                      </a:r>
                    </a:p>
                  </a:txBody>
                  <a:tcPr marL="68580" marR="68580" marT="0" marB="0" anchor="ctr"/>
                </a:tc>
                <a:extLst>
                  <a:ext uri="{0D108BD9-81ED-4DB2-BD59-A6C34878D82A}">
                    <a16:rowId xmlns:a16="http://schemas.microsoft.com/office/drawing/2014/main" xmlns="" val="2490114716"/>
                  </a:ext>
                </a:extLst>
              </a:tr>
            </a:tbl>
          </a:graphicData>
        </a:graphic>
      </p:graphicFrame>
      <p:sp>
        <p:nvSpPr>
          <p:cNvPr id="3" name="CasellaDiTesto 2">
            <a:extLst>
              <a:ext uri="{FF2B5EF4-FFF2-40B4-BE49-F238E27FC236}">
                <a16:creationId xmlns:a16="http://schemas.microsoft.com/office/drawing/2014/main" xmlns="" id="{B5FB86BA-5664-49D4-AD32-97BDCE7BE272}"/>
              </a:ext>
            </a:extLst>
          </p:cNvPr>
          <p:cNvSpPr txBox="1"/>
          <p:nvPr/>
        </p:nvSpPr>
        <p:spPr>
          <a:xfrm>
            <a:off x="352424" y="195515"/>
            <a:ext cx="7133464" cy="584775"/>
          </a:xfrm>
          <a:prstGeom prst="rect">
            <a:avLst/>
          </a:prstGeom>
        </p:spPr>
        <p:txBody>
          <a:bodyPr vert="horz" lIns="91440" tIns="45720" rIns="91440" bIns="45720" rtlCol="0" anchor="ctr">
            <a:normAutofit fontScale="92500"/>
          </a:bodyPr>
          <a:lstStyle>
            <a:defPPr>
              <a:defRPr lang="en-US"/>
            </a:defPPr>
            <a:lvl1pPr algn="ctr" fontAlgn="base">
              <a:spcBef>
                <a:spcPct val="0"/>
              </a:spcBef>
              <a:spcAft>
                <a:spcPct val="0"/>
              </a:spcAft>
              <a:defRPr sz="3200" b="0">
                <a:latin typeface="Impact" panose="020B0806030902050204" pitchFamily="34" charset="0"/>
                <a:ea typeface="+mj-ea"/>
                <a:cs typeface="+mj-cs"/>
              </a:defRPr>
            </a:lvl1pPr>
            <a:lvl2pPr algn="ctr" fontAlgn="base">
              <a:spcBef>
                <a:spcPct val="0"/>
              </a:spcBef>
              <a:spcAft>
                <a:spcPct val="0"/>
              </a:spcAft>
              <a:defRPr sz="1856">
                <a:latin typeface="Calibri" pitchFamily="34" charset="0"/>
              </a:defRPr>
            </a:lvl2pPr>
            <a:lvl3pPr algn="ctr" fontAlgn="base">
              <a:spcBef>
                <a:spcPct val="0"/>
              </a:spcBef>
              <a:spcAft>
                <a:spcPct val="0"/>
              </a:spcAft>
              <a:defRPr sz="1856">
                <a:latin typeface="Calibri" pitchFamily="34" charset="0"/>
              </a:defRPr>
            </a:lvl3pPr>
            <a:lvl4pPr algn="ctr" fontAlgn="base">
              <a:spcBef>
                <a:spcPct val="0"/>
              </a:spcBef>
              <a:spcAft>
                <a:spcPct val="0"/>
              </a:spcAft>
              <a:defRPr sz="1856">
                <a:latin typeface="Calibri" pitchFamily="34" charset="0"/>
              </a:defRPr>
            </a:lvl4pPr>
            <a:lvl5pPr algn="ctr" fontAlgn="base">
              <a:spcBef>
                <a:spcPct val="0"/>
              </a:spcBef>
              <a:spcAft>
                <a:spcPct val="0"/>
              </a:spcAft>
              <a:defRPr sz="1856">
                <a:latin typeface="Calibri" pitchFamily="34" charset="0"/>
              </a:defRPr>
            </a:lvl5pPr>
            <a:lvl6pPr marL="192881" algn="ctr" fontAlgn="base">
              <a:spcBef>
                <a:spcPct val="0"/>
              </a:spcBef>
              <a:spcAft>
                <a:spcPct val="0"/>
              </a:spcAft>
              <a:defRPr sz="1856">
                <a:latin typeface="Calibri" pitchFamily="34" charset="0"/>
              </a:defRPr>
            </a:lvl6pPr>
            <a:lvl7pPr marL="385763" algn="ctr" fontAlgn="base">
              <a:spcBef>
                <a:spcPct val="0"/>
              </a:spcBef>
              <a:spcAft>
                <a:spcPct val="0"/>
              </a:spcAft>
              <a:defRPr sz="1856">
                <a:latin typeface="Calibri" pitchFamily="34" charset="0"/>
              </a:defRPr>
            </a:lvl7pPr>
            <a:lvl8pPr marL="578644" algn="ctr" fontAlgn="base">
              <a:spcBef>
                <a:spcPct val="0"/>
              </a:spcBef>
              <a:spcAft>
                <a:spcPct val="0"/>
              </a:spcAft>
              <a:defRPr sz="1856">
                <a:latin typeface="Calibri" pitchFamily="34" charset="0"/>
              </a:defRPr>
            </a:lvl8pPr>
            <a:lvl9pPr marL="771525" algn="ctr" fontAlgn="base">
              <a:spcBef>
                <a:spcPct val="0"/>
              </a:spcBef>
              <a:spcAft>
                <a:spcPct val="0"/>
              </a:spcAft>
              <a:defRPr sz="1856">
                <a:latin typeface="Calibri" pitchFamily="34" charset="0"/>
              </a:defRPr>
            </a:lvl9pPr>
          </a:lstStyle>
          <a:p>
            <a:r>
              <a:rPr lang="it-IT" dirty="0"/>
              <a:t>Tabelle di correlazione con ESCO - esempio</a:t>
            </a:r>
          </a:p>
        </p:txBody>
      </p:sp>
    </p:spTree>
    <p:extLst>
      <p:ext uri="{BB962C8B-B14F-4D97-AF65-F5344CB8AC3E}">
        <p14:creationId xmlns:p14="http://schemas.microsoft.com/office/powerpoint/2010/main" val="3289109309"/>
      </p:ext>
    </p:extLst>
  </p:cSld>
  <p:clrMapOvr>
    <a:masterClrMapping/>
  </p:clrMapOvr>
</p:sld>
</file>

<file path=ppt/theme/theme1.xml><?xml version="1.0" encoding="utf-8"?>
<a:theme xmlns:a="http://schemas.openxmlformats.org/drawingml/2006/main" name="Tema1">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Tema1" id="{F255F1B5-4A42-D449-8C51-E21AF6A02269}" vid="{0AF927EC-8ADA-2F45-AEB2-67196E330B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762</TotalTime>
  <Words>8654</Words>
  <Application>Microsoft Office PowerPoint</Application>
  <PresentationFormat>Personalizzato</PresentationFormat>
  <Paragraphs>824</Paragraphs>
  <Slides>38</Slides>
  <Notes>13</Notes>
  <HiddenSlides>0</HiddenSlides>
  <MMClips>0</MMClips>
  <ScaleCrop>false</ScaleCrop>
  <HeadingPairs>
    <vt:vector size="4" baseType="variant">
      <vt:variant>
        <vt:lpstr>Tema</vt:lpstr>
      </vt:variant>
      <vt:variant>
        <vt:i4>1</vt:i4>
      </vt:variant>
      <vt:variant>
        <vt:lpstr>Titoli diapositive</vt:lpstr>
      </vt:variant>
      <vt:variant>
        <vt:i4>38</vt:i4>
      </vt:variant>
    </vt:vector>
  </HeadingPairs>
  <TitlesOfParts>
    <vt:vector size="39" baseType="lpstr">
      <vt:lpstr>Tema1</vt:lpstr>
      <vt:lpstr>Revisione del Repertorio IeFP</vt:lpstr>
      <vt:lpstr>Il contesto</vt:lpstr>
      <vt:lpstr>Implicazioni</vt:lpstr>
      <vt:lpstr>Manutenzione e aggiornamento del Repertorio IeFP: implicazioni di rilievo con altri tavoli di lavoro</vt:lpstr>
      <vt:lpstr>Le motivazioni della revisione</vt:lpstr>
      <vt:lpstr>Le motivazioni della revisione</vt:lpstr>
      <vt:lpstr>Presentazione standard di PowerPoint</vt:lpstr>
      <vt:lpstr>Step: ricognizione del fabbisogno formativo territoriale</vt:lpstr>
      <vt:lpstr>LA RICOGNIZIONE DEL FABBISOGNO FORMATIVO TERRITORIALE</vt:lpstr>
      <vt:lpstr>Step 1: ricognizione del fabbisogno formativo territoriale</vt:lpstr>
      <vt:lpstr>Presentazione standard di PowerPoint</vt:lpstr>
      <vt:lpstr>I CRITERI METODOLOGICI</vt:lpstr>
      <vt:lpstr>Presentazione standard di PowerPoint</vt:lpstr>
      <vt:lpstr>Presentazione standard di PowerPoint</vt:lpstr>
      <vt:lpstr>Presentazione standard di PowerPoint</vt:lpstr>
      <vt:lpstr>Presentazione standard di PowerPoint</vt:lpstr>
      <vt:lpstr>Esempi di format descrittivo</vt:lpstr>
      <vt:lpstr>Esempio di format descrittivo (1/2) </vt:lpstr>
      <vt:lpstr>Esempio di format descrittivo (2/2)</vt:lpstr>
      <vt:lpstr>Revisione delle figure di operatore esistenti FASE 1</vt:lpstr>
      <vt:lpstr>Revisione delle figure di operatore esistenti (1/3)</vt:lpstr>
      <vt:lpstr>Presentazione standard di PowerPoint</vt:lpstr>
      <vt:lpstr>Presentazione standard di PowerPoint</vt:lpstr>
      <vt:lpstr>Presentazione standard di PowerPoint</vt:lpstr>
      <vt:lpstr>Presentazione standard di PowerPoint</vt:lpstr>
      <vt:lpstr>Presentazione standard di PowerPoint</vt:lpstr>
      <vt:lpstr>Le figure di Tecnico – in fase di avvio</vt:lpstr>
      <vt:lpstr>STANDARD CULTURALI DI BASE DEI PERCORSI DI IEFP</vt:lpstr>
      <vt:lpstr>Standard culturali di base Criteri adottati per la definizione</vt:lpstr>
      <vt:lpstr>Elementi innovativi</vt:lpstr>
      <vt:lpstr>Elementi innovativi</vt:lpstr>
      <vt:lpstr>Quadro delle competenze di Base IeFP</vt:lpstr>
      <vt:lpstr>Format</vt:lpstr>
      <vt:lpstr>Quadro delle competenze di IeFP in rapporto alla IP</vt:lpstr>
      <vt:lpstr>Soft skills</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 di base IeFP</dc:title>
  <dc:creator>Roberto Vicini</dc:creator>
  <cp:lastModifiedBy>Angela Loiacono</cp:lastModifiedBy>
  <cp:revision>103</cp:revision>
  <dcterms:created xsi:type="dcterms:W3CDTF">2018-12-13T19:27:54Z</dcterms:created>
  <dcterms:modified xsi:type="dcterms:W3CDTF">2019-02-21T09:13:36Z</dcterms:modified>
</cp:coreProperties>
</file>