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672" r:id="rId3"/>
    <p:sldId id="595" r:id="rId4"/>
    <p:sldId id="637" r:id="rId5"/>
    <p:sldId id="673" r:id="rId6"/>
    <p:sldId id="674" r:id="rId7"/>
    <p:sldId id="675" r:id="rId8"/>
    <p:sldId id="676" r:id="rId9"/>
    <p:sldId id="678" r:id="rId10"/>
    <p:sldId id="677" r:id="rId11"/>
    <p:sldId id="679" r:id="rId12"/>
    <p:sldId id="680" r:id="rId13"/>
    <p:sldId id="681" r:id="rId14"/>
    <p:sldId id="682" r:id="rId15"/>
    <p:sldId id="683" r:id="rId16"/>
    <p:sldId id="684" r:id="rId17"/>
    <p:sldId id="687" r:id="rId18"/>
    <p:sldId id="689" r:id="rId19"/>
    <p:sldId id="688" r:id="rId20"/>
    <p:sldId id="685" r:id="rId21"/>
    <p:sldId id="686" r:id="rId22"/>
    <p:sldId id="691" r:id="rId23"/>
    <p:sldId id="692" r:id="rId24"/>
    <p:sldId id="693" r:id="rId25"/>
    <p:sldId id="690" r:id="rId26"/>
    <p:sldId id="694" r:id="rId27"/>
    <p:sldId id="695" r:id="rId28"/>
    <p:sldId id="703" r:id="rId29"/>
    <p:sldId id="704" r:id="rId30"/>
    <p:sldId id="701" r:id="rId31"/>
    <p:sldId id="702" r:id="rId32"/>
    <p:sldId id="700" r:id="rId33"/>
    <p:sldId id="705" r:id="rId34"/>
    <p:sldId id="706" r:id="rId35"/>
    <p:sldId id="707" r:id="rId36"/>
    <p:sldId id="708" r:id="rId37"/>
    <p:sldId id="709" r:id="rId38"/>
    <p:sldId id="710" r:id="rId39"/>
    <p:sldId id="711" r:id="rId40"/>
    <p:sldId id="712" r:id="rId41"/>
    <p:sldId id="444" r:id="rId42"/>
  </p:sldIdLst>
  <p:sldSz cx="9144000" cy="6858000" type="screen4x3"/>
  <p:notesSz cx="6797675" cy="9926638"/>
  <p:defaultTextStyle>
    <a:defPPr>
      <a:defRPr lang="it-IT"/>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94633" autoAdjust="0"/>
  </p:normalViewPr>
  <p:slideViewPr>
    <p:cSldViewPr>
      <p:cViewPr varScale="1">
        <p:scale>
          <a:sx n="65" d="100"/>
          <a:sy n="65" d="100"/>
        </p:scale>
        <p:origin x="-1296" y="-56"/>
      </p:cViewPr>
      <p:guideLst>
        <p:guide orient="horz" pos="2160"/>
        <p:guide pos="2880"/>
      </p:guideLst>
    </p:cSldViewPr>
  </p:slideViewPr>
  <p:outlineViewPr>
    <p:cViewPr>
      <p:scale>
        <a:sx n="33" d="100"/>
        <a:sy n="33" d="100"/>
      </p:scale>
      <p:origin x="0" y="23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6400" cy="496888"/>
          </a:xfrm>
          <a:prstGeom prst="rect">
            <a:avLst/>
          </a:prstGeom>
        </p:spPr>
        <p:txBody>
          <a:bodyPr vert="horz" lIns="91440" tIns="45720" rIns="91440" bIns="45720" rtlCol="0"/>
          <a:lstStyle>
            <a:lvl1pPr algn="l" eaLnBrk="1" hangingPunct="1">
              <a:defRPr sz="1200">
                <a:cs typeface="Arial" charset="0"/>
              </a:defRPr>
            </a:lvl1pPr>
          </a:lstStyle>
          <a:p>
            <a:pPr>
              <a:defRPr/>
            </a:pPr>
            <a:endParaRPr lang="it-IT"/>
          </a:p>
        </p:txBody>
      </p:sp>
      <p:sp>
        <p:nvSpPr>
          <p:cNvPr id="3" name="Segnaposto data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eaLnBrk="1" hangingPunct="1">
              <a:defRPr sz="1200">
                <a:cs typeface="Arial" charset="0"/>
              </a:defRPr>
            </a:lvl1pPr>
          </a:lstStyle>
          <a:p>
            <a:pPr>
              <a:defRPr/>
            </a:pPr>
            <a:fld id="{BEF1D2F7-3BB6-4F94-B6D8-F5751E44F2D3}" type="datetimeFigureOut">
              <a:rPr lang="it-IT"/>
              <a:pPr>
                <a:defRPr/>
              </a:pPr>
              <a:t>25/10/2018</a:t>
            </a:fld>
            <a:endParaRPr lang="it-IT"/>
          </a:p>
        </p:txBody>
      </p:sp>
      <p:sp>
        <p:nvSpPr>
          <p:cNvPr id="4" name="Segnaposto piè di pagina 3"/>
          <p:cNvSpPr>
            <a:spLocks noGrp="1"/>
          </p:cNvSpPr>
          <p:nvPr>
            <p:ph type="ftr" sz="quarter" idx="2"/>
          </p:nvPr>
        </p:nvSpPr>
        <p:spPr>
          <a:xfrm>
            <a:off x="0" y="9429750"/>
            <a:ext cx="2946400" cy="495300"/>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it-IT"/>
          </a:p>
        </p:txBody>
      </p:sp>
      <p:sp>
        <p:nvSpPr>
          <p:cNvPr id="5" name="Segnaposto numero diapositiva 4"/>
          <p:cNvSpPr>
            <a:spLocks noGrp="1"/>
          </p:cNvSpPr>
          <p:nvPr>
            <p:ph type="sldNum" sz="quarter" idx="3"/>
          </p:nvPr>
        </p:nvSpPr>
        <p:spPr>
          <a:xfrm>
            <a:off x="3849688" y="9429750"/>
            <a:ext cx="2946400"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ECBB325-29E2-4B68-BEBD-40D44E870631}" type="slidenum">
              <a:rPr lang="it-IT" altLang="it-IT"/>
              <a:pPr>
                <a:defRPr/>
              </a:pPr>
              <a:t>‹N›</a:t>
            </a:fld>
            <a:endParaRPr lang="it-IT" altLang="it-IT"/>
          </a:p>
        </p:txBody>
      </p:sp>
    </p:spTree>
    <p:extLst>
      <p:ext uri="{BB962C8B-B14F-4D97-AF65-F5344CB8AC3E}">
        <p14:creationId xmlns:p14="http://schemas.microsoft.com/office/powerpoint/2010/main" val="4149340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49688" y="1"/>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F749E5BF-6DF9-488F-A844-12CA560B61B2}" type="datetimeFigureOut">
              <a:rPr lang="it-IT"/>
              <a:pPr>
                <a:defRPr/>
              </a:pPr>
              <a:t>25/10/2018</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79451" y="4714876"/>
            <a:ext cx="5438775" cy="4467225"/>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429750"/>
            <a:ext cx="2946400" cy="4953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49688" y="9429750"/>
            <a:ext cx="2946400"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DBF0A60-316A-4853-9FFF-F1DCB2DB721E}" type="slidenum">
              <a:rPr lang="it-IT" altLang="it-IT"/>
              <a:pPr>
                <a:defRPr/>
              </a:pPr>
              <a:t>‹N›</a:t>
            </a:fld>
            <a:endParaRPr lang="it-IT" altLang="it-IT"/>
          </a:p>
        </p:txBody>
      </p:sp>
    </p:spTree>
    <p:extLst>
      <p:ext uri="{BB962C8B-B14F-4D97-AF65-F5344CB8AC3E}">
        <p14:creationId xmlns:p14="http://schemas.microsoft.com/office/powerpoint/2010/main" val="2510611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51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22AA66A-A864-4A3A-A78A-FDC193B4EF9D}" type="slidenum">
              <a:rPr lang="it-IT" altLang="it-IT" smtClean="0"/>
              <a:pPr/>
              <a:t>1</a:t>
            </a:fld>
            <a:endParaRPr lang="it-IT" altLang="it-IT" smtClean="0"/>
          </a:p>
        </p:txBody>
      </p:sp>
    </p:spTree>
    <p:extLst>
      <p:ext uri="{BB962C8B-B14F-4D97-AF65-F5344CB8AC3E}">
        <p14:creationId xmlns:p14="http://schemas.microsoft.com/office/powerpoint/2010/main" val="417025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a:t>
            </a:fld>
            <a:endParaRPr lang="it-IT" altLang="it-IT"/>
          </a:p>
        </p:txBody>
      </p:sp>
    </p:spTree>
    <p:extLst>
      <p:ext uri="{BB962C8B-B14F-4D97-AF65-F5344CB8AC3E}">
        <p14:creationId xmlns:p14="http://schemas.microsoft.com/office/powerpoint/2010/main" val="355428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a:t>
            </a:fld>
            <a:endParaRPr lang="it-IT" altLang="it-IT"/>
          </a:p>
        </p:txBody>
      </p:sp>
    </p:spTree>
    <p:extLst>
      <p:ext uri="{BB962C8B-B14F-4D97-AF65-F5344CB8AC3E}">
        <p14:creationId xmlns:p14="http://schemas.microsoft.com/office/powerpoint/2010/main" val="168128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4</a:t>
            </a:fld>
            <a:endParaRPr lang="it-IT" altLang="it-IT"/>
          </a:p>
        </p:txBody>
      </p:sp>
    </p:spTree>
    <p:extLst>
      <p:ext uri="{BB962C8B-B14F-4D97-AF65-F5344CB8AC3E}">
        <p14:creationId xmlns:p14="http://schemas.microsoft.com/office/powerpoint/2010/main" val="2304063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5</a:t>
            </a:fld>
            <a:endParaRPr lang="it-IT" altLang="it-IT"/>
          </a:p>
        </p:txBody>
      </p:sp>
    </p:spTree>
    <p:extLst>
      <p:ext uri="{BB962C8B-B14F-4D97-AF65-F5344CB8AC3E}">
        <p14:creationId xmlns:p14="http://schemas.microsoft.com/office/powerpoint/2010/main" val="120884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6</a:t>
            </a:fld>
            <a:endParaRPr lang="it-IT" altLang="it-IT"/>
          </a:p>
        </p:txBody>
      </p:sp>
    </p:spTree>
    <p:extLst>
      <p:ext uri="{BB962C8B-B14F-4D97-AF65-F5344CB8AC3E}">
        <p14:creationId xmlns:p14="http://schemas.microsoft.com/office/powerpoint/2010/main" val="1905410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7</a:t>
            </a:fld>
            <a:endParaRPr lang="it-IT" altLang="it-IT"/>
          </a:p>
        </p:txBody>
      </p:sp>
    </p:spTree>
    <p:extLst>
      <p:ext uri="{BB962C8B-B14F-4D97-AF65-F5344CB8AC3E}">
        <p14:creationId xmlns:p14="http://schemas.microsoft.com/office/powerpoint/2010/main" val="4232029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8</a:t>
            </a:fld>
            <a:endParaRPr lang="it-IT" altLang="it-IT"/>
          </a:p>
        </p:txBody>
      </p:sp>
    </p:spTree>
    <p:extLst>
      <p:ext uri="{BB962C8B-B14F-4D97-AF65-F5344CB8AC3E}">
        <p14:creationId xmlns:p14="http://schemas.microsoft.com/office/powerpoint/2010/main" val="3743181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9</a:t>
            </a:fld>
            <a:endParaRPr lang="it-IT" altLang="it-IT"/>
          </a:p>
        </p:txBody>
      </p:sp>
    </p:spTree>
    <p:extLst>
      <p:ext uri="{BB962C8B-B14F-4D97-AF65-F5344CB8AC3E}">
        <p14:creationId xmlns:p14="http://schemas.microsoft.com/office/powerpoint/2010/main" val="1063571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10</a:t>
            </a:fld>
            <a:endParaRPr lang="it-IT" altLang="it-IT"/>
          </a:p>
        </p:txBody>
      </p:sp>
    </p:spTree>
    <p:extLst>
      <p:ext uri="{BB962C8B-B14F-4D97-AF65-F5344CB8AC3E}">
        <p14:creationId xmlns:p14="http://schemas.microsoft.com/office/powerpoint/2010/main" val="2866525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11</a:t>
            </a:fld>
            <a:endParaRPr lang="it-IT" altLang="it-IT"/>
          </a:p>
        </p:txBody>
      </p:sp>
    </p:spTree>
    <p:extLst>
      <p:ext uri="{BB962C8B-B14F-4D97-AF65-F5344CB8AC3E}">
        <p14:creationId xmlns:p14="http://schemas.microsoft.com/office/powerpoint/2010/main" val="2096403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12</a:t>
            </a:fld>
            <a:endParaRPr lang="it-IT" altLang="it-IT"/>
          </a:p>
        </p:txBody>
      </p:sp>
    </p:spTree>
    <p:extLst>
      <p:ext uri="{BB962C8B-B14F-4D97-AF65-F5344CB8AC3E}">
        <p14:creationId xmlns:p14="http://schemas.microsoft.com/office/powerpoint/2010/main" val="519224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13</a:t>
            </a:fld>
            <a:endParaRPr lang="it-IT" altLang="it-IT"/>
          </a:p>
        </p:txBody>
      </p:sp>
    </p:spTree>
    <p:extLst>
      <p:ext uri="{BB962C8B-B14F-4D97-AF65-F5344CB8AC3E}">
        <p14:creationId xmlns:p14="http://schemas.microsoft.com/office/powerpoint/2010/main" val="692483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14</a:t>
            </a:fld>
            <a:endParaRPr lang="it-IT" altLang="it-IT"/>
          </a:p>
        </p:txBody>
      </p:sp>
    </p:spTree>
    <p:extLst>
      <p:ext uri="{BB962C8B-B14F-4D97-AF65-F5344CB8AC3E}">
        <p14:creationId xmlns:p14="http://schemas.microsoft.com/office/powerpoint/2010/main" val="1779677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15</a:t>
            </a:fld>
            <a:endParaRPr lang="it-IT" altLang="it-IT"/>
          </a:p>
        </p:txBody>
      </p:sp>
    </p:spTree>
    <p:extLst>
      <p:ext uri="{BB962C8B-B14F-4D97-AF65-F5344CB8AC3E}">
        <p14:creationId xmlns:p14="http://schemas.microsoft.com/office/powerpoint/2010/main" val="2278344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16</a:t>
            </a:fld>
            <a:endParaRPr lang="it-IT" altLang="it-IT"/>
          </a:p>
        </p:txBody>
      </p:sp>
    </p:spTree>
    <p:extLst>
      <p:ext uri="{BB962C8B-B14F-4D97-AF65-F5344CB8AC3E}">
        <p14:creationId xmlns:p14="http://schemas.microsoft.com/office/powerpoint/2010/main" val="3862243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17</a:t>
            </a:fld>
            <a:endParaRPr lang="it-IT" altLang="it-IT"/>
          </a:p>
        </p:txBody>
      </p:sp>
    </p:spTree>
    <p:extLst>
      <p:ext uri="{BB962C8B-B14F-4D97-AF65-F5344CB8AC3E}">
        <p14:creationId xmlns:p14="http://schemas.microsoft.com/office/powerpoint/2010/main" val="3256610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18</a:t>
            </a:fld>
            <a:endParaRPr lang="it-IT" altLang="it-IT"/>
          </a:p>
        </p:txBody>
      </p:sp>
    </p:spTree>
    <p:extLst>
      <p:ext uri="{BB962C8B-B14F-4D97-AF65-F5344CB8AC3E}">
        <p14:creationId xmlns:p14="http://schemas.microsoft.com/office/powerpoint/2010/main" val="3738963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19</a:t>
            </a:fld>
            <a:endParaRPr lang="it-IT" altLang="it-IT"/>
          </a:p>
        </p:txBody>
      </p:sp>
    </p:spTree>
    <p:extLst>
      <p:ext uri="{BB962C8B-B14F-4D97-AF65-F5344CB8AC3E}">
        <p14:creationId xmlns:p14="http://schemas.microsoft.com/office/powerpoint/2010/main" val="1381466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20</a:t>
            </a:fld>
            <a:endParaRPr lang="it-IT" altLang="it-IT"/>
          </a:p>
        </p:txBody>
      </p:sp>
    </p:spTree>
    <p:extLst>
      <p:ext uri="{BB962C8B-B14F-4D97-AF65-F5344CB8AC3E}">
        <p14:creationId xmlns:p14="http://schemas.microsoft.com/office/powerpoint/2010/main" val="4118982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21</a:t>
            </a:fld>
            <a:endParaRPr lang="it-IT" altLang="it-IT"/>
          </a:p>
        </p:txBody>
      </p:sp>
    </p:spTree>
    <p:extLst>
      <p:ext uri="{BB962C8B-B14F-4D97-AF65-F5344CB8AC3E}">
        <p14:creationId xmlns:p14="http://schemas.microsoft.com/office/powerpoint/2010/main" val="1128882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22</a:t>
            </a:fld>
            <a:endParaRPr lang="it-IT" altLang="it-IT"/>
          </a:p>
        </p:txBody>
      </p:sp>
    </p:spTree>
    <p:extLst>
      <p:ext uri="{BB962C8B-B14F-4D97-AF65-F5344CB8AC3E}">
        <p14:creationId xmlns:p14="http://schemas.microsoft.com/office/powerpoint/2010/main" val="198487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23</a:t>
            </a:fld>
            <a:endParaRPr lang="it-IT" altLang="it-IT"/>
          </a:p>
        </p:txBody>
      </p:sp>
    </p:spTree>
    <p:extLst>
      <p:ext uri="{BB962C8B-B14F-4D97-AF65-F5344CB8AC3E}">
        <p14:creationId xmlns:p14="http://schemas.microsoft.com/office/powerpoint/2010/main" val="2236835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24</a:t>
            </a:fld>
            <a:endParaRPr lang="it-IT" altLang="it-IT"/>
          </a:p>
        </p:txBody>
      </p:sp>
    </p:spTree>
    <p:extLst>
      <p:ext uri="{BB962C8B-B14F-4D97-AF65-F5344CB8AC3E}">
        <p14:creationId xmlns:p14="http://schemas.microsoft.com/office/powerpoint/2010/main" val="2313821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25</a:t>
            </a:fld>
            <a:endParaRPr lang="it-IT" altLang="it-IT"/>
          </a:p>
        </p:txBody>
      </p:sp>
    </p:spTree>
    <p:extLst>
      <p:ext uri="{BB962C8B-B14F-4D97-AF65-F5344CB8AC3E}">
        <p14:creationId xmlns:p14="http://schemas.microsoft.com/office/powerpoint/2010/main" val="3826992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26</a:t>
            </a:fld>
            <a:endParaRPr lang="it-IT" altLang="it-IT"/>
          </a:p>
        </p:txBody>
      </p:sp>
    </p:spTree>
    <p:extLst>
      <p:ext uri="{BB962C8B-B14F-4D97-AF65-F5344CB8AC3E}">
        <p14:creationId xmlns:p14="http://schemas.microsoft.com/office/powerpoint/2010/main" val="3302521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27</a:t>
            </a:fld>
            <a:endParaRPr lang="it-IT" altLang="it-IT"/>
          </a:p>
        </p:txBody>
      </p:sp>
    </p:spTree>
    <p:extLst>
      <p:ext uri="{BB962C8B-B14F-4D97-AF65-F5344CB8AC3E}">
        <p14:creationId xmlns:p14="http://schemas.microsoft.com/office/powerpoint/2010/main" val="29851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28</a:t>
            </a:fld>
            <a:endParaRPr lang="it-IT" altLang="it-IT"/>
          </a:p>
        </p:txBody>
      </p:sp>
    </p:spTree>
    <p:extLst>
      <p:ext uri="{BB962C8B-B14F-4D97-AF65-F5344CB8AC3E}">
        <p14:creationId xmlns:p14="http://schemas.microsoft.com/office/powerpoint/2010/main" val="3385772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29</a:t>
            </a:fld>
            <a:endParaRPr lang="it-IT" altLang="it-IT"/>
          </a:p>
        </p:txBody>
      </p:sp>
    </p:spTree>
    <p:extLst>
      <p:ext uri="{BB962C8B-B14F-4D97-AF65-F5344CB8AC3E}">
        <p14:creationId xmlns:p14="http://schemas.microsoft.com/office/powerpoint/2010/main" val="2517472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30</a:t>
            </a:fld>
            <a:endParaRPr lang="it-IT" altLang="it-IT"/>
          </a:p>
        </p:txBody>
      </p:sp>
    </p:spTree>
    <p:extLst>
      <p:ext uri="{BB962C8B-B14F-4D97-AF65-F5344CB8AC3E}">
        <p14:creationId xmlns:p14="http://schemas.microsoft.com/office/powerpoint/2010/main" val="1141090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31</a:t>
            </a:fld>
            <a:endParaRPr lang="it-IT" altLang="it-IT"/>
          </a:p>
        </p:txBody>
      </p:sp>
    </p:spTree>
    <p:extLst>
      <p:ext uri="{BB962C8B-B14F-4D97-AF65-F5344CB8AC3E}">
        <p14:creationId xmlns:p14="http://schemas.microsoft.com/office/powerpoint/2010/main" val="3019825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32</a:t>
            </a:fld>
            <a:endParaRPr lang="it-IT" altLang="it-IT"/>
          </a:p>
        </p:txBody>
      </p:sp>
    </p:spTree>
    <p:extLst>
      <p:ext uri="{BB962C8B-B14F-4D97-AF65-F5344CB8AC3E}">
        <p14:creationId xmlns:p14="http://schemas.microsoft.com/office/powerpoint/2010/main" val="2697672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33</a:t>
            </a:fld>
            <a:endParaRPr lang="it-IT" altLang="it-IT"/>
          </a:p>
        </p:txBody>
      </p:sp>
    </p:spTree>
    <p:extLst>
      <p:ext uri="{BB962C8B-B14F-4D97-AF65-F5344CB8AC3E}">
        <p14:creationId xmlns:p14="http://schemas.microsoft.com/office/powerpoint/2010/main" val="40945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34</a:t>
            </a:fld>
            <a:endParaRPr lang="it-IT" altLang="it-IT"/>
          </a:p>
        </p:txBody>
      </p:sp>
    </p:spTree>
    <p:extLst>
      <p:ext uri="{BB962C8B-B14F-4D97-AF65-F5344CB8AC3E}">
        <p14:creationId xmlns:p14="http://schemas.microsoft.com/office/powerpoint/2010/main" val="2912094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35</a:t>
            </a:fld>
            <a:endParaRPr lang="it-IT" altLang="it-IT"/>
          </a:p>
        </p:txBody>
      </p:sp>
    </p:spTree>
    <p:extLst>
      <p:ext uri="{BB962C8B-B14F-4D97-AF65-F5344CB8AC3E}">
        <p14:creationId xmlns:p14="http://schemas.microsoft.com/office/powerpoint/2010/main" val="40191530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36</a:t>
            </a:fld>
            <a:endParaRPr lang="it-IT" altLang="it-IT"/>
          </a:p>
        </p:txBody>
      </p:sp>
    </p:spTree>
    <p:extLst>
      <p:ext uri="{BB962C8B-B14F-4D97-AF65-F5344CB8AC3E}">
        <p14:creationId xmlns:p14="http://schemas.microsoft.com/office/powerpoint/2010/main" val="329379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37</a:t>
            </a:fld>
            <a:endParaRPr lang="it-IT" altLang="it-IT"/>
          </a:p>
        </p:txBody>
      </p:sp>
    </p:spTree>
    <p:extLst>
      <p:ext uri="{BB962C8B-B14F-4D97-AF65-F5344CB8AC3E}">
        <p14:creationId xmlns:p14="http://schemas.microsoft.com/office/powerpoint/2010/main" val="1626657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38</a:t>
            </a:fld>
            <a:endParaRPr lang="it-IT" altLang="it-IT"/>
          </a:p>
        </p:txBody>
      </p:sp>
    </p:spTree>
    <p:extLst>
      <p:ext uri="{BB962C8B-B14F-4D97-AF65-F5344CB8AC3E}">
        <p14:creationId xmlns:p14="http://schemas.microsoft.com/office/powerpoint/2010/main" val="20481004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39</a:t>
            </a:fld>
            <a:endParaRPr lang="it-IT" altLang="it-IT"/>
          </a:p>
        </p:txBody>
      </p:sp>
    </p:spTree>
    <p:extLst>
      <p:ext uri="{BB962C8B-B14F-4D97-AF65-F5344CB8AC3E}">
        <p14:creationId xmlns:p14="http://schemas.microsoft.com/office/powerpoint/2010/main" val="34253212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40</a:t>
            </a:fld>
            <a:endParaRPr lang="it-IT" altLang="it-IT"/>
          </a:p>
        </p:txBody>
      </p:sp>
    </p:spTree>
    <p:extLst>
      <p:ext uri="{BB962C8B-B14F-4D97-AF65-F5344CB8AC3E}">
        <p14:creationId xmlns:p14="http://schemas.microsoft.com/office/powerpoint/2010/main" val="2296771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DDBF0A60-316A-4853-9FFF-F1DCB2DB721E}" type="slidenum">
              <a:rPr lang="it-IT" altLang="it-IT" smtClean="0"/>
              <a:pPr>
                <a:defRPr/>
              </a:pPr>
              <a:t>41</a:t>
            </a:fld>
            <a:endParaRPr lang="it-IT" altLang="it-IT"/>
          </a:p>
        </p:txBody>
      </p:sp>
    </p:spTree>
    <p:extLst>
      <p:ext uri="{BB962C8B-B14F-4D97-AF65-F5344CB8AC3E}">
        <p14:creationId xmlns:p14="http://schemas.microsoft.com/office/powerpoint/2010/main" val="332313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B3B6726D-81DD-4D9C-8B9C-7953D2E0296F}" type="datetime1">
              <a:rPr lang="it-IT" smtClean="0"/>
              <a:t>25/10/2018</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6" name="Segnaposto numero diapositiva 5"/>
          <p:cNvSpPr>
            <a:spLocks noGrp="1"/>
          </p:cNvSpPr>
          <p:nvPr>
            <p:ph type="sldNum" sz="quarter" idx="12"/>
          </p:nvPr>
        </p:nvSpPr>
        <p:spPr/>
        <p:txBody>
          <a:bodyPr/>
          <a:lstStyle>
            <a:lvl1pPr>
              <a:defRPr/>
            </a:lvl1pPr>
          </a:lstStyle>
          <a:p>
            <a:pPr>
              <a:defRPr/>
            </a:pPr>
            <a:fld id="{4FDD1A23-32F9-4960-9BBC-06FEEB272BBB}" type="slidenum">
              <a:rPr lang="it-IT" altLang="it-IT"/>
              <a:pPr>
                <a:defRPr/>
              </a:pPr>
              <a:t>‹N›</a:t>
            </a:fld>
            <a:endParaRPr lang="it-IT" altLang="it-IT"/>
          </a:p>
        </p:txBody>
      </p:sp>
    </p:spTree>
    <p:extLst>
      <p:ext uri="{BB962C8B-B14F-4D97-AF65-F5344CB8AC3E}">
        <p14:creationId xmlns:p14="http://schemas.microsoft.com/office/powerpoint/2010/main" val="2559677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575072C-71BF-45DB-8D83-54D482593CD5}" type="datetime1">
              <a:rPr lang="it-IT" smtClean="0"/>
              <a:t>25/10/2018</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6" name="Segnaposto numero diapositiva 5"/>
          <p:cNvSpPr>
            <a:spLocks noGrp="1"/>
          </p:cNvSpPr>
          <p:nvPr>
            <p:ph type="sldNum" sz="quarter" idx="12"/>
          </p:nvPr>
        </p:nvSpPr>
        <p:spPr/>
        <p:txBody>
          <a:bodyPr/>
          <a:lstStyle>
            <a:lvl1pPr>
              <a:defRPr/>
            </a:lvl1pPr>
          </a:lstStyle>
          <a:p>
            <a:pPr>
              <a:defRPr/>
            </a:pPr>
            <a:fld id="{453BEA76-C4AA-48DB-8183-F7EAE9221DFD}" type="slidenum">
              <a:rPr lang="it-IT" altLang="it-IT"/>
              <a:pPr>
                <a:defRPr/>
              </a:pPr>
              <a:t>‹N›</a:t>
            </a:fld>
            <a:endParaRPr lang="it-IT" altLang="it-IT"/>
          </a:p>
        </p:txBody>
      </p:sp>
    </p:spTree>
    <p:extLst>
      <p:ext uri="{BB962C8B-B14F-4D97-AF65-F5344CB8AC3E}">
        <p14:creationId xmlns:p14="http://schemas.microsoft.com/office/powerpoint/2010/main" val="1027005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E1393552-B514-4D66-8322-1FF146917D34}" type="datetime1">
              <a:rPr lang="it-IT" smtClean="0"/>
              <a:t>25/10/2018</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6" name="Segnaposto numero diapositiva 5"/>
          <p:cNvSpPr>
            <a:spLocks noGrp="1"/>
          </p:cNvSpPr>
          <p:nvPr>
            <p:ph type="sldNum" sz="quarter" idx="12"/>
          </p:nvPr>
        </p:nvSpPr>
        <p:spPr/>
        <p:txBody>
          <a:bodyPr/>
          <a:lstStyle>
            <a:lvl1pPr>
              <a:defRPr/>
            </a:lvl1pPr>
          </a:lstStyle>
          <a:p>
            <a:pPr>
              <a:defRPr/>
            </a:pPr>
            <a:fld id="{1DC492B8-8FBA-4BE8-AA14-28D5173B7BC5}" type="slidenum">
              <a:rPr lang="it-IT" altLang="it-IT"/>
              <a:pPr>
                <a:defRPr/>
              </a:pPr>
              <a:t>‹N›</a:t>
            </a:fld>
            <a:endParaRPr lang="it-IT" altLang="it-IT"/>
          </a:p>
        </p:txBody>
      </p:sp>
    </p:spTree>
    <p:extLst>
      <p:ext uri="{BB962C8B-B14F-4D97-AF65-F5344CB8AC3E}">
        <p14:creationId xmlns:p14="http://schemas.microsoft.com/office/powerpoint/2010/main" val="33205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38B121D9-64FF-4E5E-9030-9C8B35FF9CA9}" type="datetime1">
              <a:rPr lang="it-IT" smtClean="0"/>
              <a:t>25/10/2018</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7" name="Segnaposto numero diapositiva 5"/>
          <p:cNvSpPr>
            <a:spLocks noGrp="1"/>
          </p:cNvSpPr>
          <p:nvPr>
            <p:ph type="sldNum" sz="quarter" idx="12"/>
          </p:nvPr>
        </p:nvSpPr>
        <p:spPr/>
        <p:txBody>
          <a:bodyPr/>
          <a:lstStyle>
            <a:lvl1pPr>
              <a:defRPr/>
            </a:lvl1pPr>
          </a:lstStyle>
          <a:p>
            <a:pPr>
              <a:defRPr/>
            </a:pPr>
            <a:fld id="{0D92A1F3-935A-4E4D-A5D2-4A0BBFD35C17}" type="slidenum">
              <a:rPr lang="it-IT" altLang="it-IT"/>
              <a:pPr>
                <a:defRPr/>
              </a:pPr>
              <a:t>‹N›</a:t>
            </a:fld>
            <a:endParaRPr lang="it-IT" altLang="it-IT"/>
          </a:p>
        </p:txBody>
      </p:sp>
    </p:spTree>
    <p:extLst>
      <p:ext uri="{BB962C8B-B14F-4D97-AF65-F5344CB8AC3E}">
        <p14:creationId xmlns:p14="http://schemas.microsoft.com/office/powerpoint/2010/main" val="3717121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D611047A-89DC-4CD4-B1CB-47A9F2D06A26}" type="datetime1">
              <a:rPr lang="it-IT" smtClean="0"/>
              <a:t>25/10/2018</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9" name="Segnaposto numero diapositiva 5"/>
          <p:cNvSpPr>
            <a:spLocks noGrp="1"/>
          </p:cNvSpPr>
          <p:nvPr>
            <p:ph type="sldNum" sz="quarter" idx="12"/>
          </p:nvPr>
        </p:nvSpPr>
        <p:spPr/>
        <p:txBody>
          <a:bodyPr/>
          <a:lstStyle>
            <a:lvl1pPr>
              <a:defRPr/>
            </a:lvl1pPr>
          </a:lstStyle>
          <a:p>
            <a:pPr>
              <a:defRPr/>
            </a:pPr>
            <a:fld id="{40792CD7-D939-466B-BEF5-29FF0D92C591}" type="slidenum">
              <a:rPr lang="it-IT" altLang="it-IT"/>
              <a:pPr>
                <a:defRPr/>
              </a:pPr>
              <a:t>‹N›</a:t>
            </a:fld>
            <a:endParaRPr lang="it-IT" altLang="it-IT"/>
          </a:p>
        </p:txBody>
      </p:sp>
    </p:spTree>
    <p:extLst>
      <p:ext uri="{BB962C8B-B14F-4D97-AF65-F5344CB8AC3E}">
        <p14:creationId xmlns:p14="http://schemas.microsoft.com/office/powerpoint/2010/main" val="34797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59374F52-2641-4779-ACD9-12DBAAAFBFB5}" type="datetime1">
              <a:rPr lang="it-IT" smtClean="0"/>
              <a:t>25/10/2018</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5" name="Segnaposto numero diapositiva 5"/>
          <p:cNvSpPr>
            <a:spLocks noGrp="1"/>
          </p:cNvSpPr>
          <p:nvPr>
            <p:ph type="sldNum" sz="quarter" idx="12"/>
          </p:nvPr>
        </p:nvSpPr>
        <p:spPr/>
        <p:txBody>
          <a:bodyPr/>
          <a:lstStyle>
            <a:lvl1pPr>
              <a:defRPr/>
            </a:lvl1pPr>
          </a:lstStyle>
          <a:p>
            <a:pPr>
              <a:defRPr/>
            </a:pPr>
            <a:fld id="{C44CF7D8-168E-4144-816E-8D9DDAFA0CAA}" type="slidenum">
              <a:rPr lang="it-IT" altLang="it-IT"/>
              <a:pPr>
                <a:defRPr/>
              </a:pPr>
              <a:t>‹N›</a:t>
            </a:fld>
            <a:endParaRPr lang="it-IT" altLang="it-IT"/>
          </a:p>
        </p:txBody>
      </p:sp>
    </p:spTree>
    <p:extLst>
      <p:ext uri="{BB962C8B-B14F-4D97-AF65-F5344CB8AC3E}">
        <p14:creationId xmlns:p14="http://schemas.microsoft.com/office/powerpoint/2010/main" val="916450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7D86EED2-CD6B-442D-9D58-54129121E235}" type="datetime1">
              <a:rPr lang="it-IT" smtClean="0"/>
              <a:t>25/10/2018</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4" name="Segnaposto numero diapositiva 5"/>
          <p:cNvSpPr>
            <a:spLocks noGrp="1"/>
          </p:cNvSpPr>
          <p:nvPr>
            <p:ph type="sldNum" sz="quarter" idx="12"/>
          </p:nvPr>
        </p:nvSpPr>
        <p:spPr/>
        <p:txBody>
          <a:bodyPr/>
          <a:lstStyle>
            <a:lvl1pPr>
              <a:defRPr/>
            </a:lvl1pPr>
          </a:lstStyle>
          <a:p>
            <a:pPr>
              <a:defRPr/>
            </a:pPr>
            <a:fld id="{ABCB85BE-2DC3-4D0F-9AF0-D43B2A12A4BE}" type="slidenum">
              <a:rPr lang="it-IT" altLang="it-IT"/>
              <a:pPr>
                <a:defRPr/>
              </a:pPr>
              <a:t>‹N›</a:t>
            </a:fld>
            <a:endParaRPr lang="it-IT" altLang="it-IT"/>
          </a:p>
        </p:txBody>
      </p:sp>
    </p:spTree>
    <p:extLst>
      <p:ext uri="{BB962C8B-B14F-4D97-AF65-F5344CB8AC3E}">
        <p14:creationId xmlns:p14="http://schemas.microsoft.com/office/powerpoint/2010/main" val="152906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04987C9-6A85-4B86-BF0E-F0453DC8C845}" type="datetime1">
              <a:rPr lang="it-IT" smtClean="0"/>
              <a:t>25/10/2018</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7" name="Segnaposto numero diapositiva 5"/>
          <p:cNvSpPr>
            <a:spLocks noGrp="1"/>
          </p:cNvSpPr>
          <p:nvPr>
            <p:ph type="sldNum" sz="quarter" idx="12"/>
          </p:nvPr>
        </p:nvSpPr>
        <p:spPr/>
        <p:txBody>
          <a:bodyPr/>
          <a:lstStyle>
            <a:lvl1pPr>
              <a:defRPr/>
            </a:lvl1pPr>
          </a:lstStyle>
          <a:p>
            <a:pPr>
              <a:defRPr/>
            </a:pPr>
            <a:fld id="{9D435C27-6D27-4DFF-A290-47ED0EB96598}" type="slidenum">
              <a:rPr lang="it-IT" altLang="it-IT"/>
              <a:pPr>
                <a:defRPr/>
              </a:pPr>
              <a:t>‹N›</a:t>
            </a:fld>
            <a:endParaRPr lang="it-IT" altLang="it-IT"/>
          </a:p>
        </p:txBody>
      </p:sp>
    </p:spTree>
    <p:extLst>
      <p:ext uri="{BB962C8B-B14F-4D97-AF65-F5344CB8AC3E}">
        <p14:creationId xmlns:p14="http://schemas.microsoft.com/office/powerpoint/2010/main" val="3436499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97023891-5F95-4D0E-A760-C3C806296CA5}" type="datetime1">
              <a:rPr lang="it-IT" smtClean="0"/>
              <a:t>25/10/2018</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7" name="Segnaposto numero diapositiva 5"/>
          <p:cNvSpPr>
            <a:spLocks noGrp="1"/>
          </p:cNvSpPr>
          <p:nvPr>
            <p:ph type="sldNum" sz="quarter" idx="12"/>
          </p:nvPr>
        </p:nvSpPr>
        <p:spPr/>
        <p:txBody>
          <a:bodyPr/>
          <a:lstStyle>
            <a:lvl1pPr>
              <a:defRPr/>
            </a:lvl1pPr>
          </a:lstStyle>
          <a:p>
            <a:pPr>
              <a:defRPr/>
            </a:pPr>
            <a:fld id="{703A4881-01EF-418E-AE36-3EF48567A097}" type="slidenum">
              <a:rPr lang="it-IT" altLang="it-IT"/>
              <a:pPr>
                <a:defRPr/>
              </a:pPr>
              <a:t>‹N›</a:t>
            </a:fld>
            <a:endParaRPr lang="it-IT" altLang="it-IT"/>
          </a:p>
        </p:txBody>
      </p:sp>
    </p:spTree>
    <p:extLst>
      <p:ext uri="{BB962C8B-B14F-4D97-AF65-F5344CB8AC3E}">
        <p14:creationId xmlns:p14="http://schemas.microsoft.com/office/powerpoint/2010/main" val="37406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F443545-DB5D-4342-A2E4-2F431E70E9E5}" type="datetime1">
              <a:rPr lang="it-IT" smtClean="0"/>
              <a:t>25/10/2018</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6" name="Segnaposto numero diapositiva 5"/>
          <p:cNvSpPr>
            <a:spLocks noGrp="1"/>
          </p:cNvSpPr>
          <p:nvPr>
            <p:ph type="sldNum" sz="quarter" idx="12"/>
          </p:nvPr>
        </p:nvSpPr>
        <p:spPr/>
        <p:txBody>
          <a:bodyPr/>
          <a:lstStyle>
            <a:lvl1pPr>
              <a:defRPr/>
            </a:lvl1pPr>
          </a:lstStyle>
          <a:p>
            <a:pPr>
              <a:defRPr/>
            </a:pPr>
            <a:fld id="{D2580DA9-6753-4E9C-B197-0371351024C6}" type="slidenum">
              <a:rPr lang="it-IT" altLang="it-IT"/>
              <a:pPr>
                <a:defRPr/>
              </a:pPr>
              <a:t>‹N›</a:t>
            </a:fld>
            <a:endParaRPr lang="it-IT" altLang="it-IT"/>
          </a:p>
        </p:txBody>
      </p:sp>
    </p:spTree>
    <p:extLst>
      <p:ext uri="{BB962C8B-B14F-4D97-AF65-F5344CB8AC3E}">
        <p14:creationId xmlns:p14="http://schemas.microsoft.com/office/powerpoint/2010/main" val="1455734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EB9773F-15AB-43A2-8F61-AEBBFC592640}" type="datetime1">
              <a:rPr lang="it-IT" smtClean="0"/>
              <a:t>25/10/2018</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Roma CIOFS 19 aprile 2018</a:t>
            </a:r>
            <a:endParaRPr lang="it-IT"/>
          </a:p>
        </p:txBody>
      </p:sp>
      <p:sp>
        <p:nvSpPr>
          <p:cNvPr id="6" name="Segnaposto numero diapositiva 5"/>
          <p:cNvSpPr>
            <a:spLocks noGrp="1"/>
          </p:cNvSpPr>
          <p:nvPr>
            <p:ph type="sldNum" sz="quarter" idx="12"/>
          </p:nvPr>
        </p:nvSpPr>
        <p:spPr/>
        <p:txBody>
          <a:bodyPr/>
          <a:lstStyle>
            <a:lvl1pPr>
              <a:defRPr/>
            </a:lvl1pPr>
          </a:lstStyle>
          <a:p>
            <a:pPr>
              <a:defRPr/>
            </a:pPr>
            <a:fld id="{547B865F-02DD-42E1-BD1D-24E8B4F67115}" type="slidenum">
              <a:rPr lang="it-IT" altLang="it-IT"/>
              <a:pPr>
                <a:defRPr/>
              </a:pPr>
              <a:t>‹N›</a:t>
            </a:fld>
            <a:endParaRPr lang="it-IT" altLang="it-IT"/>
          </a:p>
        </p:txBody>
      </p:sp>
    </p:spTree>
    <p:extLst>
      <p:ext uri="{BB962C8B-B14F-4D97-AF65-F5344CB8AC3E}">
        <p14:creationId xmlns:p14="http://schemas.microsoft.com/office/powerpoint/2010/main" val="235971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E328CA9-AB9E-448B-A559-BE1EB6DCC716}" type="datetime1">
              <a:rPr lang="it-IT" smtClean="0"/>
              <a:t>25/10/2018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it-IT" smtClean="0"/>
              <a:t>Roma CIOFS 19 aprile 2018</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445592FC-2E04-493F-90DC-F02F8BD969E8}"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ctrTitle"/>
          </p:nvPr>
        </p:nvSpPr>
        <p:spPr>
          <a:xfrm>
            <a:off x="971550" y="404813"/>
            <a:ext cx="7786688" cy="3384550"/>
          </a:xfrm>
        </p:spPr>
        <p:txBody>
          <a:bodyPr/>
          <a:lstStyle/>
          <a:p>
            <a:r>
              <a:rPr lang="it-IT" sz="4000" dirty="0"/>
              <a:t>La gestione del CFP per la costruzione dell’identità etica e professionale dei ragazzi</a:t>
            </a:r>
          </a:p>
        </p:txBody>
      </p:sp>
      <p:sp>
        <p:nvSpPr>
          <p:cNvPr id="3" name="Sottotitolo 2"/>
          <p:cNvSpPr>
            <a:spLocks noGrp="1"/>
          </p:cNvSpPr>
          <p:nvPr>
            <p:ph type="subTitle" idx="1"/>
          </p:nvPr>
        </p:nvSpPr>
        <p:spPr>
          <a:xfrm>
            <a:off x="1665288" y="4076700"/>
            <a:ext cx="6400800" cy="1752600"/>
          </a:xfrm>
        </p:spPr>
        <p:txBody>
          <a:bodyPr rtlCol="0">
            <a:normAutofit/>
          </a:bodyPr>
          <a:lstStyle/>
          <a:p>
            <a:pPr eaLnBrk="1" fontAlgn="auto" hangingPunct="1">
              <a:spcAft>
                <a:spcPts val="0"/>
              </a:spcAft>
              <a:defRPr/>
            </a:pPr>
            <a:r>
              <a:rPr lang="it-IT" b="1" i="1" dirty="0" smtClean="0"/>
              <a:t>Riflessioni</a:t>
            </a:r>
            <a:r>
              <a:rPr lang="it-IT" i="1" dirty="0" smtClean="0"/>
              <a:t> </a:t>
            </a:r>
            <a:r>
              <a:rPr lang="it-IT" b="1" i="1" dirty="0" smtClean="0"/>
              <a:t>di </a:t>
            </a:r>
          </a:p>
          <a:p>
            <a:pPr eaLnBrk="1" fontAlgn="auto" hangingPunct="1">
              <a:spcAft>
                <a:spcPts val="0"/>
              </a:spcAft>
              <a:defRPr/>
            </a:pPr>
            <a:r>
              <a:rPr lang="it-IT" b="1" i="1" dirty="0" smtClean="0"/>
              <a:t>Michele </a:t>
            </a:r>
            <a:r>
              <a:rPr lang="it-IT" b="1" i="1" dirty="0" err="1" smtClean="0"/>
              <a:t>Pellerey</a:t>
            </a:r>
            <a:endParaRPr lang="it-IT" b="1" i="1" dirty="0" smtClean="0"/>
          </a:p>
        </p:txBody>
      </p:sp>
      <p:sp>
        <p:nvSpPr>
          <p:cNvPr id="4100" name="Segnaposto numero diapositiva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E37C5C0-EB9D-4C9E-8017-4BD79D9E3FD0}" type="slidenum">
              <a:rPr lang="it-IT" altLang="it-IT" sz="1200" smtClean="0">
                <a:solidFill>
                  <a:srgbClr val="898989"/>
                </a:solidFill>
              </a:rPr>
              <a:pPr>
                <a:spcBef>
                  <a:spcPct val="0"/>
                </a:spcBef>
                <a:buFontTx/>
                <a:buNone/>
              </a:pPr>
              <a:t>1</a:t>
            </a:fld>
            <a:endParaRPr lang="it-IT" altLang="it-IT" sz="1200" smtClean="0">
              <a:solidFill>
                <a:srgbClr val="898989"/>
              </a:solidFill>
            </a:endParaRPr>
          </a:p>
        </p:txBody>
      </p:sp>
      <p:sp>
        <p:nvSpPr>
          <p:cNvPr id="5" name="Segnaposto piè di pagina 4"/>
          <p:cNvSpPr>
            <a:spLocks noGrp="1"/>
          </p:cNvSpPr>
          <p:nvPr>
            <p:ph type="ftr" sz="quarter" idx="11"/>
          </p:nvPr>
        </p:nvSpPr>
        <p:spPr/>
        <p:txBody>
          <a:bodyPr/>
          <a:lstStyle/>
          <a:p>
            <a:pPr>
              <a:defRPr/>
            </a:pPr>
            <a:r>
              <a:rPr lang="it-IT" dirty="0" smtClean="0"/>
              <a:t>Roma CIOFS </a:t>
            </a:r>
            <a:r>
              <a:rPr lang="it-IT" dirty="0" smtClean="0"/>
              <a:t>25 ottobre </a:t>
            </a:r>
            <a:r>
              <a:rPr lang="it-IT" dirty="0" smtClean="0"/>
              <a:t>2018</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19256" cy="6250706"/>
          </a:xfrm>
        </p:spPr>
        <p:txBody>
          <a:bodyPr/>
          <a:lstStyle/>
          <a:p>
            <a:r>
              <a:rPr lang="it-IT" sz="3200" dirty="0"/>
              <a:t>Esplorando le più recenti ricerche sulla domanda di formazione proveniente dal mondo del lavoro e, parallelamente, quella che emerge con sempre più insistenza nel mondo dell’educazione e della formazione, si evidenzia una notevole convergenza sulla necessità di prendere in più chiara e diretta considerazione come obiettivi formativi </a:t>
            </a:r>
            <a:r>
              <a:rPr lang="it-IT" sz="3200" b="1" dirty="0" smtClean="0"/>
              <a:t>un </a:t>
            </a:r>
            <a:r>
              <a:rPr lang="it-IT" sz="3200" b="1" dirty="0"/>
              <a:t>insieme di competenze generali personali, dette anche competenze trasversali, nel mondo del lavoro denominate soft </a:t>
            </a:r>
            <a:r>
              <a:rPr lang="it-IT" sz="3200" b="1" dirty="0" err="1"/>
              <a:t>skills</a:t>
            </a:r>
            <a:r>
              <a:rPr lang="it-IT" sz="3200" b="1" dirty="0"/>
              <a:t>. </a:t>
            </a:r>
            <a:br>
              <a:rPr lang="it-IT" sz="3200" b="1" dirty="0"/>
            </a:br>
            <a:endParaRPr lang="it-IT" sz="3200" b="1"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07300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539750" y="274638"/>
            <a:ext cx="8147050" cy="6081712"/>
          </a:xfrm>
        </p:spPr>
        <p:txBody>
          <a:bodyPr/>
          <a:lstStyle/>
          <a:p>
            <a:r>
              <a:rPr lang="it-IT" altLang="it-IT" sz="3200" dirty="0" smtClean="0"/>
              <a:t/>
            </a:r>
            <a:br>
              <a:rPr lang="it-IT" altLang="it-IT" sz="3200" dirty="0" smtClean="0"/>
            </a:br>
            <a:r>
              <a:rPr lang="it-IT" altLang="it-IT" sz="3200" dirty="0"/>
              <a:t>O</a:t>
            </a:r>
            <a:r>
              <a:rPr lang="it-IT" altLang="it-IT" sz="3200" dirty="0" smtClean="0"/>
              <a:t>ggi, a livello europeo, quando si parla di competenze personali, si individua il loro </a:t>
            </a:r>
            <a:r>
              <a:rPr lang="it-IT" altLang="it-IT" sz="3200" b="1" dirty="0" smtClean="0"/>
              <a:t>fondamento nell’autonomia e nella responsabilità della persona. </a:t>
            </a:r>
            <a:br>
              <a:rPr lang="it-IT" altLang="it-IT" sz="3200" b="1" dirty="0" smtClean="0"/>
            </a:br>
            <a:r>
              <a:rPr lang="it-IT" altLang="it-IT" sz="3200" b="1" dirty="0" smtClean="0"/>
              <a:t/>
            </a:r>
            <a:br>
              <a:rPr lang="it-IT" altLang="it-IT" sz="3200" b="1" dirty="0" smtClean="0"/>
            </a:br>
            <a:r>
              <a:rPr lang="it-IT" altLang="it-IT" sz="3200" dirty="0" smtClean="0"/>
              <a:t>I</a:t>
            </a:r>
            <a:r>
              <a:rPr lang="it-IT" sz="3200" dirty="0" smtClean="0"/>
              <a:t>l </a:t>
            </a:r>
            <a:r>
              <a:rPr lang="it-IT" sz="3200" dirty="0"/>
              <a:t>premio Nobel per l’economia James J. </a:t>
            </a:r>
            <a:r>
              <a:rPr lang="it-IT" sz="3200" dirty="0" err="1"/>
              <a:t>Heckman</a:t>
            </a:r>
            <a:r>
              <a:rPr lang="it-IT" sz="3200" dirty="0"/>
              <a:t> </a:t>
            </a:r>
            <a:r>
              <a:rPr lang="it-IT" sz="3200" dirty="0" smtClean="0"/>
              <a:t>parla </a:t>
            </a:r>
            <a:r>
              <a:rPr lang="it-IT" sz="3200" dirty="0"/>
              <a:t>di </a:t>
            </a:r>
            <a:r>
              <a:rPr lang="it-IT" sz="3200" i="1" dirty="0" err="1"/>
              <a:t>character</a:t>
            </a:r>
            <a:r>
              <a:rPr lang="it-IT" sz="3200" i="1" dirty="0"/>
              <a:t> </a:t>
            </a:r>
            <a:r>
              <a:rPr lang="it-IT" sz="3200" i="1" dirty="0" err="1"/>
              <a:t>skills</a:t>
            </a:r>
            <a:r>
              <a:rPr lang="it-IT" sz="3200" dirty="0" smtClean="0"/>
              <a:t>, competenze proprie del carattere.</a:t>
            </a:r>
            <a:br>
              <a:rPr lang="it-IT" sz="3200" dirty="0" smtClean="0"/>
            </a:br>
            <a:r>
              <a:rPr lang="it-IT" sz="3200" dirty="0" smtClean="0"/>
              <a:t/>
            </a:r>
            <a:br>
              <a:rPr lang="it-IT" sz="3200" dirty="0" smtClean="0"/>
            </a:br>
            <a:r>
              <a:rPr lang="it-IT" sz="3200" dirty="0" smtClean="0"/>
              <a:t>Si distingue spesso </a:t>
            </a:r>
            <a:r>
              <a:rPr lang="it-IT" sz="3200" dirty="0"/>
              <a:t>tra </a:t>
            </a:r>
            <a:r>
              <a:rPr lang="it-IT" sz="3200" i="1" dirty="0"/>
              <a:t>performance </a:t>
            </a:r>
            <a:r>
              <a:rPr lang="it-IT" sz="3200" i="1" dirty="0" err="1" smtClean="0"/>
              <a:t>character</a:t>
            </a:r>
            <a:r>
              <a:rPr lang="it-IT" sz="3200" i="1" dirty="0" smtClean="0"/>
              <a:t>, </a:t>
            </a:r>
            <a:r>
              <a:rPr lang="it-IT" sz="3200" dirty="0" smtClean="0"/>
              <a:t>carattere nell’agire professionale</a:t>
            </a:r>
            <a:r>
              <a:rPr lang="it-IT" sz="3200" i="1" dirty="0" smtClean="0"/>
              <a:t>, </a:t>
            </a:r>
            <a:r>
              <a:rPr lang="it-IT" sz="3200" dirty="0" smtClean="0"/>
              <a:t>e </a:t>
            </a:r>
            <a:r>
              <a:rPr lang="it-IT" sz="3200" i="1" dirty="0"/>
              <a:t>moral </a:t>
            </a:r>
            <a:r>
              <a:rPr lang="it-IT" sz="3200" i="1" dirty="0" err="1" smtClean="0"/>
              <a:t>character</a:t>
            </a:r>
            <a:r>
              <a:rPr lang="it-IT" sz="3200" dirty="0" smtClean="0"/>
              <a:t>, carattere nell’agire morale.  </a:t>
            </a:r>
            <a:r>
              <a:rPr lang="it-IT" sz="3200" dirty="0"/>
              <a:t/>
            </a:r>
            <a:br>
              <a:rPr lang="it-IT" sz="3200" dirty="0"/>
            </a:br>
            <a:endParaRPr lang="it-IT" altLang="it-IT" sz="3200" dirty="0" smtClean="0"/>
          </a:p>
        </p:txBody>
      </p:sp>
      <p:sp>
        <p:nvSpPr>
          <p:cNvPr id="10244" name="Segnaposto numero diapositiva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A12804B-C417-4DFE-94D1-6F96B574651A}" type="slidenum">
              <a:rPr lang="it-IT" altLang="it-IT" sz="1200" smtClean="0">
                <a:solidFill>
                  <a:srgbClr val="898989"/>
                </a:solidFill>
              </a:rPr>
              <a:pPr>
                <a:spcBef>
                  <a:spcPct val="0"/>
                </a:spcBef>
                <a:buFontTx/>
                <a:buNone/>
              </a:pPr>
              <a:t>3</a:t>
            </a:fld>
            <a:endParaRPr lang="it-IT" altLang="it-IT" sz="1200" smtClean="0">
              <a:solidFill>
                <a:srgbClr val="898989"/>
              </a:solidFill>
            </a:endParaRPr>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74638"/>
            <a:ext cx="8147248" cy="6081712"/>
          </a:xfrm>
        </p:spPr>
        <p:txBody>
          <a:bodyPr/>
          <a:lstStyle/>
          <a:p>
            <a:r>
              <a:rPr lang="it-IT" sz="3200" dirty="0" smtClean="0"/>
              <a:t/>
            </a:r>
            <a:br>
              <a:rPr lang="it-IT" sz="3200" dirty="0" smtClean="0"/>
            </a:br>
            <a:r>
              <a:rPr lang="it-IT" sz="3200" dirty="0"/>
              <a:t/>
            </a:r>
            <a:br>
              <a:rPr lang="it-IT" sz="3200" dirty="0"/>
            </a:br>
            <a:r>
              <a:rPr lang="it-IT" sz="3200" dirty="0" smtClean="0"/>
              <a:t>Tra </a:t>
            </a:r>
            <a:r>
              <a:rPr lang="it-IT" sz="3200" dirty="0"/>
              <a:t>queste qualità </a:t>
            </a:r>
            <a:r>
              <a:rPr lang="it-IT" sz="3200" dirty="0" err="1" smtClean="0"/>
              <a:t>Heckman</a:t>
            </a:r>
            <a:r>
              <a:rPr lang="it-IT" sz="3200" dirty="0" smtClean="0"/>
              <a:t> </a:t>
            </a:r>
            <a:r>
              <a:rPr lang="it-IT" sz="3200" dirty="0"/>
              <a:t>mette in luce la centralità di quella che in psicologia viene chiamata </a:t>
            </a:r>
            <a:r>
              <a:rPr lang="it-IT" sz="3200" b="1" dirty="0"/>
              <a:t>“coscienziosità</a:t>
            </a:r>
            <a:r>
              <a:rPr lang="it-IT" sz="3200" dirty="0"/>
              <a:t>”, caratterizzata dalla </a:t>
            </a:r>
            <a:r>
              <a:rPr lang="it-IT" sz="3200" b="1" dirty="0"/>
              <a:t>scrupolosità nell’adempiere ai propri doveri e dalla perseveranza nel portarli a termine</a:t>
            </a:r>
            <a:r>
              <a:rPr lang="it-IT" sz="3200" dirty="0"/>
              <a:t>. </a:t>
            </a:r>
            <a:r>
              <a:rPr lang="it-IT" sz="3200" dirty="0" smtClean="0"/>
              <a:t/>
            </a:r>
            <a:br>
              <a:rPr lang="it-IT" sz="3200" dirty="0" smtClean="0"/>
            </a:br>
            <a:r>
              <a:rPr lang="it-IT" sz="3200" dirty="0"/>
              <a:t>Nel lavoro risultano </a:t>
            </a:r>
            <a:r>
              <a:rPr lang="it-IT" sz="3200" dirty="0" smtClean="0"/>
              <a:t>importanti, poi, </a:t>
            </a:r>
            <a:r>
              <a:rPr lang="it-IT" sz="3200" dirty="0"/>
              <a:t>alcuni aspetti della coscienziosità come </a:t>
            </a:r>
            <a:r>
              <a:rPr lang="it-IT" sz="3200" b="1" dirty="0"/>
              <a:t>affidabilità, precisione, perseveranza. </a:t>
            </a:r>
            <a:r>
              <a:rPr lang="it-IT" sz="3200" dirty="0" smtClean="0"/>
              <a:t/>
            </a:r>
            <a:br>
              <a:rPr lang="it-IT" sz="3200" dirty="0" smtClean="0"/>
            </a:br>
            <a:r>
              <a:rPr lang="it-IT" sz="3200" dirty="0" smtClean="0"/>
              <a:t>Gli </a:t>
            </a:r>
            <a:r>
              <a:rPr lang="it-IT" sz="3200" dirty="0"/>
              <a:t>studenti coscienziosi</a:t>
            </a:r>
            <a:r>
              <a:rPr lang="it-IT" sz="3200" i="1" dirty="0"/>
              <a:t>, </a:t>
            </a:r>
            <a:r>
              <a:rPr lang="it-IT" sz="3200" dirty="0" smtClean="0"/>
              <a:t>dice Caprara</a:t>
            </a:r>
            <a:r>
              <a:rPr lang="it-IT" sz="3200" i="1" dirty="0" smtClean="0"/>
              <a:t>, </a:t>
            </a:r>
            <a:r>
              <a:rPr lang="it-IT" sz="3200" dirty="0" smtClean="0"/>
              <a:t>d’altra </a:t>
            </a:r>
            <a:r>
              <a:rPr lang="it-IT" sz="3200" dirty="0"/>
              <a:t>parte: “risultano organizzati, affidabili e persistenti; si considerano e sono considerati dagli altri più intelligenti”</a:t>
            </a:r>
            <a:r>
              <a:rPr lang="it-IT" sz="3200" i="1" dirty="0"/>
              <a:t>. </a:t>
            </a:r>
            <a:r>
              <a:rPr lang="it-IT" sz="3200" dirty="0"/>
              <a:t/>
            </a:r>
            <a:br>
              <a:rPr lang="it-IT" sz="3200" dirty="0"/>
            </a:br>
            <a:r>
              <a:rPr lang="it-IT" sz="3200" dirty="0"/>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4</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979018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74637"/>
            <a:ext cx="8507288" cy="6446837"/>
          </a:xfrm>
        </p:spPr>
        <p:txBody>
          <a:bodyPr/>
          <a:lstStyle/>
          <a:p>
            <a:r>
              <a:rPr lang="it-IT" sz="3200" dirty="0"/>
              <a:t>L</a:t>
            </a:r>
            <a:r>
              <a:rPr lang="it-IT" sz="3200" dirty="0" smtClean="0"/>
              <a:t>a questione: </a:t>
            </a:r>
            <a:r>
              <a:rPr lang="it-IT" sz="3200" b="1" dirty="0" smtClean="0"/>
              <a:t>il </a:t>
            </a:r>
            <a:r>
              <a:rPr lang="it-IT" sz="3200" b="1" dirty="0"/>
              <a:t>carattere e le sue competenze </a:t>
            </a:r>
            <a:r>
              <a:rPr lang="it-IT" sz="3200" b="1" dirty="0" smtClean="0"/>
              <a:t>sono </a:t>
            </a:r>
            <a:r>
              <a:rPr lang="it-IT" sz="3200" b="1" dirty="0"/>
              <a:t>tratti stabili oppure modificabili attraverso processi </a:t>
            </a:r>
            <a:r>
              <a:rPr lang="it-IT" sz="3200" b="1" dirty="0" smtClean="0"/>
              <a:t>formativi</a:t>
            </a:r>
            <a:r>
              <a:rPr lang="it-IT" sz="3200" dirty="0"/>
              <a:t>?</a:t>
            </a:r>
            <a:r>
              <a:rPr lang="it-IT" sz="3200" dirty="0" smtClean="0"/>
              <a:t> </a:t>
            </a:r>
            <a:br>
              <a:rPr lang="it-IT" sz="3200" dirty="0" smtClean="0"/>
            </a:br>
            <a:r>
              <a:rPr lang="it-IT" sz="3200" dirty="0" err="1" smtClean="0"/>
              <a:t>Heckman</a:t>
            </a:r>
            <a:r>
              <a:rPr lang="it-IT" sz="3200" dirty="0" smtClean="0"/>
              <a:t> ha esaminato </a:t>
            </a:r>
            <a:r>
              <a:rPr lang="it-IT" sz="3200" dirty="0"/>
              <a:t>un numero assai elevato di programmi educativi che centrano l’attenzione sul loro sviluppo e sui risultati effettivi che essi riescono a conseguire, giungendo alla conclusione che non solo l’intelligenza, ma anche il carattere delle persone è malleabile. </a:t>
            </a:r>
            <a:r>
              <a:rPr lang="it-IT" sz="3200" dirty="0" smtClean="0"/>
              <a:t/>
            </a:r>
            <a:br>
              <a:rPr lang="it-IT" sz="3200" dirty="0" smtClean="0"/>
            </a:br>
            <a:r>
              <a:rPr lang="it-IT" sz="3200" dirty="0"/>
              <a:t>I</a:t>
            </a:r>
            <a:r>
              <a:rPr lang="it-IT" sz="3200" dirty="0" smtClean="0"/>
              <a:t>n </a:t>
            </a:r>
            <a:r>
              <a:rPr lang="it-IT" sz="3200" dirty="0"/>
              <a:t>termini pedagogici si direbbe che le </a:t>
            </a:r>
            <a:r>
              <a:rPr lang="it-IT" sz="3200" b="1" dirty="0"/>
              <a:t>persone sono educabili da questi due punti di vista</a:t>
            </a:r>
            <a:r>
              <a:rPr lang="it-IT" sz="3200" dirty="0"/>
              <a:t>.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5</a:t>
            </a:fld>
            <a:endParaRPr lang="it-IT" altLang="it-IT"/>
          </a:p>
        </p:txBody>
      </p:sp>
      <p:sp>
        <p:nvSpPr>
          <p:cNvPr id="6"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240871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7"/>
            <a:ext cx="8363272" cy="6446837"/>
          </a:xfrm>
        </p:spPr>
        <p:txBody>
          <a:bodyPr/>
          <a:lstStyle/>
          <a:p>
            <a:r>
              <a:rPr lang="it-IT" sz="3200" dirty="0"/>
              <a:t>Le prove a disposizione indicano un beneficio molto maggiore per quei programmi che si concentrano sui </a:t>
            </a:r>
            <a:r>
              <a:rPr lang="it-IT" sz="3200" dirty="0" err="1"/>
              <a:t>character</a:t>
            </a:r>
            <a:r>
              <a:rPr lang="it-IT" sz="3200" dirty="0"/>
              <a:t> </a:t>
            </a:r>
            <a:r>
              <a:rPr lang="it-IT" sz="3200" dirty="0" err="1"/>
              <a:t>skills</a:t>
            </a:r>
            <a:r>
              <a:rPr lang="it-IT" sz="3200" dirty="0"/>
              <a:t> rispetto a quei programmi che mirano </a:t>
            </a:r>
            <a:r>
              <a:rPr lang="it-IT" sz="3200" dirty="0" smtClean="0"/>
              <a:t>solo o soprattutto </a:t>
            </a:r>
            <a:r>
              <a:rPr lang="it-IT" sz="3200" dirty="0"/>
              <a:t>alle abilità cognitive e a forme di apprendimento strettamente scolastico. </a:t>
            </a:r>
            <a:r>
              <a:rPr lang="it-IT" sz="3200" dirty="0" smtClean="0"/>
              <a:t/>
            </a:r>
            <a:br>
              <a:rPr lang="it-IT" sz="3200" dirty="0" smtClean="0"/>
            </a:br>
            <a:r>
              <a:rPr lang="it-IT" sz="3200" dirty="0" smtClean="0"/>
              <a:t/>
            </a:r>
            <a:br>
              <a:rPr lang="it-IT" sz="3200" dirty="0" smtClean="0"/>
            </a:br>
            <a:r>
              <a:rPr lang="it-IT" sz="3200" dirty="0" smtClean="0"/>
              <a:t>I </a:t>
            </a:r>
            <a:r>
              <a:rPr lang="it-IT" sz="3200" dirty="0"/>
              <a:t>programmi di apprendimento collegati al mondo del lavoro che insegnano </a:t>
            </a:r>
            <a:r>
              <a:rPr lang="it-IT" sz="3200" dirty="0" err="1" smtClean="0"/>
              <a:t>character</a:t>
            </a:r>
            <a:r>
              <a:rPr lang="it-IT" sz="3200" dirty="0" smtClean="0"/>
              <a:t> </a:t>
            </a:r>
            <a:r>
              <a:rPr lang="it-IT" sz="3200" dirty="0" err="1"/>
              <a:t>skills</a:t>
            </a:r>
            <a:r>
              <a:rPr lang="it-IT" sz="3200" dirty="0"/>
              <a:t> si rivelano interventi di maggiore efficacia come strategia di recupero degli adolescenti”.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6</a:t>
            </a:fld>
            <a:endParaRPr lang="it-IT" altLang="it-IT"/>
          </a:p>
        </p:txBody>
      </p:sp>
      <p:sp>
        <p:nvSpPr>
          <p:cNvPr id="6"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353723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74638"/>
            <a:ext cx="8147248" cy="6250706"/>
          </a:xfrm>
        </p:spPr>
        <p:txBody>
          <a:bodyPr/>
          <a:lstStyle/>
          <a:p>
            <a:r>
              <a:rPr lang="it-IT" sz="3200" i="1" dirty="0" smtClean="0"/>
              <a:t>«</a:t>
            </a:r>
            <a:r>
              <a:rPr lang="it-IT" sz="3200" dirty="0" smtClean="0"/>
              <a:t>I </a:t>
            </a:r>
            <a:r>
              <a:rPr lang="it-IT" sz="3200" dirty="0"/>
              <a:t>dati a disposizione suggeriscono che i programmi di recupero per adolescenti non hanno la stessa efficacia dei progetti più incisivi per la prima infanzia. </a:t>
            </a:r>
            <a:r>
              <a:rPr lang="it-IT" sz="3200" dirty="0" smtClean="0"/>
              <a:t/>
            </a:r>
            <a:br>
              <a:rPr lang="it-IT" sz="3200" dirty="0" smtClean="0"/>
            </a:br>
            <a:r>
              <a:rPr lang="it-IT" sz="3200" dirty="0"/>
              <a:t/>
            </a:r>
            <a:br>
              <a:rPr lang="it-IT" sz="3200" dirty="0"/>
            </a:br>
            <a:r>
              <a:rPr lang="it-IT" sz="3200" dirty="0" smtClean="0"/>
              <a:t>La </a:t>
            </a:r>
            <a:r>
              <a:rPr lang="it-IT" sz="3200" dirty="0"/>
              <a:t>costruzione di una base precoce di abilità per promuovere l’apprendimento nella vita e l’impegno nella scuola e nella società costituisce una strategia migliore. </a:t>
            </a:r>
            <a:r>
              <a:rPr lang="it-IT" sz="3200" dirty="0" smtClean="0"/>
              <a:t/>
            </a:r>
            <a:br>
              <a:rPr lang="it-IT" sz="3200" dirty="0" smtClean="0"/>
            </a:br>
            <a:r>
              <a:rPr lang="it-IT" sz="3200" dirty="0"/>
              <a:t/>
            </a:r>
            <a:br>
              <a:rPr lang="it-IT" sz="3200" dirty="0"/>
            </a:br>
            <a:r>
              <a:rPr lang="it-IT" sz="3200" dirty="0" smtClean="0"/>
              <a:t>La </a:t>
            </a:r>
            <a:r>
              <a:rPr lang="it-IT" sz="3200" dirty="0"/>
              <a:t>prevenzione conviene più del </a:t>
            </a:r>
            <a:r>
              <a:rPr lang="it-IT" sz="3200" dirty="0" smtClean="0"/>
              <a:t>recupero»</a:t>
            </a: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7</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502914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250706"/>
          </a:xfrm>
        </p:spPr>
        <p:txBody>
          <a:bodyPr/>
          <a:lstStyle/>
          <a:p>
            <a:r>
              <a:rPr lang="it-IT" sz="3200" dirty="0" smtClean="0"/>
              <a:t/>
            </a:r>
            <a:br>
              <a:rPr lang="it-IT" sz="3200" dirty="0" smtClean="0"/>
            </a:br>
            <a:r>
              <a:rPr lang="it-IT" sz="3200" dirty="0"/>
              <a:t/>
            </a:r>
            <a:br>
              <a:rPr lang="it-IT" sz="3200" dirty="0"/>
            </a:br>
            <a:r>
              <a:rPr lang="it-IT" sz="3200" dirty="0" smtClean="0"/>
              <a:t>Un’indagine recente dell’INAPP (2017) circa l’opinione </a:t>
            </a:r>
            <a:r>
              <a:rPr lang="it-IT" sz="3200" dirty="0"/>
              <a:t>degli imprenditori nei riguardi della qualità dei risultati formativi ottenuti dal sistema di </a:t>
            </a:r>
            <a:r>
              <a:rPr lang="it-IT" sz="3200" dirty="0" err="1" smtClean="0"/>
              <a:t>IeFP</a:t>
            </a:r>
            <a:r>
              <a:rPr lang="it-IT" sz="3200" dirty="0" smtClean="0"/>
              <a:t> ha </a:t>
            </a:r>
            <a:r>
              <a:rPr lang="it-IT" sz="3200" dirty="0"/>
              <a:t>anche messo in evidenza alcune richieste </a:t>
            </a:r>
            <a:r>
              <a:rPr lang="it-IT" sz="3200" dirty="0" smtClean="0"/>
              <a:t>migliorative. </a:t>
            </a:r>
            <a:r>
              <a:rPr lang="it-IT" sz="3200" dirty="0"/>
              <a:t/>
            </a:r>
            <a:br>
              <a:rPr lang="it-IT" sz="3200" dirty="0"/>
            </a:br>
            <a:r>
              <a:rPr lang="it-IT" sz="3200" dirty="0" smtClean="0"/>
              <a:t>In </a:t>
            </a:r>
            <a:r>
              <a:rPr lang="it-IT" sz="3200" dirty="0"/>
              <a:t>primo luogo si citano alcune qualità e competenze personali in sintonia con una tendenza generale: </a:t>
            </a:r>
            <a:r>
              <a:rPr lang="it-IT" sz="3200" b="1" dirty="0"/>
              <a:t>promuovere con più decisione quelle che generalmente vengono definite </a:t>
            </a:r>
            <a:r>
              <a:rPr lang="it-IT" sz="3200" b="1" i="1" dirty="0"/>
              <a:t>soft </a:t>
            </a:r>
            <a:r>
              <a:rPr lang="it-IT" sz="3200" b="1" i="1" dirty="0" err="1"/>
              <a:t>skills</a:t>
            </a:r>
            <a:r>
              <a:rPr lang="it-IT" sz="3200" b="1" dirty="0"/>
              <a:t>. </a:t>
            </a:r>
            <a:r>
              <a:rPr lang="it-IT" sz="3200" b="1" dirty="0" smtClean="0"/>
              <a:t/>
            </a:r>
            <a:br>
              <a:rPr lang="it-IT" sz="3200" b="1" dirty="0" smtClean="0"/>
            </a:br>
            <a:r>
              <a:rPr lang="it-IT" sz="3200" dirty="0"/>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8</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922897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178698"/>
          </a:xfrm>
        </p:spPr>
        <p:txBody>
          <a:bodyPr/>
          <a:lstStyle/>
          <a:p>
            <a:r>
              <a:rPr lang="it-IT" sz="3200" dirty="0"/>
              <a:t>Ciò si declina nella </a:t>
            </a:r>
            <a:r>
              <a:rPr lang="it-IT" sz="3200" b="1" dirty="0"/>
              <a:t>capacità di lavorare in gruppo</a:t>
            </a:r>
            <a:r>
              <a:rPr lang="it-IT" sz="3200" dirty="0"/>
              <a:t>, nel rispetto dei principi che regolano gli scambi sociali all’interno dell’azienda e in un’</a:t>
            </a:r>
            <a:r>
              <a:rPr lang="it-IT" sz="3200" b="1" dirty="0"/>
              <a:t>etica del lavoro </a:t>
            </a:r>
            <a:r>
              <a:rPr lang="it-IT" sz="3200" dirty="0"/>
              <a:t>che significa rispetto degli orari, delle proprie mansioni e dei tempi previsti dal ciclo produttivo</a:t>
            </a:r>
            <a:r>
              <a:rPr lang="it-IT" sz="3200" dirty="0" smtClean="0"/>
              <a:t>. </a:t>
            </a: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9</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30653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19256" cy="6081712"/>
          </a:xfrm>
        </p:spPr>
        <p:txBody>
          <a:bodyPr/>
          <a:lstStyle/>
          <a:p>
            <a:r>
              <a:rPr lang="it-IT" sz="3200" dirty="0"/>
              <a:t>In particolare occorre curare gli aspetti motivazionali, anche nel </a:t>
            </a:r>
            <a:r>
              <a:rPr lang="it-IT" sz="3200" b="1" dirty="0"/>
              <a:t>recupero e nella </a:t>
            </a:r>
            <a:r>
              <a:rPr lang="it-IT" sz="3200" b="1" dirty="0" err="1"/>
              <a:t>ri</a:t>
            </a:r>
            <a:r>
              <a:rPr lang="it-IT" sz="3200" b="1" dirty="0"/>
              <a:t>-motivazione </a:t>
            </a:r>
            <a:r>
              <a:rPr lang="it-IT" sz="3200" dirty="0"/>
              <a:t>di ragazzi provenienti da contesti sociali e familiari svantaggiati. </a:t>
            </a:r>
            <a:r>
              <a:rPr lang="it-IT" sz="3200" dirty="0" smtClean="0"/>
              <a:t/>
            </a:r>
            <a:br>
              <a:rPr lang="it-IT" sz="3200" dirty="0" smtClean="0"/>
            </a:br>
            <a:r>
              <a:rPr lang="it-IT" sz="3200" dirty="0"/>
              <a:t/>
            </a:r>
            <a:br>
              <a:rPr lang="it-IT" sz="3200" dirty="0"/>
            </a:br>
            <a:r>
              <a:rPr lang="it-IT" sz="3200" dirty="0" smtClean="0"/>
              <a:t>Si </a:t>
            </a:r>
            <a:r>
              <a:rPr lang="it-IT" sz="3200" dirty="0"/>
              <a:t>tratta poi di migliorare nei lavoratori quelle caratteristiche legate all’organizzazione delle attività sul posto di lavoro, in termini di razionalizzazione del tempo di lavoro, capacità di organizzazione degli spazi e gestione dei materiali</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10</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672131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250706"/>
          </a:xfrm>
        </p:spPr>
        <p:txBody>
          <a:bodyPr/>
          <a:lstStyle/>
          <a:p>
            <a:r>
              <a:rPr lang="it-IT" sz="3200" dirty="0" smtClean="0"/>
              <a:t>Un documento dell’UE del 2011 distingue tre </a:t>
            </a:r>
            <a:r>
              <a:rPr lang="it-IT" sz="3200" dirty="0" err="1" smtClean="0"/>
              <a:t>titpi</a:t>
            </a:r>
            <a:r>
              <a:rPr lang="it-IT" sz="3200" dirty="0" smtClean="0"/>
              <a:t> di competenze professionali.</a:t>
            </a:r>
            <a:br>
              <a:rPr lang="it-IT" sz="3200" dirty="0" smtClean="0"/>
            </a:br>
            <a:r>
              <a:rPr lang="it-IT" sz="3200" dirty="0" smtClean="0"/>
              <a:t/>
            </a:r>
            <a:br>
              <a:rPr lang="it-IT" sz="3200" dirty="0" smtClean="0"/>
            </a:br>
            <a:r>
              <a:rPr lang="it-IT" sz="3200" dirty="0" smtClean="0"/>
              <a:t>Due riguardano tutti i lavoratori, cioè non </a:t>
            </a:r>
            <a:r>
              <a:rPr lang="it-IT" sz="3200" dirty="0"/>
              <a:t>fanno riferimento a uno specifico lavoro e caratterizzano il soggetto in quanto aperto a immettersi in ogni settore professionale con una buona preparazione personale per affrontare le sfide dell’</a:t>
            </a:r>
            <a:r>
              <a:rPr lang="it-IT" sz="3200" dirty="0" err="1"/>
              <a:t>occupabilità</a:t>
            </a:r>
            <a:r>
              <a:rPr lang="it-IT" sz="3200" dirty="0"/>
              <a:t>. </a:t>
            </a:r>
            <a:r>
              <a:rPr lang="it-IT" sz="3200" dirty="0" smtClean="0"/>
              <a:t/>
            </a:r>
            <a:br>
              <a:rPr lang="it-IT" sz="3200" dirty="0" smtClean="0"/>
            </a:br>
            <a:r>
              <a:rPr lang="it-IT" sz="3200" dirty="0"/>
              <a:t/>
            </a:r>
            <a:br>
              <a:rPr lang="it-IT" sz="3200" dirty="0"/>
            </a:br>
            <a:r>
              <a:rPr lang="it-IT" sz="3200" dirty="0" smtClean="0"/>
              <a:t>Sono </a:t>
            </a:r>
            <a:r>
              <a:rPr lang="it-IT" sz="3200" dirty="0"/>
              <a:t>indice di maturità in relazione a se stessi, agli altri, al lavoro.</a:t>
            </a:r>
            <a:r>
              <a:rPr lang="it-IT" sz="3200" dirty="0" smtClean="0"/>
              <a:t/>
            </a:r>
            <a:br>
              <a:rPr lang="it-IT" sz="3200" dirty="0" smtClean="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11</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8151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74638"/>
            <a:ext cx="8435280" cy="6250706"/>
          </a:xfrm>
        </p:spPr>
        <p:txBody>
          <a:bodyPr/>
          <a:lstStyle/>
          <a:p>
            <a:pPr algn="l"/>
            <a:r>
              <a:rPr lang="it-IT" sz="3200" dirty="0" smtClean="0"/>
              <a:t>Vengono distinte soft </a:t>
            </a:r>
            <a:r>
              <a:rPr lang="it-IT" sz="3200" dirty="0" err="1" smtClean="0"/>
              <a:t>skills</a:t>
            </a:r>
            <a:r>
              <a:rPr lang="it-IT" sz="3200" dirty="0" smtClean="0"/>
              <a:t> e hard </a:t>
            </a:r>
            <a:r>
              <a:rPr lang="it-IT" sz="3200" dirty="0" err="1" smtClean="0"/>
              <a:t>skills</a:t>
            </a:r>
            <a:r>
              <a:rPr lang="it-IT" sz="3200" dirty="0" smtClean="0"/>
              <a:t> generiche. </a:t>
            </a:r>
            <a:br>
              <a:rPr lang="it-IT" sz="3200" dirty="0" smtClean="0"/>
            </a:br>
            <a:r>
              <a:rPr lang="it-IT" sz="3200" dirty="0" smtClean="0"/>
              <a:t/>
            </a:r>
            <a:br>
              <a:rPr lang="it-IT" sz="3200" dirty="0" smtClean="0"/>
            </a:br>
            <a:r>
              <a:rPr lang="it-IT" sz="3200" b="1" dirty="0" smtClean="0"/>
              <a:t>Le soft </a:t>
            </a:r>
            <a:r>
              <a:rPr lang="it-IT" sz="3200" b="1" dirty="0" err="1" smtClean="0"/>
              <a:t>skills</a:t>
            </a:r>
            <a:r>
              <a:rPr lang="it-IT" sz="3200" b="1" dirty="0" smtClean="0"/>
              <a:t> riguardano:</a:t>
            </a:r>
            <a:br>
              <a:rPr lang="it-IT" sz="3200" b="1" dirty="0" smtClean="0"/>
            </a:br>
            <a:r>
              <a:rPr lang="it-IT" sz="3200" b="1" dirty="0" smtClean="0"/>
              <a:t/>
            </a:r>
            <a:br>
              <a:rPr lang="it-IT" sz="3200" b="1" dirty="0" smtClean="0"/>
            </a:br>
            <a:r>
              <a:rPr lang="it-IT" sz="3200" dirty="0" smtClean="0"/>
              <a:t>a) </a:t>
            </a:r>
            <a:r>
              <a:rPr lang="it-IT" sz="3200" b="1" dirty="0" smtClean="0"/>
              <a:t>efficacia </a:t>
            </a:r>
            <a:r>
              <a:rPr lang="it-IT" sz="3200" b="1" dirty="0"/>
              <a:t>personale </a:t>
            </a:r>
            <a:r>
              <a:rPr lang="it-IT" sz="3200" dirty="0"/>
              <a:t>(flessibilità e adattabilità, controllo di sé e resistenza allo stress, fiducia in se stessi, creatività e apertura a un apprendimento permanente</a:t>
            </a:r>
            <a:r>
              <a:rPr lang="it-IT" sz="3200" dirty="0" smtClean="0"/>
              <a:t>);</a:t>
            </a:r>
            <a:br>
              <a:rPr lang="it-IT" sz="3200" dirty="0" smtClean="0"/>
            </a:br>
            <a:r>
              <a:rPr lang="it-IT" sz="3200" dirty="0" smtClean="0"/>
              <a:t/>
            </a:r>
            <a:br>
              <a:rPr lang="it-IT" sz="3200" dirty="0" smtClean="0"/>
            </a:br>
            <a:r>
              <a:rPr lang="it-IT" sz="3200" dirty="0" smtClean="0"/>
              <a:t>b)  </a:t>
            </a:r>
            <a:r>
              <a:rPr lang="it-IT" sz="3200" b="1" dirty="0"/>
              <a:t>comunicazione e relazioni interpersonali </a:t>
            </a:r>
            <a:r>
              <a:rPr lang="it-IT" sz="3200" dirty="0"/>
              <a:t>(disponibilità alla collaborazione, comunicazione efficace, comprensione reciproca</a:t>
            </a:r>
            <a:r>
              <a:rPr lang="it-IT" sz="3200" dirty="0" smtClean="0"/>
              <a:t>);</a:t>
            </a:r>
            <a:br>
              <a:rPr lang="it-IT" sz="3200" dirty="0" smtClean="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12</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46142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081712"/>
          </a:xfrm>
        </p:spPr>
        <p:txBody>
          <a:bodyPr/>
          <a:lstStyle/>
          <a:p>
            <a:pPr algn="l"/>
            <a:r>
              <a:rPr lang="it-IT" sz="3200" dirty="0"/>
              <a:t>c) </a:t>
            </a:r>
            <a:r>
              <a:rPr lang="it-IT" sz="3200" b="1" dirty="0"/>
              <a:t>aspetti cognitivi </a:t>
            </a:r>
            <a:r>
              <a:rPr lang="it-IT" sz="3200" dirty="0"/>
              <a:t>(pensiero analitico e concettuale</a:t>
            </a:r>
            <a:r>
              <a:rPr lang="it-IT" sz="3200" dirty="0" smtClean="0"/>
              <a:t>);</a:t>
            </a:r>
            <a:r>
              <a:rPr lang="it-IT" sz="3200" dirty="0"/>
              <a:t/>
            </a:r>
            <a:br>
              <a:rPr lang="it-IT" sz="3200" dirty="0"/>
            </a:br>
            <a:r>
              <a:rPr lang="it-IT" sz="3200" dirty="0" smtClean="0"/>
              <a:t/>
            </a:r>
            <a:br>
              <a:rPr lang="it-IT" sz="3200" dirty="0" smtClean="0"/>
            </a:br>
            <a:r>
              <a:rPr lang="it-IT" sz="3200" dirty="0" smtClean="0"/>
              <a:t>d</a:t>
            </a:r>
            <a:r>
              <a:rPr lang="it-IT" sz="3200" dirty="0"/>
              <a:t>) </a:t>
            </a:r>
            <a:r>
              <a:rPr lang="it-IT" sz="3200" b="1" dirty="0"/>
              <a:t>impatto e di influenza </a:t>
            </a:r>
            <a:r>
              <a:rPr lang="it-IT" sz="3200" dirty="0"/>
              <a:t>(comprensione dell’organizzazione, leadership, promozione degli altri</a:t>
            </a:r>
            <a:r>
              <a:rPr lang="it-IT" sz="3200" dirty="0" smtClean="0"/>
              <a:t>);</a:t>
            </a:r>
            <a:br>
              <a:rPr lang="it-IT" sz="3200" dirty="0" smtClean="0"/>
            </a:br>
            <a:r>
              <a:rPr lang="it-IT" sz="3200" dirty="0"/>
              <a:t/>
            </a:r>
            <a:br>
              <a:rPr lang="it-IT" sz="3200" dirty="0"/>
            </a:br>
            <a:r>
              <a:rPr lang="it-IT" sz="3200" dirty="0"/>
              <a:t>e) </a:t>
            </a:r>
            <a:r>
              <a:rPr lang="it-IT" sz="3200" b="1" dirty="0"/>
              <a:t>raggiunta maturità </a:t>
            </a:r>
            <a:r>
              <a:rPr lang="it-IT" sz="3200" dirty="0"/>
              <a:t>(attenzione all’ordine, alla qualità, all’accuratezza, iniziativa e proattività, </a:t>
            </a:r>
            <a:r>
              <a:rPr lang="it-IT" sz="3200" dirty="0" err="1"/>
              <a:t>problem</a:t>
            </a:r>
            <a:r>
              <a:rPr lang="it-IT" sz="3200" dirty="0"/>
              <a:t> </a:t>
            </a:r>
            <a:r>
              <a:rPr lang="it-IT" sz="3200" dirty="0" err="1"/>
              <a:t>solving</a:t>
            </a:r>
            <a:r>
              <a:rPr lang="it-IT" sz="3200" dirty="0"/>
              <a:t>, pianificazione e organizzazione, autonomia).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13</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523241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178698"/>
          </a:xfrm>
        </p:spPr>
        <p:txBody>
          <a:bodyPr/>
          <a:lstStyle/>
          <a:p>
            <a:pPr algn="l"/>
            <a:r>
              <a:rPr lang="it-IT" sz="3200" b="1" dirty="0" smtClean="0"/>
              <a:t>Le </a:t>
            </a:r>
            <a:r>
              <a:rPr lang="it-IT" sz="3200" b="1" i="1" dirty="0" smtClean="0"/>
              <a:t>hard </a:t>
            </a:r>
            <a:r>
              <a:rPr lang="it-IT" sz="3200" b="1" i="1" dirty="0" err="1" smtClean="0"/>
              <a:t>skills</a:t>
            </a:r>
            <a:r>
              <a:rPr lang="it-IT" sz="3200" b="1" i="1" dirty="0" smtClean="0"/>
              <a:t> generiche </a:t>
            </a:r>
            <a:r>
              <a:rPr lang="it-IT" sz="3200" b="1" dirty="0" smtClean="0"/>
              <a:t>concernono</a:t>
            </a:r>
            <a:r>
              <a:rPr lang="it-IT" sz="3200" dirty="0" smtClean="0"/>
              <a:t>:</a:t>
            </a:r>
            <a:br>
              <a:rPr lang="it-IT" sz="3200" dirty="0" smtClean="0"/>
            </a:br>
            <a:r>
              <a:rPr lang="it-IT" sz="3200" dirty="0" smtClean="0"/>
              <a:t>a) consapevolezza </a:t>
            </a:r>
            <a:r>
              <a:rPr lang="it-IT" sz="3200" dirty="0"/>
              <a:t>legislativa e regolamentare, </a:t>
            </a:r>
            <a:r>
              <a:rPr lang="it-IT" sz="3200" dirty="0" smtClean="0"/>
              <a:t/>
            </a:r>
            <a:br>
              <a:rPr lang="it-IT" sz="3200" dirty="0" smtClean="0"/>
            </a:br>
            <a:r>
              <a:rPr lang="it-IT" sz="3200" dirty="0" smtClean="0"/>
              <a:t>b) consapevolezza </a:t>
            </a:r>
            <a:r>
              <a:rPr lang="it-IT" sz="3200" dirty="0"/>
              <a:t>economica, </a:t>
            </a:r>
            <a:r>
              <a:rPr lang="it-IT" sz="3200" dirty="0" smtClean="0"/>
              <a:t/>
            </a:r>
            <a:br>
              <a:rPr lang="it-IT" sz="3200" dirty="0" smtClean="0"/>
            </a:br>
            <a:r>
              <a:rPr lang="it-IT" sz="3200" dirty="0" smtClean="0"/>
              <a:t>c) competenze </a:t>
            </a:r>
            <a:r>
              <a:rPr lang="it-IT" sz="3200" dirty="0"/>
              <a:t>di base in </a:t>
            </a:r>
            <a:r>
              <a:rPr lang="it-IT" sz="3200" dirty="0" smtClean="0"/>
              <a:t>matematica, scienze e tecnologia</a:t>
            </a:r>
            <a:r>
              <a:rPr lang="it-IT" sz="3200" dirty="0"/>
              <a:t>, </a:t>
            </a:r>
            <a:r>
              <a:rPr lang="it-IT" sz="3200" dirty="0" smtClean="0"/>
              <a:t/>
            </a:r>
            <a:br>
              <a:rPr lang="it-IT" sz="3200" dirty="0" smtClean="0"/>
            </a:br>
            <a:r>
              <a:rPr lang="it-IT" sz="3200" dirty="0" smtClean="0"/>
              <a:t>d) consapevolezza ambientale e sicurezza, </a:t>
            </a:r>
            <a:br>
              <a:rPr lang="it-IT" sz="3200" dirty="0" smtClean="0"/>
            </a:br>
            <a:r>
              <a:rPr lang="it-IT" sz="3200" dirty="0" smtClean="0"/>
              <a:t>e) competenze </a:t>
            </a:r>
            <a:r>
              <a:rPr lang="it-IT" sz="3200" dirty="0"/>
              <a:t>informatiche o relative alle Tecnologie dell’Informazione e della Comunicazione (TIC), </a:t>
            </a:r>
            <a:r>
              <a:rPr lang="it-IT" sz="3200" dirty="0" smtClean="0"/>
              <a:t/>
            </a:r>
            <a:br>
              <a:rPr lang="it-IT" sz="3200" dirty="0" smtClean="0"/>
            </a:br>
            <a:r>
              <a:rPr lang="it-IT" sz="3200" dirty="0" smtClean="0"/>
              <a:t>f) competenze nella comunicazione nella lingua nazionale</a:t>
            </a:r>
            <a:br>
              <a:rPr lang="it-IT" sz="3200" dirty="0" smtClean="0"/>
            </a:br>
            <a:r>
              <a:rPr lang="it-IT" sz="3200" dirty="0" smtClean="0"/>
              <a:t>g) competenze nella comunicazione </a:t>
            </a:r>
            <a:r>
              <a:rPr lang="it-IT" sz="3200" dirty="0"/>
              <a:t>in lingua straniera.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14</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244809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74638"/>
            <a:ext cx="8147248" cy="6178698"/>
          </a:xfrm>
        </p:spPr>
        <p:txBody>
          <a:bodyPr/>
          <a:lstStyle/>
          <a:p>
            <a:r>
              <a:rPr lang="it-IT" sz="3200" dirty="0" smtClean="0"/>
              <a:t>Il terzo tipo riguarda le </a:t>
            </a:r>
            <a:r>
              <a:rPr lang="it-IT" sz="3200" b="1" i="1" dirty="0"/>
              <a:t>hard </a:t>
            </a:r>
            <a:r>
              <a:rPr lang="it-IT" sz="3200" b="1" i="1" dirty="0" err="1"/>
              <a:t>skills</a:t>
            </a:r>
            <a:r>
              <a:rPr lang="it-IT" sz="3200" b="1" i="1" dirty="0"/>
              <a:t> specifiche</a:t>
            </a:r>
            <a:r>
              <a:rPr lang="it-IT" sz="3200" dirty="0"/>
              <a:t>. </a:t>
            </a:r>
            <a:r>
              <a:rPr lang="it-IT" sz="3200" dirty="0" smtClean="0"/>
              <a:t/>
            </a:r>
            <a:br>
              <a:rPr lang="it-IT" sz="3200" dirty="0" smtClean="0"/>
            </a:br>
            <a:r>
              <a:rPr lang="it-IT" sz="3200" dirty="0"/>
              <a:t/>
            </a:r>
            <a:br>
              <a:rPr lang="it-IT" sz="3200" dirty="0"/>
            </a:br>
            <a:r>
              <a:rPr lang="it-IT" sz="3200" dirty="0" smtClean="0"/>
              <a:t>Si </a:t>
            </a:r>
            <a:r>
              <a:rPr lang="it-IT" sz="3200" dirty="0"/>
              <a:t>tratta di competenze tecnico-operative riferibili a un ambito specifico di lavoro e possono essere trasferite solo in un ridotto numero di aziende e attività lavorative.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15</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061760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250706"/>
          </a:xfrm>
        </p:spPr>
        <p:txBody>
          <a:bodyPr/>
          <a:lstStyle/>
          <a:p>
            <a:r>
              <a:rPr lang="it-IT" sz="3200" dirty="0"/>
              <a:t>Questa tripartizione delle competenze richieste dal mondo del lavoro può essere valorizzata ai fini di una visione complessiva del </a:t>
            </a:r>
            <a:r>
              <a:rPr lang="it-IT" sz="3200" dirty="0" smtClean="0"/>
              <a:t>processo formativo, </a:t>
            </a:r>
            <a:r>
              <a:rPr lang="it-IT" sz="3200" dirty="0"/>
              <a:t>integrandola con le competenze chiave per l’apprendimento permanente prospettate anch’esse dall’Unione Europea e, più specificatamente per quanto riguarda l’Italia, da quelle denominate </a:t>
            </a:r>
            <a:r>
              <a:rPr lang="it-IT" sz="3200" b="1" dirty="0"/>
              <a:t>competenze di cittadinanza </a:t>
            </a:r>
            <a:r>
              <a:rPr lang="it-IT" sz="3200" dirty="0"/>
              <a:t>e rese pubbliche in occasione della definizione dell’obbligo di istruzione. </a:t>
            </a:r>
            <a:r>
              <a:rPr lang="it-IT" sz="2000" dirty="0"/>
              <a:t>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16</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440575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081712"/>
          </a:xfrm>
        </p:spPr>
        <p:txBody>
          <a:bodyPr/>
          <a:lstStyle/>
          <a:p>
            <a:r>
              <a:rPr lang="it-IT" sz="3200" dirty="0"/>
              <a:t> </a:t>
            </a:r>
            <a:br>
              <a:rPr lang="it-IT" sz="3200" dirty="0"/>
            </a:br>
            <a:r>
              <a:rPr lang="it-IT" sz="3200" dirty="0"/>
              <a:t>Nella certificazione delle competenze a </a:t>
            </a:r>
            <a:r>
              <a:rPr lang="it-IT" sz="3200" b="1" dirty="0"/>
              <a:t>fine obbligo istruttivo </a:t>
            </a:r>
            <a:r>
              <a:rPr lang="it-IT" sz="3200" dirty="0" smtClean="0"/>
              <a:t>infatti si </a:t>
            </a:r>
            <a:r>
              <a:rPr lang="it-IT" sz="3200" dirty="0"/>
              <a:t>indicano otto competenze chiave di cittadinanza da valutare e certificare: </a:t>
            </a:r>
            <a:r>
              <a:rPr lang="it-IT" sz="3200" b="1" dirty="0"/>
              <a:t>imparare a imparare, progettare, comunicare, collaborare e partecipare, agire in modo autonomo e responsabile, risolvere problemi, individuare collegamenti e relazioni, acquisire e interpretare l’informazione</a:t>
            </a:r>
            <a:r>
              <a:rPr lang="it-IT" sz="3200" dirty="0"/>
              <a:t>. </a:t>
            </a:r>
            <a:r>
              <a:rPr lang="it-IT" sz="3200" dirty="0" smtClean="0"/>
              <a:t/>
            </a:r>
            <a:br>
              <a:rPr lang="it-IT" sz="3200" dirty="0" smtClean="0"/>
            </a:br>
            <a:r>
              <a:rPr lang="it-IT" sz="3200" dirty="0"/>
              <a:t/>
            </a:r>
            <a:br>
              <a:rPr lang="it-IT" sz="3200" dirty="0"/>
            </a:br>
            <a:r>
              <a:rPr lang="it-IT" sz="3200" dirty="0" smtClean="0"/>
              <a:t>Ma </a:t>
            </a:r>
            <a:r>
              <a:rPr lang="it-IT" sz="3200" dirty="0"/>
              <a:t>non si dice come.</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17</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211970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250706"/>
          </a:xfrm>
        </p:spPr>
        <p:txBody>
          <a:bodyPr/>
          <a:lstStyle/>
          <a:p>
            <a:pPr algn="l"/>
            <a:r>
              <a:rPr lang="it-IT" sz="3200" dirty="0" smtClean="0"/>
              <a:t/>
            </a:r>
            <a:br>
              <a:rPr lang="it-IT" sz="3200" dirty="0" smtClean="0"/>
            </a:br>
            <a:r>
              <a:rPr lang="it-IT" sz="3200" dirty="0" smtClean="0"/>
              <a:t>In sintesi quanto delineato si può riassumere nel quadro seguente.</a:t>
            </a:r>
            <a:r>
              <a:rPr lang="it-IT" sz="3200" dirty="0"/>
              <a:t> </a:t>
            </a:r>
            <a:r>
              <a:rPr lang="it-IT" sz="3200" dirty="0" smtClean="0"/>
              <a:t/>
            </a:r>
            <a:br>
              <a:rPr lang="it-IT" sz="3200" dirty="0" smtClean="0"/>
            </a:br>
            <a:r>
              <a:rPr lang="it-IT" sz="3200" b="1" dirty="0" smtClean="0"/>
              <a:t>Una completa competenza </a:t>
            </a:r>
            <a:r>
              <a:rPr lang="it-IT" sz="3200" b="1" dirty="0"/>
              <a:t>professionale </a:t>
            </a:r>
            <a:r>
              <a:rPr lang="it-IT" sz="3200" b="1" dirty="0" smtClean="0"/>
              <a:t>implicherebbe</a:t>
            </a:r>
            <a:r>
              <a:rPr lang="it-IT" sz="3200" dirty="0" smtClean="0"/>
              <a:t>: </a:t>
            </a:r>
            <a:br>
              <a:rPr lang="it-IT" sz="3200" dirty="0" smtClean="0"/>
            </a:br>
            <a:r>
              <a:rPr lang="it-IT" sz="3200" dirty="0" smtClean="0"/>
              <a:t>a)  </a:t>
            </a:r>
            <a:r>
              <a:rPr lang="it-IT" sz="3200" b="1" dirty="0" smtClean="0"/>
              <a:t>qualità personali</a:t>
            </a:r>
            <a:r>
              <a:rPr lang="it-IT" sz="3200" dirty="0"/>
              <a:t>, quelle che possono essere definite soft </a:t>
            </a:r>
            <a:r>
              <a:rPr lang="it-IT" sz="3200" dirty="0" err="1" smtClean="0"/>
              <a:t>skills</a:t>
            </a:r>
            <a:r>
              <a:rPr lang="it-IT" sz="3200" dirty="0" smtClean="0"/>
              <a:t> (cerchio più grande);  </a:t>
            </a:r>
            <a:br>
              <a:rPr lang="it-IT" sz="3200" dirty="0" smtClean="0"/>
            </a:br>
            <a:r>
              <a:rPr lang="it-IT" sz="3200" dirty="0" smtClean="0"/>
              <a:t>b) </a:t>
            </a:r>
            <a:r>
              <a:rPr lang="it-IT" sz="3200" b="1" dirty="0" smtClean="0"/>
              <a:t>conoscenze e abilità </a:t>
            </a:r>
            <a:r>
              <a:rPr lang="it-IT" sz="3200" dirty="0"/>
              <a:t>culturali, linguistiche, scientifiche e </a:t>
            </a:r>
            <a:r>
              <a:rPr lang="it-IT" sz="3200" dirty="0" smtClean="0"/>
              <a:t>tecnologiche, </a:t>
            </a:r>
            <a:r>
              <a:rPr lang="it-IT" sz="3200" dirty="0"/>
              <a:t>le hard </a:t>
            </a:r>
            <a:r>
              <a:rPr lang="it-IT" sz="3200" dirty="0" err="1"/>
              <a:t>skills</a:t>
            </a:r>
            <a:r>
              <a:rPr lang="it-IT" sz="3200" dirty="0"/>
              <a:t> </a:t>
            </a:r>
            <a:r>
              <a:rPr lang="it-IT" sz="3200" dirty="0" smtClean="0"/>
              <a:t>generiche (cerchio intermedio); </a:t>
            </a:r>
            <a:br>
              <a:rPr lang="it-IT" sz="3200" dirty="0" smtClean="0"/>
            </a:br>
            <a:r>
              <a:rPr lang="it-IT" sz="3200" dirty="0" smtClean="0"/>
              <a:t>c) </a:t>
            </a:r>
            <a:r>
              <a:rPr lang="it-IT" sz="3200" b="1" dirty="0" smtClean="0"/>
              <a:t>competenze </a:t>
            </a:r>
            <a:r>
              <a:rPr lang="it-IT" sz="3200" b="1" dirty="0"/>
              <a:t>tecnico-professionali </a:t>
            </a:r>
            <a:r>
              <a:rPr lang="it-IT" sz="3200" dirty="0"/>
              <a:t>particolari, </a:t>
            </a:r>
            <a:r>
              <a:rPr lang="it-IT" sz="3200" dirty="0" smtClean="0"/>
              <a:t>in particolare collegate </a:t>
            </a:r>
            <a:r>
              <a:rPr lang="it-IT" sz="3200" dirty="0"/>
              <a:t>a uno specifico </a:t>
            </a:r>
            <a:r>
              <a:rPr lang="it-IT" sz="3200" dirty="0" smtClean="0"/>
              <a:t>ambito di lavoro, </a:t>
            </a:r>
            <a:r>
              <a:rPr lang="it-IT" sz="3200" dirty="0"/>
              <a:t>le hard </a:t>
            </a:r>
            <a:r>
              <a:rPr lang="it-IT" sz="3200" dirty="0" err="1"/>
              <a:t>skills</a:t>
            </a:r>
            <a:r>
              <a:rPr lang="it-IT" sz="3200" dirty="0"/>
              <a:t> </a:t>
            </a:r>
            <a:r>
              <a:rPr lang="it-IT" sz="3200" dirty="0" smtClean="0"/>
              <a:t>specifiche (cerchio più interno). </a:t>
            </a:r>
            <a:r>
              <a:rPr lang="it-IT" sz="3200" dirty="0"/>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18</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533956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a:xfrm>
            <a:off x="539552" y="188640"/>
            <a:ext cx="8280598" cy="6107385"/>
          </a:xfrm>
        </p:spPr>
        <p:txBody>
          <a:bodyPr/>
          <a:lstStyle/>
          <a:p>
            <a:pPr algn="l"/>
            <a:r>
              <a:rPr lang="it-IT" altLang="it-IT" sz="2800" dirty="0" smtClean="0"/>
              <a:t/>
            </a:r>
            <a:br>
              <a:rPr lang="it-IT" altLang="it-IT" sz="2800" dirty="0" smtClean="0"/>
            </a:br>
            <a:r>
              <a:rPr lang="it-IT" altLang="it-IT" sz="2800" dirty="0" smtClean="0"/>
              <a:t>Competenze generali </a:t>
            </a:r>
            <a:br>
              <a:rPr lang="it-IT" altLang="it-IT" sz="2800" dirty="0" smtClean="0"/>
            </a:br>
            <a:r>
              <a:rPr lang="it-IT" altLang="it-IT" sz="2800" dirty="0" smtClean="0"/>
              <a:t>e personali (soft) </a:t>
            </a:r>
            <a:r>
              <a:rPr lang="it-IT" altLang="it-IT" sz="2400" dirty="0" smtClean="0"/>
              <a:t/>
            </a:r>
            <a:br>
              <a:rPr lang="it-IT" altLang="it-IT" sz="2400" dirty="0" smtClean="0"/>
            </a:br>
            <a:r>
              <a:rPr lang="it-IT" altLang="it-IT" sz="3200" dirty="0" smtClean="0"/>
              <a:t/>
            </a:r>
            <a:br>
              <a:rPr lang="it-IT" altLang="it-IT" sz="3200" dirty="0" smtClean="0"/>
            </a:br>
            <a:r>
              <a:rPr lang="it-IT" altLang="it-IT" sz="2800" dirty="0" smtClean="0"/>
              <a:t>Competenze culturali </a:t>
            </a:r>
            <a:br>
              <a:rPr lang="it-IT" altLang="it-IT" sz="2800" dirty="0" smtClean="0"/>
            </a:br>
            <a:r>
              <a:rPr lang="it-IT" altLang="it-IT" sz="2800" dirty="0" smtClean="0"/>
              <a:t>e tecnologiche (hard </a:t>
            </a:r>
            <a:br>
              <a:rPr lang="it-IT" altLang="it-IT" sz="2800" dirty="0" smtClean="0"/>
            </a:br>
            <a:r>
              <a:rPr lang="it-IT" altLang="it-IT" sz="2800" dirty="0" smtClean="0"/>
              <a:t>generiche)</a:t>
            </a:r>
            <a:br>
              <a:rPr lang="it-IT" altLang="it-IT" sz="2800" dirty="0" smtClean="0"/>
            </a:br>
            <a:r>
              <a:rPr lang="it-IT" altLang="it-IT" sz="3200" dirty="0" smtClean="0"/>
              <a:t> </a:t>
            </a:r>
            <a:br>
              <a:rPr lang="it-IT" altLang="it-IT" sz="3200" dirty="0" smtClean="0"/>
            </a:br>
            <a:r>
              <a:rPr lang="it-IT" altLang="it-IT" sz="2800" dirty="0" smtClean="0"/>
              <a:t>Competenze tecnico-   </a:t>
            </a:r>
            <a:br>
              <a:rPr lang="it-IT" altLang="it-IT" sz="2800" dirty="0" smtClean="0"/>
            </a:br>
            <a:r>
              <a:rPr lang="it-IT" altLang="it-IT" sz="2800" dirty="0" smtClean="0"/>
              <a:t>pratiche (hard specifiche)</a:t>
            </a:r>
          </a:p>
        </p:txBody>
      </p:sp>
      <p:sp>
        <p:nvSpPr>
          <p:cNvPr id="2" name="Ovale 1"/>
          <p:cNvSpPr/>
          <p:nvPr/>
        </p:nvSpPr>
        <p:spPr>
          <a:xfrm>
            <a:off x="4067175" y="1268413"/>
            <a:ext cx="4752975" cy="48974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 name="Ovale 2"/>
          <p:cNvSpPr/>
          <p:nvPr/>
        </p:nvSpPr>
        <p:spPr>
          <a:xfrm>
            <a:off x="4787900" y="2003425"/>
            <a:ext cx="3455988" cy="34417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 name="Ovale 3"/>
          <p:cNvSpPr/>
          <p:nvPr/>
        </p:nvSpPr>
        <p:spPr>
          <a:xfrm>
            <a:off x="5508625" y="2708275"/>
            <a:ext cx="2016125" cy="19446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6" name="Connettore 2 5"/>
          <p:cNvCxnSpPr/>
          <p:nvPr/>
        </p:nvCxnSpPr>
        <p:spPr>
          <a:xfrm>
            <a:off x="3995738" y="1700213"/>
            <a:ext cx="24479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3779838" y="3068638"/>
            <a:ext cx="1439862" cy="431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flipV="1">
            <a:off x="2700338" y="3681413"/>
            <a:ext cx="3816350" cy="971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Segnaposto numero diapositiva 6"/>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C770F7E-BBC4-4FCC-8704-488C524B5CD7}" type="slidenum">
              <a:rPr lang="it-IT" altLang="it-IT">
                <a:solidFill>
                  <a:srgbClr val="898989"/>
                </a:solidFill>
              </a:rPr>
              <a:pPr eaLnBrk="1" hangingPunct="1"/>
              <a:t>19</a:t>
            </a:fld>
            <a:endParaRPr lang="it-IT" altLang="it-IT">
              <a:solidFill>
                <a:srgbClr val="898989"/>
              </a:solidFill>
            </a:endParaRPr>
          </a:p>
        </p:txBody>
      </p:sp>
      <p:sp>
        <p:nvSpPr>
          <p:cNvPr id="11"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3915904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332656"/>
            <a:ext cx="8157592" cy="6050870"/>
          </a:xfrm>
        </p:spPr>
        <p:txBody>
          <a:bodyPr/>
          <a:lstStyle/>
          <a:p>
            <a:r>
              <a:rPr lang="it-IT" sz="3200" dirty="0"/>
              <a:t>Ne deriva un quadro che evidenzia ulteriormente la centralità nei processi formativi e </a:t>
            </a:r>
            <a:r>
              <a:rPr lang="it-IT" sz="3200" dirty="0" smtClean="0"/>
              <a:t>orientativi </a:t>
            </a:r>
            <a:r>
              <a:rPr lang="it-IT" sz="3200" dirty="0"/>
              <a:t>professionali delle competenze personali generali o soft </a:t>
            </a:r>
            <a:r>
              <a:rPr lang="it-IT" sz="3200" dirty="0" err="1"/>
              <a:t>skills</a:t>
            </a:r>
            <a:r>
              <a:rPr lang="it-IT" sz="3200" dirty="0"/>
              <a:t>, ma anche delle competenze denominate hard </a:t>
            </a:r>
            <a:r>
              <a:rPr lang="it-IT" sz="3200" dirty="0" err="1"/>
              <a:t>skills</a:t>
            </a:r>
            <a:r>
              <a:rPr lang="it-IT" sz="3200" dirty="0"/>
              <a:t> generiche, rivisitate tenendo conto delle richieste del mondo del lavoro per quanto riguarda una serie di competenze come, a esempio, la competenza nella comunicazione orale e scritta.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20</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4023061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19256" cy="6250706"/>
          </a:xfrm>
        </p:spPr>
        <p:txBody>
          <a:bodyPr/>
          <a:lstStyle/>
          <a:p>
            <a:r>
              <a:rPr lang="it-IT" sz="3200" b="1" dirty="0" smtClean="0"/>
              <a:t>Prima questione:</a:t>
            </a:r>
            <a:br>
              <a:rPr lang="it-IT" sz="3200" b="1" dirty="0" smtClean="0"/>
            </a:br>
            <a:r>
              <a:rPr lang="it-IT" sz="3200" b="1" dirty="0" smtClean="0"/>
              <a:t>l’IRC ha a che fare con questo quadro di riferimento?</a:t>
            </a:r>
            <a:r>
              <a:rPr lang="it-IT" sz="3200" dirty="0" smtClean="0"/>
              <a:t/>
            </a:r>
            <a:br>
              <a:rPr lang="it-IT" sz="3200" dirty="0" smtClean="0"/>
            </a:br>
            <a:r>
              <a:rPr lang="it-IT" dirty="0"/>
              <a:t/>
            </a:r>
            <a:br>
              <a:rPr lang="it-IT" dirty="0"/>
            </a:br>
            <a:endParaRPr lang="it-IT"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21</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459846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250706"/>
          </a:xfrm>
        </p:spPr>
        <p:txBody>
          <a:bodyPr/>
          <a:lstStyle/>
          <a:p>
            <a:pPr algn="l"/>
            <a:r>
              <a:rPr lang="it-IT" sz="3200" dirty="0"/>
              <a:t>Al termine del primo biennio l’allievo è messo in grado di</a:t>
            </a:r>
            <a:r>
              <a:rPr lang="it-IT" sz="3200" dirty="0" smtClean="0"/>
              <a:t>:</a:t>
            </a:r>
            <a:br>
              <a:rPr lang="it-IT" sz="3200" dirty="0" smtClean="0"/>
            </a:br>
            <a:r>
              <a:rPr lang="it-IT" sz="3200" dirty="0"/>
              <a:t/>
            </a:r>
            <a:br>
              <a:rPr lang="it-IT" sz="3200" dirty="0"/>
            </a:br>
            <a:r>
              <a:rPr lang="it-IT" sz="3200" dirty="0"/>
              <a:t>• costruire un’identità libera e responsabile, ponendosi domande di senso nel</a:t>
            </a:r>
            <a:br>
              <a:rPr lang="it-IT" sz="3200" dirty="0"/>
            </a:br>
            <a:r>
              <a:rPr lang="it-IT" sz="3200" dirty="0"/>
              <a:t>confronto con i contenuti del messaggio evangelico secondo la tradizione</a:t>
            </a:r>
            <a:br>
              <a:rPr lang="it-IT" sz="3200" dirty="0"/>
            </a:br>
            <a:r>
              <a:rPr lang="it-IT" sz="3200" dirty="0"/>
              <a:t>della Chiesa;</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22</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860525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5962674"/>
          </a:xfrm>
        </p:spPr>
        <p:txBody>
          <a:bodyPr/>
          <a:lstStyle/>
          <a:p>
            <a:pPr algn="l"/>
            <a:r>
              <a:rPr lang="it-IT" sz="3200" dirty="0"/>
              <a:t>• valutare il contributo sempre attuale della tradizione cristiana allo sviluppo</a:t>
            </a:r>
            <a:br>
              <a:rPr lang="it-IT" sz="3200" dirty="0"/>
            </a:br>
            <a:r>
              <a:rPr lang="it-IT" sz="3200" dirty="0"/>
              <a:t>della civiltà umana, anche in dialogo con altre tradizioni culturali </a:t>
            </a:r>
            <a:r>
              <a:rPr lang="it-IT" sz="3200" dirty="0" smtClean="0"/>
              <a:t>e religiose</a:t>
            </a:r>
            <a:r>
              <a:rPr lang="it-IT" sz="3200" dirty="0"/>
              <a:t>;</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23</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579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081712"/>
          </a:xfrm>
        </p:spPr>
        <p:txBody>
          <a:bodyPr/>
          <a:lstStyle/>
          <a:p>
            <a:pPr algn="l"/>
            <a:r>
              <a:rPr lang="it-IT" sz="3200" dirty="0"/>
              <a:t>• valutare la dimensione religiosa della vita umana a partire dalla conoscenza</a:t>
            </a:r>
            <a:br>
              <a:rPr lang="it-IT" sz="3200" dirty="0"/>
            </a:br>
            <a:r>
              <a:rPr lang="it-IT" sz="3200" dirty="0"/>
              <a:t>della Bibbia e della persona di Gesù Cristo, riconoscendo il senso e il</a:t>
            </a:r>
            <a:br>
              <a:rPr lang="it-IT" sz="3200" dirty="0"/>
            </a:br>
            <a:r>
              <a:rPr lang="it-IT" sz="3200" dirty="0"/>
              <a:t>significato del linguaggio religioso cristiano.</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24</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144208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250706"/>
          </a:xfrm>
        </p:spPr>
        <p:txBody>
          <a:bodyPr/>
          <a:lstStyle/>
          <a:p>
            <a:r>
              <a:rPr lang="it-IT" sz="3200" b="1" dirty="0" smtClean="0"/>
              <a:t>La questione dell’identità personale e dell’identità professionale.</a:t>
            </a:r>
            <a:br>
              <a:rPr lang="it-IT" sz="3200" b="1" dirty="0" smtClean="0"/>
            </a:br>
            <a:r>
              <a:rPr lang="it-IT" sz="3200" b="1" dirty="0"/>
              <a:t/>
            </a:r>
            <a:br>
              <a:rPr lang="it-IT" sz="3200" b="1" dirty="0"/>
            </a:br>
            <a:r>
              <a:rPr lang="it-IT" sz="3200" b="1" dirty="0" smtClean="0"/>
              <a:t>Per un un’etica professionale oggi</a:t>
            </a:r>
            <a:r>
              <a:rPr lang="it-IT" sz="3200" dirty="0" smtClean="0"/>
              <a:t>. </a:t>
            </a: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25</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3403000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19256" cy="6250706"/>
          </a:xfrm>
        </p:spPr>
        <p:txBody>
          <a:bodyPr/>
          <a:lstStyle/>
          <a:p>
            <a:r>
              <a:rPr lang="it-IT" sz="3200" b="1" dirty="0" smtClean="0"/>
              <a:t>Un’identità </a:t>
            </a:r>
            <a:r>
              <a:rPr lang="it-IT" sz="3200" b="1" dirty="0"/>
              <a:t>professionale </a:t>
            </a:r>
            <a:r>
              <a:rPr lang="it-IT" sz="3200" dirty="0"/>
              <a:t>può essere considerata come costituita da un insieme di competenze, abilità, atteggiamenti, stati affettivi e motivazionali, comportamenti, che fanno riferimento a un ambito lavorativo nel suo complesso, più che a una ben precisa figura professionale e/o a un ben definito ruolo lavorativo. </a:t>
            </a:r>
            <a:r>
              <a:rPr lang="it-IT" sz="3200" dirty="0" smtClean="0"/>
              <a:t/>
            </a:r>
            <a:br>
              <a:rPr lang="it-IT" sz="3200" dirty="0" smtClean="0"/>
            </a:br>
            <a:r>
              <a:rPr lang="it-IT" sz="3200" dirty="0"/>
              <a:t/>
            </a:r>
            <a:br>
              <a:rPr lang="it-IT" sz="3200" dirty="0"/>
            </a:br>
            <a:r>
              <a:rPr lang="it-IT" sz="3200" dirty="0" smtClean="0"/>
              <a:t/>
            </a:r>
            <a:br>
              <a:rPr lang="it-IT" sz="3200" dirty="0" smtClean="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26</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488360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74638"/>
            <a:ext cx="8435280" cy="6178698"/>
          </a:xfrm>
        </p:spPr>
        <p:txBody>
          <a:bodyPr/>
          <a:lstStyle/>
          <a:p>
            <a:r>
              <a:rPr lang="it-IT" sz="3200" dirty="0"/>
              <a:t>Inoltre, più che prendere in considerazione la sola immagine di sé come lavoratore, che di fatto è stata sviluppata da una persona, o tener conto esclusivamente delle esigenze che provengono dall’occupare un preciso posto di lavoro, </a:t>
            </a:r>
            <a:r>
              <a:rPr lang="it-IT" sz="3200" b="1" dirty="0"/>
              <a:t>vanno considerate le dimensioni fondamentali della persona umana </a:t>
            </a:r>
            <a:r>
              <a:rPr lang="it-IT" sz="3200" dirty="0"/>
              <a:t>che vanno promosse perché essa possa affrontare </a:t>
            </a:r>
            <a:r>
              <a:rPr lang="it-IT" sz="3200" b="1" dirty="0"/>
              <a:t>un valido inserimento e, soprattutto, una permanenza stabile nel mondo del </a:t>
            </a:r>
            <a:r>
              <a:rPr lang="it-IT" sz="3200" b="1" dirty="0" smtClean="0"/>
              <a:t>lavoro</a:t>
            </a:r>
            <a:endParaRPr lang="it-IT" sz="3200" b="1" dirty="0"/>
          </a:p>
        </p:txBody>
      </p:sp>
      <p:sp>
        <p:nvSpPr>
          <p:cNvPr id="3" name="Segnaposto piè di pagina 2"/>
          <p:cNvSpPr>
            <a:spLocks noGrp="1"/>
          </p:cNvSpPr>
          <p:nvPr>
            <p:ph type="ftr" sz="quarter" idx="11"/>
          </p:nvPr>
        </p:nvSpPr>
        <p:spPr/>
        <p:txBody>
          <a:bodyPr/>
          <a:lstStyle/>
          <a:p>
            <a:pPr>
              <a:defRPr/>
            </a:pPr>
            <a:r>
              <a:rPr lang="it-IT" smtClean="0"/>
              <a:t>Roma CIOFS 19 aprile 2018</a:t>
            </a:r>
            <a:endParaRPr lang="it-IT"/>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27</a:t>
            </a:fld>
            <a:endParaRPr lang="it-IT" altLang="it-IT"/>
          </a:p>
        </p:txBody>
      </p:sp>
    </p:spTree>
    <p:extLst>
      <p:ext uri="{BB962C8B-B14F-4D97-AF65-F5344CB8AC3E}">
        <p14:creationId xmlns:p14="http://schemas.microsoft.com/office/powerpoint/2010/main" val="3465828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74637"/>
            <a:ext cx="8435280" cy="6446837"/>
          </a:xfrm>
        </p:spPr>
        <p:txBody>
          <a:bodyPr/>
          <a:lstStyle/>
          <a:p>
            <a:r>
              <a:rPr lang="it-IT" sz="3200" b="1" dirty="0" smtClean="0"/>
              <a:t>Secondo J. </a:t>
            </a:r>
            <a:r>
              <a:rPr lang="it-IT" sz="3200" b="1" dirty="0" err="1" smtClean="0"/>
              <a:t>Guichard</a:t>
            </a:r>
            <a:r>
              <a:rPr lang="it-IT" sz="3200" b="1" dirty="0" smtClean="0"/>
              <a:t> la </a:t>
            </a:r>
            <a:r>
              <a:rPr lang="it-IT" sz="3200" b="1" dirty="0"/>
              <a:t>costruzione </a:t>
            </a:r>
            <a:r>
              <a:rPr lang="it-IT" sz="3200" b="1" dirty="0" smtClean="0"/>
              <a:t>dell’identità professionale deve essere </a:t>
            </a:r>
            <a:r>
              <a:rPr lang="it-IT" sz="3200" b="1" dirty="0"/>
              <a:t>contestualizzata nel quadro più ampio della costruzione del </a:t>
            </a:r>
            <a:r>
              <a:rPr lang="it-IT" sz="3200" b="1" dirty="0" smtClean="0"/>
              <a:t>proprio percorso </a:t>
            </a:r>
            <a:r>
              <a:rPr lang="it-IT" sz="3200" b="1" dirty="0"/>
              <a:t>di vita</a:t>
            </a:r>
            <a:r>
              <a:rPr lang="it-IT" sz="3200" dirty="0"/>
              <a:t>. Il modello di costruzione di sé intende descrivere i processi attraverso i quali le persone connettono i diversi ambiti della propria vita e li ordinano in base a determinate prospettive. </a:t>
            </a:r>
            <a:r>
              <a:rPr lang="it-IT" sz="3200" dirty="0" smtClean="0"/>
              <a:t/>
            </a:r>
            <a:br>
              <a:rPr lang="it-IT" sz="3200" dirty="0" smtClean="0"/>
            </a:br>
            <a:r>
              <a:rPr lang="it-IT" sz="3200" b="1" dirty="0" smtClean="0"/>
              <a:t>In altre parole l’identità professionale si innesta nella stessa identità personale evocata dalle competenze da promuovere nell</a:t>
            </a:r>
            <a:r>
              <a:rPr lang="it-IT" sz="3200" dirty="0" smtClean="0"/>
              <a:t>’IRC.</a:t>
            </a: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28</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3520321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081712"/>
          </a:xfrm>
        </p:spPr>
        <p:txBody>
          <a:bodyPr/>
          <a:lstStyle/>
          <a:p>
            <a:r>
              <a:rPr lang="it-IT" sz="3200" dirty="0"/>
              <a:t/>
            </a:r>
            <a:br>
              <a:rPr lang="it-IT" sz="3200" dirty="0"/>
            </a:br>
            <a:r>
              <a:rPr lang="it-IT" sz="3200" b="1" dirty="0" smtClean="0"/>
              <a:t>Si tratta di quella dimensione che spesso viene definita «del senso e della prospettiva esistenziale».</a:t>
            </a:r>
            <a:br>
              <a:rPr lang="it-IT" sz="3200" b="1" dirty="0" smtClean="0"/>
            </a:br>
            <a:r>
              <a:rPr lang="it-IT" sz="3200" dirty="0"/>
              <a:t/>
            </a:r>
            <a:br>
              <a:rPr lang="it-IT" sz="3200" dirty="0"/>
            </a:br>
            <a:r>
              <a:rPr lang="it-IT" sz="3200" dirty="0" smtClean="0"/>
              <a:t>La competenza nel costruire un quadro di riferimento personale che guidi le proprie scelte e i conseguenti impegni formativi e lavorativi la si ritrova costantemente nella riflessione pedagogica dal tempo di Aristotele.</a:t>
            </a:r>
            <a:br>
              <a:rPr lang="it-IT" sz="3200" dirty="0" smtClean="0"/>
            </a:br>
            <a:r>
              <a:rPr lang="it-IT" sz="3200" dirty="0"/>
              <a:t/>
            </a:r>
            <a:br>
              <a:rPr lang="it-IT" sz="3200" dirty="0"/>
            </a:br>
            <a:r>
              <a:rPr lang="it-IT" sz="3200" dirty="0" smtClean="0"/>
              <a:t>Oggi si parla di «progetto di vita».  </a:t>
            </a:r>
            <a:br>
              <a:rPr lang="it-IT" sz="3200" dirty="0" smtClean="0"/>
            </a:br>
            <a:r>
              <a:rPr lang="it-IT" sz="3200" dirty="0" smtClean="0"/>
              <a:t/>
            </a:r>
            <a:br>
              <a:rPr lang="it-IT" sz="3200" dirty="0" smtClean="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29</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86741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5962674"/>
          </a:xfrm>
        </p:spPr>
        <p:txBody>
          <a:bodyPr/>
          <a:lstStyle/>
          <a:p>
            <a:r>
              <a:rPr lang="it-IT" sz="2400" dirty="0" smtClean="0"/>
              <a:t> </a:t>
            </a:r>
            <a:r>
              <a:rPr lang="it-IT" sz="3200" dirty="0"/>
              <a:t>Ciò è particolarmente importante oggi, perché la più recente ricerca sulla natura e maturazione dell’identità professionale mette in luce come essa venga sempre meno definita e sollecitata esternamente e socialmente, mentre sempre più </a:t>
            </a:r>
            <a:r>
              <a:rPr lang="it-IT" sz="3200" b="1" dirty="0"/>
              <a:t>diventi centrale il processo costruttivo che il soggetto deve compiere, certo sotto l’influenza sia dell’istituzione formativa, sia del contesto lavorativo nel quale è progressivamente inserito, ma essendone lui il primo responsabile</a:t>
            </a:r>
            <a:r>
              <a:rPr lang="it-IT" sz="3200" dirty="0"/>
              <a:t>.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30</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314636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5962674"/>
          </a:xfrm>
        </p:spPr>
        <p:txBody>
          <a:bodyPr/>
          <a:lstStyle/>
          <a:p>
            <a:r>
              <a:rPr lang="it-IT" sz="3200" dirty="0"/>
              <a:t>In effetti, è sempre più difficile pensare all’identità professionale come uno stato che viene assunto più o meno passivamente in un contesto organizzativo stabile e ben strutturato secondo ruoli e mansioni precise, magari codificate da forme contrattuali e condizioni chiare di carriera. Tanto più che in molti casi si nota la tendenza a sviluppare più di un’identità professionale, o ad assumere forme di identità oggi descritte come “provvisorie o temporanee”.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31</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921961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081712"/>
          </a:xfrm>
        </p:spPr>
        <p:txBody>
          <a:bodyPr/>
          <a:lstStyle/>
          <a:p>
            <a:r>
              <a:rPr lang="it-IT" sz="3200" dirty="0"/>
              <a:t>Ad avviso di </a:t>
            </a:r>
            <a:r>
              <a:rPr lang="it-IT" sz="3200" dirty="0" err="1"/>
              <a:t>Guichard</a:t>
            </a:r>
            <a:r>
              <a:rPr lang="it-IT" sz="3200" dirty="0"/>
              <a:t> questa </a:t>
            </a:r>
            <a:r>
              <a:rPr lang="it-IT" sz="3200" dirty="0" smtClean="0"/>
              <a:t>impostazione </a:t>
            </a:r>
            <a:r>
              <a:rPr lang="it-IT" sz="3200" dirty="0"/>
              <a:t>può: “rispondere meglio alle esigenze di adolescenti o giovani adulti che, nelle nostre società, devono affrontare molteplici compiti di sviluppo in diversi ambiti di vita (che stile di vita potrei avere? cos'è che veramente importa nella mia vita? etc.)”.</a:t>
            </a:r>
            <a:br>
              <a:rPr lang="it-IT" sz="3200" dirty="0"/>
            </a:br>
            <a:r>
              <a:rPr lang="it-IT" sz="3200" dirty="0"/>
              <a:t>Questa unificazione avviene tramite la creazione di alcune aspettative sul proprio futuro, aspettative che diventano poi fondamentali per l'individuo”.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32</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106316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74638"/>
            <a:ext cx="8435280" cy="6178698"/>
          </a:xfrm>
        </p:spPr>
        <p:txBody>
          <a:bodyPr/>
          <a:lstStyle/>
          <a:p>
            <a:pPr algn="l"/>
            <a:r>
              <a:rPr lang="it-IT" sz="3200" b="1" dirty="0" smtClean="0"/>
              <a:t>La questione dell’etica professionale.</a:t>
            </a:r>
            <a:br>
              <a:rPr lang="it-IT" sz="3200" b="1" dirty="0" smtClean="0"/>
            </a:br>
            <a:r>
              <a:rPr lang="it-IT" sz="3200" b="1" dirty="0"/>
              <a:t/>
            </a:r>
            <a:br>
              <a:rPr lang="it-IT" sz="3200" b="1" dirty="0"/>
            </a:br>
            <a:r>
              <a:rPr lang="it-IT" sz="3200" dirty="0" smtClean="0"/>
              <a:t>H. Gardner parlando di «</a:t>
            </a:r>
            <a:r>
              <a:rPr lang="it-IT" sz="3200" b="1" dirty="0" smtClean="0"/>
              <a:t>buon lavoro</a:t>
            </a:r>
            <a:r>
              <a:rPr lang="it-IT" sz="3200" dirty="0" smtClean="0"/>
              <a:t>» ne mette in rilievo tre componenti:</a:t>
            </a:r>
            <a:br>
              <a:rPr lang="it-IT" sz="3200" dirty="0" smtClean="0"/>
            </a:br>
            <a:r>
              <a:rPr lang="it-IT" sz="3200" dirty="0" smtClean="0"/>
              <a:t/>
            </a:r>
            <a:br>
              <a:rPr lang="it-IT" sz="3200" dirty="0" smtClean="0"/>
            </a:br>
            <a:r>
              <a:rPr lang="it-IT" sz="3200" dirty="0" smtClean="0"/>
              <a:t>a) </a:t>
            </a:r>
            <a:r>
              <a:rPr lang="it-IT" sz="3200" b="1" dirty="0" smtClean="0"/>
              <a:t>la qualità professionale</a:t>
            </a:r>
            <a:r>
              <a:rPr lang="it-IT" sz="3200" dirty="0" smtClean="0"/>
              <a:t>;</a:t>
            </a:r>
            <a:br>
              <a:rPr lang="it-IT" sz="3200" dirty="0" smtClean="0"/>
            </a:br>
            <a:r>
              <a:rPr lang="it-IT" sz="3200" dirty="0" smtClean="0"/>
              <a:t/>
            </a:r>
            <a:br>
              <a:rPr lang="it-IT" sz="3200" dirty="0" smtClean="0"/>
            </a:br>
            <a:r>
              <a:rPr lang="it-IT" sz="3200" dirty="0" smtClean="0"/>
              <a:t>b) </a:t>
            </a:r>
            <a:r>
              <a:rPr lang="it-IT" sz="3200" b="1" dirty="0" smtClean="0"/>
              <a:t>la significatività personale e il gusto di un lavoro fatto bene</a:t>
            </a:r>
            <a:r>
              <a:rPr lang="it-IT" sz="3200" dirty="0" smtClean="0"/>
              <a:t>:</a:t>
            </a:r>
            <a:br>
              <a:rPr lang="it-IT" sz="3200" dirty="0" smtClean="0"/>
            </a:br>
            <a:r>
              <a:rPr lang="it-IT" sz="3200" dirty="0" smtClean="0"/>
              <a:t/>
            </a:r>
            <a:br>
              <a:rPr lang="it-IT" sz="3200" dirty="0" smtClean="0"/>
            </a:br>
            <a:r>
              <a:rPr lang="it-IT" sz="3200" dirty="0" smtClean="0"/>
              <a:t>c) </a:t>
            </a:r>
            <a:r>
              <a:rPr lang="it-IT" sz="3200" b="1" dirty="0" smtClean="0"/>
              <a:t>l’eticità</a:t>
            </a:r>
            <a:r>
              <a:rPr lang="it-IT" sz="3200" dirty="0" smtClean="0"/>
              <a:t>.</a:t>
            </a:r>
            <a:br>
              <a:rPr lang="it-IT" sz="3200" dirty="0" smtClean="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33</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3695131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19256" cy="6081712"/>
          </a:xfrm>
        </p:spPr>
        <p:txBody>
          <a:bodyPr/>
          <a:lstStyle/>
          <a:p>
            <a:r>
              <a:rPr lang="it-IT" sz="3200" b="1" dirty="0" smtClean="0"/>
              <a:t>Un lavoro è eticamente buono quando viene </a:t>
            </a:r>
            <a:r>
              <a:rPr lang="it-IT" sz="3200" b="1" dirty="0"/>
              <a:t>eseguito in modo </a:t>
            </a:r>
            <a:r>
              <a:rPr lang="it-IT" sz="3200" b="1" dirty="0" smtClean="0"/>
              <a:t>responsabile</a:t>
            </a:r>
            <a:r>
              <a:rPr lang="it-IT" sz="3200" dirty="0" smtClean="0"/>
              <a:t>; </a:t>
            </a:r>
            <a:r>
              <a:rPr lang="it-IT" sz="3200" dirty="0"/>
              <a:t>di conseguenza il buon lavoratore si interroga costantemente su quel che vuol dire essere responsabile; cerca di comportarsi in quel modo; e cerca, come tutti dovremmo fare, di riconoscere i propri sbagli e di correggere di conseguenza il proprio operato.</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34</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4221154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5962674"/>
          </a:xfrm>
        </p:spPr>
        <p:txBody>
          <a:bodyPr/>
          <a:lstStyle/>
          <a:p>
            <a:r>
              <a:rPr lang="it-IT" sz="3200" dirty="0"/>
              <a:t>Un approccio che oggi appare ricco di potenzialità teoriche e di possibili applicazioni formative è quello che si ispira all’impianto aristotelico, in quanto esso collega la realtà dell’agire umano allo </a:t>
            </a:r>
            <a:r>
              <a:rPr lang="it-IT" sz="3200" b="1" dirty="0"/>
              <a:t>sviluppo di un organismo virtuoso</a:t>
            </a:r>
            <a:r>
              <a:rPr lang="it-IT" sz="3200" dirty="0"/>
              <a:t>. </a:t>
            </a:r>
            <a:br>
              <a:rPr lang="it-IT" sz="3200" dirty="0"/>
            </a:b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35</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701608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081712"/>
          </a:xfrm>
        </p:spPr>
        <p:txBody>
          <a:bodyPr/>
          <a:lstStyle/>
          <a:p>
            <a:r>
              <a:rPr lang="it-IT" sz="3200" dirty="0" smtClean="0"/>
              <a:t>«</a:t>
            </a:r>
            <a:r>
              <a:rPr lang="it-IT" sz="3200" b="1" dirty="0"/>
              <a:t>V</a:t>
            </a:r>
            <a:r>
              <a:rPr lang="it-IT" sz="3200" b="1" dirty="0" smtClean="0"/>
              <a:t>irtuoso </a:t>
            </a:r>
            <a:r>
              <a:rPr lang="it-IT" sz="3200" b="1" dirty="0"/>
              <a:t>si definisce non un singolo atto buono o moralmente retto, ma l’abito o l’abitudine a compiere determinati atti buoni</a:t>
            </a:r>
            <a:r>
              <a:rPr lang="it-IT" sz="3200" dirty="0"/>
              <a:t>. Noi acquistiamo le virtù con un’attività precedente: si diventa costruttori, costruendo, giusti compiendo azioni giuste, coraggiosi con azioni coraggiose. […] Coraggioso è colui che è abituato ad agire i modo coraggioso. </a:t>
            </a:r>
            <a:r>
              <a:rPr lang="it-IT" sz="3200" b="1" dirty="0"/>
              <a:t>Onesto è colui che ripetutamente si comporta onestamente, acquisendo attraverso l’impegno e l’esercizio, un abito mentale che lo porta nelle diverse situazioni, anche in quelle impreviste, ad agire con </a:t>
            </a:r>
            <a:r>
              <a:rPr lang="it-IT" sz="3200" b="1" dirty="0" smtClean="0"/>
              <a:t>onestà</a:t>
            </a:r>
            <a:r>
              <a:rPr lang="it-IT" sz="3200" dirty="0" smtClean="0"/>
              <a:t>».</a:t>
            </a:r>
            <a:endParaRPr lang="it-IT" sz="3200"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36</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4184435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250706"/>
          </a:xfrm>
        </p:spPr>
        <p:txBody>
          <a:bodyPr/>
          <a:lstStyle/>
          <a:p>
            <a:r>
              <a:rPr lang="it-IT" sz="3200" dirty="0" smtClean="0"/>
              <a:t>Dal punto di vista formativo spesso ci troviamo ad affrontare sfide analoghe </a:t>
            </a:r>
            <a:r>
              <a:rPr lang="it-IT" sz="3200" dirty="0"/>
              <a:t>a </a:t>
            </a:r>
            <a:r>
              <a:rPr lang="it-IT" sz="3200" dirty="0" smtClean="0"/>
              <a:t>quelle </a:t>
            </a:r>
            <a:r>
              <a:rPr lang="it-IT" sz="3200" dirty="0"/>
              <a:t>che a suo tempo don Bosco dovette affrontare a favore dei giovani reclusi presso le carceri torinesi: come costruire o ricostruire un lavoratore dotato di una adeguata etica professionale.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37</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775361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363272" cy="6322714"/>
          </a:xfrm>
        </p:spPr>
        <p:txBody>
          <a:bodyPr/>
          <a:lstStyle/>
          <a:p>
            <a:r>
              <a:rPr lang="it-IT" sz="3200" dirty="0"/>
              <a:t>Egli scrisse a questo proposito, descrivendo gli inizi della sua attività con i giovani dimessi dalle carceri: “Fu allora che toccai con mano, che i giovanetti usciti dal luogo di punizione, se trovano una mano benevola, che di loro si prenda cura, li assista nei giorni festivi, studi di collocarli a lavorare presso di qualche onesto padrone, e </a:t>
            </a:r>
            <a:r>
              <a:rPr lang="it-IT" sz="3200" dirty="0" err="1"/>
              <a:t>andandoli</a:t>
            </a:r>
            <a:r>
              <a:rPr lang="it-IT" sz="3200" dirty="0"/>
              <a:t> qualche volta a visitare lungo la settimana, questi giovanetti si davano a una vita onorata, dimenticando il passato, divenivano buoni cristiani e onesti cittadini”.</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38</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220542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74638"/>
            <a:ext cx="8291264" cy="6250706"/>
          </a:xfrm>
        </p:spPr>
        <p:txBody>
          <a:bodyPr/>
          <a:lstStyle/>
          <a:p>
            <a:pPr algn="l"/>
            <a:r>
              <a:rPr lang="it-IT" sz="3200" dirty="0"/>
              <a:t>Tre elementi sembrano essenziali in questo cammino evocato da don Bosco: </a:t>
            </a:r>
            <a:r>
              <a:rPr lang="it-IT" sz="3200" dirty="0" smtClean="0"/>
              <a:t/>
            </a:r>
            <a:br>
              <a:rPr lang="it-IT" sz="3200" dirty="0" smtClean="0"/>
            </a:br>
            <a:r>
              <a:rPr lang="it-IT" sz="3200" dirty="0" smtClean="0"/>
              <a:t>a</a:t>
            </a:r>
            <a:r>
              <a:rPr lang="it-IT" sz="3200" dirty="0"/>
              <a:t>) </a:t>
            </a:r>
            <a:r>
              <a:rPr lang="it-IT" sz="3200" b="1" dirty="0"/>
              <a:t>la relazione personale </a:t>
            </a:r>
            <a:r>
              <a:rPr lang="it-IT" sz="3200" dirty="0"/>
              <a:t>avviata e basata su una fiducia reciproca; </a:t>
            </a:r>
            <a:r>
              <a:rPr lang="it-IT" sz="3200" dirty="0" smtClean="0"/>
              <a:t/>
            </a:r>
            <a:br>
              <a:rPr lang="it-IT" sz="3200" dirty="0" smtClean="0"/>
            </a:br>
            <a:r>
              <a:rPr lang="it-IT" sz="3200" dirty="0" smtClean="0"/>
              <a:t>b</a:t>
            </a:r>
            <a:r>
              <a:rPr lang="it-IT" sz="3200" dirty="0"/>
              <a:t>) </a:t>
            </a:r>
            <a:r>
              <a:rPr lang="it-IT" sz="3200" b="1" dirty="0"/>
              <a:t>l’accompagnamento protratto nel tempo </a:t>
            </a:r>
            <a:r>
              <a:rPr lang="it-IT" sz="3200" dirty="0"/>
              <a:t>verso una realtà esistenziale materiale e spirituale rinnovata; </a:t>
            </a:r>
            <a:r>
              <a:rPr lang="it-IT" sz="3200" dirty="0" smtClean="0"/>
              <a:t/>
            </a:r>
            <a:br>
              <a:rPr lang="it-IT" sz="3200" dirty="0" smtClean="0"/>
            </a:br>
            <a:r>
              <a:rPr lang="it-IT" sz="3200" dirty="0" smtClean="0"/>
              <a:t>c</a:t>
            </a:r>
            <a:r>
              <a:rPr lang="it-IT" sz="3200" dirty="0"/>
              <a:t>) </a:t>
            </a:r>
            <a:r>
              <a:rPr lang="it-IT" sz="3200" b="1" dirty="0"/>
              <a:t>la cura per inserirli in maniera valida e produttiva nel tessuto sociale e lavorativo</a:t>
            </a:r>
            <a:r>
              <a:rPr lang="it-IT" sz="3200" dirty="0"/>
              <a:t>. </a:t>
            </a:r>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39</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505389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7"/>
            <a:ext cx="8219256" cy="6446837"/>
          </a:xfrm>
        </p:spPr>
        <p:txBody>
          <a:bodyPr/>
          <a:lstStyle/>
          <a:p>
            <a:r>
              <a:rPr lang="it-IT" sz="3200" dirty="0"/>
              <a:t>T</a:t>
            </a:r>
            <a:r>
              <a:rPr lang="it-IT" sz="3200" dirty="0" smtClean="0"/>
              <a:t>ramite </a:t>
            </a:r>
            <a:r>
              <a:rPr lang="it-IT" sz="3200" dirty="0"/>
              <a:t>la presenza costante in mezzo ai giovani, l’educatore, o il gruppo degli educatori, attiva, sostiene e orienta con loro un </a:t>
            </a:r>
            <a:r>
              <a:rPr lang="it-IT" sz="3200" b="1" dirty="0"/>
              <a:t>sistema di relazioni che costituisce la base fondamentale per promuoverne la crescita personale, etica, culturale, sociale, professionale</a:t>
            </a:r>
            <a:r>
              <a:rPr lang="it-IT" sz="3200" dirty="0"/>
              <a:t>. </a:t>
            </a:r>
            <a:br>
              <a:rPr lang="it-IT" sz="3200" dirty="0"/>
            </a:br>
            <a:r>
              <a:rPr lang="it-IT" sz="3200" dirty="0" smtClean="0"/>
              <a:t>In </a:t>
            </a:r>
            <a:r>
              <a:rPr lang="it-IT" sz="3200" dirty="0"/>
              <a:t>altre parole costruire </a:t>
            </a:r>
            <a:r>
              <a:rPr lang="it-IT" sz="3200" b="1" dirty="0"/>
              <a:t>una comunità nella quale si possa sperimentare l’accompagnamento personale in un cammino di costruzione del proprio carattere e della propria saggezza pratica, cioè dei fondamenti di un’etica professionale che si possa incarnare nel contesto lavorativo attuale.</a:t>
            </a:r>
            <a:br>
              <a:rPr lang="it-IT" sz="3200" b="1" dirty="0"/>
            </a:br>
            <a:endParaRPr lang="it-IT" sz="3200" b="1" dirty="0"/>
          </a:p>
        </p:txBody>
      </p:sp>
      <p:sp>
        <p:nvSpPr>
          <p:cNvPr id="4" name="Segnaposto numero diapositiva 3"/>
          <p:cNvSpPr>
            <a:spLocks noGrp="1"/>
          </p:cNvSpPr>
          <p:nvPr>
            <p:ph type="sldNum" sz="quarter" idx="12"/>
          </p:nvPr>
        </p:nvSpPr>
        <p:spPr/>
        <p:txBody>
          <a:bodyPr/>
          <a:lstStyle/>
          <a:p>
            <a:pPr>
              <a:defRPr/>
            </a:pPr>
            <a:fld id="{C44CF7D8-168E-4144-816E-8D9DDAFA0CAA}" type="slidenum">
              <a:rPr lang="it-IT" altLang="it-IT" smtClean="0"/>
              <a:pPr>
                <a:defRPr/>
              </a:pPr>
              <a:t>40</a:t>
            </a:fld>
            <a:endParaRPr lang="it-IT" altLang="it-IT"/>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extLst>
      <p:ext uri="{BB962C8B-B14F-4D97-AF65-F5344CB8AC3E}">
        <p14:creationId xmlns:p14="http://schemas.microsoft.com/office/powerpoint/2010/main" val="1115567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a:xfrm>
            <a:off x="468313" y="260350"/>
            <a:ext cx="8218487" cy="6081713"/>
          </a:xfrm>
        </p:spPr>
        <p:txBody>
          <a:bodyPr/>
          <a:lstStyle/>
          <a:p>
            <a:r>
              <a:rPr lang="it-IT" altLang="it-IT" sz="3200" b="1" smtClean="0"/>
              <a:t>Grazie</a:t>
            </a:r>
          </a:p>
        </p:txBody>
      </p:sp>
      <p:sp>
        <p:nvSpPr>
          <p:cNvPr id="41988" name="Segnaposto numero diapositiva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189331F-4A75-4D82-82A4-A31D09531352}" type="slidenum">
              <a:rPr lang="it-IT" altLang="it-IT" sz="1200" smtClean="0">
                <a:solidFill>
                  <a:srgbClr val="898989"/>
                </a:solidFill>
              </a:rPr>
              <a:pPr>
                <a:spcBef>
                  <a:spcPct val="0"/>
                </a:spcBef>
                <a:buFontTx/>
                <a:buNone/>
              </a:pPr>
              <a:t>41</a:t>
            </a:fld>
            <a:endParaRPr lang="it-IT" altLang="it-IT" sz="1200" smtClean="0">
              <a:solidFill>
                <a:srgbClr val="898989"/>
              </a:solidFill>
            </a:endParaRPr>
          </a:p>
        </p:txBody>
      </p:sp>
      <p:sp>
        <p:nvSpPr>
          <p:cNvPr id="5" name="Segnaposto piè di pagina 4"/>
          <p:cNvSpPr>
            <a:spLocks noGrp="1"/>
          </p:cNvSpPr>
          <p:nvPr>
            <p:ph type="ftr" sz="quarter" idx="11"/>
          </p:nvPr>
        </p:nvSpPr>
        <p:spPr>
          <a:xfrm>
            <a:off x="3124200" y="6356350"/>
            <a:ext cx="2895600" cy="365125"/>
          </a:xfrm>
        </p:spPr>
        <p:txBody>
          <a:bodyPr/>
          <a:lstStyle/>
          <a:p>
            <a:pPr>
              <a:defRPr/>
            </a:pPr>
            <a:r>
              <a:rPr lang="it-IT" dirty="0" smtClean="0"/>
              <a:t>Roma CIOFS </a:t>
            </a:r>
            <a:r>
              <a:rPr lang="it-IT" dirty="0" smtClean="0"/>
              <a:t>25 ottobre </a:t>
            </a:r>
            <a:r>
              <a:rPr lang="it-IT" dirty="0" smtClean="0"/>
              <a:t>2018</a:t>
            </a:r>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4176</TotalTime>
  <Words>1506</Words>
  <Application>Microsoft Office PowerPoint</Application>
  <PresentationFormat>Presentazione su schermo (4:3)</PresentationFormat>
  <Paragraphs>166</Paragraphs>
  <Slides>41</Slides>
  <Notes>41</Notes>
  <HiddenSlides>0</HiddenSlides>
  <MMClips>0</MMClips>
  <ScaleCrop>false</ScaleCrop>
  <HeadingPairs>
    <vt:vector size="4" baseType="variant">
      <vt:variant>
        <vt:lpstr>Tema</vt:lpstr>
      </vt:variant>
      <vt:variant>
        <vt:i4>1</vt:i4>
      </vt:variant>
      <vt:variant>
        <vt:lpstr>Titoli diapositive</vt:lpstr>
      </vt:variant>
      <vt:variant>
        <vt:i4>41</vt:i4>
      </vt:variant>
    </vt:vector>
  </HeadingPairs>
  <TitlesOfParts>
    <vt:vector size="42" baseType="lpstr">
      <vt:lpstr>Tema di Office</vt:lpstr>
      <vt:lpstr>La gestione del CFP per la costruzione dell’identità etica e professionale dei ragazzi</vt:lpstr>
      <vt:lpstr>Esplorando le più recenti ricerche sulla domanda di formazione proveniente dal mondo del lavoro e, parallelamente, quella che emerge con sempre più insistenza nel mondo dell’educazione e della formazione, si evidenzia una notevole convergenza sulla necessità di prendere in più chiara e diretta considerazione come obiettivi formativi un insieme di competenze generali personali, dette anche competenze trasversali, nel mondo del lavoro denominate soft skills.  </vt:lpstr>
      <vt:lpstr> Oggi, a livello europeo, quando si parla di competenze personali, si individua il loro fondamento nell’autonomia e nella responsabilità della persona.   Il premio Nobel per l’economia James J. Heckman parla di character skills, competenze proprie del carattere.  Si distingue spesso tra performance character, carattere nell’agire professionale, e moral character, carattere nell’agire morale.   </vt:lpstr>
      <vt:lpstr>  Tra queste qualità Heckman mette in luce la centralità di quella che in psicologia viene chiamata “coscienziosità”, caratterizzata dalla scrupolosità nell’adempiere ai propri doveri e dalla perseveranza nel portarli a termine.  Nel lavoro risultano importanti, poi, alcuni aspetti della coscienziosità come affidabilità, precisione, perseveranza.  Gli studenti coscienziosi, dice Caprara, d’altra parte: “risultano organizzati, affidabili e persistenti; si considerano e sono considerati dagli altri più intelligenti”.   </vt:lpstr>
      <vt:lpstr>La questione: il carattere e le sue competenze sono tratti stabili oppure modificabili attraverso processi formativi?  Heckman ha esaminato un numero assai elevato di programmi educativi che centrano l’attenzione sul loro sviluppo e sui risultati effettivi che essi riescono a conseguire, giungendo alla conclusione che non solo l’intelligenza, ma anche il carattere delle persone è malleabile.  In termini pedagogici si direbbe che le persone sono educabili da questi due punti di vista.   </vt:lpstr>
      <vt:lpstr>Le prove a disposizione indicano un beneficio molto maggiore per quei programmi che si concentrano sui character skills rispetto a quei programmi che mirano solo o soprattutto alle abilità cognitive e a forme di apprendimento strettamente scolastico.   I programmi di apprendimento collegati al mondo del lavoro che insegnano character skills si rivelano interventi di maggiore efficacia come strategia di recupero degli adolescenti”. </vt:lpstr>
      <vt:lpstr>«I dati a disposizione suggeriscono che i programmi di recupero per adolescenti non hanno la stessa efficacia dei progetti più incisivi per la prima infanzia.   La costruzione di una base precoce di abilità per promuovere l’apprendimento nella vita e l’impegno nella scuola e nella società costituisce una strategia migliore.   La prevenzione conviene più del recupero»</vt:lpstr>
      <vt:lpstr>  Un’indagine recente dell’INAPP (2017) circa l’opinione degli imprenditori nei riguardi della qualità dei risultati formativi ottenuti dal sistema di IeFP ha anche messo in evidenza alcune richieste migliorative.  In primo luogo si citano alcune qualità e competenze personali in sintonia con una tendenza generale: promuovere con più decisione quelle che generalmente vengono definite soft skills.   </vt:lpstr>
      <vt:lpstr>Ciò si declina nella capacità di lavorare in gruppo, nel rispetto dei principi che regolano gli scambi sociali all’interno dell’azienda e in un’etica del lavoro che significa rispetto degli orari, delle proprie mansioni e dei tempi previsti dal ciclo produttivo. </vt:lpstr>
      <vt:lpstr>In particolare occorre curare gli aspetti motivazionali, anche nel recupero e nella ri-motivazione di ragazzi provenienti da contesti sociali e familiari svantaggiati.   Si tratta poi di migliorare nei lavoratori quelle caratteristiche legate all’organizzazione delle attività sul posto di lavoro, in termini di razionalizzazione del tempo di lavoro, capacità di organizzazione degli spazi e gestione dei materiali</vt:lpstr>
      <vt:lpstr>Un documento dell’UE del 2011 distingue tre titpi di competenze professionali.  Due riguardano tutti i lavoratori, cioè non fanno riferimento a uno specifico lavoro e caratterizzano il soggetto in quanto aperto a immettersi in ogni settore professionale con una buona preparazione personale per affrontare le sfide dell’occupabilità.   Sono indice di maturità in relazione a se stessi, agli altri, al lavoro. </vt:lpstr>
      <vt:lpstr>Vengono distinte soft skills e hard skills generiche.   Le soft skills riguardano:  a) efficacia personale (flessibilità e adattabilità, controllo di sé e resistenza allo stress, fiducia in se stessi, creatività e apertura a un apprendimento permanente);  b)  comunicazione e relazioni interpersonali (disponibilità alla collaborazione, comunicazione efficace, comprensione reciproca); </vt:lpstr>
      <vt:lpstr>c) aspetti cognitivi (pensiero analitico e concettuale);  d) impatto e di influenza (comprensione dell’organizzazione, leadership, promozione degli altri);  e) raggiunta maturità (attenzione all’ordine, alla qualità, all’accuratezza, iniziativa e proattività, problem solving, pianificazione e organizzazione, autonomia).  </vt:lpstr>
      <vt:lpstr>Le hard skills generiche concernono: a) consapevolezza legislativa e regolamentare,  b) consapevolezza economica,  c) competenze di base in matematica, scienze e tecnologia,  d) consapevolezza ambientale e sicurezza,  e) competenze informatiche o relative alle Tecnologie dell’Informazione e della Comunicazione (TIC),  f) competenze nella comunicazione nella lingua nazionale g) competenze nella comunicazione in lingua straniera. </vt:lpstr>
      <vt:lpstr>Il terzo tipo riguarda le hard skills specifiche.   Si tratta di competenze tecnico-operative riferibili a un ambito specifico di lavoro e possono essere trasferite solo in un ridotto numero di aziende e attività lavorative.  </vt:lpstr>
      <vt:lpstr>Questa tripartizione delle competenze richieste dal mondo del lavoro può essere valorizzata ai fini di una visione complessiva del processo formativo, integrandola con le competenze chiave per l’apprendimento permanente prospettate anch’esse dall’Unione Europea e, più specificatamente per quanto riguarda l’Italia, da quelle denominate competenze di cittadinanza e rese pubbliche in occasione della definizione dell’obbligo di istruzione.  </vt:lpstr>
      <vt:lpstr>  Nella certificazione delle competenze a fine obbligo istruttivo infatti si indicano otto competenze chiave di cittadinanza da valutare e certificare: imparare a imparare, progettare, comunicare, collaborare e partecipare, agire in modo autonomo e responsabile, risolvere problemi, individuare collegamenti e relazioni, acquisire e interpretare l’informazione.   Ma non si dice come. </vt:lpstr>
      <vt:lpstr> In sintesi quanto delineato si può riassumere nel quadro seguente.  Una completa competenza professionale implicherebbe:  a)  qualità personali, quelle che possono essere definite soft skills (cerchio più grande);   b) conoscenze e abilità culturali, linguistiche, scientifiche e tecnologiche, le hard skills generiche (cerchio intermedio);  c) competenze tecnico-professionali particolari, in particolare collegate a uno specifico ambito di lavoro, le hard skills specifiche (cerchio più interno).  </vt:lpstr>
      <vt:lpstr> Competenze generali  e personali (soft)   Competenze culturali  e tecnologiche (hard  generiche)   Competenze tecnico-    pratiche (hard specifiche)</vt:lpstr>
      <vt:lpstr>Ne deriva un quadro che evidenzia ulteriormente la centralità nei processi formativi e orientativi professionali delle competenze personali generali o soft skills, ma anche delle competenze denominate hard skills generiche, rivisitate tenendo conto delle richieste del mondo del lavoro per quanto riguarda una serie di competenze come, a esempio, la competenza nella comunicazione orale e scritta.  </vt:lpstr>
      <vt:lpstr>Prima questione: l’IRC ha a che fare con questo quadro di riferimento?  </vt:lpstr>
      <vt:lpstr>Al termine del primo biennio l’allievo è messo in grado di:  • costruire un’identità libera e responsabile, ponendosi domande di senso nel confronto con i contenuti del messaggio evangelico secondo la tradizione della Chiesa; </vt:lpstr>
      <vt:lpstr>• valutare il contributo sempre attuale della tradizione cristiana allo sviluppo della civiltà umana, anche in dialogo con altre tradizioni culturali e religiose; </vt:lpstr>
      <vt:lpstr>• valutare la dimensione religiosa della vita umana a partire dalla conoscenza della Bibbia e della persona di Gesù Cristo, riconoscendo il senso e il significato del linguaggio religioso cristiano.</vt:lpstr>
      <vt:lpstr>La questione dell’identità personale e dell’identità professionale.  Per un un’etica professionale oggi. </vt:lpstr>
      <vt:lpstr>Un’identità professionale può essere considerata come costituita da un insieme di competenze, abilità, atteggiamenti, stati affettivi e motivazionali, comportamenti, che fanno riferimento a un ambito lavorativo nel suo complesso, più che a una ben precisa figura professionale e/o a un ben definito ruolo lavorativo.    </vt:lpstr>
      <vt:lpstr>Inoltre, più che prendere in considerazione la sola immagine di sé come lavoratore, che di fatto è stata sviluppata da una persona, o tener conto esclusivamente delle esigenze che provengono dall’occupare un preciso posto di lavoro, vanno considerate le dimensioni fondamentali della persona umana che vanno promosse perché essa possa affrontare un valido inserimento e, soprattutto, una permanenza stabile nel mondo del lavoro</vt:lpstr>
      <vt:lpstr>Secondo J. Guichard la costruzione dell’identità professionale deve essere contestualizzata nel quadro più ampio della costruzione del proprio percorso di vita. Il modello di costruzione di sé intende descrivere i processi attraverso i quali le persone connettono i diversi ambiti della propria vita e li ordinano in base a determinate prospettive.  In altre parole l’identità professionale si innesta nella stessa identità personale evocata dalle competenze da promuovere nell’IRC.</vt:lpstr>
      <vt:lpstr> Si tratta di quella dimensione che spesso viene definita «del senso e della prospettiva esistenziale».  La competenza nel costruire un quadro di riferimento personale che guidi le proprie scelte e i conseguenti impegni formativi e lavorativi la si ritrova costantemente nella riflessione pedagogica dal tempo di Aristotele.  Oggi si parla di «progetto di vita».    </vt:lpstr>
      <vt:lpstr> Ciò è particolarmente importante oggi, perché la più recente ricerca sulla natura e maturazione dell’identità professionale mette in luce come essa venga sempre meno definita e sollecitata esternamente e socialmente, mentre sempre più diventi centrale il processo costruttivo che il soggetto deve compiere, certo sotto l’influenza sia dell’istituzione formativa, sia del contesto lavorativo nel quale è progressivamente inserito, ma essendone lui il primo responsabile. </vt:lpstr>
      <vt:lpstr>In effetti, è sempre più difficile pensare all’identità professionale come uno stato che viene assunto più o meno passivamente in un contesto organizzativo stabile e ben strutturato secondo ruoli e mansioni precise, magari codificate da forme contrattuali e condizioni chiare di carriera. Tanto più che in molti casi si nota la tendenza a sviluppare più di un’identità professionale, o ad assumere forme di identità oggi descritte come “provvisorie o temporanee”.   </vt:lpstr>
      <vt:lpstr>Ad avviso di Guichard questa impostazione può: “rispondere meglio alle esigenze di adolescenti o giovani adulti che, nelle nostre società, devono affrontare molteplici compiti di sviluppo in diversi ambiti di vita (che stile di vita potrei avere? cos'è che veramente importa nella mia vita? etc.)”. Questa unificazione avviene tramite la creazione di alcune aspettative sul proprio futuro, aspettative che diventano poi fondamentali per l'individuo”.  </vt:lpstr>
      <vt:lpstr>La questione dell’etica professionale.  H. Gardner parlando di «buon lavoro» ne mette in rilievo tre componenti:  a) la qualità professionale;  b) la significatività personale e il gusto di un lavoro fatto bene:  c) l’eticità. </vt:lpstr>
      <vt:lpstr>Un lavoro è eticamente buono quando viene eseguito in modo responsabile; di conseguenza il buon lavoratore si interroga costantemente su quel che vuol dire essere responsabile; cerca di comportarsi in quel modo; e cerca, come tutti dovremmo fare, di riconoscere i propri sbagli e di correggere di conseguenza il proprio operato. </vt:lpstr>
      <vt:lpstr>Un approccio che oggi appare ricco di potenzialità teoriche e di possibili applicazioni formative è quello che si ispira all’impianto aristotelico, in quanto esso collega la realtà dell’agire umano allo sviluppo di un organismo virtuoso.  </vt:lpstr>
      <vt:lpstr>«Virtuoso si definisce non un singolo atto buono o moralmente retto, ma l’abito o l’abitudine a compiere determinati atti buoni. Noi acquistiamo le virtù con un’attività precedente: si diventa costruttori, costruendo, giusti compiendo azioni giuste, coraggiosi con azioni coraggiose. […] Coraggioso è colui che è abituato ad agire i modo coraggioso. Onesto è colui che ripetutamente si comporta onestamente, acquisendo attraverso l’impegno e l’esercizio, un abito mentale che lo porta nelle diverse situazioni, anche in quelle impreviste, ad agire con onestà».</vt:lpstr>
      <vt:lpstr>Dal punto di vista formativo spesso ci troviamo ad affrontare sfide analoghe a quelle che a suo tempo don Bosco dovette affrontare a favore dei giovani reclusi presso le carceri torinesi: come costruire o ricostruire un lavoratore dotato di una adeguata etica professionale. </vt:lpstr>
      <vt:lpstr>Egli scrisse a questo proposito, descrivendo gli inizi della sua attività con i giovani dimessi dalle carceri: “Fu allora che toccai con mano, che i giovanetti usciti dal luogo di punizione, se trovano una mano benevola, che di loro si prenda cura, li assista nei giorni festivi, studi di collocarli a lavorare presso di qualche onesto padrone, e andandoli qualche volta a visitare lungo la settimana, questi giovanetti si davano a una vita onorata, dimenticando il passato, divenivano buoni cristiani e onesti cittadini”.</vt:lpstr>
      <vt:lpstr>Tre elementi sembrano essenziali in questo cammino evocato da don Bosco:  a) la relazione personale avviata e basata su una fiducia reciproca;  b) l’accompagnamento protratto nel tempo verso una realtà esistenziale materiale e spirituale rinnovata;  c) la cura per inserirli in maniera valida e produttiva nel tessuto sociale e lavorativo. </vt:lpstr>
      <vt:lpstr>Tramite la presenza costante in mezzo ai giovani, l’educatore, o il gruppo degli educatori, attiva, sostiene e orienta con loro un sistema di relazioni che costituisce la base fondamentale per promuoverne la crescita personale, etica, culturale, sociale, professionale.  In altre parole costruire una comunità nella quale si possa sperimentare l’accompagnamento personale in un cammino di costruzione del proprio carattere e della propria saggezza pratica, cioè dei fondamenti di un’etica professionale che si possa incarnare nel contesto lavorativo attuale. </vt:lpstr>
      <vt:lpstr>Grazie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Pellerey</dc:creator>
  <cp:lastModifiedBy>Angela Loiacono</cp:lastModifiedBy>
  <cp:revision>302</cp:revision>
  <cp:lastPrinted>2018-10-25T07:55:38Z</cp:lastPrinted>
  <dcterms:created xsi:type="dcterms:W3CDTF">2011-02-28T14:39:58Z</dcterms:created>
  <dcterms:modified xsi:type="dcterms:W3CDTF">2018-10-25T07:55:51Z</dcterms:modified>
</cp:coreProperties>
</file>