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9" r:id="rId3"/>
    <p:sldId id="970" r:id="rId4"/>
    <p:sldId id="971" r:id="rId5"/>
    <p:sldId id="972" r:id="rId6"/>
    <p:sldId id="973" r:id="rId7"/>
    <p:sldId id="974" r:id="rId8"/>
    <p:sldId id="831" r:id="rId9"/>
    <p:sldId id="832" r:id="rId10"/>
    <p:sldId id="1040" r:id="rId11"/>
    <p:sldId id="1041" r:id="rId12"/>
    <p:sldId id="1042" r:id="rId13"/>
    <p:sldId id="968" r:id="rId14"/>
    <p:sldId id="936" r:id="rId15"/>
    <p:sldId id="937" r:id="rId16"/>
    <p:sldId id="966" r:id="rId17"/>
    <p:sldId id="940" r:id="rId18"/>
    <p:sldId id="939" r:id="rId19"/>
    <p:sldId id="1035" r:id="rId20"/>
    <p:sldId id="1036" r:id="rId21"/>
    <p:sldId id="1038" r:id="rId22"/>
    <p:sldId id="1037" r:id="rId23"/>
    <p:sldId id="1039" r:id="rId24"/>
    <p:sldId id="1033" r:id="rId25"/>
    <p:sldId id="271" r:id="rId26"/>
    <p:sldId id="270" r:id="rId27"/>
    <p:sldId id="955" r:id="rId28"/>
    <p:sldId id="339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2068"/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62"/>
    <p:restoredTop sz="86778"/>
  </p:normalViewPr>
  <p:slideViewPr>
    <p:cSldViewPr>
      <p:cViewPr varScale="1">
        <p:scale>
          <a:sx n="76" d="100"/>
          <a:sy n="76" d="100"/>
        </p:scale>
        <p:origin x="1181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uvite\Soonr%20Workplace\Noviter\Attivita&#768;\Consulenze\02_In%20corso\FORMA\Monitoraggio%20Duale%202018\Analisi\Anteprima%20settembre%202018\2018_2017_AllieviCFP_O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uvite\Soonr%20Workplace\Noviter\Attivita&#768;\Consulenze\02_In%20corso\FORMA\Monitoraggio%20Duale%202018\Analisi\Anteprima%20settembre%202018\2018_2017_AllieviCFP_O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uvite\Soonr%20Workplace\Noviter\Attivita&#768;\Consulenze\02_In%20corso\FORMA\Monitoraggio%20Duale%202018\Analisi\Anteprima%20settembre%202018\2018_2017_AllieviCFP_OK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uvite\Soonr%20Workplace\Noviter\Attivita&#768;\Consulenze\02_In%20corso\FORMA\Monitoraggio%20Duale%202018\Analisi\Anteprima%20settembre%202018\2018_2017_AllieviCFP_OK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ugenio\Soonr%20Workplace\Noviter\Attivita&#768;\Consulenze\02_In%20corso\FORMA\Monitoraggio%20Duale%202018\Analisi\Anteprima%20settembre%202018\2018_2017_AllieviCFP_OK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5.7544835557803112E-2"/>
          <c:y val="9.859894039551160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Foglio2!$A$2</c:f>
              <c:strCache>
                <c:ptCount val="1"/>
                <c:pt idx="0">
                  <c:v>Italy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35-5D49-8D84-3B035BB59ED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35-5D49-8D84-3B035BB59ED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F67441E1-1C0C-BD41-BC01-BA85466B9507}" type="CATEGORYNAME">
                      <a:rPr lang="en-US"/>
                      <a:pPr/>
                      <a:t>[NOME CATEGORIA]</a:t>
                    </a:fld>
                    <a:r>
                      <a:rPr lang="en-US" baseline="0" dirty="0"/>
                      <a:t>
0,65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835-5D49-8D84-3B035BB59ED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D8013DBB-42BD-1F46-A12E-649BD1D63C79}" type="CATEGORYNAME">
                      <a:rPr lang="en-US"/>
                      <a:pPr/>
                      <a:t>[NOME CATEGORIA]</a:t>
                    </a:fld>
                    <a:r>
                      <a:rPr lang="en-US" baseline="0" dirty="0"/>
                      <a:t>
99,35%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835-5D49-8D84-3B035BB59EDD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Foglio2!$B$1:$C$1</c:f>
              <c:strCache>
                <c:ptCount val="2"/>
                <c:pt idx="0">
                  <c:v>Iscritti ITS</c:v>
                </c:pt>
                <c:pt idx="1">
                  <c:v>Iscritti Università</c:v>
                </c:pt>
              </c:strCache>
            </c:strRef>
          </c:cat>
          <c:val>
            <c:numRef>
              <c:f>Foglio2!$B$2:$C$2</c:f>
              <c:numCache>
                <c:formatCode>_-* #,##0\ _€_-;\-* #,##0\ _€_-;_-* "-"??\ _€_-;_-@_-</c:formatCode>
                <c:ptCount val="2"/>
                <c:pt idx="0">
                  <c:v>10586</c:v>
                </c:pt>
                <c:pt idx="1">
                  <c:v>1654680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35-5D49-8D84-3B035BB59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3.389774785224741E-2"/>
          <c:y val="0.163925651779431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Foglio2!$A$3</c:f>
              <c:strCache>
                <c:ptCount val="1"/>
                <c:pt idx="0">
                  <c:v>Germany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C0A-254C-8A4D-CEFBED9F71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C0A-254C-8A4D-CEFBED9F7118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Foglio2!$B$1:$C$1</c:f>
              <c:strCache>
                <c:ptCount val="2"/>
                <c:pt idx="0">
                  <c:v>Iscritti ITS</c:v>
                </c:pt>
                <c:pt idx="1">
                  <c:v>Iscritti Università</c:v>
                </c:pt>
              </c:strCache>
            </c:strRef>
          </c:cat>
          <c:val>
            <c:numRef>
              <c:f>Foglio2!$B$3:$C$3</c:f>
              <c:numCache>
                <c:formatCode>_-* #,##0\ _€_-;\-* #,##0\ _€_-;_-* "-"??\ _€_-;_-@_-</c:formatCode>
                <c:ptCount val="2"/>
                <c:pt idx="0">
                  <c:v>760000</c:v>
                </c:pt>
                <c:pt idx="1">
                  <c:v>3043084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0A-254C-8A4D-CEFBED9F71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t-IT" dirty="0"/>
              <a:t>France</a:t>
            </a:r>
          </a:p>
        </c:rich>
      </c:tx>
      <c:layout>
        <c:manualLayout>
          <c:xMode val="edge"/>
          <c:yMode val="edge"/>
          <c:x val="6.0361190100125812E-2"/>
          <c:y val="0.310900062030144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Foglio2!$A$3</c:f>
              <c:strCache>
                <c:ptCount val="1"/>
                <c:pt idx="0">
                  <c:v>Germany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A37-1F4F-B8CB-DBBFA36D28D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A37-1F4F-B8CB-DBBFA36D28DB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Foglio2!$B$1:$C$1</c:f>
              <c:strCache>
                <c:ptCount val="2"/>
                <c:pt idx="0">
                  <c:v>Iscritti ITS</c:v>
                </c:pt>
                <c:pt idx="1">
                  <c:v>Iscritti Università</c:v>
                </c:pt>
              </c:strCache>
            </c:strRef>
          </c:cat>
          <c:val>
            <c:numRef>
              <c:f>Foglio2!$B$3:$C$3</c:f>
              <c:numCache>
                <c:formatCode>_-* #,##0\ _€_-;\-* #,##0\ _€_-;_-* "-"??\ _€_-;_-@_-</c:formatCode>
                <c:ptCount val="2"/>
                <c:pt idx="0">
                  <c:v>760000</c:v>
                </c:pt>
                <c:pt idx="1">
                  <c:v>3043084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37-1F4F-B8CB-DBBFA36D28D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'Foglio3 (2)'!$A$4</c:f>
              <c:strCache>
                <c:ptCount val="1"/>
                <c:pt idx="0">
                  <c:v>Costo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'Foglio3 (2)'!$B$1:$H$1</c:f>
              <c:strCache>
                <c:ptCount val="7"/>
                <c:pt idx="0">
                  <c:v>Anno 1</c:v>
                </c:pt>
                <c:pt idx="1">
                  <c:v>Anno 2</c:v>
                </c:pt>
                <c:pt idx="2">
                  <c:v>Anno 3</c:v>
                </c:pt>
                <c:pt idx="3">
                  <c:v>Anno 4</c:v>
                </c:pt>
                <c:pt idx="4">
                  <c:v>Anno 5</c:v>
                </c:pt>
                <c:pt idx="5">
                  <c:v>Anno 6</c:v>
                </c:pt>
                <c:pt idx="6">
                  <c:v>Anno 7</c:v>
                </c:pt>
              </c:strCache>
            </c:strRef>
          </c:cat>
          <c:val>
            <c:numRef>
              <c:f>'Foglio3 (2)'!$B$4:$H$4</c:f>
              <c:numCache>
                <c:formatCode>_-* #,##0\ "€"_-;\-* #,##0\ "€"_-;_-* "-"??\ "€"_-;_-@_-</c:formatCode>
                <c:ptCount val="7"/>
                <c:pt idx="0">
                  <c:v>70000000</c:v>
                </c:pt>
                <c:pt idx="1">
                  <c:v>175000000</c:v>
                </c:pt>
                <c:pt idx="2">
                  <c:v>245000000</c:v>
                </c:pt>
                <c:pt idx="3">
                  <c:v>315000000</c:v>
                </c:pt>
                <c:pt idx="4">
                  <c:v>385000000</c:v>
                </c:pt>
                <c:pt idx="5">
                  <c:v>420000000</c:v>
                </c:pt>
                <c:pt idx="6">
                  <c:v>420000000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09-7C44-A78F-6E9905DEE0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00087280"/>
        <c:axId val="1800284848"/>
      </c:barChart>
      <c:lineChart>
        <c:grouping val="standard"/>
        <c:varyColors val="0"/>
        <c:ser>
          <c:idx val="0"/>
          <c:order val="0"/>
          <c:tx>
            <c:strRef>
              <c:f>'Foglio3 (2)'!$A$2</c:f>
              <c:strCache>
                <c:ptCount val="1"/>
                <c:pt idx="0">
                  <c:v>Immatricolati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'Foglio3 (2)'!$B$1:$H$1</c:f>
              <c:strCache>
                <c:ptCount val="7"/>
                <c:pt idx="0">
                  <c:v>Anno 1</c:v>
                </c:pt>
                <c:pt idx="1">
                  <c:v>Anno 2</c:v>
                </c:pt>
                <c:pt idx="2">
                  <c:v>Anno 3</c:v>
                </c:pt>
                <c:pt idx="3">
                  <c:v>Anno 4</c:v>
                </c:pt>
                <c:pt idx="4">
                  <c:v>Anno 5</c:v>
                </c:pt>
                <c:pt idx="5">
                  <c:v>Anno 6</c:v>
                </c:pt>
                <c:pt idx="6">
                  <c:v>Anno 7</c:v>
                </c:pt>
              </c:strCache>
            </c:strRef>
          </c:cat>
          <c:val>
            <c:numRef>
              <c:f>'Foglio3 (2)'!$B$2:$H$2</c:f>
              <c:numCache>
                <c:formatCode>_-* #,##0\ _€_-;\-* #,##0\ _€_-;_-* "-"??\ _€_-;_-@_-</c:formatCode>
                <c:ptCount val="7"/>
                <c:pt idx="0">
                  <c:v>10000</c:v>
                </c:pt>
                <c:pt idx="1">
                  <c:v>15000</c:v>
                </c:pt>
                <c:pt idx="2">
                  <c:v>20000</c:v>
                </c:pt>
                <c:pt idx="3">
                  <c:v>25000</c:v>
                </c:pt>
                <c:pt idx="4">
                  <c:v>30000</c:v>
                </c:pt>
                <c:pt idx="5">
                  <c:v>30000</c:v>
                </c:pt>
                <c:pt idx="6">
                  <c:v>30000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09-7C44-A78F-6E9905DEE000}"/>
            </c:ext>
          </c:extLst>
        </c:ser>
        <c:ser>
          <c:idx val="1"/>
          <c:order val="1"/>
          <c:tx>
            <c:strRef>
              <c:f>'Foglio3 (2)'!$A$3</c:f>
              <c:strCache>
                <c:ptCount val="1"/>
                <c:pt idx="0">
                  <c:v>Iscritti totali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'Foglio3 (2)'!$B$1:$H$1</c:f>
              <c:strCache>
                <c:ptCount val="7"/>
                <c:pt idx="0">
                  <c:v>Anno 1</c:v>
                </c:pt>
                <c:pt idx="1">
                  <c:v>Anno 2</c:v>
                </c:pt>
                <c:pt idx="2">
                  <c:v>Anno 3</c:v>
                </c:pt>
                <c:pt idx="3">
                  <c:v>Anno 4</c:v>
                </c:pt>
                <c:pt idx="4">
                  <c:v>Anno 5</c:v>
                </c:pt>
                <c:pt idx="5">
                  <c:v>Anno 6</c:v>
                </c:pt>
                <c:pt idx="6">
                  <c:v>Anno 7</c:v>
                </c:pt>
              </c:strCache>
            </c:strRef>
          </c:cat>
          <c:val>
            <c:numRef>
              <c:f>'Foglio3 (2)'!$B$3:$H$3</c:f>
              <c:numCache>
                <c:formatCode>_-* #,##0\ _€_-;\-* #,##0\ _€_-;_-* "-"??\ _€_-;_-@_-</c:formatCode>
                <c:ptCount val="7"/>
                <c:pt idx="0">
                  <c:v>10000</c:v>
                </c:pt>
                <c:pt idx="1">
                  <c:v>25000</c:v>
                </c:pt>
                <c:pt idx="2">
                  <c:v>35000</c:v>
                </c:pt>
                <c:pt idx="3">
                  <c:v>45000</c:v>
                </c:pt>
                <c:pt idx="4">
                  <c:v>55000</c:v>
                </c:pt>
                <c:pt idx="5">
                  <c:v>60000</c:v>
                </c:pt>
                <c:pt idx="6">
                  <c:v>60000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09-7C44-A78F-6E9905DEE0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61537344"/>
        <c:axId val="1361744640"/>
      </c:lineChart>
      <c:catAx>
        <c:axId val="136153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61744640"/>
        <c:crosses val="autoZero"/>
        <c:auto val="1"/>
        <c:lblAlgn val="ctr"/>
        <c:lblOffset val="100"/>
        <c:noMultiLvlLbl val="0"/>
      </c:catAx>
      <c:valAx>
        <c:axId val="136174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€_-;\-* #,##0\ _€_-;_-* &quot;-&quot;??\ _€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61537344"/>
        <c:crosses val="autoZero"/>
        <c:crossBetween val="between"/>
      </c:valAx>
      <c:valAx>
        <c:axId val="1800284848"/>
        <c:scaling>
          <c:orientation val="minMax"/>
        </c:scaling>
        <c:delete val="0"/>
        <c:axPos val="r"/>
        <c:numFmt formatCode="_-* #,##0\ &quot;€&quot;_-;\-* #,##0\ &quot;€&quot;_-;_-* &quot;-&quot;??\ &quot;€&quot;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00087280"/>
        <c:crosses val="max"/>
        <c:crossBetween val="between"/>
      </c:valAx>
      <c:catAx>
        <c:axId val="1800087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002848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392D28-606E-1041-9ABD-10A682AB8463}" type="doc">
      <dgm:prSet loTypeId="urn:microsoft.com/office/officeart/2005/8/layout/list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7363151-4188-5F4E-BF4C-8292D00FEE1B}">
      <dgm:prSet custT="1"/>
      <dgm:spPr/>
      <dgm:t>
        <a:bodyPr/>
        <a:lstStyle/>
        <a:p>
          <a:r>
            <a:rPr lang="it-IT" sz="2000" b="1" dirty="0"/>
            <a:t>La sussidiarietà</a:t>
          </a:r>
          <a:endParaRPr lang="it-IT" sz="2000" dirty="0"/>
        </a:p>
      </dgm:t>
    </dgm:pt>
    <dgm:pt modelId="{C837BD49-9B54-D14A-BA68-53F1DABC2D57}" type="parTrans" cxnId="{63961F30-CD7B-564C-8C2D-7925488DF882}">
      <dgm:prSet/>
      <dgm:spPr/>
      <dgm:t>
        <a:bodyPr/>
        <a:lstStyle/>
        <a:p>
          <a:endParaRPr lang="it-IT" sz="2800"/>
        </a:p>
      </dgm:t>
    </dgm:pt>
    <dgm:pt modelId="{D903211B-D07F-BA4F-86F3-1DF4C0CFF4F9}" type="sibTrans" cxnId="{63961F30-CD7B-564C-8C2D-7925488DF882}">
      <dgm:prSet/>
      <dgm:spPr/>
      <dgm:t>
        <a:bodyPr/>
        <a:lstStyle/>
        <a:p>
          <a:endParaRPr lang="it-IT" sz="2800"/>
        </a:p>
      </dgm:t>
    </dgm:pt>
    <dgm:pt modelId="{477944D4-044D-2045-8CC2-5D2466BDC4F0}">
      <dgm:prSet custT="1"/>
      <dgm:spPr/>
      <dgm:t>
        <a:bodyPr/>
        <a:lstStyle/>
        <a:p>
          <a:r>
            <a:rPr lang="it-IT" sz="2000" b="1" dirty="0"/>
            <a:t>I passaggi tra IP e </a:t>
          </a:r>
          <a:r>
            <a:rPr lang="it-IT" sz="2000" b="1" dirty="0" err="1"/>
            <a:t>IeFP</a:t>
          </a:r>
          <a:endParaRPr lang="it-IT" sz="2000" dirty="0"/>
        </a:p>
      </dgm:t>
    </dgm:pt>
    <dgm:pt modelId="{3D780A4A-6505-964E-93B8-64D0FB4C4577}" type="parTrans" cxnId="{5A57DE6E-BEF6-6042-9797-AD3F34E84C27}">
      <dgm:prSet/>
      <dgm:spPr/>
      <dgm:t>
        <a:bodyPr/>
        <a:lstStyle/>
        <a:p>
          <a:endParaRPr lang="it-IT" sz="2800"/>
        </a:p>
      </dgm:t>
    </dgm:pt>
    <dgm:pt modelId="{C8AC6F77-DC76-FE49-ACF2-ADD6D4B7DD35}" type="sibTrans" cxnId="{5A57DE6E-BEF6-6042-9797-AD3F34E84C27}">
      <dgm:prSet/>
      <dgm:spPr/>
      <dgm:t>
        <a:bodyPr/>
        <a:lstStyle/>
        <a:p>
          <a:endParaRPr lang="it-IT" sz="2800"/>
        </a:p>
      </dgm:t>
    </dgm:pt>
    <dgm:pt modelId="{AF73D737-1033-634E-893A-CA51CD82280C}">
      <dgm:prSet custT="1"/>
      <dgm:spPr/>
      <dgm:t>
        <a:bodyPr/>
        <a:lstStyle/>
        <a:p>
          <a:r>
            <a:rPr lang="it-IT" sz="2000" b="1" dirty="0"/>
            <a:t>La rete nazionale delle scuole professionali</a:t>
          </a:r>
          <a:endParaRPr lang="it-IT" sz="2000" dirty="0"/>
        </a:p>
      </dgm:t>
    </dgm:pt>
    <dgm:pt modelId="{9BAA8DBC-98A7-DB4B-A106-028CF1C9212A}" type="parTrans" cxnId="{33920873-E7E2-0F46-BB76-86081ADC1028}">
      <dgm:prSet/>
      <dgm:spPr/>
      <dgm:t>
        <a:bodyPr/>
        <a:lstStyle/>
        <a:p>
          <a:endParaRPr lang="it-IT" sz="2800"/>
        </a:p>
      </dgm:t>
    </dgm:pt>
    <dgm:pt modelId="{DFF4375F-18D0-4E45-BA6B-1387A53AAC98}" type="sibTrans" cxnId="{33920873-E7E2-0F46-BB76-86081ADC1028}">
      <dgm:prSet/>
      <dgm:spPr/>
      <dgm:t>
        <a:bodyPr/>
        <a:lstStyle/>
        <a:p>
          <a:endParaRPr lang="it-IT" sz="2800"/>
        </a:p>
      </dgm:t>
    </dgm:pt>
    <dgm:pt modelId="{8DD86091-0F85-084E-8C98-CA4ACF442DED}">
      <dgm:prSet phldrT="[Testo]" custT="1"/>
      <dgm:spPr/>
      <dgm:t>
        <a:bodyPr/>
        <a:lstStyle/>
        <a:p>
          <a:r>
            <a:rPr lang="it-IT" sz="2000" b="1" dirty="0"/>
            <a:t>Percorsi annuali dopo diploma </a:t>
          </a:r>
          <a:r>
            <a:rPr lang="it-IT" sz="2000" b="1" dirty="0" err="1"/>
            <a:t>IeFP</a:t>
          </a:r>
          <a:r>
            <a:rPr lang="it-IT" sz="2000" b="1" dirty="0"/>
            <a:t> per l'accesso all'esame di Stato</a:t>
          </a:r>
        </a:p>
      </dgm:t>
    </dgm:pt>
    <dgm:pt modelId="{243C6E80-8C22-3D40-890F-CC48323A4940}" type="parTrans" cxnId="{78B06757-3C35-7949-A657-0DA2BB230637}">
      <dgm:prSet/>
      <dgm:spPr/>
      <dgm:t>
        <a:bodyPr/>
        <a:lstStyle/>
        <a:p>
          <a:endParaRPr lang="it-IT" sz="2800"/>
        </a:p>
      </dgm:t>
    </dgm:pt>
    <dgm:pt modelId="{B41345FC-98C8-1F4E-ACBD-B04D7AADF7BA}" type="sibTrans" cxnId="{78B06757-3C35-7949-A657-0DA2BB230637}">
      <dgm:prSet/>
      <dgm:spPr/>
      <dgm:t>
        <a:bodyPr/>
        <a:lstStyle/>
        <a:p>
          <a:endParaRPr lang="it-IT" sz="2800"/>
        </a:p>
      </dgm:t>
    </dgm:pt>
    <dgm:pt modelId="{1C54AB8F-8C44-F649-86EC-E45E6C498BF0}" type="pres">
      <dgm:prSet presAssocID="{27392D28-606E-1041-9ABD-10A682AB846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B788C92-3C46-144A-A69D-EB0F84440355}" type="pres">
      <dgm:prSet presAssocID="{B7363151-4188-5F4E-BF4C-8292D00FEE1B}" presName="parentLin" presStyleCnt="0"/>
      <dgm:spPr/>
    </dgm:pt>
    <dgm:pt modelId="{478F8B99-3A96-8248-8F77-14C111168059}" type="pres">
      <dgm:prSet presAssocID="{B7363151-4188-5F4E-BF4C-8292D00FEE1B}" presName="parentLeftMargin" presStyleLbl="node1" presStyleIdx="0" presStyleCnt="4"/>
      <dgm:spPr/>
      <dgm:t>
        <a:bodyPr/>
        <a:lstStyle/>
        <a:p>
          <a:endParaRPr lang="it-IT"/>
        </a:p>
      </dgm:t>
    </dgm:pt>
    <dgm:pt modelId="{0215CDC4-5710-1B4B-8C1D-BEB4FBF35C64}" type="pres">
      <dgm:prSet presAssocID="{B7363151-4188-5F4E-BF4C-8292D00FEE1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5BBE2E2-B5DC-1A4B-992A-530F11127048}" type="pres">
      <dgm:prSet presAssocID="{B7363151-4188-5F4E-BF4C-8292D00FEE1B}" presName="negativeSpace" presStyleCnt="0"/>
      <dgm:spPr/>
    </dgm:pt>
    <dgm:pt modelId="{F76D492E-A95D-674A-BAFC-ADD4C11A26DA}" type="pres">
      <dgm:prSet presAssocID="{B7363151-4188-5F4E-BF4C-8292D00FEE1B}" presName="childText" presStyleLbl="conFgAcc1" presStyleIdx="0" presStyleCnt="4">
        <dgm:presLayoutVars>
          <dgm:bulletEnabled val="1"/>
        </dgm:presLayoutVars>
      </dgm:prSet>
      <dgm:spPr/>
    </dgm:pt>
    <dgm:pt modelId="{0AD87330-AD9B-CF4F-86AE-90576E4A5115}" type="pres">
      <dgm:prSet presAssocID="{D903211B-D07F-BA4F-86F3-1DF4C0CFF4F9}" presName="spaceBetweenRectangles" presStyleCnt="0"/>
      <dgm:spPr/>
    </dgm:pt>
    <dgm:pt modelId="{5497DFEC-9115-814A-A50A-182E801DAD53}" type="pres">
      <dgm:prSet presAssocID="{477944D4-044D-2045-8CC2-5D2466BDC4F0}" presName="parentLin" presStyleCnt="0"/>
      <dgm:spPr/>
    </dgm:pt>
    <dgm:pt modelId="{0BF0AAD2-DF91-7E41-8460-FEA53A44AA35}" type="pres">
      <dgm:prSet presAssocID="{477944D4-044D-2045-8CC2-5D2466BDC4F0}" presName="parentLeftMargin" presStyleLbl="node1" presStyleIdx="0" presStyleCnt="4"/>
      <dgm:spPr/>
      <dgm:t>
        <a:bodyPr/>
        <a:lstStyle/>
        <a:p>
          <a:endParaRPr lang="it-IT"/>
        </a:p>
      </dgm:t>
    </dgm:pt>
    <dgm:pt modelId="{3230A688-5166-E34F-8ECF-AC203D5862D7}" type="pres">
      <dgm:prSet presAssocID="{477944D4-044D-2045-8CC2-5D2466BDC4F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429EE3B-93FC-CA4A-BE21-E7EEE949DE77}" type="pres">
      <dgm:prSet presAssocID="{477944D4-044D-2045-8CC2-5D2466BDC4F0}" presName="negativeSpace" presStyleCnt="0"/>
      <dgm:spPr/>
    </dgm:pt>
    <dgm:pt modelId="{A10F72A4-E7EC-E042-AE68-7C201AA0BA0B}" type="pres">
      <dgm:prSet presAssocID="{477944D4-044D-2045-8CC2-5D2466BDC4F0}" presName="childText" presStyleLbl="conFgAcc1" presStyleIdx="1" presStyleCnt="4">
        <dgm:presLayoutVars>
          <dgm:bulletEnabled val="1"/>
        </dgm:presLayoutVars>
      </dgm:prSet>
      <dgm:spPr/>
    </dgm:pt>
    <dgm:pt modelId="{E6487D9F-4092-1147-ABB5-09D27DB90806}" type="pres">
      <dgm:prSet presAssocID="{C8AC6F77-DC76-FE49-ACF2-ADD6D4B7DD35}" presName="spaceBetweenRectangles" presStyleCnt="0"/>
      <dgm:spPr/>
    </dgm:pt>
    <dgm:pt modelId="{A26E7FA5-84D6-C640-8AE9-70B0F7E613AD}" type="pres">
      <dgm:prSet presAssocID="{AF73D737-1033-634E-893A-CA51CD82280C}" presName="parentLin" presStyleCnt="0"/>
      <dgm:spPr/>
    </dgm:pt>
    <dgm:pt modelId="{3C3228E2-22A4-D440-8BAA-D319B6D6BC97}" type="pres">
      <dgm:prSet presAssocID="{AF73D737-1033-634E-893A-CA51CD82280C}" presName="parentLeftMargin" presStyleLbl="node1" presStyleIdx="1" presStyleCnt="4"/>
      <dgm:spPr/>
      <dgm:t>
        <a:bodyPr/>
        <a:lstStyle/>
        <a:p>
          <a:endParaRPr lang="it-IT"/>
        </a:p>
      </dgm:t>
    </dgm:pt>
    <dgm:pt modelId="{9BDCA0C8-4689-6B4C-B3CE-2842E7F4EB27}" type="pres">
      <dgm:prSet presAssocID="{AF73D737-1033-634E-893A-CA51CD82280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1795B0-A1B7-6840-B709-761D96F8F3EF}" type="pres">
      <dgm:prSet presAssocID="{AF73D737-1033-634E-893A-CA51CD82280C}" presName="negativeSpace" presStyleCnt="0"/>
      <dgm:spPr/>
    </dgm:pt>
    <dgm:pt modelId="{BAD50FF4-0968-0946-8027-08EDB81706DB}" type="pres">
      <dgm:prSet presAssocID="{AF73D737-1033-634E-893A-CA51CD82280C}" presName="childText" presStyleLbl="conFgAcc1" presStyleIdx="2" presStyleCnt="4">
        <dgm:presLayoutVars>
          <dgm:bulletEnabled val="1"/>
        </dgm:presLayoutVars>
      </dgm:prSet>
      <dgm:spPr/>
    </dgm:pt>
    <dgm:pt modelId="{40B6806E-083B-B64A-9B9F-05B35445A3F7}" type="pres">
      <dgm:prSet presAssocID="{DFF4375F-18D0-4E45-BA6B-1387A53AAC98}" presName="spaceBetweenRectangles" presStyleCnt="0"/>
      <dgm:spPr/>
    </dgm:pt>
    <dgm:pt modelId="{D3C15EA3-6609-A14D-916D-974D8B8CEE17}" type="pres">
      <dgm:prSet presAssocID="{8DD86091-0F85-084E-8C98-CA4ACF442DED}" presName="parentLin" presStyleCnt="0"/>
      <dgm:spPr/>
    </dgm:pt>
    <dgm:pt modelId="{4C47B00F-4A2D-0947-80CF-F5452AB9BFD7}" type="pres">
      <dgm:prSet presAssocID="{8DD86091-0F85-084E-8C98-CA4ACF442DED}" presName="parentLeftMargin" presStyleLbl="node1" presStyleIdx="2" presStyleCnt="4"/>
      <dgm:spPr/>
      <dgm:t>
        <a:bodyPr/>
        <a:lstStyle/>
        <a:p>
          <a:endParaRPr lang="it-IT"/>
        </a:p>
      </dgm:t>
    </dgm:pt>
    <dgm:pt modelId="{65A8E8B4-9FD7-C947-8829-2DB65223452D}" type="pres">
      <dgm:prSet presAssocID="{8DD86091-0F85-084E-8C98-CA4ACF442DE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0E662C9-1E35-C049-BD18-004B1991A969}" type="pres">
      <dgm:prSet presAssocID="{8DD86091-0F85-084E-8C98-CA4ACF442DED}" presName="negativeSpace" presStyleCnt="0"/>
      <dgm:spPr/>
    </dgm:pt>
    <dgm:pt modelId="{D3933523-754A-2B45-B9C3-1736A9BBAE78}" type="pres">
      <dgm:prSet presAssocID="{8DD86091-0F85-084E-8C98-CA4ACF442DE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054453F-2A9F-C044-8FD3-A1AEADC21A8E}" type="presOf" srcId="{477944D4-044D-2045-8CC2-5D2466BDC4F0}" destId="{0BF0AAD2-DF91-7E41-8460-FEA53A44AA35}" srcOrd="0" destOrd="0" presId="urn:microsoft.com/office/officeart/2005/8/layout/list1"/>
    <dgm:cxn modelId="{0BAE4A14-786E-434A-A149-90A8CCB90D6E}" type="presOf" srcId="{8DD86091-0F85-084E-8C98-CA4ACF442DED}" destId="{4C47B00F-4A2D-0947-80CF-F5452AB9BFD7}" srcOrd="0" destOrd="0" presId="urn:microsoft.com/office/officeart/2005/8/layout/list1"/>
    <dgm:cxn modelId="{4DE13C3A-6F7A-B642-BC9A-63CA883DC8BB}" type="presOf" srcId="{477944D4-044D-2045-8CC2-5D2466BDC4F0}" destId="{3230A688-5166-E34F-8ECF-AC203D5862D7}" srcOrd="1" destOrd="0" presId="urn:microsoft.com/office/officeart/2005/8/layout/list1"/>
    <dgm:cxn modelId="{63961F30-CD7B-564C-8C2D-7925488DF882}" srcId="{27392D28-606E-1041-9ABD-10A682AB8463}" destId="{B7363151-4188-5F4E-BF4C-8292D00FEE1B}" srcOrd="0" destOrd="0" parTransId="{C837BD49-9B54-D14A-BA68-53F1DABC2D57}" sibTransId="{D903211B-D07F-BA4F-86F3-1DF4C0CFF4F9}"/>
    <dgm:cxn modelId="{78B06757-3C35-7949-A657-0DA2BB230637}" srcId="{27392D28-606E-1041-9ABD-10A682AB8463}" destId="{8DD86091-0F85-084E-8C98-CA4ACF442DED}" srcOrd="3" destOrd="0" parTransId="{243C6E80-8C22-3D40-890F-CC48323A4940}" sibTransId="{B41345FC-98C8-1F4E-ACBD-B04D7AADF7BA}"/>
    <dgm:cxn modelId="{0AC353A7-7C7B-2046-A82E-02C39FB30021}" type="presOf" srcId="{B7363151-4188-5F4E-BF4C-8292D00FEE1B}" destId="{0215CDC4-5710-1B4B-8C1D-BEB4FBF35C64}" srcOrd="1" destOrd="0" presId="urn:microsoft.com/office/officeart/2005/8/layout/list1"/>
    <dgm:cxn modelId="{33920873-E7E2-0F46-BB76-86081ADC1028}" srcId="{27392D28-606E-1041-9ABD-10A682AB8463}" destId="{AF73D737-1033-634E-893A-CA51CD82280C}" srcOrd="2" destOrd="0" parTransId="{9BAA8DBC-98A7-DB4B-A106-028CF1C9212A}" sibTransId="{DFF4375F-18D0-4E45-BA6B-1387A53AAC98}"/>
    <dgm:cxn modelId="{5A57DE6E-BEF6-6042-9797-AD3F34E84C27}" srcId="{27392D28-606E-1041-9ABD-10A682AB8463}" destId="{477944D4-044D-2045-8CC2-5D2466BDC4F0}" srcOrd="1" destOrd="0" parTransId="{3D780A4A-6505-964E-93B8-64D0FB4C4577}" sibTransId="{C8AC6F77-DC76-FE49-ACF2-ADD6D4B7DD35}"/>
    <dgm:cxn modelId="{04D148E5-6A8D-844E-A013-5287B093EEA6}" type="presOf" srcId="{AF73D737-1033-634E-893A-CA51CD82280C}" destId="{3C3228E2-22A4-D440-8BAA-D319B6D6BC97}" srcOrd="0" destOrd="0" presId="urn:microsoft.com/office/officeart/2005/8/layout/list1"/>
    <dgm:cxn modelId="{7C1B07F0-B241-1E42-94AC-22C17D423AD3}" type="presOf" srcId="{8DD86091-0F85-084E-8C98-CA4ACF442DED}" destId="{65A8E8B4-9FD7-C947-8829-2DB65223452D}" srcOrd="1" destOrd="0" presId="urn:microsoft.com/office/officeart/2005/8/layout/list1"/>
    <dgm:cxn modelId="{25E0E391-77EE-6347-9800-E2CE0BC9DD6E}" type="presOf" srcId="{27392D28-606E-1041-9ABD-10A682AB8463}" destId="{1C54AB8F-8C44-F649-86EC-E45E6C498BF0}" srcOrd="0" destOrd="0" presId="urn:microsoft.com/office/officeart/2005/8/layout/list1"/>
    <dgm:cxn modelId="{A689A4F2-9561-884E-8890-27C6F79D59EE}" type="presOf" srcId="{B7363151-4188-5F4E-BF4C-8292D00FEE1B}" destId="{478F8B99-3A96-8248-8F77-14C111168059}" srcOrd="0" destOrd="0" presId="urn:microsoft.com/office/officeart/2005/8/layout/list1"/>
    <dgm:cxn modelId="{50F38843-AB2E-5D4E-B1F0-D6DCA1092AA5}" type="presOf" srcId="{AF73D737-1033-634E-893A-CA51CD82280C}" destId="{9BDCA0C8-4689-6B4C-B3CE-2842E7F4EB27}" srcOrd="1" destOrd="0" presId="urn:microsoft.com/office/officeart/2005/8/layout/list1"/>
    <dgm:cxn modelId="{5E77ED8D-3252-5846-A6A1-F4123284DBB2}" type="presParOf" srcId="{1C54AB8F-8C44-F649-86EC-E45E6C498BF0}" destId="{AB788C92-3C46-144A-A69D-EB0F84440355}" srcOrd="0" destOrd="0" presId="urn:microsoft.com/office/officeart/2005/8/layout/list1"/>
    <dgm:cxn modelId="{7FFB4096-3C58-8C48-99C4-041FC74BE5A8}" type="presParOf" srcId="{AB788C92-3C46-144A-A69D-EB0F84440355}" destId="{478F8B99-3A96-8248-8F77-14C111168059}" srcOrd="0" destOrd="0" presId="urn:microsoft.com/office/officeart/2005/8/layout/list1"/>
    <dgm:cxn modelId="{8A114C90-09EE-6F47-8DA0-688FC7FD8E5B}" type="presParOf" srcId="{AB788C92-3C46-144A-A69D-EB0F84440355}" destId="{0215CDC4-5710-1B4B-8C1D-BEB4FBF35C64}" srcOrd="1" destOrd="0" presId="urn:microsoft.com/office/officeart/2005/8/layout/list1"/>
    <dgm:cxn modelId="{892323E1-9F5A-814C-B54A-BB7F6A1E0681}" type="presParOf" srcId="{1C54AB8F-8C44-F649-86EC-E45E6C498BF0}" destId="{D5BBE2E2-B5DC-1A4B-992A-530F11127048}" srcOrd="1" destOrd="0" presId="urn:microsoft.com/office/officeart/2005/8/layout/list1"/>
    <dgm:cxn modelId="{8E97A8B0-52ED-A24C-804B-EC5BB489C7BE}" type="presParOf" srcId="{1C54AB8F-8C44-F649-86EC-E45E6C498BF0}" destId="{F76D492E-A95D-674A-BAFC-ADD4C11A26DA}" srcOrd="2" destOrd="0" presId="urn:microsoft.com/office/officeart/2005/8/layout/list1"/>
    <dgm:cxn modelId="{70F1FA71-03C8-CE4E-A0D8-FB40A27D5142}" type="presParOf" srcId="{1C54AB8F-8C44-F649-86EC-E45E6C498BF0}" destId="{0AD87330-AD9B-CF4F-86AE-90576E4A5115}" srcOrd="3" destOrd="0" presId="urn:microsoft.com/office/officeart/2005/8/layout/list1"/>
    <dgm:cxn modelId="{4219AA58-D0C6-4449-BE67-C1ECAD21A9B8}" type="presParOf" srcId="{1C54AB8F-8C44-F649-86EC-E45E6C498BF0}" destId="{5497DFEC-9115-814A-A50A-182E801DAD53}" srcOrd="4" destOrd="0" presId="urn:microsoft.com/office/officeart/2005/8/layout/list1"/>
    <dgm:cxn modelId="{7D6683CE-AC2C-0F40-A7A3-58DB781FDC40}" type="presParOf" srcId="{5497DFEC-9115-814A-A50A-182E801DAD53}" destId="{0BF0AAD2-DF91-7E41-8460-FEA53A44AA35}" srcOrd="0" destOrd="0" presId="urn:microsoft.com/office/officeart/2005/8/layout/list1"/>
    <dgm:cxn modelId="{D7C91A60-E65C-CB47-A2AA-93B755507DFB}" type="presParOf" srcId="{5497DFEC-9115-814A-A50A-182E801DAD53}" destId="{3230A688-5166-E34F-8ECF-AC203D5862D7}" srcOrd="1" destOrd="0" presId="urn:microsoft.com/office/officeart/2005/8/layout/list1"/>
    <dgm:cxn modelId="{BAE8A11C-78E5-6948-9D1E-6FEB9F345880}" type="presParOf" srcId="{1C54AB8F-8C44-F649-86EC-E45E6C498BF0}" destId="{C429EE3B-93FC-CA4A-BE21-E7EEE949DE77}" srcOrd="5" destOrd="0" presId="urn:microsoft.com/office/officeart/2005/8/layout/list1"/>
    <dgm:cxn modelId="{C9838E08-9DB0-1345-B16D-733AC2F497E0}" type="presParOf" srcId="{1C54AB8F-8C44-F649-86EC-E45E6C498BF0}" destId="{A10F72A4-E7EC-E042-AE68-7C201AA0BA0B}" srcOrd="6" destOrd="0" presId="urn:microsoft.com/office/officeart/2005/8/layout/list1"/>
    <dgm:cxn modelId="{3188E803-3E21-3C42-8554-B268001238BB}" type="presParOf" srcId="{1C54AB8F-8C44-F649-86EC-E45E6C498BF0}" destId="{E6487D9F-4092-1147-ABB5-09D27DB90806}" srcOrd="7" destOrd="0" presId="urn:microsoft.com/office/officeart/2005/8/layout/list1"/>
    <dgm:cxn modelId="{40A83BE4-2E32-EF45-ADA0-9346E1BCBE67}" type="presParOf" srcId="{1C54AB8F-8C44-F649-86EC-E45E6C498BF0}" destId="{A26E7FA5-84D6-C640-8AE9-70B0F7E613AD}" srcOrd="8" destOrd="0" presId="urn:microsoft.com/office/officeart/2005/8/layout/list1"/>
    <dgm:cxn modelId="{90084185-E4FD-4F43-A154-A0DEC3491427}" type="presParOf" srcId="{A26E7FA5-84D6-C640-8AE9-70B0F7E613AD}" destId="{3C3228E2-22A4-D440-8BAA-D319B6D6BC97}" srcOrd="0" destOrd="0" presId="urn:microsoft.com/office/officeart/2005/8/layout/list1"/>
    <dgm:cxn modelId="{0AEB06DF-1B94-9344-AC0F-902043085741}" type="presParOf" srcId="{A26E7FA5-84D6-C640-8AE9-70B0F7E613AD}" destId="{9BDCA0C8-4689-6B4C-B3CE-2842E7F4EB27}" srcOrd="1" destOrd="0" presId="urn:microsoft.com/office/officeart/2005/8/layout/list1"/>
    <dgm:cxn modelId="{1EB04232-F4F9-424E-B5FC-545A8DCBFF85}" type="presParOf" srcId="{1C54AB8F-8C44-F649-86EC-E45E6C498BF0}" destId="{AB1795B0-A1B7-6840-B709-761D96F8F3EF}" srcOrd="9" destOrd="0" presId="urn:microsoft.com/office/officeart/2005/8/layout/list1"/>
    <dgm:cxn modelId="{CB8663AF-1A77-6840-A2F2-687DCE4304BB}" type="presParOf" srcId="{1C54AB8F-8C44-F649-86EC-E45E6C498BF0}" destId="{BAD50FF4-0968-0946-8027-08EDB81706DB}" srcOrd="10" destOrd="0" presId="urn:microsoft.com/office/officeart/2005/8/layout/list1"/>
    <dgm:cxn modelId="{239617E3-403B-BA4D-8F84-198C7026EC81}" type="presParOf" srcId="{1C54AB8F-8C44-F649-86EC-E45E6C498BF0}" destId="{40B6806E-083B-B64A-9B9F-05B35445A3F7}" srcOrd="11" destOrd="0" presId="urn:microsoft.com/office/officeart/2005/8/layout/list1"/>
    <dgm:cxn modelId="{97CEE894-A1B8-2741-BA0D-DA790DED833E}" type="presParOf" srcId="{1C54AB8F-8C44-F649-86EC-E45E6C498BF0}" destId="{D3C15EA3-6609-A14D-916D-974D8B8CEE17}" srcOrd="12" destOrd="0" presId="urn:microsoft.com/office/officeart/2005/8/layout/list1"/>
    <dgm:cxn modelId="{100CD843-5E52-6945-AE1B-9CC742AD7BA7}" type="presParOf" srcId="{D3C15EA3-6609-A14D-916D-974D8B8CEE17}" destId="{4C47B00F-4A2D-0947-80CF-F5452AB9BFD7}" srcOrd="0" destOrd="0" presId="urn:microsoft.com/office/officeart/2005/8/layout/list1"/>
    <dgm:cxn modelId="{144C8E5D-62E2-1D4D-8B8F-1D6110FD6799}" type="presParOf" srcId="{D3C15EA3-6609-A14D-916D-974D8B8CEE17}" destId="{65A8E8B4-9FD7-C947-8829-2DB65223452D}" srcOrd="1" destOrd="0" presId="urn:microsoft.com/office/officeart/2005/8/layout/list1"/>
    <dgm:cxn modelId="{E5F525B8-DEA5-9644-B658-2CDE0E9BEBD1}" type="presParOf" srcId="{1C54AB8F-8C44-F649-86EC-E45E6C498BF0}" destId="{20E662C9-1E35-C049-BD18-004B1991A969}" srcOrd="13" destOrd="0" presId="urn:microsoft.com/office/officeart/2005/8/layout/list1"/>
    <dgm:cxn modelId="{03E2229C-AE42-4D41-A77A-240EFC58D892}" type="presParOf" srcId="{1C54AB8F-8C44-F649-86EC-E45E6C498BF0}" destId="{D3933523-754A-2B45-B9C3-1736A9BBAE7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D492E-A95D-674A-BAFC-ADD4C11A26DA}">
      <dsp:nvSpPr>
        <dsp:cNvPr id="0" name=""/>
        <dsp:cNvSpPr/>
      </dsp:nvSpPr>
      <dsp:spPr>
        <a:xfrm>
          <a:off x="0" y="402074"/>
          <a:ext cx="8474577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15CDC4-5710-1B4B-8C1D-BEB4FBF35C64}">
      <dsp:nvSpPr>
        <dsp:cNvPr id="0" name=""/>
        <dsp:cNvSpPr/>
      </dsp:nvSpPr>
      <dsp:spPr>
        <a:xfrm>
          <a:off x="423728" y="47834"/>
          <a:ext cx="5932203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223" tIns="0" rIns="22422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/>
            <a:t>La sussidiarietà</a:t>
          </a:r>
          <a:endParaRPr lang="it-IT" sz="2000" kern="1200" dirty="0"/>
        </a:p>
      </dsp:txBody>
      <dsp:txXfrm>
        <a:off x="458313" y="82419"/>
        <a:ext cx="5863033" cy="639310"/>
      </dsp:txXfrm>
    </dsp:sp>
    <dsp:sp modelId="{A10F72A4-E7EC-E042-AE68-7C201AA0BA0B}">
      <dsp:nvSpPr>
        <dsp:cNvPr id="0" name=""/>
        <dsp:cNvSpPr/>
      </dsp:nvSpPr>
      <dsp:spPr>
        <a:xfrm>
          <a:off x="0" y="1490714"/>
          <a:ext cx="8474577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30A688-5166-E34F-8ECF-AC203D5862D7}">
      <dsp:nvSpPr>
        <dsp:cNvPr id="0" name=""/>
        <dsp:cNvSpPr/>
      </dsp:nvSpPr>
      <dsp:spPr>
        <a:xfrm>
          <a:off x="423728" y="1136474"/>
          <a:ext cx="5932203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223" tIns="0" rIns="22422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/>
            <a:t>I passaggi tra IP e </a:t>
          </a:r>
          <a:r>
            <a:rPr lang="it-IT" sz="2000" b="1" kern="1200" dirty="0" err="1"/>
            <a:t>IeFP</a:t>
          </a:r>
          <a:endParaRPr lang="it-IT" sz="2000" kern="1200" dirty="0"/>
        </a:p>
      </dsp:txBody>
      <dsp:txXfrm>
        <a:off x="458313" y="1171059"/>
        <a:ext cx="5863033" cy="639310"/>
      </dsp:txXfrm>
    </dsp:sp>
    <dsp:sp modelId="{BAD50FF4-0968-0946-8027-08EDB81706DB}">
      <dsp:nvSpPr>
        <dsp:cNvPr id="0" name=""/>
        <dsp:cNvSpPr/>
      </dsp:nvSpPr>
      <dsp:spPr>
        <a:xfrm>
          <a:off x="0" y="2579354"/>
          <a:ext cx="8474577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DCA0C8-4689-6B4C-B3CE-2842E7F4EB27}">
      <dsp:nvSpPr>
        <dsp:cNvPr id="0" name=""/>
        <dsp:cNvSpPr/>
      </dsp:nvSpPr>
      <dsp:spPr>
        <a:xfrm>
          <a:off x="423728" y="2225114"/>
          <a:ext cx="5932203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223" tIns="0" rIns="22422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/>
            <a:t>La rete nazionale delle scuole professionali</a:t>
          </a:r>
          <a:endParaRPr lang="it-IT" sz="2000" kern="1200" dirty="0"/>
        </a:p>
      </dsp:txBody>
      <dsp:txXfrm>
        <a:off x="458313" y="2259699"/>
        <a:ext cx="5863033" cy="639310"/>
      </dsp:txXfrm>
    </dsp:sp>
    <dsp:sp modelId="{D3933523-754A-2B45-B9C3-1736A9BBAE78}">
      <dsp:nvSpPr>
        <dsp:cNvPr id="0" name=""/>
        <dsp:cNvSpPr/>
      </dsp:nvSpPr>
      <dsp:spPr>
        <a:xfrm>
          <a:off x="0" y="3667994"/>
          <a:ext cx="8474577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8E8B4-9FD7-C947-8829-2DB65223452D}">
      <dsp:nvSpPr>
        <dsp:cNvPr id="0" name=""/>
        <dsp:cNvSpPr/>
      </dsp:nvSpPr>
      <dsp:spPr>
        <a:xfrm>
          <a:off x="423728" y="3313754"/>
          <a:ext cx="5932203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223" tIns="0" rIns="22422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/>
            <a:t>Percorsi annuali dopo diploma </a:t>
          </a:r>
          <a:r>
            <a:rPr lang="it-IT" sz="2000" b="1" kern="1200" dirty="0" err="1"/>
            <a:t>IeFP</a:t>
          </a:r>
          <a:r>
            <a:rPr lang="it-IT" sz="2000" b="1" kern="1200" dirty="0"/>
            <a:t> per l'accesso all'esame di Stato</a:t>
          </a:r>
        </a:p>
      </dsp:txBody>
      <dsp:txXfrm>
        <a:off x="458313" y="3348339"/>
        <a:ext cx="5863033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8327C0E-6C5E-4B8A-A835-99B5DFCDB659}" type="datetimeFigureOut">
              <a:rPr lang="en-GB"/>
              <a:pPr>
                <a:defRPr/>
              </a:pPr>
              <a:t>05/07/2019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FFCA748-E0F4-43EC-A8B6-DC00FCDC750B}" type="slidenum">
              <a:rPr lang="en-GB" altLang="en-US"/>
              <a:pPr>
                <a:defRPr/>
              </a:pPr>
              <a:t>‹N›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14349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235CB-F00B-44CB-9443-D0CF66E30473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974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FCA748-E0F4-43EC-A8B6-DC00FCDC750B}" type="slidenum">
              <a:rPr lang="en-GB" altLang="en-US" smtClean="0"/>
              <a:pPr>
                <a:defRPr/>
              </a:pPr>
              <a:t>28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066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-1" y="2416175"/>
            <a:ext cx="9144000" cy="2738755"/>
          </a:xfrm>
          <a:prstGeom prst="rect">
            <a:avLst/>
          </a:prstGeom>
          <a:solidFill>
            <a:srgbClr val="286C93"/>
          </a:solidFill>
        </p:spPr>
        <p:txBody>
          <a:bodyPr anchor="ctr"/>
          <a:lstStyle>
            <a:lvl1pPr>
              <a:defRPr sz="4000" spc="30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it-IT" dirty="0"/>
              <a:t>FARE CLIC PER MODIFICARE STILE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4962" y="5258121"/>
            <a:ext cx="3291838" cy="663575"/>
          </a:xfrm>
        </p:spPr>
        <p:txBody>
          <a:bodyPr/>
          <a:lstStyle>
            <a:lvl1pPr marL="0" indent="0" algn="ctr">
              <a:buNone/>
              <a:defRPr>
                <a:solidFill>
                  <a:srgbClr val="6B6B6D"/>
                </a:solidFill>
                <a:latin typeface="Impact" panose="020B0806030902050204" pitchFamily="34" charset="0"/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05/07/2019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 descr="Noviter_testata_luglio2011">
            <a:extLst>
              <a:ext uri="{FF2B5EF4-FFF2-40B4-BE49-F238E27FC236}">
                <a16:creationId xmlns:a16="http://schemas.microsoft.com/office/drawing/2014/main" id="{17383FA2-5969-384F-B4F2-FBCA61ADCC0C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11856"/>
            <a:ext cx="2044845" cy="1102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5996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05/07/2019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7A1C4D32-DEB1-C941-BDBA-C740DE1F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135"/>
          </a:xfrm>
          <a:solidFill>
            <a:srgbClr val="286C93"/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364594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Titol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DC6C62-ED09-CD4A-A80C-0CB6FB704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88720" cy="4594860"/>
          </a:xfrm>
          <a:solidFill>
            <a:srgbClr val="286C93"/>
          </a:solidFill>
        </p:spPr>
        <p:txBody>
          <a:bodyPr/>
          <a:lstStyle>
            <a:lvl1pPr>
              <a:defRPr spc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316279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05/07/2019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503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05/07/2019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47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 - logo Novi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05/07/2019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481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it-IT" noProof="0"/>
              <a:t>Trascinare l'immagine su un segnaposto o fare clic sull'icona per aggiungerla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05/07/2019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921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05/07/2019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7167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515E991-BF6F-3946-AEAB-04B537B9D4C4}" type="datetimeFigureOut">
              <a:rPr lang="it-IT" smtClean="0"/>
              <a:t>05/07/2019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16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lang="it-IT" sz="1780" b="1"/>
              <a:t>Fare clic per modificare stile</a:t>
            </a:r>
            <a:endParaRPr sz="1780" b="1"/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xfrm>
            <a:off x="8953167" y="6616900"/>
            <a:ext cx="176296" cy="173124"/>
          </a:xfrm>
          <a:prstGeom prst="rect">
            <a:avLst/>
          </a:prstGeom>
        </p:spPr>
        <p:txBody>
          <a:bodyPr/>
          <a:lstStyle/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466739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22419" y="476678"/>
            <a:ext cx="554038" cy="365125"/>
          </a:xfrm>
          <a:prstGeom prst="rect">
            <a:avLst/>
          </a:prstGeom>
        </p:spPr>
        <p:txBody>
          <a:bodyPr/>
          <a:lstStyle/>
          <a:p>
            <a:fld id="{EE160104-6C36-2745-B862-1056C966E3B5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223188" y="228600"/>
            <a:ext cx="260909" cy="2337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1519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498476" y="188640"/>
            <a:ext cx="7556313" cy="648072"/>
          </a:xfrm>
          <a:prstGeom prst="rect">
            <a:avLst/>
          </a:prstGeom>
        </p:spPr>
        <p:txBody>
          <a:bodyPr/>
          <a:lstStyle>
            <a:lvl1pPr>
              <a:defRPr sz="1181" b="1"/>
            </a:lvl1pPr>
          </a:lstStyle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1765840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C03E58D-7191-4FD2-844B-D014269C1AA9}"/>
              </a:ext>
            </a:extLst>
          </p:cNvPr>
          <p:cNvSpPr txBox="1"/>
          <p:nvPr userDrawn="1"/>
        </p:nvSpPr>
        <p:spPr>
          <a:xfrm>
            <a:off x="8459419" y="6263430"/>
            <a:ext cx="547545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200" b="1" smtClean="0">
                <a:solidFill>
                  <a:schemeClr val="accent2"/>
                </a:solidFill>
                <a:latin typeface="Proxima Nova Rg" panose="02000506030000020004" pitchFamily="50" charset="0"/>
                <a:cs typeface="Open Sans"/>
              </a:rPr>
              <a:t>‹N›</a:t>
            </a:fld>
            <a:endParaRPr lang="it-IT" sz="1200" b="1" dirty="0">
              <a:solidFill>
                <a:schemeClr val="accent2"/>
              </a:solidFill>
              <a:latin typeface="Proxima Nova Rg" panose="02000506030000020004" pitchFamily="50" charset="0"/>
              <a:cs typeface="Open San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7661EB3-C6BF-4D03-BA8B-174D05462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8" b="17298"/>
          <a:stretch/>
        </p:blipFill>
        <p:spPr>
          <a:xfrm>
            <a:off x="715372" y="1284363"/>
            <a:ext cx="768235" cy="520227"/>
          </a:xfrm>
          <a:prstGeom prst="rect">
            <a:avLst/>
          </a:prstGeom>
        </p:spPr>
      </p:pic>
      <p:sp>
        <p:nvSpPr>
          <p:cNvPr id="6" name="Segnaposto testo 21">
            <a:extLst>
              <a:ext uri="{FF2B5EF4-FFF2-40B4-BE49-F238E27FC236}">
                <a16:creationId xmlns:a16="http://schemas.microsoft.com/office/drawing/2014/main" id="{2BF5C202-8F77-417A-B0E8-1B71255EAB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750" y="416331"/>
            <a:ext cx="7434369" cy="4924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1800" kern="1200" dirty="0">
                <a:solidFill>
                  <a:srgbClr val="001F5C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7" name="Segnaposto testo 23">
            <a:extLst>
              <a:ext uri="{FF2B5EF4-FFF2-40B4-BE49-F238E27FC236}">
                <a16:creationId xmlns:a16="http://schemas.microsoft.com/office/drawing/2014/main" id="{03DC8FC1-4034-4631-AB24-730A2AC7E9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750" y="908774"/>
            <a:ext cx="7450702" cy="5697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lang="it-IT" sz="1800" kern="1200" dirty="0">
                <a:solidFill>
                  <a:srgbClr val="BACC2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726BC0-B0A9-4CFE-9AEA-527EF261E8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750" y="1804571"/>
            <a:ext cx="7450182" cy="42884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it-IT" dirty="0"/>
              <a:t>Testo descrittivo</a:t>
            </a:r>
          </a:p>
        </p:txBody>
      </p:sp>
    </p:spTree>
    <p:extLst>
      <p:ext uri="{BB962C8B-B14F-4D97-AF65-F5344CB8AC3E}">
        <p14:creationId xmlns:p14="http://schemas.microsoft.com/office/powerpoint/2010/main" val="72177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/>
          <p:cNvGrpSpPr>
            <a:grpSpLocks/>
          </p:cNvGrpSpPr>
          <p:nvPr/>
        </p:nvGrpSpPr>
        <p:grpSpPr bwMode="auto">
          <a:xfrm>
            <a:off x="0" y="6453336"/>
            <a:ext cx="8100392" cy="404664"/>
            <a:chOff x="-36513" y="5670546"/>
            <a:chExt cx="9197976" cy="1287467"/>
          </a:xfrm>
        </p:grpSpPr>
        <p:sp>
          <p:nvSpPr>
            <p:cNvPr id="20" name="Freeform 19"/>
            <p:cNvSpPr/>
            <p:nvPr/>
          </p:nvSpPr>
          <p:spPr bwMode="auto">
            <a:xfrm rot="10800000">
              <a:off x="-36513" y="5670546"/>
              <a:ext cx="9197976" cy="1265237"/>
            </a:xfrm>
            <a:custGeom>
              <a:avLst/>
              <a:gdLst/>
              <a:ahLst/>
              <a:cxnLst/>
              <a:rect l="l" t="t" r="r" b="b"/>
              <a:pathLst>
                <a:path w="9214942" h="1265366">
                  <a:moveTo>
                    <a:pt x="3313097" y="10"/>
                  </a:moveTo>
                  <a:cubicBezTo>
                    <a:pt x="5602729" y="-358"/>
                    <a:pt x="8269435" y="9900"/>
                    <a:pt x="9214942" y="26246"/>
                  </a:cubicBezTo>
                  <a:lnTo>
                    <a:pt x="9214942" y="563267"/>
                  </a:lnTo>
                  <a:cubicBezTo>
                    <a:pt x="5547836" y="23029"/>
                    <a:pt x="3496905" y="1716039"/>
                    <a:pt x="13822" y="1146649"/>
                  </a:cubicBezTo>
                  <a:lnTo>
                    <a:pt x="0" y="13884"/>
                  </a:lnTo>
                  <a:cubicBezTo>
                    <a:pt x="633265" y="4501"/>
                    <a:pt x="1901522" y="236"/>
                    <a:pt x="3313097" y="10"/>
                  </a:cubicBezTo>
                  <a:close/>
                </a:path>
              </a:pathLst>
            </a:custGeom>
            <a:solidFill>
              <a:srgbClr val="6B6B6D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013"/>
            </a:p>
          </p:txBody>
        </p:sp>
        <p:sp>
          <p:nvSpPr>
            <p:cNvPr id="21" name="Freeform 20"/>
            <p:cNvSpPr/>
            <p:nvPr/>
          </p:nvSpPr>
          <p:spPr bwMode="auto">
            <a:xfrm rot="10800000">
              <a:off x="-31750" y="6010275"/>
              <a:ext cx="9193213" cy="947738"/>
            </a:xfrm>
            <a:custGeom>
              <a:avLst/>
              <a:gdLst>
                <a:gd name="connsiteX0" fmla="*/ 1348994 w 9195120"/>
                <a:gd name="connsiteY0" fmla="*/ 0 h 910490"/>
                <a:gd name="connsiteX1" fmla="*/ 9170068 w 9195120"/>
                <a:gd name="connsiteY1" fmla="*/ 4613 h 910490"/>
                <a:gd name="connsiteX2" fmla="*/ 9195120 w 9195120"/>
                <a:gd name="connsiteY2" fmla="*/ 247976 h 910490"/>
                <a:gd name="connsiteX3" fmla="*/ 0 w 9195120"/>
                <a:gd name="connsiteY3" fmla="*/ 807170 h 910490"/>
                <a:gd name="connsiteX4" fmla="*/ 0 w 9195120"/>
                <a:gd name="connsiteY4" fmla="*/ 6040 h 910490"/>
                <a:gd name="connsiteX5" fmla="*/ 1348994 w 9195120"/>
                <a:gd name="connsiteY5" fmla="*/ 0 h 910490"/>
                <a:gd name="connsiteX0" fmla="*/ 1436676 w 9195120"/>
                <a:gd name="connsiteY0" fmla="*/ 0 h 948068"/>
                <a:gd name="connsiteX1" fmla="*/ 9170068 w 9195120"/>
                <a:gd name="connsiteY1" fmla="*/ 42191 h 948068"/>
                <a:gd name="connsiteX2" fmla="*/ 9195120 w 9195120"/>
                <a:gd name="connsiteY2" fmla="*/ 285554 h 948068"/>
                <a:gd name="connsiteX3" fmla="*/ 0 w 9195120"/>
                <a:gd name="connsiteY3" fmla="*/ 844748 h 948068"/>
                <a:gd name="connsiteX4" fmla="*/ 0 w 9195120"/>
                <a:gd name="connsiteY4" fmla="*/ 43618 h 948068"/>
                <a:gd name="connsiteX5" fmla="*/ 1436676 w 9195120"/>
                <a:gd name="connsiteY5" fmla="*/ 0 h 94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95120" h="948068">
                  <a:moveTo>
                    <a:pt x="1436676" y="0"/>
                  </a:moveTo>
                  <a:lnTo>
                    <a:pt x="9170068" y="42191"/>
                  </a:lnTo>
                  <a:cubicBezTo>
                    <a:pt x="9170068" y="106611"/>
                    <a:pt x="9195120" y="221134"/>
                    <a:pt x="9195120" y="285554"/>
                  </a:cubicBezTo>
                  <a:cubicBezTo>
                    <a:pt x="5529112" y="-218219"/>
                    <a:pt x="3467636" y="1355225"/>
                    <a:pt x="0" y="844748"/>
                  </a:cubicBezTo>
                  <a:lnTo>
                    <a:pt x="0" y="43618"/>
                  </a:lnTo>
                  <a:lnTo>
                    <a:pt x="1436676" y="0"/>
                  </a:lnTo>
                  <a:close/>
                </a:path>
              </a:pathLst>
            </a:custGeom>
            <a:solidFill>
              <a:srgbClr val="286C93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013"/>
            </a:p>
          </p:txBody>
        </p:sp>
      </p:grp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8455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dirty="0"/>
              <a:t>Fare clic per modificare gli stili del testo dello schema</a:t>
            </a:r>
          </a:p>
          <a:p>
            <a:pPr lvl="1"/>
            <a:r>
              <a:rPr lang="it-IT" altLang="en-US" dirty="0"/>
              <a:t>Secondo livello</a:t>
            </a:r>
          </a:p>
          <a:p>
            <a:pPr lvl="2"/>
            <a:r>
              <a:rPr lang="it-IT" altLang="en-US" dirty="0"/>
              <a:t>Terzo livello</a:t>
            </a:r>
          </a:p>
          <a:p>
            <a:pPr lvl="3"/>
            <a:r>
              <a:rPr lang="it-IT" altLang="en-US" dirty="0"/>
              <a:t>Quarto livello</a:t>
            </a:r>
          </a:p>
          <a:p>
            <a:pPr lvl="4"/>
            <a:r>
              <a:rPr lang="it-IT" altLang="en-US" dirty="0"/>
              <a:t>Quinto livello</a:t>
            </a:r>
            <a:endParaRPr lang="en-GB" altLang="en-US" dirty="0"/>
          </a:p>
        </p:txBody>
      </p:sp>
      <p:sp>
        <p:nvSpPr>
          <p:cNvPr id="12" name="Segnaposto titolo 11">
            <a:extLst>
              <a:ext uri="{FF2B5EF4-FFF2-40B4-BE49-F238E27FC236}">
                <a16:creationId xmlns:a16="http://schemas.microsoft.com/office/drawing/2014/main" id="{362E988C-E73D-EA45-9793-A3688646F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5105"/>
            <a:ext cx="7886700" cy="5721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pic>
        <p:nvPicPr>
          <p:cNvPr id="10" name="Immagine 9" descr="Noviter_testata_luglio2011">
            <a:extLst>
              <a:ext uri="{FF2B5EF4-FFF2-40B4-BE49-F238E27FC236}">
                <a16:creationId xmlns:a16="http://schemas.microsoft.com/office/drawing/2014/main" id="{08E811FA-D01C-EA49-A051-CF0986D1DB44}"/>
              </a:ext>
            </a:extLst>
          </p:cNvPr>
          <p:cNvPicPr/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320162"/>
            <a:ext cx="1043608" cy="537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874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86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1800" b="0" kern="12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</a:defRPr>
      </a:lvl5pPr>
      <a:lvl6pPr marL="257175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</a:defRPr>
      </a:lvl6pPr>
      <a:lvl7pPr marL="514350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</a:defRPr>
      </a:lvl7pPr>
      <a:lvl8pPr marL="771525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</a:defRPr>
      </a:lvl8pPr>
      <a:lvl9pPr marL="1028700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</a:defRPr>
      </a:lvl9pPr>
    </p:titleStyle>
    <p:bodyStyle>
      <a:lvl1pPr marL="192881" indent="-19288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76872"/>
            <a:ext cx="9144000" cy="2738755"/>
          </a:xfrm>
          <a:solidFill>
            <a:schemeClr val="bg2">
              <a:lumMod val="25000"/>
            </a:schemeClr>
          </a:solidFill>
        </p:spPr>
        <p:txBody>
          <a:bodyPr>
            <a:noAutofit/>
          </a:bodyPr>
          <a:lstStyle/>
          <a:p>
            <a:r>
              <a:rPr lang="en-US" sz="3600" dirty="0" err="1"/>
              <a:t>Scenari</a:t>
            </a:r>
            <a:r>
              <a:rPr lang="en-US" sz="3600" dirty="0"/>
              <a:t> </a:t>
            </a:r>
            <a:r>
              <a:rPr lang="en-US" sz="3600" dirty="0" err="1"/>
              <a:t>ed</a:t>
            </a:r>
            <a:r>
              <a:rPr lang="en-US" sz="3600" dirty="0"/>
              <a:t> </a:t>
            </a:r>
            <a:r>
              <a:rPr lang="en-US" sz="3600" dirty="0" err="1"/>
              <a:t>evoluzione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err="1"/>
              <a:t>delle</a:t>
            </a:r>
            <a:r>
              <a:rPr lang="en-US" sz="3600" dirty="0"/>
              <a:t> </a:t>
            </a:r>
            <a:r>
              <a:rPr lang="en-US" sz="3600" dirty="0" err="1"/>
              <a:t>politiche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err="1"/>
              <a:t>Formazione</a:t>
            </a:r>
            <a:r>
              <a:rPr lang="en-US" sz="3600" dirty="0"/>
              <a:t> e </a:t>
            </a:r>
            <a:r>
              <a:rPr lang="en-US" sz="3600" dirty="0" err="1"/>
              <a:t>Lavoro</a:t>
            </a:r>
            <a:endParaRPr lang="en-US" sz="3600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E603CD56-7284-F744-B903-30571440E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Eugenio Gotti</a:t>
            </a:r>
          </a:p>
          <a:p>
            <a:r>
              <a:rPr lang="it-IT" dirty="0"/>
              <a:t>2 luglio 2019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>
            <a:extLst>
              <a:ext uri="{FF2B5EF4-FFF2-40B4-BE49-F238E27FC236}">
                <a16:creationId xmlns:a16="http://schemas.microsoft.com/office/drawing/2014/main" id="{B8CBFA5F-F50A-B54D-A806-DE579857E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5127"/>
          </a:xfrm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it-IT" sz="3600" b="1" dirty="0">
                <a:latin typeface="+mj-lt"/>
              </a:rPr>
              <a:t>PRINCIPALI CRITICITA’</a:t>
            </a:r>
          </a:p>
        </p:txBody>
      </p:sp>
      <p:grpSp>
        <p:nvGrpSpPr>
          <p:cNvPr id="10" name="Group 129">
            <a:extLst>
              <a:ext uri="{FF2B5EF4-FFF2-40B4-BE49-F238E27FC236}">
                <a16:creationId xmlns:a16="http://schemas.microsoft.com/office/drawing/2014/main" id="{B1EF6CC4-FB7A-7348-8546-676F20875398}"/>
              </a:ext>
            </a:extLst>
          </p:cNvPr>
          <p:cNvGrpSpPr/>
          <p:nvPr/>
        </p:nvGrpSpPr>
        <p:grpSpPr>
          <a:xfrm>
            <a:off x="744881" y="3913100"/>
            <a:ext cx="909106" cy="899711"/>
            <a:chOff x="574790" y="1765192"/>
            <a:chExt cx="1145347" cy="1146641"/>
          </a:xfrm>
        </p:grpSpPr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6BF321D2-7869-6644-B249-D9B7B8B34C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790" y="1765192"/>
              <a:ext cx="1145347" cy="1146641"/>
            </a:xfrm>
            <a:custGeom>
              <a:avLst/>
              <a:gdLst>
                <a:gd name="T0" fmla="*/ 476 w 952"/>
                <a:gd name="T1" fmla="*/ 0 h 952"/>
                <a:gd name="T2" fmla="*/ 0 w 952"/>
                <a:gd name="T3" fmla="*/ 476 h 952"/>
                <a:gd name="T4" fmla="*/ 476 w 952"/>
                <a:gd name="T5" fmla="*/ 952 h 952"/>
                <a:gd name="T6" fmla="*/ 952 w 952"/>
                <a:gd name="T7" fmla="*/ 476 h 952"/>
                <a:gd name="T8" fmla="*/ 476 w 952"/>
                <a:gd name="T9" fmla="*/ 0 h 952"/>
                <a:gd name="T10" fmla="*/ 476 w 952"/>
                <a:gd name="T11" fmla="*/ 945 h 952"/>
                <a:gd name="T12" fmla="*/ 7 w 952"/>
                <a:gd name="T13" fmla="*/ 476 h 952"/>
                <a:gd name="T14" fmla="*/ 476 w 952"/>
                <a:gd name="T15" fmla="*/ 7 h 952"/>
                <a:gd name="T16" fmla="*/ 945 w 952"/>
                <a:gd name="T17" fmla="*/ 476 h 952"/>
                <a:gd name="T18" fmla="*/ 476 w 952"/>
                <a:gd name="T19" fmla="*/ 945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952">
                  <a:moveTo>
                    <a:pt x="476" y="0"/>
                  </a:moveTo>
                  <a:cubicBezTo>
                    <a:pt x="213" y="0"/>
                    <a:pt x="0" y="213"/>
                    <a:pt x="0" y="476"/>
                  </a:cubicBezTo>
                  <a:cubicBezTo>
                    <a:pt x="0" y="739"/>
                    <a:pt x="213" y="952"/>
                    <a:pt x="476" y="952"/>
                  </a:cubicBezTo>
                  <a:cubicBezTo>
                    <a:pt x="739" y="952"/>
                    <a:pt x="952" y="739"/>
                    <a:pt x="952" y="476"/>
                  </a:cubicBezTo>
                  <a:cubicBezTo>
                    <a:pt x="952" y="213"/>
                    <a:pt x="739" y="0"/>
                    <a:pt x="476" y="0"/>
                  </a:cubicBezTo>
                  <a:close/>
                  <a:moveTo>
                    <a:pt x="476" y="945"/>
                  </a:moveTo>
                  <a:cubicBezTo>
                    <a:pt x="217" y="945"/>
                    <a:pt x="7" y="735"/>
                    <a:pt x="7" y="476"/>
                  </a:cubicBezTo>
                  <a:cubicBezTo>
                    <a:pt x="7" y="217"/>
                    <a:pt x="217" y="7"/>
                    <a:pt x="476" y="7"/>
                  </a:cubicBezTo>
                  <a:cubicBezTo>
                    <a:pt x="735" y="7"/>
                    <a:pt x="945" y="217"/>
                    <a:pt x="945" y="476"/>
                  </a:cubicBezTo>
                  <a:cubicBezTo>
                    <a:pt x="945" y="735"/>
                    <a:pt x="735" y="945"/>
                    <a:pt x="476" y="945"/>
                  </a:cubicBezTo>
                  <a:close/>
                </a:path>
              </a:pathLst>
            </a:custGeom>
            <a:solidFill>
              <a:srgbClr val="ACCA11"/>
            </a:solidFill>
            <a:ln>
              <a:noFill/>
            </a:ln>
          </p:spPr>
          <p:txBody>
            <a:bodyPr vert="horz" wrap="square" lIns="86212" tIns="43106" rIns="86212" bIns="4310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TextBox 131">
              <a:extLst>
                <a:ext uri="{FF2B5EF4-FFF2-40B4-BE49-F238E27FC236}">
                  <a16:creationId xmlns:a16="http://schemas.microsoft.com/office/drawing/2014/main" id="{4C21B993-1B0F-7640-BC40-1ABDDE00A581}"/>
                </a:ext>
              </a:extLst>
            </p:cNvPr>
            <p:cNvSpPr txBox="1"/>
            <p:nvPr/>
          </p:nvSpPr>
          <p:spPr>
            <a:xfrm>
              <a:off x="873557" y="2169235"/>
              <a:ext cx="547809" cy="3440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8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 Light" panose="020F0502020204030204" pitchFamily="34" charset="0"/>
                  <a:ea typeface="Open Sans Light" panose="020B0306030504020204" pitchFamily="34" charset="0"/>
                  <a:cs typeface="Calibri Light" panose="020F0502020204030204" pitchFamily="34" charset="0"/>
                </a:rPr>
                <a:t>30%</a:t>
              </a:r>
              <a:endParaRPr kumimoji="0" lang="bg-BG" sz="1508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502020204030204" pitchFamily="34" charset="0"/>
                <a:ea typeface="Open Sans Light" panose="020B0306030504020204" pitchFamily="34" charset="0"/>
                <a:cs typeface="Calibri Light" panose="020F0502020204030204" pitchFamily="34" charset="0"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6429BBA-16BE-7742-9EAD-549C9F99CB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287" y="1818921"/>
              <a:ext cx="1040353" cy="1039182"/>
            </a:xfrm>
            <a:custGeom>
              <a:avLst/>
              <a:gdLst>
                <a:gd name="T0" fmla="*/ 54 w 108"/>
                <a:gd name="T1" fmla="*/ 0 h 108"/>
                <a:gd name="T2" fmla="*/ 0 w 108"/>
                <a:gd name="T3" fmla="*/ 54 h 108"/>
                <a:gd name="T4" fmla="*/ 54 w 108"/>
                <a:gd name="T5" fmla="*/ 108 h 108"/>
                <a:gd name="T6" fmla="*/ 108 w 108"/>
                <a:gd name="T7" fmla="*/ 54 h 108"/>
                <a:gd name="T8" fmla="*/ 54 w 108"/>
                <a:gd name="T9" fmla="*/ 0 h 108"/>
                <a:gd name="T10" fmla="*/ 54 w 108"/>
                <a:gd name="T11" fmla="*/ 100 h 108"/>
                <a:gd name="T12" fmla="*/ 7 w 108"/>
                <a:gd name="T13" fmla="*/ 54 h 108"/>
                <a:gd name="T14" fmla="*/ 54 w 108"/>
                <a:gd name="T15" fmla="*/ 7 h 108"/>
                <a:gd name="T16" fmla="*/ 101 w 108"/>
                <a:gd name="T17" fmla="*/ 54 h 108"/>
                <a:gd name="T18" fmla="*/ 54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83"/>
                    <a:pt x="24" y="108"/>
                    <a:pt x="54" y="108"/>
                  </a:cubicBezTo>
                  <a:cubicBezTo>
                    <a:pt x="84" y="108"/>
                    <a:pt x="108" y="83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  <a:close/>
                  <a:moveTo>
                    <a:pt x="54" y="100"/>
                  </a:moveTo>
                  <a:cubicBezTo>
                    <a:pt x="28" y="100"/>
                    <a:pt x="7" y="79"/>
                    <a:pt x="7" y="54"/>
                  </a:cubicBezTo>
                  <a:cubicBezTo>
                    <a:pt x="7" y="28"/>
                    <a:pt x="28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79"/>
                    <a:pt x="80" y="100"/>
                    <a:pt x="54" y="100"/>
                  </a:cubicBezTo>
                  <a:close/>
                </a:path>
              </a:pathLst>
            </a:custGeom>
            <a:solidFill>
              <a:srgbClr val="FAFAFA">
                <a:lumMod val="90000"/>
              </a:srgbClr>
            </a:solidFill>
            <a:ln>
              <a:noFill/>
            </a:ln>
          </p:spPr>
          <p:txBody>
            <a:bodyPr vert="horz" wrap="square" lIns="86212" tIns="43106" rIns="86212" bIns="4310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Arc 138">
              <a:extLst>
                <a:ext uri="{FF2B5EF4-FFF2-40B4-BE49-F238E27FC236}">
                  <a16:creationId xmlns:a16="http://schemas.microsoft.com/office/drawing/2014/main" id="{A3FB06FA-6FD5-594C-B3CC-6025C7C481D8}"/>
                </a:ext>
              </a:extLst>
            </p:cNvPr>
            <p:cNvSpPr/>
            <p:nvPr/>
          </p:nvSpPr>
          <p:spPr>
            <a:xfrm>
              <a:off x="664756" y="1852663"/>
              <a:ext cx="965415" cy="965415"/>
            </a:xfrm>
            <a:prstGeom prst="arc">
              <a:avLst>
                <a:gd name="adj1" fmla="val 16200000"/>
                <a:gd name="adj2" fmla="val 2092120"/>
              </a:avLst>
            </a:prstGeom>
            <a:noFill/>
            <a:ln w="66675" cap="flat" cmpd="sng" algn="ctr">
              <a:solidFill>
                <a:srgbClr val="ACCA1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 dirty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2F6BC1F-99EE-A947-9566-9CD36C87FB85}"/>
              </a:ext>
            </a:extLst>
          </p:cNvPr>
          <p:cNvSpPr txBox="1"/>
          <p:nvPr/>
        </p:nvSpPr>
        <p:spPr>
          <a:xfrm>
            <a:off x="183766" y="4855080"/>
            <a:ext cx="1938258" cy="11695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Calibri Light" panose="020F0502020204030204" pitchFamily="34" charset="0"/>
                <a:cs typeface="Calibri Light" panose="020F0502020204030204" pitchFamily="34" charset="0"/>
              </a:rPr>
              <a:t>Il tasso di disoccupazione rimane costantemente al di sopra del 30%</a:t>
            </a:r>
          </a:p>
          <a:p>
            <a:endParaRPr lang="it-IT" sz="1400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8F5A67F4-ACCA-5745-9744-77A20555C81A}"/>
              </a:ext>
            </a:extLst>
          </p:cNvPr>
          <p:cNvSpPr txBox="1"/>
          <p:nvPr/>
        </p:nvSpPr>
        <p:spPr>
          <a:xfrm>
            <a:off x="-195519" y="3365431"/>
            <a:ext cx="26650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>
                <a:cs typeface="Calibri Light" panose="020F0502020204030204" pitchFamily="34" charset="0"/>
              </a:rPr>
              <a:t>DISOCCUPAZIONE </a:t>
            </a:r>
          </a:p>
          <a:p>
            <a:pPr algn="ctr"/>
            <a:r>
              <a:rPr lang="it-IT" sz="1500" dirty="0">
                <a:cs typeface="Calibri Light" panose="020F0502020204030204" pitchFamily="34" charset="0"/>
              </a:rPr>
              <a:t>GIOVANILE 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D99950E-50D0-314B-82B8-F2CF374E7A19}"/>
              </a:ext>
            </a:extLst>
          </p:cNvPr>
          <p:cNvSpPr txBox="1"/>
          <p:nvPr/>
        </p:nvSpPr>
        <p:spPr>
          <a:xfrm>
            <a:off x="2449384" y="3365629"/>
            <a:ext cx="20661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>
                <a:cs typeface="Calibri Light" panose="020F0502020204030204" pitchFamily="34" charset="0"/>
              </a:rPr>
              <a:t>NEET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9D141533-FD46-EF49-87F4-901999585AF1}"/>
              </a:ext>
            </a:extLst>
          </p:cNvPr>
          <p:cNvSpPr txBox="1"/>
          <p:nvPr/>
        </p:nvSpPr>
        <p:spPr>
          <a:xfrm>
            <a:off x="6774341" y="3381583"/>
            <a:ext cx="2553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>
                <a:cs typeface="Calibri Light" panose="020F0502020204030204" pitchFamily="34" charset="0"/>
              </a:rPr>
              <a:t>OVEREDUCATION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D3204E6-D6DB-F742-A895-C96266A345B7}"/>
              </a:ext>
            </a:extLst>
          </p:cNvPr>
          <p:cNvSpPr txBox="1"/>
          <p:nvPr/>
        </p:nvSpPr>
        <p:spPr>
          <a:xfrm>
            <a:off x="2513990" y="4841110"/>
            <a:ext cx="1910166" cy="13849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Calibri Light" panose="020F0502020204030204" pitchFamily="34" charset="0"/>
                <a:cs typeface="Calibri Light" panose="020F0502020204030204" pitchFamily="34" charset="0"/>
              </a:rPr>
              <a:t>Primato Europeo sui numero di NEET (giovani nella fascia 18-24 che non studiano e non lavorano)</a:t>
            </a:r>
          </a:p>
          <a:p>
            <a:pPr algn="ctr"/>
            <a:endParaRPr lang="it-IT" sz="1400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5CBD4B9F-6B5F-0E4A-B076-D848B32DB089}"/>
              </a:ext>
            </a:extLst>
          </p:cNvPr>
          <p:cNvSpPr txBox="1"/>
          <p:nvPr/>
        </p:nvSpPr>
        <p:spPr>
          <a:xfrm>
            <a:off x="7219422" y="4958186"/>
            <a:ext cx="1761986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Calibri Light" panose="020F0502020204030204" pitchFamily="34" charset="0"/>
                <a:cs typeface="Calibri Light" panose="020F0502020204030204" pitchFamily="34" charset="0"/>
              </a:rPr>
              <a:t>Giovani impiegati in lavori meno qualificati rispetto al titolo conseguito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14C7891A-9BC2-8941-A3ED-F1D3723F8C71}"/>
              </a:ext>
            </a:extLst>
          </p:cNvPr>
          <p:cNvSpPr/>
          <p:nvPr/>
        </p:nvSpPr>
        <p:spPr>
          <a:xfrm>
            <a:off x="115459" y="3331989"/>
            <a:ext cx="2126262" cy="2786941"/>
          </a:xfrm>
          <a:prstGeom prst="rect">
            <a:avLst/>
          </a:prstGeom>
          <a:noFill/>
          <a:ln w="9525" cap="flat" cmpd="sng" algn="ctr">
            <a:solidFill>
              <a:srgbClr val="00BAD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F8C1ABFC-6B27-A347-ADCE-B3CF35AE4AA2}"/>
              </a:ext>
            </a:extLst>
          </p:cNvPr>
          <p:cNvSpPr/>
          <p:nvPr/>
        </p:nvSpPr>
        <p:spPr>
          <a:xfrm>
            <a:off x="2449384" y="3336184"/>
            <a:ext cx="2066110" cy="2783047"/>
          </a:xfrm>
          <a:prstGeom prst="rect">
            <a:avLst/>
          </a:prstGeom>
          <a:noFill/>
          <a:ln w="9525" cap="flat" cmpd="sng" algn="ctr">
            <a:solidFill>
              <a:srgbClr val="00BAD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6C03D460-95A4-8E48-BC8D-AF7C469BB92A}"/>
              </a:ext>
            </a:extLst>
          </p:cNvPr>
          <p:cNvSpPr/>
          <p:nvPr/>
        </p:nvSpPr>
        <p:spPr>
          <a:xfrm>
            <a:off x="4709915" y="3348027"/>
            <a:ext cx="2066110" cy="2783047"/>
          </a:xfrm>
          <a:prstGeom prst="rect">
            <a:avLst/>
          </a:prstGeom>
          <a:noFill/>
          <a:ln w="9525" cap="flat" cmpd="sng" algn="ctr">
            <a:solidFill>
              <a:srgbClr val="00BAD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0CF06EDF-2033-0145-987A-AAA1195D870F}"/>
              </a:ext>
            </a:extLst>
          </p:cNvPr>
          <p:cNvSpPr/>
          <p:nvPr/>
        </p:nvSpPr>
        <p:spPr>
          <a:xfrm>
            <a:off x="6972238" y="3348027"/>
            <a:ext cx="2066110" cy="2783047"/>
          </a:xfrm>
          <a:prstGeom prst="rect">
            <a:avLst/>
          </a:prstGeom>
          <a:noFill/>
          <a:ln w="9525" cap="flat" cmpd="sng" algn="ctr">
            <a:solidFill>
              <a:srgbClr val="00BAD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3" name="Group 129">
            <a:extLst>
              <a:ext uri="{FF2B5EF4-FFF2-40B4-BE49-F238E27FC236}">
                <a16:creationId xmlns:a16="http://schemas.microsoft.com/office/drawing/2014/main" id="{18491165-7778-6E4F-8FE8-8F8BF445ACFA}"/>
              </a:ext>
            </a:extLst>
          </p:cNvPr>
          <p:cNvGrpSpPr/>
          <p:nvPr/>
        </p:nvGrpSpPr>
        <p:grpSpPr>
          <a:xfrm>
            <a:off x="2966335" y="3910634"/>
            <a:ext cx="909106" cy="899711"/>
            <a:chOff x="574790" y="1765192"/>
            <a:chExt cx="1145347" cy="1146641"/>
          </a:xfrm>
        </p:grpSpPr>
        <p:sp>
          <p:nvSpPr>
            <p:cNvPr id="44" name="Freeform 9">
              <a:extLst>
                <a:ext uri="{FF2B5EF4-FFF2-40B4-BE49-F238E27FC236}">
                  <a16:creationId xmlns:a16="http://schemas.microsoft.com/office/drawing/2014/main" id="{1FB5E11F-4A0F-E649-BD6B-3B98EE9EE6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790" y="1765192"/>
              <a:ext cx="1145347" cy="1146641"/>
            </a:xfrm>
            <a:custGeom>
              <a:avLst/>
              <a:gdLst>
                <a:gd name="T0" fmla="*/ 476 w 952"/>
                <a:gd name="T1" fmla="*/ 0 h 952"/>
                <a:gd name="T2" fmla="*/ 0 w 952"/>
                <a:gd name="T3" fmla="*/ 476 h 952"/>
                <a:gd name="T4" fmla="*/ 476 w 952"/>
                <a:gd name="T5" fmla="*/ 952 h 952"/>
                <a:gd name="T6" fmla="*/ 952 w 952"/>
                <a:gd name="T7" fmla="*/ 476 h 952"/>
                <a:gd name="T8" fmla="*/ 476 w 952"/>
                <a:gd name="T9" fmla="*/ 0 h 952"/>
                <a:gd name="T10" fmla="*/ 476 w 952"/>
                <a:gd name="T11" fmla="*/ 945 h 952"/>
                <a:gd name="T12" fmla="*/ 7 w 952"/>
                <a:gd name="T13" fmla="*/ 476 h 952"/>
                <a:gd name="T14" fmla="*/ 476 w 952"/>
                <a:gd name="T15" fmla="*/ 7 h 952"/>
                <a:gd name="T16" fmla="*/ 945 w 952"/>
                <a:gd name="T17" fmla="*/ 476 h 952"/>
                <a:gd name="T18" fmla="*/ 476 w 952"/>
                <a:gd name="T19" fmla="*/ 945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952">
                  <a:moveTo>
                    <a:pt x="476" y="0"/>
                  </a:moveTo>
                  <a:cubicBezTo>
                    <a:pt x="213" y="0"/>
                    <a:pt x="0" y="213"/>
                    <a:pt x="0" y="476"/>
                  </a:cubicBezTo>
                  <a:cubicBezTo>
                    <a:pt x="0" y="739"/>
                    <a:pt x="213" y="952"/>
                    <a:pt x="476" y="952"/>
                  </a:cubicBezTo>
                  <a:cubicBezTo>
                    <a:pt x="739" y="952"/>
                    <a:pt x="952" y="739"/>
                    <a:pt x="952" y="476"/>
                  </a:cubicBezTo>
                  <a:cubicBezTo>
                    <a:pt x="952" y="213"/>
                    <a:pt x="739" y="0"/>
                    <a:pt x="476" y="0"/>
                  </a:cubicBezTo>
                  <a:close/>
                  <a:moveTo>
                    <a:pt x="476" y="945"/>
                  </a:moveTo>
                  <a:cubicBezTo>
                    <a:pt x="217" y="945"/>
                    <a:pt x="7" y="735"/>
                    <a:pt x="7" y="476"/>
                  </a:cubicBezTo>
                  <a:cubicBezTo>
                    <a:pt x="7" y="217"/>
                    <a:pt x="217" y="7"/>
                    <a:pt x="476" y="7"/>
                  </a:cubicBezTo>
                  <a:cubicBezTo>
                    <a:pt x="735" y="7"/>
                    <a:pt x="945" y="217"/>
                    <a:pt x="945" y="476"/>
                  </a:cubicBezTo>
                  <a:cubicBezTo>
                    <a:pt x="945" y="735"/>
                    <a:pt x="735" y="945"/>
                    <a:pt x="476" y="945"/>
                  </a:cubicBezTo>
                  <a:close/>
                </a:path>
              </a:pathLst>
            </a:custGeom>
            <a:solidFill>
              <a:srgbClr val="ACCA11"/>
            </a:solidFill>
            <a:ln>
              <a:noFill/>
            </a:ln>
          </p:spPr>
          <p:txBody>
            <a:bodyPr vert="horz" wrap="square" lIns="86212" tIns="43106" rIns="86212" bIns="4310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TextBox 131">
              <a:extLst>
                <a:ext uri="{FF2B5EF4-FFF2-40B4-BE49-F238E27FC236}">
                  <a16:creationId xmlns:a16="http://schemas.microsoft.com/office/drawing/2014/main" id="{F783E89E-03EC-054D-8751-1CADCD008BF0}"/>
                </a:ext>
              </a:extLst>
            </p:cNvPr>
            <p:cNvSpPr txBox="1"/>
            <p:nvPr/>
          </p:nvSpPr>
          <p:spPr>
            <a:xfrm>
              <a:off x="730219" y="2169235"/>
              <a:ext cx="834484" cy="413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508" kern="0" dirty="0">
                  <a:latin typeface="Calibri Light" panose="020F0502020204030204" pitchFamily="34" charset="0"/>
                  <a:ea typeface="Open Sans Light" panose="020B0306030504020204" pitchFamily="34" charset="0"/>
                  <a:cs typeface="Calibri Light" panose="020F0502020204030204" pitchFamily="34" charset="0"/>
                </a:rPr>
                <a:t>29,1</a:t>
              </a:r>
              <a:r>
                <a:rPr kumimoji="0" lang="en-US" sz="1508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 Light" panose="020F0502020204030204" pitchFamily="34" charset="0"/>
                  <a:ea typeface="Open Sans Light" panose="020B0306030504020204" pitchFamily="34" charset="0"/>
                  <a:cs typeface="Calibri Light" panose="020F0502020204030204" pitchFamily="34" charset="0"/>
                </a:rPr>
                <a:t>%</a:t>
              </a:r>
              <a:endParaRPr kumimoji="0" lang="bg-BG" sz="1508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502020204030204" pitchFamily="34" charset="0"/>
                <a:ea typeface="Open Sans Light" panose="020B0306030504020204" pitchFamily="34" charset="0"/>
                <a:cs typeface="Calibri Light" panose="020F0502020204030204" pitchFamily="34" charset="0"/>
              </a:endParaRPr>
            </a:p>
          </p:txBody>
        </p:sp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8986AD16-3598-4842-AF83-916E61D088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287" y="1818921"/>
              <a:ext cx="1040353" cy="1039182"/>
            </a:xfrm>
            <a:custGeom>
              <a:avLst/>
              <a:gdLst>
                <a:gd name="T0" fmla="*/ 54 w 108"/>
                <a:gd name="T1" fmla="*/ 0 h 108"/>
                <a:gd name="T2" fmla="*/ 0 w 108"/>
                <a:gd name="T3" fmla="*/ 54 h 108"/>
                <a:gd name="T4" fmla="*/ 54 w 108"/>
                <a:gd name="T5" fmla="*/ 108 h 108"/>
                <a:gd name="T6" fmla="*/ 108 w 108"/>
                <a:gd name="T7" fmla="*/ 54 h 108"/>
                <a:gd name="T8" fmla="*/ 54 w 108"/>
                <a:gd name="T9" fmla="*/ 0 h 108"/>
                <a:gd name="T10" fmla="*/ 54 w 108"/>
                <a:gd name="T11" fmla="*/ 100 h 108"/>
                <a:gd name="T12" fmla="*/ 7 w 108"/>
                <a:gd name="T13" fmla="*/ 54 h 108"/>
                <a:gd name="T14" fmla="*/ 54 w 108"/>
                <a:gd name="T15" fmla="*/ 7 h 108"/>
                <a:gd name="T16" fmla="*/ 101 w 108"/>
                <a:gd name="T17" fmla="*/ 54 h 108"/>
                <a:gd name="T18" fmla="*/ 54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83"/>
                    <a:pt x="24" y="108"/>
                    <a:pt x="54" y="108"/>
                  </a:cubicBezTo>
                  <a:cubicBezTo>
                    <a:pt x="84" y="108"/>
                    <a:pt x="108" y="83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  <a:close/>
                  <a:moveTo>
                    <a:pt x="54" y="100"/>
                  </a:moveTo>
                  <a:cubicBezTo>
                    <a:pt x="28" y="100"/>
                    <a:pt x="7" y="79"/>
                    <a:pt x="7" y="54"/>
                  </a:cubicBezTo>
                  <a:cubicBezTo>
                    <a:pt x="7" y="28"/>
                    <a:pt x="28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79"/>
                    <a:pt x="80" y="100"/>
                    <a:pt x="54" y="100"/>
                  </a:cubicBezTo>
                  <a:close/>
                </a:path>
              </a:pathLst>
            </a:custGeom>
            <a:solidFill>
              <a:srgbClr val="FAFAFA">
                <a:lumMod val="90000"/>
              </a:srgbClr>
            </a:solidFill>
            <a:ln>
              <a:noFill/>
            </a:ln>
          </p:spPr>
          <p:txBody>
            <a:bodyPr vert="horz" wrap="square" lIns="86212" tIns="43106" rIns="86212" bIns="4310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Arc 138">
              <a:extLst>
                <a:ext uri="{FF2B5EF4-FFF2-40B4-BE49-F238E27FC236}">
                  <a16:creationId xmlns:a16="http://schemas.microsoft.com/office/drawing/2014/main" id="{970BB2DB-2B9C-F94D-9943-5678FE197A96}"/>
                </a:ext>
              </a:extLst>
            </p:cNvPr>
            <p:cNvSpPr/>
            <p:nvPr/>
          </p:nvSpPr>
          <p:spPr>
            <a:xfrm>
              <a:off x="664756" y="1852663"/>
              <a:ext cx="965415" cy="965415"/>
            </a:xfrm>
            <a:prstGeom prst="arc">
              <a:avLst>
                <a:gd name="adj1" fmla="val 16200000"/>
                <a:gd name="adj2" fmla="val 2092120"/>
              </a:avLst>
            </a:prstGeom>
            <a:noFill/>
            <a:ln w="66675" cap="flat" cmpd="sng" algn="ctr">
              <a:solidFill>
                <a:srgbClr val="ACCA1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 dirty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129">
            <a:extLst>
              <a:ext uri="{FF2B5EF4-FFF2-40B4-BE49-F238E27FC236}">
                <a16:creationId xmlns:a16="http://schemas.microsoft.com/office/drawing/2014/main" id="{FDCD8C5D-7449-DE45-82B8-CD310EC68983}"/>
              </a:ext>
            </a:extLst>
          </p:cNvPr>
          <p:cNvGrpSpPr/>
          <p:nvPr/>
        </p:nvGrpSpPr>
        <p:grpSpPr>
          <a:xfrm>
            <a:off x="5289313" y="3919429"/>
            <a:ext cx="909106" cy="899711"/>
            <a:chOff x="574790" y="1765192"/>
            <a:chExt cx="1145347" cy="1146641"/>
          </a:xfrm>
        </p:grpSpPr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4376B328-D9EB-5B47-9CB1-34D4E10A98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790" y="1765192"/>
              <a:ext cx="1145347" cy="1146641"/>
            </a:xfrm>
            <a:custGeom>
              <a:avLst/>
              <a:gdLst>
                <a:gd name="T0" fmla="*/ 476 w 952"/>
                <a:gd name="T1" fmla="*/ 0 h 952"/>
                <a:gd name="T2" fmla="*/ 0 w 952"/>
                <a:gd name="T3" fmla="*/ 476 h 952"/>
                <a:gd name="T4" fmla="*/ 476 w 952"/>
                <a:gd name="T5" fmla="*/ 952 h 952"/>
                <a:gd name="T6" fmla="*/ 952 w 952"/>
                <a:gd name="T7" fmla="*/ 476 h 952"/>
                <a:gd name="T8" fmla="*/ 476 w 952"/>
                <a:gd name="T9" fmla="*/ 0 h 952"/>
                <a:gd name="T10" fmla="*/ 476 w 952"/>
                <a:gd name="T11" fmla="*/ 945 h 952"/>
                <a:gd name="T12" fmla="*/ 7 w 952"/>
                <a:gd name="T13" fmla="*/ 476 h 952"/>
                <a:gd name="T14" fmla="*/ 476 w 952"/>
                <a:gd name="T15" fmla="*/ 7 h 952"/>
                <a:gd name="T16" fmla="*/ 945 w 952"/>
                <a:gd name="T17" fmla="*/ 476 h 952"/>
                <a:gd name="T18" fmla="*/ 476 w 952"/>
                <a:gd name="T19" fmla="*/ 945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952">
                  <a:moveTo>
                    <a:pt x="476" y="0"/>
                  </a:moveTo>
                  <a:cubicBezTo>
                    <a:pt x="213" y="0"/>
                    <a:pt x="0" y="213"/>
                    <a:pt x="0" y="476"/>
                  </a:cubicBezTo>
                  <a:cubicBezTo>
                    <a:pt x="0" y="739"/>
                    <a:pt x="213" y="952"/>
                    <a:pt x="476" y="952"/>
                  </a:cubicBezTo>
                  <a:cubicBezTo>
                    <a:pt x="739" y="952"/>
                    <a:pt x="952" y="739"/>
                    <a:pt x="952" y="476"/>
                  </a:cubicBezTo>
                  <a:cubicBezTo>
                    <a:pt x="952" y="213"/>
                    <a:pt x="739" y="0"/>
                    <a:pt x="476" y="0"/>
                  </a:cubicBezTo>
                  <a:close/>
                  <a:moveTo>
                    <a:pt x="476" y="945"/>
                  </a:moveTo>
                  <a:cubicBezTo>
                    <a:pt x="217" y="945"/>
                    <a:pt x="7" y="735"/>
                    <a:pt x="7" y="476"/>
                  </a:cubicBezTo>
                  <a:cubicBezTo>
                    <a:pt x="7" y="217"/>
                    <a:pt x="217" y="7"/>
                    <a:pt x="476" y="7"/>
                  </a:cubicBezTo>
                  <a:cubicBezTo>
                    <a:pt x="735" y="7"/>
                    <a:pt x="945" y="217"/>
                    <a:pt x="945" y="476"/>
                  </a:cubicBezTo>
                  <a:cubicBezTo>
                    <a:pt x="945" y="735"/>
                    <a:pt x="735" y="945"/>
                    <a:pt x="476" y="945"/>
                  </a:cubicBezTo>
                  <a:close/>
                </a:path>
              </a:pathLst>
            </a:custGeom>
            <a:solidFill>
              <a:srgbClr val="ACCA11"/>
            </a:solidFill>
            <a:ln>
              <a:noFill/>
            </a:ln>
          </p:spPr>
          <p:txBody>
            <a:bodyPr vert="horz" wrap="square" lIns="86212" tIns="43106" rIns="86212" bIns="4310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TextBox 131">
              <a:extLst>
                <a:ext uri="{FF2B5EF4-FFF2-40B4-BE49-F238E27FC236}">
                  <a16:creationId xmlns:a16="http://schemas.microsoft.com/office/drawing/2014/main" id="{76EEA92D-22ED-2E44-A8E5-EA8D249F0393}"/>
                </a:ext>
              </a:extLst>
            </p:cNvPr>
            <p:cNvSpPr txBox="1"/>
            <p:nvPr/>
          </p:nvSpPr>
          <p:spPr>
            <a:xfrm>
              <a:off x="730219" y="2169235"/>
              <a:ext cx="834484" cy="413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508" kern="0">
                  <a:latin typeface="Calibri Light" panose="020F0502020204030204" pitchFamily="34" charset="0"/>
                  <a:ea typeface="Open Sans Light" panose="020B0306030504020204" pitchFamily="34" charset="0"/>
                  <a:cs typeface="Calibri Light" panose="020F0502020204030204" pitchFamily="34" charset="0"/>
                </a:rPr>
                <a:t>26,3</a:t>
              </a:r>
              <a:r>
                <a:rPr kumimoji="0" lang="en-US" sz="1508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 Light" panose="020F0502020204030204" pitchFamily="34" charset="0"/>
                  <a:ea typeface="Open Sans Light" panose="020B0306030504020204" pitchFamily="34" charset="0"/>
                  <a:cs typeface="Calibri Light" panose="020F0502020204030204" pitchFamily="34" charset="0"/>
                </a:rPr>
                <a:t>%</a:t>
              </a:r>
              <a:endParaRPr kumimoji="0" lang="bg-BG" sz="1508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502020204030204" pitchFamily="34" charset="0"/>
                <a:ea typeface="Open Sans Light" panose="020B0306030504020204" pitchFamily="34" charset="0"/>
                <a:cs typeface="Calibri Light" panose="020F0502020204030204" pitchFamily="34" charset="0"/>
              </a:endParaRPr>
            </a:p>
          </p:txBody>
        </p:sp>
        <p:sp>
          <p:nvSpPr>
            <p:cNvPr id="51" name="Freeform 5">
              <a:extLst>
                <a:ext uri="{FF2B5EF4-FFF2-40B4-BE49-F238E27FC236}">
                  <a16:creationId xmlns:a16="http://schemas.microsoft.com/office/drawing/2014/main" id="{7FF5DC95-7EC1-BC40-9E73-F338EB1DAB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287" y="1818921"/>
              <a:ext cx="1040353" cy="1039182"/>
            </a:xfrm>
            <a:custGeom>
              <a:avLst/>
              <a:gdLst>
                <a:gd name="T0" fmla="*/ 54 w 108"/>
                <a:gd name="T1" fmla="*/ 0 h 108"/>
                <a:gd name="T2" fmla="*/ 0 w 108"/>
                <a:gd name="T3" fmla="*/ 54 h 108"/>
                <a:gd name="T4" fmla="*/ 54 w 108"/>
                <a:gd name="T5" fmla="*/ 108 h 108"/>
                <a:gd name="T6" fmla="*/ 108 w 108"/>
                <a:gd name="T7" fmla="*/ 54 h 108"/>
                <a:gd name="T8" fmla="*/ 54 w 108"/>
                <a:gd name="T9" fmla="*/ 0 h 108"/>
                <a:gd name="T10" fmla="*/ 54 w 108"/>
                <a:gd name="T11" fmla="*/ 100 h 108"/>
                <a:gd name="T12" fmla="*/ 7 w 108"/>
                <a:gd name="T13" fmla="*/ 54 h 108"/>
                <a:gd name="T14" fmla="*/ 54 w 108"/>
                <a:gd name="T15" fmla="*/ 7 h 108"/>
                <a:gd name="T16" fmla="*/ 101 w 108"/>
                <a:gd name="T17" fmla="*/ 54 h 108"/>
                <a:gd name="T18" fmla="*/ 54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83"/>
                    <a:pt x="24" y="108"/>
                    <a:pt x="54" y="108"/>
                  </a:cubicBezTo>
                  <a:cubicBezTo>
                    <a:pt x="84" y="108"/>
                    <a:pt x="108" y="83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  <a:close/>
                  <a:moveTo>
                    <a:pt x="54" y="100"/>
                  </a:moveTo>
                  <a:cubicBezTo>
                    <a:pt x="28" y="100"/>
                    <a:pt x="7" y="79"/>
                    <a:pt x="7" y="54"/>
                  </a:cubicBezTo>
                  <a:cubicBezTo>
                    <a:pt x="7" y="28"/>
                    <a:pt x="28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79"/>
                    <a:pt x="80" y="100"/>
                    <a:pt x="54" y="100"/>
                  </a:cubicBezTo>
                  <a:close/>
                </a:path>
              </a:pathLst>
            </a:custGeom>
            <a:solidFill>
              <a:srgbClr val="FAFAFA">
                <a:lumMod val="90000"/>
              </a:srgbClr>
            </a:solidFill>
            <a:ln>
              <a:noFill/>
            </a:ln>
          </p:spPr>
          <p:txBody>
            <a:bodyPr vert="horz" wrap="square" lIns="86212" tIns="43106" rIns="86212" bIns="4310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Arc 138">
              <a:extLst>
                <a:ext uri="{FF2B5EF4-FFF2-40B4-BE49-F238E27FC236}">
                  <a16:creationId xmlns:a16="http://schemas.microsoft.com/office/drawing/2014/main" id="{28FF4570-DAAF-F64A-8D8C-FF3953D7BBFA}"/>
                </a:ext>
              </a:extLst>
            </p:cNvPr>
            <p:cNvSpPr/>
            <p:nvPr/>
          </p:nvSpPr>
          <p:spPr>
            <a:xfrm>
              <a:off x="664756" y="1852663"/>
              <a:ext cx="965415" cy="965415"/>
            </a:xfrm>
            <a:prstGeom prst="arc">
              <a:avLst>
                <a:gd name="adj1" fmla="val 16200000"/>
                <a:gd name="adj2" fmla="val 2092120"/>
              </a:avLst>
            </a:prstGeom>
            <a:noFill/>
            <a:ln w="66675" cap="flat" cmpd="sng" algn="ctr">
              <a:solidFill>
                <a:srgbClr val="ACCA1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 dirty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Group 129">
            <a:extLst>
              <a:ext uri="{FF2B5EF4-FFF2-40B4-BE49-F238E27FC236}">
                <a16:creationId xmlns:a16="http://schemas.microsoft.com/office/drawing/2014/main" id="{9F02764D-F5E9-7F4D-B743-27315185D581}"/>
              </a:ext>
            </a:extLst>
          </p:cNvPr>
          <p:cNvGrpSpPr/>
          <p:nvPr/>
        </p:nvGrpSpPr>
        <p:grpSpPr>
          <a:xfrm>
            <a:off x="7575509" y="3944647"/>
            <a:ext cx="909106" cy="899711"/>
            <a:chOff x="574790" y="1765192"/>
            <a:chExt cx="1145347" cy="1146641"/>
          </a:xfrm>
        </p:grpSpPr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B0773868-B6A8-1E4F-9A59-A8BED1DD38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790" y="1765192"/>
              <a:ext cx="1145347" cy="1146641"/>
            </a:xfrm>
            <a:custGeom>
              <a:avLst/>
              <a:gdLst>
                <a:gd name="T0" fmla="*/ 476 w 952"/>
                <a:gd name="T1" fmla="*/ 0 h 952"/>
                <a:gd name="T2" fmla="*/ 0 w 952"/>
                <a:gd name="T3" fmla="*/ 476 h 952"/>
                <a:gd name="T4" fmla="*/ 476 w 952"/>
                <a:gd name="T5" fmla="*/ 952 h 952"/>
                <a:gd name="T6" fmla="*/ 952 w 952"/>
                <a:gd name="T7" fmla="*/ 476 h 952"/>
                <a:gd name="T8" fmla="*/ 476 w 952"/>
                <a:gd name="T9" fmla="*/ 0 h 952"/>
                <a:gd name="T10" fmla="*/ 476 w 952"/>
                <a:gd name="T11" fmla="*/ 945 h 952"/>
                <a:gd name="T12" fmla="*/ 7 w 952"/>
                <a:gd name="T13" fmla="*/ 476 h 952"/>
                <a:gd name="T14" fmla="*/ 476 w 952"/>
                <a:gd name="T15" fmla="*/ 7 h 952"/>
                <a:gd name="T16" fmla="*/ 945 w 952"/>
                <a:gd name="T17" fmla="*/ 476 h 952"/>
                <a:gd name="T18" fmla="*/ 476 w 952"/>
                <a:gd name="T19" fmla="*/ 945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952">
                  <a:moveTo>
                    <a:pt x="476" y="0"/>
                  </a:moveTo>
                  <a:cubicBezTo>
                    <a:pt x="213" y="0"/>
                    <a:pt x="0" y="213"/>
                    <a:pt x="0" y="476"/>
                  </a:cubicBezTo>
                  <a:cubicBezTo>
                    <a:pt x="0" y="739"/>
                    <a:pt x="213" y="952"/>
                    <a:pt x="476" y="952"/>
                  </a:cubicBezTo>
                  <a:cubicBezTo>
                    <a:pt x="739" y="952"/>
                    <a:pt x="952" y="739"/>
                    <a:pt x="952" y="476"/>
                  </a:cubicBezTo>
                  <a:cubicBezTo>
                    <a:pt x="952" y="213"/>
                    <a:pt x="739" y="0"/>
                    <a:pt x="476" y="0"/>
                  </a:cubicBezTo>
                  <a:close/>
                  <a:moveTo>
                    <a:pt x="476" y="945"/>
                  </a:moveTo>
                  <a:cubicBezTo>
                    <a:pt x="217" y="945"/>
                    <a:pt x="7" y="735"/>
                    <a:pt x="7" y="476"/>
                  </a:cubicBezTo>
                  <a:cubicBezTo>
                    <a:pt x="7" y="217"/>
                    <a:pt x="217" y="7"/>
                    <a:pt x="476" y="7"/>
                  </a:cubicBezTo>
                  <a:cubicBezTo>
                    <a:pt x="735" y="7"/>
                    <a:pt x="945" y="217"/>
                    <a:pt x="945" y="476"/>
                  </a:cubicBezTo>
                  <a:cubicBezTo>
                    <a:pt x="945" y="735"/>
                    <a:pt x="735" y="945"/>
                    <a:pt x="476" y="945"/>
                  </a:cubicBezTo>
                  <a:close/>
                </a:path>
              </a:pathLst>
            </a:custGeom>
            <a:solidFill>
              <a:srgbClr val="ACCA11"/>
            </a:solidFill>
            <a:ln>
              <a:noFill/>
            </a:ln>
          </p:spPr>
          <p:txBody>
            <a:bodyPr vert="horz" wrap="square" lIns="86212" tIns="43106" rIns="86212" bIns="4310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TextBox 131">
              <a:extLst>
                <a:ext uri="{FF2B5EF4-FFF2-40B4-BE49-F238E27FC236}">
                  <a16:creationId xmlns:a16="http://schemas.microsoft.com/office/drawing/2014/main" id="{840DA97B-80DE-6D45-8E81-8E1AB65CC0BA}"/>
                </a:ext>
              </a:extLst>
            </p:cNvPr>
            <p:cNvSpPr txBox="1"/>
            <p:nvPr/>
          </p:nvSpPr>
          <p:spPr>
            <a:xfrm>
              <a:off x="822109" y="2169235"/>
              <a:ext cx="650703" cy="413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508" kern="0" dirty="0">
                  <a:latin typeface="Calibri Light" panose="020F0502020204030204" pitchFamily="34" charset="0"/>
                  <a:ea typeface="Open Sans Light" panose="020B0306030504020204" pitchFamily="34" charset="0"/>
                  <a:cs typeface="Calibri Light" panose="020F0502020204030204" pitchFamily="34" charset="0"/>
                </a:rPr>
                <a:t>26</a:t>
              </a:r>
              <a:r>
                <a:rPr kumimoji="0" lang="en-US" sz="1508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 Light" panose="020F0502020204030204" pitchFamily="34" charset="0"/>
                  <a:ea typeface="Open Sans Light" panose="020B0306030504020204" pitchFamily="34" charset="0"/>
                  <a:cs typeface="Calibri Light" panose="020F0502020204030204" pitchFamily="34" charset="0"/>
                </a:rPr>
                <a:t>%</a:t>
              </a:r>
              <a:endParaRPr kumimoji="0" lang="bg-BG" sz="1508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502020204030204" pitchFamily="34" charset="0"/>
                <a:ea typeface="Open Sans Light" panose="020B0306030504020204" pitchFamily="34" charset="0"/>
                <a:cs typeface="Calibri Light" panose="020F0502020204030204" pitchFamily="34" charset="0"/>
              </a:endParaRPr>
            </a:p>
          </p:txBody>
        </p:sp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CCB1BC26-A3E4-264B-80E9-72A45BCC3C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287" y="1818921"/>
              <a:ext cx="1040353" cy="1039182"/>
            </a:xfrm>
            <a:custGeom>
              <a:avLst/>
              <a:gdLst>
                <a:gd name="T0" fmla="*/ 54 w 108"/>
                <a:gd name="T1" fmla="*/ 0 h 108"/>
                <a:gd name="T2" fmla="*/ 0 w 108"/>
                <a:gd name="T3" fmla="*/ 54 h 108"/>
                <a:gd name="T4" fmla="*/ 54 w 108"/>
                <a:gd name="T5" fmla="*/ 108 h 108"/>
                <a:gd name="T6" fmla="*/ 108 w 108"/>
                <a:gd name="T7" fmla="*/ 54 h 108"/>
                <a:gd name="T8" fmla="*/ 54 w 108"/>
                <a:gd name="T9" fmla="*/ 0 h 108"/>
                <a:gd name="T10" fmla="*/ 54 w 108"/>
                <a:gd name="T11" fmla="*/ 100 h 108"/>
                <a:gd name="T12" fmla="*/ 7 w 108"/>
                <a:gd name="T13" fmla="*/ 54 h 108"/>
                <a:gd name="T14" fmla="*/ 54 w 108"/>
                <a:gd name="T15" fmla="*/ 7 h 108"/>
                <a:gd name="T16" fmla="*/ 101 w 108"/>
                <a:gd name="T17" fmla="*/ 54 h 108"/>
                <a:gd name="T18" fmla="*/ 54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83"/>
                    <a:pt x="24" y="108"/>
                    <a:pt x="54" y="108"/>
                  </a:cubicBezTo>
                  <a:cubicBezTo>
                    <a:pt x="84" y="108"/>
                    <a:pt x="108" y="83"/>
                    <a:pt x="108" y="54"/>
                  </a:cubicBezTo>
                  <a:cubicBezTo>
                    <a:pt x="108" y="24"/>
                    <a:pt x="84" y="0"/>
                    <a:pt x="54" y="0"/>
                  </a:cubicBezTo>
                  <a:close/>
                  <a:moveTo>
                    <a:pt x="54" y="100"/>
                  </a:moveTo>
                  <a:cubicBezTo>
                    <a:pt x="28" y="100"/>
                    <a:pt x="7" y="79"/>
                    <a:pt x="7" y="54"/>
                  </a:cubicBezTo>
                  <a:cubicBezTo>
                    <a:pt x="7" y="28"/>
                    <a:pt x="28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79"/>
                    <a:pt x="80" y="100"/>
                    <a:pt x="54" y="100"/>
                  </a:cubicBezTo>
                  <a:close/>
                </a:path>
              </a:pathLst>
            </a:custGeom>
            <a:solidFill>
              <a:srgbClr val="FAFAFA">
                <a:lumMod val="90000"/>
              </a:srgbClr>
            </a:solidFill>
            <a:ln>
              <a:noFill/>
            </a:ln>
          </p:spPr>
          <p:txBody>
            <a:bodyPr vert="horz" wrap="square" lIns="86212" tIns="43106" rIns="86212" bIns="4310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Arc 138">
              <a:extLst>
                <a:ext uri="{FF2B5EF4-FFF2-40B4-BE49-F238E27FC236}">
                  <a16:creationId xmlns:a16="http://schemas.microsoft.com/office/drawing/2014/main" id="{5B3BCEDD-55B0-894C-8AC8-BA64E43AF7AC}"/>
                </a:ext>
              </a:extLst>
            </p:cNvPr>
            <p:cNvSpPr/>
            <p:nvPr/>
          </p:nvSpPr>
          <p:spPr>
            <a:xfrm>
              <a:off x="664756" y="1852663"/>
              <a:ext cx="965415" cy="965415"/>
            </a:xfrm>
            <a:prstGeom prst="arc">
              <a:avLst>
                <a:gd name="adj1" fmla="val 16200000"/>
                <a:gd name="adj2" fmla="val 2092120"/>
              </a:avLst>
            </a:prstGeom>
            <a:noFill/>
            <a:ln w="66675" cap="flat" cmpd="sng" algn="ctr">
              <a:solidFill>
                <a:srgbClr val="ACCA1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32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324" b="0" i="0" u="none" strike="noStrike" kern="0" cap="none" spc="0" normalizeH="0" baseline="0" noProof="0" dirty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77C1A55F-ED33-D641-B29E-AC3E8FAEDCFC}"/>
              </a:ext>
            </a:extLst>
          </p:cNvPr>
          <p:cNvSpPr txBox="1"/>
          <p:nvPr/>
        </p:nvSpPr>
        <p:spPr>
          <a:xfrm>
            <a:off x="4743939" y="3368393"/>
            <a:ext cx="20661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>
                <a:cs typeface="Calibri Light" panose="020F0502020204030204" pitchFamily="34" charset="0"/>
              </a:rPr>
              <a:t>SCARCITY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D0DEBF2A-DBF6-A34F-804A-EB32CE48C054}"/>
              </a:ext>
            </a:extLst>
          </p:cNvPr>
          <p:cNvSpPr txBox="1"/>
          <p:nvPr/>
        </p:nvSpPr>
        <p:spPr>
          <a:xfrm>
            <a:off x="4821911" y="4865105"/>
            <a:ext cx="1910166" cy="13849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Calibri Light" panose="020F0502020204030204" pitchFamily="34" charset="0"/>
                <a:cs typeface="Calibri Light" panose="020F0502020204030204" pitchFamily="34" charset="0"/>
              </a:rPr>
              <a:t>Difficoltà delle aziende a trovare i candidati idonei cresciuto dal 12% del 2016 al 26,3% del 2018</a:t>
            </a:r>
          </a:p>
          <a:p>
            <a:pPr algn="ctr"/>
            <a:endParaRPr lang="it-IT" sz="1400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</p:txBody>
      </p:sp>
      <p:sp>
        <p:nvSpPr>
          <p:cNvPr id="60" name="Freccia sinistra 59">
            <a:extLst>
              <a:ext uri="{FF2B5EF4-FFF2-40B4-BE49-F238E27FC236}">
                <a16:creationId xmlns:a16="http://schemas.microsoft.com/office/drawing/2014/main" id="{2F179858-6ACE-A34E-A545-80C696A37A0A}"/>
              </a:ext>
            </a:extLst>
          </p:cNvPr>
          <p:cNvSpPr/>
          <p:nvPr/>
        </p:nvSpPr>
        <p:spPr>
          <a:xfrm rot="16200000">
            <a:off x="4094998" y="2082875"/>
            <a:ext cx="1034688" cy="990632"/>
          </a:xfrm>
          <a:prstGeom prst="leftArrow">
            <a:avLst/>
          </a:prstGeom>
          <a:solidFill>
            <a:srgbClr val="ACC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EEBC74-3638-EB4E-A212-A93311FA1A78}"/>
              </a:ext>
            </a:extLst>
          </p:cNvPr>
          <p:cNvSpPr txBox="1"/>
          <p:nvPr/>
        </p:nvSpPr>
        <p:spPr>
          <a:xfrm>
            <a:off x="3666408" y="1148182"/>
            <a:ext cx="1891865" cy="58477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3200" dirty="0" err="1"/>
              <a:t>Mismatch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47275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C593E72-6025-E04A-8070-E94A77E9F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8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982D528-5A12-7643-B07E-5B1F34E82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2700"/>
            <a:ext cx="925252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1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980A748-988E-8642-B523-B99719069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FC50D10C-5915-2D4A-BD89-C76F2391EB42}"/>
              </a:ext>
            </a:extLst>
          </p:cNvPr>
          <p:cNvSpPr/>
          <p:nvPr/>
        </p:nvSpPr>
        <p:spPr>
          <a:xfrm>
            <a:off x="8532440" y="6381328"/>
            <a:ext cx="611560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546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EA14B65-D53F-AC4C-902C-C2FAD8966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7" y="0"/>
            <a:ext cx="9101745" cy="6858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B62BE3B6-7A4A-8448-90AB-D4C67D6546BF}"/>
              </a:ext>
            </a:extLst>
          </p:cNvPr>
          <p:cNvSpPr/>
          <p:nvPr/>
        </p:nvSpPr>
        <p:spPr>
          <a:xfrm>
            <a:off x="1835696" y="2996952"/>
            <a:ext cx="2160240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0B0F26D-E2EA-0542-B32B-02D5395C02DF}"/>
              </a:ext>
            </a:extLst>
          </p:cNvPr>
          <p:cNvSpPr/>
          <p:nvPr/>
        </p:nvSpPr>
        <p:spPr>
          <a:xfrm>
            <a:off x="8532440" y="6381328"/>
            <a:ext cx="611560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688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4F4A495-4916-5A4B-AEC0-99CBC6236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3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348880"/>
            <a:ext cx="8424936" cy="2736304"/>
          </a:xfrm>
        </p:spPr>
        <p:txBody>
          <a:bodyPr>
            <a:normAutofit/>
          </a:bodyPr>
          <a:lstStyle/>
          <a:p>
            <a:r>
              <a:rPr lang="it-IT" sz="4800" dirty="0"/>
              <a:t>Il nodo della </a:t>
            </a:r>
            <a:br>
              <a:rPr lang="it-IT" sz="4800" dirty="0"/>
            </a:br>
            <a:r>
              <a:rPr lang="it-IT" sz="4800" dirty="0"/>
              <a:t>Filiera professionalizzante</a:t>
            </a:r>
          </a:p>
        </p:txBody>
      </p:sp>
    </p:spTree>
    <p:extLst>
      <p:ext uri="{BB962C8B-B14F-4D97-AF65-F5344CB8AC3E}">
        <p14:creationId xmlns:p14="http://schemas.microsoft.com/office/powerpoint/2010/main" val="213896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A58ED8-BBC8-F248-BC9D-435D4D8D8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Il nodo della filiera professionalizzante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9CEACA8-07E9-DB45-B46F-5035D698745A}"/>
              </a:ext>
            </a:extLst>
          </p:cNvPr>
          <p:cNvSpPr/>
          <p:nvPr/>
        </p:nvSpPr>
        <p:spPr>
          <a:xfrm>
            <a:off x="720918" y="1683179"/>
            <a:ext cx="78488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MIUR, Una politica nazionale di contrasto del fallimento formativo e della povertà educativa. Gennaio 2018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3AC1ED3-3A52-EA43-A512-0DCB872C9AE1}"/>
              </a:ext>
            </a:extLst>
          </p:cNvPr>
          <p:cNvSpPr/>
          <p:nvPr/>
        </p:nvSpPr>
        <p:spPr>
          <a:xfrm>
            <a:off x="683568" y="836712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/>
              <a:t>E’ auspicabile un rafforzamento dell’offerta di Istruzione professionale e di </a:t>
            </a:r>
            <a:r>
              <a:rPr lang="it-IT" i="1" dirty="0" err="1"/>
              <a:t>IeFP</a:t>
            </a:r>
            <a:r>
              <a:rPr lang="it-IT" i="1" dirty="0"/>
              <a:t> insieme con una maggiore competenza diffusa nell’opera complessa e preziosa dell’orientamento.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6E4AB22-CC6E-4643-9EB2-3A3D9AE8FE5C}"/>
              </a:ext>
            </a:extLst>
          </p:cNvPr>
          <p:cNvSpPr/>
          <p:nvPr/>
        </p:nvSpPr>
        <p:spPr>
          <a:xfrm>
            <a:off x="646884" y="5037984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/>
              <a:t>Non perpetuare la distinzione tra </a:t>
            </a:r>
            <a:r>
              <a:rPr lang="it-IT" i="1" dirty="0" err="1"/>
              <a:t>saperi</a:t>
            </a:r>
            <a:r>
              <a:rPr lang="it-IT" i="1" dirty="0"/>
              <a:t> e discipline “ufficiali” di tipo teorico e le attività pratiche in subordine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314CB3B-ADDA-E348-BF4B-B59D5A3205C6}"/>
              </a:ext>
            </a:extLst>
          </p:cNvPr>
          <p:cNvSpPr txBox="1"/>
          <p:nvPr/>
        </p:nvSpPr>
        <p:spPr>
          <a:xfrm>
            <a:off x="588929" y="3089102"/>
            <a:ext cx="8252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La qualificazione di percorsi di istruzione e formazione professionale, con l'applicazione rigorosa in ogni regione italiana del relativo ordinamento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AA7C937-7FEA-6D4A-9B74-16B2C1D79116}"/>
              </a:ext>
            </a:extLst>
          </p:cNvPr>
          <p:cNvSpPr txBox="1"/>
          <p:nvPr/>
        </p:nvSpPr>
        <p:spPr>
          <a:xfrm>
            <a:off x="594231" y="3658570"/>
            <a:ext cx="8027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Seconda delle cinque priorità del rapporto VII Commissione della Camera «Indagine conoscitiva sulle strategie per contrastare la dispersione scolastica», ottobre 2014</a:t>
            </a:r>
          </a:p>
        </p:txBody>
      </p:sp>
    </p:spTree>
    <p:extLst>
      <p:ext uri="{BB962C8B-B14F-4D97-AF65-F5344CB8AC3E}">
        <p14:creationId xmlns:p14="http://schemas.microsoft.com/office/powerpoint/2010/main" val="418665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0E1A03-6951-774C-9C42-11EEE1F6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IeFP</a:t>
            </a:r>
            <a:r>
              <a:rPr lang="it-IT" dirty="0"/>
              <a:t> – Iscritti al triennio per tipologia offerta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A40D83B-458A-C548-87D8-C2BEFB49F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192" y="-479753"/>
            <a:ext cx="5685631" cy="79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4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CAAF0C-B20B-7B46-A9AC-C7BE90C5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IeFP</a:t>
            </a:r>
            <a:r>
              <a:rPr lang="it-IT" dirty="0"/>
              <a:t> – 2016/2017 - Iscritti  III e IV anno per tipologia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E9813C3-3316-FF4A-8C55-1951B98FD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634" y="-189402"/>
            <a:ext cx="5724636" cy="76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C1BA37-E1B3-2B49-B78E-5AE38A56C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Rapporto tra Iscritti ai CFP e iscritti al secondo ciclo – </a:t>
            </a:r>
            <a:r>
              <a:rPr lang="it-IT" dirty="0" err="1"/>
              <a:t>a.f</a:t>
            </a:r>
            <a:r>
              <a:rPr lang="it-IT" dirty="0"/>
              <a:t>. 2016/2017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C9E7A2F-9940-2040-9418-6ADB658E92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95536" y="692696"/>
            <a:ext cx="8352928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5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solidFill>
            <a:srgbClr val="286C93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it-IT" sz="3600" dirty="0">
                <a:solidFill>
                  <a:schemeClr val="bg1"/>
                </a:solidFill>
                <a:latin typeface="Calibri" pitchFamily="34" charset="0"/>
              </a:rPr>
              <a:t>Raccordo IP-</a:t>
            </a:r>
            <a:r>
              <a:rPr lang="it-IT" sz="3600" dirty="0" err="1">
                <a:solidFill>
                  <a:schemeClr val="bg1"/>
                </a:solidFill>
                <a:latin typeface="Calibri" pitchFamily="34" charset="0"/>
              </a:rPr>
              <a:t>IeFP</a:t>
            </a:r>
            <a:endParaRPr lang="it-IT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C4CEF042-0293-7849-A2E1-B89BC1C1A1FC}"/>
              </a:ext>
            </a:extLst>
          </p:cNvPr>
          <p:cNvGraphicFramePr/>
          <p:nvPr/>
        </p:nvGraphicFramePr>
        <p:xfrm>
          <a:off x="334711" y="1268685"/>
          <a:ext cx="8474577" cy="4320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229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232A877E-F0BF-0540-AAED-221CFBC1E4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Corsi annuali per l’accesso all’esame di Stato</a:t>
            </a:r>
          </a:p>
        </p:txBody>
      </p:sp>
    </p:spTree>
    <p:extLst>
      <p:ext uri="{BB962C8B-B14F-4D97-AF65-F5344CB8AC3E}">
        <p14:creationId xmlns:p14="http://schemas.microsoft.com/office/powerpoint/2010/main" val="380763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AED6CF-77A8-0C48-95C7-89B9D5B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286C93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it-IT" sz="3600" dirty="0">
                <a:solidFill>
                  <a:schemeClr val="bg1"/>
                </a:solidFill>
                <a:latin typeface="Calibri" pitchFamily="34" charset="0"/>
              </a:rPr>
              <a:t>Art. 14 c. 3 del D.lgs. 61&amp;/2017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90CF818-4668-EE47-945D-AEEBE9BC450F}"/>
              </a:ext>
            </a:extLst>
          </p:cNvPr>
          <p:cNvSpPr txBox="1"/>
          <p:nvPr/>
        </p:nvSpPr>
        <p:spPr>
          <a:xfrm>
            <a:off x="179512" y="1237028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Le Regioni per le studentesse e gli studenti che hanno conseguito il diploma </a:t>
            </a:r>
            <a:r>
              <a:rPr lang="it-IT" sz="2400" dirty="0" err="1"/>
              <a:t>IeFP</a:t>
            </a:r>
            <a:r>
              <a:rPr lang="it-IT" sz="2400" dirty="0"/>
              <a:t> e intendono sostenere l'esame di Stato, realizzano gli appositi corsi annuali che si concludono con l'esame di Stato. </a:t>
            </a:r>
          </a:p>
          <a:p>
            <a:endParaRPr lang="it-IT" sz="2400" dirty="0"/>
          </a:p>
          <a:p>
            <a:r>
              <a:rPr lang="it-IT" sz="2400" dirty="0"/>
              <a:t>Con intesa tra </a:t>
            </a:r>
            <a:r>
              <a:rPr lang="it-IT" sz="2400" dirty="0" err="1"/>
              <a:t>Miur</a:t>
            </a:r>
            <a:r>
              <a:rPr lang="it-IT" sz="2400" dirty="0"/>
              <a:t> e Regioni sono definiti i criteri generali per la realizzazione dei corsi in modo coerente con il percorso </a:t>
            </a:r>
            <a:r>
              <a:rPr lang="it-IT" sz="2400" dirty="0" err="1"/>
              <a:t>IeFP</a:t>
            </a:r>
            <a:r>
              <a:rPr lang="it-IT" sz="2400" dirty="0"/>
              <a:t> seguito dalla studentessa e dallo studente </a:t>
            </a:r>
          </a:p>
          <a:p>
            <a:endParaRPr lang="it-IT" sz="2400" dirty="0"/>
          </a:p>
          <a:p>
            <a:r>
              <a:rPr lang="it-IT" sz="2400" dirty="0"/>
              <a:t>Le Regioni provvedono nell'ambito delle risorse dei propri bilanci, ivi compresi gli oneri delle Commissioni nominate dal </a:t>
            </a:r>
            <a:r>
              <a:rPr lang="it-IT" sz="2400" dirty="0" err="1"/>
              <a:t>Miur</a:t>
            </a:r>
            <a:r>
              <a:rPr 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20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8B84E8-5D28-884F-8AA9-DB70C3CC4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Verticalizzazione della filiera professionalizzante</a:t>
            </a:r>
          </a:p>
        </p:txBody>
      </p:sp>
      <p:sp>
        <p:nvSpPr>
          <p:cNvPr id="3" name="Rettangolo arrotondato 2">
            <a:extLst>
              <a:ext uri="{FF2B5EF4-FFF2-40B4-BE49-F238E27FC236}">
                <a16:creationId xmlns:a16="http://schemas.microsoft.com/office/drawing/2014/main" id="{20A55854-4D91-2B43-AC7D-67663C7F04E6}"/>
              </a:ext>
            </a:extLst>
          </p:cNvPr>
          <p:cNvSpPr/>
          <p:nvPr/>
        </p:nvSpPr>
        <p:spPr>
          <a:xfrm>
            <a:off x="1693834" y="4091596"/>
            <a:ext cx="2192233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IeFP</a:t>
            </a:r>
            <a:r>
              <a:rPr lang="it-IT" dirty="0"/>
              <a:t> qualifica triennale</a:t>
            </a:r>
          </a:p>
        </p:txBody>
      </p:sp>
      <p:sp>
        <p:nvSpPr>
          <p:cNvPr id="4" name="Rettangolo arrotondato 3">
            <a:extLst>
              <a:ext uri="{FF2B5EF4-FFF2-40B4-BE49-F238E27FC236}">
                <a16:creationId xmlns:a16="http://schemas.microsoft.com/office/drawing/2014/main" id="{F4A89327-8425-E74E-B92F-A2AFD98238AD}"/>
              </a:ext>
            </a:extLst>
          </p:cNvPr>
          <p:cNvSpPr/>
          <p:nvPr/>
        </p:nvSpPr>
        <p:spPr>
          <a:xfrm>
            <a:off x="1631173" y="1628800"/>
            <a:ext cx="3792810" cy="1507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IP quinquennale</a:t>
            </a:r>
          </a:p>
        </p:txBody>
      </p:sp>
      <p:sp>
        <p:nvSpPr>
          <p:cNvPr id="5" name="Rettangolo arrotondato 4">
            <a:extLst>
              <a:ext uri="{FF2B5EF4-FFF2-40B4-BE49-F238E27FC236}">
                <a16:creationId xmlns:a16="http://schemas.microsoft.com/office/drawing/2014/main" id="{E4E9467A-496B-AB4E-BF99-43061BB0AE3C}"/>
              </a:ext>
            </a:extLst>
          </p:cNvPr>
          <p:cNvSpPr/>
          <p:nvPr/>
        </p:nvSpPr>
        <p:spPr>
          <a:xfrm>
            <a:off x="3854075" y="4091596"/>
            <a:ext cx="789964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IeFP</a:t>
            </a:r>
            <a:r>
              <a:rPr lang="it-IT" dirty="0"/>
              <a:t> </a:t>
            </a:r>
            <a:r>
              <a:rPr lang="it-IT" sz="1200" dirty="0"/>
              <a:t>diploma</a:t>
            </a:r>
            <a:r>
              <a:rPr lang="it-IT" dirty="0"/>
              <a:t> </a:t>
            </a:r>
            <a:r>
              <a:rPr lang="it-IT" sz="1200" dirty="0"/>
              <a:t>IV anno</a:t>
            </a:r>
            <a:endParaRPr lang="it-IT" dirty="0"/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626465CE-203B-2944-A71E-F740FFE11DF5}"/>
              </a:ext>
            </a:extLst>
          </p:cNvPr>
          <p:cNvGrpSpPr/>
          <p:nvPr/>
        </p:nvGrpSpPr>
        <p:grpSpPr>
          <a:xfrm>
            <a:off x="1046156" y="4109923"/>
            <a:ext cx="608448" cy="777012"/>
            <a:chOff x="611560" y="1835351"/>
            <a:chExt cx="608448" cy="777012"/>
          </a:xfrm>
        </p:grpSpPr>
        <p:pic>
          <p:nvPicPr>
            <p:cNvPr id="8" name="Elemento grafico 7" descr="Scuola">
              <a:extLst>
                <a:ext uri="{FF2B5EF4-FFF2-40B4-BE49-F238E27FC236}">
                  <a16:creationId xmlns:a16="http://schemas.microsoft.com/office/drawing/2014/main" id="{51407299-930C-7046-A77F-D34A679D3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1560" y="1835351"/>
              <a:ext cx="608448" cy="608448"/>
            </a:xfrm>
            <a:prstGeom prst="rect">
              <a:avLst/>
            </a:prstGeom>
          </p:spPr>
        </p:pic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85166DCF-00A7-B24E-8CCC-899E831408DB}"/>
                </a:ext>
              </a:extLst>
            </p:cNvPr>
            <p:cNvSpPr txBox="1"/>
            <p:nvPr/>
          </p:nvSpPr>
          <p:spPr>
            <a:xfrm>
              <a:off x="722082" y="2350753"/>
              <a:ext cx="46069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dirty="0"/>
                <a:t>CFP</a:t>
              </a:r>
            </a:p>
          </p:txBody>
        </p: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ACD88CF3-6A63-5643-A86C-A0ECE0998E48}"/>
              </a:ext>
            </a:extLst>
          </p:cNvPr>
          <p:cNvGrpSpPr/>
          <p:nvPr/>
        </p:nvGrpSpPr>
        <p:grpSpPr>
          <a:xfrm>
            <a:off x="1037252" y="4940194"/>
            <a:ext cx="572135" cy="702940"/>
            <a:chOff x="7500568" y="3948417"/>
            <a:chExt cx="572135" cy="702940"/>
          </a:xfrm>
        </p:grpSpPr>
        <p:pic>
          <p:nvPicPr>
            <p:cNvPr id="12" name="Elemento grafico 11" descr="Tribunale">
              <a:extLst>
                <a:ext uri="{FF2B5EF4-FFF2-40B4-BE49-F238E27FC236}">
                  <a16:creationId xmlns:a16="http://schemas.microsoft.com/office/drawing/2014/main" id="{3030EF5A-D97D-C54A-BB2F-B3B55E88A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00568" y="3948417"/>
              <a:ext cx="572135" cy="572135"/>
            </a:xfrm>
            <a:prstGeom prst="rect">
              <a:avLst/>
            </a:prstGeom>
          </p:spPr>
        </p:pic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2BB8DCCB-DB79-9B47-99C6-2129CD739915}"/>
                </a:ext>
              </a:extLst>
            </p:cNvPr>
            <p:cNvSpPr txBox="1"/>
            <p:nvPr/>
          </p:nvSpPr>
          <p:spPr>
            <a:xfrm>
              <a:off x="7636191" y="4389747"/>
              <a:ext cx="3008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dirty="0"/>
                <a:t>IP</a:t>
              </a:r>
            </a:p>
          </p:txBody>
        </p:sp>
      </p:grpSp>
      <p:sp>
        <p:nvSpPr>
          <p:cNvPr id="18" name="Rettangolo arrotondato 17">
            <a:extLst>
              <a:ext uri="{FF2B5EF4-FFF2-40B4-BE49-F238E27FC236}">
                <a16:creationId xmlns:a16="http://schemas.microsoft.com/office/drawing/2014/main" id="{C97140BF-C982-C144-9886-8F1CDE11F5FB}"/>
              </a:ext>
            </a:extLst>
          </p:cNvPr>
          <p:cNvSpPr/>
          <p:nvPr/>
        </p:nvSpPr>
        <p:spPr>
          <a:xfrm>
            <a:off x="2313994" y="2775936"/>
            <a:ext cx="3055998" cy="36004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Apprendistato</a:t>
            </a:r>
          </a:p>
        </p:txBody>
      </p:sp>
      <p:pic>
        <p:nvPicPr>
          <p:cNvPr id="17" name="Elemento grafico 16" descr="Fabbrica">
            <a:extLst>
              <a:ext uri="{FF2B5EF4-FFF2-40B4-BE49-F238E27FC236}">
                <a16:creationId xmlns:a16="http://schemas.microsoft.com/office/drawing/2014/main" id="{3EC03966-B837-2843-BC92-0640D047E7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81021" y="2779754"/>
            <a:ext cx="385868" cy="385868"/>
          </a:xfrm>
          <a:prstGeom prst="rect">
            <a:avLst/>
          </a:prstGeom>
        </p:spPr>
      </p:pic>
      <p:sp>
        <p:nvSpPr>
          <p:cNvPr id="19" name="Rettangolo arrotondato 18">
            <a:extLst>
              <a:ext uri="{FF2B5EF4-FFF2-40B4-BE49-F238E27FC236}">
                <a16:creationId xmlns:a16="http://schemas.microsoft.com/office/drawing/2014/main" id="{4D996D5D-21B3-564B-9DEB-9C0D862DAEC7}"/>
              </a:ext>
            </a:extLst>
          </p:cNvPr>
          <p:cNvSpPr/>
          <p:nvPr/>
        </p:nvSpPr>
        <p:spPr>
          <a:xfrm>
            <a:off x="2205851" y="5243724"/>
            <a:ext cx="2420394" cy="36004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Apprendistato</a:t>
            </a: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C6B25DE7-3154-8648-BE9F-34BA8F1BCBBC}"/>
              </a:ext>
            </a:extLst>
          </p:cNvPr>
          <p:cNvGrpSpPr/>
          <p:nvPr/>
        </p:nvGrpSpPr>
        <p:grpSpPr>
          <a:xfrm>
            <a:off x="1049024" y="1963394"/>
            <a:ext cx="572135" cy="702940"/>
            <a:chOff x="7500568" y="3948417"/>
            <a:chExt cx="572135" cy="702940"/>
          </a:xfrm>
        </p:grpSpPr>
        <p:pic>
          <p:nvPicPr>
            <p:cNvPr id="23" name="Elemento grafico 22" descr="Tribunale">
              <a:extLst>
                <a:ext uri="{FF2B5EF4-FFF2-40B4-BE49-F238E27FC236}">
                  <a16:creationId xmlns:a16="http://schemas.microsoft.com/office/drawing/2014/main" id="{48252447-30FD-F447-A607-863955770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00568" y="3948417"/>
              <a:ext cx="572135" cy="572135"/>
            </a:xfrm>
            <a:prstGeom prst="rect">
              <a:avLst/>
            </a:prstGeom>
          </p:spPr>
        </p:pic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C14C87E7-42F2-2B47-A40C-6BEBFFB5A9DD}"/>
                </a:ext>
              </a:extLst>
            </p:cNvPr>
            <p:cNvSpPr txBox="1"/>
            <p:nvPr/>
          </p:nvSpPr>
          <p:spPr>
            <a:xfrm>
              <a:off x="7636191" y="4389747"/>
              <a:ext cx="3008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dirty="0"/>
                <a:t>IP</a:t>
              </a:r>
            </a:p>
          </p:txBody>
        </p:sp>
      </p:grpSp>
      <p:sp>
        <p:nvSpPr>
          <p:cNvPr id="25" name="Freccia su 24">
            <a:extLst>
              <a:ext uri="{FF2B5EF4-FFF2-40B4-BE49-F238E27FC236}">
                <a16:creationId xmlns:a16="http://schemas.microsoft.com/office/drawing/2014/main" id="{A4463F93-18BA-3640-A698-9D8B42F43E26}"/>
              </a:ext>
            </a:extLst>
          </p:cNvPr>
          <p:cNvSpPr/>
          <p:nvPr/>
        </p:nvSpPr>
        <p:spPr>
          <a:xfrm rot="5400000">
            <a:off x="5783485" y="1892162"/>
            <a:ext cx="360040" cy="9108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7" name="Elemento grafico 26" descr="Fabbrica">
            <a:extLst>
              <a:ext uri="{FF2B5EF4-FFF2-40B4-BE49-F238E27FC236}">
                <a16:creationId xmlns:a16="http://schemas.microsoft.com/office/drawing/2014/main" id="{C8615B38-F70F-C849-82FE-A9618282F6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27698" y="5229200"/>
            <a:ext cx="385868" cy="385868"/>
          </a:xfrm>
          <a:prstGeom prst="rect">
            <a:avLst/>
          </a:prstGeom>
        </p:spPr>
      </p:pic>
      <p:sp>
        <p:nvSpPr>
          <p:cNvPr id="29" name="Rettangolo arrotondato 28">
            <a:extLst>
              <a:ext uri="{FF2B5EF4-FFF2-40B4-BE49-F238E27FC236}">
                <a16:creationId xmlns:a16="http://schemas.microsoft.com/office/drawing/2014/main" id="{79906D1A-A23C-FD49-B827-71C9AE900F05}"/>
              </a:ext>
            </a:extLst>
          </p:cNvPr>
          <p:cNvSpPr/>
          <p:nvPr/>
        </p:nvSpPr>
        <p:spPr>
          <a:xfrm>
            <a:off x="4657634" y="3921744"/>
            <a:ext cx="850470" cy="9259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/>
              <a:t>IeFP</a:t>
            </a:r>
            <a:endParaRPr lang="it-IT" sz="1100" dirty="0"/>
          </a:p>
          <a:p>
            <a:pPr algn="ctr"/>
            <a:r>
              <a:rPr lang="it-IT" sz="1100" dirty="0"/>
              <a:t>Corso annuale</a:t>
            </a:r>
          </a:p>
        </p:txBody>
      </p:sp>
      <p:sp>
        <p:nvSpPr>
          <p:cNvPr id="30" name="Freccia bidirezionale verticale 29">
            <a:extLst>
              <a:ext uri="{FF2B5EF4-FFF2-40B4-BE49-F238E27FC236}">
                <a16:creationId xmlns:a16="http://schemas.microsoft.com/office/drawing/2014/main" id="{6BF57DE8-775D-9C44-B183-503616441FD9}"/>
              </a:ext>
            </a:extLst>
          </p:cNvPr>
          <p:cNvSpPr/>
          <p:nvPr/>
        </p:nvSpPr>
        <p:spPr>
          <a:xfrm>
            <a:off x="3407570" y="3353559"/>
            <a:ext cx="363968" cy="576064"/>
          </a:xfrm>
          <a:prstGeom prst="up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Freccia su 30">
            <a:extLst>
              <a:ext uri="{FF2B5EF4-FFF2-40B4-BE49-F238E27FC236}">
                <a16:creationId xmlns:a16="http://schemas.microsoft.com/office/drawing/2014/main" id="{C8631C64-7409-5D46-8779-34B7ED65B03C}"/>
              </a:ext>
            </a:extLst>
          </p:cNvPr>
          <p:cNvSpPr/>
          <p:nvPr/>
        </p:nvSpPr>
        <p:spPr>
          <a:xfrm rot="5400000">
            <a:off x="5945118" y="4919458"/>
            <a:ext cx="360040" cy="5875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ttangolo arrotondato 31">
            <a:extLst>
              <a:ext uri="{FF2B5EF4-FFF2-40B4-BE49-F238E27FC236}">
                <a16:creationId xmlns:a16="http://schemas.microsoft.com/office/drawing/2014/main" id="{19EBD277-0205-FA41-BDFC-F241D95E0E50}"/>
              </a:ext>
            </a:extLst>
          </p:cNvPr>
          <p:cNvSpPr/>
          <p:nvPr/>
        </p:nvSpPr>
        <p:spPr>
          <a:xfrm>
            <a:off x="4664563" y="4863968"/>
            <a:ext cx="837254" cy="872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it-IT" dirty="0"/>
              <a:t>IFTS</a:t>
            </a:r>
          </a:p>
        </p:txBody>
      </p:sp>
      <p:sp>
        <p:nvSpPr>
          <p:cNvPr id="33" name="Rettangolo arrotondato 32">
            <a:extLst>
              <a:ext uri="{FF2B5EF4-FFF2-40B4-BE49-F238E27FC236}">
                <a16:creationId xmlns:a16="http://schemas.microsoft.com/office/drawing/2014/main" id="{1AB94793-4A8A-DD41-95C6-04973009A1C6}"/>
              </a:ext>
            </a:extLst>
          </p:cNvPr>
          <p:cNvSpPr/>
          <p:nvPr/>
        </p:nvSpPr>
        <p:spPr>
          <a:xfrm>
            <a:off x="6588318" y="4174664"/>
            <a:ext cx="1420728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ITS</a:t>
            </a:r>
          </a:p>
        </p:txBody>
      </p:sp>
      <p:sp>
        <p:nvSpPr>
          <p:cNvPr id="34" name="Freccia bidirezionale verticale 33">
            <a:extLst>
              <a:ext uri="{FF2B5EF4-FFF2-40B4-BE49-F238E27FC236}">
                <a16:creationId xmlns:a16="http://schemas.microsoft.com/office/drawing/2014/main" id="{26B03088-61D6-1D49-96BC-53B3C1FE69ED}"/>
              </a:ext>
            </a:extLst>
          </p:cNvPr>
          <p:cNvSpPr/>
          <p:nvPr/>
        </p:nvSpPr>
        <p:spPr>
          <a:xfrm>
            <a:off x="7116698" y="3353559"/>
            <a:ext cx="363968" cy="576064"/>
          </a:xfrm>
          <a:prstGeom prst="up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ttangolo arrotondato 34">
            <a:extLst>
              <a:ext uri="{FF2B5EF4-FFF2-40B4-BE49-F238E27FC236}">
                <a16:creationId xmlns:a16="http://schemas.microsoft.com/office/drawing/2014/main" id="{156F2C73-D08F-8E40-9FCC-3ECECFF05755}"/>
              </a:ext>
            </a:extLst>
          </p:cNvPr>
          <p:cNvSpPr/>
          <p:nvPr/>
        </p:nvSpPr>
        <p:spPr>
          <a:xfrm>
            <a:off x="6588318" y="1634769"/>
            <a:ext cx="2136637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Università</a:t>
            </a:r>
          </a:p>
        </p:txBody>
      </p:sp>
      <p:sp>
        <p:nvSpPr>
          <p:cNvPr id="36" name="Freccia su 35">
            <a:extLst>
              <a:ext uri="{FF2B5EF4-FFF2-40B4-BE49-F238E27FC236}">
                <a16:creationId xmlns:a16="http://schemas.microsoft.com/office/drawing/2014/main" id="{92196597-BB3D-D945-9C7F-404FC0819BDE}"/>
              </a:ext>
            </a:extLst>
          </p:cNvPr>
          <p:cNvSpPr/>
          <p:nvPr/>
        </p:nvSpPr>
        <p:spPr>
          <a:xfrm>
            <a:off x="5177582" y="3334146"/>
            <a:ext cx="384820" cy="489703"/>
          </a:xfrm>
          <a:prstGeom prst="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arrotondato 38">
            <a:extLst>
              <a:ext uri="{FF2B5EF4-FFF2-40B4-BE49-F238E27FC236}">
                <a16:creationId xmlns:a16="http://schemas.microsoft.com/office/drawing/2014/main" id="{7192399A-304F-8B45-B019-2D1F5AEC059E}"/>
              </a:ext>
            </a:extLst>
          </p:cNvPr>
          <p:cNvSpPr/>
          <p:nvPr/>
        </p:nvSpPr>
        <p:spPr>
          <a:xfrm>
            <a:off x="6602896" y="5300199"/>
            <a:ext cx="1406150" cy="36004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App</a:t>
            </a:r>
            <a:endParaRPr lang="it-IT" sz="1400" dirty="0"/>
          </a:p>
        </p:txBody>
      </p:sp>
      <p:pic>
        <p:nvPicPr>
          <p:cNvPr id="40" name="Elemento grafico 39" descr="Fabbrica">
            <a:extLst>
              <a:ext uri="{FF2B5EF4-FFF2-40B4-BE49-F238E27FC236}">
                <a16:creationId xmlns:a16="http://schemas.microsoft.com/office/drawing/2014/main" id="{7FD97315-F3A2-5E4C-AAF8-48A89F0C6A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1237" y="5293734"/>
            <a:ext cx="385868" cy="385868"/>
          </a:xfrm>
          <a:prstGeom prst="rect">
            <a:avLst/>
          </a:prstGeom>
        </p:spPr>
      </p:pic>
      <p:grpSp>
        <p:nvGrpSpPr>
          <p:cNvPr id="47" name="Gruppo 46">
            <a:extLst>
              <a:ext uri="{FF2B5EF4-FFF2-40B4-BE49-F238E27FC236}">
                <a16:creationId xmlns:a16="http://schemas.microsoft.com/office/drawing/2014/main" id="{49397F87-9EB8-0B4B-8915-5D1FD86EDC67}"/>
              </a:ext>
            </a:extLst>
          </p:cNvPr>
          <p:cNvGrpSpPr/>
          <p:nvPr/>
        </p:nvGrpSpPr>
        <p:grpSpPr>
          <a:xfrm>
            <a:off x="4657634" y="5300964"/>
            <a:ext cx="837254" cy="385868"/>
            <a:chOff x="4938887" y="5356051"/>
            <a:chExt cx="703980" cy="385868"/>
          </a:xfrm>
        </p:grpSpPr>
        <p:sp>
          <p:nvSpPr>
            <p:cNvPr id="38" name="Rettangolo arrotondato 37">
              <a:extLst>
                <a:ext uri="{FF2B5EF4-FFF2-40B4-BE49-F238E27FC236}">
                  <a16:creationId xmlns:a16="http://schemas.microsoft.com/office/drawing/2014/main" id="{56E60C35-5174-6143-990E-495A78986892}"/>
                </a:ext>
              </a:extLst>
            </p:cNvPr>
            <p:cNvSpPr/>
            <p:nvPr/>
          </p:nvSpPr>
          <p:spPr>
            <a:xfrm>
              <a:off x="4972492" y="5381879"/>
              <a:ext cx="670375" cy="36004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it-IT" sz="1400" dirty="0" err="1"/>
                <a:t>App</a:t>
              </a:r>
              <a:endParaRPr lang="it-IT" sz="1400" dirty="0"/>
            </a:p>
          </p:txBody>
        </p:sp>
        <p:pic>
          <p:nvPicPr>
            <p:cNvPr id="41" name="Elemento grafico 40" descr="Fabbrica">
              <a:extLst>
                <a:ext uri="{FF2B5EF4-FFF2-40B4-BE49-F238E27FC236}">
                  <a16:creationId xmlns:a16="http://schemas.microsoft.com/office/drawing/2014/main" id="{D98464DA-864A-7445-8F69-6311084BC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938887" y="5356051"/>
              <a:ext cx="385868" cy="385868"/>
            </a:xfrm>
            <a:prstGeom prst="rect">
              <a:avLst/>
            </a:prstGeom>
          </p:spPr>
        </p:pic>
      </p:grpSp>
      <p:cxnSp>
        <p:nvCxnSpPr>
          <p:cNvPr id="43" name="Connettore 1 42">
            <a:extLst>
              <a:ext uri="{FF2B5EF4-FFF2-40B4-BE49-F238E27FC236}">
                <a16:creationId xmlns:a16="http://schemas.microsoft.com/office/drawing/2014/main" id="{7F88D85E-9D0A-2749-852E-E2879AD062BD}"/>
              </a:ext>
            </a:extLst>
          </p:cNvPr>
          <p:cNvCxnSpPr/>
          <p:nvPr/>
        </p:nvCxnSpPr>
        <p:spPr>
          <a:xfrm>
            <a:off x="1693834" y="6165304"/>
            <a:ext cx="7031121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D8F0DAEC-64E6-C04D-8EDC-7438349CA1AD}"/>
              </a:ext>
            </a:extLst>
          </p:cNvPr>
          <p:cNvSpPr txBox="1"/>
          <p:nvPr/>
        </p:nvSpPr>
        <p:spPr>
          <a:xfrm>
            <a:off x="1653068" y="6194912"/>
            <a:ext cx="7664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14            15               16                 17                 18                      19                                                20               21                22          </a:t>
            </a:r>
          </a:p>
        </p:txBody>
      </p:sp>
      <p:sp>
        <p:nvSpPr>
          <p:cNvPr id="46" name="Freccia su 45">
            <a:extLst>
              <a:ext uri="{FF2B5EF4-FFF2-40B4-BE49-F238E27FC236}">
                <a16:creationId xmlns:a16="http://schemas.microsoft.com/office/drawing/2014/main" id="{4CE3A1A6-1D04-744A-90D0-FD516DA67167}"/>
              </a:ext>
            </a:extLst>
          </p:cNvPr>
          <p:cNvSpPr/>
          <p:nvPr/>
        </p:nvSpPr>
        <p:spPr>
          <a:xfrm rot="8413357">
            <a:off x="5934939" y="2462868"/>
            <a:ext cx="360040" cy="173236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ttangolo arrotondato 47">
            <a:extLst>
              <a:ext uri="{FF2B5EF4-FFF2-40B4-BE49-F238E27FC236}">
                <a16:creationId xmlns:a16="http://schemas.microsoft.com/office/drawing/2014/main" id="{FB67D2ED-6CE1-8B45-8691-735EC08F497D}"/>
              </a:ext>
            </a:extLst>
          </p:cNvPr>
          <p:cNvSpPr/>
          <p:nvPr/>
        </p:nvSpPr>
        <p:spPr>
          <a:xfrm>
            <a:off x="1620245" y="843069"/>
            <a:ext cx="3803738" cy="45518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Secondaria</a:t>
            </a:r>
          </a:p>
        </p:txBody>
      </p:sp>
      <p:sp>
        <p:nvSpPr>
          <p:cNvPr id="49" name="Rettangolo arrotondato 48">
            <a:extLst>
              <a:ext uri="{FF2B5EF4-FFF2-40B4-BE49-F238E27FC236}">
                <a16:creationId xmlns:a16="http://schemas.microsoft.com/office/drawing/2014/main" id="{90A06A19-27AF-5046-B4EC-72B9265C82BB}"/>
              </a:ext>
            </a:extLst>
          </p:cNvPr>
          <p:cNvSpPr/>
          <p:nvPr/>
        </p:nvSpPr>
        <p:spPr>
          <a:xfrm>
            <a:off x="6602896" y="829471"/>
            <a:ext cx="2136638" cy="45518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Terziaria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EEC9BD0D-7E3E-5C49-89B2-88195D0CF0F0}"/>
              </a:ext>
            </a:extLst>
          </p:cNvPr>
          <p:cNvSpPr txBox="1"/>
          <p:nvPr/>
        </p:nvSpPr>
        <p:spPr>
          <a:xfrm>
            <a:off x="1159546" y="6041023"/>
            <a:ext cx="416011" cy="3077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1400" dirty="0"/>
              <a:t>Età</a:t>
            </a:r>
          </a:p>
        </p:txBody>
      </p:sp>
    </p:spTree>
    <p:extLst>
      <p:ext uri="{BB962C8B-B14F-4D97-AF65-F5344CB8AC3E}">
        <p14:creationId xmlns:p14="http://schemas.microsoft.com/office/powerpoint/2010/main" val="333865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232A877E-F0BF-0540-AAED-221CFBC1E4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Accordi territoriali </a:t>
            </a:r>
            <a:br>
              <a:rPr lang="it-IT" dirty="0"/>
            </a:br>
            <a:r>
              <a:rPr lang="it-IT" dirty="0"/>
              <a:t>Regioni e USR</a:t>
            </a:r>
          </a:p>
        </p:txBody>
      </p:sp>
    </p:spTree>
    <p:extLst>
      <p:ext uri="{BB962C8B-B14F-4D97-AF65-F5344CB8AC3E}">
        <p14:creationId xmlns:p14="http://schemas.microsoft.com/office/powerpoint/2010/main" val="56980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2412BA-B30D-9941-985F-1D0A21630F5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286C93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it-IT" sz="3600" dirty="0">
                <a:solidFill>
                  <a:schemeClr val="bg1"/>
                </a:solidFill>
                <a:latin typeface="Calibri" pitchFamily="34" charset="0"/>
              </a:rPr>
              <a:t>Accordi territoriali Regione – USR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016D7BF-A719-E54C-9E11-CBA5DD2E5E2E}"/>
              </a:ext>
            </a:extLst>
          </p:cNvPr>
          <p:cNvSpPr txBox="1"/>
          <p:nvPr/>
        </p:nvSpPr>
        <p:spPr>
          <a:xfrm>
            <a:off x="645032" y="1032380"/>
            <a:ext cx="7787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Candara" charset="0"/>
                <a:ea typeface="Candara" charset="0"/>
                <a:cs typeface="Candara" charset="0"/>
              </a:rPr>
              <a:t>Le Intese </a:t>
            </a:r>
            <a:r>
              <a:rPr lang="it-IT" i="1" dirty="0">
                <a:latin typeface="Candara" charset="0"/>
                <a:ea typeface="Candara" charset="0"/>
                <a:cs typeface="Candara" charset="0"/>
              </a:rPr>
              <a:t>ex</a:t>
            </a:r>
            <a:r>
              <a:rPr lang="it-IT" dirty="0">
                <a:latin typeface="Candara" charset="0"/>
                <a:ea typeface="Candara" charset="0"/>
                <a:cs typeface="Candara" charset="0"/>
              </a:rPr>
              <a:t> art. 7, c.1 e art. 8, c.2 rimandano a successivi accordi territoriali tra le Regioni e gli Uffici Scolastici Regionali la definizione di: </a:t>
            </a:r>
          </a:p>
        </p:txBody>
      </p:sp>
      <p:sp>
        <p:nvSpPr>
          <p:cNvPr id="5" name="Rettangolo arrotondato 4">
            <a:extLst>
              <a:ext uri="{FF2B5EF4-FFF2-40B4-BE49-F238E27FC236}">
                <a16:creationId xmlns:a16="http://schemas.microsoft.com/office/drawing/2014/main" id="{9B6E2765-5087-4649-926F-0BDC672973C6}"/>
              </a:ext>
            </a:extLst>
          </p:cNvPr>
          <p:cNvSpPr/>
          <p:nvPr/>
        </p:nvSpPr>
        <p:spPr>
          <a:xfrm>
            <a:off x="781692" y="1810966"/>
            <a:ext cx="7514492" cy="8675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it-IT" dirty="0">
                <a:latin typeface="Candara" charset="0"/>
                <a:ea typeface="Candara" charset="0"/>
                <a:cs typeface="Candara" charset="0"/>
              </a:rPr>
              <a:t>le </a:t>
            </a:r>
            <a:r>
              <a:rPr lang="it-IT" b="1" dirty="0">
                <a:latin typeface="Candara" charset="0"/>
                <a:ea typeface="Candara" charset="0"/>
                <a:cs typeface="Candara" charset="0"/>
              </a:rPr>
              <a:t>modalità realizzative </a:t>
            </a:r>
            <a:r>
              <a:rPr lang="it-IT" dirty="0">
                <a:latin typeface="Candara" charset="0"/>
                <a:ea typeface="Candara" charset="0"/>
                <a:cs typeface="Candara" charset="0"/>
              </a:rPr>
              <a:t>dei </a:t>
            </a:r>
            <a:r>
              <a:rPr lang="it-IT" b="1" dirty="0">
                <a:latin typeface="Candara" charset="0"/>
                <a:ea typeface="Candara" charset="0"/>
                <a:cs typeface="Candara" charset="0"/>
              </a:rPr>
              <a:t>percorsi</a:t>
            </a:r>
            <a:r>
              <a:rPr lang="it-IT" dirty="0">
                <a:latin typeface="Candara" charset="0"/>
                <a:ea typeface="Candara" charset="0"/>
                <a:cs typeface="Candara" charset="0"/>
              </a:rPr>
              <a:t> di </a:t>
            </a:r>
            <a:r>
              <a:rPr lang="it-IT" dirty="0" err="1">
                <a:latin typeface="Candara" charset="0"/>
                <a:ea typeface="Candara" charset="0"/>
                <a:cs typeface="Candara" charset="0"/>
              </a:rPr>
              <a:t>IeFP</a:t>
            </a:r>
            <a:r>
              <a:rPr lang="it-IT" dirty="0">
                <a:latin typeface="Candara" charset="0"/>
                <a:ea typeface="Candara" charset="0"/>
                <a:cs typeface="Candara" charset="0"/>
              </a:rPr>
              <a:t> realizzati in sussidiaria e i requisiti di accreditamento degli Istituti Professionali; </a:t>
            </a:r>
          </a:p>
        </p:txBody>
      </p:sp>
      <p:sp>
        <p:nvSpPr>
          <p:cNvPr id="7" name="Rettangolo arrotondato 6">
            <a:extLst>
              <a:ext uri="{FF2B5EF4-FFF2-40B4-BE49-F238E27FC236}">
                <a16:creationId xmlns:a16="http://schemas.microsoft.com/office/drawing/2014/main" id="{BDD52676-8F39-1A46-A759-66C4D98951AF}"/>
              </a:ext>
            </a:extLst>
          </p:cNvPr>
          <p:cNvSpPr/>
          <p:nvPr/>
        </p:nvSpPr>
        <p:spPr>
          <a:xfrm>
            <a:off x="781692" y="4288444"/>
            <a:ext cx="7514492" cy="6799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it-IT" dirty="0">
                <a:latin typeface="Candara" charset="0"/>
                <a:ea typeface="Candara" charset="0"/>
                <a:cs typeface="Candara" charset="0"/>
              </a:rPr>
              <a:t>le </a:t>
            </a:r>
            <a:r>
              <a:rPr lang="it-IT" b="1" dirty="0">
                <a:latin typeface="Candara" charset="0"/>
                <a:ea typeface="Candara" charset="0"/>
                <a:cs typeface="Candara" charset="0"/>
              </a:rPr>
              <a:t>modalità di attuazione dei passaggi </a:t>
            </a:r>
            <a:r>
              <a:rPr lang="it-IT" dirty="0">
                <a:latin typeface="Candara" charset="0"/>
                <a:ea typeface="Candara" charset="0"/>
                <a:cs typeface="Candara" charset="0"/>
              </a:rPr>
              <a:t>tra IP e </a:t>
            </a:r>
            <a:r>
              <a:rPr lang="it-IT" dirty="0" err="1">
                <a:latin typeface="Candara" charset="0"/>
                <a:ea typeface="Candara" charset="0"/>
                <a:cs typeface="Candara" charset="0"/>
              </a:rPr>
              <a:t>IeFP</a:t>
            </a:r>
            <a:r>
              <a:rPr lang="it-IT" dirty="0">
                <a:latin typeface="Candara" charset="0"/>
                <a:ea typeface="Candara" charset="0"/>
                <a:cs typeface="Candara" charset="0"/>
              </a:rPr>
              <a:t>.</a:t>
            </a:r>
          </a:p>
        </p:txBody>
      </p:sp>
      <p:sp>
        <p:nvSpPr>
          <p:cNvPr id="9" name="Rettangolo arrotondato 8">
            <a:extLst>
              <a:ext uri="{FF2B5EF4-FFF2-40B4-BE49-F238E27FC236}">
                <a16:creationId xmlns:a16="http://schemas.microsoft.com/office/drawing/2014/main" id="{B34F411B-3FAF-0846-BCB5-1D5F232DAC2F}"/>
              </a:ext>
            </a:extLst>
          </p:cNvPr>
          <p:cNvSpPr/>
          <p:nvPr/>
        </p:nvSpPr>
        <p:spPr>
          <a:xfrm>
            <a:off x="781692" y="2810729"/>
            <a:ext cx="7514492" cy="12923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it-IT" b="1" dirty="0">
                <a:latin typeface="Candara" charset="0"/>
                <a:ea typeface="Candara" charset="0"/>
                <a:cs typeface="Candara" charset="0"/>
              </a:rPr>
              <a:t>i criteri per il riconoscimento dei crediti </a:t>
            </a:r>
            <a:r>
              <a:rPr lang="it-IT" dirty="0">
                <a:latin typeface="Candara" charset="0"/>
                <a:ea typeface="Candara" charset="0"/>
                <a:cs typeface="Candara" charset="0"/>
              </a:rPr>
              <a:t>acquisiti attraverso i moduli integrativi, riferiti agli standard formativi della </a:t>
            </a:r>
            <a:r>
              <a:rPr lang="it-IT" dirty="0" err="1">
                <a:latin typeface="Candara" charset="0"/>
                <a:ea typeface="Candara" charset="0"/>
                <a:cs typeface="Candara" charset="0"/>
              </a:rPr>
              <a:t>IeFP</a:t>
            </a:r>
            <a:r>
              <a:rPr lang="it-IT" dirty="0">
                <a:latin typeface="Candara" charset="0"/>
                <a:ea typeface="Candara" charset="0"/>
                <a:cs typeface="Candara" charset="0"/>
              </a:rPr>
              <a:t> e realizzati nei percorsi di IP, e le </a:t>
            </a:r>
            <a:r>
              <a:rPr lang="it-IT" b="1" dirty="0">
                <a:latin typeface="Candara" charset="0"/>
                <a:ea typeface="Candara" charset="0"/>
                <a:cs typeface="Candara" charset="0"/>
              </a:rPr>
              <a:t>modalità di accesso all’esame di Qualifica e Diploma professionale;</a:t>
            </a:r>
            <a:endParaRPr lang="it-IT" dirty="0">
              <a:latin typeface="Candara" charset="0"/>
              <a:ea typeface="Candara" charset="0"/>
              <a:cs typeface="Candara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DBAB00-AD48-8744-BD59-259C3061E193}"/>
              </a:ext>
            </a:extLst>
          </p:cNvPr>
          <p:cNvSpPr txBox="1"/>
          <p:nvPr/>
        </p:nvSpPr>
        <p:spPr>
          <a:xfrm>
            <a:off x="1989914" y="5456288"/>
            <a:ext cx="5164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Ad oggi, mancano gli accordi di Lazio, Puglia, Calabria</a:t>
            </a:r>
          </a:p>
        </p:txBody>
      </p:sp>
    </p:spTree>
    <p:extLst>
      <p:ext uri="{BB962C8B-B14F-4D97-AF65-F5344CB8AC3E}">
        <p14:creationId xmlns:p14="http://schemas.microsoft.com/office/powerpoint/2010/main" val="400558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AB82738-B145-4940-903D-1F5323927E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it-IT" sz="2800" dirty="0"/>
              <a:t>Sistema ITS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5F4819-8EED-BC40-85BA-4808AEB2C5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Monitoraggio 2019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4D4A8D6-7087-2647-BB84-34D0EB720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06" y="1700808"/>
            <a:ext cx="7657988" cy="393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EEF9EC9-968A-7043-8A53-E596EDB06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Fondazioni ITS Italia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4B4CA66-AFA9-ED41-B6EA-769DCAE93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450" y="1041400"/>
            <a:ext cx="6261100" cy="23876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5501D8B-5F93-C44C-823C-E61BF10E7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450" y="3429000"/>
            <a:ext cx="62230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2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AFFF0729-E697-8B46-8475-B15D4AD73C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Iscritti agli ITS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0530D07-FDE1-1D43-8169-A389B32A6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628799"/>
            <a:ext cx="6984776" cy="492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1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9C082B61-FF97-9D4B-BDCA-E4DD7A1A52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Iscritti per titolo di studio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EC272EB-D23E-5943-9E4F-D2AAEEE4D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2" y="1556792"/>
            <a:ext cx="833150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8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051DC103-C892-4945-9F1E-6E3B9F4A5D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Occupati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556CF0-C6E6-874C-82A4-032E66335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63" y="1340768"/>
            <a:ext cx="8040893" cy="426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6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9848A8F0-0C3F-394A-8B1A-D2A9FD7869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FINANZIAMENTO ITS</a:t>
            </a:r>
          </a:p>
        </p:txBody>
      </p:sp>
      <p:sp>
        <p:nvSpPr>
          <p:cNvPr id="11" name="Rettangolo con due angoli in diagonale arrotondati 10">
            <a:extLst>
              <a:ext uri="{FF2B5EF4-FFF2-40B4-BE49-F238E27FC236}">
                <a16:creationId xmlns:a16="http://schemas.microsoft.com/office/drawing/2014/main" id="{0DD16B16-7DE0-564D-A147-191188627912}"/>
              </a:ext>
            </a:extLst>
          </p:cNvPr>
          <p:cNvSpPr/>
          <p:nvPr/>
        </p:nvSpPr>
        <p:spPr>
          <a:xfrm>
            <a:off x="1386569" y="2165114"/>
            <a:ext cx="1700746" cy="768185"/>
          </a:xfrm>
          <a:prstGeom prst="round2DiagRect">
            <a:avLst>
              <a:gd name="adj1" fmla="val 50000"/>
              <a:gd name="adj2" fmla="val 0"/>
            </a:avLst>
          </a:prstGeom>
          <a:noFill/>
          <a:ln w="57150">
            <a:solidFill>
              <a:srgbClr val="BCD4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con due angoli in diagonale arrotondati 11">
            <a:extLst>
              <a:ext uri="{FF2B5EF4-FFF2-40B4-BE49-F238E27FC236}">
                <a16:creationId xmlns:a16="http://schemas.microsoft.com/office/drawing/2014/main" id="{F568F2E1-807A-0A46-9208-811707B16393}"/>
              </a:ext>
            </a:extLst>
          </p:cNvPr>
          <p:cNvSpPr/>
          <p:nvPr/>
        </p:nvSpPr>
        <p:spPr>
          <a:xfrm>
            <a:off x="1754511" y="3369078"/>
            <a:ext cx="1241815" cy="5399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1F5C"/>
          </a:solidFill>
          <a:ln w="28575">
            <a:solidFill>
              <a:srgbClr val="001F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con due angoli in diagonale arrotondati 14">
            <a:extLst>
              <a:ext uri="{FF2B5EF4-FFF2-40B4-BE49-F238E27FC236}">
                <a16:creationId xmlns:a16="http://schemas.microsoft.com/office/drawing/2014/main" id="{37E5A976-A1CA-B649-AE7D-F08421B1CD5A}"/>
              </a:ext>
            </a:extLst>
          </p:cNvPr>
          <p:cNvSpPr/>
          <p:nvPr/>
        </p:nvSpPr>
        <p:spPr>
          <a:xfrm>
            <a:off x="1754511" y="4095853"/>
            <a:ext cx="1241815" cy="5399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1F5C"/>
          </a:solidFill>
          <a:ln w="28575">
            <a:solidFill>
              <a:srgbClr val="001F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con due angoli in diagonale arrotondati 15">
            <a:extLst>
              <a:ext uri="{FF2B5EF4-FFF2-40B4-BE49-F238E27FC236}">
                <a16:creationId xmlns:a16="http://schemas.microsoft.com/office/drawing/2014/main" id="{13A3F14B-7F62-A040-BBC1-1494B64A1B17}"/>
              </a:ext>
            </a:extLst>
          </p:cNvPr>
          <p:cNvSpPr/>
          <p:nvPr/>
        </p:nvSpPr>
        <p:spPr>
          <a:xfrm>
            <a:off x="1754511" y="4822629"/>
            <a:ext cx="1241815" cy="53991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1F5C"/>
          </a:solidFill>
          <a:ln w="28575">
            <a:solidFill>
              <a:srgbClr val="001F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7E0A252-B9F0-CD48-BB61-8EDA4A3B00D8}"/>
              </a:ext>
            </a:extLst>
          </p:cNvPr>
          <p:cNvSpPr txBox="1"/>
          <p:nvPr/>
        </p:nvSpPr>
        <p:spPr>
          <a:xfrm>
            <a:off x="1479876" y="2216510"/>
            <a:ext cx="1511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rgbClr val="001F5C"/>
                </a:solidFill>
              </a:rPr>
              <a:t>FN</a:t>
            </a:r>
          </a:p>
          <a:p>
            <a:pPr algn="ctr"/>
            <a:r>
              <a:rPr lang="it-IT" sz="1200" dirty="0">
                <a:solidFill>
                  <a:srgbClr val="001F5C"/>
                </a:solidFill>
              </a:rPr>
              <a:t>13M euro</a:t>
            </a:r>
          </a:p>
          <a:p>
            <a:pPr algn="ctr"/>
            <a:r>
              <a:rPr lang="it-IT" sz="1200" dirty="0">
                <a:solidFill>
                  <a:srgbClr val="001F5C"/>
                </a:solidFill>
              </a:rPr>
              <a:t>(stabile dal 2012)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D0AE8EC-2A2F-3745-8A1A-85ABCEAFD813}"/>
              </a:ext>
            </a:extLst>
          </p:cNvPr>
          <p:cNvSpPr/>
          <p:nvPr/>
        </p:nvSpPr>
        <p:spPr>
          <a:xfrm>
            <a:off x="5699998" y="1707566"/>
            <a:ext cx="1664293" cy="70012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500" dirty="0">
                <a:solidFill>
                  <a:srgbClr val="001F5C"/>
                </a:solidFill>
              </a:rPr>
              <a:t>30% PREMIALITA’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072E4FF-A2FD-024B-B4C2-9F52F1B50D1A}"/>
              </a:ext>
            </a:extLst>
          </p:cNvPr>
          <p:cNvSpPr/>
          <p:nvPr/>
        </p:nvSpPr>
        <p:spPr>
          <a:xfrm>
            <a:off x="5704250" y="2540150"/>
            <a:ext cx="1664294" cy="70012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500" dirty="0">
                <a:solidFill>
                  <a:srgbClr val="001F5C"/>
                </a:solidFill>
              </a:rPr>
              <a:t>70%  n. STUDENTI  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EFF2F39-16FC-8142-B47E-127EACFC9400}"/>
              </a:ext>
            </a:extLst>
          </p:cNvPr>
          <p:cNvSpPr/>
          <p:nvPr/>
        </p:nvSpPr>
        <p:spPr>
          <a:xfrm>
            <a:off x="3950014" y="3632975"/>
            <a:ext cx="2863731" cy="1459612"/>
          </a:xfrm>
          <a:prstGeom prst="rect">
            <a:avLst/>
          </a:prstGeom>
          <a:solidFill>
            <a:srgbClr val="001F5C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500" dirty="0">
                <a:solidFill>
                  <a:schemeClr val="bg1"/>
                </a:solidFill>
              </a:rPr>
              <a:t>Risorse aggiuntive legge bilancio 2018 per finanziare Programmi di sviluppo nazionale 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DAF1A6D-AE81-D34A-B072-EAA1B3DC96ED}"/>
              </a:ext>
            </a:extLst>
          </p:cNvPr>
          <p:cNvSpPr txBox="1"/>
          <p:nvPr/>
        </p:nvSpPr>
        <p:spPr>
          <a:xfrm>
            <a:off x="1744934" y="3478098"/>
            <a:ext cx="12958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chemeClr val="bg1"/>
                </a:solidFill>
              </a:rPr>
              <a:t>+10M EURO</a:t>
            </a:r>
          </a:p>
          <a:p>
            <a:pPr algn="ctr"/>
            <a:r>
              <a:rPr lang="it-IT" sz="1050" dirty="0">
                <a:solidFill>
                  <a:schemeClr val="bg1"/>
                </a:solidFill>
              </a:rPr>
              <a:t>2018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33CA320-5DAD-6543-881D-6134800A598F}"/>
              </a:ext>
            </a:extLst>
          </p:cNvPr>
          <p:cNvSpPr txBox="1"/>
          <p:nvPr/>
        </p:nvSpPr>
        <p:spPr>
          <a:xfrm>
            <a:off x="1709182" y="4188949"/>
            <a:ext cx="12958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chemeClr val="bg1"/>
                </a:solidFill>
              </a:rPr>
              <a:t>+20M EURO</a:t>
            </a:r>
          </a:p>
          <a:p>
            <a:pPr algn="ctr"/>
            <a:r>
              <a:rPr lang="it-IT" sz="105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8EC5B61-0BAF-3C4B-84B7-57C3C47B9BB1}"/>
              </a:ext>
            </a:extLst>
          </p:cNvPr>
          <p:cNvSpPr txBox="1"/>
          <p:nvPr/>
        </p:nvSpPr>
        <p:spPr>
          <a:xfrm>
            <a:off x="1685842" y="4915724"/>
            <a:ext cx="12958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solidFill>
                  <a:schemeClr val="bg1"/>
                </a:solidFill>
              </a:rPr>
              <a:t>+35M EURO</a:t>
            </a:r>
          </a:p>
          <a:p>
            <a:pPr algn="ctr"/>
            <a:r>
              <a:rPr lang="it-IT" sz="1050" dirty="0">
                <a:solidFill>
                  <a:schemeClr val="bg1"/>
                </a:solidFill>
              </a:rPr>
              <a:t>dal 2020</a:t>
            </a:r>
          </a:p>
        </p:txBody>
      </p:sp>
      <p:cxnSp>
        <p:nvCxnSpPr>
          <p:cNvPr id="25" name="Connettore 1 24">
            <a:extLst>
              <a:ext uri="{FF2B5EF4-FFF2-40B4-BE49-F238E27FC236}">
                <a16:creationId xmlns:a16="http://schemas.microsoft.com/office/drawing/2014/main" id="{FC7CDC9B-45F2-1A44-A30E-0E15190044E2}"/>
              </a:ext>
            </a:extLst>
          </p:cNvPr>
          <p:cNvCxnSpPr/>
          <p:nvPr/>
        </p:nvCxnSpPr>
        <p:spPr>
          <a:xfrm>
            <a:off x="3274389" y="2540150"/>
            <a:ext cx="1617099" cy="0"/>
          </a:xfrm>
          <a:prstGeom prst="line">
            <a:avLst/>
          </a:prstGeom>
          <a:ln w="28575" cap="flat" cmpd="sng" algn="ctr">
            <a:solidFill>
              <a:srgbClr val="BCD44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Parentesi graffa aperta 26">
            <a:extLst>
              <a:ext uri="{FF2B5EF4-FFF2-40B4-BE49-F238E27FC236}">
                <a16:creationId xmlns:a16="http://schemas.microsoft.com/office/drawing/2014/main" id="{6AC4C4D2-C631-674C-8E81-C2F636B62376}"/>
              </a:ext>
            </a:extLst>
          </p:cNvPr>
          <p:cNvSpPr/>
          <p:nvPr/>
        </p:nvSpPr>
        <p:spPr>
          <a:xfrm rot="10800000">
            <a:off x="3222201" y="3417498"/>
            <a:ext cx="377944" cy="1841695"/>
          </a:xfrm>
          <a:prstGeom prst="leftBrace">
            <a:avLst>
              <a:gd name="adj1" fmla="val 8333"/>
              <a:gd name="adj2" fmla="val 49548"/>
            </a:avLst>
          </a:prstGeom>
          <a:ln w="28575">
            <a:solidFill>
              <a:srgbClr val="BCD44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2" name="Immagine 21">
            <a:extLst>
              <a:ext uri="{FF2B5EF4-FFF2-40B4-BE49-F238E27FC236}">
                <a16:creationId xmlns:a16="http://schemas.microsoft.com/office/drawing/2014/main" id="{FBDD5ED3-A821-FB4B-A16A-BCBD3C15B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3" t="25739" b="54086"/>
          <a:stretch>
            <a:fillRect/>
          </a:stretch>
        </p:blipFill>
        <p:spPr bwMode="auto">
          <a:xfrm rot="5400000">
            <a:off x="6037957" y="5082213"/>
            <a:ext cx="1459620" cy="56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magine 7">
            <a:extLst>
              <a:ext uri="{FF2B5EF4-FFF2-40B4-BE49-F238E27FC236}">
                <a16:creationId xmlns:a16="http://schemas.microsoft.com/office/drawing/2014/main" id="{ED8AC7DB-8B76-A049-AE72-9A59A8FD1F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4" t="20071" r="17136" b="49751"/>
          <a:stretch>
            <a:fillRect/>
          </a:stretch>
        </p:blipFill>
        <p:spPr bwMode="auto">
          <a:xfrm rot="16200000">
            <a:off x="5442035" y="1626008"/>
            <a:ext cx="632058" cy="56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Immagine 7">
            <a:extLst>
              <a:ext uri="{FF2B5EF4-FFF2-40B4-BE49-F238E27FC236}">
                <a16:creationId xmlns:a16="http://schemas.microsoft.com/office/drawing/2014/main" id="{8F2138D5-A874-5D42-9BF0-AD0A9D53F8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4" t="20071" r="17136" b="49751"/>
          <a:stretch>
            <a:fillRect/>
          </a:stretch>
        </p:blipFill>
        <p:spPr bwMode="auto">
          <a:xfrm rot="5400000">
            <a:off x="6994644" y="2769494"/>
            <a:ext cx="632058" cy="56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Immagine 10">
            <a:extLst>
              <a:ext uri="{FF2B5EF4-FFF2-40B4-BE49-F238E27FC236}">
                <a16:creationId xmlns:a16="http://schemas.microsoft.com/office/drawing/2014/main" id="{41857407-E938-904B-BCA0-A134583652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7" b="17297"/>
          <a:stretch>
            <a:fillRect/>
          </a:stretch>
        </p:blipFill>
        <p:spPr bwMode="auto">
          <a:xfrm>
            <a:off x="6946065" y="2227138"/>
            <a:ext cx="703476" cy="336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magine 10">
            <a:extLst>
              <a:ext uri="{FF2B5EF4-FFF2-40B4-BE49-F238E27FC236}">
                <a16:creationId xmlns:a16="http://schemas.microsoft.com/office/drawing/2014/main" id="{4F73358A-86C5-1845-BB60-522C5C90DF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65404" r="60307" b="17297"/>
          <a:stretch>
            <a:fillRect/>
          </a:stretch>
        </p:blipFill>
        <p:spPr bwMode="auto">
          <a:xfrm>
            <a:off x="5488282" y="2540150"/>
            <a:ext cx="703476" cy="336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magine 33">
            <a:extLst>
              <a:ext uri="{FF2B5EF4-FFF2-40B4-BE49-F238E27FC236}">
                <a16:creationId xmlns:a16="http://schemas.microsoft.com/office/drawing/2014/main" id="{F6F72F15-DA74-1049-AEAD-3159851D30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6" t="65584" r="67212" b="26157"/>
          <a:stretch>
            <a:fillRect/>
          </a:stretch>
        </p:blipFill>
        <p:spPr bwMode="auto">
          <a:xfrm>
            <a:off x="3670229" y="3632136"/>
            <a:ext cx="944815" cy="30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" name="Connettore 1 37">
            <a:extLst>
              <a:ext uri="{FF2B5EF4-FFF2-40B4-BE49-F238E27FC236}">
                <a16:creationId xmlns:a16="http://schemas.microsoft.com/office/drawing/2014/main" id="{9F1EAE6A-F3B4-5849-990E-F609FFB02253}"/>
              </a:ext>
            </a:extLst>
          </p:cNvPr>
          <p:cNvCxnSpPr>
            <a:cxnSpLocks/>
          </p:cNvCxnSpPr>
          <p:nvPr/>
        </p:nvCxnSpPr>
        <p:spPr>
          <a:xfrm>
            <a:off x="4895952" y="2127264"/>
            <a:ext cx="0" cy="806036"/>
          </a:xfrm>
          <a:prstGeom prst="line">
            <a:avLst/>
          </a:prstGeom>
          <a:ln w="28575" cap="flat" cmpd="sng" algn="ctr">
            <a:solidFill>
              <a:srgbClr val="BCD445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Connettore 1 39">
            <a:extLst>
              <a:ext uri="{FF2B5EF4-FFF2-40B4-BE49-F238E27FC236}">
                <a16:creationId xmlns:a16="http://schemas.microsoft.com/office/drawing/2014/main" id="{4946B714-9102-034F-B838-8145A06E522D}"/>
              </a:ext>
            </a:extLst>
          </p:cNvPr>
          <p:cNvCxnSpPr>
            <a:cxnSpLocks/>
          </p:cNvCxnSpPr>
          <p:nvPr/>
        </p:nvCxnSpPr>
        <p:spPr>
          <a:xfrm>
            <a:off x="4893386" y="2127263"/>
            <a:ext cx="545051" cy="0"/>
          </a:xfrm>
          <a:prstGeom prst="line">
            <a:avLst/>
          </a:prstGeom>
          <a:ln w="28575" cap="flat" cmpd="sng" algn="ctr">
            <a:solidFill>
              <a:srgbClr val="BCD445"/>
            </a:solidFill>
            <a:prstDash val="sysDot"/>
            <a:round/>
            <a:headEnd type="none" w="med" len="med"/>
            <a:tailEnd type="oval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Connettore 1 43">
            <a:extLst>
              <a:ext uri="{FF2B5EF4-FFF2-40B4-BE49-F238E27FC236}">
                <a16:creationId xmlns:a16="http://schemas.microsoft.com/office/drawing/2014/main" id="{D96502FB-B4B4-3D44-B774-C4B57CC8CCC1}"/>
              </a:ext>
            </a:extLst>
          </p:cNvPr>
          <p:cNvCxnSpPr>
            <a:cxnSpLocks/>
          </p:cNvCxnSpPr>
          <p:nvPr/>
        </p:nvCxnSpPr>
        <p:spPr>
          <a:xfrm>
            <a:off x="4893386" y="2933300"/>
            <a:ext cx="545051" cy="0"/>
          </a:xfrm>
          <a:prstGeom prst="line">
            <a:avLst/>
          </a:prstGeom>
          <a:ln w="28575" cap="flat" cmpd="sng" algn="ctr">
            <a:solidFill>
              <a:srgbClr val="BCD445"/>
            </a:solidFill>
            <a:prstDash val="sysDot"/>
            <a:round/>
            <a:headEnd type="none" w="med" len="med"/>
            <a:tailEnd type="oval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6E5C0673-63FD-A841-B617-910A047EBE8F}"/>
              </a:ext>
            </a:extLst>
          </p:cNvPr>
          <p:cNvSpPr txBox="1"/>
          <p:nvPr/>
        </p:nvSpPr>
        <p:spPr>
          <a:xfrm>
            <a:off x="1653715" y="5478603"/>
            <a:ext cx="631977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Alle risorse citate si devono aggiungere le risorse stanziate dalle regioni (circa 40 milioni stanziati  nell’anno 2017)</a:t>
            </a:r>
          </a:p>
        </p:txBody>
      </p:sp>
    </p:spTree>
    <p:extLst>
      <p:ext uri="{BB962C8B-B14F-4D97-AF65-F5344CB8AC3E}">
        <p14:creationId xmlns:p14="http://schemas.microsoft.com/office/powerpoint/2010/main" val="308842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A9964CB6-D8F4-B044-8897-71A8F53113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PROGRAMMI DI SVILUPPO NAZIONALE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D0F6C03-F2C5-3D41-B1CE-C0D13B025B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OBIETTIVI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246AEEA-54C3-9F4D-87AE-BB3165C644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57106" indent="-257106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1F5C"/>
                </a:solidFill>
              </a:rPr>
              <a:t>rafforzare </a:t>
            </a:r>
            <a:r>
              <a:rPr lang="it-IT" sz="1800" b="1" dirty="0">
                <a:solidFill>
                  <a:srgbClr val="001F5C"/>
                </a:solidFill>
              </a:rPr>
              <a:t>la filiera formativa tecnica e scientifica</a:t>
            </a:r>
          </a:p>
          <a:p>
            <a:pPr marL="257106" indent="-257106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1F5C"/>
                </a:solidFill>
              </a:rPr>
              <a:t>aumentare il </a:t>
            </a:r>
            <a:r>
              <a:rPr lang="it-IT" sz="1800" b="1" dirty="0">
                <a:solidFill>
                  <a:srgbClr val="001F5C"/>
                </a:solidFill>
              </a:rPr>
              <a:t>livello di partecipazione </a:t>
            </a:r>
            <a:r>
              <a:rPr lang="it-IT" sz="1800" dirty="0">
                <a:solidFill>
                  <a:srgbClr val="001F5C"/>
                </a:solidFill>
              </a:rPr>
              <a:t>all’istruzione terziaria professionalizzante (</a:t>
            </a:r>
            <a:r>
              <a:rPr lang="it-IT" sz="1800" i="1" dirty="0">
                <a:solidFill>
                  <a:srgbClr val="001F5C"/>
                </a:solidFill>
              </a:rPr>
              <a:t>Italia ultimo posto tra i paesi OCSE per numero iscritti alla formazione terziaria -  siamo al 25%, a fronte di un 42% della media Ocse  - la causa è proprio lo scarso sviluppo di percorsi brevi professionalizzanti)  </a:t>
            </a:r>
          </a:p>
          <a:p>
            <a:pPr marL="257106" indent="-257106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001F5C"/>
                </a:solidFill>
              </a:rPr>
              <a:t>incrementare il numero dei soggetti formati </a:t>
            </a:r>
            <a:r>
              <a:rPr lang="it-IT" sz="1800" dirty="0">
                <a:solidFill>
                  <a:srgbClr val="001F5C"/>
                </a:solidFill>
              </a:rPr>
              <a:t>su alte competenze tecnologiche ed in particolare in possesso di competenze abilitanti all’utilizzo degli strumenti avanzati di innovazione tecnologica e organizzativa (impresa 4.0);</a:t>
            </a:r>
          </a:p>
          <a:p>
            <a:pPr marL="257106" indent="-257106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001F5C"/>
                </a:solidFill>
              </a:rPr>
              <a:t>massimizzare le nuove opportunità lavorative </a:t>
            </a:r>
            <a:r>
              <a:rPr lang="it-IT" sz="1800" dirty="0">
                <a:solidFill>
                  <a:srgbClr val="001F5C"/>
                </a:solidFill>
              </a:rPr>
              <a:t>legate alla quarta rivoluzione industriale contrastando il rischio di disoccupazione tecnologica  per i giovani e assicurando per gli adulti occupati il permanere nel mercato del lavoro </a:t>
            </a:r>
          </a:p>
          <a:p>
            <a:endParaRPr lang="it-IT" sz="1800" dirty="0">
              <a:solidFill>
                <a:srgbClr val="001F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65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DC807FA-66AE-B043-8B65-7361627E02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LAVORI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D1AB4E-343A-2440-A94B-17AE1519C3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IN ITINERE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A413246-E287-EB4E-B41B-A6E8551EA8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76937" y="1844824"/>
            <a:ext cx="7450182" cy="3477724"/>
          </a:xfrm>
        </p:spPr>
        <p:txBody>
          <a:bodyPr/>
          <a:lstStyle/>
          <a:p>
            <a:pPr marL="214255" indent="-21425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001F5C"/>
                </a:solidFill>
              </a:rPr>
              <a:t>Progetto ITS 4.0</a:t>
            </a:r>
          </a:p>
          <a:p>
            <a:pPr>
              <a:spcBef>
                <a:spcPts val="0"/>
              </a:spcBef>
            </a:pPr>
            <a:r>
              <a:rPr lang="it-IT" sz="1400" dirty="0">
                <a:solidFill>
                  <a:srgbClr val="001F5C"/>
                </a:solidFill>
              </a:rPr>
              <a:t>Gli ITS utilizzano metodologie didattiche innovative supportati da un team di esperti dell’Università Cà </a:t>
            </a:r>
            <a:r>
              <a:rPr lang="it-IT" sz="1400" dirty="0" err="1">
                <a:solidFill>
                  <a:srgbClr val="001F5C"/>
                </a:solidFill>
              </a:rPr>
              <a:t>Foscari</a:t>
            </a:r>
            <a:r>
              <a:rPr lang="it-IT" sz="1400" dirty="0">
                <a:solidFill>
                  <a:srgbClr val="001F5C"/>
                </a:solidFill>
              </a:rPr>
              <a:t> per intercettare competenze correlate al paradigma «impresa 4.0». Nell’anno in corso 79 fondazioni ITS  hanno elaborato 82 progetti innovativi che saranno presentati  in importanti eventi come la Maker </a:t>
            </a:r>
            <a:r>
              <a:rPr lang="it-IT" sz="1400" dirty="0" err="1">
                <a:solidFill>
                  <a:srgbClr val="001F5C"/>
                </a:solidFill>
              </a:rPr>
              <a:t>Faire</a:t>
            </a:r>
            <a:r>
              <a:rPr lang="it-IT" sz="1400" dirty="0">
                <a:solidFill>
                  <a:srgbClr val="001F5C"/>
                </a:solidFill>
              </a:rPr>
              <a:t>  a Roma.</a:t>
            </a:r>
          </a:p>
          <a:p>
            <a:pPr marL="214255" indent="-21425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001F5C"/>
                </a:solidFill>
              </a:rPr>
              <a:t>Revisione delle figure nazionali di riferimento</a:t>
            </a:r>
          </a:p>
          <a:p>
            <a:pPr>
              <a:spcBef>
                <a:spcPts val="0"/>
              </a:spcBef>
            </a:pPr>
            <a:r>
              <a:rPr lang="it-IT" sz="1400" dirty="0">
                <a:solidFill>
                  <a:srgbClr val="001F5C"/>
                </a:solidFill>
              </a:rPr>
              <a:t>Le figure nazionali di riferimento del sistema ITS sono state oggetto di revisione per renderle più aderenti ai cambiamenti del mondo del lavoro ed in particolare ai nuovi processi e competenze introdotte da «impresa 4.0»  Il progetto ancora in fase istruttoria è attualmente all’esame della Commissione Nazionale</a:t>
            </a:r>
          </a:p>
          <a:p>
            <a:pPr marL="214255" indent="-21425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001F5C"/>
                </a:solidFill>
              </a:rPr>
              <a:t>Campagna Nazionale sul sistema ITS</a:t>
            </a:r>
          </a:p>
          <a:p>
            <a:pPr>
              <a:spcBef>
                <a:spcPts val="0"/>
              </a:spcBef>
            </a:pPr>
            <a:r>
              <a:rPr lang="it-IT" sz="1400" dirty="0">
                <a:solidFill>
                  <a:srgbClr val="001F5C"/>
                </a:solidFill>
              </a:rPr>
              <a:t>Il 25 aprile u.s. si è chiusa la gara europea con cui è stato appaltato un  Servizio di comunicazione del sistema ITS . Il servizio prevede la realizzazione di una campagna nazionale di comunicazione  che si realizzerà nel periodo 2018/2019  e deve essere seguita e coordinata dal MIUR</a:t>
            </a:r>
          </a:p>
          <a:p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17338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9B42AB9D-8D67-D847-884E-9FA48141D7BB}"/>
              </a:ext>
            </a:extLst>
          </p:cNvPr>
          <p:cNvGraphicFramePr>
            <a:graphicFrameLocks/>
          </p:cNvGraphicFramePr>
          <p:nvPr/>
        </p:nvGraphicFramePr>
        <p:xfrm>
          <a:off x="4826431" y="548680"/>
          <a:ext cx="44295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9CB332F0-9224-9948-8BF3-F5B5A256AD2F}"/>
              </a:ext>
            </a:extLst>
          </p:cNvPr>
          <p:cNvGraphicFramePr>
            <a:graphicFrameLocks/>
          </p:cNvGraphicFramePr>
          <p:nvPr/>
        </p:nvGraphicFramePr>
        <p:xfrm>
          <a:off x="111951" y="188641"/>
          <a:ext cx="431916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4F62F57A-F5B6-D54C-A496-0EACCDEE4CC1}"/>
              </a:ext>
            </a:extLst>
          </p:cNvPr>
          <p:cNvGraphicFramePr>
            <a:graphicFrameLocks/>
          </p:cNvGraphicFramePr>
          <p:nvPr/>
        </p:nvGraphicFramePr>
        <p:xfrm>
          <a:off x="111951" y="4033174"/>
          <a:ext cx="4602529" cy="2778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80C14488-5BBA-BB4A-9A6F-B73CA6E7A139}"/>
              </a:ext>
            </a:extLst>
          </p:cNvPr>
          <p:cNvGraphicFramePr>
            <a:graphicFrameLocks/>
          </p:cNvGraphicFramePr>
          <p:nvPr/>
        </p:nvGraphicFramePr>
        <p:xfrm>
          <a:off x="1331640" y="3140968"/>
          <a:ext cx="431916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itolo 6">
            <a:extLst>
              <a:ext uri="{FF2B5EF4-FFF2-40B4-BE49-F238E27FC236}">
                <a16:creationId xmlns:a16="http://schemas.microsoft.com/office/drawing/2014/main" id="{80B8AD04-EBF5-2040-892E-5C0AA4936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ITS – Iscritti in rapporto all’università</a:t>
            </a:r>
          </a:p>
        </p:txBody>
      </p:sp>
    </p:spTree>
    <p:extLst>
      <p:ext uri="{BB962C8B-B14F-4D97-AF65-F5344CB8AC3E}">
        <p14:creationId xmlns:p14="http://schemas.microsoft.com/office/powerpoint/2010/main" val="165415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7BE013C-53D0-6346-AAF0-277BAC732FCB}"/>
              </a:ext>
            </a:extLst>
          </p:cNvPr>
          <p:cNvSpPr txBox="1"/>
          <p:nvPr/>
        </p:nvSpPr>
        <p:spPr>
          <a:xfrm>
            <a:off x="407814" y="800432"/>
            <a:ext cx="8328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Quali numeri per uno sviluppo ITS che lo portasse al 4% degli iscritti Università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0E240E65-2A7B-F840-BB4F-84203F31E5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539146"/>
              </p:ext>
            </p:extLst>
          </p:nvPr>
        </p:nvGraphicFramePr>
        <p:xfrm>
          <a:off x="-69851" y="1412776"/>
          <a:ext cx="92837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olo 4">
            <a:extLst>
              <a:ext uri="{FF2B5EF4-FFF2-40B4-BE49-F238E27FC236}">
                <a16:creationId xmlns:a16="http://schemas.microsoft.com/office/drawing/2014/main" id="{82FB29A2-C8BE-314A-914E-F513A4D07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Manca un piano di sviluppo strategico del sistema ITS</a:t>
            </a:r>
          </a:p>
        </p:txBody>
      </p:sp>
    </p:spTree>
    <p:extLst>
      <p:ext uri="{BB962C8B-B14F-4D97-AF65-F5344CB8AC3E}">
        <p14:creationId xmlns:p14="http://schemas.microsoft.com/office/powerpoint/2010/main" val="392019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F255F1B5-4A42-D449-8C51-E21AF6A02269}" vid="{0AF927EC-8ADA-2F45-AEB2-67196E330B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21325</TotalTime>
  <Words>915</Words>
  <Application>Microsoft Office PowerPoint</Application>
  <PresentationFormat>Presentazione su schermo (4:3)</PresentationFormat>
  <Paragraphs>111</Paragraphs>
  <Slides>28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Candara</vt:lpstr>
      <vt:lpstr>Impact</vt:lpstr>
      <vt:lpstr>Open Sans</vt:lpstr>
      <vt:lpstr>Open Sans Light</vt:lpstr>
      <vt:lpstr>Proxima Nova Rg</vt:lpstr>
      <vt:lpstr>Tema1</vt:lpstr>
      <vt:lpstr>Scenari ed evoluzione   delle politiche   Formazione e Lavoro</vt:lpstr>
      <vt:lpstr>PRINCIPALI CRITICITA’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nodo della  Filiera professionalizzante</vt:lpstr>
      <vt:lpstr>Il nodo della filiera professionalizzante</vt:lpstr>
      <vt:lpstr>IeFP – Iscritti al triennio per tipologia offerta</vt:lpstr>
      <vt:lpstr>IeFP – 2016/2017 - Iscritti  III e IV anno per tipologia</vt:lpstr>
      <vt:lpstr>Rapporto tra Iscritti ai CFP e iscritti al secondo ciclo – a.f. 2016/2017</vt:lpstr>
      <vt:lpstr>Raccordo IP-IeFP</vt:lpstr>
      <vt:lpstr>Corsi annuali per l’accesso all’esame di Stato</vt:lpstr>
      <vt:lpstr>Art. 14 c. 3 del D.lgs. 61&amp;/2017</vt:lpstr>
      <vt:lpstr>Verticalizzazione della filiera professionalizzante</vt:lpstr>
      <vt:lpstr>Accordi territoriali  Regioni e USR</vt:lpstr>
      <vt:lpstr>Accordi territoriali Regione – USR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ITS – Iscritti in rapporto all’università</vt:lpstr>
      <vt:lpstr>Manca un piano di sviluppo strategico del sistema 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Frontini</dc:creator>
  <cp:lastModifiedBy>Computer centrale</cp:lastModifiedBy>
  <cp:revision>197</cp:revision>
  <cp:lastPrinted>2018-10-08T15:54:55Z</cp:lastPrinted>
  <dcterms:created xsi:type="dcterms:W3CDTF">2018-01-31T09:22:34Z</dcterms:created>
  <dcterms:modified xsi:type="dcterms:W3CDTF">2019-07-05T13:36:37Z</dcterms:modified>
</cp:coreProperties>
</file>