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8" d="100"/>
          <a:sy n="78" d="100"/>
        </p:scale>
        <p:origin x="77" y="1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6B879E-3CAE-4D8F-9738-ABC79DE81D3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095B1EA-DBC1-4C2F-8EF1-9605F25FA7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6281C55-4F3A-4FAD-83F5-5980C3BF9A93}"/>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5" name="Segnaposto piè di pagina 4">
            <a:extLst>
              <a:ext uri="{FF2B5EF4-FFF2-40B4-BE49-F238E27FC236}">
                <a16:creationId xmlns:a16="http://schemas.microsoft.com/office/drawing/2014/main" id="{2D72224D-E3EC-485D-8137-EEFFD112A64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2E27DCD-EE7B-46AC-A42F-645CF177DB24}"/>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51224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E0488F-1C50-4D2E-B84C-85701291C10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5DC7466-B942-4B3B-9C70-8013A133AFF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4D719B8-CF71-4B74-86A8-57A8170F56AF}"/>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5" name="Segnaposto piè di pagina 4">
            <a:extLst>
              <a:ext uri="{FF2B5EF4-FFF2-40B4-BE49-F238E27FC236}">
                <a16:creationId xmlns:a16="http://schemas.microsoft.com/office/drawing/2014/main" id="{7F351DC0-8415-4275-B1C3-24F2A75485C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2CBE5C4-F165-494A-AE56-D2D9F5E60F0D}"/>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4053892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41A997-06EC-4410-A05B-04B43D0F036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8B7C026-F456-4FCC-957B-708B572F23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38FA2270-D9EA-4742-9A95-D469486D45C4}"/>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5" name="Segnaposto piè di pagina 4">
            <a:extLst>
              <a:ext uri="{FF2B5EF4-FFF2-40B4-BE49-F238E27FC236}">
                <a16:creationId xmlns:a16="http://schemas.microsoft.com/office/drawing/2014/main" id="{63E82EB3-8E82-4936-A822-5B7C5CBAF73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880655F-82D5-483C-B965-556C0F204188}"/>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2345108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C4B3AA-8438-45B3-A52A-E130891B73C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B6BCE9D-4C18-40A4-B64D-9D53F6CA66BE}"/>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71B19ECE-9A50-4778-AA45-B6D38E927D5E}"/>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FCEC8A6-A9D1-4674-BD4C-0B6BE2CA3284}"/>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6" name="Segnaposto piè di pagina 5">
            <a:extLst>
              <a:ext uri="{FF2B5EF4-FFF2-40B4-BE49-F238E27FC236}">
                <a16:creationId xmlns:a16="http://schemas.microsoft.com/office/drawing/2014/main" id="{E7C8AAA0-2CEF-4DE7-B8FF-7809B26E49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C1E5FF1-935D-4701-AA3F-02536C1DBEDA}"/>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199104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BAD86D-B5C9-4358-98E5-5F929641D4A4}"/>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E30C7E2-3A8E-4E51-B2F0-2CA61AB06C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41B5EBBC-0C8E-4C90-8F46-76085A8C64D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1CFF2F6-CE50-47BE-B216-A6A4762B8D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00B2A4EA-EB9F-450D-806C-151C705A32C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8465D17-AB1E-4444-913B-10A5580E5672}"/>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8" name="Segnaposto piè di pagina 7">
            <a:extLst>
              <a:ext uri="{FF2B5EF4-FFF2-40B4-BE49-F238E27FC236}">
                <a16:creationId xmlns:a16="http://schemas.microsoft.com/office/drawing/2014/main" id="{81C2B3F3-9B6E-4B17-92C8-4C8181F8002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48B089-4EC2-414A-BD95-39566437EA40}"/>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297098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33F1B6-E996-4CC5-8CFE-26E77A79BFB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49704C18-F99D-49F9-A429-F9743EA63EC3}"/>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4" name="Segnaposto piè di pagina 3">
            <a:extLst>
              <a:ext uri="{FF2B5EF4-FFF2-40B4-BE49-F238E27FC236}">
                <a16:creationId xmlns:a16="http://schemas.microsoft.com/office/drawing/2014/main" id="{4ADE5BB4-B77B-4A3F-A451-AD22C891586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19AD5F52-ECF0-496F-8794-015BA5315796}"/>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2519457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4BC66B02-9984-481B-93BA-43D852DDB04C}"/>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3" name="Segnaposto piè di pagina 2">
            <a:extLst>
              <a:ext uri="{FF2B5EF4-FFF2-40B4-BE49-F238E27FC236}">
                <a16:creationId xmlns:a16="http://schemas.microsoft.com/office/drawing/2014/main" id="{169D1251-A00C-4ED1-B855-99EBAB6234F5}"/>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50BC539-EFE0-4454-A85F-1238CE04E3EA}"/>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245882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9AF562-707A-40EE-8776-D04D14B3568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3BFC689-7327-4E44-8904-600C5CD4FA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C3BDF3A-0C98-4A50-8A4E-94D2CE767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A4D7E2A-DAF3-45E5-B90B-72C54A66CC33}"/>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6" name="Segnaposto piè di pagina 5">
            <a:extLst>
              <a:ext uri="{FF2B5EF4-FFF2-40B4-BE49-F238E27FC236}">
                <a16:creationId xmlns:a16="http://schemas.microsoft.com/office/drawing/2014/main" id="{842D8F8A-1165-4AB5-9FCE-D672273C361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4495A98-B825-4D3F-A076-37E6A9A8FE9B}"/>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363869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EDC0E6-ED4C-4E53-9883-596253836C5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2B4FFFBB-1748-496B-B340-798749CABF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A702ECD-F762-498E-8DA8-7FC9DA7AAB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87C5078-8F29-4C1F-8F19-21F49608E243}"/>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6" name="Segnaposto piè di pagina 5">
            <a:extLst>
              <a:ext uri="{FF2B5EF4-FFF2-40B4-BE49-F238E27FC236}">
                <a16:creationId xmlns:a16="http://schemas.microsoft.com/office/drawing/2014/main" id="{0D592CB5-6DF8-482C-B9D4-0CAE2951676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FD82511-8B6B-4A30-BD13-069F03585CDA}"/>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1153628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1B2F23-A617-43D6-88F9-EC5E896A8EB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9FDFB1B-2A08-4CA1-88F5-59C258CE19B7}"/>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2918B1-C6C2-448E-B9B7-0979014497C5}"/>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5" name="Segnaposto piè di pagina 4">
            <a:extLst>
              <a:ext uri="{FF2B5EF4-FFF2-40B4-BE49-F238E27FC236}">
                <a16:creationId xmlns:a16="http://schemas.microsoft.com/office/drawing/2014/main" id="{44A269E7-4DDF-40E6-9571-4C87CA0883D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92F981A-7455-4AF3-89BD-4E4A852AD13A}"/>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3419917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81B32DB-C80D-4D4E-8584-627EAF3BA3C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BCC55E3-06AA-4ECC-A67B-EBF6CBCFB03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084A720-FE7E-4010-9537-886EBC8FE443}"/>
              </a:ext>
            </a:extLst>
          </p:cNvPr>
          <p:cNvSpPr>
            <a:spLocks noGrp="1"/>
          </p:cNvSpPr>
          <p:nvPr>
            <p:ph type="dt" sz="half" idx="10"/>
          </p:nvPr>
        </p:nvSpPr>
        <p:spPr/>
        <p:txBody>
          <a:bodyPr/>
          <a:lstStyle/>
          <a:p>
            <a:fld id="{FD98A3C3-6C30-420A-89A6-DA6763124740}" type="datetimeFigureOut">
              <a:rPr lang="it-IT" smtClean="0"/>
              <a:t>03/07/2019</a:t>
            </a:fld>
            <a:endParaRPr lang="it-IT"/>
          </a:p>
        </p:txBody>
      </p:sp>
      <p:sp>
        <p:nvSpPr>
          <p:cNvPr id="5" name="Segnaposto piè di pagina 4">
            <a:extLst>
              <a:ext uri="{FF2B5EF4-FFF2-40B4-BE49-F238E27FC236}">
                <a16:creationId xmlns:a16="http://schemas.microsoft.com/office/drawing/2014/main" id="{13C5A5BE-D6BC-4F73-9C37-49809F90856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135276-E876-4DB9-B544-9A928E75ADC4}"/>
              </a:ext>
            </a:extLst>
          </p:cNvPr>
          <p:cNvSpPr>
            <a:spLocks noGrp="1"/>
          </p:cNvSpPr>
          <p:nvPr>
            <p:ph type="sldNum" sz="quarter" idx="12"/>
          </p:nvPr>
        </p:nvSpPr>
        <p:spPr/>
        <p:txBody>
          <a:bodyPr/>
          <a:lstStyle/>
          <a:p>
            <a:fld id="{77E0F88E-DCA1-4A54-AB26-D5511416A70F}" type="slidenum">
              <a:rPr lang="it-IT" smtClean="0"/>
              <a:t>‹N›</a:t>
            </a:fld>
            <a:endParaRPr lang="it-IT"/>
          </a:p>
        </p:txBody>
      </p:sp>
    </p:spTree>
    <p:extLst>
      <p:ext uri="{BB962C8B-B14F-4D97-AF65-F5344CB8AC3E}">
        <p14:creationId xmlns:p14="http://schemas.microsoft.com/office/powerpoint/2010/main" val="1636089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1D9101E-D852-48F6-8FB9-15B52C7D5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4205599-C743-4E4F-A39D-6CF7C61D55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17D64AA-4CA1-46DB-AEAF-019FCCDB0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98A3C3-6C30-420A-89A6-DA6763124740}" type="datetimeFigureOut">
              <a:rPr lang="it-IT" smtClean="0"/>
              <a:t>03/07/2019</a:t>
            </a:fld>
            <a:endParaRPr lang="it-IT"/>
          </a:p>
        </p:txBody>
      </p:sp>
      <p:sp>
        <p:nvSpPr>
          <p:cNvPr id="5" name="Segnaposto piè di pagina 4">
            <a:extLst>
              <a:ext uri="{FF2B5EF4-FFF2-40B4-BE49-F238E27FC236}">
                <a16:creationId xmlns:a16="http://schemas.microsoft.com/office/drawing/2014/main" id="{5CA54C94-4E02-47D0-8429-E6F945F7B0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E616099D-8BF8-4F17-BD50-FFBDAE0C3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E0F88E-DCA1-4A54-AB26-D5511416A70F}" type="slidenum">
              <a:rPr lang="it-IT" smtClean="0"/>
              <a:t>‹N›</a:t>
            </a:fld>
            <a:endParaRPr lang="it-IT"/>
          </a:p>
        </p:txBody>
      </p:sp>
    </p:spTree>
    <p:extLst>
      <p:ext uri="{BB962C8B-B14F-4D97-AF65-F5344CB8AC3E}">
        <p14:creationId xmlns:p14="http://schemas.microsoft.com/office/powerpoint/2010/main" val="12391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mentimeter.com/s/dd045a35f1faa9a03c979c1128b222c9/cc6380b9b0ee/edi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file:///C:\Users\Franco%20Chiaramonte\Dropbox\Personale\CIOFS\piano%20nazionale\2019\Formazione\La%20figura%20chiave_2.mma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file:///C:\Users\Franco%20Chiaramonte\Dropbox\Personale\CIOFS\piano%20nazionale\2019\Formazione\La%20figura%20chiave_Fabbisogni.mma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La%20figura%20chiave_fabbisogni_4_07_19.mmap"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0"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1"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3" name="Sottotitolo 2">
            <a:extLst>
              <a:ext uri="{FF2B5EF4-FFF2-40B4-BE49-F238E27FC236}">
                <a16:creationId xmlns:a16="http://schemas.microsoft.com/office/drawing/2014/main" id="{73403303-4E14-453A-AFC6-06DE36687139}"/>
              </a:ext>
            </a:extLst>
          </p:cNvPr>
          <p:cNvSpPr>
            <a:spLocks noGrp="1"/>
          </p:cNvSpPr>
          <p:nvPr>
            <p:ph type="subTitle" idx="1"/>
          </p:nvPr>
        </p:nvSpPr>
        <p:spPr>
          <a:xfrm>
            <a:off x="1524000" y="4495800"/>
            <a:ext cx="9144000" cy="762000"/>
          </a:xfrm>
        </p:spPr>
        <p:txBody>
          <a:bodyPr>
            <a:normAutofit/>
          </a:bodyPr>
          <a:lstStyle/>
          <a:p>
            <a:r>
              <a:rPr lang="it-IT" sz="1800"/>
              <a:t>Roma 4 e 5 luglio 2019</a:t>
            </a:r>
          </a:p>
          <a:p>
            <a:r>
              <a:rPr lang="it-IT" sz="1800"/>
              <a:t>Franco Chiaramonte</a:t>
            </a:r>
          </a:p>
        </p:txBody>
      </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D98FA639-8CD7-4E64-AEA3-D9B3F5B51255}"/>
              </a:ext>
            </a:extLst>
          </p:cNvPr>
          <p:cNvSpPr>
            <a:spLocks noGrp="1"/>
          </p:cNvSpPr>
          <p:nvPr>
            <p:ph type="ctrTitle"/>
          </p:nvPr>
        </p:nvSpPr>
        <p:spPr>
          <a:xfrm>
            <a:off x="1524000" y="2776538"/>
            <a:ext cx="9144000" cy="1381188"/>
          </a:xfrm>
        </p:spPr>
        <p:txBody>
          <a:bodyPr anchor="ctr">
            <a:normAutofit/>
          </a:bodyPr>
          <a:lstStyle/>
          <a:p>
            <a:r>
              <a:rPr lang="it-IT" sz="4000" b="1" dirty="0">
                <a:solidFill>
                  <a:schemeClr val="accent1">
                    <a:lumMod val="50000"/>
                  </a:schemeClr>
                </a:solidFill>
              </a:rPr>
              <a:t>Il profilo della Figura Chiave</a:t>
            </a:r>
          </a:p>
        </p:txBody>
      </p:sp>
    </p:spTree>
    <p:extLst>
      <p:ext uri="{BB962C8B-B14F-4D97-AF65-F5344CB8AC3E}">
        <p14:creationId xmlns:p14="http://schemas.microsoft.com/office/powerpoint/2010/main" val="6788890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51AD46FD-302C-41AA-A1CF-5E58D343DD85}"/>
              </a:ext>
            </a:extLst>
          </p:cNvPr>
          <p:cNvSpPr/>
          <p:nvPr/>
        </p:nvSpPr>
        <p:spPr>
          <a:xfrm>
            <a:off x="3352802" y="599768"/>
            <a:ext cx="5879690" cy="2261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a:t>Un Percorso per rafforzare il Profilo di una Figura determinante nella strategia di sviluppo del CIOFS FP</a:t>
            </a:r>
          </a:p>
        </p:txBody>
      </p:sp>
      <p:sp>
        <p:nvSpPr>
          <p:cNvPr id="5" name="CasellaDiTesto 4">
            <a:extLst>
              <a:ext uri="{FF2B5EF4-FFF2-40B4-BE49-F238E27FC236}">
                <a16:creationId xmlns:a16="http://schemas.microsoft.com/office/drawing/2014/main" id="{1D177554-46C4-4639-9D57-54675B47CDEB}"/>
              </a:ext>
            </a:extLst>
          </p:cNvPr>
          <p:cNvSpPr txBox="1"/>
          <p:nvPr/>
        </p:nvSpPr>
        <p:spPr>
          <a:xfrm>
            <a:off x="926694" y="4145731"/>
            <a:ext cx="1966451" cy="943896"/>
          </a:xfrm>
          <a:prstGeom prst="rect">
            <a:avLst/>
          </a:prstGeom>
          <a:noFill/>
          <a:ln>
            <a:solidFill>
              <a:schemeClr val="accent2"/>
            </a:solidFill>
          </a:ln>
        </p:spPr>
        <p:txBody>
          <a:bodyPr wrap="square" rtlCol="0">
            <a:normAutofit fontScale="92500" lnSpcReduction="20000"/>
          </a:bodyPr>
          <a:lstStyle/>
          <a:p>
            <a:pPr algn="ctr"/>
            <a:r>
              <a:rPr lang="it-IT" sz="2400" b="1" dirty="0">
                <a:solidFill>
                  <a:schemeClr val="tx2">
                    <a:lumMod val="50000"/>
                  </a:schemeClr>
                </a:solidFill>
              </a:rPr>
              <a:t>Sistema Duale Sviluppo Filiera </a:t>
            </a:r>
            <a:r>
              <a:rPr lang="it-IT" sz="2400" b="1" dirty="0" err="1">
                <a:solidFill>
                  <a:schemeClr val="tx2">
                    <a:lumMod val="50000"/>
                  </a:schemeClr>
                </a:solidFill>
              </a:rPr>
              <a:t>IeFP</a:t>
            </a:r>
            <a:endParaRPr lang="it-IT" sz="2400" b="1" dirty="0">
              <a:solidFill>
                <a:schemeClr val="tx2">
                  <a:lumMod val="50000"/>
                </a:schemeClr>
              </a:solidFill>
            </a:endParaRPr>
          </a:p>
        </p:txBody>
      </p:sp>
      <p:sp>
        <p:nvSpPr>
          <p:cNvPr id="9" name="CasellaDiTesto 8">
            <a:extLst>
              <a:ext uri="{FF2B5EF4-FFF2-40B4-BE49-F238E27FC236}">
                <a16:creationId xmlns:a16="http://schemas.microsoft.com/office/drawing/2014/main" id="{5CBA1D74-3912-4F11-ACEA-FBEF6A5478E1}"/>
              </a:ext>
            </a:extLst>
          </p:cNvPr>
          <p:cNvSpPr txBox="1"/>
          <p:nvPr/>
        </p:nvSpPr>
        <p:spPr>
          <a:xfrm>
            <a:off x="7644583" y="4139381"/>
            <a:ext cx="1971368" cy="943896"/>
          </a:xfrm>
          <a:prstGeom prst="rect">
            <a:avLst/>
          </a:prstGeom>
          <a:noFill/>
          <a:ln>
            <a:solidFill>
              <a:schemeClr val="accent2"/>
            </a:solidFill>
          </a:ln>
        </p:spPr>
        <p:txBody>
          <a:bodyPr wrap="square" lIns="36000" rIns="36000" rtlCol="0">
            <a:normAutofit/>
          </a:bodyPr>
          <a:lstStyle/>
          <a:p>
            <a:pPr algn="ctr"/>
            <a:r>
              <a:rPr lang="it-IT" sz="2400" b="1" dirty="0">
                <a:solidFill>
                  <a:schemeClr val="tx2">
                    <a:lumMod val="50000"/>
                  </a:schemeClr>
                </a:solidFill>
              </a:rPr>
              <a:t>4.0 Sviluppi digitale</a:t>
            </a:r>
          </a:p>
        </p:txBody>
      </p:sp>
      <p:sp>
        <p:nvSpPr>
          <p:cNvPr id="11" name="CasellaDiTesto 10">
            <a:extLst>
              <a:ext uri="{FF2B5EF4-FFF2-40B4-BE49-F238E27FC236}">
                <a16:creationId xmlns:a16="http://schemas.microsoft.com/office/drawing/2014/main" id="{33A2EC2D-E872-4704-94E0-1F7E036E21B6}"/>
              </a:ext>
            </a:extLst>
          </p:cNvPr>
          <p:cNvSpPr txBox="1"/>
          <p:nvPr/>
        </p:nvSpPr>
        <p:spPr>
          <a:xfrm>
            <a:off x="5309421" y="4139381"/>
            <a:ext cx="1966451" cy="943896"/>
          </a:xfrm>
          <a:prstGeom prst="rect">
            <a:avLst/>
          </a:prstGeom>
          <a:noFill/>
          <a:ln>
            <a:solidFill>
              <a:schemeClr val="accent2"/>
            </a:solidFill>
          </a:ln>
        </p:spPr>
        <p:txBody>
          <a:bodyPr wrap="square" rtlCol="0">
            <a:normAutofit/>
          </a:bodyPr>
          <a:lstStyle/>
          <a:p>
            <a:pPr algn="ctr"/>
            <a:r>
              <a:rPr lang="it-IT" sz="2400" b="1" dirty="0">
                <a:solidFill>
                  <a:schemeClr val="tx2">
                    <a:lumMod val="50000"/>
                  </a:schemeClr>
                </a:solidFill>
              </a:rPr>
              <a:t>Decreto 150, ANPAL, PAL</a:t>
            </a:r>
          </a:p>
        </p:txBody>
      </p:sp>
      <p:sp>
        <p:nvSpPr>
          <p:cNvPr id="13" name="CasellaDiTesto 12">
            <a:extLst>
              <a:ext uri="{FF2B5EF4-FFF2-40B4-BE49-F238E27FC236}">
                <a16:creationId xmlns:a16="http://schemas.microsoft.com/office/drawing/2014/main" id="{163C7239-227D-4DFD-854E-9F090705E348}"/>
              </a:ext>
            </a:extLst>
          </p:cNvPr>
          <p:cNvSpPr txBox="1"/>
          <p:nvPr/>
        </p:nvSpPr>
        <p:spPr>
          <a:xfrm>
            <a:off x="3043087" y="4139381"/>
            <a:ext cx="1966451" cy="943896"/>
          </a:xfrm>
          <a:prstGeom prst="rect">
            <a:avLst/>
          </a:prstGeom>
          <a:noFill/>
          <a:ln>
            <a:solidFill>
              <a:schemeClr val="accent2"/>
            </a:solidFill>
          </a:ln>
        </p:spPr>
        <p:txBody>
          <a:bodyPr wrap="square" rIns="36000" rtlCol="0">
            <a:normAutofit fontScale="92500"/>
          </a:bodyPr>
          <a:lstStyle/>
          <a:p>
            <a:pPr algn="ctr"/>
            <a:r>
              <a:rPr lang="it-IT" sz="2400" b="1" dirty="0">
                <a:solidFill>
                  <a:schemeClr val="tx2">
                    <a:lumMod val="50000"/>
                  </a:schemeClr>
                </a:solidFill>
              </a:rPr>
              <a:t>Sistemi di accreditamento</a:t>
            </a:r>
          </a:p>
        </p:txBody>
      </p:sp>
      <p:sp>
        <p:nvSpPr>
          <p:cNvPr id="14" name="CasellaDiTesto 13">
            <a:extLst>
              <a:ext uri="{FF2B5EF4-FFF2-40B4-BE49-F238E27FC236}">
                <a16:creationId xmlns:a16="http://schemas.microsoft.com/office/drawing/2014/main" id="{A58E8007-9085-4677-82EC-C0150862A8BD}"/>
              </a:ext>
            </a:extLst>
          </p:cNvPr>
          <p:cNvSpPr txBox="1"/>
          <p:nvPr/>
        </p:nvSpPr>
        <p:spPr>
          <a:xfrm>
            <a:off x="9842095" y="4139381"/>
            <a:ext cx="1966451" cy="943896"/>
          </a:xfrm>
          <a:prstGeom prst="rect">
            <a:avLst/>
          </a:prstGeom>
          <a:noFill/>
          <a:ln>
            <a:solidFill>
              <a:schemeClr val="accent2"/>
            </a:solidFill>
          </a:ln>
        </p:spPr>
        <p:txBody>
          <a:bodyPr wrap="square" rtlCol="0">
            <a:normAutofit/>
          </a:bodyPr>
          <a:lstStyle/>
          <a:p>
            <a:pPr algn="ctr"/>
            <a:r>
              <a:rPr lang="it-IT" sz="2400" b="1" dirty="0">
                <a:solidFill>
                  <a:schemeClr val="tx2">
                    <a:lumMod val="50000"/>
                  </a:schemeClr>
                </a:solidFill>
              </a:rPr>
              <a:t>Reddito Cittadinanza</a:t>
            </a:r>
          </a:p>
        </p:txBody>
      </p:sp>
      <p:sp>
        <p:nvSpPr>
          <p:cNvPr id="31" name="Freccia in giù 30">
            <a:extLst>
              <a:ext uri="{FF2B5EF4-FFF2-40B4-BE49-F238E27FC236}">
                <a16:creationId xmlns:a16="http://schemas.microsoft.com/office/drawing/2014/main" id="{25CFDD6D-F55F-4ED1-85E4-768432CAECFD}"/>
              </a:ext>
            </a:extLst>
          </p:cNvPr>
          <p:cNvSpPr/>
          <p:nvPr/>
        </p:nvSpPr>
        <p:spPr>
          <a:xfrm>
            <a:off x="4552337" y="3018503"/>
            <a:ext cx="3215148" cy="8111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Rettangolo 31">
            <a:extLst>
              <a:ext uri="{FF2B5EF4-FFF2-40B4-BE49-F238E27FC236}">
                <a16:creationId xmlns:a16="http://schemas.microsoft.com/office/drawing/2014/main" id="{714F8D56-403F-41EF-8D0F-C89DE57F8410}"/>
              </a:ext>
            </a:extLst>
          </p:cNvPr>
          <p:cNvSpPr/>
          <p:nvPr/>
        </p:nvSpPr>
        <p:spPr>
          <a:xfrm>
            <a:off x="3352802" y="5447071"/>
            <a:ext cx="6096000" cy="646331"/>
          </a:xfrm>
          <a:prstGeom prst="rect">
            <a:avLst/>
          </a:prstGeom>
        </p:spPr>
        <p:txBody>
          <a:bodyPr>
            <a:spAutoFit/>
          </a:bodyPr>
          <a:lstStyle/>
          <a:p>
            <a:r>
              <a:rPr lang="it-IT" dirty="0">
                <a:hlinkClick r:id="rId2"/>
              </a:rPr>
              <a:t>https://www.mentimeter.com/s/dd045a35f1faa9a03c979c1128b222c9/cc6380b9b0ee/edit</a:t>
            </a:r>
            <a:endParaRPr lang="it-IT" dirty="0"/>
          </a:p>
        </p:txBody>
      </p:sp>
    </p:spTree>
    <p:extLst>
      <p:ext uri="{BB962C8B-B14F-4D97-AF65-F5344CB8AC3E}">
        <p14:creationId xmlns:p14="http://schemas.microsoft.com/office/powerpoint/2010/main" val="67264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FCB61690-B82F-4D19-81FB-993A0DE7632C}"/>
              </a:ext>
            </a:extLst>
          </p:cNvPr>
          <p:cNvSpPr>
            <a:spLocks noGrp="1"/>
          </p:cNvSpPr>
          <p:nvPr>
            <p:ph type="title"/>
          </p:nvPr>
        </p:nvSpPr>
        <p:spPr>
          <a:xfrm>
            <a:off x="553064" y="597361"/>
            <a:ext cx="4392561" cy="873740"/>
          </a:xfrm>
        </p:spPr>
        <p:style>
          <a:lnRef idx="2">
            <a:schemeClr val="accent6">
              <a:shade val="50000"/>
            </a:schemeClr>
          </a:lnRef>
          <a:fillRef idx="1">
            <a:schemeClr val="accent6"/>
          </a:fillRef>
          <a:effectRef idx="0">
            <a:schemeClr val="accent6"/>
          </a:effectRef>
          <a:fontRef idx="minor">
            <a:schemeClr val="lt1"/>
          </a:fontRef>
        </p:style>
        <p:txBody>
          <a:bodyPr/>
          <a:lstStyle/>
          <a:p>
            <a:r>
              <a:rPr lang="it-IT" b="1" dirty="0"/>
              <a:t>La figura chiave </a:t>
            </a:r>
          </a:p>
        </p:txBody>
      </p:sp>
      <p:sp>
        <p:nvSpPr>
          <p:cNvPr id="4" name="Segnaposto contenuto 3">
            <a:extLst>
              <a:ext uri="{FF2B5EF4-FFF2-40B4-BE49-F238E27FC236}">
                <a16:creationId xmlns:a16="http://schemas.microsoft.com/office/drawing/2014/main" id="{0C947D99-9289-4930-BE1B-05EB06DACF36}"/>
              </a:ext>
            </a:extLst>
          </p:cNvPr>
          <p:cNvSpPr>
            <a:spLocks noGrp="1"/>
          </p:cNvSpPr>
          <p:nvPr>
            <p:ph idx="1"/>
          </p:nvPr>
        </p:nvSpPr>
        <p:spPr>
          <a:xfrm>
            <a:off x="3817375" y="2288457"/>
            <a:ext cx="4707194" cy="622607"/>
          </a:xfrm>
          <a:solidFill>
            <a:schemeClr val="accent2"/>
          </a:solidFill>
          <a:ln>
            <a:solidFill>
              <a:schemeClr val="accent6">
                <a:lumMod val="75000"/>
              </a:schemeClr>
            </a:solidFill>
          </a:ln>
        </p:spPr>
        <p:txBody>
          <a:bodyPr>
            <a:normAutofit/>
          </a:bodyPr>
          <a:lstStyle/>
          <a:p>
            <a:pPr marL="0" indent="0" algn="ctr">
              <a:buNone/>
            </a:pPr>
            <a:r>
              <a:rPr lang="it-IT" sz="3200" b="1" dirty="0">
                <a:solidFill>
                  <a:schemeClr val="accent1">
                    <a:lumMod val="75000"/>
                  </a:schemeClr>
                </a:solidFill>
              </a:rPr>
              <a:t>Mappa delle competenze</a:t>
            </a:r>
          </a:p>
        </p:txBody>
      </p:sp>
      <p:sp>
        <p:nvSpPr>
          <p:cNvPr id="5" name="Freccia in giù 4">
            <a:extLst>
              <a:ext uri="{FF2B5EF4-FFF2-40B4-BE49-F238E27FC236}">
                <a16:creationId xmlns:a16="http://schemas.microsoft.com/office/drawing/2014/main" id="{F457ED62-A2B4-4051-B2C2-8913EC920C0B}"/>
              </a:ext>
            </a:extLst>
          </p:cNvPr>
          <p:cNvSpPr/>
          <p:nvPr/>
        </p:nvSpPr>
        <p:spPr>
          <a:xfrm>
            <a:off x="4725630" y="3325762"/>
            <a:ext cx="2890684" cy="10545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2560A574-86F7-429F-AF6E-8F569BE40D82}"/>
              </a:ext>
            </a:extLst>
          </p:cNvPr>
          <p:cNvSpPr/>
          <p:nvPr/>
        </p:nvSpPr>
        <p:spPr>
          <a:xfrm>
            <a:off x="3122972" y="4569543"/>
            <a:ext cx="6096000" cy="646331"/>
          </a:xfrm>
          <a:prstGeom prst="rect">
            <a:avLst/>
          </a:prstGeom>
        </p:spPr>
        <p:txBody>
          <a:bodyPr>
            <a:spAutoFit/>
          </a:bodyPr>
          <a:lstStyle/>
          <a:p>
            <a:r>
              <a:rPr lang="it-IT" dirty="0">
                <a:hlinkClick r:id="rId2" action="ppaction://hlinkfile"/>
              </a:rPr>
              <a:t>C:\Users\Franco Chiaramonte\Dropbox\Personale\CIOFS\piano nazionale\2019\Formazione\La figura chiave_2.mmap</a:t>
            </a:r>
            <a:endParaRPr lang="it-IT" dirty="0"/>
          </a:p>
        </p:txBody>
      </p:sp>
    </p:spTree>
    <p:extLst>
      <p:ext uri="{BB962C8B-B14F-4D97-AF65-F5344CB8AC3E}">
        <p14:creationId xmlns:p14="http://schemas.microsoft.com/office/powerpoint/2010/main" val="2551378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6CFE54F7-0F20-495F-B5B1-C26F20208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1613"/>
            <a:ext cx="12192000" cy="6858000"/>
          </a:xfrm>
          <a:prstGeom prst="rect">
            <a:avLst/>
          </a:prstGeom>
        </p:spPr>
      </p:pic>
    </p:spTree>
    <p:extLst>
      <p:ext uri="{BB962C8B-B14F-4D97-AF65-F5344CB8AC3E}">
        <p14:creationId xmlns:p14="http://schemas.microsoft.com/office/powerpoint/2010/main" val="1969056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0CF9A3-F92B-41E7-8182-B4C1485D4E9A}"/>
              </a:ext>
            </a:extLst>
          </p:cNvPr>
          <p:cNvSpPr>
            <a:spLocks noGrp="1"/>
          </p:cNvSpPr>
          <p:nvPr>
            <p:ph type="title"/>
          </p:nvPr>
        </p:nvSpPr>
        <p:spPr>
          <a:xfrm>
            <a:off x="444910" y="463448"/>
            <a:ext cx="8256639" cy="1325563"/>
          </a:xfrm>
        </p:spPr>
        <p:style>
          <a:lnRef idx="2">
            <a:schemeClr val="accent2">
              <a:shade val="50000"/>
            </a:schemeClr>
          </a:lnRef>
          <a:fillRef idx="1">
            <a:schemeClr val="accent2"/>
          </a:fillRef>
          <a:effectRef idx="0">
            <a:schemeClr val="accent2"/>
          </a:effectRef>
          <a:fontRef idx="minor">
            <a:schemeClr val="lt1"/>
          </a:fontRef>
        </p:style>
        <p:txBody>
          <a:bodyPr/>
          <a:lstStyle/>
          <a:p>
            <a:r>
              <a:rPr lang="it-IT" b="1" dirty="0">
                <a:solidFill>
                  <a:schemeClr val="accent1">
                    <a:lumMod val="75000"/>
                  </a:schemeClr>
                </a:solidFill>
              </a:rPr>
              <a:t>Aree di apprendimento prioritarie</a:t>
            </a:r>
          </a:p>
        </p:txBody>
      </p:sp>
      <p:sp>
        <p:nvSpPr>
          <p:cNvPr id="4" name="CasellaDiTesto 3">
            <a:extLst>
              <a:ext uri="{FF2B5EF4-FFF2-40B4-BE49-F238E27FC236}">
                <a16:creationId xmlns:a16="http://schemas.microsoft.com/office/drawing/2014/main" id="{22B551BA-6A9E-4050-8734-1F8BCDF60CED}"/>
              </a:ext>
            </a:extLst>
          </p:cNvPr>
          <p:cNvSpPr txBox="1"/>
          <p:nvPr/>
        </p:nvSpPr>
        <p:spPr>
          <a:xfrm>
            <a:off x="2025447" y="4569687"/>
            <a:ext cx="8495072" cy="830997"/>
          </a:xfrm>
          <a:prstGeom prst="rect">
            <a:avLst/>
          </a:prstGeom>
          <a:noFill/>
        </p:spPr>
        <p:txBody>
          <a:bodyPr wrap="square" rtlCol="0">
            <a:spAutoFit/>
          </a:bodyPr>
          <a:lstStyle/>
          <a:p>
            <a:r>
              <a:rPr lang="it-IT" sz="2400" i="1" dirty="0">
                <a:solidFill>
                  <a:srgbClr val="000000"/>
                </a:solidFill>
                <a:latin typeface="Calibri" panose="020F0502020204030204" pitchFamily="34" charset="0"/>
              </a:rPr>
              <a:t>: </a:t>
            </a:r>
            <a:r>
              <a:rPr lang="it-IT" sz="2400" i="1" dirty="0">
                <a:solidFill>
                  <a:srgbClr val="000000"/>
                </a:solidFill>
                <a:latin typeface="Calibri" panose="020F0502020204030204" pitchFamily="34" charset="0"/>
                <a:hlinkClick r:id="rId2" action="ppaction://hlinkfile"/>
              </a:rPr>
              <a:t>C:\Users\Franco Chiaramonte\Dropbox\Personale\CIOFS\piano nazionale\2019\Formazione\La figura </a:t>
            </a:r>
            <a:r>
              <a:rPr lang="it-IT" sz="2400" i="1" dirty="0" err="1">
                <a:solidFill>
                  <a:srgbClr val="000000"/>
                </a:solidFill>
                <a:latin typeface="Calibri" panose="020F0502020204030204" pitchFamily="34" charset="0"/>
                <a:hlinkClick r:id="rId2" action="ppaction://hlinkfile"/>
              </a:rPr>
              <a:t>chiave_Fabbisogni.mmap</a:t>
            </a:r>
            <a:endParaRPr lang="it-IT" sz="2400" dirty="0">
              <a:solidFill>
                <a:prstClr val="black"/>
              </a:solidFill>
              <a:latin typeface="Segoe UI" panose="020B0502040204020203" pitchFamily="34" charset="0"/>
            </a:endParaRPr>
          </a:p>
        </p:txBody>
      </p:sp>
      <p:sp>
        <p:nvSpPr>
          <p:cNvPr id="5" name="Rettangolo 4">
            <a:extLst>
              <a:ext uri="{FF2B5EF4-FFF2-40B4-BE49-F238E27FC236}">
                <a16:creationId xmlns:a16="http://schemas.microsoft.com/office/drawing/2014/main" id="{E6B79BBE-4BFC-4852-B93A-5450F8439C7E}"/>
              </a:ext>
            </a:extLst>
          </p:cNvPr>
          <p:cNvSpPr/>
          <p:nvPr/>
        </p:nvSpPr>
        <p:spPr>
          <a:xfrm>
            <a:off x="4029857" y="2546323"/>
            <a:ext cx="4512710" cy="1200329"/>
          </a:xfrm>
          <a:prstGeom prst="rect">
            <a:avLst/>
          </a:prstGeom>
          <a:solidFill>
            <a:schemeClr val="accent6">
              <a:lumMod val="75000"/>
            </a:schemeClr>
          </a:solidFill>
        </p:spPr>
        <p:txBody>
          <a:bodyPr wrap="none">
            <a:spAutoFit/>
          </a:bodyPr>
          <a:lstStyle/>
          <a:p>
            <a:r>
              <a:rPr lang="it-IT" sz="3600" b="1" dirty="0">
                <a:solidFill>
                  <a:schemeClr val="bg1"/>
                </a:solidFill>
                <a:latin typeface="Calibri" panose="020F0502020204030204" pitchFamily="34" charset="0"/>
              </a:rPr>
              <a:t>Costruita assieme una </a:t>
            </a:r>
          </a:p>
          <a:p>
            <a:r>
              <a:rPr lang="it-IT" sz="3600" b="1" dirty="0">
                <a:solidFill>
                  <a:schemeClr val="bg1"/>
                </a:solidFill>
                <a:latin typeface="Calibri" panose="020F0502020204030204" pitchFamily="34" charset="0"/>
              </a:rPr>
              <a:t>Mappa delle priorità</a:t>
            </a:r>
            <a:endParaRPr lang="it-IT" sz="3600" b="1" dirty="0">
              <a:solidFill>
                <a:schemeClr val="bg1"/>
              </a:solidFill>
            </a:endParaRPr>
          </a:p>
        </p:txBody>
      </p:sp>
      <p:sp>
        <p:nvSpPr>
          <p:cNvPr id="6" name="Freccia in giù 5">
            <a:extLst>
              <a:ext uri="{FF2B5EF4-FFF2-40B4-BE49-F238E27FC236}">
                <a16:creationId xmlns:a16="http://schemas.microsoft.com/office/drawing/2014/main" id="{6B558577-96C7-4946-A716-44B2CAA77E13}"/>
              </a:ext>
            </a:extLst>
          </p:cNvPr>
          <p:cNvSpPr/>
          <p:nvPr/>
        </p:nvSpPr>
        <p:spPr>
          <a:xfrm>
            <a:off x="5289754" y="3902530"/>
            <a:ext cx="1612491" cy="5112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9770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9FF33F50-31A0-4EE1-B8BA-5E3754F916B7}"/>
              </a:ext>
            </a:extLst>
          </p:cNvPr>
          <p:cNvSpPr/>
          <p:nvPr/>
        </p:nvSpPr>
        <p:spPr>
          <a:xfrm>
            <a:off x="4886631" y="1254468"/>
            <a:ext cx="6941575" cy="2739211"/>
          </a:xfrm>
          <a:prstGeom prst="rect">
            <a:avLst/>
          </a:prstGeom>
          <a:ln>
            <a:solidFill>
              <a:schemeClr val="accent6">
                <a:lumMod val="75000"/>
              </a:schemeClr>
            </a:solidFill>
          </a:ln>
        </p:spPr>
        <p:txBody>
          <a:bodyPr wrap="square">
            <a:spAutoFit/>
          </a:bodyPr>
          <a:lstStyle/>
          <a:p>
            <a:pPr>
              <a:spcAft>
                <a:spcPts val="0"/>
              </a:spcAft>
            </a:pPr>
            <a:r>
              <a:rPr lang="it-IT"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it-IT" sz="2400" dirty="0">
                <a:latin typeface="Calibri" panose="020F0502020204030204" pitchFamily="34" charset="0"/>
                <a:ea typeface="Calibri" panose="020F0502020204030204" pitchFamily="34" charset="0"/>
                <a:cs typeface="Times New Roman" panose="02020603050405020304" pitchFamily="18" charset="0"/>
              </a:rPr>
              <a:t>rofilo che presenta un insieme di competenze, approcci alle problematiche organizzative e di sviluppo dell’Ente, alle quali si accompagnano </a:t>
            </a:r>
            <a:r>
              <a:rPr lang="it-IT" sz="2400" i="1" dirty="0">
                <a:latin typeface="Calibri" panose="020F0502020204030204" pitchFamily="34" charset="0"/>
                <a:ea typeface="Calibri" panose="020F0502020204030204" pitchFamily="34" charset="0"/>
                <a:cs typeface="Times New Roman" panose="02020603050405020304" pitchFamily="18" charset="0"/>
              </a:rPr>
              <a:t>caratteristiche personali che entrano in gioco quando egli risponde ad una richiesta dell'ambiente organizzativo e che sono ritenute essenziali in ambito lavorativo per trasformare una conoscenza </a:t>
            </a:r>
            <a:r>
              <a:rPr lang="it-IT" sz="2400" dirty="0">
                <a:latin typeface="Calibri" panose="020F0502020204030204" pitchFamily="34" charset="0"/>
                <a:ea typeface="Calibri" panose="020F0502020204030204" pitchFamily="34" charset="0"/>
                <a:cs typeface="Times New Roman" panose="02020603050405020304" pitchFamily="18" charset="0"/>
              </a:rPr>
              <a:t>in </a:t>
            </a:r>
            <a:r>
              <a:rPr lang="it-IT" sz="2400" i="1" dirty="0">
                <a:latin typeface="Calibri" panose="020F0502020204030204" pitchFamily="34" charset="0"/>
                <a:ea typeface="Calibri" panose="020F0502020204030204" pitchFamily="34" charset="0"/>
                <a:cs typeface="Times New Roman" panose="02020603050405020304" pitchFamily="18" charset="0"/>
              </a:rPr>
              <a:t>comportamento</a:t>
            </a:r>
            <a:r>
              <a:rPr lang="it-IT" sz="2400" dirty="0">
                <a:latin typeface="Calibri" panose="020F0502020204030204" pitchFamily="34" charset="0"/>
                <a:ea typeface="Calibri" panose="020F0502020204030204" pitchFamily="34" charset="0"/>
                <a:cs typeface="Times New Roman" panose="02020603050405020304" pitchFamily="18" charset="0"/>
              </a:rPr>
              <a:t>. </a:t>
            </a:r>
          </a:p>
        </p:txBody>
      </p:sp>
      <p:sp>
        <p:nvSpPr>
          <p:cNvPr id="3" name="Titolo 2">
            <a:extLst>
              <a:ext uri="{FF2B5EF4-FFF2-40B4-BE49-F238E27FC236}">
                <a16:creationId xmlns:a16="http://schemas.microsoft.com/office/drawing/2014/main" id="{5C2904D3-8AA9-47F3-89F6-FCAC3B9E636B}"/>
              </a:ext>
            </a:extLst>
          </p:cNvPr>
          <p:cNvSpPr>
            <a:spLocks noGrp="1"/>
          </p:cNvSpPr>
          <p:nvPr>
            <p:ph type="title"/>
          </p:nvPr>
        </p:nvSpPr>
        <p:spPr>
          <a:xfrm>
            <a:off x="363794" y="329124"/>
            <a:ext cx="6479459" cy="701731"/>
          </a:xfrm>
        </p:spPr>
        <p:txBody>
          <a:bodyPr wrap="square">
            <a:spAutoFit/>
          </a:bodyPr>
          <a:lstStyle/>
          <a:p>
            <a:pPr algn="ctr"/>
            <a:r>
              <a:rPr lang="it-IT" dirty="0">
                <a:solidFill>
                  <a:schemeClr val="accent1">
                    <a:lumMod val="50000"/>
                  </a:schemeClr>
                </a:solidFill>
                <a:latin typeface="Calibri" panose="020F0502020204030204" pitchFamily="34" charset="0"/>
                <a:ea typeface="Calibri" panose="020F0502020204030204" pitchFamily="34" charset="0"/>
              </a:rPr>
              <a:t>Il percorso di formazione</a:t>
            </a:r>
            <a:endParaRPr lang="it-IT" sz="5400" b="1" dirty="0">
              <a:solidFill>
                <a:schemeClr val="accent1">
                  <a:lumMod val="50000"/>
                </a:schemeClr>
              </a:solidFill>
            </a:endParaRPr>
          </a:p>
        </p:txBody>
      </p:sp>
      <p:sp>
        <p:nvSpPr>
          <p:cNvPr id="6" name="Rettangolo 5">
            <a:extLst>
              <a:ext uri="{FF2B5EF4-FFF2-40B4-BE49-F238E27FC236}">
                <a16:creationId xmlns:a16="http://schemas.microsoft.com/office/drawing/2014/main" id="{798184C4-778F-4DC4-8A60-5DAE2A54AB66}"/>
              </a:ext>
            </a:extLst>
          </p:cNvPr>
          <p:cNvSpPr/>
          <p:nvPr/>
        </p:nvSpPr>
        <p:spPr>
          <a:xfrm>
            <a:off x="363794" y="2834385"/>
            <a:ext cx="4011676" cy="923330"/>
          </a:xfrm>
          <a:prstGeom prst="rect">
            <a:avLst/>
          </a:prstGeom>
          <a:noFill/>
        </p:spPr>
        <p:txBody>
          <a:bodyPr wrap="none" lIns="91440" tIns="45720" rIns="91440" bIns="45720">
            <a:spAutoFit/>
          </a:bodyPr>
          <a:lstStyle/>
          <a:p>
            <a:pPr algn="ctr"/>
            <a:r>
              <a:rPr lang="it-IT"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Figura Chiave</a:t>
            </a:r>
          </a:p>
        </p:txBody>
      </p:sp>
      <p:sp>
        <p:nvSpPr>
          <p:cNvPr id="8" name="Rettangolo 7">
            <a:extLst>
              <a:ext uri="{FF2B5EF4-FFF2-40B4-BE49-F238E27FC236}">
                <a16:creationId xmlns:a16="http://schemas.microsoft.com/office/drawing/2014/main" id="{D75ADFDE-866A-4CC6-9E21-B02E8FF00A33}"/>
              </a:ext>
            </a:extLst>
          </p:cNvPr>
          <p:cNvSpPr/>
          <p:nvPr/>
        </p:nvSpPr>
        <p:spPr>
          <a:xfrm>
            <a:off x="4886631" y="4089065"/>
            <a:ext cx="6941574" cy="1200329"/>
          </a:xfrm>
          <a:prstGeom prst="rect">
            <a:avLst/>
          </a:prstGeom>
          <a:ln>
            <a:solidFill>
              <a:schemeClr val="accent6">
                <a:lumMod val="75000"/>
              </a:schemeClr>
            </a:solidFill>
          </a:ln>
        </p:spPr>
        <p:txBody>
          <a:bodyPr wrap="square">
            <a:spAutoFit/>
          </a:bodyPr>
          <a:lstStyle/>
          <a:p>
            <a:pPr>
              <a:spcAft>
                <a:spcPts val="0"/>
              </a:spcAft>
            </a:pPr>
            <a:r>
              <a:rPr lang="it-IT" sz="2400" dirty="0">
                <a:latin typeface="Calibri" panose="020F0502020204030204" pitchFamily="34" charset="0"/>
                <a:ea typeface="Calibri" panose="020F0502020204030204" pitchFamily="34" charset="0"/>
                <a:cs typeface="Times New Roman" panose="02020603050405020304" pitchFamily="18" charset="0"/>
              </a:rPr>
              <a:t>Esprime inoltre un alto livello di adesione alla dimensione etica, ai valori fondanti e ai codici che li sostanziano. </a:t>
            </a:r>
            <a:endParaRPr lang="it-IT" sz="2400" dirty="0"/>
          </a:p>
        </p:txBody>
      </p:sp>
      <p:sp>
        <p:nvSpPr>
          <p:cNvPr id="9" name="Rettangolo 8">
            <a:extLst>
              <a:ext uri="{FF2B5EF4-FFF2-40B4-BE49-F238E27FC236}">
                <a16:creationId xmlns:a16="http://schemas.microsoft.com/office/drawing/2014/main" id="{EFBF0AD0-A7BC-488A-8E2B-CDDE5B7E4162}"/>
              </a:ext>
            </a:extLst>
          </p:cNvPr>
          <p:cNvSpPr/>
          <p:nvPr/>
        </p:nvSpPr>
        <p:spPr>
          <a:xfrm>
            <a:off x="1582994" y="5673987"/>
            <a:ext cx="8750709" cy="10772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it-IT" sz="3200" b="1">
                <a:latin typeface="Calibri" panose="020F0502020204030204" pitchFamily="34" charset="0"/>
                <a:ea typeface="Calibri" panose="020F0502020204030204" pitchFamily="34" charset="0"/>
                <a:cs typeface="Times New Roman" panose="02020603050405020304" pitchFamily="18" charset="0"/>
              </a:rPr>
              <a:t>Tale profilo non coincide necessariamente con un ruolo organizzativo</a:t>
            </a:r>
            <a:endParaRPr lang="it-IT" sz="3200" b="1"/>
          </a:p>
        </p:txBody>
      </p:sp>
    </p:spTree>
    <p:extLst>
      <p:ext uri="{BB962C8B-B14F-4D97-AF65-F5344CB8AC3E}">
        <p14:creationId xmlns:p14="http://schemas.microsoft.com/office/powerpoint/2010/main" val="2649698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352379D3-8916-4C7C-8505-5206FC73315D}"/>
              </a:ext>
            </a:extLst>
          </p:cNvPr>
          <p:cNvSpPr/>
          <p:nvPr/>
        </p:nvSpPr>
        <p:spPr>
          <a:xfrm>
            <a:off x="3677262" y="2595716"/>
            <a:ext cx="4552335" cy="16616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t>Vi riconoscete?</a:t>
            </a:r>
          </a:p>
        </p:txBody>
      </p:sp>
    </p:spTree>
    <p:extLst>
      <p:ext uri="{BB962C8B-B14F-4D97-AF65-F5344CB8AC3E}">
        <p14:creationId xmlns:p14="http://schemas.microsoft.com/office/powerpoint/2010/main" val="3890879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2AE8D1-E795-40A0-816C-0D42F9077DB3}"/>
              </a:ext>
            </a:extLst>
          </p:cNvPr>
          <p:cNvSpPr>
            <a:spLocks noGrp="1"/>
          </p:cNvSpPr>
          <p:nvPr>
            <p:ph type="title"/>
          </p:nvPr>
        </p:nvSpPr>
        <p:spPr>
          <a:xfrm>
            <a:off x="3217598" y="5688818"/>
            <a:ext cx="5739581" cy="883572"/>
          </a:xfrm>
        </p:spPr>
        <p:txBody>
          <a:bodyPr/>
          <a:lstStyle/>
          <a:p>
            <a:pPr algn="ctr"/>
            <a:r>
              <a:rPr lang="it-IT" b="1" dirty="0">
                <a:solidFill>
                  <a:schemeClr val="accent2"/>
                </a:solidFill>
              </a:rPr>
              <a:t>COMPETENCE BADGES</a:t>
            </a:r>
          </a:p>
        </p:txBody>
      </p:sp>
      <p:sp>
        <p:nvSpPr>
          <p:cNvPr id="4" name="CasellaDiTesto 3">
            <a:extLst>
              <a:ext uri="{FF2B5EF4-FFF2-40B4-BE49-F238E27FC236}">
                <a16:creationId xmlns:a16="http://schemas.microsoft.com/office/drawing/2014/main" id="{1594FCEE-9392-4818-AB32-25BA0B79150D}"/>
              </a:ext>
            </a:extLst>
          </p:cNvPr>
          <p:cNvSpPr txBox="1"/>
          <p:nvPr/>
        </p:nvSpPr>
        <p:spPr>
          <a:xfrm>
            <a:off x="167149" y="238110"/>
            <a:ext cx="6593665" cy="523220"/>
          </a:xfrm>
          <a:prstGeom prst="rect">
            <a:avLst/>
          </a:prstGeom>
          <a:noFill/>
        </p:spPr>
        <p:txBody>
          <a:bodyPr wrap="none" rtlCol="0">
            <a:spAutoFit/>
          </a:bodyPr>
          <a:lstStyle/>
          <a:p>
            <a:r>
              <a:rPr lang="it-IT" sz="2800" dirty="0">
                <a:hlinkClick r:id="rId2" action="ppaction://hlinkfile"/>
              </a:rPr>
              <a:t>La figura chiave_fabbisogni_4_07_19.mmap</a:t>
            </a:r>
            <a:endParaRPr lang="it-IT" sz="2800" dirty="0"/>
          </a:p>
        </p:txBody>
      </p:sp>
      <p:sp>
        <p:nvSpPr>
          <p:cNvPr id="7" name="Callout: freccia in giù 6">
            <a:extLst>
              <a:ext uri="{FF2B5EF4-FFF2-40B4-BE49-F238E27FC236}">
                <a16:creationId xmlns:a16="http://schemas.microsoft.com/office/drawing/2014/main" id="{8E21EC6C-C18E-40E6-852D-4EBE7228F707}"/>
              </a:ext>
            </a:extLst>
          </p:cNvPr>
          <p:cNvSpPr/>
          <p:nvPr/>
        </p:nvSpPr>
        <p:spPr>
          <a:xfrm>
            <a:off x="3274137" y="1061704"/>
            <a:ext cx="5565058" cy="1414463"/>
          </a:xfrm>
          <a:prstGeom prst="downArrowCallout">
            <a:avLst>
              <a:gd name="adj1" fmla="val 80610"/>
              <a:gd name="adj2" fmla="val 55585"/>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it-IT" dirty="0">
                <a:latin typeface="Calibri" panose="020F0502020204030204" pitchFamily="34" charset="0"/>
                <a:ea typeface="Calibri" panose="020F0502020204030204" pitchFamily="34" charset="0"/>
                <a:cs typeface="Times New Roman" panose="02020603050405020304" pitchFamily="18" charset="0"/>
              </a:rPr>
              <a:t>Il percorso non è intervenuto su tutti gli elementi individuati nella mappa, ma su un set di Competenze, Conoscenze e Abilità </a:t>
            </a:r>
            <a:endParaRPr lang="it-IT" dirty="0"/>
          </a:p>
        </p:txBody>
      </p:sp>
      <p:sp>
        <p:nvSpPr>
          <p:cNvPr id="8" name="Callout: freccia in giù 7">
            <a:extLst>
              <a:ext uri="{FF2B5EF4-FFF2-40B4-BE49-F238E27FC236}">
                <a16:creationId xmlns:a16="http://schemas.microsoft.com/office/drawing/2014/main" id="{C0E8E18B-2346-4EB9-8638-F69CE9A1E9BE}"/>
              </a:ext>
            </a:extLst>
          </p:cNvPr>
          <p:cNvSpPr/>
          <p:nvPr/>
        </p:nvSpPr>
        <p:spPr>
          <a:xfrm>
            <a:off x="3205308" y="3732731"/>
            <a:ext cx="5565058" cy="1414463"/>
          </a:xfrm>
          <a:prstGeom prst="downArrowCallout">
            <a:avLst>
              <a:gd name="adj1" fmla="val 80610"/>
              <a:gd name="adj2" fmla="val 55585"/>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it-IT" dirty="0">
                <a:latin typeface="Calibri" panose="020F0502020204030204" pitchFamily="34" charset="0"/>
                <a:ea typeface="Calibri" panose="020F0502020204030204" pitchFamily="34" charset="0"/>
                <a:cs typeface="Times New Roman" panose="02020603050405020304" pitchFamily="18" charset="0"/>
              </a:rPr>
              <a:t>per ognuna delle competenze riportate sono indicati i descrittivi degli output che la persona è in grado di realizzare e le evidenze a supporto</a:t>
            </a:r>
            <a:endParaRPr lang="it-IT" dirty="0"/>
          </a:p>
        </p:txBody>
      </p:sp>
      <p:sp>
        <p:nvSpPr>
          <p:cNvPr id="9" name="Callout: freccia in giù 8">
            <a:extLst>
              <a:ext uri="{FF2B5EF4-FFF2-40B4-BE49-F238E27FC236}">
                <a16:creationId xmlns:a16="http://schemas.microsoft.com/office/drawing/2014/main" id="{15A47314-0B2D-4AFB-B735-C34B818EA041}"/>
              </a:ext>
            </a:extLst>
          </p:cNvPr>
          <p:cNvSpPr/>
          <p:nvPr/>
        </p:nvSpPr>
        <p:spPr>
          <a:xfrm>
            <a:off x="3274137" y="2609387"/>
            <a:ext cx="5565058" cy="990124"/>
          </a:xfrm>
          <a:prstGeom prst="downArrowCallout">
            <a:avLst>
              <a:gd name="adj1" fmla="val 80610"/>
              <a:gd name="adj2" fmla="val 55585"/>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lang="it-IT" dirty="0">
                <a:latin typeface="Calibri" panose="020F0502020204030204" pitchFamily="34" charset="0"/>
                <a:ea typeface="Calibri" panose="020F0502020204030204" pitchFamily="34" charset="0"/>
                <a:cs typeface="Times New Roman" panose="02020603050405020304" pitchFamily="18" charset="0"/>
              </a:rPr>
              <a:t>Per il set individuato è stato applicato il modello di riconoscimento dei Badges, condiviso nelle Linee Guida</a:t>
            </a:r>
            <a:endParaRPr lang="it-IT" dirty="0"/>
          </a:p>
        </p:txBody>
      </p:sp>
    </p:spTree>
    <p:extLst>
      <p:ext uri="{BB962C8B-B14F-4D97-AF65-F5344CB8AC3E}">
        <p14:creationId xmlns:p14="http://schemas.microsoft.com/office/powerpoint/2010/main" val="734411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F2DAE6B9-E5A5-45D5-B543-C69F6C6936A3}"/>
              </a:ext>
            </a:extLst>
          </p:cNvPr>
          <p:cNvSpPr/>
          <p:nvPr/>
        </p:nvSpPr>
        <p:spPr>
          <a:xfrm>
            <a:off x="7059561" y="3268333"/>
            <a:ext cx="5132439" cy="2087879"/>
          </a:xfrm>
          <a:prstGeom prst="rect">
            <a:avLst/>
          </a:prstGeom>
        </p:spPr>
        <p:txBody>
          <a:bodyPr wrap="square">
            <a:spAutoFit/>
          </a:bodyPr>
          <a:lstStyle/>
          <a:p>
            <a:pPr algn="just">
              <a:lnSpc>
                <a:spcPct val="107000"/>
              </a:lnSpc>
              <a:spcAft>
                <a:spcPts val="0"/>
              </a:spcAft>
            </a:pPr>
            <a:r>
              <a:rPr lang="it-IT" sz="14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 </a:t>
            </a:r>
            <a:endParaRPr lang="it-IT"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Evidenze: definire un gruppo di lavoro per lo sviluppo di una offerta formativa e di servizi in relazione a nuovi sviluppi della domanda di lavoro individuando quali risorse interne vanno coinvolte, eventuali risorse esterne, strumenti di coordinamento del gruppo di lavoro.</a:t>
            </a:r>
          </a:p>
        </p:txBody>
      </p:sp>
      <p:sp>
        <p:nvSpPr>
          <p:cNvPr id="4" name="Rettangolo 3">
            <a:extLst>
              <a:ext uri="{FF2B5EF4-FFF2-40B4-BE49-F238E27FC236}">
                <a16:creationId xmlns:a16="http://schemas.microsoft.com/office/drawing/2014/main" id="{330D12BA-755D-4C92-AA93-C3854EAA5B09}"/>
              </a:ext>
            </a:extLst>
          </p:cNvPr>
          <p:cNvSpPr/>
          <p:nvPr/>
        </p:nvSpPr>
        <p:spPr>
          <a:xfrm>
            <a:off x="520085" y="508205"/>
            <a:ext cx="6539476" cy="2481192"/>
          </a:xfrm>
          <a:prstGeom prst="rect">
            <a:avLst/>
          </a:prstGeom>
        </p:spPr>
        <p:txBody>
          <a:bodyPr wrap="square">
            <a:spAutoFit/>
          </a:bodyPr>
          <a:lstStyle/>
          <a:p>
            <a:pPr>
              <a:lnSpc>
                <a:spcPct val="107000"/>
              </a:lnSpc>
              <a:spcAft>
                <a:spcPts val="0"/>
              </a:spcAft>
            </a:pPr>
            <a:r>
              <a:rPr lang="it-IT" sz="2800" b="1" i="1" dirty="0">
                <a:solidFill>
                  <a:srgbClr val="44546A"/>
                </a:solidFill>
                <a:effectLst/>
                <a:latin typeface="Segoe UI" panose="020B0502040204020203" pitchFamily="34" charset="0"/>
                <a:ea typeface="Calibri" panose="020F0502020204030204" pitchFamily="34" charset="0"/>
                <a:cs typeface="Times New Roman" panose="02020603050405020304" pitchFamily="18" charset="0"/>
              </a:rPr>
              <a:t>Attiva gestisce e autonomizza gruppi di lavoro</a:t>
            </a:r>
            <a:endParaRPr lang="it-IT"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b="1" dirty="0">
                <a:solidFill>
                  <a:srgbClr val="000000"/>
                </a:solidFill>
                <a:latin typeface="Segoe UI" panose="020B0502040204020203" pitchFamily="34" charset="0"/>
                <a:ea typeface="Calibri" panose="020F0502020204030204" pitchFamily="34" charset="0"/>
                <a:cs typeface="Times New Roman" panose="02020603050405020304" pitchFamily="18" charset="0"/>
              </a:rPr>
              <a:t>Conosce e applica tecniche per lo sviluppo delle competenze relazionali</a:t>
            </a:r>
            <a:endParaRPr lang="it-IT"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b="1" dirty="0">
                <a:solidFill>
                  <a:srgbClr val="000000"/>
                </a:solidFill>
                <a:latin typeface="Segoe UI" panose="020B0502040204020203" pitchFamily="34" charset="0"/>
                <a:ea typeface="Calibri" panose="020F0502020204030204" pitchFamily="34" charset="0"/>
                <a:cs typeface="Times New Roman" panose="02020603050405020304" pitchFamily="18" charset="0"/>
              </a:rPr>
              <a:t>Utilizza tecniche per lo sviluppo della comunicazione interna all'ente</a:t>
            </a:r>
            <a:endParaRPr lang="it-IT"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b="1" dirty="0">
                <a:solidFill>
                  <a:srgbClr val="000000"/>
                </a:solidFill>
                <a:latin typeface="Segoe UI" panose="020B0502040204020203" pitchFamily="34" charset="0"/>
                <a:ea typeface="Calibri" panose="020F0502020204030204" pitchFamily="34" charset="0"/>
                <a:cs typeface="Times New Roman" panose="02020603050405020304" pitchFamily="18" charset="0"/>
              </a:rPr>
              <a:t>Conosce e applica modalità per il lavoro in rete e di rete </a:t>
            </a: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9CBDBC34-8145-4A82-AF42-57847043C55B}"/>
              </a:ext>
            </a:extLst>
          </p:cNvPr>
          <p:cNvSpPr/>
          <p:nvPr/>
        </p:nvSpPr>
        <p:spPr>
          <a:xfrm>
            <a:off x="284674" y="3549239"/>
            <a:ext cx="6519247" cy="2153731"/>
          </a:xfrm>
          <a:prstGeom prst="rect">
            <a:avLst/>
          </a:prstGeom>
        </p:spPr>
        <p:txBody>
          <a:bodyPr wrap="square">
            <a:spAutoFit/>
          </a:bodyPr>
          <a:lstStyle/>
          <a:p>
            <a:pPr marL="228600">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E’ in grado di individuare i principali processi di lavoro dell’ente, proporre gruppi di lavoro su progetti specifici, definire un piano di lavoro, gestire avanzamenti dell’attività, promuovere un approccio cooperativo finalizzato all’apprendimento e alla crescita del gruppo di lavoro individuando gli strumenti di supporto al processo organizzativo più idonei (mailing list, gruppi w-app, incontri periodici, mappa obiettivi…).</a:t>
            </a:r>
          </a:p>
        </p:txBody>
      </p:sp>
      <p:sp>
        <p:nvSpPr>
          <p:cNvPr id="6" name="Freccia in giù 5">
            <a:extLst>
              <a:ext uri="{FF2B5EF4-FFF2-40B4-BE49-F238E27FC236}">
                <a16:creationId xmlns:a16="http://schemas.microsoft.com/office/drawing/2014/main" id="{C7AC18ED-89A8-40D0-8A6A-01EA03263894}"/>
              </a:ext>
            </a:extLst>
          </p:cNvPr>
          <p:cNvSpPr/>
          <p:nvPr/>
        </p:nvSpPr>
        <p:spPr>
          <a:xfrm>
            <a:off x="3028335" y="3126658"/>
            <a:ext cx="658762" cy="422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9CC7B026-EBA1-40F4-9896-1D9D5DBA154F}"/>
              </a:ext>
            </a:extLst>
          </p:cNvPr>
          <p:cNvSpPr/>
          <p:nvPr/>
        </p:nvSpPr>
        <p:spPr>
          <a:xfrm>
            <a:off x="6705600" y="4050888"/>
            <a:ext cx="570271" cy="5604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a:extLst>
              <a:ext uri="{FF2B5EF4-FFF2-40B4-BE49-F238E27FC236}">
                <a16:creationId xmlns:a16="http://schemas.microsoft.com/office/drawing/2014/main" id="{1292B00B-C30F-4273-AA8D-50381C964CE4}"/>
              </a:ext>
            </a:extLst>
          </p:cNvPr>
          <p:cNvSpPr/>
          <p:nvPr/>
        </p:nvSpPr>
        <p:spPr>
          <a:xfrm>
            <a:off x="8986684" y="639097"/>
            <a:ext cx="1779639" cy="12585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600" b="1" dirty="0"/>
              <a:t>1</a:t>
            </a:r>
          </a:p>
        </p:txBody>
      </p:sp>
    </p:spTree>
    <p:extLst>
      <p:ext uri="{BB962C8B-B14F-4D97-AF65-F5344CB8AC3E}">
        <p14:creationId xmlns:p14="http://schemas.microsoft.com/office/powerpoint/2010/main" val="3273071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AAB37E37-3BF0-47FB-BD85-44477CEA7D86}"/>
              </a:ext>
            </a:extLst>
          </p:cNvPr>
          <p:cNvSpPr/>
          <p:nvPr/>
        </p:nvSpPr>
        <p:spPr>
          <a:xfrm>
            <a:off x="518651" y="377002"/>
            <a:ext cx="8428704" cy="3211841"/>
          </a:xfrm>
          <a:prstGeom prst="rect">
            <a:avLst/>
          </a:prstGeom>
        </p:spPr>
        <p:txBody>
          <a:bodyPr wrap="square">
            <a:spAutoFit/>
          </a:bodyPr>
          <a:lstStyle/>
          <a:p>
            <a:pPr>
              <a:lnSpc>
                <a:spcPct val="107000"/>
              </a:lnSpc>
              <a:spcAft>
                <a:spcPts val="0"/>
              </a:spcAft>
            </a:pPr>
            <a:r>
              <a:rPr lang="it-IT" b="1" i="1" dirty="0">
                <a:solidFill>
                  <a:srgbClr val="44546A"/>
                </a:solidFill>
                <a:effectLst/>
                <a:latin typeface="Segoe UI" panose="020B0502040204020203" pitchFamily="34" charset="0"/>
                <a:ea typeface="Calibri" panose="020F0502020204030204" pitchFamily="34" charset="0"/>
                <a:cs typeface="Times New Roman" panose="02020603050405020304" pitchFamily="18" charset="0"/>
              </a:rPr>
              <a:t>Programma lo sviluppo offerta formativa e di servizi in rapporto alla domanda di lavoro, ai fabbisogni dell'utenza e alle opportunità</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b="1"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obiettivi e contenuti strategici del CIOFS FP</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e applica il criterio preventivo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b="1"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modelli e regole di funzionamento dei sistemi di classificazione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Courier New" panose="02070309020205020404" pitchFamily="49" charset="0"/>
              <a:buChar char="o"/>
            </a:pPr>
            <a:r>
              <a:rPr lang="it-IT" sz="1100" b="1"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il repertorio nazionale delle figure professionali</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Courier New" panose="02070309020205020404" pitchFamily="49" charset="0"/>
              <a:buChar char="o"/>
            </a:pPr>
            <a:r>
              <a:rPr lang="it-IT" sz="1100" b="1"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atlante del lavoro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le principali tendenze della domanda di lavoro nell'ambito territoriale di azione del centro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b="1"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Analizza il rapporto fra contenuti della domanda di lavoro, descrittivi delle professioni, offerta formativa, individuando criticità e gap</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linee di finanziamento e strategie dei diversi attori della programmazione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Courier New" panose="02070309020205020404" pitchFamily="49" charset="0"/>
              <a:buChar char="o"/>
            </a:pPr>
            <a:r>
              <a:rPr lang="it-IT" sz="1100" b="1"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la programmazione nazionale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Courier New" panose="02070309020205020404" pitchFamily="49" charset="0"/>
              <a:buChar char="o"/>
            </a:pPr>
            <a:r>
              <a:rPr lang="it-IT" sz="1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programmazione regionale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Courier New" panose="02070309020205020404" pitchFamily="49" charset="0"/>
              <a:buChar char="o"/>
            </a:pPr>
            <a:r>
              <a:rPr lang="it-IT" sz="1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linee Fondi bilaterali</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b="1"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obiettivi e problematiche del sistema DUALE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sz="1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Conosce problematiche contrattuali del settore</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a:extLst>
              <a:ext uri="{FF2B5EF4-FFF2-40B4-BE49-F238E27FC236}">
                <a16:creationId xmlns:a16="http://schemas.microsoft.com/office/drawing/2014/main" id="{E1699C4D-E1E6-42D9-AA98-A80987FE69A3}"/>
              </a:ext>
            </a:extLst>
          </p:cNvPr>
          <p:cNvSpPr/>
          <p:nvPr/>
        </p:nvSpPr>
        <p:spPr>
          <a:xfrm>
            <a:off x="481013" y="4239187"/>
            <a:ext cx="6096000" cy="2448234"/>
          </a:xfrm>
          <a:prstGeom prst="rect">
            <a:avLst/>
          </a:prstGeom>
        </p:spPr>
        <p:txBody>
          <a:bodyPr>
            <a:spAutoFit/>
          </a:bodyPr>
          <a:lstStyle/>
          <a:p>
            <a:pPr marL="228600">
              <a:lnSpc>
                <a:spcPct val="107000"/>
              </a:lnSpc>
              <a:spcAft>
                <a:spcPts val="0"/>
              </a:spcAft>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È in grado di realizzare un documento sintetico descrittivo del posizionamento dell’offerta formativa e di servizi dell’ente in rapporto: </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alla domanda di lavoro del territorio, individuando spazi di sviluppo in termini di: attività/processi di lavoro/settori economici e figure professionali</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linee di finanziamento dell’offerta formativa</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punti di forza e debolezza del proprio ente.</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894D0E83-5D2F-46B1-899F-21E3DBAD9A0A}"/>
              </a:ext>
            </a:extLst>
          </p:cNvPr>
          <p:cNvSpPr/>
          <p:nvPr/>
        </p:nvSpPr>
        <p:spPr>
          <a:xfrm>
            <a:off x="7224251" y="4239187"/>
            <a:ext cx="4967749" cy="2151871"/>
          </a:xfrm>
          <a:prstGeom prst="rect">
            <a:avLst/>
          </a:prstGeom>
        </p:spPr>
        <p:txBody>
          <a:bodyPr wrap="square">
            <a:spAutoFit/>
          </a:bodyPr>
          <a:lstStyle/>
          <a:p>
            <a:pPr marL="228600">
              <a:lnSpc>
                <a:spcPct val="107000"/>
              </a:lnSpc>
              <a:spcAft>
                <a:spcPts val="0"/>
              </a:spcAft>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Evidenze: produrre una mappa della domanda di lavoro coperta dall’offerta formativa dell’ente, indicare possibili linee di sviluppo, opportunità derivanti dalla presenza di linee regionali, fondi bilaterali, altre fonti di finanziamento, individuando elementi di forza e criticità.</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ccia in giù 5">
            <a:extLst>
              <a:ext uri="{FF2B5EF4-FFF2-40B4-BE49-F238E27FC236}">
                <a16:creationId xmlns:a16="http://schemas.microsoft.com/office/drawing/2014/main" id="{3A03DCC0-F691-477F-9A43-916EE0CBF893}"/>
              </a:ext>
            </a:extLst>
          </p:cNvPr>
          <p:cNvSpPr/>
          <p:nvPr/>
        </p:nvSpPr>
        <p:spPr>
          <a:xfrm>
            <a:off x="3529013" y="3816606"/>
            <a:ext cx="658762" cy="422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70B94BFC-696B-4F8A-A99C-369DE30F1775}"/>
              </a:ext>
            </a:extLst>
          </p:cNvPr>
          <p:cNvSpPr/>
          <p:nvPr/>
        </p:nvSpPr>
        <p:spPr>
          <a:xfrm>
            <a:off x="6457029" y="4902865"/>
            <a:ext cx="570271" cy="5604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a:extLst>
              <a:ext uri="{FF2B5EF4-FFF2-40B4-BE49-F238E27FC236}">
                <a16:creationId xmlns:a16="http://schemas.microsoft.com/office/drawing/2014/main" id="{0F53841A-A596-4652-A9E9-5C3A9E4D5B19}"/>
              </a:ext>
            </a:extLst>
          </p:cNvPr>
          <p:cNvSpPr/>
          <p:nvPr/>
        </p:nvSpPr>
        <p:spPr>
          <a:xfrm>
            <a:off x="8986684" y="639097"/>
            <a:ext cx="1779639" cy="12585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600" b="1" dirty="0"/>
              <a:t>2</a:t>
            </a:r>
          </a:p>
        </p:txBody>
      </p:sp>
    </p:spTree>
    <p:extLst>
      <p:ext uri="{BB962C8B-B14F-4D97-AF65-F5344CB8AC3E}">
        <p14:creationId xmlns:p14="http://schemas.microsoft.com/office/powerpoint/2010/main" val="3012045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4B00A94E-732F-493D-BF6B-1B694FCDCDC4}"/>
              </a:ext>
            </a:extLst>
          </p:cNvPr>
          <p:cNvSpPr/>
          <p:nvPr/>
        </p:nvSpPr>
        <p:spPr>
          <a:xfrm>
            <a:off x="561975" y="254136"/>
            <a:ext cx="8382000" cy="2942216"/>
          </a:xfrm>
          <a:prstGeom prst="rect">
            <a:avLst/>
          </a:prstGeom>
        </p:spPr>
        <p:txBody>
          <a:bodyPr wrap="square">
            <a:spAutoFit/>
          </a:bodyPr>
          <a:lstStyle/>
          <a:p>
            <a:pPr>
              <a:lnSpc>
                <a:spcPct val="107000"/>
              </a:lnSpc>
              <a:spcAft>
                <a:spcPts val="0"/>
              </a:spcAft>
            </a:pPr>
            <a:r>
              <a:rPr lang="it-IT" sz="2800" b="1" i="1">
                <a:solidFill>
                  <a:srgbClr val="44546A"/>
                </a:solidFill>
                <a:effectLst/>
                <a:latin typeface="Segoe UI" panose="020B0502040204020203" pitchFamily="34" charset="0"/>
                <a:ea typeface="Calibri" panose="020F0502020204030204" pitchFamily="34" charset="0"/>
                <a:cs typeface="Times New Roman" panose="02020603050405020304" pitchFamily="18" charset="0"/>
              </a:rPr>
              <a:t>Presidia e rappresenta il Sistema CIOFS FP nelle relazioni con gli Stakeholder operando in reti istituzionali e operative</a:t>
            </a:r>
            <a:endParaRPr lang="it-IT" sz="24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a:solidFill>
                  <a:srgbClr val="000000"/>
                </a:solidFill>
                <a:latin typeface="Segoe UI" panose="020B0502040204020203" pitchFamily="34" charset="0"/>
                <a:ea typeface="Calibri" panose="020F0502020204030204" pitchFamily="34" charset="0"/>
                <a:cs typeface="Times New Roman" panose="02020603050405020304" pitchFamily="18" charset="0"/>
              </a:rPr>
              <a:t>Conosce ruolo e funzioni dei principali attori del territorio</a:t>
            </a:r>
            <a:endParaRPr lang="it-IT" sz="24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b="1">
                <a:solidFill>
                  <a:srgbClr val="000000"/>
                </a:solidFill>
                <a:latin typeface="Segoe UI" panose="020B0502040204020203" pitchFamily="34" charset="0"/>
                <a:ea typeface="Calibri" panose="020F0502020204030204" pitchFamily="34" charset="0"/>
                <a:cs typeface="Times New Roman" panose="02020603050405020304" pitchFamily="18" charset="0"/>
              </a:rPr>
              <a:t>Conosce le linee di politica del lavoro e della formazione regionali e nazionali</a:t>
            </a:r>
            <a:endParaRPr lang="it-IT" sz="24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b="1">
                <a:solidFill>
                  <a:srgbClr val="000000"/>
                </a:solidFill>
                <a:latin typeface="Segoe UI" panose="020B0502040204020203" pitchFamily="34" charset="0"/>
                <a:ea typeface="Calibri" panose="020F0502020204030204" pitchFamily="34" charset="0"/>
                <a:cs typeface="Times New Roman" panose="02020603050405020304" pitchFamily="18" charset="0"/>
              </a:rPr>
              <a:t>Promuove accordi di collaborazione con altri attori del territorio</a:t>
            </a:r>
            <a:endParaRPr lang="it-IT" sz="24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b="1">
                <a:solidFill>
                  <a:srgbClr val="000000"/>
                </a:solidFill>
                <a:latin typeface="Segoe UI" panose="020B0502040204020203" pitchFamily="34" charset="0"/>
                <a:ea typeface="Calibri" panose="020F0502020204030204" pitchFamily="34" charset="0"/>
                <a:cs typeface="Times New Roman" panose="02020603050405020304" pitchFamily="18" charset="0"/>
              </a:rPr>
              <a:t>Conosce e Applica tecniche di gestione della contrattazione</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a:extLst>
              <a:ext uri="{FF2B5EF4-FFF2-40B4-BE49-F238E27FC236}">
                <a16:creationId xmlns:a16="http://schemas.microsoft.com/office/drawing/2014/main" id="{B9E31278-CAB9-4EBD-8CB4-B18EBD2696E0}"/>
              </a:ext>
            </a:extLst>
          </p:cNvPr>
          <p:cNvSpPr/>
          <p:nvPr/>
        </p:nvSpPr>
        <p:spPr>
          <a:xfrm>
            <a:off x="561975" y="3906728"/>
            <a:ext cx="6096000" cy="1559145"/>
          </a:xfrm>
          <a:prstGeom prst="rect">
            <a:avLst/>
          </a:prstGeom>
        </p:spPr>
        <p:txBody>
          <a:bodyPr>
            <a:spAutoFit/>
          </a:bodyPr>
          <a:lstStyle/>
          <a:p>
            <a:pPr marL="228600">
              <a:lnSpc>
                <a:spcPct val="107000"/>
              </a:lnSpc>
              <a:spcAft>
                <a:spcPts val="0"/>
              </a:spcAft>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E’ in grado di realizzare una mappa degli attori del sistema in cui opera la sede CIOFS FP, ne delinea ruolo e interessi prevalenti, individua potenziali fabbisogni raccordati a prodotti/servizi/strumenti attivabili dal CIOFS FP.</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664F5132-9E42-4D45-91BD-C12F358918D9}"/>
              </a:ext>
            </a:extLst>
          </p:cNvPr>
          <p:cNvSpPr/>
          <p:nvPr/>
        </p:nvSpPr>
        <p:spPr>
          <a:xfrm>
            <a:off x="7353300" y="3775950"/>
            <a:ext cx="4838700" cy="1477328"/>
          </a:xfrm>
          <a:prstGeom prst="rect">
            <a:avLst/>
          </a:prstGeom>
        </p:spPr>
        <p:txBody>
          <a:bodyPr wrap="square">
            <a:spAutoFit/>
          </a:bodyPr>
          <a:lstStyle/>
          <a:p>
            <a:r>
              <a:rPr lang="it-IT" dirty="0">
                <a:solidFill>
                  <a:srgbClr val="000000"/>
                </a:solidFill>
                <a:latin typeface="Segoe UI" panose="020B0502040204020203" pitchFamily="34" charset="0"/>
                <a:ea typeface="Calibri" panose="020F0502020204030204" pitchFamily="34" charset="0"/>
              </a:rPr>
              <a:t>Evidenze: produrre una mappa degli attori del territorio, individuando fabbisogni, criticità eventuali, punti di possibile interazione e vantaggio reciproco ai fini della costruzione di accordi di collaborazione</a:t>
            </a:r>
            <a:endParaRPr lang="it-IT" dirty="0"/>
          </a:p>
        </p:txBody>
      </p:sp>
      <p:sp>
        <p:nvSpPr>
          <p:cNvPr id="6" name="Freccia in giù 5">
            <a:extLst>
              <a:ext uri="{FF2B5EF4-FFF2-40B4-BE49-F238E27FC236}">
                <a16:creationId xmlns:a16="http://schemas.microsoft.com/office/drawing/2014/main" id="{C3CD2F49-E721-4200-A172-0730B9C89907}"/>
              </a:ext>
            </a:extLst>
          </p:cNvPr>
          <p:cNvSpPr/>
          <p:nvPr/>
        </p:nvSpPr>
        <p:spPr>
          <a:xfrm>
            <a:off x="3399810" y="3332009"/>
            <a:ext cx="658762" cy="422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EC8D6D1F-C8F2-484F-8B0E-5BF7DD2A6EEB}"/>
              </a:ext>
            </a:extLst>
          </p:cNvPr>
          <p:cNvSpPr/>
          <p:nvPr/>
        </p:nvSpPr>
        <p:spPr>
          <a:xfrm>
            <a:off x="6505575" y="4508088"/>
            <a:ext cx="570271" cy="5604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a:extLst>
              <a:ext uri="{FF2B5EF4-FFF2-40B4-BE49-F238E27FC236}">
                <a16:creationId xmlns:a16="http://schemas.microsoft.com/office/drawing/2014/main" id="{A0D3FE64-7755-454C-B22B-B54CF67B48D9}"/>
              </a:ext>
            </a:extLst>
          </p:cNvPr>
          <p:cNvSpPr/>
          <p:nvPr/>
        </p:nvSpPr>
        <p:spPr>
          <a:xfrm>
            <a:off x="8986684" y="639097"/>
            <a:ext cx="1779639" cy="12585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600" b="1" dirty="0"/>
              <a:t>3</a:t>
            </a:r>
          </a:p>
        </p:txBody>
      </p:sp>
    </p:spTree>
    <p:extLst>
      <p:ext uri="{BB962C8B-B14F-4D97-AF65-F5344CB8AC3E}">
        <p14:creationId xmlns:p14="http://schemas.microsoft.com/office/powerpoint/2010/main" val="3170806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34293FEC-E156-47D8-8920-85B9A4AE5D3F}"/>
              </a:ext>
            </a:extLst>
          </p:cNvPr>
          <p:cNvSpPr/>
          <p:nvPr/>
        </p:nvSpPr>
        <p:spPr>
          <a:xfrm>
            <a:off x="447674" y="355082"/>
            <a:ext cx="6981825" cy="3073918"/>
          </a:xfrm>
          <a:prstGeom prst="rect">
            <a:avLst/>
          </a:prstGeom>
        </p:spPr>
        <p:txBody>
          <a:bodyPr wrap="square">
            <a:spAutoFit/>
          </a:bodyPr>
          <a:lstStyle/>
          <a:p>
            <a:pPr>
              <a:lnSpc>
                <a:spcPct val="107000"/>
              </a:lnSpc>
              <a:spcAft>
                <a:spcPts val="0"/>
              </a:spcAft>
            </a:pPr>
            <a:r>
              <a:rPr lang="it-IT" sz="2800" b="1" i="1" dirty="0">
                <a:solidFill>
                  <a:srgbClr val="44546A"/>
                </a:solidFill>
                <a:effectLst/>
                <a:latin typeface="Segoe UI" panose="020B0502040204020203" pitchFamily="34" charset="0"/>
                <a:ea typeface="Calibri" panose="020F0502020204030204" pitchFamily="34" charset="0"/>
                <a:cs typeface="Times New Roman" panose="02020603050405020304" pitchFamily="18" charset="0"/>
              </a:rPr>
              <a:t>Presidia e sviluppa i flussi comunicativi verso attori esterni e interni</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Conosce i target (Imprese, Famiglie, Giovani, Stakeholders) verso i quali si indirizza la comunicazione del CIOFS FP</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b="1" dirty="0">
                <a:solidFill>
                  <a:srgbClr val="000000"/>
                </a:solidFill>
                <a:latin typeface="Segoe UI" panose="020B0502040204020203" pitchFamily="34" charset="0"/>
                <a:ea typeface="Calibri" panose="020F0502020204030204" pitchFamily="34" charset="0"/>
                <a:cs typeface="Times New Roman" panose="02020603050405020304" pitchFamily="18" charset="0"/>
              </a:rPr>
              <a:t>Elabora le linee della comunicazione verso i diversi target in stretto rapporto con i diversi centri di competenza interni</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Individua fabbisogni di aggiornamento di conoscenze a abilità in materia di comunicazione in particolare rispetto all'evoluzione delle tecnologie</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a:extLst>
              <a:ext uri="{FF2B5EF4-FFF2-40B4-BE49-F238E27FC236}">
                <a16:creationId xmlns:a16="http://schemas.microsoft.com/office/drawing/2014/main" id="{1A7AA709-A417-48D2-A186-82EA7AEAB547}"/>
              </a:ext>
            </a:extLst>
          </p:cNvPr>
          <p:cNvSpPr/>
          <p:nvPr/>
        </p:nvSpPr>
        <p:spPr>
          <a:xfrm>
            <a:off x="447674" y="3758321"/>
            <a:ext cx="6096000" cy="1855508"/>
          </a:xfrm>
          <a:prstGeom prst="rect">
            <a:avLst/>
          </a:prstGeom>
        </p:spPr>
        <p:txBody>
          <a:bodyPr>
            <a:spAutoFit/>
          </a:bodyPr>
          <a:lstStyle/>
          <a:p>
            <a:pPr marL="294640">
              <a:lnSpc>
                <a:spcPct val="107000"/>
              </a:lnSpc>
              <a:spcAft>
                <a:spcPts val="0"/>
              </a:spcAft>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E’ in grado di analizzare la comunicazione dell’ente nell’ambito del proprio ambito di azione, raccordarla alla comunicazione nazionale, individuare strumenti e proporre contenuti in funzione degli obiettivi dell’ente e alle domande dei diversi attori dell’ecosistema. </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294640">
              <a:lnSpc>
                <a:spcPct val="107000"/>
              </a:lnSpc>
              <a:spcAft>
                <a:spcPts val="0"/>
              </a:spcAft>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 </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3854617F-BE7D-4969-816F-2C0D3A5811F3}"/>
              </a:ext>
            </a:extLst>
          </p:cNvPr>
          <p:cNvSpPr/>
          <p:nvPr/>
        </p:nvSpPr>
        <p:spPr>
          <a:xfrm>
            <a:off x="6867525" y="3758321"/>
            <a:ext cx="5324475" cy="2744597"/>
          </a:xfrm>
          <a:prstGeom prst="rect">
            <a:avLst/>
          </a:prstGeom>
        </p:spPr>
        <p:txBody>
          <a:bodyPr wrap="square">
            <a:spAutoFit/>
          </a:bodyPr>
          <a:lstStyle/>
          <a:p>
            <a:pPr marL="294640">
              <a:lnSpc>
                <a:spcPct val="107000"/>
              </a:lnSpc>
              <a:spcAft>
                <a:spcPts val="0"/>
              </a:spcAft>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Evidenze: predispone una comunicazione, indicando quali canali (comunicazione cartacea, social, stampa, video…) intende utilizzare, per informare/coinvolgere relativamente ai vantaggi del sistema duale e della capacità del CIOFS FP nel realizzare percorsi formativi duali rivolta a:</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Famiglie</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Imprese del territorio</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it-IT" dirty="0">
                <a:solidFill>
                  <a:srgbClr val="000000"/>
                </a:solidFill>
                <a:latin typeface="Segoe UI" panose="020B0502040204020203" pitchFamily="34" charset="0"/>
                <a:ea typeface="Calibri" panose="020F0502020204030204" pitchFamily="34" charset="0"/>
                <a:cs typeface="Times New Roman" panose="02020603050405020304" pitchFamily="18" charset="0"/>
              </a:rPr>
              <a:t>Giovani</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ccia in giù 5">
            <a:extLst>
              <a:ext uri="{FF2B5EF4-FFF2-40B4-BE49-F238E27FC236}">
                <a16:creationId xmlns:a16="http://schemas.microsoft.com/office/drawing/2014/main" id="{0B19A3A6-F0DC-48C5-88C4-4B65C5237CF1}"/>
              </a:ext>
            </a:extLst>
          </p:cNvPr>
          <p:cNvSpPr/>
          <p:nvPr/>
        </p:nvSpPr>
        <p:spPr>
          <a:xfrm>
            <a:off x="2999760" y="3389159"/>
            <a:ext cx="658762" cy="422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1AD1BEEA-B6E1-462D-A22E-91F4999E066F}"/>
              </a:ext>
            </a:extLst>
          </p:cNvPr>
          <p:cNvSpPr/>
          <p:nvPr/>
        </p:nvSpPr>
        <p:spPr>
          <a:xfrm>
            <a:off x="6505575" y="4336638"/>
            <a:ext cx="570271" cy="5604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a:extLst>
              <a:ext uri="{FF2B5EF4-FFF2-40B4-BE49-F238E27FC236}">
                <a16:creationId xmlns:a16="http://schemas.microsoft.com/office/drawing/2014/main" id="{3DABAAA9-5324-4FF2-9E9D-19D131A98EC8}"/>
              </a:ext>
            </a:extLst>
          </p:cNvPr>
          <p:cNvSpPr/>
          <p:nvPr/>
        </p:nvSpPr>
        <p:spPr>
          <a:xfrm>
            <a:off x="8986684" y="639097"/>
            <a:ext cx="1779639" cy="12585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600" b="1" dirty="0"/>
              <a:t>4</a:t>
            </a:r>
          </a:p>
        </p:txBody>
      </p:sp>
    </p:spTree>
    <p:extLst>
      <p:ext uri="{BB962C8B-B14F-4D97-AF65-F5344CB8AC3E}">
        <p14:creationId xmlns:p14="http://schemas.microsoft.com/office/powerpoint/2010/main" val="1976112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9C0B76-0982-4746-9336-F42597A98A7D}"/>
              </a:ext>
            </a:extLst>
          </p:cNvPr>
          <p:cNvSpPr>
            <a:spLocks noGrp="1"/>
          </p:cNvSpPr>
          <p:nvPr>
            <p:ph type="title"/>
          </p:nvPr>
        </p:nvSpPr>
        <p:spPr>
          <a:xfrm>
            <a:off x="690716" y="636950"/>
            <a:ext cx="4146755" cy="844243"/>
          </a:xfrm>
        </p:spPr>
        <p:style>
          <a:lnRef idx="0">
            <a:schemeClr val="accent1"/>
          </a:lnRef>
          <a:fillRef idx="3">
            <a:schemeClr val="accent1"/>
          </a:fillRef>
          <a:effectRef idx="3">
            <a:schemeClr val="accent1"/>
          </a:effectRef>
          <a:fontRef idx="minor">
            <a:schemeClr val="lt1"/>
          </a:fontRef>
        </p:style>
        <p:txBody>
          <a:bodyPr/>
          <a:lstStyle/>
          <a:p>
            <a:pPr algn="ctr"/>
            <a:r>
              <a:rPr lang="it-IT" dirty="0"/>
              <a:t>Approdo finale</a:t>
            </a:r>
          </a:p>
        </p:txBody>
      </p:sp>
      <p:sp>
        <p:nvSpPr>
          <p:cNvPr id="3" name="Rettangolo 2">
            <a:extLst>
              <a:ext uri="{FF2B5EF4-FFF2-40B4-BE49-F238E27FC236}">
                <a16:creationId xmlns:a16="http://schemas.microsoft.com/office/drawing/2014/main" id="{9B67992D-C0E4-4603-8DFD-A9BF6286DBA3}"/>
              </a:ext>
            </a:extLst>
          </p:cNvPr>
          <p:cNvSpPr/>
          <p:nvPr/>
        </p:nvSpPr>
        <p:spPr>
          <a:xfrm>
            <a:off x="1159594" y="1867957"/>
            <a:ext cx="10186832" cy="2246769"/>
          </a:xfrm>
          <a:prstGeom prst="rect">
            <a:avLst/>
          </a:prstGeom>
        </p:spPr>
        <p:txBody>
          <a:bodyPr wrap="square">
            <a:spAutoFit/>
          </a:bodyPr>
          <a:lstStyle/>
          <a:p>
            <a:pPr>
              <a:spcAft>
                <a:spcPts val="0"/>
              </a:spcAft>
            </a:pPr>
            <a:r>
              <a:rPr lang="it-IT" sz="2800" dirty="0">
                <a:solidFill>
                  <a:srgbClr val="000000"/>
                </a:solidFill>
                <a:latin typeface="Calibri" panose="020F0502020204030204" pitchFamily="34" charset="0"/>
                <a:ea typeface="Calibri" panose="020F0502020204030204" pitchFamily="34" charset="0"/>
              </a:rPr>
              <a:t>Infine attraverso individuazione degli elementi a completamento e raccordo per la rappresentazione di conoscenze, abilità, competenze trasversali e competenze in relazione a processi di lavoro, compiti affidati, responsabilità delegate, codice etico e comportamentale, riconducibili ad una o più figure professionali codificate</a:t>
            </a:r>
          </a:p>
        </p:txBody>
      </p:sp>
      <p:sp>
        <p:nvSpPr>
          <p:cNvPr id="4" name="Rettangolo 3">
            <a:extLst>
              <a:ext uri="{FF2B5EF4-FFF2-40B4-BE49-F238E27FC236}">
                <a16:creationId xmlns:a16="http://schemas.microsoft.com/office/drawing/2014/main" id="{4D8D977E-0A93-4B29-95A2-E883971F03D1}"/>
              </a:ext>
            </a:extLst>
          </p:cNvPr>
          <p:cNvSpPr/>
          <p:nvPr/>
        </p:nvSpPr>
        <p:spPr>
          <a:xfrm>
            <a:off x="2866103" y="5732497"/>
            <a:ext cx="6096000" cy="646331"/>
          </a:xfrm>
          <a:prstGeom prst="rect">
            <a:avLst/>
          </a:prstGeom>
        </p:spPr>
        <p:txBody>
          <a:bodyPr>
            <a:spAutoFit/>
          </a:bodyPr>
          <a:lstStyle/>
          <a:p>
            <a:pPr algn="ctr"/>
            <a:r>
              <a:rPr lang="it-IT" sz="3600" b="1" dirty="0">
                <a:solidFill>
                  <a:srgbClr val="000000"/>
                </a:solidFill>
                <a:latin typeface="Calibri" panose="020F0502020204030204" pitchFamily="34" charset="0"/>
                <a:ea typeface="Calibri" panose="020F0502020204030204" pitchFamily="34" charset="0"/>
              </a:rPr>
              <a:t>Job </a:t>
            </a:r>
            <a:r>
              <a:rPr lang="it-IT" sz="3600" b="1" dirty="0" err="1">
                <a:solidFill>
                  <a:srgbClr val="000000"/>
                </a:solidFill>
                <a:latin typeface="Calibri" panose="020F0502020204030204" pitchFamily="34" charset="0"/>
                <a:ea typeface="Calibri" panose="020F0502020204030204" pitchFamily="34" charset="0"/>
              </a:rPr>
              <a:t>Description</a:t>
            </a:r>
            <a:r>
              <a:rPr lang="it-IT" sz="3600" b="1" dirty="0">
                <a:solidFill>
                  <a:srgbClr val="000000"/>
                </a:solidFill>
                <a:latin typeface="Calibri" panose="020F0502020204030204" pitchFamily="34" charset="0"/>
                <a:ea typeface="Calibri" panose="020F0502020204030204" pitchFamily="34" charset="0"/>
              </a:rPr>
              <a:t> Badge </a:t>
            </a:r>
            <a:endParaRPr lang="it-IT" sz="3600" dirty="0"/>
          </a:p>
        </p:txBody>
      </p:sp>
      <p:sp>
        <p:nvSpPr>
          <p:cNvPr id="5" name="Callout: freccia in giù 4">
            <a:extLst>
              <a:ext uri="{FF2B5EF4-FFF2-40B4-BE49-F238E27FC236}">
                <a16:creationId xmlns:a16="http://schemas.microsoft.com/office/drawing/2014/main" id="{014B6874-2660-444D-8D5A-0299162785E6}"/>
              </a:ext>
            </a:extLst>
          </p:cNvPr>
          <p:cNvSpPr/>
          <p:nvPr/>
        </p:nvSpPr>
        <p:spPr>
          <a:xfrm>
            <a:off x="4522839" y="4680157"/>
            <a:ext cx="2782529" cy="875071"/>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bg1"/>
                </a:solidFill>
                <a:latin typeface="Calibri" panose="020F0502020204030204" pitchFamily="34" charset="0"/>
                <a:ea typeface="Calibri" panose="020F0502020204030204" pitchFamily="34" charset="0"/>
              </a:rPr>
              <a:t>Rilascio</a:t>
            </a:r>
            <a:endParaRPr lang="it-IT" sz="2800" b="1" dirty="0">
              <a:solidFill>
                <a:schemeClr val="bg1"/>
              </a:solidFill>
            </a:endParaRPr>
          </a:p>
        </p:txBody>
      </p:sp>
    </p:spTree>
    <p:extLst>
      <p:ext uri="{BB962C8B-B14F-4D97-AF65-F5344CB8AC3E}">
        <p14:creationId xmlns:p14="http://schemas.microsoft.com/office/powerpoint/2010/main" val="59054176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980</Words>
  <Application>Microsoft Office PowerPoint</Application>
  <PresentationFormat>Widescreen</PresentationFormat>
  <Paragraphs>79</Paragraphs>
  <Slides>13</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13</vt:i4>
      </vt:variant>
    </vt:vector>
  </HeadingPairs>
  <TitlesOfParts>
    <vt:vector size="20" baseType="lpstr">
      <vt:lpstr>Arial</vt:lpstr>
      <vt:lpstr>Calibri</vt:lpstr>
      <vt:lpstr>Calibri Light</vt:lpstr>
      <vt:lpstr>Courier New</vt:lpstr>
      <vt:lpstr>Segoe UI</vt:lpstr>
      <vt:lpstr>Symbol</vt:lpstr>
      <vt:lpstr>Tema di Office</vt:lpstr>
      <vt:lpstr>Il profilo della Figura Chiave</vt:lpstr>
      <vt:lpstr>Presentazione standard di PowerPoint</vt:lpstr>
      <vt:lpstr>La figura chiave </vt:lpstr>
      <vt:lpstr>Presentazione standard di PowerPoint</vt:lpstr>
      <vt:lpstr>Aree di apprendimento prioritarie</vt:lpstr>
      <vt:lpstr>Il percorso di formazione</vt:lpstr>
      <vt:lpstr>Presentazione standard di PowerPoint</vt:lpstr>
      <vt:lpstr>COMPETENCE BADGES</vt:lpstr>
      <vt:lpstr>Presentazione standard di PowerPoint</vt:lpstr>
      <vt:lpstr>Presentazione standard di PowerPoint</vt:lpstr>
      <vt:lpstr>Presentazione standard di PowerPoint</vt:lpstr>
      <vt:lpstr>Presentazione standard di PowerPoint</vt:lpstr>
      <vt:lpstr>Approdo finale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profilo della Figura Chiave</dc:title>
  <dc:creator>Franco Chiaramonte</dc:creator>
  <cp:lastModifiedBy>Franco Chiaramonte</cp:lastModifiedBy>
  <cp:revision>11</cp:revision>
  <dcterms:created xsi:type="dcterms:W3CDTF">2019-07-04T05:56:23Z</dcterms:created>
  <dcterms:modified xsi:type="dcterms:W3CDTF">2019-07-04T07:38:51Z</dcterms:modified>
</cp:coreProperties>
</file>