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  <p:sldMasterId id="2147483701" r:id="rId3"/>
  </p:sldMasterIdLst>
  <p:notesMasterIdLst>
    <p:notesMasterId r:id="rId21"/>
  </p:notesMasterIdLst>
  <p:sldIdLst>
    <p:sldId id="297" r:id="rId4"/>
    <p:sldId id="333" r:id="rId5"/>
    <p:sldId id="379" r:id="rId6"/>
    <p:sldId id="380" r:id="rId7"/>
    <p:sldId id="381" r:id="rId8"/>
    <p:sldId id="382" r:id="rId9"/>
    <p:sldId id="383" r:id="rId10"/>
    <p:sldId id="384" r:id="rId11"/>
    <p:sldId id="386" r:id="rId12"/>
    <p:sldId id="387" r:id="rId13"/>
    <p:sldId id="388" r:id="rId14"/>
    <p:sldId id="389" r:id="rId15"/>
    <p:sldId id="390" r:id="rId16"/>
    <p:sldId id="391" r:id="rId17"/>
    <p:sldId id="470" r:id="rId18"/>
    <p:sldId id="468" r:id="rId19"/>
    <p:sldId id="467" r:id="rId20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217529"/>
    <a:srgbClr val="333399"/>
    <a:srgbClr val="0000FF"/>
    <a:srgbClr val="000099"/>
    <a:srgbClr val="006600"/>
    <a:srgbClr val="000000"/>
    <a:srgbClr val="0066CC"/>
    <a:srgbClr val="969696"/>
    <a:srgbClr val="2D9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0" autoAdjust="0"/>
    <p:restoredTop sz="99509" autoAdjust="0"/>
  </p:normalViewPr>
  <p:slideViewPr>
    <p:cSldViewPr>
      <p:cViewPr varScale="1">
        <p:scale>
          <a:sx n="88" d="100"/>
          <a:sy n="88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E4910D1-D0BD-4983-974A-97D931FF1E47}" type="datetimeFigureOut">
              <a:rPr lang="it-IT" smtClean="0"/>
              <a:pPr/>
              <a:t>05/07/2019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4B3850B-4B23-484E-830F-ABFA9F7E50A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77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3850B-4B23-484E-830F-ABFA9F7E50AB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1038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3850B-4B23-484E-830F-ABFA9F7E50A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66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it-IT" smtClean="0"/>
              <a:t>Luogo, data</a:t>
            </a:r>
          </a:p>
        </p:txBody>
      </p:sp>
      <p:sp>
        <p:nvSpPr>
          <p:cNvPr id="9523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dirty="0" smtClean="0"/>
              <a:t>titolo evento/corso </a:t>
            </a:r>
            <a:br>
              <a:rPr lang="it-IT" dirty="0" smtClean="0"/>
            </a:br>
            <a:r>
              <a:rPr lang="it-IT" sz="1200" i="1" dirty="0" smtClean="0">
                <a:solidFill>
                  <a:schemeClr val="accent2"/>
                </a:solidFill>
              </a:rPr>
              <a:t>nome cognome relatore</a:t>
            </a:r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77875"/>
            <a:ext cx="5087938" cy="3816350"/>
          </a:xfrm>
          <a:solidFill>
            <a:srgbClr val="FFFFFF"/>
          </a:solidFill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4651" y="4870326"/>
            <a:ext cx="5148635" cy="4635782"/>
          </a:xfrm>
          <a:noFill/>
          <a:ln/>
        </p:spPr>
        <p:txBody>
          <a:bodyPr lIns="98017" tIns="48148" rIns="98017" bIns="48148"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it-IT" smtClean="0"/>
              <a:t>Luogo, data</a:t>
            </a:r>
          </a:p>
        </p:txBody>
      </p:sp>
      <p:sp>
        <p:nvSpPr>
          <p:cNvPr id="9625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dirty="0" smtClean="0"/>
              <a:t>titolo evento/corso </a:t>
            </a:r>
            <a:br>
              <a:rPr lang="it-IT" dirty="0" smtClean="0"/>
            </a:br>
            <a:r>
              <a:rPr lang="it-IT" sz="1200" i="1" dirty="0" smtClean="0">
                <a:solidFill>
                  <a:schemeClr val="accent2"/>
                </a:solidFill>
              </a:rPr>
              <a:t>nome cognome relatore</a:t>
            </a: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77875"/>
            <a:ext cx="5087938" cy="3816350"/>
          </a:xfrm>
          <a:solidFill>
            <a:srgbClr val="FFFFFF"/>
          </a:solidFill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4651" y="4870326"/>
            <a:ext cx="5148635" cy="4635782"/>
          </a:xfrm>
          <a:noFill/>
          <a:ln/>
        </p:spPr>
        <p:txBody>
          <a:bodyPr lIns="98017" tIns="48148" rIns="98017" bIns="48148"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it-IT" smtClean="0"/>
              <a:t>Luogo, data</a:t>
            </a:r>
          </a:p>
        </p:txBody>
      </p:sp>
      <p:sp>
        <p:nvSpPr>
          <p:cNvPr id="9728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dirty="0" smtClean="0"/>
              <a:t>titolo evento/corso </a:t>
            </a:r>
            <a:br>
              <a:rPr lang="it-IT" dirty="0" smtClean="0"/>
            </a:br>
            <a:r>
              <a:rPr lang="it-IT" sz="1200" i="1" dirty="0" smtClean="0">
                <a:solidFill>
                  <a:schemeClr val="accent2"/>
                </a:solidFill>
              </a:rPr>
              <a:t>nome cognome relatore</a:t>
            </a: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77875"/>
            <a:ext cx="5087938" cy="3816350"/>
          </a:xfrm>
          <a:solidFill>
            <a:srgbClr val="FFFFFF"/>
          </a:solidFill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4651" y="4870326"/>
            <a:ext cx="5148635" cy="4635782"/>
          </a:xfrm>
          <a:noFill/>
          <a:ln/>
        </p:spPr>
        <p:txBody>
          <a:bodyPr lIns="98017" tIns="48148" rIns="98017" bIns="48148"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it-IT" smtClean="0"/>
              <a:t>Luogo, data</a:t>
            </a:r>
          </a:p>
        </p:txBody>
      </p:sp>
      <p:sp>
        <p:nvSpPr>
          <p:cNvPr id="9830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dirty="0" smtClean="0"/>
              <a:t>titolo evento/corso </a:t>
            </a:r>
            <a:br>
              <a:rPr lang="it-IT" dirty="0" smtClean="0"/>
            </a:br>
            <a:r>
              <a:rPr lang="it-IT" sz="1200" i="1" dirty="0" smtClean="0">
                <a:solidFill>
                  <a:schemeClr val="accent2"/>
                </a:solidFill>
              </a:rPr>
              <a:t>nome cognome relatore</a:t>
            </a: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77875"/>
            <a:ext cx="5087938" cy="3816350"/>
          </a:xfrm>
          <a:solidFill>
            <a:srgbClr val="FFFFFF"/>
          </a:solidFill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4651" y="4870326"/>
            <a:ext cx="5148635" cy="4635782"/>
          </a:xfrm>
          <a:noFill/>
          <a:ln/>
        </p:spPr>
        <p:txBody>
          <a:bodyPr lIns="98017" tIns="48148" rIns="98017" bIns="48148"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it-IT" smtClean="0"/>
              <a:t>Luogo, data</a:t>
            </a:r>
          </a:p>
        </p:txBody>
      </p:sp>
      <p:sp>
        <p:nvSpPr>
          <p:cNvPr id="9933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dirty="0" smtClean="0"/>
              <a:t>titolo evento/corso </a:t>
            </a:r>
            <a:br>
              <a:rPr lang="it-IT" dirty="0" smtClean="0"/>
            </a:br>
            <a:r>
              <a:rPr lang="it-IT" sz="1200" i="1" dirty="0" smtClean="0">
                <a:solidFill>
                  <a:schemeClr val="accent2"/>
                </a:solidFill>
              </a:rPr>
              <a:t>nome cognome relatore</a:t>
            </a:r>
          </a:p>
        </p:txBody>
      </p:sp>
      <p:sp>
        <p:nvSpPr>
          <p:cNvPr id="993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77875"/>
            <a:ext cx="5087938" cy="3816350"/>
          </a:xfrm>
          <a:solidFill>
            <a:srgbClr val="FFFFFF"/>
          </a:solidFill>
          <a:ln/>
        </p:spPr>
      </p:sp>
      <p:sp>
        <p:nvSpPr>
          <p:cNvPr id="993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4651" y="4870326"/>
            <a:ext cx="5148635" cy="4635782"/>
          </a:xfrm>
          <a:noFill/>
          <a:ln/>
        </p:spPr>
        <p:txBody>
          <a:bodyPr lIns="98017" tIns="48148" rIns="98017" bIns="48148"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Gill Sans MT" pitchFamily="34" charset="0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dirty="0" smtClean="0"/>
              <a:t>Fare clic per modificare lo stile del sottotitolo dello schema</a:t>
            </a:r>
            <a:endParaRPr kumimoji="0" lang="en-US" dirty="0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ADA407F-08D4-47EB-B97F-A1FD52178443}" type="datetime1">
              <a:rPr lang="it-IT" smtClean="0"/>
              <a:t>05/07/2019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C1874-EDE5-4288-81F4-3725F9514779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pic>
        <p:nvPicPr>
          <p:cNvPr id="7" name="Immagine 1" descr="LogoConfagricoltura_P356_P12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143140" cy="4286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EF44C89-EC2B-495A-A352-A9520D708B17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780B-9BDA-4531-8F04-A5A1C8C4C036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753F0-95D0-42B3-BA22-5014F5FE72E4}" type="datetime1">
              <a:rPr lang="it-IT" smtClean="0"/>
              <a:t>05/07/2019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1759-7F83-4688-8A76-134B6CEB3302}" type="datetime1">
              <a:rPr lang="it-IT" smtClean="0"/>
              <a:t>05/07/2019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AE3-2554-4EC6-B51E-D87F34EAF0CF}" type="datetime1">
              <a:rPr lang="it-IT" smtClean="0"/>
              <a:t>05/07/2019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85AE-2834-43E8-8B53-12304566C9B2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B373A-19F9-4DA8-8177-FD1702F874D7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7420B-53D6-467B-94DF-E98B9AA4F097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E2900-5756-4985-8E21-54C2EF384943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9826-D608-4A09-BFB1-AE4BB24D8400}" type="datetime1">
              <a:rPr lang="it-IT" smtClean="0"/>
              <a:t>05/07/2019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63079-C87D-47C1-A0E2-038C47CC4609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1" descr="LogoConfagricoltura_P356_P12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143140" cy="4286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45AA-F81F-4371-89BF-8ABA5BF39FFB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5DE6D-B7AC-4742-867F-04C16656E30A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73B5A-413C-42EC-8611-4620DFF4152D}" type="datetime1">
              <a:rPr lang="it-IT" smtClean="0"/>
              <a:t>05/07/2019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EBD1F-DE09-482F-BFB1-996E23E52D3B}" type="datetime1">
              <a:rPr lang="it-IT" smtClean="0"/>
              <a:t>05/07/2019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ED0B-C6ED-4ACF-8112-B4A4D80155C1}" type="datetime1">
              <a:rPr lang="it-IT" smtClean="0"/>
              <a:t>05/07/2019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1BA5-679A-40ED-9501-CF8E9AC4BAE0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C6F8-4398-41CF-B6EF-A98E67898BAE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CD348-E4F8-4543-AFC6-42AA883B2863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A0A30-A112-4853-9C8E-85832E052221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1941-DEB6-41D1-8E98-FF740635530D}" type="datetime1">
              <a:rPr lang="it-IT" smtClean="0"/>
              <a:t>05/07/2019</a:t>
            </a:fld>
            <a:endParaRPr lang="it-IT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94DC2-8745-4CDA-BCB5-629C614D39E7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1" descr="LogoConfagricoltura_P356_P12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143140" cy="4286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4796-5890-482E-8F5B-EBB2324E0849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68C-6018-4D2C-8AD5-D79148C64E52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49E3-4529-4107-9529-FB6A43068EE5}" type="datetime1">
              <a:rPr lang="it-IT" smtClean="0"/>
              <a:t>05/07/2019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41A7-B763-400A-886E-246F9362A4CB}" type="datetime1">
              <a:rPr lang="it-IT" smtClean="0"/>
              <a:t>05/07/2019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E79EE-D654-49FF-810D-E84DBE546F16}" type="datetime1">
              <a:rPr lang="it-IT" smtClean="0"/>
              <a:t>05/07/2019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6C37-B08C-4BB1-95BF-5FF203F2296E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D3137-B818-4640-90D5-6BA11740A882}" type="datetime1">
              <a:rPr lang="it-IT" smtClean="0"/>
              <a:t>05/07/2019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21E8-E408-40CD-A24C-47877477F82B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2C0E-FB5E-4284-A66E-17F097231C8C}" type="datetime1">
              <a:rPr lang="it-IT" smtClean="0"/>
              <a:t>05/07/2019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5DF4786-35AE-4FD4-B189-66FD78E653F7}" type="datetime1">
              <a:rPr lang="it-IT" smtClean="0"/>
              <a:t>05/07/2019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Gill Sans MT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855F376-914D-4146-B323-EE3EF1C1DAE0}" type="datetime1">
              <a:rPr lang="it-IT" smtClean="0"/>
              <a:t>05/07/2019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5DF4786-35AE-4FD4-B189-66FD78E653F7}" type="datetime1">
              <a:rPr lang="it-IT" smtClean="0"/>
              <a:t>05/07/2019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		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643042" y="5072074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8000"/>
                </a:solidFill>
                <a:latin typeface="Gill Sans MT" pitchFamily="34" charset="0"/>
              </a:rPr>
              <a:t>Roma 5 luglio 2019 – ore 9.00/13.00</a:t>
            </a:r>
          </a:p>
          <a:p>
            <a:r>
              <a:rPr lang="it-IT" i="1" dirty="0" smtClean="0">
                <a:solidFill>
                  <a:srgbClr val="008000"/>
                </a:solidFill>
                <a:latin typeface="Gill Sans MT" pitchFamily="34" charset="0"/>
              </a:rPr>
              <a:t>Docenti:  Francesca Romana </a:t>
            </a:r>
            <a:r>
              <a:rPr lang="it-IT" i="1" dirty="0" err="1" smtClean="0">
                <a:solidFill>
                  <a:srgbClr val="008000"/>
                </a:solidFill>
                <a:latin typeface="Gill Sans MT" pitchFamily="34" charset="0"/>
              </a:rPr>
              <a:t>Busnelli</a:t>
            </a:r>
            <a:r>
              <a:rPr lang="it-IT" i="1" dirty="0" smtClean="0">
                <a:solidFill>
                  <a:srgbClr val="008000"/>
                </a:solidFill>
                <a:latin typeface="Gill Sans MT" pitchFamily="34" charset="0"/>
              </a:rPr>
              <a:t> e Angelo Salvi</a:t>
            </a:r>
            <a:endParaRPr lang="it-IT" i="1" dirty="0">
              <a:solidFill>
                <a:srgbClr val="008000"/>
              </a:solidFill>
              <a:latin typeface="Gill Sans MT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/>
        </p:nvSpPr>
        <p:spPr>
          <a:xfrm>
            <a:off x="1214414" y="3786190"/>
            <a:ext cx="6400800" cy="9406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sz="2000" i="1" dirty="0" smtClean="0">
                <a:solidFill>
                  <a:srgbClr val="002060"/>
                </a:solidFill>
              </a:rPr>
              <a:t>“Le competenze relazionali e la comunicazione nella gestione organizzativa di un CFP”</a:t>
            </a:r>
            <a:endParaRPr lang="it-IT" sz="2000" dirty="0" smtClean="0">
              <a:solidFill>
                <a:srgbClr val="00206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it-IT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1857356" y="1142984"/>
            <a:ext cx="52864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Formazione figure chiave</a:t>
            </a:r>
            <a:endParaRPr kumimoji="0" lang="it-IT" sz="3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Terzo incontro</a:t>
            </a:r>
            <a:endParaRPr kumimoji="0" lang="it-IT" sz="3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Roma, 4 e 5 luglio 2019</a:t>
            </a:r>
            <a:endParaRPr kumimoji="0" lang="it-IT" sz="3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Immagine 11" descr="C:\Users\nicoletta\AppData\Local\Microsoft\Windows\INetCache\Content.Word\logo-verticale_ciofs-fp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642918"/>
            <a:ext cx="1628775" cy="998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20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71604" y="2643182"/>
            <a:ext cx="6400800" cy="1369292"/>
          </a:xfrm>
        </p:spPr>
        <p:txBody>
          <a:bodyPr>
            <a:normAutofit fontScale="70000" lnSpcReduction="20000"/>
          </a:bodyPr>
          <a:lstStyle/>
          <a:p>
            <a:endParaRPr lang="it-IT" i="1" dirty="0" smtClean="0"/>
          </a:p>
          <a:p>
            <a:r>
              <a:rPr lang="it-IT" sz="4000" b="1" dirty="0" smtClean="0">
                <a:solidFill>
                  <a:srgbClr val="002060"/>
                </a:solidFill>
              </a:rPr>
              <a:t>Alcune </a:t>
            </a:r>
            <a:r>
              <a:rPr lang="it-IT" sz="4000" b="1" dirty="0" smtClean="0">
                <a:solidFill>
                  <a:srgbClr val="FF0000"/>
                </a:solidFill>
              </a:rPr>
              <a:t>indicazioni</a:t>
            </a:r>
            <a:r>
              <a:rPr lang="it-IT" sz="4000" b="1" dirty="0" smtClean="0">
                <a:solidFill>
                  <a:srgbClr val="002060"/>
                </a:solidFill>
              </a:rPr>
              <a:t> sulla GESTIONE DEI COLLABORATORI</a:t>
            </a:r>
            <a:endParaRPr lang="it-IT" sz="4000" b="1" dirty="0">
              <a:solidFill>
                <a:srgbClr val="002060"/>
              </a:solidFill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		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690" name="AutoShape 2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4692" name="AutoShape 4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4694" name="AutoShape 6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4696" name="AutoShape 8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4698" name="AutoShape 10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9634" name="AutoShape 2" descr="Risultati immagini per immagin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9636" name="AutoShape 4" descr="Risultati immagini per immagin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9637" name="Picture 5" descr="C:\Users\Utente\Documents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143380"/>
            <a:ext cx="2619375" cy="1743075"/>
          </a:xfrm>
          <a:prstGeom prst="rect">
            <a:avLst/>
          </a:prstGeom>
          <a:noFill/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2743200" y="0"/>
            <a:ext cx="6400800" cy="9406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i="1" dirty="0" smtClean="0">
                <a:solidFill>
                  <a:srgbClr val="002060"/>
                </a:solidFill>
              </a:rPr>
              <a:t>“Le competenze relazionali e la comunicazione nella gestione organizzativa di un CFP”</a:t>
            </a:r>
            <a:endParaRPr lang="it-IT" dirty="0" smtClean="0">
              <a:solidFill>
                <a:srgbClr val="00206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it-IT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260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467545" y="1747784"/>
            <a:ext cx="846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600" dirty="0" smtClean="0">
              <a:solidFill>
                <a:srgbClr val="00206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it-IT" sz="1600" b="1" dirty="0">
              <a:solidFill>
                <a:srgbClr val="217529"/>
              </a:solidFill>
              <a:cs typeface="Arial" pitchFamily="34" charset="0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1472" y="2428868"/>
            <a:ext cx="7508875" cy="5921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0509" tIns="49372" rIns="100509" bIns="49372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it-IT" sz="3200" b="1" dirty="0" smtClean="0">
                <a:solidFill>
                  <a:srgbClr val="002060"/>
                </a:solidFill>
              </a:rPr>
              <a:t>Tipologia di collaboratori DIFFICILI</a:t>
            </a:r>
            <a:endParaRPr lang="it-IT" sz="3200" b="1" dirty="0">
              <a:solidFill>
                <a:srgbClr val="002060"/>
              </a:solidFill>
            </a:endParaRPr>
          </a:p>
        </p:txBody>
      </p:sp>
      <p:sp>
        <p:nvSpPr>
          <p:cNvPr id="87042" name="AutoShape 2" descr="Risultati immagini per immagini dipendenti diffici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87044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786190"/>
            <a:ext cx="2857500" cy="1600200"/>
          </a:xfrm>
          <a:prstGeom prst="rect">
            <a:avLst/>
          </a:prstGeom>
          <a:noFill/>
        </p:spPr>
      </p:pic>
      <p:sp>
        <p:nvSpPr>
          <p:cNvPr id="10" name="Sottotitolo 2"/>
          <p:cNvSpPr txBox="1">
            <a:spLocks/>
          </p:cNvSpPr>
          <p:nvPr/>
        </p:nvSpPr>
        <p:spPr>
          <a:xfrm>
            <a:off x="2743200" y="0"/>
            <a:ext cx="6400800" cy="9406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i="1" dirty="0" smtClean="0">
                <a:solidFill>
                  <a:srgbClr val="002060"/>
                </a:solidFill>
              </a:rPr>
              <a:t>“Le competenze relazionali e la comunicazione nella gestione organizzativa di un CFP”</a:t>
            </a:r>
            <a:endParaRPr lang="it-IT" dirty="0" smtClean="0">
              <a:solidFill>
                <a:srgbClr val="00206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it-IT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7964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875" name="Text Box 3"/>
          <p:cNvSpPr txBox="1">
            <a:spLocks noChangeArrowheads="1"/>
          </p:cNvSpPr>
          <p:nvPr/>
        </p:nvSpPr>
        <p:spPr bwMode="auto">
          <a:xfrm>
            <a:off x="2854570" y="1524000"/>
            <a:ext cx="21096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1" i="0" dirty="0">
                <a:solidFill>
                  <a:srgbClr val="002060"/>
                </a:solidFill>
              </a:rPr>
              <a:t>IL </a:t>
            </a:r>
            <a:r>
              <a:rPr lang="it-IT" sz="2400" b="1" i="0" dirty="0" smtClean="0">
                <a:solidFill>
                  <a:srgbClr val="002060"/>
                </a:solidFill>
              </a:rPr>
              <a:t>“NUOVO”</a:t>
            </a:r>
            <a:endParaRPr lang="it-IT" sz="2400" b="1" i="0" dirty="0">
              <a:solidFill>
                <a:srgbClr val="002060"/>
              </a:solidFill>
            </a:endParaRPr>
          </a:p>
        </p:txBody>
      </p:sp>
      <p:sp>
        <p:nvSpPr>
          <p:cNvPr id="1487876" name="Text Box 4"/>
          <p:cNvSpPr txBox="1">
            <a:spLocks noChangeArrowheads="1"/>
          </p:cNvSpPr>
          <p:nvPr/>
        </p:nvSpPr>
        <p:spPr bwMode="auto">
          <a:xfrm>
            <a:off x="857224" y="2357430"/>
            <a:ext cx="745587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E’</a:t>
            </a:r>
            <a:r>
              <a:rPr lang="it-IT" sz="2400" b="0" i="0" dirty="0" smtClean="0">
                <a:solidFill>
                  <a:srgbClr val="002060"/>
                </a:solidFill>
              </a:rPr>
              <a:t> problematico perché non sa cosa ci si aspetta da lui ed ha bisogno di tempo per ambientarsi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4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4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</a:t>
            </a:r>
            <a:r>
              <a:rPr lang="it-IT" sz="2400" i="0" dirty="0" smtClean="0">
                <a:solidFill>
                  <a:srgbClr val="002060"/>
                </a:solidFill>
              </a:rPr>
              <a:t>enza uno sforzo da parte del capo per inserirlo al meglio, i suoi problemi aumenteranno</a:t>
            </a:r>
            <a:endParaRPr lang="it-IT" sz="2400" b="0" i="0" dirty="0">
              <a:solidFill>
                <a:srgbClr val="002060"/>
              </a:solidFill>
            </a:endParaRPr>
          </a:p>
        </p:txBody>
      </p:sp>
      <p:sp>
        <p:nvSpPr>
          <p:cNvPr id="148787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Alcuni tipi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COLLABORATORE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difficile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6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7314" y="0"/>
            <a:ext cx="1326686" cy="742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899" name="Text Box 3"/>
          <p:cNvSpPr txBox="1">
            <a:spLocks noChangeArrowheads="1"/>
          </p:cNvSpPr>
          <p:nvPr/>
        </p:nvSpPr>
        <p:spPr bwMode="auto">
          <a:xfrm>
            <a:off x="2602523" y="1238250"/>
            <a:ext cx="26489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1" i="0" dirty="0">
                <a:solidFill>
                  <a:srgbClr val="002060"/>
                </a:solidFill>
              </a:rPr>
              <a:t>IL </a:t>
            </a:r>
            <a:r>
              <a:rPr lang="it-IT" sz="2400" b="1" dirty="0" smtClean="0">
                <a:solidFill>
                  <a:srgbClr val="002060"/>
                </a:solidFill>
              </a:rPr>
              <a:t>“</a:t>
            </a:r>
            <a:r>
              <a:rPr lang="it-IT" sz="2400" b="1" i="0" dirty="0" smtClean="0">
                <a:solidFill>
                  <a:srgbClr val="002060"/>
                </a:solidFill>
              </a:rPr>
              <a:t>MUTEVOLE”</a:t>
            </a:r>
            <a:endParaRPr lang="it-IT" sz="2400" b="1" i="0" dirty="0">
              <a:solidFill>
                <a:srgbClr val="002060"/>
              </a:solidFill>
            </a:endParaRPr>
          </a:p>
        </p:txBody>
      </p:sp>
      <p:sp>
        <p:nvSpPr>
          <p:cNvPr id="1488900" name="Text Box 4"/>
          <p:cNvSpPr txBox="1">
            <a:spLocks noChangeArrowheads="1"/>
          </p:cNvSpPr>
          <p:nvPr/>
        </p:nvSpPr>
        <p:spPr bwMode="auto">
          <a:xfrm>
            <a:off x="844062" y="2270125"/>
            <a:ext cx="745587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O</a:t>
            </a:r>
            <a:r>
              <a:rPr lang="it-IT" sz="2400" b="0" i="0" dirty="0" smtClean="0">
                <a:solidFill>
                  <a:srgbClr val="002060"/>
                </a:solidFill>
              </a:rPr>
              <a:t>pera a sbalzi, alterna prestazioni buone a prestazioni mediocri. e’ generalmente in grado di svolgere gran parte del lavoro con buoni risultati, solo non lo fa con continuità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4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4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</a:t>
            </a:r>
            <a:r>
              <a:rPr lang="it-IT" sz="2400" i="0" dirty="0" smtClean="0">
                <a:solidFill>
                  <a:srgbClr val="002060"/>
                </a:solidFill>
              </a:rPr>
              <a:t>i trova a suo agio con capi che lo valutano in base ai “ricordi” a breve: aumenta il ritmo in prossimità della valutazione</a:t>
            </a:r>
            <a:endParaRPr lang="it-IT" sz="2400" b="0" i="0" dirty="0">
              <a:solidFill>
                <a:srgbClr val="00206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7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7314" y="0"/>
            <a:ext cx="1326686" cy="742944"/>
          </a:xfrm>
          <a:prstGeom prst="rect">
            <a:avLst/>
          </a:prstGeom>
          <a:noFill/>
        </p:spPr>
      </p:pic>
      <p:sp>
        <p:nvSpPr>
          <p:cNvPr id="8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Alcuni tipi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COLLABORATORE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difficile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923" name="Text Box 3"/>
          <p:cNvSpPr txBox="1">
            <a:spLocks noChangeArrowheads="1"/>
          </p:cNvSpPr>
          <p:nvPr/>
        </p:nvSpPr>
        <p:spPr bwMode="auto">
          <a:xfrm>
            <a:off x="2039815" y="1295400"/>
            <a:ext cx="3934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1" i="0" dirty="0">
                <a:solidFill>
                  <a:srgbClr val="002060"/>
                </a:solidFill>
              </a:rPr>
              <a:t>IL </a:t>
            </a:r>
            <a:r>
              <a:rPr lang="it-IT" sz="2400" b="1" i="0" dirty="0" smtClean="0">
                <a:solidFill>
                  <a:srgbClr val="002060"/>
                </a:solidFill>
              </a:rPr>
              <a:t>NON “EQUILIBRATO”</a:t>
            </a:r>
            <a:endParaRPr lang="it-IT" sz="2400" b="1" i="0" dirty="0">
              <a:solidFill>
                <a:srgbClr val="002060"/>
              </a:solidFill>
            </a:endParaRPr>
          </a:p>
        </p:txBody>
      </p:sp>
      <p:sp>
        <p:nvSpPr>
          <p:cNvPr id="1489924" name="Text Box 4"/>
          <p:cNvSpPr txBox="1">
            <a:spLocks noChangeArrowheads="1"/>
          </p:cNvSpPr>
          <p:nvPr/>
        </p:nvSpPr>
        <p:spPr bwMode="auto">
          <a:xfrm>
            <a:off x="285720" y="2000240"/>
            <a:ext cx="7455877" cy="374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200" dirty="0" smtClean="0">
                <a:solidFill>
                  <a:srgbClr val="002060"/>
                </a:solidFill>
              </a:rPr>
              <a:t>V</a:t>
            </a:r>
            <a:r>
              <a:rPr lang="it-IT" sz="2200" b="0" i="0" dirty="0" smtClean="0">
                <a:solidFill>
                  <a:srgbClr val="002060"/>
                </a:solidFill>
              </a:rPr>
              <a:t>alido per alcuni aspetti (generalmente le conoscenze tecniche o l’ingegnosità), debole per altri aspetti (generalmente il comportamento)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2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Char char="q"/>
            </a:pPr>
            <a:r>
              <a:rPr lang="it-IT" sz="2200" b="0" i="0" dirty="0" smtClean="0">
                <a:solidFill>
                  <a:srgbClr val="002060"/>
                </a:solidFill>
              </a:rPr>
              <a:t>   </a:t>
            </a:r>
            <a:r>
              <a:rPr lang="it-IT" sz="2200" b="0" i="1" dirty="0" smtClean="0">
                <a:solidFill>
                  <a:srgbClr val="002060"/>
                </a:solidFill>
              </a:rPr>
              <a:t>gli antagonisti </a:t>
            </a:r>
            <a:r>
              <a:rPr lang="it-IT" sz="2200" b="0" i="0" dirty="0" smtClean="0">
                <a:solidFill>
                  <a:srgbClr val="002060"/>
                </a:solidFill>
              </a:rPr>
              <a:t>(solitamente in disaccordo con i colleghi, utilizzano comportamenti aggressivi)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Char char="q"/>
            </a:pPr>
            <a:r>
              <a:rPr lang="it-IT" sz="2200" b="0" i="0" dirty="0" smtClean="0">
                <a:solidFill>
                  <a:srgbClr val="002060"/>
                </a:solidFill>
              </a:rPr>
              <a:t>   </a:t>
            </a:r>
            <a:r>
              <a:rPr lang="it-IT" sz="2200" b="0" i="1" dirty="0" smtClean="0">
                <a:solidFill>
                  <a:srgbClr val="002060"/>
                </a:solidFill>
              </a:rPr>
              <a:t>gli anticonformisti </a:t>
            </a:r>
            <a:r>
              <a:rPr lang="it-IT" sz="2200" b="0" i="0" dirty="0" smtClean="0">
                <a:solidFill>
                  <a:srgbClr val="002060"/>
                </a:solidFill>
              </a:rPr>
              <a:t>(non si preoccupano di seguire le regole del gruppo)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Char char="q"/>
            </a:pPr>
            <a:r>
              <a:rPr lang="it-IT" sz="2200" b="0" i="0" dirty="0" smtClean="0">
                <a:solidFill>
                  <a:srgbClr val="002060"/>
                </a:solidFill>
              </a:rPr>
              <a:t>   </a:t>
            </a:r>
            <a:r>
              <a:rPr lang="it-IT" sz="2200" b="0" i="1" dirty="0" smtClean="0">
                <a:solidFill>
                  <a:srgbClr val="002060"/>
                </a:solidFill>
              </a:rPr>
              <a:t>i cinici </a:t>
            </a:r>
            <a:r>
              <a:rPr lang="it-IT" sz="2200" b="0" i="0" dirty="0" smtClean="0">
                <a:solidFill>
                  <a:srgbClr val="002060"/>
                </a:solidFill>
              </a:rPr>
              <a:t>(ipercritici nei confronti del capo, distruttivi nei confronti del gruppo)</a:t>
            </a:r>
            <a:endParaRPr lang="it-IT" sz="2200" b="0" i="0" dirty="0">
              <a:solidFill>
                <a:srgbClr val="00206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7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7314" y="0"/>
            <a:ext cx="1326686" cy="742944"/>
          </a:xfrm>
          <a:prstGeom prst="rect">
            <a:avLst/>
          </a:prstGeom>
          <a:noFill/>
        </p:spPr>
      </p:pic>
      <p:sp>
        <p:nvSpPr>
          <p:cNvPr id="8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Alcuni tipi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COLLABORATORE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difficile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947" name="Text Box 3"/>
          <p:cNvSpPr txBox="1">
            <a:spLocks noChangeArrowheads="1"/>
          </p:cNvSpPr>
          <p:nvPr/>
        </p:nvSpPr>
        <p:spPr bwMode="auto">
          <a:xfrm>
            <a:off x="2411760" y="1293168"/>
            <a:ext cx="2604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1" i="0" dirty="0" smtClean="0">
                <a:solidFill>
                  <a:srgbClr val="002060"/>
                </a:solidFill>
              </a:rPr>
              <a:t>IL “MEDIOCRE”</a:t>
            </a:r>
            <a:endParaRPr lang="it-IT" sz="2400" b="1" i="0" dirty="0">
              <a:solidFill>
                <a:srgbClr val="002060"/>
              </a:solidFill>
            </a:endParaRPr>
          </a:p>
        </p:txBody>
      </p:sp>
      <p:sp>
        <p:nvSpPr>
          <p:cNvPr id="1490948" name="Text Box 4"/>
          <p:cNvSpPr txBox="1">
            <a:spLocks noChangeArrowheads="1"/>
          </p:cNvSpPr>
          <p:nvPr/>
        </p:nvSpPr>
        <p:spPr bwMode="auto">
          <a:xfrm>
            <a:off x="844062" y="1905001"/>
            <a:ext cx="745587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</a:t>
            </a:r>
            <a:r>
              <a:rPr lang="it-IT" sz="2400" b="0" i="0" dirty="0" smtClean="0">
                <a:solidFill>
                  <a:srgbClr val="002060"/>
                </a:solidFill>
              </a:rPr>
              <a:t>a il minimo indispensabile per sopravvivere nell’organizzazione ma niente di più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sz="2400" b="0" i="0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</a:t>
            </a:r>
            <a:r>
              <a:rPr lang="it-IT" sz="2400" b="0" i="0" dirty="0" smtClean="0">
                <a:solidFill>
                  <a:srgbClr val="002060"/>
                </a:solidFill>
              </a:rPr>
              <a:t>on reagisce all’emergenza</a:t>
            </a:r>
            <a:endParaRPr lang="it-IT" sz="2400" b="0" i="0" dirty="0">
              <a:solidFill>
                <a:srgbClr val="002060"/>
              </a:solidFill>
            </a:endParaRPr>
          </a:p>
        </p:txBody>
      </p:sp>
      <p:sp>
        <p:nvSpPr>
          <p:cNvPr id="1490949" name="Text Box 5"/>
          <p:cNvSpPr txBox="1">
            <a:spLocks noChangeArrowheads="1"/>
          </p:cNvSpPr>
          <p:nvPr/>
        </p:nvSpPr>
        <p:spPr bwMode="auto">
          <a:xfrm>
            <a:off x="2500298" y="3714752"/>
            <a:ext cx="28357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1" i="0" dirty="0" smtClean="0">
                <a:solidFill>
                  <a:srgbClr val="002060"/>
                </a:solidFill>
              </a:rPr>
              <a:t>IL “MARGINALE”</a:t>
            </a:r>
            <a:endParaRPr lang="it-IT" sz="2400" b="1" i="0" dirty="0">
              <a:solidFill>
                <a:srgbClr val="002060"/>
              </a:solidFill>
            </a:endParaRPr>
          </a:p>
        </p:txBody>
      </p:sp>
      <p:sp>
        <p:nvSpPr>
          <p:cNvPr id="1490950" name="Text Box 6"/>
          <p:cNvSpPr txBox="1">
            <a:spLocks noChangeArrowheads="1"/>
          </p:cNvSpPr>
          <p:nvPr/>
        </p:nvSpPr>
        <p:spPr bwMode="auto">
          <a:xfrm>
            <a:off x="857224" y="4500570"/>
            <a:ext cx="74558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</a:t>
            </a:r>
            <a:r>
              <a:rPr lang="it-IT" sz="2400" b="0" i="0" dirty="0" smtClean="0">
                <a:solidFill>
                  <a:srgbClr val="002060"/>
                </a:solidFill>
              </a:rPr>
              <a:t>on soddisfa nemmeno le minime aspettative, fa di tutto per evitare il lavoro e per defilarsi agli occhi del capo</a:t>
            </a:r>
            <a:endParaRPr lang="it-IT" sz="2400" b="0" i="0" dirty="0">
              <a:solidFill>
                <a:srgbClr val="002060"/>
              </a:solidFill>
            </a:endParaRP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9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7314" y="0"/>
            <a:ext cx="1326686" cy="742944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Alcuni tipi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COLLABORATORE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difficile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1971" name="Object 3"/>
          <p:cNvGraphicFramePr>
            <a:graphicFrameLocks noChangeAspect="1"/>
          </p:cNvGraphicFramePr>
          <p:nvPr/>
        </p:nvGraphicFramePr>
        <p:xfrm>
          <a:off x="3929058" y="3000372"/>
          <a:ext cx="1481504" cy="157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ClipArt" r:id="rId3" imgW="4016520" imgH="3945240" progId="">
                  <p:embed/>
                </p:oleObj>
              </mc:Choice>
              <mc:Fallback>
                <p:oleObj name="ClipArt" r:id="rId3" imgW="4016520" imgH="39452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3000372"/>
                        <a:ext cx="1481504" cy="157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1972" name="Text Box 4"/>
          <p:cNvSpPr txBox="1">
            <a:spLocks noChangeArrowheads="1"/>
          </p:cNvSpPr>
          <p:nvPr/>
        </p:nvSpPr>
        <p:spPr bwMode="auto">
          <a:xfrm>
            <a:off x="703385" y="1431925"/>
            <a:ext cx="2321169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 dirty="0">
                <a:solidFill>
                  <a:srgbClr val="002060"/>
                </a:solidFill>
              </a:rPr>
              <a:t>DIMINUZIONE</a:t>
            </a:r>
            <a:r>
              <a:rPr lang="it-IT" sz="2000" b="0" i="0" dirty="0">
                <a:solidFill>
                  <a:schemeClr val="tx1"/>
                </a:solidFill>
              </a:rPr>
              <a:t> </a:t>
            </a:r>
            <a:r>
              <a:rPr lang="it-IT" sz="2000" b="0" i="0" dirty="0">
                <a:solidFill>
                  <a:srgbClr val="002060"/>
                </a:solidFill>
              </a:rPr>
              <a:t>DEL RENDIMENTO</a:t>
            </a:r>
          </a:p>
        </p:txBody>
      </p:sp>
      <p:sp>
        <p:nvSpPr>
          <p:cNvPr id="1491973" name="Text Box 5"/>
          <p:cNvSpPr txBox="1">
            <a:spLocks noChangeArrowheads="1"/>
          </p:cNvSpPr>
          <p:nvPr/>
        </p:nvSpPr>
        <p:spPr bwMode="auto">
          <a:xfrm>
            <a:off x="6386146" y="1752601"/>
            <a:ext cx="2406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 dirty="0">
                <a:solidFill>
                  <a:srgbClr val="002060"/>
                </a:solidFill>
              </a:rPr>
              <a:t>SCARSA QUALITA’ DEL LAVORO</a:t>
            </a:r>
          </a:p>
        </p:txBody>
      </p:sp>
      <p:sp>
        <p:nvSpPr>
          <p:cNvPr id="1491974" name="Text Box 6"/>
          <p:cNvSpPr txBox="1">
            <a:spLocks noChangeArrowheads="1"/>
          </p:cNvSpPr>
          <p:nvPr/>
        </p:nvSpPr>
        <p:spPr bwMode="auto">
          <a:xfrm>
            <a:off x="6667500" y="2574926"/>
            <a:ext cx="21248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 dirty="0">
                <a:solidFill>
                  <a:srgbClr val="002060"/>
                </a:solidFill>
              </a:rPr>
              <a:t>SCADENZE NON RISPETTATE</a:t>
            </a:r>
          </a:p>
        </p:txBody>
      </p:sp>
      <p:sp>
        <p:nvSpPr>
          <p:cNvPr id="1491975" name="Text Box 7"/>
          <p:cNvSpPr txBox="1">
            <a:spLocks noChangeArrowheads="1"/>
          </p:cNvSpPr>
          <p:nvPr/>
        </p:nvSpPr>
        <p:spPr bwMode="auto">
          <a:xfrm>
            <a:off x="6715140" y="3500438"/>
            <a:ext cx="219514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SCARSO SPIRITO D’INIZIATIVA</a:t>
            </a:r>
          </a:p>
        </p:txBody>
      </p:sp>
      <p:sp>
        <p:nvSpPr>
          <p:cNvPr id="1491976" name="Text Box 8"/>
          <p:cNvSpPr txBox="1">
            <a:spLocks noChangeArrowheads="1"/>
          </p:cNvSpPr>
          <p:nvPr/>
        </p:nvSpPr>
        <p:spPr bwMode="auto">
          <a:xfrm>
            <a:off x="6597162" y="4267201"/>
            <a:ext cx="2406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FUGA DAI COMPITI PIU’ DIFFICILI</a:t>
            </a:r>
          </a:p>
        </p:txBody>
      </p:sp>
      <p:sp>
        <p:nvSpPr>
          <p:cNvPr id="1491977" name="Text Box 9"/>
          <p:cNvSpPr txBox="1">
            <a:spLocks noChangeArrowheads="1"/>
          </p:cNvSpPr>
          <p:nvPr/>
        </p:nvSpPr>
        <p:spPr bwMode="auto">
          <a:xfrm>
            <a:off x="3500430" y="5357826"/>
            <a:ext cx="20599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 dirty="0">
                <a:solidFill>
                  <a:srgbClr val="002060"/>
                </a:solidFill>
              </a:rPr>
              <a:t>AUMENTO </a:t>
            </a:r>
            <a:r>
              <a:rPr lang="it-IT" sz="2000" b="0" i="0" dirty="0" err="1">
                <a:solidFill>
                  <a:srgbClr val="002060"/>
                </a:solidFill>
              </a:rPr>
              <a:t>DI</a:t>
            </a:r>
            <a:r>
              <a:rPr lang="it-IT" sz="2000" b="0" i="0" dirty="0">
                <a:solidFill>
                  <a:srgbClr val="002060"/>
                </a:solidFill>
              </a:rPr>
              <a:t> LAMENTELE</a:t>
            </a:r>
          </a:p>
        </p:txBody>
      </p:sp>
      <p:sp>
        <p:nvSpPr>
          <p:cNvPr id="1491978" name="Text Box 10"/>
          <p:cNvSpPr txBox="1">
            <a:spLocks noChangeArrowheads="1"/>
          </p:cNvSpPr>
          <p:nvPr/>
        </p:nvSpPr>
        <p:spPr bwMode="auto">
          <a:xfrm>
            <a:off x="281354" y="4098926"/>
            <a:ext cx="260252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MENO INTERAZIONE CON I COLLEGHI</a:t>
            </a:r>
          </a:p>
        </p:txBody>
      </p:sp>
      <p:sp>
        <p:nvSpPr>
          <p:cNvPr id="1491979" name="Text Box 11"/>
          <p:cNvSpPr txBox="1">
            <a:spLocks noChangeArrowheads="1"/>
          </p:cNvSpPr>
          <p:nvPr/>
        </p:nvSpPr>
        <p:spPr bwMode="auto">
          <a:xfrm>
            <a:off x="140677" y="3184526"/>
            <a:ext cx="2672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MANCATO RISPETTO DELLE DIRETTIVE</a:t>
            </a:r>
          </a:p>
        </p:txBody>
      </p:sp>
      <p:sp>
        <p:nvSpPr>
          <p:cNvPr id="1491980" name="Text Box 12"/>
          <p:cNvSpPr txBox="1">
            <a:spLocks noChangeArrowheads="1"/>
          </p:cNvSpPr>
          <p:nvPr/>
        </p:nvSpPr>
        <p:spPr bwMode="auto">
          <a:xfrm>
            <a:off x="211016" y="2270126"/>
            <a:ext cx="3672254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ATTEGGIAMENTO IRRITABILE E DIFENSIVO</a:t>
            </a:r>
          </a:p>
        </p:txBody>
      </p:sp>
      <p:sp>
        <p:nvSpPr>
          <p:cNvPr id="1491981" name="Text Box 13"/>
          <p:cNvSpPr txBox="1">
            <a:spLocks noChangeArrowheads="1"/>
          </p:cNvSpPr>
          <p:nvPr/>
        </p:nvSpPr>
        <p:spPr bwMode="auto">
          <a:xfrm>
            <a:off x="5429256" y="5572140"/>
            <a:ext cx="250434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SCARSA COLLABORATIVITA’</a:t>
            </a:r>
          </a:p>
        </p:txBody>
      </p:sp>
      <p:sp>
        <p:nvSpPr>
          <p:cNvPr id="1491982" name="Text Box 14"/>
          <p:cNvSpPr txBox="1">
            <a:spLocks noChangeArrowheads="1"/>
          </p:cNvSpPr>
          <p:nvPr/>
        </p:nvSpPr>
        <p:spPr bwMode="auto">
          <a:xfrm>
            <a:off x="3714744" y="1422393"/>
            <a:ext cx="2321169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 dirty="0">
                <a:solidFill>
                  <a:srgbClr val="002060"/>
                </a:solidFill>
              </a:rPr>
              <a:t>ATTRIBUZIONE </a:t>
            </a:r>
            <a:r>
              <a:rPr lang="it-IT" sz="2000" b="0" i="0" dirty="0" err="1">
                <a:solidFill>
                  <a:srgbClr val="002060"/>
                </a:solidFill>
              </a:rPr>
              <a:t>DI</a:t>
            </a:r>
            <a:r>
              <a:rPr lang="it-IT" sz="2000" b="0" i="0" dirty="0">
                <a:solidFill>
                  <a:srgbClr val="002060"/>
                </a:solidFill>
              </a:rPr>
              <a:t> RESPONSABILITA’ AI COLLEGHI</a:t>
            </a:r>
          </a:p>
        </p:txBody>
      </p:sp>
      <p:sp>
        <p:nvSpPr>
          <p:cNvPr id="1491983" name="Text Box 15"/>
          <p:cNvSpPr txBox="1">
            <a:spLocks noChangeArrowheads="1"/>
          </p:cNvSpPr>
          <p:nvPr/>
        </p:nvSpPr>
        <p:spPr bwMode="auto">
          <a:xfrm>
            <a:off x="6386147" y="5029201"/>
            <a:ext cx="219514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INTROVABILE QUANDO SERVE</a:t>
            </a:r>
          </a:p>
        </p:txBody>
      </p:sp>
      <p:sp>
        <p:nvSpPr>
          <p:cNvPr id="1491984" name="Text Box 16"/>
          <p:cNvSpPr txBox="1">
            <a:spLocks noChangeArrowheads="1"/>
          </p:cNvSpPr>
          <p:nvPr/>
        </p:nvSpPr>
        <p:spPr bwMode="auto">
          <a:xfrm>
            <a:off x="477716" y="5143512"/>
            <a:ext cx="261717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FEEDBACK NEGATIVI IN AUMENTO</a:t>
            </a:r>
          </a:p>
        </p:txBody>
      </p:sp>
      <p:sp>
        <p:nvSpPr>
          <p:cNvPr id="1491985" name="Text Box 17"/>
          <p:cNvSpPr txBox="1">
            <a:spLocks noChangeArrowheads="1"/>
          </p:cNvSpPr>
          <p:nvPr/>
        </p:nvSpPr>
        <p:spPr bwMode="auto">
          <a:xfrm>
            <a:off x="1510813" y="5927726"/>
            <a:ext cx="186543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sz="2000" b="0" i="0">
                <a:solidFill>
                  <a:srgbClr val="002060"/>
                </a:solidFill>
              </a:rPr>
              <a:t>ASSENTEISMO</a:t>
            </a: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I collaboratori: alcuni SINTOMI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21" name="Picture 4" descr="Risultati immagini per immagini dipendenti difficil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7314" y="0"/>
            <a:ext cx="1326686" cy="742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467545" y="1747784"/>
            <a:ext cx="846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600" dirty="0" smtClean="0">
              <a:solidFill>
                <a:srgbClr val="00206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it-IT" sz="1600" b="1" dirty="0">
              <a:solidFill>
                <a:srgbClr val="217529"/>
              </a:solidFill>
              <a:cs typeface="Arial" pitchFamily="34" charset="0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1472" y="2428868"/>
            <a:ext cx="7508875" cy="15770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0509" tIns="49372" rIns="100509" bIns="49372">
            <a:sp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</a:rPr>
              <a:t>Presupposti per una GESTIONE EFFICACE dei collaboratori</a:t>
            </a:r>
          </a:p>
          <a:p>
            <a:pPr>
              <a:buFont typeface="Monotype Sorts" pitchFamily="2" charset="2"/>
              <a:buNone/>
            </a:pPr>
            <a:endParaRPr lang="it-IT" sz="3200" b="1" dirty="0">
              <a:solidFill>
                <a:srgbClr val="002060"/>
              </a:solidFill>
            </a:endParaRPr>
          </a:p>
        </p:txBody>
      </p:sp>
      <p:sp>
        <p:nvSpPr>
          <p:cNvPr id="79874" name="AutoShape 2" descr="Risultati immagini per immagini risorse uma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9876" name="AutoShape 4" descr="Risultati immagini per immagini risorse uma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Sottotitolo 2"/>
          <p:cNvSpPr txBox="1">
            <a:spLocks/>
          </p:cNvSpPr>
          <p:nvPr/>
        </p:nvSpPr>
        <p:spPr>
          <a:xfrm>
            <a:off x="2743200" y="0"/>
            <a:ext cx="6400800" cy="9406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i="1" dirty="0" smtClean="0">
                <a:solidFill>
                  <a:srgbClr val="002060"/>
                </a:solidFill>
              </a:rPr>
              <a:t>“Le competenze relazionali e la comunicazione nella gestione organizzativa di un CFP”</a:t>
            </a:r>
            <a:endParaRPr lang="it-IT" dirty="0" smtClean="0">
              <a:solidFill>
                <a:srgbClr val="00206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it-IT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78850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286256"/>
            <a:ext cx="2962275" cy="1543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964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5" name="AutoShape 3"/>
          <p:cNvSpPr>
            <a:spLocks noChangeArrowheads="1"/>
          </p:cNvSpPr>
          <p:nvPr/>
        </p:nvSpPr>
        <p:spPr bwMode="auto">
          <a:xfrm>
            <a:off x="642910" y="1643050"/>
            <a:ext cx="7924800" cy="4303094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>
                  <a:alpha val="50000"/>
                </a:srgbClr>
              </a:gs>
              <a:gs pos="50000">
                <a:schemeClr val="bg1"/>
              </a:gs>
              <a:gs pos="100000">
                <a:srgbClr val="00FFFF">
                  <a:alpha val="50000"/>
                </a:srgbClr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1. Attenzione ai COMPORTAMENTI senza pretese di cambiare le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    PERSONE</a:t>
            </a:r>
          </a:p>
          <a:p>
            <a:pPr lvl="1" eaLnBrk="0" hangingPunct="0"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“è utile occuparsi di ciò che le persone fanno o potrebbero fare e </a:t>
            </a:r>
          </a:p>
          <a:p>
            <a:pPr lvl="1" eaLnBrk="0" hangingPunct="0"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      non di come sono”</a:t>
            </a:r>
            <a:endParaRPr lang="it-IT" b="1" i="1" dirty="0">
              <a:solidFill>
                <a:srgbClr val="002060"/>
              </a:solidFill>
            </a:endParaRPr>
          </a:p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2. È essenziale un APPROCCIO FUNZIONALE e non DOGMATICO</a:t>
            </a:r>
          </a:p>
          <a:p>
            <a:pPr lvl="1" eaLnBrk="0" hangingPunct="0">
              <a:lnSpc>
                <a:spcPct val="140000"/>
              </a:lnSpc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“non servono categorie come giusto o sbagliato, buono o cattivo, </a:t>
            </a:r>
          </a:p>
          <a:p>
            <a:pPr lvl="1" eaLnBrk="0" hangingPunct="0">
              <a:lnSpc>
                <a:spcPct val="140000"/>
              </a:lnSpc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      bensì coerente o incoerente rispetto ai fini/obiettivi che si vogliono </a:t>
            </a:r>
          </a:p>
          <a:p>
            <a:pPr lvl="1" eaLnBrk="0" hangingPunct="0">
              <a:lnSpc>
                <a:spcPct val="140000"/>
              </a:lnSpc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      raggiungere e del comportamento stesso”</a:t>
            </a:r>
            <a:endParaRPr lang="it-IT" b="1" i="1" dirty="0">
              <a:solidFill>
                <a:srgbClr val="00206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357166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pic>
        <p:nvPicPr>
          <p:cNvPr id="6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471" y="1"/>
            <a:ext cx="1508529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AutoShape 3"/>
          <p:cNvSpPr>
            <a:spLocks noChangeArrowheads="1"/>
          </p:cNvSpPr>
          <p:nvPr/>
        </p:nvSpPr>
        <p:spPr bwMode="auto">
          <a:xfrm>
            <a:off x="928662" y="1571612"/>
            <a:ext cx="7924800" cy="4303094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>
                  <a:alpha val="50000"/>
                </a:srgbClr>
              </a:gs>
              <a:gs pos="50000">
                <a:schemeClr val="bg1"/>
              </a:gs>
              <a:gs pos="100000">
                <a:srgbClr val="00FFFF">
                  <a:alpha val="50000"/>
                </a:srgbClr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3. Attenzione ai COMPORTAMENTI senza pretese di cambiare le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    PERSONE</a:t>
            </a:r>
          </a:p>
          <a:p>
            <a:pPr lvl="1" eaLnBrk="0" hangingPunct="0"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i="1" dirty="0">
                <a:solidFill>
                  <a:srgbClr val="002060"/>
                </a:solidFill>
              </a:rPr>
              <a:t>“è importante raccogliere dati/fatti prima di ogni decisione”</a:t>
            </a:r>
          </a:p>
          <a:p>
            <a:pPr lvl="1" eaLnBrk="0" hangingPunct="0"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b="1" i="1" dirty="0">
                <a:solidFill>
                  <a:srgbClr val="002060"/>
                </a:solidFill>
              </a:rPr>
              <a:t>  </a:t>
            </a:r>
            <a:r>
              <a:rPr lang="it-IT" i="1" dirty="0">
                <a:solidFill>
                  <a:srgbClr val="002060"/>
                </a:solidFill>
              </a:rPr>
              <a:t>“fare il medico e non il farmacista”</a:t>
            </a:r>
            <a:endParaRPr lang="it-IT" b="1" i="1" dirty="0">
              <a:solidFill>
                <a:srgbClr val="002060"/>
              </a:solidFill>
            </a:endParaRPr>
          </a:p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4. È fondamentale sviluppare </a:t>
            </a:r>
            <a:r>
              <a:rPr lang="it-IT" dirty="0">
                <a:solidFill>
                  <a:srgbClr val="002060"/>
                </a:solidFill>
              </a:rPr>
              <a:t>la propria</a:t>
            </a:r>
            <a:r>
              <a:rPr lang="it-IT" b="1" dirty="0">
                <a:solidFill>
                  <a:srgbClr val="002060"/>
                </a:solidFill>
              </a:rPr>
              <a:t> AUTOCONSAPEVOLEZZA </a:t>
            </a:r>
            <a:r>
              <a:rPr lang="it-IT" dirty="0">
                <a:solidFill>
                  <a:srgbClr val="002060"/>
                </a:solidFill>
              </a:rPr>
              <a:t>per </a:t>
            </a:r>
          </a:p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dirty="0">
                <a:solidFill>
                  <a:srgbClr val="002060"/>
                </a:solidFill>
              </a:rPr>
              <a:t>    evitare che le proprie motivazioni, caratteristiche, valori, diventino</a:t>
            </a:r>
            <a:r>
              <a:rPr lang="it-IT" b="1" dirty="0">
                <a:solidFill>
                  <a:srgbClr val="002060"/>
                </a:solidFill>
              </a:rPr>
              <a:t> </a:t>
            </a:r>
          </a:p>
          <a:p>
            <a:pPr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002060"/>
                </a:solidFill>
              </a:rPr>
              <a:t>    PREGIUDIZI </a:t>
            </a:r>
            <a:r>
              <a:rPr lang="it-IT" dirty="0">
                <a:solidFill>
                  <a:srgbClr val="002060"/>
                </a:solidFill>
              </a:rPr>
              <a:t>nel rapporto e nella gestione dei collaboratori.</a:t>
            </a:r>
            <a:endParaRPr lang="it-IT" b="1" dirty="0">
              <a:solidFill>
                <a:srgbClr val="002060"/>
              </a:solidFill>
            </a:endParaRPr>
          </a:p>
          <a:p>
            <a:pPr lvl="1" eaLnBrk="0" hangingPunct="0">
              <a:lnSpc>
                <a:spcPct val="140000"/>
              </a:lnSpc>
              <a:spcBef>
                <a:spcPct val="50000"/>
              </a:spcBef>
              <a:buFont typeface="Webdings" pitchFamily="18" charset="2"/>
              <a:buNone/>
              <a:defRPr/>
            </a:pPr>
            <a:r>
              <a:rPr lang="it-IT" i="1" dirty="0">
                <a:solidFill>
                  <a:srgbClr val="002060"/>
                </a:solidFill>
              </a:rPr>
              <a:t>“evitare di usare se stessi come metro di misura degli altri”</a:t>
            </a:r>
            <a:endParaRPr lang="it-IT" b="1" i="1" dirty="0">
              <a:solidFill>
                <a:srgbClr val="00206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357166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8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471" y="1"/>
            <a:ext cx="1508529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1" name="AutoShape 3"/>
          <p:cNvSpPr>
            <a:spLocks noChangeArrowheads="1"/>
          </p:cNvSpPr>
          <p:nvPr/>
        </p:nvSpPr>
        <p:spPr bwMode="auto">
          <a:xfrm>
            <a:off x="714348" y="1643050"/>
            <a:ext cx="7924800" cy="3753076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>
                  <a:alpha val="50000"/>
                </a:srgbClr>
              </a:gs>
              <a:gs pos="50000">
                <a:schemeClr val="bg1"/>
              </a:gs>
              <a:gs pos="100000">
                <a:srgbClr val="00FFFF">
                  <a:alpha val="50000"/>
                </a:srgbClr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marL="914400" lvl="1" indent="-457200" eaLnBrk="0" hangingPunct="0">
              <a:spcBef>
                <a:spcPct val="40000"/>
              </a:spcBef>
              <a:defRPr/>
            </a:pPr>
            <a:r>
              <a:rPr lang="it-IT" dirty="0">
                <a:solidFill>
                  <a:srgbClr val="002060"/>
                </a:solidFill>
              </a:rPr>
              <a:t>5. </a:t>
            </a:r>
            <a:r>
              <a:rPr lang="it-IT" b="1" dirty="0">
                <a:solidFill>
                  <a:srgbClr val="002060"/>
                </a:solidFill>
              </a:rPr>
              <a:t>CONOSCERE I PROPRI COLLABORATORI AL MEGLIO</a:t>
            </a:r>
            <a:r>
              <a:rPr lang="it-IT" dirty="0">
                <a:solidFill>
                  <a:srgbClr val="002060"/>
                </a:solidFill>
              </a:rPr>
              <a:t> sia in momenti formali che in momenti più informali</a:t>
            </a:r>
          </a:p>
          <a:p>
            <a:pPr marL="914400" lvl="1" indent="-457200" eaLnBrk="0" hangingPunct="0">
              <a:spcBef>
                <a:spcPct val="40000"/>
              </a:spcBef>
              <a:buFontTx/>
              <a:buChar char="•"/>
              <a:defRPr/>
            </a:pPr>
            <a:endParaRPr lang="it-IT" dirty="0">
              <a:solidFill>
                <a:srgbClr val="002060"/>
              </a:solidFill>
            </a:endParaRPr>
          </a:p>
          <a:p>
            <a:pPr marL="914400" lvl="1" indent="-457200" eaLnBrk="0" hangingPunct="0">
              <a:spcBef>
                <a:spcPct val="40000"/>
              </a:spcBef>
              <a:defRPr/>
            </a:pPr>
            <a:r>
              <a:rPr lang="it-IT" dirty="0">
                <a:solidFill>
                  <a:srgbClr val="002060"/>
                </a:solidFill>
              </a:rPr>
              <a:t>6.  </a:t>
            </a:r>
            <a:r>
              <a:rPr lang="it-IT" b="1" dirty="0">
                <a:solidFill>
                  <a:srgbClr val="002060"/>
                </a:solidFill>
              </a:rPr>
              <a:t>APPROFONDIRE I VISSUTI SIA PERSONALI CHE PROFESSIONALI </a:t>
            </a:r>
            <a:r>
              <a:rPr lang="it-IT" dirty="0">
                <a:solidFill>
                  <a:srgbClr val="002060"/>
                </a:solidFill>
              </a:rPr>
              <a:t>conoscendone la caratteristiche personali i punti forza e di debolezza per poterli gestire al meglio</a:t>
            </a:r>
          </a:p>
          <a:p>
            <a:pPr marL="914400" lvl="1" indent="-457200" eaLnBrk="0" hangingPunct="0">
              <a:spcBef>
                <a:spcPct val="40000"/>
              </a:spcBef>
              <a:defRPr/>
            </a:pPr>
            <a:endParaRPr lang="it-IT" dirty="0">
              <a:solidFill>
                <a:srgbClr val="002060"/>
              </a:solidFill>
            </a:endParaRPr>
          </a:p>
          <a:p>
            <a:pPr marL="914400" lvl="1" indent="-457200" eaLnBrk="0" hangingPunct="0">
              <a:spcBef>
                <a:spcPct val="40000"/>
              </a:spcBef>
              <a:defRPr/>
            </a:pPr>
            <a:r>
              <a:rPr lang="it-IT" dirty="0">
                <a:solidFill>
                  <a:srgbClr val="002060"/>
                </a:solidFill>
              </a:rPr>
              <a:t>7. </a:t>
            </a:r>
            <a:r>
              <a:rPr lang="it-IT" b="1" dirty="0">
                <a:solidFill>
                  <a:srgbClr val="002060"/>
                </a:solidFill>
              </a:rPr>
              <a:t>INDIVIDUARE I PUNTI </a:t>
            </a:r>
            <a:r>
              <a:rPr lang="it-IT" b="1" dirty="0" err="1">
                <a:solidFill>
                  <a:srgbClr val="002060"/>
                </a:solidFill>
              </a:rPr>
              <a:t>DI</a:t>
            </a:r>
            <a:r>
              <a:rPr lang="it-IT" b="1" dirty="0">
                <a:solidFill>
                  <a:srgbClr val="002060"/>
                </a:solidFill>
              </a:rPr>
              <a:t> SENSIBILITÀ</a:t>
            </a:r>
            <a:r>
              <a:rPr lang="it-IT" dirty="0">
                <a:solidFill>
                  <a:srgbClr val="002060"/>
                </a:solidFill>
              </a:rPr>
              <a:t> sui quali far leva per sviluppare al meglio suo potenziale, le sue attitudini e fronteggiare le sue criticità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357166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8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471" y="1"/>
            <a:ext cx="1508529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AutoShape 2"/>
          <p:cNvSpPr>
            <a:spLocks noChangeArrowheads="1"/>
          </p:cNvSpPr>
          <p:nvPr/>
        </p:nvSpPr>
        <p:spPr bwMode="auto">
          <a:xfrm>
            <a:off x="3000364" y="1428736"/>
            <a:ext cx="5410200" cy="1847850"/>
          </a:xfrm>
          <a:prstGeom prst="flowChartDocument">
            <a:avLst/>
          </a:prstGeom>
          <a:gradFill rotWithShape="0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40000"/>
              </a:lnSpc>
              <a:spcBef>
                <a:spcPct val="50000"/>
              </a:spcBef>
              <a:defRPr/>
            </a:pPr>
            <a:endParaRPr lang="it-IT" b="1" dirty="0"/>
          </a:p>
          <a:p>
            <a:pPr algn="ctr" eaLnBrk="0" hangingPunct="0">
              <a:lnSpc>
                <a:spcPct val="140000"/>
              </a:lnSpc>
              <a:spcBef>
                <a:spcPct val="50000"/>
              </a:spcBef>
              <a:defRPr/>
            </a:pPr>
            <a:r>
              <a:rPr lang="it-IT" b="1" dirty="0">
                <a:solidFill>
                  <a:srgbClr val="FF0000"/>
                </a:solidFill>
              </a:rPr>
              <a:t>ALCUNI PRINCIPI GUIDA</a:t>
            </a:r>
          </a:p>
          <a:p>
            <a:pPr algn="ctr" eaLnBrk="0" hangingPunct="0">
              <a:lnSpc>
                <a:spcPct val="140000"/>
              </a:lnSpc>
              <a:spcBef>
                <a:spcPct val="50000"/>
              </a:spcBef>
              <a:defRPr/>
            </a:pPr>
            <a:endParaRPr lang="it-IT" b="1" dirty="0"/>
          </a:p>
        </p:txBody>
      </p:sp>
      <p:sp>
        <p:nvSpPr>
          <p:cNvPr id="46083" name="AutoShape 3"/>
          <p:cNvSpPr>
            <a:spLocks noChangeArrowheads="1"/>
          </p:cNvSpPr>
          <p:nvPr/>
        </p:nvSpPr>
        <p:spPr bwMode="auto">
          <a:xfrm>
            <a:off x="609600" y="3071810"/>
            <a:ext cx="8534400" cy="2871788"/>
          </a:xfrm>
          <a:prstGeom prst="bevel">
            <a:avLst>
              <a:gd name="adj" fmla="val 1250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it-IT" sz="2800" b="1" dirty="0">
                <a:solidFill>
                  <a:srgbClr val="002060"/>
                </a:solidFill>
              </a:rPr>
              <a:t>Attenzione al SINGOLO e alla SQUADRA</a:t>
            </a:r>
          </a:p>
          <a:p>
            <a:pPr eaLnBrk="0" hangingPunct="0">
              <a:lnSpc>
                <a:spcPct val="120000"/>
              </a:lnSpc>
            </a:pPr>
            <a:endParaRPr lang="it-IT" sz="2800" b="1" dirty="0">
              <a:solidFill>
                <a:srgbClr val="002060"/>
              </a:solidFill>
            </a:endParaRPr>
          </a:p>
          <a:p>
            <a:pPr eaLnBrk="0" hangingPunct="0">
              <a:lnSpc>
                <a:spcPct val="120000"/>
              </a:lnSpc>
              <a:buFontTx/>
              <a:buChar char="a"/>
            </a:pPr>
            <a:endParaRPr lang="it-IT" sz="2800" b="1" dirty="0">
              <a:solidFill>
                <a:srgbClr val="002060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it-IT" sz="2800" b="1" dirty="0">
                <a:solidFill>
                  <a:srgbClr val="002060"/>
                </a:solidFill>
              </a:rPr>
              <a:t>Attenzione al MERITO ed all’EQUITA’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357166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8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471" y="1"/>
            <a:ext cx="1508529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AutoShape 2"/>
          <p:cNvSpPr>
            <a:spLocks noChangeArrowheads="1"/>
          </p:cNvSpPr>
          <p:nvPr/>
        </p:nvSpPr>
        <p:spPr bwMode="auto">
          <a:xfrm>
            <a:off x="3132138" y="2057400"/>
            <a:ext cx="5334000" cy="419338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b="1">
                <a:solidFill>
                  <a:srgbClr val="002060"/>
                </a:solidFill>
              </a:rPr>
              <a:t>le persone con l’Organizzazione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7596188" y="3141663"/>
          <a:ext cx="647700" cy="150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lipArt" r:id="rId4" imgW="1295640" imgH="3934080" progId="">
                  <p:embed/>
                </p:oleObj>
              </mc:Choice>
              <mc:Fallback>
                <p:oleObj name="ClipArt" r:id="rId4" imgW="1295640" imgH="39340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3141663"/>
                        <a:ext cx="647700" cy="1509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8350" y="1812925"/>
            <a:ext cx="2579688" cy="4495800"/>
            <a:chOff x="1056" y="1728"/>
            <a:chExt cx="1625" cy="2352"/>
          </a:xfrm>
        </p:grpSpPr>
        <p:sp>
          <p:nvSpPr>
            <p:cNvPr id="2056" name="AutoShape 6"/>
            <p:cNvSpPr>
              <a:spLocks noChangeArrowheads="1"/>
            </p:cNvSpPr>
            <p:nvPr/>
          </p:nvSpPr>
          <p:spPr bwMode="auto">
            <a:xfrm>
              <a:off x="1440" y="1728"/>
              <a:ext cx="480" cy="2352"/>
            </a:xfrm>
            <a:prstGeom prst="can">
              <a:avLst>
                <a:gd name="adj" fmla="val 33756"/>
              </a:avLst>
            </a:prstGeom>
            <a:solidFill>
              <a:srgbClr val="80808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2060"/>
                </a:solidFill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 rot="334694">
              <a:off x="1152" y="3408"/>
              <a:ext cx="1529" cy="403"/>
              <a:chOff x="1152" y="3408"/>
              <a:chExt cx="1529" cy="403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 rot="250616">
                <a:off x="1152" y="3408"/>
                <a:ext cx="1529" cy="403"/>
                <a:chOff x="2373" y="784"/>
                <a:chExt cx="1529" cy="403"/>
              </a:xfrm>
            </p:grpSpPr>
            <p:sp>
              <p:nvSpPr>
                <p:cNvPr id="2070" name="Freeform 9"/>
                <p:cNvSpPr>
                  <a:spLocks/>
                </p:cNvSpPr>
                <p:nvPr/>
              </p:nvSpPr>
              <p:spPr bwMode="auto">
                <a:xfrm>
                  <a:off x="2373" y="812"/>
                  <a:ext cx="1504" cy="375"/>
                </a:xfrm>
                <a:custGeom>
                  <a:avLst/>
                  <a:gdLst>
                    <a:gd name="T0" fmla="*/ 3 w 1504"/>
                    <a:gd name="T1" fmla="*/ 375 h 375"/>
                    <a:gd name="T2" fmla="*/ 1331 w 1504"/>
                    <a:gd name="T3" fmla="*/ 293 h 375"/>
                    <a:gd name="T4" fmla="*/ 1504 w 1504"/>
                    <a:gd name="T5" fmla="*/ 126 h 375"/>
                    <a:gd name="T6" fmla="*/ 1330 w 1504"/>
                    <a:gd name="T7" fmla="*/ 0 h 375"/>
                    <a:gd name="T8" fmla="*/ 0 w 1504"/>
                    <a:gd name="T9" fmla="*/ 82 h 375"/>
                    <a:gd name="T10" fmla="*/ 3 w 1504"/>
                    <a:gd name="T11" fmla="*/ 375 h 3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4"/>
                    <a:gd name="T19" fmla="*/ 0 h 375"/>
                    <a:gd name="T20" fmla="*/ 1504 w 1504"/>
                    <a:gd name="T21" fmla="*/ 375 h 3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4" h="375">
                      <a:moveTo>
                        <a:pt x="3" y="375"/>
                      </a:moveTo>
                      <a:lnTo>
                        <a:pt x="1331" y="293"/>
                      </a:lnTo>
                      <a:lnTo>
                        <a:pt x="1504" y="126"/>
                      </a:lnTo>
                      <a:lnTo>
                        <a:pt x="1330" y="0"/>
                      </a:lnTo>
                      <a:lnTo>
                        <a:pt x="0" y="82"/>
                      </a:lnTo>
                      <a:lnTo>
                        <a:pt x="3" y="375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071" name="Freeform 10"/>
                <p:cNvSpPr>
                  <a:spLocks/>
                </p:cNvSpPr>
                <p:nvPr/>
              </p:nvSpPr>
              <p:spPr bwMode="auto">
                <a:xfrm>
                  <a:off x="2399" y="784"/>
                  <a:ext cx="1503" cy="375"/>
                </a:xfrm>
                <a:custGeom>
                  <a:avLst/>
                  <a:gdLst>
                    <a:gd name="T0" fmla="*/ 3 w 1503"/>
                    <a:gd name="T1" fmla="*/ 375 h 375"/>
                    <a:gd name="T2" fmla="*/ 1331 w 1503"/>
                    <a:gd name="T3" fmla="*/ 292 h 375"/>
                    <a:gd name="T4" fmla="*/ 1503 w 1503"/>
                    <a:gd name="T5" fmla="*/ 125 h 375"/>
                    <a:gd name="T6" fmla="*/ 1329 w 1503"/>
                    <a:gd name="T7" fmla="*/ 0 h 375"/>
                    <a:gd name="T8" fmla="*/ 0 w 1503"/>
                    <a:gd name="T9" fmla="*/ 82 h 375"/>
                    <a:gd name="T10" fmla="*/ 3 w 1503"/>
                    <a:gd name="T11" fmla="*/ 375 h 3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3"/>
                    <a:gd name="T19" fmla="*/ 0 h 375"/>
                    <a:gd name="T20" fmla="*/ 1503 w 1503"/>
                    <a:gd name="T21" fmla="*/ 375 h 3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3" h="375">
                      <a:moveTo>
                        <a:pt x="3" y="375"/>
                      </a:moveTo>
                      <a:lnTo>
                        <a:pt x="1331" y="292"/>
                      </a:lnTo>
                      <a:lnTo>
                        <a:pt x="1503" y="125"/>
                      </a:lnTo>
                      <a:lnTo>
                        <a:pt x="1329" y="0"/>
                      </a:lnTo>
                      <a:lnTo>
                        <a:pt x="0" y="82"/>
                      </a:lnTo>
                      <a:lnTo>
                        <a:pt x="3" y="375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2069" name="Text Box 11"/>
              <p:cNvSpPr txBox="1">
                <a:spLocks noChangeArrowheads="1"/>
              </p:cNvSpPr>
              <p:nvPr/>
            </p:nvSpPr>
            <p:spPr bwMode="auto">
              <a:xfrm>
                <a:off x="1153" y="3471"/>
                <a:ext cx="1344" cy="1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it-IT" b="1" i="1">
                    <a:solidFill>
                      <a:srgbClr val="002060"/>
                    </a:solidFill>
                  </a:rPr>
                  <a:t>SVILUPPARE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 rot="-194906">
              <a:off x="1104" y="2640"/>
              <a:ext cx="1532" cy="464"/>
              <a:chOff x="1104" y="2832"/>
              <a:chExt cx="1532" cy="464"/>
            </a:xfrm>
          </p:grpSpPr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 rot="-329008">
                <a:off x="1104" y="2832"/>
                <a:ext cx="1532" cy="464"/>
                <a:chOff x="2277" y="1600"/>
                <a:chExt cx="1532" cy="464"/>
              </a:xfrm>
            </p:grpSpPr>
            <p:sp>
              <p:nvSpPr>
                <p:cNvPr id="2066" name="Freeform 14"/>
                <p:cNvSpPr>
                  <a:spLocks/>
                </p:cNvSpPr>
                <p:nvPr/>
              </p:nvSpPr>
              <p:spPr bwMode="auto">
                <a:xfrm>
                  <a:off x="2277" y="1621"/>
                  <a:ext cx="1503" cy="443"/>
                </a:xfrm>
                <a:custGeom>
                  <a:avLst/>
                  <a:gdLst>
                    <a:gd name="T0" fmla="*/ 16 w 1503"/>
                    <a:gd name="T1" fmla="*/ 0 h 443"/>
                    <a:gd name="T2" fmla="*/ 1339 w 1503"/>
                    <a:gd name="T3" fmla="*/ 151 h 443"/>
                    <a:gd name="T4" fmla="*/ 1503 w 1503"/>
                    <a:gd name="T5" fmla="*/ 328 h 443"/>
                    <a:gd name="T6" fmla="*/ 1321 w 1503"/>
                    <a:gd name="T7" fmla="*/ 443 h 443"/>
                    <a:gd name="T8" fmla="*/ 0 w 1503"/>
                    <a:gd name="T9" fmla="*/ 291 h 443"/>
                    <a:gd name="T10" fmla="*/ 16 w 1503"/>
                    <a:gd name="T11" fmla="*/ 0 h 4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3"/>
                    <a:gd name="T19" fmla="*/ 0 h 443"/>
                    <a:gd name="T20" fmla="*/ 1503 w 1503"/>
                    <a:gd name="T21" fmla="*/ 443 h 44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3" h="443">
                      <a:moveTo>
                        <a:pt x="16" y="0"/>
                      </a:moveTo>
                      <a:lnTo>
                        <a:pt x="1339" y="151"/>
                      </a:lnTo>
                      <a:lnTo>
                        <a:pt x="1503" y="328"/>
                      </a:lnTo>
                      <a:lnTo>
                        <a:pt x="1321" y="443"/>
                      </a:lnTo>
                      <a:lnTo>
                        <a:pt x="0" y="291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067" name="Freeform 15"/>
                <p:cNvSpPr>
                  <a:spLocks/>
                </p:cNvSpPr>
                <p:nvPr/>
              </p:nvSpPr>
              <p:spPr bwMode="auto">
                <a:xfrm>
                  <a:off x="2305" y="1600"/>
                  <a:ext cx="1504" cy="444"/>
                </a:xfrm>
                <a:custGeom>
                  <a:avLst/>
                  <a:gdLst>
                    <a:gd name="T0" fmla="*/ 18 w 1504"/>
                    <a:gd name="T1" fmla="*/ 0 h 444"/>
                    <a:gd name="T2" fmla="*/ 1339 w 1504"/>
                    <a:gd name="T3" fmla="*/ 152 h 444"/>
                    <a:gd name="T4" fmla="*/ 1504 w 1504"/>
                    <a:gd name="T5" fmla="*/ 328 h 444"/>
                    <a:gd name="T6" fmla="*/ 1321 w 1504"/>
                    <a:gd name="T7" fmla="*/ 444 h 444"/>
                    <a:gd name="T8" fmla="*/ 0 w 1504"/>
                    <a:gd name="T9" fmla="*/ 293 h 444"/>
                    <a:gd name="T10" fmla="*/ 18 w 1504"/>
                    <a:gd name="T11" fmla="*/ 0 h 4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4"/>
                    <a:gd name="T19" fmla="*/ 0 h 444"/>
                    <a:gd name="T20" fmla="*/ 1504 w 1504"/>
                    <a:gd name="T21" fmla="*/ 444 h 4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4" h="444">
                      <a:moveTo>
                        <a:pt x="18" y="0"/>
                      </a:moveTo>
                      <a:lnTo>
                        <a:pt x="1339" y="152"/>
                      </a:lnTo>
                      <a:lnTo>
                        <a:pt x="1504" y="328"/>
                      </a:lnTo>
                      <a:lnTo>
                        <a:pt x="1321" y="444"/>
                      </a:lnTo>
                      <a:lnTo>
                        <a:pt x="0" y="293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2065" name="Text Box 16"/>
              <p:cNvSpPr txBox="1">
                <a:spLocks noChangeArrowheads="1"/>
              </p:cNvSpPr>
              <p:nvPr/>
            </p:nvSpPr>
            <p:spPr bwMode="auto">
              <a:xfrm>
                <a:off x="1152" y="2935"/>
                <a:ext cx="1392" cy="1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it-IT" b="1" i="1">
                    <a:solidFill>
                      <a:srgbClr val="002060"/>
                    </a:solidFill>
                  </a:rPr>
                  <a:t>FINALIZZARE</a:t>
                </a:r>
              </a:p>
            </p:txBody>
          </p: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 rot="-592429">
              <a:off x="1056" y="2016"/>
              <a:ext cx="1529" cy="403"/>
              <a:chOff x="1056" y="2304"/>
              <a:chExt cx="1529" cy="403"/>
            </a:xfrm>
          </p:grpSpPr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 rot="250616">
                <a:off x="1056" y="2304"/>
                <a:ext cx="1529" cy="403"/>
                <a:chOff x="2373" y="784"/>
                <a:chExt cx="1529" cy="403"/>
              </a:xfrm>
            </p:grpSpPr>
            <p:sp>
              <p:nvSpPr>
                <p:cNvPr id="2062" name="Freeform 19"/>
                <p:cNvSpPr>
                  <a:spLocks/>
                </p:cNvSpPr>
                <p:nvPr/>
              </p:nvSpPr>
              <p:spPr bwMode="auto">
                <a:xfrm>
                  <a:off x="2373" y="812"/>
                  <a:ext cx="1504" cy="375"/>
                </a:xfrm>
                <a:custGeom>
                  <a:avLst/>
                  <a:gdLst>
                    <a:gd name="T0" fmla="*/ 3 w 1504"/>
                    <a:gd name="T1" fmla="*/ 375 h 375"/>
                    <a:gd name="T2" fmla="*/ 1331 w 1504"/>
                    <a:gd name="T3" fmla="*/ 293 h 375"/>
                    <a:gd name="T4" fmla="*/ 1504 w 1504"/>
                    <a:gd name="T5" fmla="*/ 126 h 375"/>
                    <a:gd name="T6" fmla="*/ 1330 w 1504"/>
                    <a:gd name="T7" fmla="*/ 0 h 375"/>
                    <a:gd name="T8" fmla="*/ 0 w 1504"/>
                    <a:gd name="T9" fmla="*/ 82 h 375"/>
                    <a:gd name="T10" fmla="*/ 3 w 1504"/>
                    <a:gd name="T11" fmla="*/ 375 h 3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4"/>
                    <a:gd name="T19" fmla="*/ 0 h 375"/>
                    <a:gd name="T20" fmla="*/ 1504 w 1504"/>
                    <a:gd name="T21" fmla="*/ 375 h 3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4" h="375">
                      <a:moveTo>
                        <a:pt x="3" y="375"/>
                      </a:moveTo>
                      <a:lnTo>
                        <a:pt x="1331" y="293"/>
                      </a:lnTo>
                      <a:lnTo>
                        <a:pt x="1504" y="126"/>
                      </a:lnTo>
                      <a:lnTo>
                        <a:pt x="1330" y="0"/>
                      </a:lnTo>
                      <a:lnTo>
                        <a:pt x="0" y="82"/>
                      </a:lnTo>
                      <a:lnTo>
                        <a:pt x="3" y="375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063" name="Freeform 20"/>
                <p:cNvSpPr>
                  <a:spLocks/>
                </p:cNvSpPr>
                <p:nvPr/>
              </p:nvSpPr>
              <p:spPr bwMode="auto">
                <a:xfrm>
                  <a:off x="2399" y="784"/>
                  <a:ext cx="1503" cy="375"/>
                </a:xfrm>
                <a:custGeom>
                  <a:avLst/>
                  <a:gdLst>
                    <a:gd name="T0" fmla="*/ 3 w 1503"/>
                    <a:gd name="T1" fmla="*/ 375 h 375"/>
                    <a:gd name="T2" fmla="*/ 1331 w 1503"/>
                    <a:gd name="T3" fmla="*/ 292 h 375"/>
                    <a:gd name="T4" fmla="*/ 1503 w 1503"/>
                    <a:gd name="T5" fmla="*/ 125 h 375"/>
                    <a:gd name="T6" fmla="*/ 1329 w 1503"/>
                    <a:gd name="T7" fmla="*/ 0 h 375"/>
                    <a:gd name="T8" fmla="*/ 0 w 1503"/>
                    <a:gd name="T9" fmla="*/ 82 h 375"/>
                    <a:gd name="T10" fmla="*/ 3 w 1503"/>
                    <a:gd name="T11" fmla="*/ 375 h 3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03"/>
                    <a:gd name="T19" fmla="*/ 0 h 375"/>
                    <a:gd name="T20" fmla="*/ 1503 w 1503"/>
                    <a:gd name="T21" fmla="*/ 375 h 3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03" h="375">
                      <a:moveTo>
                        <a:pt x="3" y="375"/>
                      </a:moveTo>
                      <a:lnTo>
                        <a:pt x="1331" y="292"/>
                      </a:lnTo>
                      <a:lnTo>
                        <a:pt x="1503" y="125"/>
                      </a:lnTo>
                      <a:lnTo>
                        <a:pt x="1329" y="0"/>
                      </a:lnTo>
                      <a:lnTo>
                        <a:pt x="0" y="82"/>
                      </a:lnTo>
                      <a:lnTo>
                        <a:pt x="3" y="375"/>
                      </a:lnTo>
                      <a:close/>
                    </a:path>
                  </a:pathLst>
                </a:custGeom>
                <a:solidFill>
                  <a:srgbClr val="CCFF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t-IT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2061" name="Text Box 21"/>
              <p:cNvSpPr txBox="1">
                <a:spLocks noChangeArrowheads="1"/>
              </p:cNvSpPr>
              <p:nvPr/>
            </p:nvSpPr>
            <p:spPr bwMode="auto">
              <a:xfrm>
                <a:off x="1092" y="2346"/>
                <a:ext cx="1296" cy="1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it-IT" b="1" i="1" dirty="0">
                    <a:solidFill>
                      <a:srgbClr val="002060"/>
                    </a:solidFill>
                  </a:rPr>
                  <a:t>INTEGRARE</a:t>
                </a:r>
              </a:p>
            </p:txBody>
          </p:sp>
        </p:grpSp>
      </p:grpSp>
      <p:sp>
        <p:nvSpPr>
          <p:cNvPr id="620566" name="AutoShape 22"/>
          <p:cNvSpPr>
            <a:spLocks noChangeArrowheads="1"/>
          </p:cNvSpPr>
          <p:nvPr/>
        </p:nvSpPr>
        <p:spPr bwMode="auto">
          <a:xfrm>
            <a:off x="3360738" y="3429000"/>
            <a:ext cx="3962400" cy="733842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b="1">
                <a:solidFill>
                  <a:srgbClr val="002060"/>
                </a:solidFill>
              </a:rPr>
              <a:t>la prestazione individuale</a:t>
            </a:r>
          </a:p>
          <a:p>
            <a:pPr algn="ctr" eaLnBrk="0" hangingPunct="0">
              <a:defRPr/>
            </a:pPr>
            <a:r>
              <a:rPr lang="it-IT" b="1">
                <a:solidFill>
                  <a:srgbClr val="002060"/>
                </a:solidFill>
              </a:rPr>
              <a:t>e collettiva</a:t>
            </a:r>
          </a:p>
        </p:txBody>
      </p:sp>
      <p:sp>
        <p:nvSpPr>
          <p:cNvPr id="620567" name="AutoShape 23"/>
          <p:cNvSpPr>
            <a:spLocks noChangeArrowheads="1"/>
          </p:cNvSpPr>
          <p:nvPr/>
        </p:nvSpPr>
        <p:spPr bwMode="auto">
          <a:xfrm>
            <a:off x="3360738" y="5105400"/>
            <a:ext cx="5334000" cy="419338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b="1">
                <a:solidFill>
                  <a:srgbClr val="002060"/>
                </a:solidFill>
              </a:rPr>
              <a:t>le competenze ed il potenziale</a:t>
            </a:r>
          </a:p>
        </p:txBody>
      </p:sp>
      <p:sp>
        <p:nvSpPr>
          <p:cNvPr id="2055" name="Rectangle 25"/>
          <p:cNvSpPr>
            <a:spLocks noChangeArrowheads="1"/>
          </p:cNvSpPr>
          <p:nvPr/>
        </p:nvSpPr>
        <p:spPr bwMode="auto">
          <a:xfrm>
            <a:off x="4572000" y="1071546"/>
            <a:ext cx="4429156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it-IT" sz="2800" i="1" dirty="0">
                <a:solidFill>
                  <a:srgbClr val="FF0000"/>
                </a:solidFill>
              </a:rPr>
              <a:t>Funzioni chiave e metodologie</a:t>
            </a:r>
          </a:p>
        </p:txBody>
      </p:sp>
      <p:sp>
        <p:nvSpPr>
          <p:cNvPr id="25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0034" y="357166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28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35471" y="1"/>
            <a:ext cx="1508529" cy="785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291278" y="18334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anchor="ctr" anchorCtr="0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Gill Sans MT" pitchFamily="34" charset="0"/>
                <a:ea typeface="+mj-ea"/>
                <a:cs typeface="+mj-cs"/>
              </a:defRPr>
            </a:lvl1pPr>
          </a:lstStyle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endParaRPr lang="it-IT" dirty="0"/>
          </a:p>
        </p:txBody>
      </p:sp>
      <p:pic>
        <p:nvPicPr>
          <p:cNvPr id="5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187979"/>
            <a:ext cx="1508529" cy="785794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467544" y="1556792"/>
            <a:ext cx="806489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02060"/>
                </a:solidFill>
              </a:rPr>
              <a:t>I </a:t>
            </a:r>
            <a:r>
              <a:rPr lang="it-IT" sz="2400" b="1" dirty="0">
                <a:solidFill>
                  <a:srgbClr val="002060"/>
                </a:solidFill>
              </a:rPr>
              <a:t>diritti assertivi </a:t>
            </a:r>
          </a:p>
          <a:p>
            <a:pPr algn="ctr"/>
            <a:r>
              <a:rPr lang="it-IT" sz="2400" dirty="0" smtClean="0"/>
              <a:t> </a:t>
            </a:r>
            <a:endParaRPr lang="it-IT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agire allo scopo di garantire la propria dignità, la propria felicità e </a:t>
            </a:r>
            <a:r>
              <a:rPr lang="it-IT" sz="2400" dirty="0">
                <a:solidFill>
                  <a:srgbClr val="002060"/>
                </a:solidFill>
              </a:rPr>
              <a:t>soddisfazione</a:t>
            </a:r>
            <a:r>
              <a:rPr lang="it-IT" sz="2400" dirty="0">
                <a:solidFill>
                  <a:srgbClr val="002060"/>
                </a:solidFill>
              </a:rPr>
              <a:t>, di raggiungere i propri scopi e progetti senza violare i diritti </a:t>
            </a:r>
            <a:r>
              <a:rPr lang="it-IT" sz="2400" dirty="0">
                <a:solidFill>
                  <a:srgbClr val="002060"/>
                </a:solidFill>
              </a:rPr>
              <a:t>degli altri</a:t>
            </a:r>
            <a:endParaRPr lang="it-IT" sz="24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chiedere </a:t>
            </a:r>
            <a:r>
              <a:rPr lang="it-IT" sz="2400" dirty="0">
                <a:solidFill>
                  <a:srgbClr val="002060"/>
                </a:solidFill>
              </a:rPr>
              <a:t>aiuto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chiedere informazioni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dire No senza sentirsi in colpa </a:t>
            </a:r>
            <a:endParaRPr lang="it-IT" sz="24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t-IT" sz="2400" dirty="0">
                <a:solidFill>
                  <a:srgbClr val="002060"/>
                </a:solidFill>
              </a:rPr>
              <a:t>Diritto di dire Non So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r>
              <a:rPr lang="it-IT" dirty="0" smtClean="0"/>
              <a:t>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44563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23528" y="172292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anchor="ctr" anchorCtr="0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Gill Sans MT" pitchFamily="34" charset="0"/>
                <a:ea typeface="+mj-ea"/>
                <a:cs typeface="+mj-cs"/>
              </a:defRPr>
            </a:lvl1pPr>
          </a:lstStyle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Presupposti per una gestione efficace </a:t>
            </a:r>
            <a:b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dei collaboratori</a:t>
            </a:r>
            <a:endParaRPr lang="it-IT" dirty="0"/>
          </a:p>
        </p:txBody>
      </p:sp>
      <p:pic>
        <p:nvPicPr>
          <p:cNvPr id="6" name="Picture 2" descr="Risultati immagini per immagini collaboratori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187979"/>
            <a:ext cx="1508529" cy="785794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503548" y="1340768"/>
            <a:ext cx="81009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</a:t>
            </a:r>
            <a:r>
              <a:rPr lang="it-IT" sz="2400" dirty="0">
                <a:solidFill>
                  <a:srgbClr val="002060"/>
                </a:solidFill>
              </a:rPr>
              <a:t>sbagliare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cambiare idea </a:t>
            </a:r>
            <a:endParaRPr lang="it-IT" sz="2400" dirty="0">
              <a:solidFill>
                <a:srgbClr val="002060"/>
              </a:solidFill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prendersi il tempo necessario prima di dare una </a:t>
            </a:r>
            <a:r>
              <a:rPr lang="it-IT" sz="2400" dirty="0">
                <a:solidFill>
                  <a:srgbClr val="002060"/>
                </a:solidFill>
              </a:rPr>
              <a:t>risposta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fare meno di quello che è il proprio limite dell’umanamente possibile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avere e manifestare sentimenti ed </a:t>
            </a:r>
            <a:r>
              <a:rPr lang="it-IT" sz="2400" dirty="0">
                <a:solidFill>
                  <a:srgbClr val="002060"/>
                </a:solidFill>
              </a:rPr>
              <a:t>emozioni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it-IT" sz="2400" dirty="0">
                <a:solidFill>
                  <a:srgbClr val="002060"/>
                </a:solidFill>
              </a:rPr>
              <a:t>Diritto </a:t>
            </a:r>
            <a:r>
              <a:rPr lang="it-IT" sz="2400" dirty="0">
                <a:solidFill>
                  <a:srgbClr val="002060"/>
                </a:solidFill>
              </a:rPr>
              <a:t>di sentirci bene con noi stessi indipendentemente dalle condizioni di altri</a:t>
            </a:r>
          </a:p>
        </p:txBody>
      </p:sp>
    </p:spTree>
    <p:extLst>
      <p:ext uri="{BB962C8B-B14F-4D97-AF65-F5344CB8AC3E}">
        <p14:creationId xmlns:p14="http://schemas.microsoft.com/office/powerpoint/2010/main" val="665209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467545" y="1747784"/>
            <a:ext cx="846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600" dirty="0" smtClean="0">
              <a:solidFill>
                <a:srgbClr val="00206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it-IT" sz="1600" b="1" dirty="0">
              <a:solidFill>
                <a:srgbClr val="217529"/>
              </a:solidFill>
              <a:cs typeface="Arial" pitchFamily="34" charset="0"/>
            </a:endParaRPr>
          </a:p>
        </p:txBody>
      </p:sp>
      <p:sp>
        <p:nvSpPr>
          <p:cNvPr id="25" name="Titolo 24"/>
          <p:cNvSpPr>
            <a:spLocks noGrp="1"/>
          </p:cNvSpPr>
          <p:nvPr>
            <p:ph type="title"/>
          </p:nvPr>
        </p:nvSpPr>
        <p:spPr>
          <a:xfrm>
            <a:off x="500034" y="1928802"/>
            <a:ext cx="5900750" cy="9144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Arrivederci al prossimo incontro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Formazione Figure Chiave CIOFS FP</a:t>
            </a:r>
            <a:endParaRPr lang="it-IT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42844" y="5572140"/>
            <a:ext cx="7508875" cy="438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0509" tIns="49372" rIns="100509" bIns="49372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it-IT" sz="2200" i="1" dirty="0" smtClean="0">
                <a:solidFill>
                  <a:srgbClr val="002060"/>
                </a:solidFill>
              </a:rPr>
              <a:t>Francesca Romana </a:t>
            </a:r>
            <a:r>
              <a:rPr lang="it-IT" sz="2200" i="1" dirty="0" err="1" smtClean="0">
                <a:solidFill>
                  <a:srgbClr val="002060"/>
                </a:solidFill>
              </a:rPr>
              <a:t>Busnelli</a:t>
            </a:r>
            <a:r>
              <a:rPr lang="it-IT" sz="2200" i="1" dirty="0" smtClean="0">
                <a:solidFill>
                  <a:srgbClr val="002060"/>
                </a:solidFill>
              </a:rPr>
              <a:t> e Angelo Salvi</a:t>
            </a:r>
            <a:endParaRPr lang="it-IT" sz="2200" i="1" dirty="0">
              <a:solidFill>
                <a:srgbClr val="002060"/>
              </a:solidFill>
            </a:endParaRPr>
          </a:p>
        </p:txBody>
      </p:sp>
      <p:sp>
        <p:nvSpPr>
          <p:cNvPr id="112642" name="AutoShape 2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4" name="AutoShape 4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6" name="AutoShape 6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2648" name="AutoShape 8" descr="Risultati immagini per immagini gestione dei collaborato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" name="Sottotitolo 2"/>
          <p:cNvSpPr txBox="1">
            <a:spLocks/>
          </p:cNvSpPr>
          <p:nvPr/>
        </p:nvSpPr>
        <p:spPr>
          <a:xfrm>
            <a:off x="2743200" y="0"/>
            <a:ext cx="6400800" cy="9406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r"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it-IT" i="1" dirty="0" smtClean="0">
                <a:solidFill>
                  <a:srgbClr val="002060"/>
                </a:solidFill>
              </a:rPr>
              <a:t>“Le competenze relazionali e la comunicazione nella gestione organizzativa di un CFP”</a:t>
            </a:r>
            <a:endParaRPr lang="it-IT" dirty="0" smtClean="0">
              <a:solidFill>
                <a:srgbClr val="00206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endParaRPr kumimoji="0" lang="it-IT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pic>
        <p:nvPicPr>
          <p:cNvPr id="151556" name="Picture 4" descr="Risultati immagini per immagini collaboratori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00438"/>
            <a:ext cx="2533650" cy="180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964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Satellite">
  <a:themeElements>
    <a:clrScheme name="Galassi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4461</TotalTime>
  <Words>923</Words>
  <Application>Microsoft Office PowerPoint</Application>
  <PresentationFormat>Presentazione su schermo (4:3)</PresentationFormat>
  <Paragraphs>144</Paragraphs>
  <Slides>17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34" baseType="lpstr">
      <vt:lpstr>Arial Unicode MS</vt:lpstr>
      <vt:lpstr>Arial</vt:lpstr>
      <vt:lpstr>Arial Narrow</vt:lpstr>
      <vt:lpstr>Calibri</vt:lpstr>
      <vt:lpstr>Georgia</vt:lpstr>
      <vt:lpstr>Gill Sans MT</vt:lpstr>
      <vt:lpstr>Monotype Sorts</vt:lpstr>
      <vt:lpstr>Times New Roman</vt:lpstr>
      <vt:lpstr>Verdana</vt:lpstr>
      <vt:lpstr>Webdings</vt:lpstr>
      <vt:lpstr>Wingdings</vt:lpstr>
      <vt:lpstr>Wingdings 2</vt:lpstr>
      <vt:lpstr>Wingdings 3</vt:lpstr>
      <vt:lpstr>Satellite</vt:lpstr>
      <vt:lpstr>Astro</vt:lpstr>
      <vt:lpstr>Solstizio</vt:lpstr>
      <vt:lpstr>ClipArt</vt:lpstr>
      <vt:lpstr>Presentazione standard di PowerPoint</vt:lpstr>
      <vt:lpstr>Presentazione standard di PowerPoint</vt:lpstr>
      <vt:lpstr>Presentazione standard di PowerPoint</vt:lpstr>
      <vt:lpstr>Alcuni tipi di COLLABORATORE difficile</vt:lpstr>
      <vt:lpstr>Alcuni tipi di COLLABORATORE difficile</vt:lpstr>
      <vt:lpstr>Alcuni tipi di COLLABORATORE difficile</vt:lpstr>
      <vt:lpstr>Alcuni tipi di COLLABORATORE difficile</vt:lpstr>
      <vt:lpstr>I collaboratori: alcuni SINTOMI</vt:lpstr>
      <vt:lpstr>Presentazione standard di PowerPoint</vt:lpstr>
      <vt:lpstr>Presupposti per una gestione efficace  dei collaboratori </vt:lpstr>
      <vt:lpstr>Presupposti per una gestione efficace  dei collaboratori </vt:lpstr>
      <vt:lpstr>Presupposti per una gestione efficace  dei collaboratori </vt:lpstr>
      <vt:lpstr>Presupposti per una gestione efficace  dei collaboratori </vt:lpstr>
      <vt:lpstr>Presupposti per una gestione efficace  dei collaboratori </vt:lpstr>
      <vt:lpstr>Presentazione standard di PowerPoint</vt:lpstr>
      <vt:lpstr>Presentazione standard di PowerPoint</vt:lpstr>
      <vt:lpstr>Arrivederci al prossimo incontro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Innovazione e internazionalizzazione</dc:title>
  <dc:creator>BIANCHI SARA</dc:creator>
  <cp:lastModifiedBy>Computer centrale</cp:lastModifiedBy>
  <cp:revision>478</cp:revision>
  <cp:lastPrinted>2015-07-28T16:30:51Z</cp:lastPrinted>
  <dcterms:created xsi:type="dcterms:W3CDTF">2014-06-05T09:59:16Z</dcterms:created>
  <dcterms:modified xsi:type="dcterms:W3CDTF">2019-07-05T10:58:14Z</dcterms:modified>
</cp:coreProperties>
</file>